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74" r:id="rId3"/>
    <p:sldId id="276" r:id="rId4"/>
    <p:sldId id="268" r:id="rId5"/>
    <p:sldId id="279" r:id="rId6"/>
    <p:sldId id="275" r:id="rId7"/>
    <p:sldId id="267" r:id="rId8"/>
    <p:sldId id="258" r:id="rId9"/>
    <p:sldId id="269" r:id="rId10"/>
    <p:sldId id="280" r:id="rId11"/>
    <p:sldId id="270" r:id="rId12"/>
    <p:sldId id="271" r:id="rId13"/>
    <p:sldId id="272" r:id="rId14"/>
    <p:sldId id="273" r:id="rId15"/>
    <p:sldId id="281" r:id="rId16"/>
    <p:sldId id="282" r:id="rId17"/>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8470" autoAdjust="0"/>
  </p:normalViewPr>
  <p:slideViewPr>
    <p:cSldViewPr>
      <p:cViewPr varScale="1">
        <p:scale>
          <a:sx n="104" d="100"/>
          <a:sy n="104" d="100"/>
        </p:scale>
        <p:origin x="1824" y="102"/>
      </p:cViewPr>
      <p:guideLst>
        <p:guide orient="horz" pos="2160"/>
        <p:guide pos="2880"/>
      </p:guideLst>
    </p:cSldViewPr>
  </p:slideViewPr>
  <p:outlineViewPr>
    <p:cViewPr>
      <p:scale>
        <a:sx n="33" d="100"/>
        <a:sy n="33" d="100"/>
      </p:scale>
      <p:origin x="0" y="26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41B96A-21BE-4906-A0DA-73F17F6755B0}" type="doc">
      <dgm:prSet loTypeId="urn:microsoft.com/office/officeart/2005/8/layout/hierarchy6" loCatId="hierarchy" qsTypeId="urn:microsoft.com/office/officeart/2005/8/quickstyle/simple1" qsCatId="simple" csTypeId="urn:microsoft.com/office/officeart/2005/8/colors/colorful1#1" csCatId="colorful" phldr="1"/>
      <dgm:spPr/>
      <dgm:t>
        <a:bodyPr/>
        <a:lstStyle/>
        <a:p>
          <a:endParaRPr lang="en-GB"/>
        </a:p>
      </dgm:t>
    </dgm:pt>
    <dgm:pt modelId="{5F237B74-1252-418C-AA08-75FE0E788787}">
      <dgm:prSet phldrT="[Text]" custT="1"/>
      <dgm:spPr/>
      <dgm:t>
        <a:bodyPr/>
        <a:lstStyle/>
        <a:p>
          <a:r>
            <a:rPr lang="el-GR" sz="2800" dirty="0" smtClean="0">
              <a:latin typeface="Segoe UI" pitchFamily="34" charset="0"/>
              <a:cs typeface="Segoe UI" pitchFamily="34" charset="0"/>
            </a:rPr>
            <a:t>υπάρχουν 2 σημεία που αναφέρουμε τις πηγές μας</a:t>
          </a:r>
        </a:p>
      </dgm:t>
    </dgm:pt>
    <dgm:pt modelId="{C6D4E417-EC63-468B-9B11-7C200B4C0189}" type="parTrans" cxnId="{22A34BA8-724D-4908-BE95-5DA3440FE87D}">
      <dgm:prSet/>
      <dgm:spPr/>
      <dgm:t>
        <a:bodyPr/>
        <a:lstStyle/>
        <a:p>
          <a:endParaRPr lang="en-GB" sz="2800"/>
        </a:p>
      </dgm:t>
    </dgm:pt>
    <dgm:pt modelId="{44AB6237-9F82-4A87-87EA-EF455F0A7C95}" type="sibTrans" cxnId="{22A34BA8-724D-4908-BE95-5DA3440FE87D}">
      <dgm:prSet/>
      <dgm:spPr/>
      <dgm:t>
        <a:bodyPr/>
        <a:lstStyle/>
        <a:p>
          <a:endParaRPr lang="en-GB" sz="2800"/>
        </a:p>
      </dgm:t>
    </dgm:pt>
    <dgm:pt modelId="{61ED6464-816F-4F20-93C5-A82DF6FF7F78}">
      <dgm:prSet phldrT="[Text]" custT="1"/>
      <dgm:spPr/>
      <dgm:t>
        <a:bodyPr/>
        <a:lstStyle/>
        <a:p>
          <a:r>
            <a:rPr lang="el-GR" sz="2800" dirty="0" smtClean="0">
              <a:latin typeface="Segoe UI" pitchFamily="34" charset="0"/>
              <a:cs typeface="Segoe UI" pitchFamily="34" charset="0"/>
            </a:rPr>
            <a:t>στη </a:t>
          </a:r>
          <a:r>
            <a:rPr lang="el-GR" sz="2800" b="1" dirty="0" smtClean="0">
              <a:latin typeface="Segoe UI" pitchFamily="34" charset="0"/>
              <a:cs typeface="Segoe UI" pitchFamily="34" charset="0"/>
            </a:rPr>
            <a:t>βιβλιογραφία </a:t>
          </a:r>
          <a:r>
            <a:rPr lang="el-GR" sz="2800" dirty="0" smtClean="0">
              <a:latin typeface="Segoe UI" pitchFamily="34" charset="0"/>
              <a:cs typeface="Segoe UI" pitchFamily="34" charset="0"/>
            </a:rPr>
            <a:t>στο </a:t>
          </a:r>
          <a:r>
            <a:rPr lang="el-GR" sz="2800" u="sng" dirty="0" smtClean="0">
              <a:latin typeface="Segoe UI" pitchFamily="34" charset="0"/>
              <a:cs typeface="Segoe UI" pitchFamily="34" charset="0"/>
            </a:rPr>
            <a:t>τέλος</a:t>
          </a:r>
          <a:r>
            <a:rPr lang="el-GR" sz="2800" dirty="0" smtClean="0">
              <a:latin typeface="Segoe UI" pitchFamily="34" charset="0"/>
              <a:cs typeface="Segoe UI" pitchFamily="34" charset="0"/>
            </a:rPr>
            <a:t> της εργασίας</a:t>
          </a:r>
          <a:endParaRPr lang="en-GB" sz="2800" dirty="0">
            <a:latin typeface="Segoe UI" pitchFamily="34" charset="0"/>
            <a:cs typeface="Segoe UI" pitchFamily="34" charset="0"/>
          </a:endParaRPr>
        </a:p>
      </dgm:t>
    </dgm:pt>
    <dgm:pt modelId="{330F7CCD-CAE6-432B-A129-584E95FF11D2}" type="parTrans" cxnId="{E486AE2C-C127-4BEE-9DD4-87972B4934E5}">
      <dgm:prSet/>
      <dgm:spPr/>
      <dgm:t>
        <a:bodyPr/>
        <a:lstStyle/>
        <a:p>
          <a:endParaRPr lang="en-GB" sz="2800"/>
        </a:p>
      </dgm:t>
    </dgm:pt>
    <dgm:pt modelId="{7BD602DC-08F6-4F56-8AA1-DC0259BA5DD9}" type="sibTrans" cxnId="{E486AE2C-C127-4BEE-9DD4-87972B4934E5}">
      <dgm:prSet/>
      <dgm:spPr/>
      <dgm:t>
        <a:bodyPr/>
        <a:lstStyle/>
        <a:p>
          <a:endParaRPr lang="en-GB" sz="2800"/>
        </a:p>
      </dgm:t>
    </dgm:pt>
    <dgm:pt modelId="{864AD7AA-ECDF-4379-B3EA-E3EB6D952897}">
      <dgm:prSet phldrT="[Text]" custT="1"/>
      <dgm:spPr/>
      <dgm:t>
        <a:bodyPr/>
        <a:lstStyle/>
        <a:p>
          <a:r>
            <a:rPr lang="el-GR" sz="2800" b="1" dirty="0" smtClean="0">
              <a:latin typeface="Segoe UI" pitchFamily="34" charset="0"/>
              <a:cs typeface="Segoe UI" pitchFamily="34" charset="0"/>
            </a:rPr>
            <a:t>παραπομπές </a:t>
          </a:r>
          <a:r>
            <a:rPr lang="el-GR" sz="2800" b="1" u="sng" dirty="0" smtClean="0">
              <a:latin typeface="Segoe UI" pitchFamily="34" charset="0"/>
              <a:cs typeface="Segoe UI" pitchFamily="34" charset="0"/>
            </a:rPr>
            <a:t>εντός</a:t>
          </a:r>
          <a:r>
            <a:rPr lang="el-GR" sz="2800" b="1" dirty="0" smtClean="0">
              <a:latin typeface="Segoe UI" pitchFamily="34" charset="0"/>
              <a:cs typeface="Segoe UI" pitchFamily="34" charset="0"/>
            </a:rPr>
            <a:t> </a:t>
          </a:r>
          <a:r>
            <a:rPr lang="el-GR" sz="2800" dirty="0" smtClean="0">
              <a:latin typeface="Segoe UI" pitchFamily="34" charset="0"/>
              <a:cs typeface="Segoe UI" pitchFamily="34" charset="0"/>
            </a:rPr>
            <a:t>της εργασίας</a:t>
          </a:r>
          <a:endParaRPr lang="en-GB" sz="2800" dirty="0">
            <a:latin typeface="Segoe UI" pitchFamily="34" charset="0"/>
            <a:cs typeface="Segoe UI" pitchFamily="34" charset="0"/>
          </a:endParaRPr>
        </a:p>
      </dgm:t>
    </dgm:pt>
    <dgm:pt modelId="{86377322-E982-4224-B3B5-5236257E8DD8}" type="parTrans" cxnId="{B7F3A594-7607-4522-9BD4-AC91B0915845}">
      <dgm:prSet/>
      <dgm:spPr/>
      <dgm:t>
        <a:bodyPr/>
        <a:lstStyle/>
        <a:p>
          <a:endParaRPr lang="en-GB" sz="2800"/>
        </a:p>
      </dgm:t>
    </dgm:pt>
    <dgm:pt modelId="{A47C3107-5FB4-49C3-8F13-EF78F5B9B5E9}" type="sibTrans" cxnId="{B7F3A594-7607-4522-9BD4-AC91B0915845}">
      <dgm:prSet/>
      <dgm:spPr/>
      <dgm:t>
        <a:bodyPr/>
        <a:lstStyle/>
        <a:p>
          <a:endParaRPr lang="en-GB" sz="2800"/>
        </a:p>
      </dgm:t>
    </dgm:pt>
    <dgm:pt modelId="{4CD73127-9AC7-44B8-87C6-0C7A9A7C12EC}" type="pres">
      <dgm:prSet presAssocID="{F941B96A-21BE-4906-A0DA-73F17F6755B0}" presName="mainComposite" presStyleCnt="0">
        <dgm:presLayoutVars>
          <dgm:chPref val="1"/>
          <dgm:dir/>
          <dgm:animOne val="branch"/>
          <dgm:animLvl val="lvl"/>
          <dgm:resizeHandles val="exact"/>
        </dgm:presLayoutVars>
      </dgm:prSet>
      <dgm:spPr/>
      <dgm:t>
        <a:bodyPr/>
        <a:lstStyle/>
        <a:p>
          <a:endParaRPr lang="el-GR"/>
        </a:p>
      </dgm:t>
    </dgm:pt>
    <dgm:pt modelId="{0A96056A-C72F-417D-95C7-E5262EC70C87}" type="pres">
      <dgm:prSet presAssocID="{F941B96A-21BE-4906-A0DA-73F17F6755B0}" presName="hierFlow" presStyleCnt="0"/>
      <dgm:spPr/>
    </dgm:pt>
    <dgm:pt modelId="{13BF784A-CFC9-4198-A7AC-74ED0E907927}" type="pres">
      <dgm:prSet presAssocID="{F941B96A-21BE-4906-A0DA-73F17F6755B0}" presName="hierChild1" presStyleCnt="0">
        <dgm:presLayoutVars>
          <dgm:chPref val="1"/>
          <dgm:animOne val="branch"/>
          <dgm:animLvl val="lvl"/>
        </dgm:presLayoutVars>
      </dgm:prSet>
      <dgm:spPr/>
    </dgm:pt>
    <dgm:pt modelId="{4A6B56B0-4661-428B-9153-A0ADAF2DD01D}" type="pres">
      <dgm:prSet presAssocID="{5F237B74-1252-418C-AA08-75FE0E788787}" presName="Name14" presStyleCnt="0"/>
      <dgm:spPr/>
    </dgm:pt>
    <dgm:pt modelId="{99C61895-61F1-418A-B25B-5B0CE3520C04}" type="pres">
      <dgm:prSet presAssocID="{5F237B74-1252-418C-AA08-75FE0E788787}" presName="level1Shape" presStyleLbl="node0" presStyleIdx="0" presStyleCnt="1">
        <dgm:presLayoutVars>
          <dgm:chPref val="3"/>
        </dgm:presLayoutVars>
      </dgm:prSet>
      <dgm:spPr/>
      <dgm:t>
        <a:bodyPr/>
        <a:lstStyle/>
        <a:p>
          <a:endParaRPr lang="en-GB"/>
        </a:p>
      </dgm:t>
    </dgm:pt>
    <dgm:pt modelId="{B9D803B1-0219-4829-B600-B6FC868ABB09}" type="pres">
      <dgm:prSet presAssocID="{5F237B74-1252-418C-AA08-75FE0E788787}" presName="hierChild2" presStyleCnt="0"/>
      <dgm:spPr/>
    </dgm:pt>
    <dgm:pt modelId="{C370017D-0A1F-4001-8F6C-199F242F1E46}" type="pres">
      <dgm:prSet presAssocID="{330F7CCD-CAE6-432B-A129-584E95FF11D2}" presName="Name19" presStyleLbl="parChTrans1D2" presStyleIdx="0" presStyleCnt="2"/>
      <dgm:spPr/>
      <dgm:t>
        <a:bodyPr/>
        <a:lstStyle/>
        <a:p>
          <a:endParaRPr lang="el-GR"/>
        </a:p>
      </dgm:t>
    </dgm:pt>
    <dgm:pt modelId="{A01F0457-7888-4EE2-A5C1-C040FE934D07}" type="pres">
      <dgm:prSet presAssocID="{61ED6464-816F-4F20-93C5-A82DF6FF7F78}" presName="Name21" presStyleCnt="0"/>
      <dgm:spPr/>
    </dgm:pt>
    <dgm:pt modelId="{DB98549A-E046-4493-A6EB-DF3E2B691B50}" type="pres">
      <dgm:prSet presAssocID="{61ED6464-816F-4F20-93C5-A82DF6FF7F78}" presName="level2Shape" presStyleLbl="node2" presStyleIdx="0" presStyleCnt="2" custLinFactX="18835" custLinFactNeighborX="100000" custLinFactNeighborY="4449"/>
      <dgm:spPr/>
      <dgm:t>
        <a:bodyPr/>
        <a:lstStyle/>
        <a:p>
          <a:endParaRPr lang="en-GB"/>
        </a:p>
      </dgm:t>
    </dgm:pt>
    <dgm:pt modelId="{5D050C89-BE54-4BC6-BECA-B714D874FC15}" type="pres">
      <dgm:prSet presAssocID="{61ED6464-816F-4F20-93C5-A82DF6FF7F78}" presName="hierChild3" presStyleCnt="0"/>
      <dgm:spPr/>
    </dgm:pt>
    <dgm:pt modelId="{EA78767E-EBE3-4E0C-A045-6B2853875340}" type="pres">
      <dgm:prSet presAssocID="{86377322-E982-4224-B3B5-5236257E8DD8}" presName="Name19" presStyleLbl="parChTrans1D2" presStyleIdx="1" presStyleCnt="2"/>
      <dgm:spPr/>
      <dgm:t>
        <a:bodyPr/>
        <a:lstStyle/>
        <a:p>
          <a:endParaRPr lang="el-GR"/>
        </a:p>
      </dgm:t>
    </dgm:pt>
    <dgm:pt modelId="{891821B7-BC33-49A8-AEA8-366F436AF691}" type="pres">
      <dgm:prSet presAssocID="{864AD7AA-ECDF-4379-B3EA-E3EB6D952897}" presName="Name21" presStyleCnt="0"/>
      <dgm:spPr/>
    </dgm:pt>
    <dgm:pt modelId="{CF386610-9850-496E-ABBA-F6213AEB283B}" type="pres">
      <dgm:prSet presAssocID="{864AD7AA-ECDF-4379-B3EA-E3EB6D952897}" presName="level2Shape" presStyleLbl="node2" presStyleIdx="1" presStyleCnt="2" custLinFactX="-24303" custLinFactNeighborX="-100000" custLinFactNeighborY="4449"/>
      <dgm:spPr/>
      <dgm:t>
        <a:bodyPr/>
        <a:lstStyle/>
        <a:p>
          <a:endParaRPr lang="en-GB"/>
        </a:p>
      </dgm:t>
    </dgm:pt>
    <dgm:pt modelId="{A8E3D105-BD35-481D-A887-5D4005CE0B56}" type="pres">
      <dgm:prSet presAssocID="{864AD7AA-ECDF-4379-B3EA-E3EB6D952897}" presName="hierChild3" presStyleCnt="0"/>
      <dgm:spPr/>
    </dgm:pt>
    <dgm:pt modelId="{224E4CF1-5716-45A8-A9BD-19367475F7A8}" type="pres">
      <dgm:prSet presAssocID="{F941B96A-21BE-4906-A0DA-73F17F6755B0}" presName="bgShapesFlow" presStyleCnt="0"/>
      <dgm:spPr/>
    </dgm:pt>
  </dgm:ptLst>
  <dgm:cxnLst>
    <dgm:cxn modelId="{22A34BA8-724D-4908-BE95-5DA3440FE87D}" srcId="{F941B96A-21BE-4906-A0DA-73F17F6755B0}" destId="{5F237B74-1252-418C-AA08-75FE0E788787}" srcOrd="0" destOrd="0" parTransId="{C6D4E417-EC63-468B-9B11-7C200B4C0189}" sibTransId="{44AB6237-9F82-4A87-87EA-EF455F0A7C95}"/>
    <dgm:cxn modelId="{9A615A31-075E-4988-813E-38C7071EEF92}" type="presOf" srcId="{864AD7AA-ECDF-4379-B3EA-E3EB6D952897}" destId="{CF386610-9850-496E-ABBA-F6213AEB283B}" srcOrd="0" destOrd="0" presId="urn:microsoft.com/office/officeart/2005/8/layout/hierarchy6"/>
    <dgm:cxn modelId="{8287D57B-D512-46F0-8B10-FE58BFF46171}" type="presOf" srcId="{61ED6464-816F-4F20-93C5-A82DF6FF7F78}" destId="{DB98549A-E046-4493-A6EB-DF3E2B691B50}" srcOrd="0" destOrd="0" presId="urn:microsoft.com/office/officeart/2005/8/layout/hierarchy6"/>
    <dgm:cxn modelId="{B7F3A594-7607-4522-9BD4-AC91B0915845}" srcId="{5F237B74-1252-418C-AA08-75FE0E788787}" destId="{864AD7AA-ECDF-4379-B3EA-E3EB6D952897}" srcOrd="1" destOrd="0" parTransId="{86377322-E982-4224-B3B5-5236257E8DD8}" sibTransId="{A47C3107-5FB4-49C3-8F13-EF78F5B9B5E9}"/>
    <dgm:cxn modelId="{562440B6-842D-4D40-84C1-7619F5576D24}" type="presOf" srcId="{5F237B74-1252-418C-AA08-75FE0E788787}" destId="{99C61895-61F1-418A-B25B-5B0CE3520C04}" srcOrd="0" destOrd="0" presId="urn:microsoft.com/office/officeart/2005/8/layout/hierarchy6"/>
    <dgm:cxn modelId="{A9C3AB7E-7898-4955-AD7D-91C81218E355}" type="presOf" srcId="{86377322-E982-4224-B3B5-5236257E8DD8}" destId="{EA78767E-EBE3-4E0C-A045-6B2853875340}" srcOrd="0" destOrd="0" presId="urn:microsoft.com/office/officeart/2005/8/layout/hierarchy6"/>
    <dgm:cxn modelId="{B257FD6B-97AC-475D-9C4E-A795F8EA438C}" type="presOf" srcId="{F941B96A-21BE-4906-A0DA-73F17F6755B0}" destId="{4CD73127-9AC7-44B8-87C6-0C7A9A7C12EC}" srcOrd="0" destOrd="0" presId="urn:microsoft.com/office/officeart/2005/8/layout/hierarchy6"/>
    <dgm:cxn modelId="{881D34A1-21B5-411F-87DB-66B155B8BD52}" type="presOf" srcId="{330F7CCD-CAE6-432B-A129-584E95FF11D2}" destId="{C370017D-0A1F-4001-8F6C-199F242F1E46}" srcOrd="0" destOrd="0" presId="urn:microsoft.com/office/officeart/2005/8/layout/hierarchy6"/>
    <dgm:cxn modelId="{E486AE2C-C127-4BEE-9DD4-87972B4934E5}" srcId="{5F237B74-1252-418C-AA08-75FE0E788787}" destId="{61ED6464-816F-4F20-93C5-A82DF6FF7F78}" srcOrd="0" destOrd="0" parTransId="{330F7CCD-CAE6-432B-A129-584E95FF11D2}" sibTransId="{7BD602DC-08F6-4F56-8AA1-DC0259BA5DD9}"/>
    <dgm:cxn modelId="{A6F2C2D4-A6E3-4BD9-8A05-6626AF0179A6}" type="presParOf" srcId="{4CD73127-9AC7-44B8-87C6-0C7A9A7C12EC}" destId="{0A96056A-C72F-417D-95C7-E5262EC70C87}" srcOrd="0" destOrd="0" presId="urn:microsoft.com/office/officeart/2005/8/layout/hierarchy6"/>
    <dgm:cxn modelId="{C7BE215D-595C-4F71-BA92-B55A3D349336}" type="presParOf" srcId="{0A96056A-C72F-417D-95C7-E5262EC70C87}" destId="{13BF784A-CFC9-4198-A7AC-74ED0E907927}" srcOrd="0" destOrd="0" presId="urn:microsoft.com/office/officeart/2005/8/layout/hierarchy6"/>
    <dgm:cxn modelId="{3E1CD6BA-26CB-47F7-AB1B-6F40E06931F6}" type="presParOf" srcId="{13BF784A-CFC9-4198-A7AC-74ED0E907927}" destId="{4A6B56B0-4661-428B-9153-A0ADAF2DD01D}" srcOrd="0" destOrd="0" presId="urn:microsoft.com/office/officeart/2005/8/layout/hierarchy6"/>
    <dgm:cxn modelId="{3180F776-4900-4894-B22C-71DBCE014BD6}" type="presParOf" srcId="{4A6B56B0-4661-428B-9153-A0ADAF2DD01D}" destId="{99C61895-61F1-418A-B25B-5B0CE3520C04}" srcOrd="0" destOrd="0" presId="urn:microsoft.com/office/officeart/2005/8/layout/hierarchy6"/>
    <dgm:cxn modelId="{893A5B1F-28A3-4C74-899D-2CA3A1CCFA81}" type="presParOf" srcId="{4A6B56B0-4661-428B-9153-A0ADAF2DD01D}" destId="{B9D803B1-0219-4829-B600-B6FC868ABB09}" srcOrd="1" destOrd="0" presId="urn:microsoft.com/office/officeart/2005/8/layout/hierarchy6"/>
    <dgm:cxn modelId="{51181DE4-2227-4F0C-A984-C2748BEC5468}" type="presParOf" srcId="{B9D803B1-0219-4829-B600-B6FC868ABB09}" destId="{C370017D-0A1F-4001-8F6C-199F242F1E46}" srcOrd="0" destOrd="0" presId="urn:microsoft.com/office/officeart/2005/8/layout/hierarchy6"/>
    <dgm:cxn modelId="{D3E3B0C3-BC3B-4747-AFEC-DB8622620411}" type="presParOf" srcId="{B9D803B1-0219-4829-B600-B6FC868ABB09}" destId="{A01F0457-7888-4EE2-A5C1-C040FE934D07}" srcOrd="1" destOrd="0" presId="urn:microsoft.com/office/officeart/2005/8/layout/hierarchy6"/>
    <dgm:cxn modelId="{4E02253B-5E76-4B93-A971-824DEF77D1F6}" type="presParOf" srcId="{A01F0457-7888-4EE2-A5C1-C040FE934D07}" destId="{DB98549A-E046-4493-A6EB-DF3E2B691B50}" srcOrd="0" destOrd="0" presId="urn:microsoft.com/office/officeart/2005/8/layout/hierarchy6"/>
    <dgm:cxn modelId="{6EE82126-9899-44C3-8B2B-5A29032A8C50}" type="presParOf" srcId="{A01F0457-7888-4EE2-A5C1-C040FE934D07}" destId="{5D050C89-BE54-4BC6-BECA-B714D874FC15}" srcOrd="1" destOrd="0" presId="urn:microsoft.com/office/officeart/2005/8/layout/hierarchy6"/>
    <dgm:cxn modelId="{16B15B32-4FF1-4A08-9CFE-4B8A9E37790E}" type="presParOf" srcId="{B9D803B1-0219-4829-B600-B6FC868ABB09}" destId="{EA78767E-EBE3-4E0C-A045-6B2853875340}" srcOrd="2" destOrd="0" presId="urn:microsoft.com/office/officeart/2005/8/layout/hierarchy6"/>
    <dgm:cxn modelId="{FBBE9B46-6C0B-4FCD-B41E-7F3F9E6DC8F4}" type="presParOf" srcId="{B9D803B1-0219-4829-B600-B6FC868ABB09}" destId="{891821B7-BC33-49A8-AEA8-366F436AF691}" srcOrd="3" destOrd="0" presId="urn:microsoft.com/office/officeart/2005/8/layout/hierarchy6"/>
    <dgm:cxn modelId="{93344CAB-3943-427D-BFC5-1B1E10D87477}" type="presParOf" srcId="{891821B7-BC33-49A8-AEA8-366F436AF691}" destId="{CF386610-9850-496E-ABBA-F6213AEB283B}" srcOrd="0" destOrd="0" presId="urn:microsoft.com/office/officeart/2005/8/layout/hierarchy6"/>
    <dgm:cxn modelId="{9F82CF62-F78F-4FC3-9C61-8129574F6DE7}" type="presParOf" srcId="{891821B7-BC33-49A8-AEA8-366F436AF691}" destId="{A8E3D105-BD35-481D-A887-5D4005CE0B56}" srcOrd="1" destOrd="0" presId="urn:microsoft.com/office/officeart/2005/8/layout/hierarchy6"/>
    <dgm:cxn modelId="{39E495BD-77E0-485B-9889-9605F8223F4C}" type="presParOf" srcId="{4CD73127-9AC7-44B8-87C6-0C7A9A7C12EC}" destId="{224E4CF1-5716-45A8-A9BD-19367475F7A8}"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2803736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1120912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1727467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Στυλ υποδείγματος κειμένου</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491402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329130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26213266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458195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21470158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3536336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3735283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47155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2786731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132757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5" name="Footer Placeholder 3"/>
          <p:cNvSpPr>
            <a:spLocks noGrp="1"/>
          </p:cNvSpPr>
          <p:nvPr>
            <p:ph type="ftr" sz="quarter" idx="11"/>
          </p:nvPr>
        </p:nvSpPr>
        <p:spPr/>
        <p:txBody>
          <a:bodyPr/>
          <a:lstStyle/>
          <a:p>
            <a:pPr>
              <a:defRPr/>
            </a:pPr>
            <a:endParaRPr lang="en-GB"/>
          </a:p>
        </p:txBody>
      </p:sp>
      <p:sp>
        <p:nvSpPr>
          <p:cNvPr id="6" name="Slide Number Placeholder 4"/>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738749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5" name="Footer Placeholder 2"/>
          <p:cNvSpPr>
            <a:spLocks noGrp="1"/>
          </p:cNvSpPr>
          <p:nvPr>
            <p:ph type="ftr" sz="quarter" idx="11"/>
          </p:nvPr>
        </p:nvSpPr>
        <p:spPr/>
        <p:txBody>
          <a:bodyPr/>
          <a:lstStyle/>
          <a:p>
            <a:pPr>
              <a:defRPr/>
            </a:pPr>
            <a:endParaRPr lang="en-GB"/>
          </a:p>
        </p:txBody>
      </p:sp>
      <p:sp>
        <p:nvSpPr>
          <p:cNvPr id="6" name="Slide Number Placeholder 3"/>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176419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7" name="Date Placeholder 4"/>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5" name="Footer Placeholder 5"/>
          <p:cNvSpPr>
            <a:spLocks noGrp="1"/>
          </p:cNvSpPr>
          <p:nvPr>
            <p:ph type="ftr" sz="quarter" idx="11"/>
          </p:nvPr>
        </p:nvSpPr>
        <p:spPr/>
        <p:txBody>
          <a:bodyPr/>
          <a:lstStyle/>
          <a:p>
            <a:pPr>
              <a:defRPr/>
            </a:pPr>
            <a:endParaRPr lang="en-GB"/>
          </a:p>
        </p:txBody>
      </p:sp>
      <p:sp>
        <p:nvSpPr>
          <p:cNvPr id="6" name="Slide Number Placeholder 6"/>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2732768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E0D59D3C-E769-421D-9063-14FB7A8D9E85}" type="datetimeFigureOut">
              <a:rPr lang="en-GB" smtClean="0"/>
              <a:pPr>
                <a:defRPr/>
              </a:pPr>
              <a:t>06/12/2017</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2397903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fld id="{E0D59D3C-E769-421D-9063-14FB7A8D9E85}" type="datetimeFigureOut">
              <a:rPr lang="en-GB" smtClean="0"/>
              <a:pPr>
                <a:defRPr/>
              </a:pPr>
              <a:t>06/12/2017</a:t>
            </a:fld>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GB"/>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pPr>
              <a:defRPr/>
            </a:pPr>
            <a:fld id="{6FA8DFD8-2F75-40BF-BC02-1E6953810EBE}" type="slidenum">
              <a:rPr lang="en-GB" altLang="el-GR" smtClean="0"/>
              <a:pPr>
                <a:defRPr/>
              </a:pPr>
              <a:t>‹#›</a:t>
            </a:fld>
            <a:endParaRPr lang="en-GB" altLang="el-GR"/>
          </a:p>
        </p:txBody>
      </p:sp>
    </p:spTree>
    <p:extLst>
      <p:ext uri="{BB962C8B-B14F-4D97-AF65-F5344CB8AC3E}">
        <p14:creationId xmlns:p14="http://schemas.microsoft.com/office/powerpoint/2010/main" val="34223398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ransition>
    <p:fade/>
  </p:transition>
  <p:timing>
    <p:tnLst>
      <p:par>
        <p:cTn id="1" dur="indefinite" restart="never" nodeType="tmRoot"/>
      </p:par>
    </p:tnLst>
  </p:timing>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europarl.europa.eu/summits/lis1_en.htm#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europarl.europa.eu/summits/lis1_en.htm#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428" y="332656"/>
            <a:ext cx="7211144" cy="778098"/>
          </a:xfrm>
        </p:spPr>
        <p:txBody>
          <a:bodyPr rtlCol="0">
            <a:normAutofit/>
          </a:bodyPr>
          <a:lstStyle/>
          <a:p>
            <a:pPr eaLnBrk="1" fontAlgn="auto" hangingPunct="1">
              <a:spcAft>
                <a:spcPts val="0"/>
              </a:spcAft>
              <a:defRPr/>
            </a:pPr>
            <a:r>
              <a:rPr lang="el-GR" sz="2800" b="1" u="sng" dirty="0">
                <a:effectLst>
                  <a:outerShdw blurRad="38100" dist="38100" dir="2700000" algn="tl">
                    <a:srgbClr val="000000">
                      <a:alpha val="43137"/>
                    </a:srgbClr>
                  </a:outerShdw>
                </a:effectLst>
                <a:latin typeface="Segoe UI" pitchFamily="34" charset="0"/>
                <a:cs typeface="Segoe UI" pitchFamily="34" charset="0"/>
              </a:rPr>
              <a:t>Η</a:t>
            </a:r>
            <a:r>
              <a:rPr lang="el-GR" sz="2800" b="1" u="sng" dirty="0" smtClean="0">
                <a:effectLst>
                  <a:outerShdw blurRad="38100" dist="38100" dir="2700000" algn="tl">
                    <a:srgbClr val="000000">
                      <a:alpha val="43137"/>
                    </a:srgbClr>
                  </a:outerShdw>
                </a:effectLst>
                <a:latin typeface="Segoe UI" pitchFamily="34" charset="0"/>
                <a:cs typeface="Segoe UI" pitchFamily="34" charset="0"/>
              </a:rPr>
              <a:t> βιβλιογραφία είναι απαραίτητη</a:t>
            </a:r>
            <a:endParaRPr lang="en-GB" sz="2800" b="1" u="sng" dirty="0" smtClean="0">
              <a:effectLst>
                <a:outerShdw blurRad="38100" dist="38100" dir="2700000" algn="tl">
                  <a:srgbClr val="000000">
                    <a:alpha val="43137"/>
                  </a:srgbClr>
                </a:outerShdw>
              </a:effectLst>
              <a:latin typeface="Segoe UI" pitchFamily="34" charset="0"/>
              <a:cs typeface="Segoe UI" pitchFamily="34" charset="0"/>
            </a:endParaRPr>
          </a:p>
        </p:txBody>
      </p:sp>
      <p:sp>
        <p:nvSpPr>
          <p:cNvPr id="4099" name="Content Placeholder 2"/>
          <p:cNvSpPr>
            <a:spLocks noGrp="1"/>
          </p:cNvSpPr>
          <p:nvPr>
            <p:ph idx="1"/>
          </p:nvPr>
        </p:nvSpPr>
        <p:spPr>
          <a:xfrm>
            <a:off x="457200" y="1412776"/>
            <a:ext cx="8229600" cy="4525963"/>
          </a:xfrm>
        </p:spPr>
        <p:txBody>
          <a:bodyPr>
            <a:normAutofit fontScale="92500" lnSpcReduction="10000"/>
          </a:bodyPr>
          <a:lstStyle/>
          <a:p>
            <a:pPr eaLnBrk="1" hangingPunct="1"/>
            <a:r>
              <a:rPr lang="el-GR" altLang="el-GR" sz="2400" dirty="0" smtClean="0"/>
              <a:t>Για τη συγγραφή μιας ερευνητικής εργασίας είναι αναγκαίο να χρησιμοποιούνται πληροφορίες για το έργο άλλων δημιουργών, προκειμένου το πρόσωπο που γράφει την εργασία να </a:t>
            </a:r>
            <a:r>
              <a:rPr lang="el-GR" altLang="el-GR" sz="2400" b="1" dirty="0" smtClean="0"/>
              <a:t>υποστηρίξει</a:t>
            </a:r>
            <a:r>
              <a:rPr lang="el-GR" altLang="el-GR" sz="2400" dirty="0" smtClean="0"/>
              <a:t> τις ιδέες του αλλά και να </a:t>
            </a:r>
            <a:r>
              <a:rPr lang="el-GR" altLang="el-GR" sz="2400" b="1" dirty="0" smtClean="0"/>
              <a:t>τεκμηριώσει</a:t>
            </a:r>
            <a:r>
              <a:rPr lang="el-GR" altLang="el-GR" sz="2400" dirty="0" smtClean="0"/>
              <a:t> τα λεγόμενά του.</a:t>
            </a:r>
          </a:p>
          <a:p>
            <a:pPr eaLnBrk="1" hangingPunct="1"/>
            <a:r>
              <a:rPr lang="el-GR" altLang="el-GR" sz="2400" dirty="0"/>
              <a:t>Με τον τρόπο αυτό, ο συγγραφέας αποφεύγει τη </a:t>
            </a:r>
            <a:r>
              <a:rPr lang="el-GR" altLang="el-GR" sz="2400" b="1" dirty="0"/>
              <a:t>λογοκλοπή</a:t>
            </a:r>
            <a:r>
              <a:rPr lang="el-GR" altLang="el-GR" sz="2400" dirty="0"/>
              <a:t> και επιπλέον επιτρέπει στον αναγνώστη να </a:t>
            </a:r>
            <a:r>
              <a:rPr lang="el-GR" altLang="el-GR" sz="2400" b="1" dirty="0"/>
              <a:t>ανατρέξει άμεσα στην αρχική πηγή </a:t>
            </a:r>
            <a:r>
              <a:rPr lang="el-GR" altLang="el-GR" sz="2400" dirty="0"/>
              <a:t>ώστε να επαληθεύσει ή και να αντιπαραβάλει τα όσα διάβασε σε σχέση με την πηγή. </a:t>
            </a:r>
            <a:endParaRPr lang="el-GR" altLang="el-GR" sz="2400" dirty="0" smtClean="0"/>
          </a:p>
          <a:p>
            <a:pPr eaLnBrk="1" hangingPunct="1"/>
            <a:r>
              <a:rPr lang="el-GR" altLang="el-GR" sz="2400" dirty="0"/>
              <a:t>Είναι λοιπόν σημαντικό να γνωρίζουμε να γράφουμε βιβλιογραφίες, αλλά και να διαβάζουμε βιβλιογραφίες που βρίσκουμε σε κείμενα άλλων. </a:t>
            </a:r>
          </a:p>
          <a:p>
            <a:pPr eaLnBrk="1" hangingPunct="1"/>
            <a:endParaRPr lang="en-GB" altLang="el-GR" sz="2400" dirty="0" smtClean="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47921" y="260648"/>
            <a:ext cx="7100765" cy="706090"/>
          </a:xfrm>
        </p:spPr>
        <p:txBody>
          <a:bodyPr/>
          <a:lstStyle/>
          <a:p>
            <a:r>
              <a:rPr lang="el-GR" sz="2400" b="1" u="sng" dirty="0"/>
              <a:t>2</a:t>
            </a:r>
            <a:r>
              <a:rPr lang="el-GR" sz="2400" b="1" u="sng" dirty="0" smtClean="0"/>
              <a:t>. Παραπομπή σε κεφάλαιο βιβλίου</a:t>
            </a:r>
            <a:endParaRPr lang="el-GR" sz="2400" b="1" u="sng" dirty="0"/>
          </a:p>
        </p:txBody>
      </p:sp>
      <p:sp>
        <p:nvSpPr>
          <p:cNvPr id="3" name="Θέση περιεχομένου 2"/>
          <p:cNvSpPr>
            <a:spLocks noGrp="1"/>
          </p:cNvSpPr>
          <p:nvPr>
            <p:ph idx="1"/>
          </p:nvPr>
        </p:nvSpPr>
        <p:spPr>
          <a:xfrm>
            <a:off x="457200" y="1268760"/>
            <a:ext cx="8229600" cy="5400600"/>
          </a:xfrm>
        </p:spPr>
        <p:txBody>
          <a:bodyPr>
            <a:normAutofit fontScale="92500" lnSpcReduction="20000"/>
          </a:bodyPr>
          <a:lstStyle/>
          <a:p>
            <a:pPr marL="0" indent="0">
              <a:buNone/>
            </a:pPr>
            <a:r>
              <a:rPr lang="el-GR" sz="2400" dirty="0" smtClean="0"/>
              <a:t>Όταν παραπέμπουμε σε κεφάλαιο βιβλίου γράφουμε:</a:t>
            </a:r>
          </a:p>
          <a:p>
            <a:pPr>
              <a:buFont typeface="Wingdings" panose="05000000000000000000" pitchFamily="2" charset="2"/>
              <a:buChar char="ü"/>
            </a:pPr>
            <a:r>
              <a:rPr lang="el-GR" sz="2400" dirty="0" smtClean="0"/>
              <a:t>το όνομα του συγγραφέα ή των συγγραφέων του κεφαλαίου</a:t>
            </a:r>
          </a:p>
          <a:p>
            <a:pPr>
              <a:buFont typeface="Wingdings" panose="05000000000000000000" pitchFamily="2" charset="2"/>
              <a:buChar char="ü"/>
            </a:pPr>
            <a:r>
              <a:rPr lang="el-GR" sz="2400" dirty="0" smtClean="0"/>
              <a:t>το έτος έκδοσης του βιβλίου</a:t>
            </a:r>
          </a:p>
          <a:p>
            <a:pPr>
              <a:buFont typeface="Wingdings" panose="05000000000000000000" pitchFamily="2" charset="2"/>
              <a:buChar char="ü"/>
            </a:pPr>
            <a:r>
              <a:rPr lang="el-GR" sz="2400" dirty="0" smtClean="0"/>
              <a:t>το όνομα ή τα ονόματα των επιμελητών της έκδοσης</a:t>
            </a:r>
          </a:p>
          <a:p>
            <a:pPr>
              <a:buFont typeface="Wingdings" panose="05000000000000000000" pitchFamily="2" charset="2"/>
              <a:buChar char="ü"/>
            </a:pPr>
            <a:r>
              <a:rPr lang="el-GR" sz="2400" dirty="0" smtClean="0"/>
              <a:t>τον τίτλο του βιβλίου</a:t>
            </a:r>
          </a:p>
          <a:p>
            <a:pPr>
              <a:buFont typeface="Wingdings" panose="05000000000000000000" pitchFamily="2" charset="2"/>
              <a:buChar char="ü"/>
            </a:pPr>
            <a:r>
              <a:rPr lang="el-GR" sz="2400" dirty="0" smtClean="0"/>
              <a:t>τον τόπο όπου δημοσιεύτηκε το βιβλίο </a:t>
            </a:r>
          </a:p>
          <a:p>
            <a:pPr>
              <a:buFont typeface="Wingdings" panose="05000000000000000000" pitchFamily="2" charset="2"/>
              <a:buChar char="ü"/>
            </a:pPr>
            <a:r>
              <a:rPr lang="el-GR" sz="2400" dirty="0" smtClean="0"/>
              <a:t>τον εκδοτικό οίκο</a:t>
            </a:r>
          </a:p>
          <a:p>
            <a:pPr>
              <a:buFont typeface="Wingdings" panose="05000000000000000000" pitchFamily="2" charset="2"/>
              <a:buChar char="ü"/>
            </a:pPr>
            <a:r>
              <a:rPr lang="el-GR" sz="2400" dirty="0" smtClean="0"/>
              <a:t>τις σελίδες του κεφαλαίου στο βιβλίο</a:t>
            </a:r>
          </a:p>
          <a:p>
            <a:pPr marL="0" indent="0">
              <a:buNone/>
            </a:pPr>
            <a:endParaRPr lang="el-GR" sz="2400" dirty="0" smtClean="0"/>
          </a:p>
          <a:p>
            <a:pPr marL="0" indent="0">
              <a:buNone/>
            </a:pPr>
            <a:r>
              <a:rPr lang="el-GR" sz="2400" dirty="0" smtClean="0"/>
              <a:t>Παράδειγμα</a:t>
            </a:r>
          </a:p>
          <a:p>
            <a:pPr marL="0" indent="0">
              <a:buNone/>
            </a:pPr>
            <a:r>
              <a:rPr lang="el-GR" sz="2000" b="1" dirty="0" smtClean="0">
                <a:solidFill>
                  <a:schemeClr val="tx2">
                    <a:lumMod val="75000"/>
                  </a:schemeClr>
                </a:solidFill>
              </a:rPr>
              <a:t>Χωριανόπουλος, Ι. (2007) Αστική κοινωνική </a:t>
            </a:r>
            <a:r>
              <a:rPr lang="el-GR" sz="2000" b="1" dirty="0">
                <a:solidFill>
                  <a:schemeClr val="tx2">
                    <a:lumMod val="75000"/>
                  </a:schemeClr>
                </a:solidFill>
              </a:rPr>
              <a:t>γ</a:t>
            </a:r>
            <a:r>
              <a:rPr lang="el-GR" sz="2000" b="1" dirty="0" smtClean="0">
                <a:solidFill>
                  <a:schemeClr val="tx2">
                    <a:lumMod val="75000"/>
                  </a:schemeClr>
                </a:solidFill>
              </a:rPr>
              <a:t>εωγραφία. Στο Θ.Σ. </a:t>
            </a:r>
            <a:r>
              <a:rPr lang="el-GR" sz="2000" b="1" dirty="0" err="1" smtClean="0">
                <a:solidFill>
                  <a:schemeClr val="tx2">
                    <a:lumMod val="75000"/>
                  </a:schemeClr>
                </a:solidFill>
              </a:rPr>
              <a:t>Τερκενλή</a:t>
            </a:r>
            <a:r>
              <a:rPr lang="el-GR" sz="2000" b="1" dirty="0" smtClean="0">
                <a:solidFill>
                  <a:schemeClr val="tx2">
                    <a:lumMod val="75000"/>
                  </a:schemeClr>
                </a:solidFill>
              </a:rPr>
              <a:t>, Θ. Ιωσηφίδης, και Ι. Χωριανόπουλος (</a:t>
            </a:r>
            <a:r>
              <a:rPr lang="el-GR" sz="2000" b="1" dirty="0" err="1" smtClean="0">
                <a:solidFill>
                  <a:schemeClr val="tx2">
                    <a:lumMod val="75000"/>
                  </a:schemeClr>
                </a:solidFill>
              </a:rPr>
              <a:t>Επιμ</a:t>
            </a:r>
            <a:r>
              <a:rPr lang="el-GR" sz="2000" b="1" dirty="0" smtClean="0">
                <a:solidFill>
                  <a:schemeClr val="tx2">
                    <a:lumMod val="75000"/>
                  </a:schemeClr>
                </a:solidFill>
              </a:rPr>
              <a:t>.) </a:t>
            </a:r>
            <a:r>
              <a:rPr lang="el-GR" sz="2000" b="1" i="1" dirty="0" smtClean="0">
                <a:solidFill>
                  <a:schemeClr val="tx2">
                    <a:lumMod val="75000"/>
                  </a:schemeClr>
                </a:solidFill>
              </a:rPr>
              <a:t>Ανθρωπογεωγραφία: Άνθρωπος, Κοινωνία και Χώρος</a:t>
            </a:r>
            <a:r>
              <a:rPr lang="el-GR" sz="2000" b="1" dirty="0" smtClean="0">
                <a:solidFill>
                  <a:schemeClr val="tx2">
                    <a:lumMod val="75000"/>
                  </a:schemeClr>
                </a:solidFill>
              </a:rPr>
              <a:t>.  Αθήνα: Κριτική (σελ. 154-177).</a:t>
            </a:r>
          </a:p>
          <a:p>
            <a:endParaRPr lang="el-GR" sz="2400" dirty="0"/>
          </a:p>
        </p:txBody>
      </p:sp>
      <p:sp>
        <p:nvSpPr>
          <p:cNvPr id="4" name="Έλλειψη 3"/>
          <p:cNvSpPr/>
          <p:nvPr/>
        </p:nvSpPr>
        <p:spPr>
          <a:xfrm>
            <a:off x="7092280" y="5373216"/>
            <a:ext cx="504056" cy="50405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Έλλειψη 4"/>
          <p:cNvSpPr/>
          <p:nvPr/>
        </p:nvSpPr>
        <p:spPr>
          <a:xfrm>
            <a:off x="6077412" y="5661248"/>
            <a:ext cx="796627" cy="36004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16165681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6247"/>
            <a:ext cx="8229600" cy="980728"/>
          </a:xfrm>
        </p:spPr>
        <p:txBody>
          <a:bodyPr rtlCol="0">
            <a:normAutofit/>
          </a:bodyPr>
          <a:lstStyle/>
          <a:p>
            <a:pPr eaLnBrk="1" fontAlgn="auto" hangingPunct="1">
              <a:spcAft>
                <a:spcPts val="0"/>
              </a:spcAft>
              <a:defRPr/>
            </a:pPr>
            <a:r>
              <a:rPr lang="el-GR" sz="3200" b="1" u="sng" dirty="0">
                <a:latin typeface="Segoe UI" pitchFamily="34" charset="0"/>
                <a:cs typeface="Segoe UI" pitchFamily="34" charset="0"/>
              </a:rPr>
              <a:t>3</a:t>
            </a:r>
            <a:r>
              <a:rPr lang="el-GR" sz="3200" b="1" u="sng" dirty="0" smtClean="0">
                <a:latin typeface="Segoe UI" pitchFamily="34" charset="0"/>
                <a:cs typeface="Segoe UI" pitchFamily="34" charset="0"/>
              </a:rPr>
              <a:t>. </a:t>
            </a:r>
            <a:r>
              <a:rPr lang="el-GR" sz="3200" u="sng" dirty="0" smtClean="0">
                <a:latin typeface="Segoe UI" pitchFamily="34" charset="0"/>
                <a:cs typeface="Segoe UI" pitchFamily="34" charset="0"/>
              </a:rPr>
              <a:t>Παραπομπή σε άρθρο περιοδικού</a:t>
            </a:r>
            <a:endParaRPr lang="en-GB" sz="3200" dirty="0" smtClean="0">
              <a:latin typeface="Segoe UI" pitchFamily="34" charset="0"/>
              <a:cs typeface="Segoe UI" pitchFamily="34" charset="0"/>
            </a:endParaRPr>
          </a:p>
        </p:txBody>
      </p:sp>
      <p:sp>
        <p:nvSpPr>
          <p:cNvPr id="16387" name="Content Placeholder 2"/>
          <p:cNvSpPr>
            <a:spLocks noGrp="1"/>
          </p:cNvSpPr>
          <p:nvPr>
            <p:ph idx="1"/>
          </p:nvPr>
        </p:nvSpPr>
        <p:spPr>
          <a:xfrm>
            <a:off x="179512" y="1196975"/>
            <a:ext cx="8712968" cy="5516563"/>
          </a:xfrm>
        </p:spPr>
        <p:txBody>
          <a:bodyPr>
            <a:normAutofit fontScale="92500" lnSpcReduction="10000"/>
          </a:bodyPr>
          <a:lstStyle/>
          <a:p>
            <a:pPr eaLnBrk="1" hangingPunct="1">
              <a:buFont typeface="Arial" panose="020B0604020202020204" pitchFamily="34" charset="0"/>
              <a:buNone/>
            </a:pPr>
            <a:r>
              <a:rPr lang="el-GR" altLang="el-GR" sz="2800" dirty="0" smtClean="0">
                <a:latin typeface="Segoe UI" panose="020B0502040204020203" pitchFamily="34" charset="0"/>
                <a:cs typeface="Segoe UI" panose="020B0502040204020203" pitchFamily="34" charset="0"/>
              </a:rPr>
              <a:t>  Όταν παραπέμπουμε σε άρθρο περιοδικού γράφουμε:</a:t>
            </a:r>
          </a:p>
          <a:p>
            <a:pPr eaLnBrk="1" hangingPunct="1">
              <a:buFont typeface="Arial" panose="020B0604020202020204" pitchFamily="34" charset="0"/>
              <a:buNone/>
            </a:pPr>
            <a:endParaRPr lang="el-GR" altLang="el-GR" sz="2800" dirty="0" smtClean="0">
              <a:latin typeface="Segoe UI" panose="020B0502040204020203" pitchFamily="34" charset="0"/>
              <a:cs typeface="Segoe UI" panose="020B0502040204020203" pitchFamily="34" charset="0"/>
            </a:endParaRPr>
          </a:p>
          <a:p>
            <a:pPr eaLnBrk="1" hangingPunct="1">
              <a:buFont typeface="Wingdings" panose="05000000000000000000" pitchFamily="2" charset="2"/>
              <a:buChar char="ü"/>
            </a:pPr>
            <a:r>
              <a:rPr lang="el-GR" altLang="el-GR" sz="2800" dirty="0" smtClean="0">
                <a:latin typeface="Segoe UI" panose="020B0502040204020203" pitchFamily="34" charset="0"/>
                <a:cs typeface="Segoe UI" panose="020B0502040204020203" pitchFamily="34" charset="0"/>
              </a:rPr>
              <a:t>το όνομα του συγγραφέα ή των συγγραφέων</a:t>
            </a:r>
          </a:p>
          <a:p>
            <a:pPr eaLnBrk="1" hangingPunct="1">
              <a:buFont typeface="Wingdings" panose="05000000000000000000" pitchFamily="2" charset="2"/>
              <a:buChar char="ü"/>
            </a:pPr>
            <a:r>
              <a:rPr lang="el-GR" altLang="el-GR" sz="2800" dirty="0" smtClean="0">
                <a:latin typeface="Segoe UI" panose="020B0502040204020203" pitchFamily="34" charset="0"/>
                <a:cs typeface="Segoe UI" panose="020B0502040204020203" pitchFamily="34" charset="0"/>
              </a:rPr>
              <a:t>το έτος δημοσίευσης του άρθρου</a:t>
            </a:r>
          </a:p>
          <a:p>
            <a:pPr eaLnBrk="1" hangingPunct="1">
              <a:buFont typeface="Wingdings" panose="05000000000000000000" pitchFamily="2" charset="2"/>
              <a:buChar char="ü"/>
            </a:pPr>
            <a:r>
              <a:rPr lang="el-GR" altLang="el-GR" sz="2800" dirty="0" smtClean="0">
                <a:latin typeface="Segoe UI" panose="020B0502040204020203" pitchFamily="34" charset="0"/>
                <a:cs typeface="Segoe UI" panose="020B0502040204020203" pitchFamily="34" charset="0"/>
              </a:rPr>
              <a:t>τον τίτλο του άρθρου</a:t>
            </a:r>
          </a:p>
          <a:p>
            <a:pPr eaLnBrk="1" hangingPunct="1">
              <a:buFont typeface="Wingdings" panose="05000000000000000000" pitchFamily="2" charset="2"/>
              <a:buChar char="ü"/>
            </a:pPr>
            <a:r>
              <a:rPr lang="el-GR" altLang="el-GR" sz="2800" dirty="0" smtClean="0">
                <a:latin typeface="Segoe UI" panose="020B0502040204020203" pitchFamily="34" charset="0"/>
                <a:cs typeface="Segoe UI" panose="020B0502040204020203" pitchFamily="34" charset="0"/>
              </a:rPr>
              <a:t>τον τίτλο του περιοδικού με πλάγια γράμματα</a:t>
            </a:r>
          </a:p>
          <a:p>
            <a:pPr eaLnBrk="1" hangingPunct="1">
              <a:buFont typeface="Wingdings" panose="05000000000000000000" pitchFamily="2" charset="2"/>
              <a:buChar char="ü"/>
            </a:pPr>
            <a:r>
              <a:rPr lang="el-GR" altLang="el-GR" sz="2800" dirty="0" smtClean="0">
                <a:latin typeface="Segoe UI" panose="020B0502040204020203" pitchFamily="34" charset="0"/>
                <a:cs typeface="Segoe UI" panose="020B0502040204020203" pitchFamily="34" charset="0"/>
              </a:rPr>
              <a:t>τον τόμο του περιοδικού και τις σελίδες</a:t>
            </a:r>
          </a:p>
          <a:p>
            <a:pPr eaLnBrk="1" hangingPunct="1">
              <a:buFont typeface="Wingdings" panose="05000000000000000000" pitchFamily="2" charset="2"/>
              <a:buChar char="ü"/>
            </a:pPr>
            <a:endParaRPr lang="el-GR" altLang="el-GR" sz="2800" dirty="0" smtClean="0">
              <a:latin typeface="Segoe UI" panose="020B0502040204020203" pitchFamily="34" charset="0"/>
              <a:cs typeface="Segoe UI" panose="020B0502040204020203" pitchFamily="34" charset="0"/>
            </a:endParaRPr>
          </a:p>
          <a:p>
            <a:pPr eaLnBrk="1" hangingPunct="1">
              <a:buFont typeface="Arial" panose="020B0604020202020204" pitchFamily="34" charset="0"/>
              <a:buNone/>
            </a:pPr>
            <a:r>
              <a:rPr lang="el-GR" altLang="el-GR" sz="2400" u="sng" dirty="0" smtClean="0">
                <a:latin typeface="Segoe UI" panose="020B0502040204020203" pitchFamily="34" charset="0"/>
                <a:cs typeface="Segoe UI" panose="020B0502040204020203" pitchFamily="34" charset="0"/>
              </a:rPr>
              <a:t>Παράδειγμα</a:t>
            </a:r>
            <a:endParaRPr lang="el-GR" altLang="el-GR" u="sng" dirty="0" smtClean="0">
              <a:latin typeface="Segoe UI" panose="020B0502040204020203" pitchFamily="34" charset="0"/>
              <a:cs typeface="Segoe UI" panose="020B0502040204020203" pitchFamily="34" charset="0"/>
            </a:endParaRPr>
          </a:p>
          <a:p>
            <a:pPr eaLnBrk="1" hangingPunct="1">
              <a:buNone/>
            </a:pPr>
            <a:r>
              <a:rPr lang="el-GR" altLang="el-GR" sz="2000" b="1" dirty="0">
                <a:latin typeface="Segoe UI" panose="020B0502040204020203" pitchFamily="34" charset="0"/>
                <a:cs typeface="Segoe UI" panose="020B0502040204020203" pitchFamily="34" charset="0"/>
              </a:rPr>
              <a:t> </a:t>
            </a:r>
            <a:r>
              <a:rPr lang="el-GR" altLang="el-GR" sz="2000" b="1" dirty="0" smtClean="0">
                <a:latin typeface="Segoe UI" panose="020B0502040204020203" pitchFamily="34" charset="0"/>
                <a:cs typeface="Segoe UI" panose="020B0502040204020203" pitchFamily="34" charset="0"/>
              </a:rPr>
              <a:t> Παγώνης, Α. και Χωριανόπουλος, Ι. (2015) Χωρικός σχεδιασμός και διακυβέρνηση: Η πορεία της </a:t>
            </a:r>
            <a:r>
              <a:rPr lang="el-GR" altLang="el-GR" sz="2000" b="1" dirty="0" err="1" smtClean="0">
                <a:latin typeface="Segoe UI" panose="020B0502040204020203" pitchFamily="34" charset="0"/>
                <a:cs typeface="Segoe UI" panose="020B0502040204020203" pitchFamily="34" charset="0"/>
              </a:rPr>
              <a:t>ανακλιμάκωσης</a:t>
            </a:r>
            <a:r>
              <a:rPr lang="el-GR" altLang="el-GR" sz="2000" b="1" dirty="0" smtClean="0">
                <a:latin typeface="Segoe UI" panose="020B0502040204020203" pitchFamily="34" charset="0"/>
                <a:cs typeface="Segoe UI" panose="020B0502040204020203" pitchFamily="34" charset="0"/>
              </a:rPr>
              <a:t> στη Μητροπολιτική Αθήνα.  </a:t>
            </a:r>
            <a:r>
              <a:rPr lang="el-GR" altLang="el-GR" sz="2000" b="1" i="1" dirty="0" smtClean="0">
                <a:latin typeface="Segoe UI" panose="020B0502040204020203" pitchFamily="34" charset="0"/>
                <a:cs typeface="Segoe UI" panose="020B0502040204020203" pitchFamily="34" charset="0"/>
              </a:rPr>
              <a:t>Γεωγραφίες</a:t>
            </a:r>
            <a:r>
              <a:rPr lang="el-GR" altLang="el-GR" sz="2000" b="1" dirty="0" smtClean="0">
                <a:latin typeface="Segoe UI" panose="020B0502040204020203" pitchFamily="34" charset="0"/>
                <a:cs typeface="Segoe UI" panose="020B0502040204020203" pitchFamily="34" charset="0"/>
              </a:rPr>
              <a:t>, 25: 77-91.</a:t>
            </a:r>
            <a:endParaRPr lang="el-GR" altLang="el-GR" sz="2000" b="1" i="1" dirty="0" smtClean="0">
              <a:latin typeface="Segoe UI" panose="020B0502040204020203" pitchFamily="34" charset="0"/>
              <a:cs typeface="Segoe UI" panose="020B0502040204020203" pitchFamily="34" charset="0"/>
            </a:endParaRPr>
          </a:p>
          <a:p>
            <a:pPr eaLnBrk="1" hangingPunct="1">
              <a:buFont typeface="Arial" panose="020B0604020202020204" pitchFamily="34" charset="0"/>
              <a:buNone/>
            </a:pPr>
            <a:endParaRPr lang="en-GB" altLang="el-GR" u="sng" dirty="0" smtClean="0">
              <a:latin typeface="Segoe UI" panose="020B0502040204020203" pitchFamily="34" charset="0"/>
              <a:cs typeface="Segoe UI" panose="020B0502040204020203" pitchFamily="34" charset="0"/>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700281"/>
          </a:xfrm>
        </p:spPr>
        <p:txBody>
          <a:bodyPr rtlCol="0">
            <a:normAutofit/>
          </a:bodyPr>
          <a:lstStyle/>
          <a:p>
            <a:pPr eaLnBrk="1" fontAlgn="auto" hangingPunct="1">
              <a:spcAft>
                <a:spcPts val="0"/>
              </a:spcAft>
              <a:defRPr/>
            </a:pPr>
            <a:r>
              <a:rPr lang="el-GR" sz="2800" u="sng" dirty="0">
                <a:latin typeface="Segoe UI" pitchFamily="34" charset="0"/>
                <a:cs typeface="Segoe UI" pitchFamily="34" charset="0"/>
              </a:rPr>
              <a:t>3</a:t>
            </a:r>
            <a:r>
              <a:rPr lang="el-GR" sz="2800" u="sng" dirty="0" smtClean="0">
                <a:latin typeface="Segoe UI" pitchFamily="34" charset="0"/>
                <a:cs typeface="Segoe UI" pitchFamily="34" charset="0"/>
              </a:rPr>
              <a:t>. Παραπομπή σε άρθρο περιοδικού</a:t>
            </a:r>
            <a:endParaRPr lang="en-GB" sz="2800" dirty="0" smtClean="0">
              <a:latin typeface="Segoe UI" pitchFamily="34" charset="0"/>
              <a:cs typeface="Segoe UI" pitchFamily="34" charset="0"/>
            </a:endParaRPr>
          </a:p>
        </p:txBody>
      </p:sp>
      <p:sp>
        <p:nvSpPr>
          <p:cNvPr id="17411" name="Content Placeholder 2"/>
          <p:cNvSpPr>
            <a:spLocks noGrp="1"/>
          </p:cNvSpPr>
          <p:nvPr>
            <p:ph idx="1"/>
          </p:nvPr>
        </p:nvSpPr>
        <p:spPr>
          <a:xfrm>
            <a:off x="0" y="908050"/>
            <a:ext cx="9144000" cy="1512888"/>
          </a:xfrm>
        </p:spPr>
        <p:txBody>
          <a:bodyPr>
            <a:normAutofit lnSpcReduction="10000"/>
          </a:bodyPr>
          <a:lstStyle/>
          <a:p>
            <a:pPr eaLnBrk="1" hangingPunct="1">
              <a:buFont typeface="Arial" panose="020B0604020202020204" pitchFamily="34" charset="0"/>
              <a:buNone/>
            </a:pPr>
            <a:endParaRPr lang="el-GR" altLang="el-GR" sz="2400" u="sng" dirty="0" smtClean="0">
              <a:latin typeface="Segoe UI" panose="020B0502040204020203" pitchFamily="34" charset="0"/>
              <a:cs typeface="Segoe UI" panose="020B0502040204020203" pitchFamily="34" charset="0"/>
            </a:endParaRPr>
          </a:p>
          <a:p>
            <a:pPr eaLnBrk="1" hangingPunct="1">
              <a:buFont typeface="Arial" panose="020B0604020202020204" pitchFamily="34" charset="0"/>
              <a:buNone/>
            </a:pPr>
            <a:r>
              <a:rPr lang="el-GR" altLang="el-GR" sz="2400" u="sng" dirty="0" smtClean="0">
                <a:latin typeface="Segoe UI" panose="020B0502040204020203" pitchFamily="34" charset="0"/>
                <a:cs typeface="Segoe UI" panose="020B0502040204020203" pitchFamily="34" charset="0"/>
              </a:rPr>
              <a:t>Παράδειγμα</a:t>
            </a:r>
          </a:p>
          <a:p>
            <a:pPr eaLnBrk="1" hangingPunct="1">
              <a:buNone/>
            </a:pPr>
            <a:r>
              <a:rPr lang="el-GR" altLang="el-GR" sz="1600" b="1" dirty="0" smtClean="0">
                <a:latin typeface="Segoe UI" panose="020B0502040204020203" pitchFamily="34" charset="0"/>
                <a:cs typeface="Segoe UI" panose="020B0502040204020203" pitchFamily="34" charset="0"/>
              </a:rPr>
              <a:t> Παγώνης, Α. και Χωριανόπουλος, Ι. (2015) Χωρικός σχεδιασμός και διακυβέρνηση: Η πορεία της </a:t>
            </a:r>
            <a:r>
              <a:rPr lang="el-GR" altLang="el-GR" sz="1600" b="1" dirty="0" err="1" smtClean="0">
                <a:latin typeface="Segoe UI" panose="020B0502040204020203" pitchFamily="34" charset="0"/>
                <a:cs typeface="Segoe UI" panose="020B0502040204020203" pitchFamily="34" charset="0"/>
              </a:rPr>
              <a:t>ανακλιμάκωσης</a:t>
            </a:r>
            <a:r>
              <a:rPr lang="el-GR" altLang="el-GR" sz="1600" b="1" dirty="0" smtClean="0">
                <a:latin typeface="Segoe UI" panose="020B0502040204020203" pitchFamily="34" charset="0"/>
                <a:cs typeface="Segoe UI" panose="020B0502040204020203" pitchFamily="34" charset="0"/>
              </a:rPr>
              <a:t> στη Μητροπολιτική Αθήνα.  </a:t>
            </a:r>
            <a:r>
              <a:rPr lang="el-GR" altLang="el-GR" sz="1600" b="1" i="1" dirty="0" smtClean="0">
                <a:latin typeface="Segoe UI" panose="020B0502040204020203" pitchFamily="34" charset="0"/>
                <a:cs typeface="Segoe UI" panose="020B0502040204020203" pitchFamily="34" charset="0"/>
              </a:rPr>
              <a:t>Γεωγραφίες</a:t>
            </a:r>
            <a:r>
              <a:rPr lang="el-GR" altLang="el-GR" sz="1600" b="1" dirty="0" smtClean="0">
                <a:latin typeface="Segoe UI" panose="020B0502040204020203" pitchFamily="34" charset="0"/>
                <a:cs typeface="Segoe UI" panose="020B0502040204020203" pitchFamily="34" charset="0"/>
              </a:rPr>
              <a:t>, 25: 77-91.</a:t>
            </a:r>
            <a:endParaRPr lang="el-GR" altLang="el-GR" sz="1600" u="sng" dirty="0" smtClean="0">
              <a:latin typeface="Segoe UI" panose="020B0502040204020203" pitchFamily="34" charset="0"/>
              <a:cs typeface="Segoe UI" panose="020B0502040204020203"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66139686"/>
              </p:ext>
            </p:extLst>
          </p:nvPr>
        </p:nvGraphicFramePr>
        <p:xfrm>
          <a:off x="209089" y="2624061"/>
          <a:ext cx="8697913" cy="457356"/>
        </p:xfrm>
        <a:graphic>
          <a:graphicData uri="http://schemas.openxmlformats.org/drawingml/2006/table">
            <a:tbl>
              <a:tblPr firstRow="1" bandRow="1">
                <a:tableStyleId>{5940675A-B579-460E-94D1-54222C63F5DA}</a:tableStyleId>
              </a:tblPr>
              <a:tblGrid>
                <a:gridCol w="1712441"/>
                <a:gridCol w="576064"/>
                <a:gridCol w="3888432"/>
                <a:gridCol w="1224136"/>
                <a:gridCol w="540218"/>
                <a:gridCol w="756622"/>
              </a:tblGrid>
              <a:tr h="371475">
                <a:tc>
                  <a:txBody>
                    <a:bodyPr/>
                    <a:lstStyle/>
                    <a:p>
                      <a:r>
                        <a:rPr lang="el-GR" sz="1200" b="1" dirty="0" smtClean="0">
                          <a:solidFill>
                            <a:schemeClr val="tx1"/>
                          </a:solidFill>
                          <a:latin typeface="+mn-lt"/>
                        </a:rPr>
                        <a:t>Παγώνης, Α. και Χωριανόπουλος, Ι. </a:t>
                      </a:r>
                      <a:endParaRPr lang="en-GB" sz="1200" b="1" dirty="0">
                        <a:solidFill>
                          <a:schemeClr val="tx1"/>
                        </a:solidFill>
                        <a:latin typeface="+mn-lt"/>
                      </a:endParaRPr>
                    </a:p>
                  </a:txBody>
                  <a:tcPr marL="91441" marR="91441" marT="45798" marB="45798"/>
                </a:tc>
                <a:tc>
                  <a:txBody>
                    <a:bodyPr/>
                    <a:lstStyle/>
                    <a:p>
                      <a:r>
                        <a:rPr lang="el-GR" sz="1200" b="1" dirty="0" smtClean="0">
                          <a:solidFill>
                            <a:schemeClr val="tx1"/>
                          </a:solidFill>
                          <a:latin typeface="+mn-lt"/>
                        </a:rPr>
                        <a:t>2015</a:t>
                      </a:r>
                      <a:endParaRPr lang="en-GB" sz="1200" b="1" dirty="0">
                        <a:solidFill>
                          <a:schemeClr val="tx1"/>
                        </a:solidFill>
                        <a:latin typeface="+mn-lt"/>
                      </a:endParaRPr>
                    </a:p>
                  </a:txBody>
                  <a:tcPr marL="91441" marR="91441" marT="45798" marB="45798"/>
                </a:tc>
                <a:tc>
                  <a:txBody>
                    <a:bodyPr/>
                    <a:lstStyle/>
                    <a:p>
                      <a:r>
                        <a:rPr lang="el-GR" sz="1200" b="1" dirty="0" smtClean="0">
                          <a:solidFill>
                            <a:schemeClr val="tx1"/>
                          </a:solidFill>
                          <a:latin typeface="+mn-lt"/>
                        </a:rPr>
                        <a:t>Χωρικός σχεδιασμός και διακυβέρνηση: Η πορεία της </a:t>
                      </a:r>
                      <a:r>
                        <a:rPr lang="el-GR" sz="1200" b="1" dirty="0" err="1" smtClean="0">
                          <a:solidFill>
                            <a:schemeClr val="tx1"/>
                          </a:solidFill>
                          <a:latin typeface="+mn-lt"/>
                        </a:rPr>
                        <a:t>ανακλιμάκωσης</a:t>
                      </a:r>
                      <a:r>
                        <a:rPr lang="el-GR" sz="1200" b="1" dirty="0" smtClean="0">
                          <a:solidFill>
                            <a:schemeClr val="tx1"/>
                          </a:solidFill>
                          <a:latin typeface="+mn-lt"/>
                        </a:rPr>
                        <a:t> στη Μητροπολιτική Αθήνα</a:t>
                      </a:r>
                      <a:endParaRPr lang="en-GB" sz="1200" b="1" dirty="0">
                        <a:solidFill>
                          <a:schemeClr val="tx1"/>
                        </a:solidFill>
                        <a:latin typeface="+mn-lt"/>
                      </a:endParaRPr>
                    </a:p>
                  </a:txBody>
                  <a:tcPr marL="91441" marR="91441" marT="45798" marB="45798"/>
                </a:tc>
                <a:tc>
                  <a:txBody>
                    <a:bodyPr/>
                    <a:lstStyle/>
                    <a:p>
                      <a:pPr algn="ctr"/>
                      <a:r>
                        <a:rPr lang="el-GR" sz="1200" b="1" i="1" dirty="0" smtClean="0">
                          <a:solidFill>
                            <a:schemeClr val="tx1"/>
                          </a:solidFill>
                          <a:latin typeface="+mn-lt"/>
                        </a:rPr>
                        <a:t>Γεωγραφίες</a:t>
                      </a:r>
                      <a:endParaRPr lang="en-GB" sz="1200" b="1" i="1" dirty="0">
                        <a:solidFill>
                          <a:schemeClr val="tx1"/>
                        </a:solidFill>
                        <a:latin typeface="+mn-lt"/>
                      </a:endParaRPr>
                    </a:p>
                  </a:txBody>
                  <a:tcPr marL="91441" marR="91441" marT="45798" marB="45798"/>
                </a:tc>
                <a:tc>
                  <a:txBody>
                    <a:bodyPr/>
                    <a:lstStyle/>
                    <a:p>
                      <a:pPr algn="ctr"/>
                      <a:r>
                        <a:rPr lang="el-GR" sz="1200" b="1" dirty="0" smtClean="0">
                          <a:solidFill>
                            <a:schemeClr val="tx1"/>
                          </a:solidFill>
                          <a:latin typeface="+mn-lt"/>
                          <a:cs typeface="Segoe UI" pitchFamily="34" charset="0"/>
                        </a:rPr>
                        <a:t>25</a:t>
                      </a:r>
                      <a:endParaRPr lang="en-GB" sz="1200" b="1" dirty="0">
                        <a:solidFill>
                          <a:schemeClr val="tx1"/>
                        </a:solidFill>
                        <a:latin typeface="+mn-lt"/>
                      </a:endParaRPr>
                    </a:p>
                  </a:txBody>
                  <a:tcPr marL="91441" marR="91441" marT="45798" marB="45798"/>
                </a:tc>
                <a:tc>
                  <a:txBody>
                    <a:bodyPr/>
                    <a:lstStyle/>
                    <a:p>
                      <a:r>
                        <a:rPr lang="el-GR" sz="1200" b="1" dirty="0" smtClean="0">
                          <a:solidFill>
                            <a:schemeClr val="tx1"/>
                          </a:solidFill>
                          <a:latin typeface="+mn-lt"/>
                          <a:cs typeface="Segoe UI" pitchFamily="34" charset="0"/>
                        </a:rPr>
                        <a:t>77-91</a:t>
                      </a:r>
                      <a:endParaRPr lang="en-GB" sz="1200" b="1" dirty="0">
                        <a:solidFill>
                          <a:schemeClr val="tx1"/>
                        </a:solidFill>
                        <a:latin typeface="+mn-lt"/>
                      </a:endParaRPr>
                    </a:p>
                  </a:txBody>
                  <a:tcPr marL="91441" marR="91441" marT="45798" marB="45798"/>
                </a:tc>
              </a:tr>
            </a:tbl>
          </a:graphicData>
        </a:graphic>
      </p:graphicFrame>
      <p:sp>
        <p:nvSpPr>
          <p:cNvPr id="5" name="Flowchart: Alternate Process 4"/>
          <p:cNvSpPr/>
          <p:nvPr/>
        </p:nvSpPr>
        <p:spPr>
          <a:xfrm>
            <a:off x="250825" y="4437063"/>
            <a:ext cx="1512888"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a:solidFill>
                  <a:srgbClr val="002060"/>
                </a:solidFill>
              </a:rPr>
              <a:t>Σ</a:t>
            </a:r>
            <a:r>
              <a:rPr lang="el-GR" sz="1600" b="1" dirty="0" smtClean="0">
                <a:solidFill>
                  <a:srgbClr val="002060"/>
                </a:solidFill>
              </a:rPr>
              <a:t>υγγραφέας</a:t>
            </a:r>
            <a:endParaRPr lang="en-GB" sz="1600" b="1" dirty="0">
              <a:solidFill>
                <a:srgbClr val="002060"/>
              </a:solidFill>
            </a:endParaRPr>
          </a:p>
        </p:txBody>
      </p:sp>
      <p:cxnSp>
        <p:nvCxnSpPr>
          <p:cNvPr id="7" name="Straight Arrow Connector 6"/>
          <p:cNvCxnSpPr/>
          <p:nvPr/>
        </p:nvCxnSpPr>
        <p:spPr>
          <a:xfrm flipH="1" flipV="1">
            <a:off x="755650" y="2997200"/>
            <a:ext cx="215900" cy="1439863"/>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8" name="Flowchart: Alternate Process 7"/>
          <p:cNvSpPr/>
          <p:nvPr/>
        </p:nvSpPr>
        <p:spPr>
          <a:xfrm>
            <a:off x="3478546" y="3985343"/>
            <a:ext cx="1079500"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a:solidFill>
                  <a:srgbClr val="002060"/>
                </a:solidFill>
              </a:rPr>
              <a:t>Τίτλος άρθρου</a:t>
            </a:r>
            <a:endParaRPr lang="en-GB" sz="1600" b="1" dirty="0">
              <a:solidFill>
                <a:srgbClr val="002060"/>
              </a:solidFill>
            </a:endParaRPr>
          </a:p>
        </p:txBody>
      </p:sp>
      <p:cxnSp>
        <p:nvCxnSpPr>
          <p:cNvPr id="9" name="Straight Arrow Connector 8"/>
          <p:cNvCxnSpPr/>
          <p:nvPr/>
        </p:nvCxnSpPr>
        <p:spPr>
          <a:xfrm flipH="1" flipV="1">
            <a:off x="3987114" y="3102574"/>
            <a:ext cx="2819" cy="928159"/>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12" name="Flowchart: Alternate Process 11"/>
          <p:cNvSpPr/>
          <p:nvPr/>
        </p:nvSpPr>
        <p:spPr>
          <a:xfrm>
            <a:off x="5276505" y="3893893"/>
            <a:ext cx="1512887"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a:solidFill>
                  <a:srgbClr val="002060"/>
                </a:solidFill>
              </a:rPr>
              <a:t>Όνομα περιοδικού</a:t>
            </a:r>
            <a:endParaRPr lang="en-GB" sz="1600" b="1" dirty="0">
              <a:solidFill>
                <a:srgbClr val="002060"/>
              </a:solidFill>
            </a:endParaRPr>
          </a:p>
        </p:txBody>
      </p:sp>
      <p:cxnSp>
        <p:nvCxnSpPr>
          <p:cNvPr id="13" name="Straight Arrow Connector 12"/>
          <p:cNvCxnSpPr/>
          <p:nvPr/>
        </p:nvCxnSpPr>
        <p:spPr>
          <a:xfrm flipV="1">
            <a:off x="6415170" y="3081418"/>
            <a:ext cx="302378" cy="903925"/>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16" name="Flowchart: Alternate Process 15"/>
          <p:cNvSpPr/>
          <p:nvPr/>
        </p:nvSpPr>
        <p:spPr>
          <a:xfrm>
            <a:off x="7142910" y="3789363"/>
            <a:ext cx="1152525"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a:solidFill>
                  <a:srgbClr val="002060"/>
                </a:solidFill>
              </a:rPr>
              <a:t>Τ</a:t>
            </a:r>
            <a:r>
              <a:rPr lang="el-GR" sz="1600" b="1" dirty="0" smtClean="0">
                <a:solidFill>
                  <a:srgbClr val="002060"/>
                </a:solidFill>
              </a:rPr>
              <a:t>όμος-</a:t>
            </a:r>
            <a:endParaRPr lang="el-GR" sz="1600" b="1" dirty="0">
              <a:solidFill>
                <a:srgbClr val="002060"/>
              </a:solidFill>
            </a:endParaRPr>
          </a:p>
          <a:p>
            <a:pPr algn="ctr" eaLnBrk="1" hangingPunct="1">
              <a:defRPr/>
            </a:pPr>
            <a:r>
              <a:rPr lang="el-GR" sz="1600" b="1" dirty="0">
                <a:solidFill>
                  <a:srgbClr val="002060"/>
                </a:solidFill>
              </a:rPr>
              <a:t>τεύχος</a:t>
            </a:r>
            <a:endParaRPr lang="en-GB" sz="1600" b="1" dirty="0">
              <a:solidFill>
                <a:srgbClr val="002060"/>
              </a:solidFill>
            </a:endParaRPr>
          </a:p>
        </p:txBody>
      </p:sp>
      <p:cxnSp>
        <p:nvCxnSpPr>
          <p:cNvPr id="17" name="Straight Arrow Connector 16"/>
          <p:cNvCxnSpPr/>
          <p:nvPr/>
        </p:nvCxnSpPr>
        <p:spPr>
          <a:xfrm flipH="1" flipV="1">
            <a:off x="7820752" y="3087974"/>
            <a:ext cx="35461" cy="805919"/>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21" name="Flowchart: Alternate Process 20"/>
          <p:cNvSpPr/>
          <p:nvPr/>
        </p:nvSpPr>
        <p:spPr>
          <a:xfrm>
            <a:off x="2020869" y="4760913"/>
            <a:ext cx="1511300"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smtClean="0">
                <a:solidFill>
                  <a:srgbClr val="002060"/>
                </a:solidFill>
              </a:rPr>
              <a:t>Έτος έκδοσης</a:t>
            </a:r>
            <a:endParaRPr lang="en-GB" sz="1600" b="1" dirty="0">
              <a:solidFill>
                <a:srgbClr val="002060"/>
              </a:solidFill>
            </a:endParaRPr>
          </a:p>
        </p:txBody>
      </p:sp>
      <p:cxnSp>
        <p:nvCxnSpPr>
          <p:cNvPr id="22" name="Straight Arrow Connector 21"/>
          <p:cNvCxnSpPr/>
          <p:nvPr/>
        </p:nvCxnSpPr>
        <p:spPr>
          <a:xfrm flipH="1" flipV="1">
            <a:off x="2134091" y="3081417"/>
            <a:ext cx="571654" cy="1742897"/>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24" name="Flowchart: Alternate Process 23"/>
          <p:cNvSpPr/>
          <p:nvPr/>
        </p:nvSpPr>
        <p:spPr>
          <a:xfrm>
            <a:off x="7902743" y="4633043"/>
            <a:ext cx="1152525"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a:solidFill>
                  <a:srgbClr val="002060"/>
                </a:solidFill>
              </a:rPr>
              <a:t>Σ</a:t>
            </a:r>
            <a:r>
              <a:rPr lang="el-GR" sz="1600" b="1" dirty="0" smtClean="0">
                <a:solidFill>
                  <a:srgbClr val="002060"/>
                </a:solidFill>
              </a:rPr>
              <a:t>ελίδες</a:t>
            </a:r>
            <a:endParaRPr lang="en-GB" sz="1600" b="1" dirty="0">
              <a:solidFill>
                <a:srgbClr val="002060"/>
              </a:solidFill>
            </a:endParaRPr>
          </a:p>
        </p:txBody>
      </p:sp>
      <p:cxnSp>
        <p:nvCxnSpPr>
          <p:cNvPr id="25" name="Straight Arrow Connector 24"/>
          <p:cNvCxnSpPr/>
          <p:nvPr/>
        </p:nvCxnSpPr>
        <p:spPr>
          <a:xfrm flipV="1">
            <a:off x="8548492" y="3081418"/>
            <a:ext cx="1216" cy="1679495"/>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par>
                                <p:cTn id="10" presetID="29"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ppt_x</p:attrName>
                                        </p:attrNameLst>
                                      </p:cBhvr>
                                      <p:tavLst>
                                        <p:tav tm="0">
                                          <p:val>
                                            <p:strVal val="#ppt_x-.2"/>
                                          </p:val>
                                        </p:tav>
                                        <p:tav tm="100000">
                                          <p:val>
                                            <p:strVal val="#ppt_x"/>
                                          </p:val>
                                        </p:tav>
                                      </p:tavLst>
                                    </p:anim>
                                    <p:anim calcmode="lin" valueType="num">
                                      <p:cBhvr>
                                        <p:cTn id="13"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4" dur="1000"/>
                                        <p:tgtEl>
                                          <p:spTgt spid="7"/>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ppt_x</p:attrName>
                                        </p:attrNameLst>
                                      </p:cBhvr>
                                      <p:tavLst>
                                        <p:tav tm="0">
                                          <p:val>
                                            <p:strVal val="#ppt_x-.2"/>
                                          </p:val>
                                        </p:tav>
                                        <p:tav tm="100000">
                                          <p:val>
                                            <p:strVal val="#ppt_x"/>
                                          </p:val>
                                        </p:tav>
                                      </p:tavLst>
                                    </p:anim>
                                    <p:anim calcmode="lin" valueType="num">
                                      <p:cBhvr>
                                        <p:cTn id="18"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9" dur="1000"/>
                                        <p:tgtEl>
                                          <p:spTgt spid="8"/>
                                        </p:tgtEl>
                                      </p:cBhvr>
                                    </p:animEffect>
                                  </p:childTnLst>
                                </p:cTn>
                              </p:par>
                              <p:par>
                                <p:cTn id="20" presetID="29"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ppt_x</p:attrName>
                                        </p:attrNameLst>
                                      </p:cBhvr>
                                      <p:tavLst>
                                        <p:tav tm="0">
                                          <p:val>
                                            <p:strVal val="#ppt_x-.2"/>
                                          </p:val>
                                        </p:tav>
                                        <p:tav tm="100000">
                                          <p:val>
                                            <p:strVal val="#ppt_x"/>
                                          </p:val>
                                        </p:tav>
                                      </p:tavLst>
                                    </p:anim>
                                    <p:anim calcmode="lin" valueType="num">
                                      <p:cBhvr>
                                        <p:cTn id="23"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4" dur="1000"/>
                                        <p:tgtEl>
                                          <p:spTgt spid="9"/>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ppt_x</p:attrName>
                                        </p:attrNameLst>
                                      </p:cBhvr>
                                      <p:tavLst>
                                        <p:tav tm="0">
                                          <p:val>
                                            <p:strVal val="#ppt_x-.2"/>
                                          </p:val>
                                        </p:tav>
                                        <p:tav tm="100000">
                                          <p:val>
                                            <p:strVal val="#ppt_x"/>
                                          </p:val>
                                        </p:tav>
                                      </p:tavLst>
                                    </p:anim>
                                    <p:anim calcmode="lin" valueType="num">
                                      <p:cBhvr>
                                        <p:cTn id="28"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29" dur="1000"/>
                                        <p:tgtEl>
                                          <p:spTgt spid="12"/>
                                        </p:tgtEl>
                                      </p:cBhvr>
                                    </p:animEffect>
                                  </p:childTnLst>
                                </p:cTn>
                              </p:par>
                              <p:par>
                                <p:cTn id="30" presetID="29" presetClass="entr" presetSubtype="0"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1000" fill="hold"/>
                                        <p:tgtEl>
                                          <p:spTgt spid="13"/>
                                        </p:tgtEl>
                                        <p:attrNameLst>
                                          <p:attrName>ppt_x</p:attrName>
                                        </p:attrNameLst>
                                      </p:cBhvr>
                                      <p:tavLst>
                                        <p:tav tm="0">
                                          <p:val>
                                            <p:strVal val="#ppt_x-.2"/>
                                          </p:val>
                                        </p:tav>
                                        <p:tav tm="100000">
                                          <p:val>
                                            <p:strVal val="#ppt_x"/>
                                          </p:val>
                                        </p:tav>
                                      </p:tavLst>
                                    </p:anim>
                                    <p:anim calcmode="lin" valueType="num">
                                      <p:cBhvr>
                                        <p:cTn id="33"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34" dur="1000"/>
                                        <p:tgtEl>
                                          <p:spTgt spid="13"/>
                                        </p:tgtEl>
                                      </p:cBhvr>
                                    </p:animEffect>
                                  </p:childTnLst>
                                </p:cTn>
                              </p:par>
                              <p:par>
                                <p:cTn id="35" presetID="29"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1000" fill="hold"/>
                                        <p:tgtEl>
                                          <p:spTgt spid="16"/>
                                        </p:tgtEl>
                                        <p:attrNameLst>
                                          <p:attrName>ppt_x</p:attrName>
                                        </p:attrNameLst>
                                      </p:cBhvr>
                                      <p:tavLst>
                                        <p:tav tm="0">
                                          <p:val>
                                            <p:strVal val="#ppt_x-.2"/>
                                          </p:val>
                                        </p:tav>
                                        <p:tav tm="100000">
                                          <p:val>
                                            <p:strVal val="#ppt_x"/>
                                          </p:val>
                                        </p:tav>
                                      </p:tavLst>
                                    </p:anim>
                                    <p:anim calcmode="lin" valueType="num">
                                      <p:cBhvr>
                                        <p:cTn id="38"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39" dur="1000"/>
                                        <p:tgtEl>
                                          <p:spTgt spid="16"/>
                                        </p:tgtEl>
                                      </p:cBhvr>
                                    </p:animEffect>
                                  </p:childTnLst>
                                </p:cTn>
                              </p:par>
                              <p:par>
                                <p:cTn id="40" presetID="29" presetClass="entr" presetSubtype="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1000" fill="hold"/>
                                        <p:tgtEl>
                                          <p:spTgt spid="17"/>
                                        </p:tgtEl>
                                        <p:attrNameLst>
                                          <p:attrName>ppt_x</p:attrName>
                                        </p:attrNameLst>
                                      </p:cBhvr>
                                      <p:tavLst>
                                        <p:tav tm="0">
                                          <p:val>
                                            <p:strVal val="#ppt_x-.2"/>
                                          </p:val>
                                        </p:tav>
                                        <p:tav tm="100000">
                                          <p:val>
                                            <p:strVal val="#ppt_x"/>
                                          </p:val>
                                        </p:tav>
                                      </p:tavLst>
                                    </p:anim>
                                    <p:anim calcmode="lin" valueType="num">
                                      <p:cBhvr>
                                        <p:cTn id="43"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7"/>
                                        </p:tgtEl>
                                      </p:cBhvr>
                                    </p:animEffect>
                                  </p:childTnLst>
                                </p:cTn>
                              </p:par>
                              <p:par>
                                <p:cTn id="45" presetID="29"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ppt_x</p:attrName>
                                        </p:attrNameLst>
                                      </p:cBhvr>
                                      <p:tavLst>
                                        <p:tav tm="0">
                                          <p:val>
                                            <p:strVal val="#ppt_x-.2"/>
                                          </p:val>
                                        </p:tav>
                                        <p:tav tm="100000">
                                          <p:val>
                                            <p:strVal val="#ppt_x"/>
                                          </p:val>
                                        </p:tav>
                                      </p:tavLst>
                                    </p:anim>
                                    <p:anim calcmode="lin" valueType="num">
                                      <p:cBhvr>
                                        <p:cTn id="48"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49" dur="1000"/>
                                        <p:tgtEl>
                                          <p:spTgt spid="21"/>
                                        </p:tgtEl>
                                      </p:cBhvr>
                                    </p:animEffect>
                                  </p:childTnLst>
                                </p:cTn>
                              </p:par>
                              <p:par>
                                <p:cTn id="50" presetID="29" presetClass="entr" presetSubtype="0" fill="hold" nodeType="withEffect">
                                  <p:stCondLst>
                                    <p:cond delay="0"/>
                                  </p:stCondLst>
                                  <p:childTnLst>
                                    <p:set>
                                      <p:cBhvr>
                                        <p:cTn id="51" dur="1" fill="hold">
                                          <p:stCondLst>
                                            <p:cond delay="0"/>
                                          </p:stCondLst>
                                        </p:cTn>
                                        <p:tgtEl>
                                          <p:spTgt spid="22"/>
                                        </p:tgtEl>
                                        <p:attrNameLst>
                                          <p:attrName>style.visibility</p:attrName>
                                        </p:attrNameLst>
                                      </p:cBhvr>
                                      <p:to>
                                        <p:strVal val="visible"/>
                                      </p:to>
                                    </p:set>
                                    <p:anim calcmode="lin" valueType="num">
                                      <p:cBhvr>
                                        <p:cTn id="52" dur="1000" fill="hold"/>
                                        <p:tgtEl>
                                          <p:spTgt spid="22"/>
                                        </p:tgtEl>
                                        <p:attrNameLst>
                                          <p:attrName>ppt_x</p:attrName>
                                        </p:attrNameLst>
                                      </p:cBhvr>
                                      <p:tavLst>
                                        <p:tav tm="0">
                                          <p:val>
                                            <p:strVal val="#ppt_x-.2"/>
                                          </p:val>
                                        </p:tav>
                                        <p:tav tm="100000">
                                          <p:val>
                                            <p:strVal val="#ppt_x"/>
                                          </p:val>
                                        </p:tav>
                                      </p:tavLst>
                                    </p:anim>
                                    <p:anim calcmode="lin" valueType="num">
                                      <p:cBhvr>
                                        <p:cTn id="53"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54" dur="1000"/>
                                        <p:tgtEl>
                                          <p:spTgt spid="22"/>
                                        </p:tgtEl>
                                      </p:cBhvr>
                                    </p:animEffect>
                                  </p:childTnLst>
                                </p:cTn>
                              </p:par>
                              <p:par>
                                <p:cTn id="55" presetID="29" presetClass="entr" presetSubtype="0"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1000" fill="hold"/>
                                        <p:tgtEl>
                                          <p:spTgt spid="24"/>
                                        </p:tgtEl>
                                        <p:attrNameLst>
                                          <p:attrName>ppt_x</p:attrName>
                                        </p:attrNameLst>
                                      </p:cBhvr>
                                      <p:tavLst>
                                        <p:tav tm="0">
                                          <p:val>
                                            <p:strVal val="#ppt_x-.2"/>
                                          </p:val>
                                        </p:tav>
                                        <p:tav tm="100000">
                                          <p:val>
                                            <p:strVal val="#ppt_x"/>
                                          </p:val>
                                        </p:tav>
                                      </p:tavLst>
                                    </p:anim>
                                    <p:anim calcmode="lin" valueType="num">
                                      <p:cBhvr>
                                        <p:cTn id="58" dur="1000" fill="hold"/>
                                        <p:tgtEl>
                                          <p:spTgt spid="24"/>
                                        </p:tgtEl>
                                        <p:attrNameLst>
                                          <p:attrName>ppt_y</p:attrName>
                                        </p:attrNameLst>
                                      </p:cBhvr>
                                      <p:tavLst>
                                        <p:tav tm="0">
                                          <p:val>
                                            <p:strVal val="#ppt_y"/>
                                          </p:val>
                                        </p:tav>
                                        <p:tav tm="100000">
                                          <p:val>
                                            <p:strVal val="#ppt_y"/>
                                          </p:val>
                                        </p:tav>
                                      </p:tavLst>
                                    </p:anim>
                                    <p:animEffect transition="in" filter="wipe(right)" prLst="gradientSize: 0.1">
                                      <p:cBhvr>
                                        <p:cTn id="59" dur="1000"/>
                                        <p:tgtEl>
                                          <p:spTgt spid="24"/>
                                        </p:tgtEl>
                                      </p:cBhvr>
                                    </p:animEffect>
                                  </p:childTnLst>
                                </p:cTn>
                              </p:par>
                              <p:par>
                                <p:cTn id="60" presetID="29" presetClass="entr" presetSubtype="0" fill="hold" nodeType="withEffect">
                                  <p:stCondLst>
                                    <p:cond delay="0"/>
                                  </p:stCondLst>
                                  <p:childTnLst>
                                    <p:set>
                                      <p:cBhvr>
                                        <p:cTn id="61" dur="1" fill="hold">
                                          <p:stCondLst>
                                            <p:cond delay="0"/>
                                          </p:stCondLst>
                                        </p:cTn>
                                        <p:tgtEl>
                                          <p:spTgt spid="25"/>
                                        </p:tgtEl>
                                        <p:attrNameLst>
                                          <p:attrName>style.visibility</p:attrName>
                                        </p:attrNameLst>
                                      </p:cBhvr>
                                      <p:to>
                                        <p:strVal val="visible"/>
                                      </p:to>
                                    </p:set>
                                    <p:anim calcmode="lin" valueType="num">
                                      <p:cBhvr>
                                        <p:cTn id="62" dur="1000" fill="hold"/>
                                        <p:tgtEl>
                                          <p:spTgt spid="25"/>
                                        </p:tgtEl>
                                        <p:attrNameLst>
                                          <p:attrName>ppt_x</p:attrName>
                                        </p:attrNameLst>
                                      </p:cBhvr>
                                      <p:tavLst>
                                        <p:tav tm="0">
                                          <p:val>
                                            <p:strVal val="#ppt_x-.2"/>
                                          </p:val>
                                        </p:tav>
                                        <p:tav tm="100000">
                                          <p:val>
                                            <p:strVal val="#ppt_x"/>
                                          </p:val>
                                        </p:tav>
                                      </p:tavLst>
                                    </p:anim>
                                    <p:anim calcmode="lin" valueType="num">
                                      <p:cBhvr>
                                        <p:cTn id="63" dur="10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64"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2" grpId="0" animBg="1"/>
      <p:bldP spid="16" grpId="0" animBg="1"/>
      <p:bldP spid="21" grpId="0" animBg="1"/>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359" y="288255"/>
            <a:ext cx="8229600" cy="908720"/>
          </a:xfrm>
        </p:spPr>
        <p:txBody>
          <a:bodyPr rtlCol="0">
            <a:normAutofit/>
          </a:bodyPr>
          <a:lstStyle/>
          <a:p>
            <a:pPr eaLnBrk="1" fontAlgn="auto" hangingPunct="1">
              <a:spcAft>
                <a:spcPts val="0"/>
              </a:spcAft>
              <a:defRPr/>
            </a:pPr>
            <a:r>
              <a:rPr lang="el-GR" sz="2800" b="1" u="sng" dirty="0">
                <a:latin typeface="Segoe UI" pitchFamily="34" charset="0"/>
                <a:cs typeface="Segoe UI" pitchFamily="34" charset="0"/>
              </a:rPr>
              <a:t>4</a:t>
            </a:r>
            <a:r>
              <a:rPr lang="el-GR" sz="2800" b="1" u="sng" dirty="0" smtClean="0">
                <a:latin typeface="Segoe UI" pitchFamily="34" charset="0"/>
                <a:cs typeface="Segoe UI" pitchFamily="34" charset="0"/>
              </a:rPr>
              <a:t>. </a:t>
            </a:r>
            <a:r>
              <a:rPr lang="el-GR" sz="2800" u="sng" dirty="0" smtClean="0">
                <a:latin typeface="Segoe UI" pitchFamily="34" charset="0"/>
                <a:cs typeface="Segoe UI" pitchFamily="34" charset="0"/>
              </a:rPr>
              <a:t>Παραπομπή σε άρθρο στο Internet</a:t>
            </a:r>
            <a:endParaRPr lang="en-GB" sz="2800" dirty="0" smtClean="0">
              <a:latin typeface="Segoe UI" pitchFamily="34" charset="0"/>
              <a:cs typeface="Segoe UI" pitchFamily="34" charset="0"/>
            </a:endParaRPr>
          </a:p>
        </p:txBody>
      </p:sp>
      <p:sp>
        <p:nvSpPr>
          <p:cNvPr id="18435" name="Content Placeholder 2"/>
          <p:cNvSpPr>
            <a:spLocks noGrp="1"/>
          </p:cNvSpPr>
          <p:nvPr>
            <p:ph idx="1"/>
          </p:nvPr>
        </p:nvSpPr>
        <p:spPr>
          <a:xfrm>
            <a:off x="251520" y="1340768"/>
            <a:ext cx="8677275" cy="4968552"/>
          </a:xfrm>
        </p:spPr>
        <p:txBody>
          <a:bodyPr/>
          <a:lstStyle/>
          <a:p>
            <a:pPr eaLnBrk="1" hangingPunct="1">
              <a:buFont typeface="Arial" panose="020B0604020202020204" pitchFamily="34" charset="0"/>
              <a:buNone/>
            </a:pPr>
            <a:r>
              <a:rPr lang="el-GR" altLang="el-GR" dirty="0" smtClean="0">
                <a:latin typeface="Segoe UI" panose="020B0502040204020203" pitchFamily="34" charset="0"/>
                <a:cs typeface="Segoe UI" panose="020B0502040204020203" pitchFamily="34" charset="0"/>
              </a:rPr>
              <a:t>  Όταν παραπέμπουμε σε άρθρο περιοδικού γράφουμε:</a:t>
            </a:r>
          </a:p>
          <a:p>
            <a:pPr lvl="1">
              <a:buFont typeface="Wingdings" panose="05000000000000000000" pitchFamily="2" charset="2"/>
              <a:buChar char="ü"/>
            </a:pPr>
            <a:r>
              <a:rPr lang="el-GR" altLang="el-GR" sz="2000" dirty="0" smtClean="0">
                <a:latin typeface="Segoe UI" panose="020B0502040204020203" pitchFamily="34" charset="0"/>
                <a:cs typeface="Segoe UI" panose="020B0502040204020203" pitchFamily="34" charset="0"/>
              </a:rPr>
              <a:t>το όνομα του φορέα, του συγγραφέα </a:t>
            </a:r>
            <a:r>
              <a:rPr lang="el-GR" altLang="el-GR" sz="2000" dirty="0">
                <a:latin typeface="Segoe UI" panose="020B0502040204020203" pitchFamily="34" charset="0"/>
                <a:cs typeface="Segoe UI" panose="020B0502040204020203" pitchFamily="34" charset="0"/>
              </a:rPr>
              <a:t>ή </a:t>
            </a:r>
            <a:r>
              <a:rPr lang="el-GR" altLang="el-GR" sz="2000" dirty="0" smtClean="0">
                <a:latin typeface="Segoe UI" panose="020B0502040204020203" pitchFamily="34" charset="0"/>
                <a:cs typeface="Segoe UI" panose="020B0502040204020203" pitchFamily="34" charset="0"/>
              </a:rPr>
              <a:t>των συγγραφέων</a:t>
            </a:r>
          </a:p>
          <a:p>
            <a:pPr lvl="1">
              <a:buFont typeface="Wingdings" panose="05000000000000000000" pitchFamily="2" charset="2"/>
              <a:buChar char="ü"/>
            </a:pPr>
            <a:r>
              <a:rPr lang="el-GR" altLang="el-GR" sz="2000" dirty="0" smtClean="0">
                <a:latin typeface="Segoe UI" panose="020B0502040204020203" pitchFamily="34" charset="0"/>
                <a:cs typeface="Segoe UI" panose="020B0502040204020203" pitchFamily="34" charset="0"/>
              </a:rPr>
              <a:t>την ημερομηνία του άρθρου</a:t>
            </a:r>
          </a:p>
          <a:p>
            <a:pPr lvl="1">
              <a:buFont typeface="Wingdings" panose="05000000000000000000" pitchFamily="2" charset="2"/>
              <a:buChar char="ü"/>
            </a:pPr>
            <a:r>
              <a:rPr lang="el-GR" altLang="el-GR" sz="2000" dirty="0" smtClean="0">
                <a:latin typeface="Segoe UI" panose="020B0502040204020203" pitchFamily="34" charset="0"/>
                <a:cs typeface="Segoe UI" panose="020B0502040204020203" pitchFamily="34" charset="0"/>
              </a:rPr>
              <a:t>τον τίτλο του άρθρου</a:t>
            </a:r>
          </a:p>
          <a:p>
            <a:pPr lvl="1">
              <a:buFont typeface="Wingdings" panose="05000000000000000000" pitchFamily="2" charset="2"/>
              <a:buChar char="ü"/>
            </a:pPr>
            <a:r>
              <a:rPr lang="el-GR" altLang="el-GR" sz="2000" dirty="0" smtClean="0">
                <a:latin typeface="Segoe UI" panose="020B0502040204020203" pitchFamily="34" charset="0"/>
                <a:cs typeface="Segoe UI" panose="020B0502040204020203" pitchFamily="34" charset="0"/>
              </a:rPr>
              <a:t>το πλήρες </a:t>
            </a:r>
            <a:r>
              <a:rPr lang="el-GR" altLang="el-GR" sz="2000" dirty="0" err="1" smtClean="0">
                <a:latin typeface="Segoe UI" panose="020B0502040204020203" pitchFamily="34" charset="0"/>
                <a:cs typeface="Segoe UI" panose="020B0502040204020203" pitchFamily="34" charset="0"/>
              </a:rPr>
              <a:t>url</a:t>
            </a:r>
            <a:r>
              <a:rPr lang="el-GR" altLang="el-GR" sz="2000" dirty="0" smtClean="0">
                <a:latin typeface="Segoe UI" panose="020B0502040204020203" pitchFamily="34" charset="0"/>
                <a:cs typeface="Segoe UI" panose="020B0502040204020203" pitchFamily="34" charset="0"/>
              </a:rPr>
              <a:t> </a:t>
            </a:r>
          </a:p>
          <a:p>
            <a:pPr lvl="1">
              <a:buFont typeface="Wingdings" panose="05000000000000000000" pitchFamily="2" charset="2"/>
              <a:buChar char="ü"/>
            </a:pPr>
            <a:r>
              <a:rPr lang="el-GR" altLang="el-GR" sz="2000" dirty="0" smtClean="0">
                <a:latin typeface="Segoe UI" panose="020B0502040204020203" pitchFamily="34" charset="0"/>
                <a:cs typeface="Segoe UI" panose="020B0502040204020203" pitchFamily="34" charset="0"/>
              </a:rPr>
              <a:t>την ημερομηνία τελευταίας επίσκεψης</a:t>
            </a:r>
          </a:p>
          <a:p>
            <a:pPr marL="0" indent="0" eaLnBrk="1" hangingPunct="1">
              <a:buNone/>
            </a:pPr>
            <a:endParaRPr lang="el-GR" altLang="el-GR" dirty="0" smtClean="0">
              <a:latin typeface="Segoe UI" panose="020B0502040204020203" pitchFamily="34" charset="0"/>
              <a:cs typeface="Segoe UI" panose="020B0502040204020203" pitchFamily="34" charset="0"/>
            </a:endParaRPr>
          </a:p>
          <a:p>
            <a:pPr eaLnBrk="1" hangingPunct="1">
              <a:buFont typeface="Arial" panose="020B0604020202020204" pitchFamily="34" charset="0"/>
              <a:buNone/>
            </a:pPr>
            <a:r>
              <a:rPr lang="el-GR" altLang="el-GR" sz="2400" u="sng" dirty="0" smtClean="0">
                <a:latin typeface="Segoe UI" panose="020B0502040204020203" pitchFamily="34" charset="0"/>
                <a:cs typeface="Segoe UI" panose="020B0502040204020203" pitchFamily="34" charset="0"/>
              </a:rPr>
              <a:t>Παράδειγμα</a:t>
            </a:r>
            <a:endParaRPr lang="el-GR" altLang="el-GR" u="sng" dirty="0" smtClean="0">
              <a:latin typeface="Segoe UI" panose="020B0502040204020203" pitchFamily="34" charset="0"/>
              <a:cs typeface="Segoe UI" panose="020B0502040204020203" pitchFamily="34" charset="0"/>
            </a:endParaRPr>
          </a:p>
          <a:p>
            <a:pPr marL="0" indent="0">
              <a:buNone/>
            </a:pPr>
            <a:r>
              <a:rPr lang="en-US" sz="1600" b="1" dirty="0"/>
              <a:t>European </a:t>
            </a:r>
            <a:r>
              <a:rPr lang="en-US" sz="1600" b="1" dirty="0" smtClean="0"/>
              <a:t>Parliament </a:t>
            </a:r>
            <a:r>
              <a:rPr lang="el-GR" sz="1600" b="1" dirty="0" smtClean="0"/>
              <a:t>(</a:t>
            </a:r>
            <a:r>
              <a:rPr lang="en-US" sz="1600" b="1" dirty="0" smtClean="0"/>
              <a:t>2000</a:t>
            </a:r>
            <a:r>
              <a:rPr lang="el-GR" sz="1600" b="1" i="1" dirty="0"/>
              <a:t>)</a:t>
            </a:r>
            <a:r>
              <a:rPr lang="en-US" sz="1600" b="1" i="1" dirty="0" smtClean="0"/>
              <a:t> </a:t>
            </a:r>
            <a:r>
              <a:rPr lang="en-US" sz="1600" b="1" dirty="0" smtClean="0"/>
              <a:t>Lisbon </a:t>
            </a:r>
            <a:r>
              <a:rPr lang="en-US" sz="1600" b="1" dirty="0"/>
              <a:t>European Council 23 and 24 March 2000. </a:t>
            </a:r>
            <a:r>
              <a:rPr lang="en-US" sz="1600" b="1" dirty="0" smtClean="0"/>
              <a:t>Presidency</a:t>
            </a:r>
            <a:r>
              <a:rPr lang="el-GR" sz="1600" b="1" dirty="0" smtClean="0"/>
              <a:t> </a:t>
            </a:r>
            <a:r>
              <a:rPr lang="en-GB" sz="1600" b="1" dirty="0" smtClean="0"/>
              <a:t>Conclusions</a:t>
            </a:r>
            <a:r>
              <a:rPr lang="en-GB" sz="1600" b="1" dirty="0"/>
              <a:t>, </a:t>
            </a:r>
            <a:r>
              <a:rPr lang="en-GB" sz="1600" b="1" i="1" dirty="0" smtClean="0">
                <a:hlinkClick r:id="rId2"/>
              </a:rPr>
              <a:t>www.europarl.europa.eu/summits/lis1_en.htm#3</a:t>
            </a:r>
            <a:r>
              <a:rPr lang="el-GR" sz="1600" b="1" i="1" dirty="0" smtClean="0"/>
              <a:t> </a:t>
            </a:r>
            <a:r>
              <a:rPr lang="en-GB" altLang="el-GR" sz="1600" b="1" dirty="0" smtClean="0">
                <a:cs typeface="Segoe UI" panose="020B0502040204020203" pitchFamily="34" charset="0"/>
              </a:rPr>
              <a:t> </a:t>
            </a:r>
            <a:r>
              <a:rPr lang="el-GR" altLang="el-GR" sz="1600" b="1" dirty="0" smtClean="0">
                <a:cs typeface="Segoe UI" panose="020B0502040204020203" pitchFamily="34" charset="0"/>
              </a:rPr>
              <a:t>(τελευταία επίσκεψη 4/11/2017). </a:t>
            </a:r>
          </a:p>
          <a:p>
            <a:pPr eaLnBrk="1" hangingPunct="1">
              <a:buFont typeface="Arial" panose="020B0604020202020204" pitchFamily="34" charset="0"/>
              <a:buNone/>
            </a:pPr>
            <a:endParaRPr lang="en-GB" altLang="el-GR" u="sng" dirty="0" smtClean="0">
              <a:latin typeface="Segoe UI" panose="020B0502040204020203" pitchFamily="34" charset="0"/>
              <a:cs typeface="Segoe UI" panose="020B0502040204020203" pitchFamily="34" charset="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527" y="258762"/>
            <a:ext cx="7055380" cy="774923"/>
          </a:xfrm>
        </p:spPr>
        <p:txBody>
          <a:bodyPr rtlCol="0">
            <a:normAutofit/>
          </a:bodyPr>
          <a:lstStyle/>
          <a:p>
            <a:pPr eaLnBrk="1" fontAlgn="auto" hangingPunct="1">
              <a:spcAft>
                <a:spcPts val="0"/>
              </a:spcAft>
              <a:defRPr/>
            </a:pPr>
            <a:r>
              <a:rPr lang="el-GR" sz="2800" b="1" u="sng" dirty="0">
                <a:latin typeface="Segoe UI" pitchFamily="34" charset="0"/>
                <a:cs typeface="Segoe UI" pitchFamily="34" charset="0"/>
              </a:rPr>
              <a:t>4</a:t>
            </a:r>
            <a:r>
              <a:rPr lang="el-GR" sz="2800" b="1" u="sng" dirty="0" smtClean="0">
                <a:latin typeface="Segoe UI" pitchFamily="34" charset="0"/>
                <a:cs typeface="Segoe UI" pitchFamily="34" charset="0"/>
              </a:rPr>
              <a:t>. </a:t>
            </a:r>
            <a:r>
              <a:rPr lang="el-GR" sz="2800" u="sng" dirty="0" smtClean="0">
                <a:latin typeface="Segoe UI" pitchFamily="34" charset="0"/>
                <a:cs typeface="Segoe UI" pitchFamily="34" charset="0"/>
              </a:rPr>
              <a:t>Παραπομπή σε άρθρο στο Internet</a:t>
            </a:r>
            <a:endParaRPr lang="en-GB" sz="2800" dirty="0" smtClean="0">
              <a:latin typeface="Segoe UI" pitchFamily="34" charset="0"/>
              <a:cs typeface="Segoe UI" pitchFamily="34" charset="0"/>
            </a:endParaRPr>
          </a:p>
        </p:txBody>
      </p:sp>
      <p:sp>
        <p:nvSpPr>
          <p:cNvPr id="19459" name="Content Placeholder 2"/>
          <p:cNvSpPr>
            <a:spLocks noGrp="1"/>
          </p:cNvSpPr>
          <p:nvPr>
            <p:ph idx="1"/>
          </p:nvPr>
        </p:nvSpPr>
        <p:spPr>
          <a:xfrm>
            <a:off x="179388" y="908050"/>
            <a:ext cx="8677275" cy="1512888"/>
          </a:xfrm>
        </p:spPr>
        <p:txBody>
          <a:bodyPr>
            <a:normAutofit fontScale="92500"/>
          </a:bodyPr>
          <a:lstStyle/>
          <a:p>
            <a:pPr eaLnBrk="1" hangingPunct="1">
              <a:buFont typeface="Arial" panose="020B0604020202020204" pitchFamily="34" charset="0"/>
              <a:buNone/>
            </a:pPr>
            <a:endParaRPr lang="el-GR" altLang="el-GR" sz="2400" u="sng" dirty="0" smtClean="0">
              <a:latin typeface="Segoe UI" panose="020B0502040204020203" pitchFamily="34" charset="0"/>
              <a:cs typeface="Segoe UI" panose="020B0502040204020203" pitchFamily="34" charset="0"/>
            </a:endParaRPr>
          </a:p>
          <a:p>
            <a:pPr eaLnBrk="1" hangingPunct="1">
              <a:buFont typeface="Arial" panose="020B0604020202020204" pitchFamily="34" charset="0"/>
              <a:buNone/>
            </a:pPr>
            <a:r>
              <a:rPr lang="el-GR" altLang="el-GR" sz="2400" u="sng" dirty="0" smtClean="0">
                <a:latin typeface="Segoe UI" panose="020B0502040204020203" pitchFamily="34" charset="0"/>
                <a:cs typeface="Segoe UI" panose="020B0502040204020203" pitchFamily="34" charset="0"/>
              </a:rPr>
              <a:t>Παράδειγμα</a:t>
            </a:r>
          </a:p>
          <a:p>
            <a:pPr marL="0" lvl="0" indent="0">
              <a:buNone/>
            </a:pPr>
            <a:r>
              <a:rPr lang="en-US" sz="1500" b="1" dirty="0"/>
              <a:t>European </a:t>
            </a:r>
            <a:r>
              <a:rPr lang="en-US" sz="1500" b="1" dirty="0" smtClean="0"/>
              <a:t>Parliament</a:t>
            </a:r>
            <a:r>
              <a:rPr lang="el-GR" sz="1500" b="1" dirty="0" smtClean="0"/>
              <a:t> (</a:t>
            </a:r>
            <a:r>
              <a:rPr lang="en-US" sz="1500" b="1" dirty="0"/>
              <a:t>2000</a:t>
            </a:r>
            <a:r>
              <a:rPr lang="el-GR" sz="1500" b="1" i="1" dirty="0" smtClean="0"/>
              <a:t>)</a:t>
            </a:r>
            <a:r>
              <a:rPr lang="en-US" sz="1500" b="1" dirty="0" smtClean="0"/>
              <a:t> </a:t>
            </a:r>
            <a:r>
              <a:rPr lang="en-US" sz="1500" b="1" dirty="0"/>
              <a:t>Lisbon European Council 23 and 24 March 2000. Presidency</a:t>
            </a:r>
            <a:r>
              <a:rPr lang="el-GR" sz="1500" b="1" dirty="0"/>
              <a:t> </a:t>
            </a:r>
            <a:r>
              <a:rPr lang="en-GB" sz="1500" b="1" dirty="0"/>
              <a:t>Conclusions, </a:t>
            </a:r>
            <a:r>
              <a:rPr lang="en-GB" sz="1500" b="1" i="1" dirty="0">
                <a:hlinkClick r:id="rId2"/>
              </a:rPr>
              <a:t>www.europarl.europa.eu/summits/lis1_en.htm#3</a:t>
            </a:r>
            <a:r>
              <a:rPr lang="el-GR" sz="1500" b="1" i="1" dirty="0"/>
              <a:t> </a:t>
            </a:r>
            <a:r>
              <a:rPr lang="en-GB" altLang="el-GR" sz="1500" b="1" dirty="0" smtClean="0">
                <a:cs typeface="Segoe UI" panose="020B0502040204020203" pitchFamily="34" charset="0"/>
              </a:rPr>
              <a:t> </a:t>
            </a:r>
            <a:r>
              <a:rPr lang="el-GR" altLang="el-GR" sz="1500" b="1" dirty="0" smtClean="0">
                <a:cs typeface="Segoe UI" panose="020B0502040204020203" pitchFamily="34" charset="0"/>
              </a:rPr>
              <a:t>(τελευταία </a:t>
            </a:r>
            <a:r>
              <a:rPr lang="el-GR" altLang="el-GR" sz="1500" b="1" dirty="0">
                <a:cs typeface="Segoe UI" panose="020B0502040204020203" pitchFamily="34" charset="0"/>
              </a:rPr>
              <a:t>επίσκεψη </a:t>
            </a:r>
            <a:r>
              <a:rPr lang="el-GR" altLang="el-GR" sz="1500" b="1" dirty="0" smtClean="0">
                <a:cs typeface="Segoe UI" panose="020B0502040204020203" pitchFamily="34" charset="0"/>
              </a:rPr>
              <a:t>4/11/2017). </a:t>
            </a:r>
            <a:endParaRPr lang="el-GR" altLang="el-GR" sz="1500" b="1" dirty="0">
              <a:cs typeface="Segoe UI" panose="020B0502040204020203" pitchFamily="34" charset="0"/>
            </a:endParaRPr>
          </a:p>
          <a:p>
            <a:pPr eaLnBrk="1" hangingPunct="1">
              <a:buFont typeface="Arial" panose="020B0604020202020204" pitchFamily="34" charset="0"/>
              <a:buNone/>
            </a:pPr>
            <a:endParaRPr lang="el-GR" altLang="el-GR" u="sng" dirty="0" smtClean="0">
              <a:latin typeface="Segoe UI" panose="020B0502040204020203" pitchFamily="34" charset="0"/>
              <a:cs typeface="Segoe UI" panose="020B0502040204020203"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955862460"/>
              </p:ext>
            </p:extLst>
          </p:nvPr>
        </p:nvGraphicFramePr>
        <p:xfrm>
          <a:off x="34925" y="2636838"/>
          <a:ext cx="8686801" cy="822828"/>
        </p:xfrm>
        <a:graphic>
          <a:graphicData uri="http://schemas.openxmlformats.org/drawingml/2006/table">
            <a:tbl>
              <a:tblPr firstRow="1" bandRow="1">
                <a:tableStyleId>{5940675A-B579-460E-94D1-54222C63F5DA}</a:tableStyleId>
              </a:tblPr>
              <a:tblGrid>
                <a:gridCol w="1385639"/>
                <a:gridCol w="991196"/>
                <a:gridCol w="2160240"/>
                <a:gridCol w="1850021"/>
                <a:gridCol w="2299705"/>
              </a:tblGrid>
              <a:tr h="822325">
                <a:tc>
                  <a:txBody>
                    <a:bodyPr/>
                    <a:lstStyle/>
                    <a:p>
                      <a:r>
                        <a:rPr kumimoji="0" lang="en-US" sz="1600" b="1" i="0" u="none" strike="noStrike" kern="1200" cap="none" spc="0" normalizeH="0" baseline="0" noProof="0" dirty="0" smtClean="0">
                          <a:ln>
                            <a:noFill/>
                          </a:ln>
                          <a:solidFill>
                            <a:schemeClr val="tx1"/>
                          </a:solidFill>
                          <a:effectLst/>
                          <a:uLnTx/>
                          <a:uFillTx/>
                          <a:latin typeface="+mn-lt"/>
                          <a:ea typeface="+mn-ea"/>
                          <a:cs typeface="+mn-cs"/>
                        </a:rPr>
                        <a:t>European Parliament</a:t>
                      </a:r>
                      <a:r>
                        <a:rPr kumimoji="0" lang="el-GR" sz="1600" b="1" i="0" u="none" strike="noStrike" kern="1200" cap="none" spc="0" normalizeH="0" baseline="0" noProof="0" dirty="0" smtClean="0">
                          <a:ln>
                            <a:noFill/>
                          </a:ln>
                          <a:solidFill>
                            <a:schemeClr val="tx1"/>
                          </a:solidFill>
                          <a:effectLst/>
                          <a:uLnTx/>
                          <a:uFillTx/>
                          <a:latin typeface="+mn-lt"/>
                          <a:ea typeface="+mn-ea"/>
                          <a:cs typeface="+mn-cs"/>
                        </a:rPr>
                        <a:t> </a:t>
                      </a:r>
                      <a:endParaRPr lang="en-GB" sz="1200" b="1" dirty="0">
                        <a:solidFill>
                          <a:schemeClr val="tx1"/>
                        </a:solidFill>
                        <a:latin typeface="+mn-lt"/>
                      </a:endParaRPr>
                    </a:p>
                  </a:txBody>
                  <a:tcPr marL="91432" marR="91432" marT="45654" marB="45654"/>
                </a:tc>
                <a:tc>
                  <a:txBody>
                    <a:bodyPr/>
                    <a:lstStyle/>
                    <a:p>
                      <a:r>
                        <a:rPr lang="en-GB" sz="1200" b="1" dirty="0" smtClean="0">
                          <a:solidFill>
                            <a:schemeClr val="tx1"/>
                          </a:solidFill>
                          <a:latin typeface="+mn-lt"/>
                          <a:cs typeface="Segoe UI" pitchFamily="34" charset="0"/>
                        </a:rPr>
                        <a:t>20</a:t>
                      </a:r>
                      <a:r>
                        <a:rPr lang="el-GR" sz="1200" b="1" dirty="0" smtClean="0">
                          <a:solidFill>
                            <a:schemeClr val="tx1"/>
                          </a:solidFill>
                          <a:latin typeface="+mn-lt"/>
                          <a:cs typeface="Segoe UI" pitchFamily="34" charset="0"/>
                        </a:rPr>
                        <a:t>00</a:t>
                      </a:r>
                      <a:endParaRPr lang="en-GB" sz="1200" b="1" dirty="0">
                        <a:solidFill>
                          <a:schemeClr val="tx1"/>
                        </a:solidFill>
                        <a:latin typeface="+mn-lt"/>
                      </a:endParaRPr>
                    </a:p>
                  </a:txBody>
                  <a:tcPr marL="91432" marR="91432" marT="45654" marB="45654"/>
                </a:tc>
                <a:tc>
                  <a:txBody>
                    <a:bodyPr/>
                    <a:lstStyle/>
                    <a:p>
                      <a:r>
                        <a:rPr lang="en-US" sz="1200" b="1" dirty="0" smtClean="0">
                          <a:solidFill>
                            <a:schemeClr val="tx1"/>
                          </a:solidFill>
                        </a:rPr>
                        <a:t>European Parliament: Lisbon European Council 23 and 24 March 2000. Presidency</a:t>
                      </a:r>
                      <a:r>
                        <a:rPr lang="el-GR" sz="1200" b="1" dirty="0" smtClean="0">
                          <a:solidFill>
                            <a:schemeClr val="tx1"/>
                          </a:solidFill>
                        </a:rPr>
                        <a:t> </a:t>
                      </a:r>
                      <a:r>
                        <a:rPr lang="en-GB" sz="1200" b="1" dirty="0" smtClean="0">
                          <a:solidFill>
                            <a:schemeClr val="tx1"/>
                          </a:solidFill>
                        </a:rPr>
                        <a:t>Conclusions</a:t>
                      </a:r>
                      <a:endParaRPr lang="en-GB" sz="1200" b="1" dirty="0">
                        <a:solidFill>
                          <a:schemeClr val="tx1"/>
                        </a:solidFill>
                        <a:latin typeface="+mn-lt"/>
                      </a:endParaRPr>
                    </a:p>
                  </a:txBody>
                  <a:tcPr marL="91432" marR="91432" marT="45654" marB="45654"/>
                </a:tc>
                <a:tc>
                  <a:txBody>
                    <a:bodyPr/>
                    <a:lstStyle/>
                    <a:p>
                      <a:r>
                        <a:rPr kumimoji="0" lang="en-GB" sz="1600" b="0" i="1" u="none" strike="noStrike" kern="1200" cap="none" spc="0" normalizeH="0" baseline="0" noProof="0" dirty="0" smtClean="0">
                          <a:ln>
                            <a:noFill/>
                          </a:ln>
                          <a:solidFill>
                            <a:schemeClr val="tx1"/>
                          </a:solidFill>
                          <a:effectLst/>
                          <a:uLnTx/>
                          <a:uFillTx/>
                          <a:latin typeface="+mn-lt"/>
                          <a:ea typeface="+mn-ea"/>
                          <a:cs typeface="+mn-cs"/>
                          <a:hlinkClick r:id="rId2"/>
                        </a:rPr>
                        <a:t>www.europarl.europa.eu/summits/lis1_en.htm#3</a:t>
                      </a:r>
                      <a:r>
                        <a:rPr kumimoji="0" lang="el-GR" sz="1600" b="0" i="1" u="none" strike="noStrike" kern="1200" cap="none" spc="0" normalizeH="0" baseline="0" noProof="0" dirty="0" smtClean="0">
                          <a:ln>
                            <a:noFill/>
                          </a:ln>
                          <a:solidFill>
                            <a:schemeClr val="tx1"/>
                          </a:solidFill>
                          <a:effectLst/>
                          <a:uLnTx/>
                          <a:uFillTx/>
                          <a:latin typeface="+mn-lt"/>
                          <a:ea typeface="+mn-ea"/>
                          <a:cs typeface="+mn-cs"/>
                        </a:rPr>
                        <a:t> </a:t>
                      </a:r>
                      <a:endParaRPr lang="en-GB" sz="1200" b="0" dirty="0">
                        <a:solidFill>
                          <a:schemeClr val="tx1"/>
                        </a:solidFill>
                        <a:latin typeface="+mn-lt"/>
                      </a:endParaRPr>
                    </a:p>
                  </a:txBody>
                  <a:tcPr marL="91432" marR="91432" marT="45654" marB="45654"/>
                </a:tc>
                <a:tc>
                  <a:txBody>
                    <a:bodyPr/>
                    <a:lstStyle/>
                    <a:p>
                      <a:r>
                        <a:rPr lang="el-GR" sz="1200" b="1" dirty="0" smtClean="0">
                          <a:solidFill>
                            <a:schemeClr val="tx1"/>
                          </a:solidFill>
                          <a:latin typeface="+mn-lt"/>
                          <a:cs typeface="Segoe UI" pitchFamily="34" charset="0"/>
                        </a:rPr>
                        <a:t>τελευταία επίσκεψη 4/11/2017</a:t>
                      </a:r>
                      <a:endParaRPr lang="en-GB" sz="1200" b="1" dirty="0">
                        <a:solidFill>
                          <a:schemeClr val="tx1"/>
                        </a:solidFill>
                        <a:latin typeface="+mn-lt"/>
                      </a:endParaRPr>
                    </a:p>
                  </a:txBody>
                  <a:tcPr marL="91432" marR="91432" marT="45654" marB="45654"/>
                </a:tc>
              </a:tr>
            </a:tbl>
          </a:graphicData>
        </a:graphic>
      </p:graphicFrame>
      <p:sp>
        <p:nvSpPr>
          <p:cNvPr id="5" name="Flowchart: Alternate Process 4"/>
          <p:cNvSpPr/>
          <p:nvPr/>
        </p:nvSpPr>
        <p:spPr>
          <a:xfrm>
            <a:off x="179388" y="4437063"/>
            <a:ext cx="1584325"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a:solidFill>
                  <a:srgbClr val="7030A0"/>
                </a:solidFill>
              </a:rPr>
              <a:t>συγγραφέας</a:t>
            </a:r>
            <a:endParaRPr lang="en-GB" sz="1600" b="1" dirty="0">
              <a:solidFill>
                <a:srgbClr val="7030A0"/>
              </a:solidFill>
            </a:endParaRPr>
          </a:p>
        </p:txBody>
      </p:sp>
      <p:cxnSp>
        <p:nvCxnSpPr>
          <p:cNvPr id="7" name="Straight Arrow Connector 6"/>
          <p:cNvCxnSpPr/>
          <p:nvPr/>
        </p:nvCxnSpPr>
        <p:spPr>
          <a:xfrm flipH="1" flipV="1">
            <a:off x="774048" y="3401885"/>
            <a:ext cx="215900" cy="1079500"/>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8" name="Flowchart: Alternate Process 7"/>
          <p:cNvSpPr/>
          <p:nvPr/>
        </p:nvSpPr>
        <p:spPr>
          <a:xfrm>
            <a:off x="3583967" y="4213197"/>
            <a:ext cx="1079500"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a:solidFill>
                  <a:srgbClr val="7030A0"/>
                </a:solidFill>
              </a:rPr>
              <a:t>τίτλος άρθρου</a:t>
            </a:r>
            <a:endParaRPr lang="en-GB" sz="1600" b="1" dirty="0">
              <a:solidFill>
                <a:srgbClr val="7030A0"/>
              </a:solidFill>
            </a:endParaRPr>
          </a:p>
        </p:txBody>
      </p:sp>
      <p:cxnSp>
        <p:nvCxnSpPr>
          <p:cNvPr id="9" name="Straight Arrow Connector 8"/>
          <p:cNvCxnSpPr>
            <a:stCxn id="8" idx="0"/>
          </p:cNvCxnSpPr>
          <p:nvPr/>
        </p:nvCxnSpPr>
        <p:spPr>
          <a:xfrm flipH="1" flipV="1">
            <a:off x="4069742" y="3434268"/>
            <a:ext cx="53975" cy="778929"/>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12" name="Flowchart: Alternate Process 11"/>
          <p:cNvSpPr/>
          <p:nvPr/>
        </p:nvSpPr>
        <p:spPr>
          <a:xfrm>
            <a:off x="1920736" y="4041776"/>
            <a:ext cx="1387384"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b="1" dirty="0" smtClean="0">
                <a:solidFill>
                  <a:srgbClr val="7030A0"/>
                </a:solidFill>
              </a:rPr>
              <a:t>Έτος έκδοσης</a:t>
            </a:r>
            <a:endParaRPr lang="en-GB" b="1" dirty="0">
              <a:solidFill>
                <a:srgbClr val="7030A0"/>
              </a:solidFill>
            </a:endParaRPr>
          </a:p>
        </p:txBody>
      </p:sp>
      <p:cxnSp>
        <p:nvCxnSpPr>
          <p:cNvPr id="13" name="Straight Arrow Connector 12"/>
          <p:cNvCxnSpPr/>
          <p:nvPr/>
        </p:nvCxnSpPr>
        <p:spPr>
          <a:xfrm flipH="1" flipV="1">
            <a:off x="2025483" y="3388550"/>
            <a:ext cx="267426" cy="653226"/>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16" name="Flowchart: Alternate Process 15"/>
          <p:cNvSpPr/>
          <p:nvPr/>
        </p:nvSpPr>
        <p:spPr>
          <a:xfrm>
            <a:off x="5580063" y="4724400"/>
            <a:ext cx="1152525" cy="649288"/>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b="1" dirty="0">
                <a:solidFill>
                  <a:srgbClr val="7030A0"/>
                </a:solidFill>
              </a:rPr>
              <a:t>URL</a:t>
            </a:r>
            <a:endParaRPr lang="en-GB" b="1" dirty="0">
              <a:solidFill>
                <a:srgbClr val="7030A0"/>
              </a:solidFill>
            </a:endParaRPr>
          </a:p>
        </p:txBody>
      </p:sp>
      <p:cxnSp>
        <p:nvCxnSpPr>
          <p:cNvPr id="17" name="Straight Arrow Connector 16"/>
          <p:cNvCxnSpPr>
            <a:stCxn id="16" idx="0"/>
          </p:cNvCxnSpPr>
          <p:nvPr/>
        </p:nvCxnSpPr>
        <p:spPr>
          <a:xfrm flipH="1" flipV="1">
            <a:off x="5940425" y="3500438"/>
            <a:ext cx="215900" cy="1223962"/>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21" name="Flowchart: Alternate Process 20"/>
          <p:cNvSpPr/>
          <p:nvPr/>
        </p:nvSpPr>
        <p:spPr>
          <a:xfrm>
            <a:off x="7092950" y="4868863"/>
            <a:ext cx="1511300" cy="936625"/>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b="1" dirty="0" err="1">
                <a:solidFill>
                  <a:srgbClr val="7030A0"/>
                </a:solidFill>
              </a:rPr>
              <a:t>ημ</a:t>
            </a:r>
            <a:r>
              <a:rPr lang="el-GR" b="1" dirty="0">
                <a:solidFill>
                  <a:srgbClr val="7030A0"/>
                </a:solidFill>
              </a:rPr>
              <a:t>/</a:t>
            </a:r>
            <a:r>
              <a:rPr lang="el-GR" b="1" dirty="0" err="1">
                <a:solidFill>
                  <a:srgbClr val="7030A0"/>
                </a:solidFill>
              </a:rPr>
              <a:t>νία</a:t>
            </a:r>
            <a:r>
              <a:rPr lang="el-GR" b="1" dirty="0">
                <a:solidFill>
                  <a:srgbClr val="7030A0"/>
                </a:solidFill>
              </a:rPr>
              <a:t> τελευταίας επίσκεψης</a:t>
            </a:r>
            <a:endParaRPr lang="en-GB" b="1" dirty="0">
              <a:solidFill>
                <a:srgbClr val="7030A0"/>
              </a:solidFill>
            </a:endParaRPr>
          </a:p>
        </p:txBody>
      </p:sp>
      <p:cxnSp>
        <p:nvCxnSpPr>
          <p:cNvPr id="22" name="Straight Arrow Connector 21"/>
          <p:cNvCxnSpPr>
            <a:stCxn id="21" idx="0"/>
          </p:cNvCxnSpPr>
          <p:nvPr/>
        </p:nvCxnSpPr>
        <p:spPr>
          <a:xfrm flipH="1" flipV="1">
            <a:off x="7740650" y="3500438"/>
            <a:ext cx="107950" cy="1368425"/>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par>
                                <p:cTn id="10" presetID="29"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ppt_x</p:attrName>
                                        </p:attrNameLst>
                                      </p:cBhvr>
                                      <p:tavLst>
                                        <p:tav tm="0">
                                          <p:val>
                                            <p:strVal val="#ppt_x-.2"/>
                                          </p:val>
                                        </p:tav>
                                        <p:tav tm="100000">
                                          <p:val>
                                            <p:strVal val="#ppt_x"/>
                                          </p:val>
                                        </p:tav>
                                      </p:tavLst>
                                    </p:anim>
                                    <p:anim calcmode="lin" valueType="num">
                                      <p:cBhvr>
                                        <p:cTn id="13"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4" dur="1000"/>
                                        <p:tgtEl>
                                          <p:spTgt spid="7"/>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ppt_x</p:attrName>
                                        </p:attrNameLst>
                                      </p:cBhvr>
                                      <p:tavLst>
                                        <p:tav tm="0">
                                          <p:val>
                                            <p:strVal val="#ppt_x-.2"/>
                                          </p:val>
                                        </p:tav>
                                        <p:tav tm="100000">
                                          <p:val>
                                            <p:strVal val="#ppt_x"/>
                                          </p:val>
                                        </p:tav>
                                      </p:tavLst>
                                    </p:anim>
                                    <p:anim calcmode="lin" valueType="num">
                                      <p:cBhvr>
                                        <p:cTn id="18"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9" dur="1000"/>
                                        <p:tgtEl>
                                          <p:spTgt spid="8"/>
                                        </p:tgtEl>
                                      </p:cBhvr>
                                    </p:animEffect>
                                  </p:childTnLst>
                                </p:cTn>
                              </p:par>
                              <p:par>
                                <p:cTn id="20" presetID="29"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ppt_x</p:attrName>
                                        </p:attrNameLst>
                                      </p:cBhvr>
                                      <p:tavLst>
                                        <p:tav tm="0">
                                          <p:val>
                                            <p:strVal val="#ppt_x-.2"/>
                                          </p:val>
                                        </p:tav>
                                        <p:tav tm="100000">
                                          <p:val>
                                            <p:strVal val="#ppt_x"/>
                                          </p:val>
                                        </p:tav>
                                      </p:tavLst>
                                    </p:anim>
                                    <p:anim calcmode="lin" valueType="num">
                                      <p:cBhvr>
                                        <p:cTn id="23"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4" dur="1000"/>
                                        <p:tgtEl>
                                          <p:spTgt spid="9"/>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ppt_x</p:attrName>
                                        </p:attrNameLst>
                                      </p:cBhvr>
                                      <p:tavLst>
                                        <p:tav tm="0">
                                          <p:val>
                                            <p:strVal val="#ppt_x-.2"/>
                                          </p:val>
                                        </p:tav>
                                        <p:tav tm="100000">
                                          <p:val>
                                            <p:strVal val="#ppt_x"/>
                                          </p:val>
                                        </p:tav>
                                      </p:tavLst>
                                    </p:anim>
                                    <p:anim calcmode="lin" valueType="num">
                                      <p:cBhvr>
                                        <p:cTn id="28"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29" dur="1000"/>
                                        <p:tgtEl>
                                          <p:spTgt spid="12"/>
                                        </p:tgtEl>
                                      </p:cBhvr>
                                    </p:animEffect>
                                  </p:childTnLst>
                                </p:cTn>
                              </p:par>
                              <p:par>
                                <p:cTn id="30" presetID="29" presetClass="entr" presetSubtype="0"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1000" fill="hold"/>
                                        <p:tgtEl>
                                          <p:spTgt spid="13"/>
                                        </p:tgtEl>
                                        <p:attrNameLst>
                                          <p:attrName>ppt_x</p:attrName>
                                        </p:attrNameLst>
                                      </p:cBhvr>
                                      <p:tavLst>
                                        <p:tav tm="0">
                                          <p:val>
                                            <p:strVal val="#ppt_x-.2"/>
                                          </p:val>
                                        </p:tav>
                                        <p:tav tm="100000">
                                          <p:val>
                                            <p:strVal val="#ppt_x"/>
                                          </p:val>
                                        </p:tav>
                                      </p:tavLst>
                                    </p:anim>
                                    <p:anim calcmode="lin" valueType="num">
                                      <p:cBhvr>
                                        <p:cTn id="33"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34" dur="1000"/>
                                        <p:tgtEl>
                                          <p:spTgt spid="13"/>
                                        </p:tgtEl>
                                      </p:cBhvr>
                                    </p:animEffect>
                                  </p:childTnLst>
                                </p:cTn>
                              </p:par>
                              <p:par>
                                <p:cTn id="35" presetID="29"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1000" fill="hold"/>
                                        <p:tgtEl>
                                          <p:spTgt spid="16"/>
                                        </p:tgtEl>
                                        <p:attrNameLst>
                                          <p:attrName>ppt_x</p:attrName>
                                        </p:attrNameLst>
                                      </p:cBhvr>
                                      <p:tavLst>
                                        <p:tav tm="0">
                                          <p:val>
                                            <p:strVal val="#ppt_x-.2"/>
                                          </p:val>
                                        </p:tav>
                                        <p:tav tm="100000">
                                          <p:val>
                                            <p:strVal val="#ppt_x"/>
                                          </p:val>
                                        </p:tav>
                                      </p:tavLst>
                                    </p:anim>
                                    <p:anim calcmode="lin" valueType="num">
                                      <p:cBhvr>
                                        <p:cTn id="38"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39" dur="1000"/>
                                        <p:tgtEl>
                                          <p:spTgt spid="16"/>
                                        </p:tgtEl>
                                      </p:cBhvr>
                                    </p:animEffect>
                                  </p:childTnLst>
                                </p:cTn>
                              </p:par>
                              <p:par>
                                <p:cTn id="40" presetID="29" presetClass="entr" presetSubtype="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1000" fill="hold"/>
                                        <p:tgtEl>
                                          <p:spTgt spid="17"/>
                                        </p:tgtEl>
                                        <p:attrNameLst>
                                          <p:attrName>ppt_x</p:attrName>
                                        </p:attrNameLst>
                                      </p:cBhvr>
                                      <p:tavLst>
                                        <p:tav tm="0">
                                          <p:val>
                                            <p:strVal val="#ppt_x-.2"/>
                                          </p:val>
                                        </p:tav>
                                        <p:tav tm="100000">
                                          <p:val>
                                            <p:strVal val="#ppt_x"/>
                                          </p:val>
                                        </p:tav>
                                      </p:tavLst>
                                    </p:anim>
                                    <p:anim calcmode="lin" valueType="num">
                                      <p:cBhvr>
                                        <p:cTn id="43"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7"/>
                                        </p:tgtEl>
                                      </p:cBhvr>
                                    </p:animEffect>
                                  </p:childTnLst>
                                </p:cTn>
                              </p:par>
                              <p:par>
                                <p:cTn id="45" presetID="29"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ppt_x</p:attrName>
                                        </p:attrNameLst>
                                      </p:cBhvr>
                                      <p:tavLst>
                                        <p:tav tm="0">
                                          <p:val>
                                            <p:strVal val="#ppt_x-.2"/>
                                          </p:val>
                                        </p:tav>
                                        <p:tav tm="100000">
                                          <p:val>
                                            <p:strVal val="#ppt_x"/>
                                          </p:val>
                                        </p:tav>
                                      </p:tavLst>
                                    </p:anim>
                                    <p:anim calcmode="lin" valueType="num">
                                      <p:cBhvr>
                                        <p:cTn id="48"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49" dur="1000"/>
                                        <p:tgtEl>
                                          <p:spTgt spid="21"/>
                                        </p:tgtEl>
                                      </p:cBhvr>
                                    </p:animEffect>
                                  </p:childTnLst>
                                </p:cTn>
                              </p:par>
                              <p:par>
                                <p:cTn id="50" presetID="29" presetClass="entr" presetSubtype="0" fill="hold" nodeType="withEffect">
                                  <p:stCondLst>
                                    <p:cond delay="0"/>
                                  </p:stCondLst>
                                  <p:childTnLst>
                                    <p:set>
                                      <p:cBhvr>
                                        <p:cTn id="51" dur="1" fill="hold">
                                          <p:stCondLst>
                                            <p:cond delay="0"/>
                                          </p:stCondLst>
                                        </p:cTn>
                                        <p:tgtEl>
                                          <p:spTgt spid="22"/>
                                        </p:tgtEl>
                                        <p:attrNameLst>
                                          <p:attrName>style.visibility</p:attrName>
                                        </p:attrNameLst>
                                      </p:cBhvr>
                                      <p:to>
                                        <p:strVal val="visible"/>
                                      </p:to>
                                    </p:set>
                                    <p:anim calcmode="lin" valueType="num">
                                      <p:cBhvr>
                                        <p:cTn id="52" dur="1000" fill="hold"/>
                                        <p:tgtEl>
                                          <p:spTgt spid="22"/>
                                        </p:tgtEl>
                                        <p:attrNameLst>
                                          <p:attrName>ppt_x</p:attrName>
                                        </p:attrNameLst>
                                      </p:cBhvr>
                                      <p:tavLst>
                                        <p:tav tm="0">
                                          <p:val>
                                            <p:strVal val="#ppt_x-.2"/>
                                          </p:val>
                                        </p:tav>
                                        <p:tav tm="100000">
                                          <p:val>
                                            <p:strVal val="#ppt_x"/>
                                          </p:val>
                                        </p:tav>
                                      </p:tavLst>
                                    </p:anim>
                                    <p:anim calcmode="lin" valueType="num">
                                      <p:cBhvr>
                                        <p:cTn id="53"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54"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2" grpId="0" animBg="1"/>
      <p:bldP spid="16"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84710" y="452718"/>
            <a:ext cx="7055380" cy="672026"/>
          </a:xfrm>
        </p:spPr>
        <p:txBody>
          <a:bodyPr/>
          <a:lstStyle/>
          <a:p>
            <a:r>
              <a:rPr lang="el-GR" sz="2800" b="1" u="sng" dirty="0" smtClean="0"/>
              <a:t>Χρήση «εισαγωγής» - Γεωγραφία της ΕΕ</a:t>
            </a:r>
            <a:endParaRPr lang="el-GR" sz="2800" b="1" u="sng" dirty="0"/>
          </a:p>
        </p:txBody>
      </p:sp>
      <p:sp>
        <p:nvSpPr>
          <p:cNvPr id="5" name="Θέση περιεχομένου 4"/>
          <p:cNvSpPr>
            <a:spLocks noGrp="1"/>
          </p:cNvSpPr>
          <p:nvPr>
            <p:ph idx="1"/>
          </p:nvPr>
        </p:nvSpPr>
        <p:spPr>
          <a:xfrm>
            <a:off x="827700" y="1340768"/>
            <a:ext cx="7632732" cy="5112567"/>
          </a:xfrm>
        </p:spPr>
        <p:txBody>
          <a:bodyPr>
            <a:normAutofit fontScale="85000" lnSpcReduction="20000"/>
          </a:bodyPr>
          <a:lstStyle/>
          <a:p>
            <a:pPr marL="0" indent="0">
              <a:buNone/>
            </a:pPr>
            <a:r>
              <a:rPr lang="el-GR" dirty="0"/>
              <a:t>Η χωροταξική πολιτική είναι μία πολιτική που </a:t>
            </a:r>
            <a:r>
              <a:rPr lang="el-GR" dirty="0" smtClean="0"/>
              <a:t>από </a:t>
            </a:r>
            <a:r>
              <a:rPr lang="el-GR" dirty="0"/>
              <a:t>τον σχηματισμό της </a:t>
            </a:r>
            <a:r>
              <a:rPr lang="el-GR" dirty="0" smtClean="0"/>
              <a:t>Ευρωπαϊκής </a:t>
            </a:r>
            <a:r>
              <a:rPr lang="el-GR" dirty="0"/>
              <a:t>Ένωσης μέχρι και σήμερα δεν έχει συμπεριληφθεί επίσημα σε καμία </a:t>
            </a:r>
            <a:r>
              <a:rPr lang="el-GR" dirty="0" smtClean="0"/>
              <a:t>από </a:t>
            </a:r>
            <a:r>
              <a:rPr lang="el-GR" dirty="0"/>
              <a:t>τις Συνθήκες. Ωστόσο τις τελευταίες δεκαετίες έγινε φανερή η ανάγκη για μία χωρική οπτική και αντιμετώπιση των ζητημάτων στο εσωτερικό της Ένωσης. Το παραπάνω είχε σαν αποτέλεσμα να γίνουν αξιοσημείωτες προσπάθειες όπως </a:t>
            </a:r>
            <a:r>
              <a:rPr lang="el-GR" dirty="0" smtClean="0"/>
              <a:t>…</a:t>
            </a:r>
          </a:p>
          <a:p>
            <a:pPr marL="0" indent="0">
              <a:buNone/>
            </a:pPr>
            <a:r>
              <a:rPr lang="el-GR" dirty="0" smtClean="0"/>
              <a:t>…</a:t>
            </a:r>
            <a:endParaRPr lang="el-GR" dirty="0"/>
          </a:p>
          <a:p>
            <a:pPr marL="0" indent="0">
              <a:buNone/>
            </a:pPr>
            <a:r>
              <a:rPr lang="el-GR" dirty="0" smtClean="0"/>
              <a:t>Ωστόσο </a:t>
            </a:r>
            <a:r>
              <a:rPr lang="el-GR" dirty="0"/>
              <a:t>εξακολουθεί παρά τις προαναφερθείσες κινήσεις να μην υπάρχει επίσημη ευρωπαϊκή χωροταξική πολιτική. Έτσι στόχος της εργασίας αποτελεί ο προβληματισμός για το κατά πόσο εφαρμόζεται μία άτυπη αλλά ταυτόχρονα ισχυρή χωροταξική πολιτική στην Ε.Ε τις τελευταίες δεκαετίες.</a:t>
            </a:r>
          </a:p>
          <a:p>
            <a:pPr marL="0" indent="0">
              <a:buNone/>
            </a:pPr>
            <a:r>
              <a:rPr lang="el-GR" dirty="0"/>
              <a:t>	Αυτό προσεγγίζεται μέσα </a:t>
            </a:r>
            <a:r>
              <a:rPr lang="el-GR" dirty="0" smtClean="0"/>
              <a:t>από </a:t>
            </a:r>
            <a:r>
              <a:rPr lang="el-GR" dirty="0"/>
              <a:t>την ανάλυση </a:t>
            </a:r>
            <a:r>
              <a:rPr lang="el-GR" dirty="0" smtClean="0"/>
              <a:t>τριών </a:t>
            </a:r>
            <a:r>
              <a:rPr lang="el-GR" dirty="0"/>
              <a:t>θεματικών: στο </a:t>
            </a:r>
            <a:r>
              <a:rPr lang="el-GR" b="1" dirty="0"/>
              <a:t>πρώτο</a:t>
            </a:r>
            <a:r>
              <a:rPr lang="el-GR" dirty="0"/>
              <a:t> μέρος της εργασίας αναλύονται το πως η </a:t>
            </a:r>
            <a:r>
              <a:rPr lang="el-GR" dirty="0" smtClean="0"/>
              <a:t>«ελεύθερη» </a:t>
            </a:r>
            <a:r>
              <a:rPr lang="el-GR" dirty="0"/>
              <a:t>αγορά και η </a:t>
            </a:r>
            <a:r>
              <a:rPr lang="el-GR" dirty="0" smtClean="0"/>
              <a:t>διεύρυνση </a:t>
            </a:r>
            <a:r>
              <a:rPr lang="el-GR" dirty="0"/>
              <a:t>της Ένωσης οδήγησαν σε άνιση ανάπτυξη του κοινοτικού χώρου και ανέδειξαν την ανάγκη για εδαφική συνοχή. Στο </a:t>
            </a:r>
            <a:r>
              <a:rPr lang="el-GR" b="1" dirty="0"/>
              <a:t>δεύτερο</a:t>
            </a:r>
            <a:r>
              <a:rPr lang="el-GR" dirty="0"/>
              <a:t> μέρος αναλύεται με </a:t>
            </a:r>
            <a:r>
              <a:rPr lang="el-GR" dirty="0" smtClean="0"/>
              <a:t>ποιους </a:t>
            </a:r>
            <a:r>
              <a:rPr lang="el-GR" dirty="0"/>
              <a:t>τρόπους και πολιτικές επιχειρήθηκε μία ευρωπαϊκή χωροταξία τις δεκαετίες του '80 και του' 90. Ενώ τέλος στο </a:t>
            </a:r>
            <a:r>
              <a:rPr lang="el-GR" b="1" dirty="0"/>
              <a:t>τρίτο</a:t>
            </a:r>
            <a:r>
              <a:rPr lang="el-GR" dirty="0"/>
              <a:t> μέρος της εργασίας αναλύονται οι σύγχρονες προσπάθειες που πραγματοποιήθηκαν μέχρι και το 2010 με ιδιαίτερο βάρος να δίνεται στην έννοια της εδαφικής συνοχής.</a:t>
            </a:r>
          </a:p>
          <a:p>
            <a:pPr marL="0" indent="0">
              <a:buNone/>
            </a:pPr>
            <a:endParaRPr lang="el-GR" dirty="0"/>
          </a:p>
        </p:txBody>
      </p:sp>
    </p:spTree>
    <p:extLst>
      <p:ext uri="{BB962C8B-B14F-4D97-AF65-F5344CB8AC3E}">
        <p14:creationId xmlns:p14="http://schemas.microsoft.com/office/powerpoint/2010/main" val="1492157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548680"/>
            <a:ext cx="7128792" cy="648072"/>
          </a:xfrm>
        </p:spPr>
        <p:txBody>
          <a:bodyPr/>
          <a:lstStyle/>
          <a:p>
            <a:r>
              <a:rPr lang="el-GR" sz="2800" b="1" u="sng" dirty="0"/>
              <a:t>Χρήση «εισαγωγής» - </a:t>
            </a:r>
            <a:r>
              <a:rPr lang="el-GR" sz="2800" b="1" u="sng" dirty="0" smtClean="0"/>
              <a:t>Παγκοσμιοποίηση</a:t>
            </a:r>
            <a:endParaRPr lang="el-GR" sz="2800" b="1" u="sng" dirty="0"/>
          </a:p>
        </p:txBody>
      </p:sp>
      <p:sp>
        <p:nvSpPr>
          <p:cNvPr id="3" name="Θέση περιεχομένου 2"/>
          <p:cNvSpPr>
            <a:spLocks noGrp="1"/>
          </p:cNvSpPr>
          <p:nvPr>
            <p:ph idx="1"/>
          </p:nvPr>
        </p:nvSpPr>
        <p:spPr>
          <a:xfrm>
            <a:off x="395536" y="1340569"/>
            <a:ext cx="8424936" cy="5136595"/>
          </a:xfrm>
        </p:spPr>
        <p:txBody>
          <a:bodyPr>
            <a:noAutofit/>
          </a:bodyPr>
          <a:lstStyle/>
          <a:p>
            <a:pPr marL="0" indent="0">
              <a:buNone/>
            </a:pPr>
            <a:r>
              <a:rPr lang="el-GR" sz="1700" dirty="0"/>
              <a:t>Ο όρος «παγκοσμιοποίηση» αναφέρεται στην καινούρια εποχή και τη νέα τάξη πραγμάτων που επικρατεί στον πλανήτη από τα μέσα περίπου της δεκαετίας του ’80 και αφορά την αυξανόμενη και εξελισσόμενη ενοποίηση που χαρακτηρίζει τις ανθρώπινες κοινωνίες. Παρόλο που ο τομέας που επηρεάστηκε αρχικά ήταν εκείνος της </a:t>
            </a:r>
            <a:r>
              <a:rPr lang="el-GR" sz="1700" dirty="0" smtClean="0"/>
              <a:t>οικονομίας... </a:t>
            </a:r>
            <a:endParaRPr lang="el-GR" sz="1700" dirty="0"/>
          </a:p>
          <a:p>
            <a:pPr marL="0" indent="0">
              <a:buNone/>
            </a:pPr>
            <a:r>
              <a:rPr lang="el-GR" sz="1700" dirty="0" smtClean="0"/>
              <a:t>…</a:t>
            </a:r>
          </a:p>
          <a:p>
            <a:pPr marL="0" indent="0">
              <a:buNone/>
            </a:pPr>
            <a:r>
              <a:rPr lang="el-GR" sz="1700" dirty="0" smtClean="0"/>
              <a:t>Στην </a:t>
            </a:r>
            <a:r>
              <a:rPr lang="el-GR" sz="1700" dirty="0"/>
              <a:t>παρούσα εργασία, θα ασχοληθούμε με την περίπτωση της οικονομίας της Ελλάδας. </a:t>
            </a:r>
            <a:endParaRPr lang="el-GR" sz="1700" dirty="0" smtClean="0"/>
          </a:p>
          <a:p>
            <a:pPr marL="0" indent="0">
              <a:buNone/>
            </a:pPr>
            <a:r>
              <a:rPr lang="el-GR" sz="1700" dirty="0" smtClean="0"/>
              <a:t>…</a:t>
            </a:r>
            <a:endParaRPr lang="el-GR" sz="1700" dirty="0"/>
          </a:p>
          <a:p>
            <a:pPr marL="0" indent="0">
              <a:buNone/>
            </a:pPr>
            <a:r>
              <a:rPr lang="el-GR" sz="1700" dirty="0"/>
              <a:t>Η εργασία είναι χωρισμένη σε τρία μέρη. Το </a:t>
            </a:r>
            <a:r>
              <a:rPr lang="el-GR" sz="1700" b="1" dirty="0"/>
              <a:t>πρώτο</a:t>
            </a:r>
            <a:r>
              <a:rPr lang="el-GR" sz="1700" dirty="0"/>
              <a:t> μέρος αναφέρεται στη χρονική περίοδο που καλύπτει τα έτη 2001-2009, οπότε και άρχισε να διαφαίνεται η κρίση. Στο </a:t>
            </a:r>
            <a:r>
              <a:rPr lang="el-GR" sz="1700" b="1" dirty="0"/>
              <a:t>δεύτερο</a:t>
            </a:r>
            <a:r>
              <a:rPr lang="el-GR" sz="1700" dirty="0"/>
              <a:t> μέρος θα αναφερθούμε στα γεγονότα από το 2009 έως και σήμερα και την κρίση που μαστίζει την Ελλάδα ειδικά την τελευταία πενταετία, με οδυνηρές συνέπειες για το λαό, την οικονομία και το μέλλον της χώρας στον διεθνή χάρτη. Το </a:t>
            </a:r>
            <a:r>
              <a:rPr lang="el-GR" sz="1700" b="1" dirty="0"/>
              <a:t>τρίτο</a:t>
            </a:r>
            <a:r>
              <a:rPr lang="el-GR" sz="1700" dirty="0"/>
              <a:t> και τελευταίο μέρος περιλαμβάνει τα συμπεράσματα που προκύπτουν από τα όσα θα αναφερθούν και θα παρουσιαστούν στα δύο προηγούμενα μέρη.  </a:t>
            </a:r>
          </a:p>
        </p:txBody>
      </p:sp>
    </p:spTree>
    <p:extLst>
      <p:ext uri="{BB962C8B-B14F-4D97-AF65-F5344CB8AC3E}">
        <p14:creationId xmlns:p14="http://schemas.microsoft.com/office/powerpoint/2010/main" val="3255991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324191122"/>
              </p:ext>
            </p:extLst>
          </p:nvPr>
        </p:nvGraphicFramePr>
        <p:xfrm>
          <a:off x="323528" y="188640"/>
          <a:ext cx="864096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16013" y="549275"/>
            <a:ext cx="7200900" cy="547211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3200" dirty="0">
                <a:latin typeface="Segoe UI" pitchFamily="34" charset="0"/>
                <a:cs typeface="Segoe UI" pitchFamily="34" charset="0"/>
              </a:rPr>
              <a:t>παραπομπές</a:t>
            </a:r>
            <a:r>
              <a:rPr lang="el-GR" sz="3200" b="1" dirty="0">
                <a:latin typeface="Segoe UI" pitchFamily="34" charset="0"/>
                <a:cs typeface="Segoe UI" pitchFamily="34" charset="0"/>
              </a:rPr>
              <a:t> </a:t>
            </a:r>
            <a:r>
              <a:rPr lang="el-GR" sz="3200" b="1" u="sng" dirty="0" smtClean="0">
                <a:latin typeface="Segoe UI" pitchFamily="34" charset="0"/>
                <a:cs typeface="Segoe UI" pitchFamily="34" charset="0"/>
              </a:rPr>
              <a:t>εντός</a:t>
            </a:r>
            <a:r>
              <a:rPr lang="el-GR" sz="3200" b="1" dirty="0" smtClean="0">
                <a:latin typeface="Segoe UI" pitchFamily="34" charset="0"/>
                <a:cs typeface="Segoe UI" pitchFamily="34" charset="0"/>
              </a:rPr>
              <a:t> </a:t>
            </a:r>
            <a:r>
              <a:rPr lang="el-GR" sz="3200" dirty="0" smtClean="0">
                <a:latin typeface="Segoe UI" pitchFamily="34" charset="0"/>
                <a:cs typeface="Segoe UI" pitchFamily="34" charset="0"/>
              </a:rPr>
              <a:t>της </a:t>
            </a:r>
            <a:r>
              <a:rPr lang="el-GR" sz="3200" dirty="0">
                <a:latin typeface="Segoe UI" pitchFamily="34" charset="0"/>
                <a:cs typeface="Segoe UI" pitchFamily="34" charset="0"/>
              </a:rPr>
              <a:t>εργασίας</a:t>
            </a:r>
            <a:endParaRPr lang="en-GB" sz="3200" dirty="0">
              <a:latin typeface="Segoe UI" pitchFamily="34" charset="0"/>
              <a:cs typeface="Segoe UI"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txBox="1">
            <a:spLocks/>
          </p:cNvSpPr>
          <p:nvPr/>
        </p:nvSpPr>
        <p:spPr bwMode="auto">
          <a:xfrm>
            <a:off x="395536" y="620689"/>
            <a:ext cx="8229600" cy="5832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l-GR" altLang="el-GR" sz="2400" b="1" dirty="0" smtClean="0">
                <a:latin typeface="Segoe UI" panose="020B0502040204020203" pitchFamily="34" charset="0"/>
                <a:cs typeface="Segoe UI" panose="020B0502040204020203" pitchFamily="34" charset="0"/>
              </a:rPr>
              <a:t>Αναφορές = αναγνώριση της προέλευσης </a:t>
            </a:r>
          </a:p>
          <a:p>
            <a:pPr eaLnBrk="1" hangingPunct="1">
              <a:buFontTx/>
              <a:buNone/>
            </a:pPr>
            <a:r>
              <a:rPr lang="el-GR" altLang="el-GR" sz="2400" b="1" dirty="0" smtClean="0">
                <a:latin typeface="Segoe UI" panose="020B0502040204020203" pitchFamily="34" charset="0"/>
                <a:cs typeface="Segoe UI" panose="020B0502040204020203" pitchFamily="34" charset="0"/>
              </a:rPr>
              <a:t>στοιχείων / ιδεών / επιχειρημάτων / πληροφοριών …</a:t>
            </a:r>
          </a:p>
          <a:p>
            <a:pPr eaLnBrk="1" hangingPunct="1">
              <a:buFontTx/>
              <a:buNone/>
            </a:pPr>
            <a:endParaRPr lang="el-GR" altLang="el-GR" sz="2400" u="sng" dirty="0">
              <a:latin typeface="Segoe UI" panose="020B0502040204020203" pitchFamily="34" charset="0"/>
              <a:cs typeface="Segoe UI" panose="020B0502040204020203" pitchFamily="34" charset="0"/>
            </a:endParaRPr>
          </a:p>
          <a:p>
            <a:pPr eaLnBrk="1" hangingPunct="1">
              <a:buFontTx/>
              <a:buNone/>
            </a:pPr>
            <a:r>
              <a:rPr lang="el-GR" altLang="el-GR" sz="2400" u="sng" dirty="0" smtClean="0">
                <a:latin typeface="Segoe UI" panose="020B0502040204020203" pitchFamily="34" charset="0"/>
                <a:cs typeface="Segoe UI" panose="020B0502040204020203" pitchFamily="34" charset="0"/>
              </a:rPr>
              <a:t>Σε λίγες περιπτώσεις,</a:t>
            </a:r>
            <a:r>
              <a:rPr lang="el-GR" altLang="el-GR" sz="2400" dirty="0" smtClean="0">
                <a:latin typeface="Segoe UI" panose="020B0502040204020203" pitchFamily="34" charset="0"/>
                <a:cs typeface="Segoe UI" panose="020B0502040204020203" pitchFamily="34" charset="0"/>
              </a:rPr>
              <a:t> μπορούμε να χρησιμοποιήσουμε μια </a:t>
            </a:r>
            <a:r>
              <a:rPr lang="el-GR" altLang="el-GR" sz="2400" dirty="0">
                <a:latin typeface="Segoe UI" panose="020B0502040204020203" pitchFamily="34" charset="0"/>
                <a:cs typeface="Segoe UI" panose="020B0502040204020203" pitchFamily="34" charset="0"/>
              </a:rPr>
              <a:t>ολόκληρη </a:t>
            </a:r>
            <a:r>
              <a:rPr lang="el-GR" altLang="el-GR" sz="2400" dirty="0" smtClean="0">
                <a:latin typeface="Segoe UI" panose="020B0502040204020203" pitchFamily="34" charset="0"/>
                <a:cs typeface="Segoe UI" panose="020B0502040204020203" pitchFamily="34" charset="0"/>
              </a:rPr>
              <a:t>φράση, </a:t>
            </a:r>
            <a:r>
              <a:rPr lang="el-GR" altLang="el-GR" sz="2400" dirty="0">
                <a:latin typeface="Segoe UI" panose="020B0502040204020203" pitchFamily="34" charset="0"/>
                <a:cs typeface="Segoe UI" panose="020B0502040204020203" pitchFamily="34" charset="0"/>
              </a:rPr>
              <a:t>με τα λόγια ακριβώς που </a:t>
            </a:r>
            <a:r>
              <a:rPr lang="el-GR" altLang="el-GR" sz="2400" dirty="0" smtClean="0">
                <a:latin typeface="Segoe UI" panose="020B0502040204020203" pitchFamily="34" charset="0"/>
                <a:cs typeface="Segoe UI" panose="020B0502040204020203" pitchFamily="34" charset="0"/>
              </a:rPr>
              <a:t>εμφανίζεται σε </a:t>
            </a:r>
            <a:r>
              <a:rPr lang="el-GR" altLang="el-GR" sz="2400" dirty="0">
                <a:latin typeface="Segoe UI" panose="020B0502040204020203" pitchFamily="34" charset="0"/>
                <a:cs typeface="Segoe UI" panose="020B0502040204020203" pitchFamily="34" charset="0"/>
              </a:rPr>
              <a:t>ένα κείμενο. Στην περίπτωση αυτή βάζουμε τη φράση </a:t>
            </a:r>
            <a:r>
              <a:rPr lang="el-GR" altLang="el-GR" sz="2400" b="1" dirty="0">
                <a:latin typeface="Segoe UI" panose="020B0502040204020203" pitchFamily="34" charset="0"/>
                <a:cs typeface="Segoe UI" panose="020B0502040204020203" pitchFamily="34" charset="0"/>
              </a:rPr>
              <a:t>εντός </a:t>
            </a:r>
            <a:r>
              <a:rPr lang="el-GR" altLang="el-GR" sz="2400" b="1" dirty="0" smtClean="0">
                <a:latin typeface="Segoe UI" panose="020B0502040204020203" pitchFamily="34" charset="0"/>
                <a:cs typeface="Segoe UI" panose="020B0502040204020203" pitchFamily="34" charset="0"/>
              </a:rPr>
              <a:t>εισαγωγικών </a:t>
            </a:r>
            <a:r>
              <a:rPr lang="el-GR" altLang="el-GR" sz="2400" dirty="0" smtClean="0">
                <a:latin typeface="Segoe UI" panose="020B0502040204020203" pitchFamily="34" charset="0"/>
                <a:cs typeface="Segoe UI" panose="020B0502040204020203" pitchFamily="34" charset="0"/>
              </a:rPr>
              <a:t>και παραθέτουμε και τις σελίδες του σχετικού κειμένου. </a:t>
            </a:r>
            <a:endParaRPr lang="el-GR" altLang="el-GR" sz="2400" dirty="0">
              <a:latin typeface="Segoe UI" panose="020B0502040204020203" pitchFamily="34" charset="0"/>
              <a:cs typeface="Segoe UI" panose="020B0502040204020203" pitchFamily="34" charset="0"/>
            </a:endParaRPr>
          </a:p>
          <a:p>
            <a:pPr eaLnBrk="1" hangingPunct="1">
              <a:buFontTx/>
              <a:buNone/>
            </a:pPr>
            <a:endParaRPr lang="el-GR" altLang="el-GR" sz="2400" dirty="0">
              <a:latin typeface="Segoe UI" panose="020B0502040204020203" pitchFamily="34" charset="0"/>
              <a:cs typeface="Segoe UI" panose="020B0502040204020203" pitchFamily="34" charset="0"/>
            </a:endParaRPr>
          </a:p>
          <a:p>
            <a:pPr eaLnBrk="1" hangingPunct="1">
              <a:buFontTx/>
              <a:buNone/>
            </a:pPr>
            <a:r>
              <a:rPr lang="el-GR" altLang="el-GR" sz="2400" u="sng" dirty="0" smtClean="0">
                <a:latin typeface="Segoe UI" panose="020B0502040204020203" pitchFamily="34" charset="0"/>
                <a:cs typeface="Segoe UI" panose="020B0502040204020203" pitchFamily="34" charset="0"/>
              </a:rPr>
              <a:t>Συνήθως</a:t>
            </a:r>
            <a:r>
              <a:rPr lang="el-GR" altLang="el-GR" sz="2400" dirty="0" smtClean="0">
                <a:latin typeface="Segoe UI" panose="020B0502040204020203" pitchFamily="34" charset="0"/>
                <a:cs typeface="Segoe UI" panose="020B0502040204020203" pitchFamily="34" charset="0"/>
              </a:rPr>
              <a:t>, στη λογική της επισκόπησης της βιβλιογραφίας, πρέπει να παρουσιάσουμε την </a:t>
            </a:r>
            <a:r>
              <a:rPr lang="el-GR" altLang="el-GR" sz="2400" dirty="0">
                <a:latin typeface="Segoe UI" panose="020B0502040204020203" pitchFamily="34" charset="0"/>
                <a:cs typeface="Segoe UI" panose="020B0502040204020203" pitchFamily="34" charset="0"/>
              </a:rPr>
              <a:t>ιδέα που διαβάσαμε κάπου με δικά μας λόγια. </a:t>
            </a:r>
            <a:r>
              <a:rPr lang="el-GR" altLang="el-GR" sz="2400" dirty="0" smtClean="0">
                <a:latin typeface="Segoe UI" panose="020B0502040204020203" pitchFamily="34" charset="0"/>
                <a:cs typeface="Segoe UI" panose="020B0502040204020203" pitchFamily="34" charset="0"/>
              </a:rPr>
              <a:t>Στην περίπτωση </a:t>
            </a:r>
            <a:r>
              <a:rPr lang="el-GR" altLang="el-GR" sz="2400" dirty="0">
                <a:latin typeface="Segoe UI" panose="020B0502040204020203" pitchFamily="34" charset="0"/>
                <a:cs typeface="Segoe UI" panose="020B0502040204020203" pitchFamily="34" charset="0"/>
              </a:rPr>
              <a:t>αυτή πρέπει </a:t>
            </a:r>
            <a:r>
              <a:rPr lang="el-GR" altLang="el-GR" sz="2400" dirty="0" smtClean="0">
                <a:latin typeface="Segoe UI" panose="020B0502040204020203" pitchFamily="34" charset="0"/>
                <a:cs typeface="Segoe UI" panose="020B0502040204020203" pitchFamily="34" charset="0"/>
              </a:rPr>
              <a:t>ασφαλώς να </a:t>
            </a:r>
            <a:r>
              <a:rPr lang="el-GR" altLang="el-GR" sz="2400" dirty="0">
                <a:latin typeface="Segoe UI" panose="020B0502040204020203" pitchFamily="34" charset="0"/>
                <a:cs typeface="Segoe UI" panose="020B0502040204020203" pitchFamily="34" charset="0"/>
              </a:rPr>
              <a:t>αναφερθούμε στην </a:t>
            </a:r>
            <a:r>
              <a:rPr lang="el-GR" altLang="el-GR" sz="2400" dirty="0" smtClean="0">
                <a:latin typeface="Segoe UI" panose="020B0502040204020203" pitchFamily="34" charset="0"/>
                <a:cs typeface="Segoe UI" panose="020B0502040204020203" pitchFamily="34" charset="0"/>
              </a:rPr>
              <a:t>πηγή, χωρίς να είναι απαραίτητο, όμως, να παραθέσουμε τις σελίδες. </a:t>
            </a:r>
            <a:endParaRPr lang="el-GR" altLang="el-GR" sz="2400" dirty="0">
              <a:latin typeface="Segoe UI" panose="020B0502040204020203" pitchFamily="34" charset="0"/>
              <a:cs typeface="Segoe UI" panose="020B0502040204020203"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txBox="1">
            <a:spLocks/>
          </p:cNvSpPr>
          <p:nvPr/>
        </p:nvSpPr>
        <p:spPr bwMode="auto">
          <a:xfrm>
            <a:off x="251520" y="332656"/>
            <a:ext cx="8712968" cy="635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l-GR" altLang="el-GR" sz="2400" b="1" dirty="0" smtClean="0">
                <a:latin typeface="+mn-lt"/>
                <a:cs typeface="Segoe UI" panose="020B0502040204020203" pitchFamily="34" charset="0"/>
              </a:rPr>
              <a:t>   Παράδειγμα βιβλίου:</a:t>
            </a:r>
          </a:p>
          <a:p>
            <a:pPr eaLnBrk="1" hangingPunct="1">
              <a:buFontTx/>
              <a:buNone/>
            </a:pPr>
            <a:endParaRPr lang="el-GR" altLang="el-GR" sz="2400" b="1" dirty="0" smtClean="0">
              <a:latin typeface="+mn-lt"/>
              <a:cs typeface="Segoe UI" panose="020B0502040204020203" pitchFamily="34" charset="0"/>
            </a:endParaRPr>
          </a:p>
          <a:p>
            <a:pPr eaLnBrk="1" hangingPunct="1">
              <a:buNone/>
            </a:pPr>
            <a:r>
              <a:rPr lang="el-GR" sz="1800" b="1" dirty="0" err="1" smtClean="0">
                <a:solidFill>
                  <a:schemeClr val="tx2"/>
                </a:solidFill>
                <a:latin typeface="+mn-lt"/>
              </a:rPr>
              <a:t>Σάσσεν</a:t>
            </a:r>
            <a:r>
              <a:rPr lang="el-GR" sz="1800" b="1" dirty="0" smtClean="0">
                <a:solidFill>
                  <a:schemeClr val="tx2"/>
                </a:solidFill>
                <a:latin typeface="+mn-lt"/>
              </a:rPr>
              <a:t>, Σ. (2011) </a:t>
            </a:r>
            <a:r>
              <a:rPr lang="el-GR" sz="1800" b="1" i="1" dirty="0" smtClean="0">
                <a:solidFill>
                  <a:schemeClr val="tx2"/>
                </a:solidFill>
                <a:latin typeface="+mn-lt"/>
              </a:rPr>
              <a:t>Κοινωνιολογία της παγκοσμιοποίησης</a:t>
            </a:r>
            <a:r>
              <a:rPr lang="el-GR" sz="1800" b="1" dirty="0" smtClean="0">
                <a:solidFill>
                  <a:schemeClr val="tx2"/>
                </a:solidFill>
                <a:latin typeface="+mn-lt"/>
              </a:rPr>
              <a:t>. Αθήνα: Μεταίχμιο.</a:t>
            </a:r>
          </a:p>
          <a:p>
            <a:pPr eaLnBrk="1" hangingPunct="1">
              <a:buFontTx/>
              <a:buNone/>
            </a:pPr>
            <a:endParaRPr lang="el-GR" altLang="el-GR" sz="1100" b="1" u="sng" dirty="0" smtClean="0">
              <a:latin typeface="+mn-lt"/>
              <a:cs typeface="Segoe UI" panose="020B0502040204020203" pitchFamily="34" charset="0"/>
            </a:endParaRPr>
          </a:p>
          <a:p>
            <a:pPr eaLnBrk="1" hangingPunct="1">
              <a:buFontTx/>
              <a:buNone/>
            </a:pPr>
            <a:r>
              <a:rPr lang="el-GR" altLang="el-GR" sz="2400" b="1" dirty="0" smtClean="0">
                <a:latin typeface="+mn-lt"/>
                <a:cs typeface="Segoe UI" panose="020B0502040204020203" pitchFamily="34" charset="0"/>
              </a:rPr>
              <a:t>	</a:t>
            </a:r>
            <a:r>
              <a:rPr lang="el-GR" altLang="el-GR" sz="2200" b="1" u="sng" dirty="0" smtClean="0">
                <a:latin typeface="+mn-lt"/>
                <a:cs typeface="Segoe UI" panose="020B0502040204020203" pitchFamily="34" charset="0"/>
              </a:rPr>
              <a:t>Πως το κάνουμε αυτό:</a:t>
            </a:r>
            <a:endParaRPr lang="el-GR" altLang="el-GR" sz="2200" u="sng" dirty="0" smtClean="0">
              <a:latin typeface="+mn-lt"/>
              <a:cs typeface="Segoe UI" panose="020B0502040204020203" pitchFamily="34" charset="0"/>
            </a:endParaRPr>
          </a:p>
          <a:p>
            <a:pPr eaLnBrk="1" hangingPunct="1">
              <a:buFontTx/>
              <a:buNone/>
            </a:pPr>
            <a:r>
              <a:rPr lang="el-GR" altLang="el-GR" sz="2200" b="1" dirty="0" smtClean="0">
                <a:latin typeface="+mn-lt"/>
                <a:cs typeface="Segoe UI" panose="020B0502040204020203" pitchFamily="34" charset="0"/>
              </a:rPr>
              <a:t>1. </a:t>
            </a:r>
            <a:r>
              <a:rPr lang="el-GR" altLang="el-GR" sz="2200" dirty="0" smtClean="0">
                <a:latin typeface="+mn-lt"/>
                <a:cs typeface="Segoe UI" panose="020B0502040204020203" pitchFamily="34" charset="0"/>
              </a:rPr>
              <a:t>Στο τέλος της πρότασης στην οποία έχουμε παραθέσει ακριβώς τα λόγια κάποιου. Τότε γράφουμε εντός παρένθεσης το επώνυμο της πηγής, και δίπλα την ημερομηνία της έκδοσης του έργου, καθώς και τη σελίδα απ’ όπου προήλθε. </a:t>
            </a:r>
          </a:p>
          <a:p>
            <a:pPr lvl="1" eaLnBrk="1" hangingPunct="1">
              <a:buFontTx/>
              <a:buNone/>
            </a:pPr>
            <a:r>
              <a:rPr lang="el-GR" altLang="el-GR" sz="1800" dirty="0" smtClean="0">
                <a:latin typeface="+mn-lt"/>
                <a:cs typeface="Segoe UI" panose="020B0502040204020203" pitchFamily="34" charset="0"/>
              </a:rPr>
              <a:t>   </a:t>
            </a:r>
            <a:r>
              <a:rPr lang="el-GR" altLang="el-GR" sz="2000" b="1" dirty="0" smtClean="0">
                <a:latin typeface="+mn-lt"/>
                <a:cs typeface="Segoe UI" panose="020B0502040204020203" pitchFamily="34" charset="0"/>
              </a:rPr>
              <a:t>Παράδειγμα:</a:t>
            </a:r>
          </a:p>
          <a:p>
            <a:pPr lvl="1" eaLnBrk="1" hangingPunct="1">
              <a:buFontTx/>
              <a:buNone/>
            </a:pPr>
            <a:r>
              <a:rPr lang="el-GR" altLang="el-GR" sz="2000" dirty="0" smtClean="0">
                <a:latin typeface="+mn-lt"/>
                <a:cs typeface="Segoe UI" panose="020B0502040204020203" pitchFamily="34" charset="0"/>
              </a:rPr>
              <a:t>   «….» (</a:t>
            </a:r>
            <a:r>
              <a:rPr lang="el-GR" altLang="el-GR" sz="2000" dirty="0" err="1" smtClean="0">
                <a:latin typeface="+mn-lt"/>
              </a:rPr>
              <a:t>Σάσσεν</a:t>
            </a:r>
            <a:r>
              <a:rPr lang="el-GR" altLang="el-GR" sz="2000" dirty="0" smtClean="0">
                <a:latin typeface="+mn-lt"/>
              </a:rPr>
              <a:t>, 2011: 35</a:t>
            </a:r>
            <a:r>
              <a:rPr lang="el-GR" altLang="el-GR" sz="2000" dirty="0" smtClean="0">
                <a:latin typeface="+mn-lt"/>
                <a:cs typeface="Segoe UI" panose="020B0502040204020203" pitchFamily="34" charset="0"/>
              </a:rPr>
              <a:t>).</a:t>
            </a:r>
          </a:p>
          <a:p>
            <a:pPr eaLnBrk="1" hangingPunct="1">
              <a:buFontTx/>
              <a:buNone/>
            </a:pPr>
            <a:endParaRPr lang="el-GR" altLang="el-GR" sz="1100" dirty="0" smtClean="0">
              <a:latin typeface="+mn-lt"/>
              <a:cs typeface="Segoe UI" panose="020B0502040204020203" pitchFamily="34" charset="0"/>
            </a:endParaRPr>
          </a:p>
          <a:p>
            <a:pPr eaLnBrk="1" hangingPunct="1">
              <a:buFontTx/>
              <a:buNone/>
            </a:pPr>
            <a:r>
              <a:rPr lang="el-GR" altLang="el-GR" sz="2200" b="1" dirty="0" smtClean="0">
                <a:latin typeface="+mn-lt"/>
                <a:cs typeface="Segoe UI" panose="020B0502040204020203" pitchFamily="34" charset="0"/>
              </a:rPr>
              <a:t>2.</a:t>
            </a:r>
            <a:r>
              <a:rPr lang="el-GR" altLang="el-GR" sz="2200" dirty="0" smtClean="0">
                <a:latin typeface="+mn-lt"/>
                <a:cs typeface="Segoe UI" panose="020B0502040204020203" pitchFamily="34" charset="0"/>
              </a:rPr>
              <a:t> Αν πρόκειται απλά για την άντληση μιας ιδέας ή μιας πληροφορίας, τότε δε χρειάζεται να παραθέσουμε τη σελίδα.</a:t>
            </a:r>
          </a:p>
          <a:p>
            <a:pPr lvl="1" eaLnBrk="1" hangingPunct="1">
              <a:buFontTx/>
              <a:buNone/>
            </a:pPr>
            <a:r>
              <a:rPr lang="el-GR" altLang="el-GR" sz="1800" dirty="0" smtClean="0">
                <a:latin typeface="+mn-lt"/>
                <a:cs typeface="Segoe UI" panose="020B0502040204020203" pitchFamily="34" charset="0"/>
              </a:rPr>
              <a:t>  </a:t>
            </a:r>
            <a:r>
              <a:rPr lang="el-GR" altLang="el-GR" sz="2000" b="1" dirty="0">
                <a:latin typeface="+mn-lt"/>
                <a:cs typeface="Segoe UI" panose="020B0502040204020203" pitchFamily="34" charset="0"/>
              </a:rPr>
              <a:t>Παράδειγμα:</a:t>
            </a:r>
          </a:p>
          <a:p>
            <a:pPr lvl="1" eaLnBrk="1" hangingPunct="1">
              <a:buFontTx/>
              <a:buNone/>
            </a:pPr>
            <a:r>
              <a:rPr lang="el-GR" altLang="el-GR" sz="2000" dirty="0">
                <a:latin typeface="+mn-lt"/>
                <a:cs typeface="Segoe UI" panose="020B0502040204020203" pitchFamily="34" charset="0"/>
              </a:rPr>
              <a:t>   </a:t>
            </a:r>
            <a:r>
              <a:rPr lang="el-GR" altLang="el-GR" sz="2000" dirty="0" smtClean="0">
                <a:latin typeface="+mn-lt"/>
                <a:cs typeface="Segoe UI" panose="020B0502040204020203" pitchFamily="34" charset="0"/>
              </a:rPr>
              <a:t>…  </a:t>
            </a:r>
            <a:r>
              <a:rPr lang="el-GR" altLang="el-GR" sz="2000" dirty="0">
                <a:latin typeface="+mn-lt"/>
                <a:cs typeface="Segoe UI" panose="020B0502040204020203" pitchFamily="34" charset="0"/>
              </a:rPr>
              <a:t>(</a:t>
            </a:r>
            <a:r>
              <a:rPr lang="el-GR" altLang="el-GR" sz="2000" dirty="0" err="1">
                <a:latin typeface="+mn-lt"/>
              </a:rPr>
              <a:t>Σάσσεν</a:t>
            </a:r>
            <a:r>
              <a:rPr lang="el-GR" altLang="el-GR" sz="2000" dirty="0">
                <a:latin typeface="+mn-lt"/>
              </a:rPr>
              <a:t>, </a:t>
            </a:r>
            <a:r>
              <a:rPr lang="el-GR" altLang="el-GR" sz="2000" dirty="0" smtClean="0">
                <a:latin typeface="+mn-lt"/>
              </a:rPr>
              <a:t>2011</a:t>
            </a:r>
            <a:r>
              <a:rPr lang="el-GR" altLang="el-GR" sz="2000" dirty="0" smtClean="0">
                <a:latin typeface="+mn-lt"/>
                <a:cs typeface="Segoe UI" panose="020B0502040204020203" pitchFamily="34" charset="0"/>
              </a:rPr>
              <a:t>).</a:t>
            </a:r>
            <a:endParaRPr lang="el-GR" altLang="el-GR" sz="2000" dirty="0">
              <a:latin typeface="+mn-lt"/>
              <a:cs typeface="Segoe UI" panose="020B0502040204020203" pitchFamily="34"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16013" y="549275"/>
            <a:ext cx="7200900" cy="547211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3600" dirty="0" smtClean="0"/>
              <a:t>Βιβλιογραφική λίστα στο </a:t>
            </a:r>
            <a:r>
              <a:rPr lang="el-GR" sz="3600" b="1" dirty="0"/>
              <a:t>τέλος</a:t>
            </a:r>
            <a:r>
              <a:rPr lang="el-GR" sz="3600" dirty="0"/>
              <a:t> της εργασίας</a:t>
            </a:r>
            <a:endParaRPr lang="en-GB" sz="3600"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7055380" cy="600018"/>
          </a:xfrm>
        </p:spPr>
        <p:txBody>
          <a:bodyPr rtlCol="0">
            <a:normAutofit fontScale="90000"/>
          </a:bodyPr>
          <a:lstStyle/>
          <a:p>
            <a:pPr eaLnBrk="1" fontAlgn="auto" hangingPunct="1">
              <a:spcAft>
                <a:spcPts val="0"/>
              </a:spcAft>
              <a:defRPr/>
            </a:pPr>
            <a:r>
              <a:rPr lang="el-GR" b="1" u="sng" dirty="0" smtClean="0">
                <a:latin typeface="Segoe UI" pitchFamily="34" charset="0"/>
                <a:cs typeface="Segoe UI" pitchFamily="34" charset="0"/>
              </a:rPr>
              <a:t>1. </a:t>
            </a:r>
            <a:r>
              <a:rPr lang="el-GR" u="sng" dirty="0" smtClean="0">
                <a:latin typeface="Segoe UI" pitchFamily="34" charset="0"/>
                <a:cs typeface="Segoe UI" pitchFamily="34" charset="0"/>
              </a:rPr>
              <a:t>Παραπομπή σε βιβλίο</a:t>
            </a:r>
            <a:br>
              <a:rPr lang="el-GR" u="sng" dirty="0" smtClean="0">
                <a:latin typeface="Segoe UI" pitchFamily="34" charset="0"/>
                <a:cs typeface="Segoe UI" pitchFamily="34" charset="0"/>
              </a:rPr>
            </a:br>
            <a:endParaRPr lang="en-GB" dirty="0" smtClean="0">
              <a:latin typeface="Segoe UI" pitchFamily="34" charset="0"/>
              <a:cs typeface="Segoe UI" pitchFamily="34" charset="0"/>
            </a:endParaRPr>
          </a:p>
        </p:txBody>
      </p:sp>
      <p:sp>
        <p:nvSpPr>
          <p:cNvPr id="13315" name="Content Placeholder 2"/>
          <p:cNvSpPr>
            <a:spLocks noGrp="1"/>
          </p:cNvSpPr>
          <p:nvPr>
            <p:ph idx="1"/>
          </p:nvPr>
        </p:nvSpPr>
        <p:spPr>
          <a:xfrm>
            <a:off x="0" y="908050"/>
            <a:ext cx="9144000" cy="5805488"/>
          </a:xfrm>
        </p:spPr>
        <p:txBody>
          <a:bodyPr/>
          <a:lstStyle/>
          <a:p>
            <a:pPr eaLnBrk="1" hangingPunct="1">
              <a:buFont typeface="Arial" panose="020B0604020202020204" pitchFamily="34" charset="0"/>
              <a:buNone/>
            </a:pPr>
            <a:endParaRPr lang="el-GR" altLang="el-GR" dirty="0" smtClean="0">
              <a:latin typeface="Segoe UI" panose="020B0502040204020203" pitchFamily="34" charset="0"/>
              <a:cs typeface="Segoe UI" panose="020B0502040204020203" pitchFamily="34" charset="0"/>
            </a:endParaRPr>
          </a:p>
          <a:p>
            <a:pPr eaLnBrk="1" hangingPunct="1">
              <a:buFont typeface="Arial" panose="020B0604020202020204" pitchFamily="34" charset="0"/>
              <a:buNone/>
            </a:pPr>
            <a:r>
              <a:rPr lang="el-GR" altLang="el-GR" dirty="0" smtClean="0">
                <a:latin typeface="Segoe UI" panose="020B0502040204020203" pitchFamily="34" charset="0"/>
                <a:cs typeface="Segoe UI" panose="020B0502040204020203" pitchFamily="34" charset="0"/>
              </a:rPr>
              <a:t>Όταν παραπέμπουμε σε βιβλίο γράφουμε:</a:t>
            </a:r>
          </a:p>
          <a:p>
            <a:pPr lvl="1">
              <a:buFont typeface="Wingdings" panose="05000000000000000000" pitchFamily="2" charset="2"/>
              <a:buChar char="ü"/>
            </a:pPr>
            <a:r>
              <a:rPr lang="el-GR" altLang="el-GR" sz="2000" dirty="0" smtClean="0">
                <a:latin typeface="Segoe UI" panose="020B0502040204020203" pitchFamily="34" charset="0"/>
                <a:cs typeface="Segoe UI" panose="020B0502040204020203" pitchFamily="34" charset="0"/>
              </a:rPr>
              <a:t>το όνομα του συγγραφέα ή των συγγραφέων</a:t>
            </a:r>
          </a:p>
          <a:p>
            <a:pPr lvl="1">
              <a:buFont typeface="Wingdings" panose="05000000000000000000" pitchFamily="2" charset="2"/>
              <a:buChar char="ü"/>
            </a:pPr>
            <a:r>
              <a:rPr lang="el-GR" altLang="el-GR" sz="2000" dirty="0" smtClean="0">
                <a:latin typeface="Segoe UI" panose="020B0502040204020203" pitchFamily="34" charset="0"/>
                <a:cs typeface="Segoe UI" panose="020B0502040204020203" pitchFamily="34" charset="0"/>
              </a:rPr>
              <a:t>το έτος δημοσίευσης του βιβλίου</a:t>
            </a:r>
          </a:p>
          <a:p>
            <a:pPr lvl="1">
              <a:buFont typeface="Wingdings" panose="05000000000000000000" pitchFamily="2" charset="2"/>
              <a:buChar char="ü"/>
            </a:pPr>
            <a:r>
              <a:rPr lang="el-GR" altLang="el-GR" sz="2000" dirty="0" smtClean="0">
                <a:latin typeface="Segoe UI" panose="020B0502040204020203" pitchFamily="34" charset="0"/>
                <a:cs typeface="Segoe UI" panose="020B0502040204020203" pitchFamily="34" charset="0"/>
              </a:rPr>
              <a:t>τον τίτλο του βιβλίου</a:t>
            </a:r>
          </a:p>
          <a:p>
            <a:pPr lvl="1">
              <a:buFont typeface="Wingdings" panose="05000000000000000000" pitchFamily="2" charset="2"/>
              <a:buChar char="ü"/>
            </a:pPr>
            <a:r>
              <a:rPr lang="el-GR" altLang="el-GR" sz="2000" dirty="0" smtClean="0">
                <a:latin typeface="Segoe UI" panose="020B0502040204020203" pitchFamily="34" charset="0"/>
                <a:cs typeface="Segoe UI" panose="020B0502040204020203" pitchFamily="34" charset="0"/>
              </a:rPr>
              <a:t>τον τόπο όπου δημοσιεύτηκε το βιβλίο </a:t>
            </a:r>
          </a:p>
          <a:p>
            <a:pPr lvl="1">
              <a:buFont typeface="Wingdings" panose="05000000000000000000" pitchFamily="2" charset="2"/>
              <a:buChar char="ü"/>
            </a:pPr>
            <a:r>
              <a:rPr lang="el-GR" altLang="el-GR" sz="2000" dirty="0" smtClean="0">
                <a:latin typeface="Segoe UI" panose="020B0502040204020203" pitchFamily="34" charset="0"/>
                <a:cs typeface="Segoe UI" panose="020B0502040204020203" pitchFamily="34" charset="0"/>
              </a:rPr>
              <a:t>και τον εκδοτικό οίκο</a:t>
            </a:r>
          </a:p>
          <a:p>
            <a:pPr eaLnBrk="1" hangingPunct="1">
              <a:buFont typeface="Arial" panose="020B0604020202020204" pitchFamily="34" charset="0"/>
              <a:buNone/>
            </a:pPr>
            <a:endParaRPr lang="el-GR" altLang="el-GR" sz="2400" u="sng" dirty="0" smtClean="0">
              <a:latin typeface="Segoe UI" panose="020B0502040204020203" pitchFamily="34" charset="0"/>
              <a:cs typeface="Segoe UI" panose="020B0502040204020203" pitchFamily="34" charset="0"/>
            </a:endParaRPr>
          </a:p>
          <a:p>
            <a:pPr eaLnBrk="1" hangingPunct="1">
              <a:buFont typeface="Arial" panose="020B0604020202020204" pitchFamily="34" charset="0"/>
              <a:buNone/>
            </a:pPr>
            <a:r>
              <a:rPr lang="el-GR" altLang="el-GR" sz="2400" u="sng" dirty="0" smtClean="0">
                <a:latin typeface="Segoe UI" panose="020B0502040204020203" pitchFamily="34" charset="0"/>
                <a:cs typeface="Segoe UI" panose="020B0502040204020203" pitchFamily="34" charset="0"/>
              </a:rPr>
              <a:t>Παράδειγμα</a:t>
            </a:r>
            <a:endParaRPr lang="el-GR" altLang="el-GR" u="sng" dirty="0" smtClean="0">
              <a:latin typeface="Segoe UI" panose="020B0502040204020203" pitchFamily="34" charset="0"/>
              <a:cs typeface="Segoe UI" panose="020B0502040204020203" pitchFamily="34" charset="0"/>
            </a:endParaRPr>
          </a:p>
          <a:p>
            <a:pPr eaLnBrk="1" hangingPunct="1">
              <a:buNone/>
            </a:pPr>
            <a:r>
              <a:rPr lang="el-GR" sz="2400" b="1" dirty="0" smtClean="0">
                <a:solidFill>
                  <a:schemeClr val="tx2"/>
                </a:solidFill>
              </a:rPr>
              <a:t>Ιωσηφίδης, </a:t>
            </a:r>
            <a:r>
              <a:rPr lang="el-GR" sz="2400" b="1" dirty="0">
                <a:solidFill>
                  <a:schemeClr val="tx2"/>
                </a:solidFill>
              </a:rPr>
              <a:t>Θ. (2008) Π</a:t>
            </a:r>
            <a:r>
              <a:rPr lang="el-GR" sz="2400" b="1" i="1" dirty="0">
                <a:solidFill>
                  <a:schemeClr val="tx2"/>
                </a:solidFill>
              </a:rPr>
              <a:t>οιοτικές Μέθοδοι Έρευνας στις Κοινωνικές Επιστήμες</a:t>
            </a:r>
            <a:r>
              <a:rPr lang="el-GR" sz="2400" b="1" dirty="0">
                <a:solidFill>
                  <a:schemeClr val="tx2"/>
                </a:solidFill>
              </a:rPr>
              <a:t>. Αθήνα: </a:t>
            </a:r>
            <a:r>
              <a:rPr lang="el-GR" sz="2400" b="1" dirty="0" smtClean="0">
                <a:solidFill>
                  <a:schemeClr val="tx2"/>
                </a:solidFill>
              </a:rPr>
              <a:t>Κριτική</a:t>
            </a:r>
            <a:endParaRPr lang="en-GB" altLang="el-GR" sz="2400" b="1" u="sng" dirty="0" smtClean="0">
              <a:solidFill>
                <a:schemeClr val="tx2"/>
              </a:solidFill>
              <a:latin typeface="Segoe UI" panose="020B0502040204020203" pitchFamily="34" charset="0"/>
              <a:cs typeface="Segoe UI" panose="020B0502040204020203" pitchFamily="34"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182" y="251299"/>
            <a:ext cx="7055380" cy="736794"/>
          </a:xfrm>
        </p:spPr>
        <p:txBody>
          <a:bodyPr rtlCol="0">
            <a:normAutofit fontScale="90000"/>
          </a:bodyPr>
          <a:lstStyle/>
          <a:p>
            <a:pPr eaLnBrk="1" fontAlgn="auto" hangingPunct="1">
              <a:spcAft>
                <a:spcPts val="0"/>
              </a:spcAft>
              <a:defRPr/>
            </a:pPr>
            <a:r>
              <a:rPr lang="el-GR" b="1" u="sng" dirty="0" smtClean="0">
                <a:latin typeface="Segoe UI" pitchFamily="34" charset="0"/>
                <a:cs typeface="Segoe UI" pitchFamily="34" charset="0"/>
              </a:rPr>
              <a:t>1. </a:t>
            </a:r>
            <a:r>
              <a:rPr lang="el-GR" u="sng" dirty="0" smtClean="0">
                <a:latin typeface="Segoe UI" pitchFamily="34" charset="0"/>
                <a:cs typeface="Segoe UI" pitchFamily="34" charset="0"/>
              </a:rPr>
              <a:t>Παραπομπή σε βιβλίο</a:t>
            </a:r>
            <a:br>
              <a:rPr lang="el-GR" u="sng" dirty="0" smtClean="0">
                <a:latin typeface="Segoe UI" pitchFamily="34" charset="0"/>
                <a:cs typeface="Segoe UI" pitchFamily="34" charset="0"/>
              </a:rPr>
            </a:br>
            <a:endParaRPr lang="en-GB" dirty="0" smtClean="0">
              <a:latin typeface="Segoe UI" pitchFamily="34" charset="0"/>
              <a:cs typeface="Segoe UI" pitchFamily="34" charset="0"/>
            </a:endParaRPr>
          </a:p>
        </p:txBody>
      </p:sp>
      <p:sp>
        <p:nvSpPr>
          <p:cNvPr id="14339" name="Content Placeholder 2"/>
          <p:cNvSpPr>
            <a:spLocks noGrp="1"/>
          </p:cNvSpPr>
          <p:nvPr>
            <p:ph idx="1"/>
          </p:nvPr>
        </p:nvSpPr>
        <p:spPr>
          <a:xfrm>
            <a:off x="0" y="908050"/>
            <a:ext cx="9144000" cy="1512888"/>
          </a:xfrm>
        </p:spPr>
        <p:txBody>
          <a:bodyPr>
            <a:normAutofit lnSpcReduction="10000"/>
          </a:bodyPr>
          <a:lstStyle/>
          <a:p>
            <a:pPr eaLnBrk="1" hangingPunct="1">
              <a:buFont typeface="Arial" panose="020B0604020202020204" pitchFamily="34" charset="0"/>
              <a:buNone/>
            </a:pPr>
            <a:endParaRPr lang="el-GR" altLang="el-GR" sz="2400" u="sng" dirty="0" smtClean="0">
              <a:latin typeface="Segoe UI" panose="020B0502040204020203" pitchFamily="34" charset="0"/>
              <a:cs typeface="Segoe UI" panose="020B0502040204020203" pitchFamily="34" charset="0"/>
            </a:endParaRPr>
          </a:p>
          <a:p>
            <a:pPr eaLnBrk="1" hangingPunct="1">
              <a:buFont typeface="Arial" panose="020B0604020202020204" pitchFamily="34" charset="0"/>
              <a:buNone/>
            </a:pPr>
            <a:r>
              <a:rPr lang="el-GR" altLang="el-GR" sz="2400" u="sng" dirty="0" smtClean="0">
                <a:latin typeface="Segoe UI" panose="020B0502040204020203" pitchFamily="34" charset="0"/>
                <a:cs typeface="Segoe UI" panose="020B0502040204020203" pitchFamily="34" charset="0"/>
              </a:rPr>
              <a:t>Παράδειγμα</a:t>
            </a:r>
            <a:endParaRPr lang="el-GR" altLang="el-GR" u="sng" dirty="0" smtClean="0">
              <a:latin typeface="Segoe UI" panose="020B0502040204020203" pitchFamily="34" charset="0"/>
              <a:cs typeface="Segoe UI" panose="020B0502040204020203" pitchFamily="34" charset="0"/>
            </a:endParaRPr>
          </a:p>
          <a:p>
            <a:pPr eaLnBrk="1" hangingPunct="1">
              <a:buNone/>
            </a:pPr>
            <a:r>
              <a:rPr lang="el-GR" sz="1800" b="1" dirty="0" smtClean="0">
                <a:solidFill>
                  <a:schemeClr val="tx2"/>
                </a:solidFill>
              </a:rPr>
              <a:t>Ιωσηφίδης </a:t>
            </a:r>
            <a:r>
              <a:rPr lang="el-GR" sz="1800" b="1" dirty="0">
                <a:solidFill>
                  <a:schemeClr val="tx2"/>
                </a:solidFill>
              </a:rPr>
              <a:t>Θ. (2008) </a:t>
            </a:r>
            <a:r>
              <a:rPr lang="el-GR" sz="1800" b="1" i="1" dirty="0">
                <a:solidFill>
                  <a:schemeClr val="tx2"/>
                </a:solidFill>
              </a:rPr>
              <a:t>Ποιοτικές Μέθοδοι Έρευνας στις Κοινωνικές Επιστήμες</a:t>
            </a:r>
            <a:r>
              <a:rPr lang="el-GR" sz="1800" b="1" dirty="0">
                <a:solidFill>
                  <a:schemeClr val="tx2"/>
                </a:solidFill>
              </a:rPr>
              <a:t>. Αθήνα: Κριτική</a:t>
            </a:r>
            <a:endParaRPr lang="en-GB" altLang="el-GR" sz="1800" b="1" u="sng" dirty="0">
              <a:solidFill>
                <a:schemeClr val="tx2"/>
              </a:solidFill>
              <a:cs typeface="Segoe UI" panose="020B0502040204020203" pitchFamily="34" charset="0"/>
            </a:endParaRPr>
          </a:p>
          <a:p>
            <a:pPr eaLnBrk="1" hangingPunct="1">
              <a:buFont typeface="Arial" panose="020B0604020202020204" pitchFamily="34" charset="0"/>
              <a:buNone/>
            </a:pPr>
            <a:endParaRPr lang="en-GB" altLang="el-GR" u="sng" dirty="0" smtClean="0">
              <a:latin typeface="Segoe UI" panose="020B0502040204020203" pitchFamily="34" charset="0"/>
              <a:cs typeface="Segoe UI" panose="020B0502040204020203"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599199867"/>
              </p:ext>
            </p:extLst>
          </p:nvPr>
        </p:nvGraphicFramePr>
        <p:xfrm>
          <a:off x="34925" y="2636838"/>
          <a:ext cx="9040814" cy="640236"/>
        </p:xfrm>
        <a:graphic>
          <a:graphicData uri="http://schemas.openxmlformats.org/drawingml/2006/table">
            <a:tbl>
              <a:tblPr firstRow="1" bandRow="1">
                <a:tableStyleId>{5940675A-B579-460E-94D1-54222C63F5DA}</a:tableStyleId>
              </a:tblPr>
              <a:tblGrid>
                <a:gridCol w="1872779"/>
                <a:gridCol w="792088"/>
                <a:gridCol w="4169127"/>
                <a:gridCol w="1012098"/>
                <a:gridCol w="1194722"/>
              </a:tblGrid>
              <a:tr h="371475">
                <a:tc>
                  <a:txBody>
                    <a:bodyPr/>
                    <a:lstStyle/>
                    <a:p>
                      <a:r>
                        <a:rPr lang="el-GR" sz="1800" b="1" dirty="0" smtClean="0">
                          <a:solidFill>
                            <a:schemeClr val="tx2"/>
                          </a:solidFill>
                          <a:latin typeface="+mn-lt"/>
                        </a:rPr>
                        <a:t>Ιωσηφίδης Θ.</a:t>
                      </a:r>
                      <a:endParaRPr lang="en-GB" sz="1800" b="1" dirty="0">
                        <a:solidFill>
                          <a:schemeClr val="tx2"/>
                        </a:solidFill>
                        <a:latin typeface="+mn-lt"/>
                      </a:endParaRPr>
                    </a:p>
                  </a:txBody>
                  <a:tcPr marL="91437" marR="91437" marT="45798" marB="45798"/>
                </a:tc>
                <a:tc>
                  <a:txBody>
                    <a:bodyPr/>
                    <a:lstStyle/>
                    <a:p>
                      <a:r>
                        <a:rPr lang="el-GR" sz="1800" b="1" dirty="0" smtClean="0">
                          <a:solidFill>
                            <a:schemeClr val="tx2"/>
                          </a:solidFill>
                          <a:latin typeface="+mn-lt"/>
                          <a:cs typeface="Segoe UI" pitchFamily="34" charset="0"/>
                        </a:rPr>
                        <a:t>2008</a:t>
                      </a:r>
                      <a:endParaRPr lang="en-GB" sz="1800" b="1" dirty="0">
                        <a:solidFill>
                          <a:schemeClr val="tx2"/>
                        </a:solidFill>
                        <a:latin typeface="+mn-lt"/>
                      </a:endParaRPr>
                    </a:p>
                  </a:txBody>
                  <a:tcPr marL="91437" marR="91437" marT="45798" marB="45798"/>
                </a:tc>
                <a:tc>
                  <a:txBody>
                    <a:bodyPr/>
                    <a:lstStyle/>
                    <a:p>
                      <a:r>
                        <a:rPr lang="el-GR" sz="1800" b="1" i="1" dirty="0" smtClean="0">
                          <a:solidFill>
                            <a:schemeClr val="tx2"/>
                          </a:solidFill>
                          <a:latin typeface="+mn-lt"/>
                        </a:rPr>
                        <a:t>Ποιοτικές Μέθοδοι Έρευνας στις Κοινωνικές Επιστήμες</a:t>
                      </a:r>
                      <a:endParaRPr lang="en-GB" sz="1800" b="1" i="1" dirty="0">
                        <a:solidFill>
                          <a:schemeClr val="tx2"/>
                        </a:solidFill>
                        <a:latin typeface="+mn-lt"/>
                      </a:endParaRPr>
                    </a:p>
                  </a:txBody>
                  <a:tcPr marL="91437" marR="91437" marT="45798" marB="45798"/>
                </a:tc>
                <a:tc>
                  <a:txBody>
                    <a:bodyPr/>
                    <a:lstStyle/>
                    <a:p>
                      <a:r>
                        <a:rPr lang="el-GR" sz="1800" b="1" dirty="0" smtClean="0">
                          <a:solidFill>
                            <a:schemeClr val="tx2"/>
                          </a:solidFill>
                          <a:latin typeface="+mn-lt"/>
                          <a:cs typeface="Segoe UI" pitchFamily="34" charset="0"/>
                        </a:rPr>
                        <a:t>Αθήνα </a:t>
                      </a:r>
                      <a:endParaRPr lang="en-GB" sz="1800" b="1" dirty="0">
                        <a:solidFill>
                          <a:schemeClr val="tx2"/>
                        </a:solidFill>
                        <a:latin typeface="+mn-lt"/>
                      </a:endParaRPr>
                    </a:p>
                  </a:txBody>
                  <a:tcPr marL="91437" marR="91437" marT="45798" marB="45798"/>
                </a:tc>
                <a:tc>
                  <a:txBody>
                    <a:bodyPr/>
                    <a:lstStyle/>
                    <a:p>
                      <a:r>
                        <a:rPr kumimoji="0" lang="el-GR" sz="1800" b="1" i="0" u="none" strike="noStrike" kern="1200" cap="none" spc="0" normalizeH="0" baseline="0" noProof="0" dirty="0" smtClean="0">
                          <a:ln>
                            <a:noFill/>
                          </a:ln>
                          <a:solidFill>
                            <a:schemeClr val="tx2"/>
                          </a:solidFill>
                          <a:effectLst/>
                          <a:uLnTx/>
                          <a:uFillTx/>
                          <a:latin typeface="+mn-lt"/>
                          <a:ea typeface="+mn-ea"/>
                          <a:cs typeface="+mn-cs"/>
                        </a:rPr>
                        <a:t>Κριτική</a:t>
                      </a:r>
                      <a:endParaRPr lang="en-GB" sz="1800" b="1" dirty="0">
                        <a:solidFill>
                          <a:schemeClr val="tx2"/>
                        </a:solidFill>
                        <a:latin typeface="+mn-lt"/>
                      </a:endParaRPr>
                    </a:p>
                  </a:txBody>
                  <a:tcPr marL="91437" marR="91437" marT="45798" marB="45798"/>
                </a:tc>
              </a:tr>
            </a:tbl>
          </a:graphicData>
        </a:graphic>
      </p:graphicFrame>
      <p:sp>
        <p:nvSpPr>
          <p:cNvPr id="5" name="Flowchart: Alternate Process 4"/>
          <p:cNvSpPr/>
          <p:nvPr/>
        </p:nvSpPr>
        <p:spPr>
          <a:xfrm>
            <a:off x="179388" y="4437063"/>
            <a:ext cx="1584325"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a:solidFill>
                  <a:schemeClr val="bg2"/>
                </a:solidFill>
              </a:rPr>
              <a:t>συγγραφέας</a:t>
            </a:r>
            <a:endParaRPr lang="en-GB" sz="1600" b="1" dirty="0">
              <a:solidFill>
                <a:schemeClr val="bg2"/>
              </a:solidFill>
            </a:endParaRPr>
          </a:p>
        </p:txBody>
      </p:sp>
      <p:cxnSp>
        <p:nvCxnSpPr>
          <p:cNvPr id="7" name="Straight Arrow Connector 6"/>
          <p:cNvCxnSpPr/>
          <p:nvPr/>
        </p:nvCxnSpPr>
        <p:spPr>
          <a:xfrm flipH="1" flipV="1">
            <a:off x="828675" y="3246752"/>
            <a:ext cx="215900" cy="1439863"/>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8" name="Flowchart: Alternate Process 7"/>
          <p:cNvSpPr/>
          <p:nvPr/>
        </p:nvSpPr>
        <p:spPr>
          <a:xfrm>
            <a:off x="2051050" y="3933825"/>
            <a:ext cx="1008063" cy="503238"/>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b="1" dirty="0">
                <a:solidFill>
                  <a:schemeClr val="bg2"/>
                </a:solidFill>
              </a:rPr>
              <a:t>έτος</a:t>
            </a:r>
            <a:endParaRPr lang="en-GB" b="1" dirty="0">
              <a:solidFill>
                <a:schemeClr val="bg2"/>
              </a:solidFill>
            </a:endParaRPr>
          </a:p>
        </p:txBody>
      </p:sp>
      <p:cxnSp>
        <p:nvCxnSpPr>
          <p:cNvPr id="9" name="Straight Arrow Connector 8"/>
          <p:cNvCxnSpPr>
            <a:stCxn id="8" idx="0"/>
          </p:cNvCxnSpPr>
          <p:nvPr/>
        </p:nvCxnSpPr>
        <p:spPr>
          <a:xfrm flipH="1" flipV="1">
            <a:off x="2314262" y="3248819"/>
            <a:ext cx="240820" cy="685006"/>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12" name="Flowchart: Alternate Process 11"/>
          <p:cNvSpPr/>
          <p:nvPr/>
        </p:nvSpPr>
        <p:spPr>
          <a:xfrm>
            <a:off x="3779838" y="4437063"/>
            <a:ext cx="1512887"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b="1" dirty="0">
                <a:solidFill>
                  <a:schemeClr val="bg2"/>
                </a:solidFill>
              </a:rPr>
              <a:t>τίτλος βιβλίου</a:t>
            </a:r>
            <a:endParaRPr lang="en-GB" b="1" dirty="0">
              <a:solidFill>
                <a:schemeClr val="bg2"/>
              </a:solidFill>
            </a:endParaRPr>
          </a:p>
        </p:txBody>
      </p:sp>
      <p:cxnSp>
        <p:nvCxnSpPr>
          <p:cNvPr id="13" name="Straight Arrow Connector 12"/>
          <p:cNvCxnSpPr>
            <a:stCxn id="12" idx="0"/>
          </p:cNvCxnSpPr>
          <p:nvPr/>
        </p:nvCxnSpPr>
        <p:spPr>
          <a:xfrm flipV="1">
            <a:off x="4536282" y="3277075"/>
            <a:ext cx="89693" cy="1159988"/>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16" name="Flowchart: Alternate Process 15"/>
          <p:cNvSpPr/>
          <p:nvPr/>
        </p:nvSpPr>
        <p:spPr>
          <a:xfrm>
            <a:off x="5940425" y="4005263"/>
            <a:ext cx="1511300" cy="647700"/>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b="1" dirty="0">
                <a:solidFill>
                  <a:schemeClr val="bg2"/>
                </a:solidFill>
              </a:rPr>
              <a:t>τόπος έκδοσης</a:t>
            </a:r>
            <a:endParaRPr lang="en-GB" b="1" dirty="0">
              <a:solidFill>
                <a:schemeClr val="bg2"/>
              </a:solidFill>
            </a:endParaRPr>
          </a:p>
        </p:txBody>
      </p:sp>
      <p:cxnSp>
        <p:nvCxnSpPr>
          <p:cNvPr id="17" name="Straight Arrow Connector 16"/>
          <p:cNvCxnSpPr/>
          <p:nvPr/>
        </p:nvCxnSpPr>
        <p:spPr>
          <a:xfrm flipV="1">
            <a:off x="6769893" y="3277076"/>
            <a:ext cx="465932" cy="799996"/>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
        <p:nvSpPr>
          <p:cNvPr id="21" name="Flowchart: Alternate Process 20"/>
          <p:cNvSpPr/>
          <p:nvPr/>
        </p:nvSpPr>
        <p:spPr>
          <a:xfrm>
            <a:off x="7524750" y="4724400"/>
            <a:ext cx="1511300" cy="649288"/>
          </a:xfrm>
          <a:prstGeom prst="flowChartAlternateProcess">
            <a:avLst/>
          </a:prstGeom>
          <a:solidFill>
            <a:srgbClr val="CCFF33"/>
          </a:solidFill>
          <a:ln>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b="1" dirty="0">
                <a:solidFill>
                  <a:schemeClr val="bg2"/>
                </a:solidFill>
              </a:rPr>
              <a:t>εκδοτικός  οίκος</a:t>
            </a:r>
            <a:endParaRPr lang="en-GB" b="1" dirty="0">
              <a:solidFill>
                <a:schemeClr val="bg2"/>
              </a:solidFill>
            </a:endParaRPr>
          </a:p>
        </p:txBody>
      </p:sp>
      <p:cxnSp>
        <p:nvCxnSpPr>
          <p:cNvPr id="22" name="Straight Arrow Connector 21"/>
          <p:cNvCxnSpPr>
            <a:stCxn id="21" idx="0"/>
          </p:cNvCxnSpPr>
          <p:nvPr/>
        </p:nvCxnSpPr>
        <p:spPr>
          <a:xfrm flipV="1">
            <a:off x="8280400" y="3277074"/>
            <a:ext cx="144462" cy="1447326"/>
          </a:xfrm>
          <a:prstGeom prst="straightConnector1">
            <a:avLst/>
          </a:prstGeom>
          <a:ln w="57150">
            <a:solidFill>
              <a:srgbClr val="CCFF33"/>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par>
                                <p:cTn id="10" presetID="29"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ppt_x</p:attrName>
                                        </p:attrNameLst>
                                      </p:cBhvr>
                                      <p:tavLst>
                                        <p:tav tm="0">
                                          <p:val>
                                            <p:strVal val="#ppt_x-.2"/>
                                          </p:val>
                                        </p:tav>
                                        <p:tav tm="100000">
                                          <p:val>
                                            <p:strVal val="#ppt_x"/>
                                          </p:val>
                                        </p:tav>
                                      </p:tavLst>
                                    </p:anim>
                                    <p:anim calcmode="lin" valueType="num">
                                      <p:cBhvr>
                                        <p:cTn id="13"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4" dur="1000"/>
                                        <p:tgtEl>
                                          <p:spTgt spid="7"/>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ppt_x</p:attrName>
                                        </p:attrNameLst>
                                      </p:cBhvr>
                                      <p:tavLst>
                                        <p:tav tm="0">
                                          <p:val>
                                            <p:strVal val="#ppt_x-.2"/>
                                          </p:val>
                                        </p:tav>
                                        <p:tav tm="100000">
                                          <p:val>
                                            <p:strVal val="#ppt_x"/>
                                          </p:val>
                                        </p:tav>
                                      </p:tavLst>
                                    </p:anim>
                                    <p:anim calcmode="lin" valueType="num">
                                      <p:cBhvr>
                                        <p:cTn id="18"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9" dur="1000"/>
                                        <p:tgtEl>
                                          <p:spTgt spid="8"/>
                                        </p:tgtEl>
                                      </p:cBhvr>
                                    </p:animEffect>
                                  </p:childTnLst>
                                </p:cTn>
                              </p:par>
                              <p:par>
                                <p:cTn id="20" presetID="29"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ppt_x</p:attrName>
                                        </p:attrNameLst>
                                      </p:cBhvr>
                                      <p:tavLst>
                                        <p:tav tm="0">
                                          <p:val>
                                            <p:strVal val="#ppt_x-.2"/>
                                          </p:val>
                                        </p:tav>
                                        <p:tav tm="100000">
                                          <p:val>
                                            <p:strVal val="#ppt_x"/>
                                          </p:val>
                                        </p:tav>
                                      </p:tavLst>
                                    </p:anim>
                                    <p:anim calcmode="lin" valueType="num">
                                      <p:cBhvr>
                                        <p:cTn id="23"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4" dur="1000"/>
                                        <p:tgtEl>
                                          <p:spTgt spid="9"/>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ppt_x</p:attrName>
                                        </p:attrNameLst>
                                      </p:cBhvr>
                                      <p:tavLst>
                                        <p:tav tm="0">
                                          <p:val>
                                            <p:strVal val="#ppt_x-.2"/>
                                          </p:val>
                                        </p:tav>
                                        <p:tav tm="100000">
                                          <p:val>
                                            <p:strVal val="#ppt_x"/>
                                          </p:val>
                                        </p:tav>
                                      </p:tavLst>
                                    </p:anim>
                                    <p:anim calcmode="lin" valueType="num">
                                      <p:cBhvr>
                                        <p:cTn id="28"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29" dur="1000"/>
                                        <p:tgtEl>
                                          <p:spTgt spid="12"/>
                                        </p:tgtEl>
                                      </p:cBhvr>
                                    </p:animEffect>
                                  </p:childTnLst>
                                </p:cTn>
                              </p:par>
                              <p:par>
                                <p:cTn id="30" presetID="29" presetClass="entr" presetSubtype="0"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1000" fill="hold"/>
                                        <p:tgtEl>
                                          <p:spTgt spid="13"/>
                                        </p:tgtEl>
                                        <p:attrNameLst>
                                          <p:attrName>ppt_x</p:attrName>
                                        </p:attrNameLst>
                                      </p:cBhvr>
                                      <p:tavLst>
                                        <p:tav tm="0">
                                          <p:val>
                                            <p:strVal val="#ppt_x-.2"/>
                                          </p:val>
                                        </p:tav>
                                        <p:tav tm="100000">
                                          <p:val>
                                            <p:strVal val="#ppt_x"/>
                                          </p:val>
                                        </p:tav>
                                      </p:tavLst>
                                    </p:anim>
                                    <p:anim calcmode="lin" valueType="num">
                                      <p:cBhvr>
                                        <p:cTn id="33"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34" dur="1000"/>
                                        <p:tgtEl>
                                          <p:spTgt spid="13"/>
                                        </p:tgtEl>
                                      </p:cBhvr>
                                    </p:animEffect>
                                  </p:childTnLst>
                                </p:cTn>
                              </p:par>
                              <p:par>
                                <p:cTn id="35" presetID="29"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1000" fill="hold"/>
                                        <p:tgtEl>
                                          <p:spTgt spid="16"/>
                                        </p:tgtEl>
                                        <p:attrNameLst>
                                          <p:attrName>ppt_x</p:attrName>
                                        </p:attrNameLst>
                                      </p:cBhvr>
                                      <p:tavLst>
                                        <p:tav tm="0">
                                          <p:val>
                                            <p:strVal val="#ppt_x-.2"/>
                                          </p:val>
                                        </p:tav>
                                        <p:tav tm="100000">
                                          <p:val>
                                            <p:strVal val="#ppt_x"/>
                                          </p:val>
                                        </p:tav>
                                      </p:tavLst>
                                    </p:anim>
                                    <p:anim calcmode="lin" valueType="num">
                                      <p:cBhvr>
                                        <p:cTn id="38"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39" dur="1000"/>
                                        <p:tgtEl>
                                          <p:spTgt spid="16"/>
                                        </p:tgtEl>
                                      </p:cBhvr>
                                    </p:animEffect>
                                  </p:childTnLst>
                                </p:cTn>
                              </p:par>
                              <p:par>
                                <p:cTn id="40" presetID="29" presetClass="entr" presetSubtype="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1000" fill="hold"/>
                                        <p:tgtEl>
                                          <p:spTgt spid="17"/>
                                        </p:tgtEl>
                                        <p:attrNameLst>
                                          <p:attrName>ppt_x</p:attrName>
                                        </p:attrNameLst>
                                      </p:cBhvr>
                                      <p:tavLst>
                                        <p:tav tm="0">
                                          <p:val>
                                            <p:strVal val="#ppt_x-.2"/>
                                          </p:val>
                                        </p:tav>
                                        <p:tav tm="100000">
                                          <p:val>
                                            <p:strVal val="#ppt_x"/>
                                          </p:val>
                                        </p:tav>
                                      </p:tavLst>
                                    </p:anim>
                                    <p:anim calcmode="lin" valueType="num">
                                      <p:cBhvr>
                                        <p:cTn id="43"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7"/>
                                        </p:tgtEl>
                                      </p:cBhvr>
                                    </p:animEffect>
                                  </p:childTnLst>
                                </p:cTn>
                              </p:par>
                              <p:par>
                                <p:cTn id="45" presetID="29"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ppt_x</p:attrName>
                                        </p:attrNameLst>
                                      </p:cBhvr>
                                      <p:tavLst>
                                        <p:tav tm="0">
                                          <p:val>
                                            <p:strVal val="#ppt_x-.2"/>
                                          </p:val>
                                        </p:tav>
                                        <p:tav tm="100000">
                                          <p:val>
                                            <p:strVal val="#ppt_x"/>
                                          </p:val>
                                        </p:tav>
                                      </p:tavLst>
                                    </p:anim>
                                    <p:anim calcmode="lin" valueType="num">
                                      <p:cBhvr>
                                        <p:cTn id="48"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49" dur="1000"/>
                                        <p:tgtEl>
                                          <p:spTgt spid="21"/>
                                        </p:tgtEl>
                                      </p:cBhvr>
                                    </p:animEffect>
                                  </p:childTnLst>
                                </p:cTn>
                              </p:par>
                              <p:par>
                                <p:cTn id="50" presetID="29" presetClass="entr" presetSubtype="0" fill="hold" nodeType="withEffect">
                                  <p:stCondLst>
                                    <p:cond delay="0"/>
                                  </p:stCondLst>
                                  <p:childTnLst>
                                    <p:set>
                                      <p:cBhvr>
                                        <p:cTn id="51" dur="1" fill="hold">
                                          <p:stCondLst>
                                            <p:cond delay="0"/>
                                          </p:stCondLst>
                                        </p:cTn>
                                        <p:tgtEl>
                                          <p:spTgt spid="22"/>
                                        </p:tgtEl>
                                        <p:attrNameLst>
                                          <p:attrName>style.visibility</p:attrName>
                                        </p:attrNameLst>
                                      </p:cBhvr>
                                      <p:to>
                                        <p:strVal val="visible"/>
                                      </p:to>
                                    </p:set>
                                    <p:anim calcmode="lin" valueType="num">
                                      <p:cBhvr>
                                        <p:cTn id="52" dur="1000" fill="hold"/>
                                        <p:tgtEl>
                                          <p:spTgt spid="22"/>
                                        </p:tgtEl>
                                        <p:attrNameLst>
                                          <p:attrName>ppt_x</p:attrName>
                                        </p:attrNameLst>
                                      </p:cBhvr>
                                      <p:tavLst>
                                        <p:tav tm="0">
                                          <p:val>
                                            <p:strVal val="#ppt_x-.2"/>
                                          </p:val>
                                        </p:tav>
                                        <p:tav tm="100000">
                                          <p:val>
                                            <p:strVal val="#ppt_x"/>
                                          </p:val>
                                        </p:tav>
                                      </p:tavLst>
                                    </p:anim>
                                    <p:anim calcmode="lin" valueType="num">
                                      <p:cBhvr>
                                        <p:cTn id="53"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54"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2" grpId="0" animBg="1"/>
      <p:bldP spid="16"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48696"/>
            <a:ext cx="7055380" cy="744034"/>
          </a:xfrm>
        </p:spPr>
        <p:txBody>
          <a:bodyPr rtlCol="0">
            <a:normAutofit fontScale="90000"/>
          </a:bodyPr>
          <a:lstStyle/>
          <a:p>
            <a:pPr eaLnBrk="1" fontAlgn="auto" hangingPunct="1">
              <a:spcAft>
                <a:spcPts val="0"/>
              </a:spcAft>
              <a:defRPr/>
            </a:pPr>
            <a:r>
              <a:rPr lang="el-GR" b="1" u="sng" dirty="0" smtClean="0">
                <a:latin typeface="Segoe UI" pitchFamily="34" charset="0"/>
                <a:cs typeface="Segoe UI" pitchFamily="34" charset="0"/>
              </a:rPr>
              <a:t>1. </a:t>
            </a:r>
            <a:r>
              <a:rPr lang="el-GR" u="sng" dirty="0" smtClean="0">
                <a:latin typeface="Segoe UI" pitchFamily="34" charset="0"/>
                <a:cs typeface="Segoe UI" pitchFamily="34" charset="0"/>
              </a:rPr>
              <a:t>Παραπομπή σε βιβλίο</a:t>
            </a:r>
            <a:br>
              <a:rPr lang="el-GR" u="sng" dirty="0" smtClean="0">
                <a:latin typeface="Segoe UI" pitchFamily="34" charset="0"/>
                <a:cs typeface="Segoe UI" pitchFamily="34" charset="0"/>
              </a:rPr>
            </a:br>
            <a:endParaRPr lang="en-GB" dirty="0" smtClean="0">
              <a:latin typeface="Segoe UI" pitchFamily="34" charset="0"/>
              <a:cs typeface="Segoe UI" pitchFamily="34" charset="0"/>
            </a:endParaRPr>
          </a:p>
        </p:txBody>
      </p:sp>
      <p:sp>
        <p:nvSpPr>
          <p:cNvPr id="15363" name="Content Placeholder 2"/>
          <p:cNvSpPr>
            <a:spLocks noGrp="1"/>
          </p:cNvSpPr>
          <p:nvPr>
            <p:ph idx="1"/>
          </p:nvPr>
        </p:nvSpPr>
        <p:spPr>
          <a:xfrm>
            <a:off x="0" y="908050"/>
            <a:ext cx="9144000" cy="1512888"/>
          </a:xfrm>
        </p:spPr>
        <p:txBody>
          <a:bodyPr>
            <a:normAutofit/>
          </a:bodyPr>
          <a:lstStyle/>
          <a:p>
            <a:pPr eaLnBrk="1" hangingPunct="1">
              <a:buFont typeface="Arial" panose="020B0604020202020204" pitchFamily="34" charset="0"/>
              <a:buNone/>
            </a:pPr>
            <a:endParaRPr lang="el-GR" altLang="el-GR" sz="2400" u="sng" dirty="0" smtClean="0">
              <a:latin typeface="Segoe UI" panose="020B0502040204020203" pitchFamily="34" charset="0"/>
              <a:cs typeface="Segoe UI" panose="020B0502040204020203" pitchFamily="34" charset="0"/>
            </a:endParaRPr>
          </a:p>
          <a:p>
            <a:pPr eaLnBrk="1" hangingPunct="1">
              <a:buFont typeface="Arial" panose="020B0604020202020204" pitchFamily="34" charset="0"/>
              <a:buNone/>
            </a:pPr>
            <a:r>
              <a:rPr lang="el-GR" altLang="el-GR" sz="2400" u="sng" dirty="0" smtClean="0">
                <a:latin typeface="Segoe UI" panose="020B0502040204020203" pitchFamily="34" charset="0"/>
                <a:cs typeface="Segoe UI" panose="020B0502040204020203" pitchFamily="34" charset="0"/>
              </a:rPr>
              <a:t>Παράδειγμα</a:t>
            </a:r>
            <a:endParaRPr lang="el-GR" altLang="el-GR" u="sng" dirty="0" smtClean="0">
              <a:latin typeface="Segoe UI" panose="020B0502040204020203" pitchFamily="34" charset="0"/>
              <a:cs typeface="Segoe UI" panose="020B0502040204020203" pitchFamily="34" charset="0"/>
            </a:endParaRPr>
          </a:p>
          <a:p>
            <a:pPr lvl="0" eaLnBrk="1" hangingPunct="1">
              <a:buNone/>
            </a:pPr>
            <a:r>
              <a:rPr lang="el-GR" sz="1400" b="1" dirty="0"/>
              <a:t>Ιωσηφίδης Θ. (2008) </a:t>
            </a:r>
            <a:r>
              <a:rPr lang="el-GR" sz="1400" b="1" i="1" dirty="0"/>
              <a:t>Ποιοτικές Μέθοδοι Έρευνας στις Κοινωνικές Επιστήμες</a:t>
            </a:r>
            <a:r>
              <a:rPr lang="el-GR" sz="1400" b="1" dirty="0"/>
              <a:t>. Αθήνα: Κριτική</a:t>
            </a:r>
            <a:endParaRPr lang="en-GB" altLang="el-GR" sz="1400" b="1" u="sng" dirty="0">
              <a:cs typeface="Segoe UI" panose="020B0502040204020203" pitchFamily="34" charset="0"/>
            </a:endParaRPr>
          </a:p>
          <a:p>
            <a:pPr eaLnBrk="1" hangingPunct="1">
              <a:buFont typeface="Arial" panose="020B0604020202020204" pitchFamily="34" charset="0"/>
              <a:buNone/>
            </a:pPr>
            <a:endParaRPr lang="en-GB" altLang="el-GR" u="sng" dirty="0" smtClean="0">
              <a:latin typeface="Segoe UI" panose="020B0502040204020203" pitchFamily="34" charset="0"/>
              <a:cs typeface="Segoe UI" panose="020B0502040204020203" pitchFamily="34" charset="0"/>
            </a:endParaRPr>
          </a:p>
        </p:txBody>
      </p:sp>
      <p:sp>
        <p:nvSpPr>
          <p:cNvPr id="15" name="Content Placeholder 2"/>
          <p:cNvSpPr txBox="1">
            <a:spLocks/>
          </p:cNvSpPr>
          <p:nvPr/>
        </p:nvSpPr>
        <p:spPr bwMode="auto">
          <a:xfrm>
            <a:off x="468313" y="2708275"/>
            <a:ext cx="8229600" cy="3960813"/>
          </a:xfrm>
          <a:prstGeom prst="rect">
            <a:avLst/>
          </a:prstGeom>
          <a:noFill/>
          <a:ln w="9525">
            <a:noFill/>
            <a:miter lim="800000"/>
            <a:headEnd/>
            <a:tailEnd/>
          </a:ln>
        </p:spPr>
        <p:txBody>
          <a:bodyPr/>
          <a:lstStyle/>
          <a:p>
            <a:pPr marL="342900" indent="-342900" eaLnBrk="1" fontAlgn="auto" hangingPunct="1">
              <a:lnSpc>
                <a:spcPct val="210000"/>
              </a:lnSpc>
              <a:spcBef>
                <a:spcPct val="20000"/>
              </a:spcBef>
              <a:spcAft>
                <a:spcPts val="0"/>
              </a:spcAft>
              <a:buFont typeface="Wingdings" pitchFamily="2" charset="2"/>
              <a:buChar char="ü"/>
              <a:defRPr/>
            </a:pPr>
            <a:r>
              <a:rPr lang="el-GR" sz="2000" b="1" dirty="0">
                <a:latin typeface="+mn-lt"/>
                <a:cs typeface="+mn-cs"/>
              </a:rPr>
              <a:t> Ο τίτλος του βιβλίου πρέπει να ξεχωρίζει από τα υπόλοιπα στοιχεία. Στο παραπάνω παράδειγμα έχει γραφεί με πλάγια </a:t>
            </a:r>
            <a:r>
              <a:rPr lang="el-GR" sz="2000" b="1" dirty="0" smtClean="0">
                <a:latin typeface="+mn-lt"/>
                <a:cs typeface="+mn-cs"/>
              </a:rPr>
              <a:t>γράμματα.</a:t>
            </a:r>
          </a:p>
          <a:p>
            <a:pPr marL="342900" indent="-342900" eaLnBrk="1" fontAlgn="auto" hangingPunct="1">
              <a:lnSpc>
                <a:spcPct val="210000"/>
              </a:lnSpc>
              <a:spcBef>
                <a:spcPct val="20000"/>
              </a:spcBef>
              <a:spcAft>
                <a:spcPts val="0"/>
              </a:spcAft>
              <a:buFont typeface="Wingdings" pitchFamily="2" charset="2"/>
              <a:buChar char="ü"/>
              <a:defRPr/>
            </a:pPr>
            <a:r>
              <a:rPr lang="el-GR" sz="2000" b="1" dirty="0" smtClean="0">
                <a:latin typeface="+mn-lt"/>
                <a:cs typeface="+mn-cs"/>
              </a:rPr>
              <a:t>Οι </a:t>
            </a:r>
            <a:r>
              <a:rPr lang="el-GR" sz="2000" b="1" dirty="0">
                <a:latin typeface="+mn-lt"/>
                <a:cs typeface="+mn-cs"/>
              </a:rPr>
              <a:t>κύριες λέξεις του τίτλου </a:t>
            </a:r>
            <a:r>
              <a:rPr lang="el-GR" sz="2000" b="1" dirty="0" smtClean="0">
                <a:latin typeface="+mn-lt"/>
                <a:cs typeface="+mn-cs"/>
              </a:rPr>
              <a:t>ξεκινούν </a:t>
            </a:r>
            <a:r>
              <a:rPr lang="el-GR" sz="2000" b="1" dirty="0">
                <a:latin typeface="+mn-lt"/>
                <a:cs typeface="+mn-cs"/>
              </a:rPr>
              <a:t>με κεφαλαία γράμματα.</a:t>
            </a:r>
            <a:endParaRPr lang="en-GB" sz="2000" b="1" dirty="0">
              <a:latin typeface="+mn-lt"/>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ppt_x</p:attrName>
                                        </p:attrNameLst>
                                      </p:cBhvr>
                                      <p:tavLst>
                                        <p:tav tm="0">
                                          <p:val>
                                            <p:strVal val="#ppt_x-.2"/>
                                          </p:val>
                                        </p:tav>
                                        <p:tav tm="100000">
                                          <p:val>
                                            <p:strVal val="#ppt_x"/>
                                          </p:val>
                                        </p:tav>
                                      </p:tavLst>
                                    </p:anim>
                                    <p:anim calcmode="lin" valueType="num">
                                      <p:cBhvr>
                                        <p:cTn id="8"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Ζεστό μπλε">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404</TotalTime>
  <Words>1041</Words>
  <Application>Microsoft Office PowerPoint</Application>
  <PresentationFormat>Προβολή στην οθόνη (4:3)</PresentationFormat>
  <Paragraphs>133</Paragraphs>
  <Slides>16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Arial</vt:lpstr>
      <vt:lpstr>Century Gothic</vt:lpstr>
      <vt:lpstr>Segoe UI</vt:lpstr>
      <vt:lpstr>Wingdings</vt:lpstr>
      <vt:lpstr>Wingdings 3</vt:lpstr>
      <vt:lpstr>Ιόν</vt:lpstr>
      <vt:lpstr>Η βιβλιογραφία είναι απαραίτητη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1. Παραπομπή σε βιβλίο </vt:lpstr>
      <vt:lpstr>1. Παραπομπή σε βιβλίο </vt:lpstr>
      <vt:lpstr>1. Παραπομπή σε βιβλίο </vt:lpstr>
      <vt:lpstr>2. Παραπομπή σε κεφάλαιο βιβλίου</vt:lpstr>
      <vt:lpstr>3. Παραπομπή σε άρθρο περιοδικού</vt:lpstr>
      <vt:lpstr>3. Παραπομπή σε άρθρο περιοδικού</vt:lpstr>
      <vt:lpstr>4. Παραπομπή σε άρθρο στο Internet</vt:lpstr>
      <vt:lpstr>4. Παραπομπή σε άρθρο στο Internet</vt:lpstr>
      <vt:lpstr>Χρήση «εισαγωγής» - Γεωγραφία της ΕΕ</vt:lpstr>
      <vt:lpstr>Χρήση «εισαγωγής» - Παγκοσμιοποίηση</vt:lpstr>
    </vt:vector>
  </TitlesOfParts>
  <Company>Entersoft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Βιβλιογραφία</dc:title>
  <dc:creator>Sofia</dc:creator>
  <cp:lastModifiedBy>Maria Michailidou</cp:lastModifiedBy>
  <cp:revision>65</cp:revision>
  <dcterms:created xsi:type="dcterms:W3CDTF">2012-10-27T15:11:52Z</dcterms:created>
  <dcterms:modified xsi:type="dcterms:W3CDTF">2017-12-05T22:01:36Z</dcterms:modified>
</cp:coreProperties>
</file>