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04AD76-BF04-4F5D-B906-1C4F1946C597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A71ABF-5EE1-4063-B691-41E4D99CD576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11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F6310-F73D-4B07-A58B-CC78A295133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44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5AA459-F311-4427-95B2-3ABA102FA3C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1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A97F5-B131-45A9-8770-F816DFFABBA9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4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AFB6F-4D0C-460E-827F-A811CDEBD36B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0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B95FCE-6991-4111-98F7-FF065F5CCE1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48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B06C53-BA54-45D9-BE92-C91A0BA53A6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01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16B91-0506-40AB-8AC4-E18866D22EC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24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9AAF9-7C92-49F7-9004-6F4C36DBC0A3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14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478DA-7B69-4043-9C61-21E7F351F121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32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2476-F947-4F8A-ABE1-28B9ECA96F98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E4AC6-B446-4768-97EF-CA4B8261433B}"/>
              </a:ext>
            </a:extLst>
          </p:cNvPr>
          <p:cNvCxnSpPr>
            <a:cxnSpLocks/>
          </p:cNvCxnSpPr>
          <p:nvPr/>
        </p:nvCxnSpPr>
        <p:spPr>
          <a:xfrm>
            <a:off x="11689174" y="2172428"/>
            <a:ext cx="0" cy="33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49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ADE76-4E1D-4DD3-8859-ED9E85B1C998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86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D1980C8-FD80-43D8-9D6A-0262A4D533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598F5BC-B177-4036-925A-6BFE9354F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3342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Ασφάλει</a:t>
            </a:r>
            <a:r>
              <a:rPr lang="en-US" dirty="0"/>
              <a:t>α &amp; Ποιότητα Τροφίμων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325F1B3-3464-4ACB-9894-6B18E5887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366" y="3705226"/>
            <a:ext cx="5040785" cy="2141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Διάλεξη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i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i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Παλα</a:t>
            </a:r>
            <a:r>
              <a:rPr 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ιογεώργου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αστασία</a:t>
            </a:r>
            <a:r>
              <a:rPr lang="el-GR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ρίν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endParaRPr lang="el-GR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l-GR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Βιοτεχνολόγος 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MSc, PhD</a:t>
            </a:r>
          </a:p>
          <a:p>
            <a:pPr>
              <a:lnSpc>
                <a:spcPct val="90000"/>
              </a:lnSpc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πιστημιακ</a:t>
            </a:r>
            <a:r>
              <a:rPr lang="el-GR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Υπ</a:t>
            </a:r>
            <a:r>
              <a:rPr 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ότροφος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9BF9B61-A877-4B73-835A-318C0D829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5" r="5965" b="3"/>
          <a:stretch/>
        </p:blipFill>
        <p:spPr>
          <a:xfrm>
            <a:off x="7963958" y="657369"/>
            <a:ext cx="2390626" cy="264780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96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969264"/>
            <a:ext cx="11237036" cy="487045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οφέλη ενός πιστοποιημένου συστήματος περιβαλλοντικής διαχείρισης περιλαμβάνουν: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Μείωση του κόστους διαχείρισης των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αποβλήτων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Εξοικονόμηση στην κατανάλωση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ενέργειας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Εξοικονόμηση στην κατανάλωση των πρώτων υλών και άλλων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πόρων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Συνεχή βελτίωση των περιβαλλοντικών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επιδόσεων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Αύξηση της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ανταγωνιστικότητας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Μείωση του κινδύνου περιβαλλοντικής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ζημίας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Συμμόρφωση με την περιβαλλοντική νομοθεσία και κανονισμούς (σε εθνικό και Ευρωπαϊκό επίπεδο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170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671" y="888670"/>
            <a:ext cx="11277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lnSpc>
                <a:spcPct val="150000"/>
              </a:lnSpc>
            </a:pPr>
            <a:r>
              <a:rPr lang="el-GR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Οι κύριες απαιτήσεις του </a:t>
            </a:r>
            <a:r>
              <a:rPr lang="el-GR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ISO 14001:2015 </a:t>
            </a:r>
            <a:r>
              <a:rPr lang="el-GR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περιλαμβάνουν τα ακόλουθα:</a:t>
            </a:r>
          </a:p>
          <a:p>
            <a:pPr algn="just" fontAlgn="t">
              <a:lnSpc>
                <a:spcPct val="150000"/>
              </a:lnSpc>
            </a:pPr>
            <a:r>
              <a:rPr lang="el-GR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 fontAlgn="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Δημιουργία περιβαλλοντικής πολιτικής η οποία δεσμεύει την εταιρεία: στην πρόληψη της ρύπανσης, στη συμμόρφωση με όλους τους περιβαλλοντικούς νόμους και κανονισμούς και στη συνεχή βελτίωση της περιβαλλοντικής απόδοσής της,</a:t>
            </a:r>
          </a:p>
          <a:p>
            <a:pPr marL="285750" indent="-285750" algn="just" fontAlgn="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Εντοπισμός όλων των περιβαλλοντικών πλευρών που προκύπτουν από τις δραστηριότητες της εταιρείας,</a:t>
            </a:r>
          </a:p>
          <a:p>
            <a:pPr marL="285750" indent="-285750" algn="just" fontAlgn="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Καθορισμός περιβαλλοντικών στόχων που συνδέονται με την περιβαλλοντική πολιτική και τις εντοπισθέντες περιβαλλοντικές πλευρές.</a:t>
            </a:r>
          </a:p>
          <a:p>
            <a:r>
              <a:rPr lang="el-GR" b="0" i="0" dirty="0" smtClean="0">
                <a:solidFill>
                  <a:srgbClr val="595959"/>
                </a:solidFill>
                <a:effectLst/>
                <a:latin typeface="base"/>
              </a:rPr>
              <a:t>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3590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826FF81-D90D-45B0-A374-B13A7B3E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A269C-5ACE-4CEA-9D2E-4D552D190649}"/>
              </a:ext>
            </a:extLst>
          </p:cNvPr>
          <p:cNvSpPr txBox="1"/>
          <p:nvPr/>
        </p:nvSpPr>
        <p:spPr>
          <a:xfrm>
            <a:off x="1057275" y="2048560"/>
            <a:ext cx="9877425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Ευχαριστώ πολύ!!!</a:t>
            </a:r>
          </a:p>
        </p:txBody>
      </p:sp>
    </p:spTree>
    <p:extLst>
      <p:ext uri="{BB962C8B-B14F-4D97-AF65-F5344CB8AC3E}">
        <p14:creationId xmlns:p14="http://schemas.microsoft.com/office/powerpoint/2010/main" val="314274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870" y="2807209"/>
            <a:ext cx="5369124" cy="606552"/>
          </a:xfrm>
        </p:spPr>
        <p:txBody>
          <a:bodyPr>
            <a:normAutofit/>
          </a:bodyPr>
          <a:lstStyle/>
          <a:p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Διαχείρηση αποβλήτων Βιομηχανίας Τροφίμων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969264"/>
            <a:ext cx="11239213" cy="487045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Σύμφωνα με την Ευρωπαϊκή νομοθεσία, «</a:t>
            </a: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απόβλητα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υλικά που δεν είναι κύρια προϊόντα (π.χ. προϊόντα που προορίζονται για τις αγορές), τα οποία ο δημιουργός </a:t>
            </a: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μπορεί να τα χρησιμοποιήσει περεταίρω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σκοπούς παραγωγής, τροποποίησης και κατανάλωσης και τα οποία απορρίπτονται ή προορίζονται για απόρριψη ή πρέπει ν’απορριφθούν». </a:t>
            </a:r>
            <a:endParaRPr lang="el-G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Απόβλητα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μπορούν να δημιουργηθούν κατά τη διάρκεια εκχύλισης πρώτων υλών, κατά τη διάρκεια επεξεργασίας πρώτων υλών σε ενδιάμεσα ή τελικά προϊόντα, κατά την κατανάλωση τελικών προϊόντων και κατά τη διάρκεια οποιασδήποτε άλλης ανθρώπινης δραστηριότητας.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9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04" y="969264"/>
            <a:ext cx="5338354" cy="487045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νομοθεσία της Ε.Ε. έχει καταρτίσει λίστες με απόβλητα και όταν ένα υλικό χαρακτηριστεί ως «</a:t>
            </a: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απόβλητο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υπόκειται σ’ ένα εύρος οδηγιών και ρυθμίσεων, που αφορούν στον χειρισμό και την επεξεργασία του. Επομένως, η κατάταξη παραπροϊόντων και υποπροϊόντων που απορρίπτονται ως «απόβλητα» είναι σημαντική, εάν πρόκειται να χρησιμοποιηθούν εναλλακτικές μορφές χρήσης και αξιοποίησης.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2" y="827450"/>
            <a:ext cx="2943088" cy="1558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170" y="3572419"/>
            <a:ext cx="2886890" cy="243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46" y="969264"/>
            <a:ext cx="11230504" cy="487045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απόβλητα από τις βιομηχανίες τροφίμων αποτελούν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πρόβλημα εξαιτίας της απώλειας πόρων, του κόστους και την περιβαλλοντικής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επιβάρυνσης.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επεξεργασία των τροφίμων δημιουργεί απόβλητα/υποπροϊόντα και έχει υπολογιστεί ότι στην Ευρωπαϊκή Ένωση οι βιομηχανίες τροφίμων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παράγουν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ετησίως 222 εκατ. τόνους αποβλήτων / υποπροϊόντων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 σημαντικό ποσοστό αυτών των αποβλήτων αξιοποιείται εν μέρει, π.χ. ως ζωοτροφή. Το μεγαλύτερο μέρος όμως απορρίπτεται σε χωματερές ή και σε άλλες, περιβαλλοντικά ευαίσθητες περιοχές.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76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00" y="1810823"/>
            <a:ext cx="5569421" cy="8795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 πρόβλημα βασίζεται στο γεγονός ότι τα απόβλητα: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4394" y="488427"/>
            <a:ext cx="5204173" cy="3524359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Έχουν υψηλό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 (biological oxygen demand)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 (chemical oxygen demand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πλούσια σε</a:t>
            </a:r>
            <a:r>
              <a:rPr lang="el-GR" sz="1800" dirty="0" smtClean="0"/>
              <a:t>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βιοαποικοδομήσιμες ουσίες και θρεπτικά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συστατικά όπως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πρωτεΐνες, υδατάνθρακες, λιπίδια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πλούσια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 ιχνοστοιχεία και άλλες χημικές ενώσεις όπως βιταμίνες, φαινόλες κλπ.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69" y="4475389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170" y="4475389"/>
            <a:ext cx="2813957" cy="1945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037" y="4475389"/>
            <a:ext cx="2766820" cy="194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3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78" y="3162176"/>
            <a:ext cx="5021182" cy="484632"/>
          </a:xfrm>
        </p:spPr>
        <p:txBody>
          <a:bodyPr>
            <a:normAutofit/>
          </a:bodyPr>
          <a:lstStyle/>
          <a:p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επιλογές που έχει μία Βιομηχανία...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2089" y="2491398"/>
            <a:ext cx="5021182" cy="182618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Κομποστοποίηση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Ανακύκλωση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Θερμική </a:t>
            </a: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Επεξεργασία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Παραγωγή προϊόντων προστιθέμενης αξίας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551" y="931816"/>
            <a:ext cx="2098766" cy="1281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37" y="4754880"/>
            <a:ext cx="4237264" cy="184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93" y="4595374"/>
            <a:ext cx="1368063" cy="200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83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705" y="928692"/>
            <a:ext cx="1092914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l-GR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υνατότητες μετατροπής αποβλήτων της βιομηχανίας τροφίμων σε προϊόντα προστιθέμενης αξίας: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Βιοντίζελ και άλλα βιοκαύσιμα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Βιομηχανικά ένζυμα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Βιοαποικοδομήσιμα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πλαστικά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Αλκοόλες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Ενδοκυτταρικό λίπος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Οργανικά οξέα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881" y="2238102"/>
            <a:ext cx="1806484" cy="1619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61" y="4585355"/>
            <a:ext cx="2267494" cy="1835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171" y="4744150"/>
            <a:ext cx="2292123" cy="151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5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26" y="3042123"/>
            <a:ext cx="5545473" cy="469392"/>
          </a:xfrm>
        </p:spPr>
        <p:txBody>
          <a:bodyPr>
            <a:normAutofit fontScale="90000"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Συστήματα Περιβαλλοντικής Διαχείρισης</a:t>
            </a:r>
            <a:r>
              <a:rPr lang="el-GR" b="0" dirty="0"/>
              <a:t/>
            </a:r>
            <a:br>
              <a:rPr lang="el-GR" b="0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397" y="2460608"/>
            <a:ext cx="5021182" cy="163242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14001:2015 </a:t>
            </a: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ένα διεθνές πρότυπο το οποίο καθορίζει τις απαιτήσεις ενός συστήματος περιβαλλοντικής διαχείρισης.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288" y="4531306"/>
            <a:ext cx="4093029" cy="188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93629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Custom 86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444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base</vt:lpstr>
      <vt:lpstr>Bierstadt</vt:lpstr>
      <vt:lpstr>Times New Roman</vt:lpstr>
      <vt:lpstr>Wingdings</vt:lpstr>
      <vt:lpstr>GestaltVTI</vt:lpstr>
      <vt:lpstr>Ασφάλεια &amp; Ποιότητα Τροφίμων</vt:lpstr>
      <vt:lpstr>12. Διαχείρηση αποβλήτων Βιομηχανίας Τροφίμων</vt:lpstr>
      <vt:lpstr>PowerPoint Presentation</vt:lpstr>
      <vt:lpstr>PowerPoint Presentation</vt:lpstr>
      <vt:lpstr>PowerPoint Presentation</vt:lpstr>
      <vt:lpstr>Το πρόβλημα βασίζεται στο γεγονός ότι τα απόβλητα:</vt:lpstr>
      <vt:lpstr>Οι επιλογές που έχει μία Βιομηχανία...</vt:lpstr>
      <vt:lpstr>PowerPoint Presentation</vt:lpstr>
      <vt:lpstr>Συστήματα Περιβαλλοντικής Διαχείρισης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Νατάσα Παλαιογεώργου</dc:creator>
  <cp:lastModifiedBy>Νατάσα Παλαιογεώργου</cp:lastModifiedBy>
  <cp:revision>25</cp:revision>
  <dcterms:created xsi:type="dcterms:W3CDTF">2022-01-06T16:50:16Z</dcterms:created>
  <dcterms:modified xsi:type="dcterms:W3CDTF">2022-01-06T18:42:15Z</dcterms:modified>
</cp:coreProperties>
</file>