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3" r:id="rId6"/>
    <p:sldId id="260" r:id="rId7"/>
    <p:sldId id="261" r:id="rId8"/>
    <p:sldId id="262" r:id="rId9"/>
    <p:sldId id="273" r:id="rId10"/>
    <p:sldId id="274" r:id="rId11"/>
    <p:sldId id="264" r:id="rId12"/>
    <p:sldId id="275" r:id="rId13"/>
    <p:sldId id="276" r:id="rId14"/>
    <p:sldId id="277" r:id="rId15"/>
    <p:sldId id="286" r:id="rId16"/>
    <p:sldId id="266" r:id="rId17"/>
    <p:sldId id="267" r:id="rId18"/>
    <p:sldId id="268" r:id="rId19"/>
    <p:sldId id="269" r:id="rId20"/>
    <p:sldId id="270" r:id="rId21"/>
    <p:sldId id="271" r:id="rId22"/>
    <p:sldId id="272"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39" autoAdjust="0"/>
  </p:normalViewPr>
  <p:slideViewPr>
    <p:cSldViewPr>
      <p:cViewPr varScale="1">
        <p:scale>
          <a:sx n="155" d="100"/>
          <a:sy n="155" d="100"/>
        </p:scale>
        <p:origin x="-192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Click to edit Master subtitle style</a:t>
            </a:r>
            <a:endParaRPr kumimoji="0" lang="en-US"/>
          </a:p>
        </p:txBody>
      </p:sp>
      <p:sp>
        <p:nvSpPr>
          <p:cNvPr id="28" name="Date Placeholder 27"/>
          <p:cNvSpPr>
            <a:spLocks noGrp="1"/>
          </p:cNvSpPr>
          <p:nvPr>
            <p:ph type="dt" sz="half" idx="10"/>
          </p:nvPr>
        </p:nvSpPr>
        <p:spPr/>
        <p:txBody>
          <a:bodyPr/>
          <a:lstStyle/>
          <a:p>
            <a:fld id="{2342CEA3-3058-4D43-AE35-B3DA76CB4003}" type="datetimeFigureOut">
              <a:rPr lang="el-GR" smtClean="0"/>
              <a:pPr/>
              <a:t>12/4/24</a:t>
            </a:fld>
            <a:endParaRPr lang="el-GR"/>
          </a:p>
        </p:txBody>
      </p:sp>
      <p:sp>
        <p:nvSpPr>
          <p:cNvPr id="17" name="Footer Placeholder 16"/>
          <p:cNvSpPr>
            <a:spLocks noGrp="1"/>
          </p:cNvSpPr>
          <p:nvPr>
            <p:ph type="ftr" sz="quarter" idx="11"/>
          </p:nvPr>
        </p:nvSpPr>
        <p:spPr/>
        <p:txBody>
          <a:bodyPr/>
          <a:lstStyle/>
          <a:p>
            <a:endParaRPr lang="el-G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2342CEA3-3058-4D43-AE35-B3DA76CB4003}" type="datetimeFigureOut">
              <a:rPr lang="el-GR" smtClean="0"/>
              <a:pPr/>
              <a:t>12/4/24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3F1D1C4-C2D9-4231-9FB2-B2D9D97AA41D}" type="slidenum">
              <a:rPr lang="el-GR" smtClean="0"/>
              <a:pPr/>
              <a:t>‹#›</a:t>
            </a:fld>
            <a:endParaRPr lang="el-G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2342CEA3-3058-4D43-AE35-B3DA76CB4003}" type="datetimeFigureOut">
              <a:rPr lang="el-GR" smtClean="0"/>
              <a:pPr/>
              <a:t>12/4/24</a:t>
            </a:fld>
            <a:endParaRPr lang="el-GR"/>
          </a:p>
        </p:txBody>
      </p:sp>
      <p:sp>
        <p:nvSpPr>
          <p:cNvPr id="5" name="Footer Placeholder 4"/>
          <p:cNvSpPr>
            <a:spLocks noGrp="1"/>
          </p:cNvSpPr>
          <p:nvPr>
            <p:ph type="ftr" sz="quarter" idx="11"/>
          </p:nvPr>
        </p:nvSpPr>
        <p:spPr/>
        <p:txBody>
          <a:bodyPr/>
          <a:lstStyle/>
          <a:p>
            <a:endParaRPr lang="el-GR"/>
          </a:p>
        </p:txBody>
      </p:sp>
      <p:sp>
        <p:nvSpPr>
          <p:cNvPr id="2" name="Vertical Title 1"/>
          <p:cNvSpPr>
            <a:spLocks noGrp="1"/>
          </p:cNvSpPr>
          <p:nvPr>
            <p:ph type="title" orient="vert"/>
          </p:nvPr>
        </p:nvSpPr>
        <p:spPr>
          <a:xfrm>
            <a:off x="7391400" y="304801"/>
            <a:ext cx="1447800" cy="5851525"/>
          </a:xfrm>
        </p:spPr>
        <p:txBody>
          <a:bodyPr vert="eaVert"/>
          <a:lstStyle/>
          <a:p>
            <a:r>
              <a:rPr kumimoji="0" lang="el-G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l-GR" smtClean="0"/>
              <a:t>Click to edit Master title style</a:t>
            </a:r>
            <a:endParaRPr kumimoji="0" lang="en-US"/>
          </a:p>
        </p:txBody>
      </p:sp>
      <p:sp>
        <p:nvSpPr>
          <p:cNvPr id="4" name="Date Placeholder 3"/>
          <p:cNvSpPr>
            <a:spLocks noGrp="1"/>
          </p:cNvSpPr>
          <p:nvPr>
            <p:ph type="dt" sz="half" idx="10"/>
          </p:nvPr>
        </p:nvSpPr>
        <p:spPr/>
        <p:txBody>
          <a:bodyPr/>
          <a:lstStyle/>
          <a:p>
            <a:fld id="{2342CEA3-3058-4D43-AE35-B3DA76CB4003}" type="datetimeFigureOut">
              <a:rPr lang="el-GR" smtClean="0"/>
              <a:pPr/>
              <a:t>12/4/24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4361688" y="1026372"/>
            <a:ext cx="457200" cy="441325"/>
          </a:xfrm>
        </p:spPr>
        <p:txBody>
          <a:bodyPr/>
          <a:lstStyle/>
          <a:p>
            <a:fld id="{D3F1D1C4-C2D9-4231-9FB2-B2D9D97AA41D}" type="slidenum">
              <a:rPr lang="el-GR" smtClean="0"/>
              <a:pPr/>
              <a:t>‹#›</a:t>
            </a:fld>
            <a:endParaRPr lang="el-G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l-GR"/>
          </a:p>
        </p:txBody>
      </p:sp>
      <p:sp>
        <p:nvSpPr>
          <p:cNvPr id="4" name="Date Placeholder 3"/>
          <p:cNvSpPr>
            <a:spLocks noGrp="1"/>
          </p:cNvSpPr>
          <p:nvPr>
            <p:ph type="dt" sz="half" idx="10"/>
          </p:nvPr>
        </p:nvSpPr>
        <p:spPr/>
        <p:txBody>
          <a:bodyPr/>
          <a:lstStyle/>
          <a:p>
            <a:fld id="{2342CEA3-3058-4D43-AE35-B3DA76CB4003}" type="datetimeFigureOut">
              <a:rPr lang="el-GR" smtClean="0"/>
              <a:pPr/>
              <a:t>12/4/24</a:t>
            </a:fld>
            <a:endParaRPr lang="el-G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l-GR"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342CEA3-3058-4D43-AE35-B3DA76CB4003}" type="datetimeFigureOut">
              <a:rPr lang="el-GR" smtClean="0"/>
              <a:pPr/>
              <a:t>12/4/24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Click to edit Master text styles</a:t>
            </a:r>
          </a:p>
        </p:txBody>
      </p:sp>
      <p:sp>
        <p:nvSpPr>
          <p:cNvPr id="7" name="Date Placeholder 6"/>
          <p:cNvSpPr>
            <a:spLocks noGrp="1"/>
          </p:cNvSpPr>
          <p:nvPr>
            <p:ph type="dt" sz="half" idx="10"/>
          </p:nvPr>
        </p:nvSpPr>
        <p:spPr/>
        <p:txBody>
          <a:bodyPr/>
          <a:lstStyle/>
          <a:p>
            <a:fld id="{2342CEA3-3058-4D43-AE35-B3DA76CB4003}" type="datetimeFigureOut">
              <a:rPr lang="el-GR" smtClean="0"/>
              <a:pPr/>
              <a:t>12/4/24</a:t>
            </a:fld>
            <a:endParaRPr lang="el-GR"/>
          </a:p>
        </p:txBody>
      </p:sp>
      <p:sp>
        <p:nvSpPr>
          <p:cNvPr id="8" name="Footer Placeholder 7"/>
          <p:cNvSpPr>
            <a:spLocks noGrp="1"/>
          </p:cNvSpPr>
          <p:nvPr>
            <p:ph type="ftr" sz="quarter" idx="11"/>
          </p:nvPr>
        </p:nvSpPr>
        <p:spPr>
          <a:xfrm>
            <a:off x="304800" y="6409944"/>
            <a:ext cx="3581400" cy="365760"/>
          </a:xfrm>
        </p:spPr>
        <p:txBody>
          <a:bodyPr/>
          <a:lstStyle/>
          <a:p>
            <a:endParaRPr lang="el-G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3F1D1C4-C2D9-4231-9FB2-B2D9D97AA41D}" type="slidenum">
              <a:rPr lang="el-GR" smtClean="0"/>
              <a:pPr/>
              <a:t>‹#›</a:t>
            </a:fld>
            <a:endParaRPr lang="el-GR"/>
          </a:p>
        </p:txBody>
      </p:sp>
      <p:sp>
        <p:nvSpPr>
          <p:cNvPr id="23" name="Title 22"/>
          <p:cNvSpPr>
            <a:spLocks noGrp="1"/>
          </p:cNvSpPr>
          <p:nvPr>
            <p:ph type="title"/>
          </p:nvPr>
        </p:nvSpPr>
        <p:spPr/>
        <p:txBody>
          <a:bodyPr rtlCol="0" anchor="b" anchorCtr="0"/>
          <a:lstStyle/>
          <a:p>
            <a:r>
              <a:rPr kumimoji="0" lang="el-G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Date Placeholder 2"/>
          <p:cNvSpPr>
            <a:spLocks noGrp="1"/>
          </p:cNvSpPr>
          <p:nvPr>
            <p:ph type="dt" sz="half" idx="10"/>
          </p:nvPr>
        </p:nvSpPr>
        <p:spPr/>
        <p:txBody>
          <a:bodyPr/>
          <a:lstStyle/>
          <a:p>
            <a:fld id="{2342CEA3-3058-4D43-AE35-B3DA76CB4003}" type="datetimeFigureOut">
              <a:rPr lang="el-GR" smtClean="0"/>
              <a:pPr/>
              <a:t>12/4/24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a:xfrm>
            <a:off x="4343400" y="1036020"/>
            <a:ext cx="457200" cy="441325"/>
          </a:xfrm>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342CEA3-3058-4D43-AE35-B3DA76CB4003}" type="datetimeFigureOut">
              <a:rPr lang="el-GR" smtClean="0"/>
              <a:pPr/>
              <a:t>12/4/24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3F1D1C4-C2D9-4231-9FB2-B2D9D97AA41D}" type="slidenum">
              <a:rPr lang="el-GR" smtClean="0"/>
              <a:pPr/>
              <a:t>‹#›</a:t>
            </a:fld>
            <a:endParaRPr lang="el-G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342CEA3-3058-4D43-AE35-B3DA76CB4003}" type="datetimeFigureOut">
              <a:rPr lang="el-GR" smtClean="0"/>
              <a:pPr/>
              <a:t>12/4/24</a:t>
            </a:fld>
            <a:endParaRPr lang="el-GR"/>
          </a:p>
        </p:txBody>
      </p:sp>
      <p:sp>
        <p:nvSpPr>
          <p:cNvPr id="6" name="Footer Placeholder 5"/>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3F1D1C4-C2D9-4231-9FB2-B2D9D97AA41D}" type="slidenum">
              <a:rPr lang="el-GR" smtClean="0"/>
              <a:pPr/>
              <a:t>‹#›</a:t>
            </a:fld>
            <a:endParaRPr lang="el-G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l-GR"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342CEA3-3058-4D43-AE35-B3DA76CB4003}" type="datetimeFigureOut">
              <a:rPr lang="el-GR" smtClean="0"/>
              <a:pPr/>
              <a:t>12/4/24</a:t>
            </a:fld>
            <a:endParaRPr lang="el-GR"/>
          </a:p>
        </p:txBody>
      </p:sp>
      <p:sp>
        <p:nvSpPr>
          <p:cNvPr id="6" name="Footer Placeholder 5"/>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342CEA3-3058-4D43-AE35-B3DA76CB4003}" type="datetimeFigureOut">
              <a:rPr lang="el-GR" smtClean="0"/>
              <a:pPr/>
              <a:t>12/4/24</a:t>
            </a:fld>
            <a:endParaRPr lang="el-G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3F1D1C4-C2D9-4231-9FB2-B2D9D97AA41D}" type="slidenum">
              <a:rPr lang="el-GR" smtClean="0"/>
              <a:pPr/>
              <a:t>‹#›</a:t>
            </a:fld>
            <a:endParaRPr lang="el-G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371600" y="3886200"/>
            <a:ext cx="6400800" cy="2351112"/>
          </a:xfrm>
        </p:spPr>
        <p:txBody>
          <a:bodyPr>
            <a:normAutofit/>
          </a:bodyPr>
          <a:lstStyle/>
          <a:p>
            <a:pPr>
              <a:defRPr/>
            </a:pPr>
            <a:endParaRPr lang="en-US" sz="1800" dirty="0" smtClean="0"/>
          </a:p>
          <a:p>
            <a:endParaRPr lang="en-US" dirty="0" smtClean="0"/>
          </a:p>
          <a:p>
            <a:pPr>
              <a:defRPr/>
            </a:pPr>
            <a:r>
              <a:rPr lang="el-GR" sz="1900" dirty="0" smtClean="0"/>
              <a:t>ΒΑΣΙΛΕΙΟΣ ΣΙΔΗΡΟΠΟΥΛΟΣ</a:t>
            </a:r>
          </a:p>
          <a:p>
            <a:pPr>
              <a:defRPr/>
            </a:pPr>
            <a:endParaRPr lang="el-GR" sz="1900" dirty="0" smtClean="0"/>
          </a:p>
          <a:p>
            <a:pPr>
              <a:defRPr/>
            </a:pPr>
            <a:r>
              <a:rPr lang="el-GR" sz="1900" dirty="0" smtClean="0"/>
              <a:t>2023-2024</a:t>
            </a:r>
            <a:endParaRPr lang="en-US" sz="1900" dirty="0" smtClean="0"/>
          </a:p>
          <a:p>
            <a:endParaRPr lang="el-GR" dirty="0"/>
          </a:p>
        </p:txBody>
      </p:sp>
      <p:sp>
        <p:nvSpPr>
          <p:cNvPr id="2" name="1 - Τίτλος"/>
          <p:cNvSpPr>
            <a:spLocks noGrp="1"/>
          </p:cNvSpPr>
          <p:nvPr>
            <p:ph type="ctrTitle"/>
          </p:nvPr>
        </p:nvSpPr>
        <p:spPr/>
        <p:txBody>
          <a:bodyPr/>
          <a:lstStyle/>
          <a:p>
            <a:r>
              <a:rPr lang="el-GR" b="1" dirty="0" smtClean="0"/>
              <a:t>Λ</a:t>
            </a:r>
            <a:r>
              <a:rPr lang="en-GB" b="1" dirty="0" smtClean="0"/>
              <a:t>YPIKH </a:t>
            </a:r>
            <a:r>
              <a:rPr lang="el-GR" b="1" dirty="0" smtClean="0"/>
              <a:t>Π</a:t>
            </a:r>
            <a:r>
              <a:rPr lang="en-GB" b="1" dirty="0" smtClean="0"/>
              <a:t>OIH</a:t>
            </a:r>
            <a:r>
              <a:rPr lang="el-GR" b="1" dirty="0" smtClean="0"/>
              <a:t>Σ</a:t>
            </a:r>
            <a:r>
              <a:rPr lang="en-GB" b="1" dirty="0" smtClean="0"/>
              <a:t>H</a:t>
            </a:r>
            <a:br>
              <a:rPr lang="en-GB" b="1" dirty="0" smtClean="0"/>
            </a:br>
            <a:endParaRPr lang="el-GR"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table-2.png"/>
          <p:cNvPicPr>
            <a:picLocks noGrp="1" noChangeAspect="1"/>
          </p:cNvPicPr>
          <p:nvPr>
            <p:ph sz="quarter" idx="1"/>
          </p:nvPr>
        </p:nvPicPr>
        <p:blipFill>
          <a:blip r:embed="rId2" cstate="print"/>
          <a:stretch>
            <a:fillRect/>
          </a:stretch>
        </p:blipFill>
        <p:spPr>
          <a:xfrm>
            <a:off x="1" y="188640"/>
            <a:ext cx="8964488" cy="6264696"/>
          </a:xfrm>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Κεφάλαιο μουσική</a:t>
            </a:r>
            <a:endParaRPr lang="el-GR" dirty="0"/>
          </a:p>
        </p:txBody>
      </p:sp>
      <p:sp>
        <p:nvSpPr>
          <p:cNvPr id="3" name="2 - Θέση περιεχομένου"/>
          <p:cNvSpPr>
            <a:spLocks noGrp="1"/>
          </p:cNvSpPr>
          <p:nvPr>
            <p:ph sz="quarter" idx="1"/>
          </p:nvPr>
        </p:nvSpPr>
        <p:spPr/>
        <p:txBody>
          <a:bodyPr>
            <a:normAutofit lnSpcReduction="10000"/>
          </a:bodyPr>
          <a:lstStyle/>
          <a:p>
            <a:pPr>
              <a:buFont typeface="Wingdings" pitchFamily="2" charset="2"/>
              <a:buChar char="v"/>
            </a:pPr>
            <a:r>
              <a:rPr lang="el-GR" dirty="0" smtClean="0"/>
              <a:t>οι πληροφορίες μας είναι ελάχιστες. </a:t>
            </a:r>
          </a:p>
          <a:p>
            <a:pPr>
              <a:buFont typeface="Wingdings" pitchFamily="2" charset="2"/>
              <a:buChar char="v"/>
            </a:pPr>
            <a:endParaRPr lang="el-GR" dirty="0" smtClean="0"/>
          </a:p>
          <a:p>
            <a:pPr>
              <a:buFont typeface="Wingdings" pitchFamily="2" charset="2"/>
              <a:buChar char="v"/>
            </a:pPr>
            <a:r>
              <a:rPr lang="el-GR" dirty="0" smtClean="0"/>
              <a:t>η αρχαία ελληνική λυρική ποίηση είναι ποίηση που άδεται και συνοδεύεται από μουσικά όργανα. </a:t>
            </a:r>
          </a:p>
          <a:p>
            <a:pPr>
              <a:buFont typeface="Wingdings" pitchFamily="2" charset="2"/>
              <a:buChar char="v"/>
            </a:pPr>
            <a:endParaRPr lang="el-GR" dirty="0" smtClean="0"/>
          </a:p>
          <a:p>
            <a:pPr>
              <a:buFont typeface="Wingdings" pitchFamily="2" charset="2"/>
              <a:buChar char="v"/>
            </a:pPr>
            <a:r>
              <a:rPr lang="el-GR" dirty="0" smtClean="0"/>
              <a:t>μερικές φορές άδεται όχι από έναν τραγουδιστή (μονωδία – </a:t>
            </a:r>
            <a:r>
              <a:rPr lang="el-GR" dirty="0" err="1" smtClean="0"/>
              <a:t>μονωδιακή</a:t>
            </a:r>
            <a:r>
              <a:rPr lang="el-GR" dirty="0" smtClean="0"/>
              <a:t>), αλλά από χορό (χορωδιακή), που άλλοτε είναι ακίνητος και άλλοτε κινείται με ρυθμικούς βηματισμούς.</a:t>
            </a:r>
          </a:p>
          <a:p>
            <a:pPr>
              <a:buFont typeface="Wingdings" pitchFamily="2" charset="2"/>
              <a:buChar char="ü"/>
            </a:pPr>
            <a:endParaRPr lang="el-GR" sz="1600" dirty="0" smtClean="0"/>
          </a:p>
          <a:p>
            <a:pPr algn="just">
              <a:buNone/>
            </a:pPr>
            <a:r>
              <a:rPr lang="el-GR" sz="1600" dirty="0" smtClean="0"/>
              <a:t>Υ.Γ </a:t>
            </a:r>
            <a:r>
              <a:rPr lang="el-GR" sz="1600" b="1" dirty="0" smtClean="0"/>
              <a:t>Σε ασφαλείς διαπιστώσεις μπορούμε να οδηγηθούμε μόνο για τη λογοτεχνική μορφή των λυρικών ποιημάτων.</a:t>
            </a:r>
            <a:endParaRPr lang="el-GR" sz="1600" b="1"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Χαρακτηριστικά</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H λυρική ποίηση είναι </a:t>
            </a:r>
            <a:r>
              <a:rPr lang="el-GR" b="1" dirty="0" smtClean="0"/>
              <a:t>δυναμική</a:t>
            </a:r>
            <a:r>
              <a:rPr lang="el-GR" dirty="0" smtClean="0"/>
              <a:t> και </a:t>
            </a:r>
            <a:r>
              <a:rPr lang="el-GR" b="1" dirty="0" smtClean="0"/>
              <a:t>πολυδιάστατη</a:t>
            </a:r>
            <a:r>
              <a:rPr lang="el-GR" dirty="0" smtClean="0"/>
              <a:t> παρά την αποσπασματικότητά της</a:t>
            </a:r>
          </a:p>
          <a:p>
            <a:endParaRPr lang="el-GR" dirty="0" smtClean="0"/>
          </a:p>
          <a:p>
            <a:r>
              <a:rPr lang="el-GR" dirty="0" smtClean="0"/>
              <a:t> Έχουν διασωθεί μερικά αποσπάσματα (</a:t>
            </a:r>
            <a:r>
              <a:rPr lang="el-GR" dirty="0" err="1" smtClean="0"/>
              <a:t>fragmenta</a:t>
            </a:r>
            <a:r>
              <a:rPr lang="el-GR" dirty="0" smtClean="0"/>
              <a:t>) από ολιγόστιχα ποιήματα, ή λίγοι μόνο στίχοι </a:t>
            </a:r>
          </a:p>
          <a:p>
            <a:endParaRPr lang="el-GR" dirty="0" smtClean="0"/>
          </a:p>
          <a:p>
            <a:r>
              <a:rPr lang="el-GR" dirty="0" smtClean="0"/>
              <a:t>Διακρίνεται για την ποικιλία των </a:t>
            </a:r>
            <a:r>
              <a:rPr lang="el-GR" i="1" dirty="0" smtClean="0"/>
              <a:t>διαλέκτων</a:t>
            </a:r>
            <a:r>
              <a:rPr lang="el-GR" dirty="0" smtClean="0"/>
              <a:t>, των </a:t>
            </a:r>
            <a:r>
              <a:rPr lang="el-GR" i="1" dirty="0" smtClean="0"/>
              <a:t>μέτρων</a:t>
            </a:r>
            <a:r>
              <a:rPr lang="el-GR" dirty="0" smtClean="0"/>
              <a:t>, του </a:t>
            </a:r>
            <a:r>
              <a:rPr lang="el-GR" i="1" dirty="0" smtClean="0"/>
              <a:t>ρυθμού</a:t>
            </a:r>
            <a:r>
              <a:rPr lang="el-GR" dirty="0" smtClean="0"/>
              <a:t>, </a:t>
            </a:r>
            <a:r>
              <a:rPr lang="el-GR" i="1" dirty="0" smtClean="0"/>
              <a:t>της έκφρασης, των σκέψεων</a:t>
            </a:r>
            <a:r>
              <a:rPr lang="el-GR" dirty="0" smtClean="0"/>
              <a:t>, </a:t>
            </a:r>
            <a:r>
              <a:rPr lang="el-GR" i="1" dirty="0" smtClean="0"/>
              <a:t>των ιδεών </a:t>
            </a:r>
            <a:r>
              <a:rPr lang="el-GR" dirty="0" smtClean="0"/>
              <a:t>και </a:t>
            </a:r>
            <a:r>
              <a:rPr lang="el-GR" i="1" dirty="0" smtClean="0"/>
              <a:t>των διαθέσεων</a:t>
            </a:r>
            <a:r>
              <a:rPr lang="el-GR" dirty="0" smtClean="0"/>
              <a:t>, </a:t>
            </a:r>
            <a:r>
              <a:rPr lang="el-GR" i="1" dirty="0" smtClean="0"/>
              <a:t>την ποικίλη θεματική</a:t>
            </a:r>
            <a:r>
              <a:rPr lang="el-GR" dirty="0" smtClean="0"/>
              <a:t>, καθώς και από </a:t>
            </a:r>
            <a:r>
              <a:rPr lang="el-GR" i="1" dirty="0" smtClean="0"/>
              <a:t>την προσωπική στάση</a:t>
            </a:r>
            <a:r>
              <a:rPr lang="el-GR" dirty="0" smtClean="0"/>
              <a:t> του ποιητή απέναντι στα πολεμικά ή πολιτικά προβλήματα</a:t>
            </a:r>
          </a:p>
          <a:p>
            <a:endParaRPr lang="el-GR" dirty="0" smtClean="0"/>
          </a:p>
          <a:p>
            <a:r>
              <a:rPr lang="el-GR" dirty="0" smtClean="0"/>
              <a:t>Σε περίοδο τριών αιώνων οι λυρικοί ποιητές μεταδίδουν το μήνυμά τους, ο καθένας με τον τρόπο του, που επικεντρώνεται στην ηθική σκέψη, η οποία διέπεται από την αντίληψη της θεϊκής τιμωρίας για την υπέρβαση του μέτρου</a:t>
            </a:r>
          </a:p>
          <a:p>
            <a:endParaRPr lang="el-GR"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
            </a:r>
            <a:br>
              <a:rPr lang="el-GR" b="1" i="1" dirty="0" smtClean="0"/>
            </a:br>
            <a:r>
              <a:rPr lang="en-GB" b="1" i="1" dirty="0" smtClean="0"/>
              <a:t>A</a:t>
            </a:r>
            <a:r>
              <a:rPr lang="el-GR" b="1" i="1" dirty="0" err="1" smtClean="0"/>
              <a:t>ξία</a:t>
            </a:r>
            <a:r>
              <a:rPr lang="el-GR" b="1" i="1" dirty="0" smtClean="0"/>
              <a:t/>
            </a:r>
            <a:br>
              <a:rPr lang="el-GR" b="1" i="1" dirty="0" smtClean="0"/>
            </a:b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sz="2800" dirty="0" smtClean="0"/>
              <a:t>είναι καθαρά προσωπική ποίηση. </a:t>
            </a:r>
          </a:p>
          <a:p>
            <a:endParaRPr lang="el-GR" sz="2800" dirty="0" smtClean="0"/>
          </a:p>
          <a:p>
            <a:r>
              <a:rPr lang="el-GR" sz="2800" dirty="0" smtClean="0"/>
              <a:t>υπηρέτησε την πολιτική ελευθερία, που σχετίζεται με την απόρριψη της τυραννίας και της πολιτικής βίας. </a:t>
            </a:r>
            <a:r>
              <a:rPr lang="el-GR" sz="2300" b="1" dirty="0" smtClean="0"/>
              <a:t>(</a:t>
            </a:r>
            <a:r>
              <a:rPr lang="el-GR" sz="2300" b="1" i="1" dirty="0" smtClean="0"/>
              <a:t>H απομάκρυνση από τον επικό μύθο και η προβολή των προσωπικών βιωμάτων και συγκινήσεων συνέβαλαν στην πνευματική ελευθερία).</a:t>
            </a:r>
          </a:p>
          <a:p>
            <a:endParaRPr lang="el-GR" sz="2800" dirty="0" smtClean="0"/>
          </a:p>
          <a:p>
            <a:r>
              <a:rPr lang="el-GR" sz="2800" dirty="0" smtClean="0"/>
              <a:t>σημαδεύει το πέρασμα από την επική αφήγηση των κατορθωμάτων στην πεζογραφία και το αττικό δράμα.</a:t>
            </a:r>
          </a:p>
          <a:p>
            <a:endParaRPr lang="el-GR" sz="2800" dirty="0" smtClean="0"/>
          </a:p>
          <a:p>
            <a:r>
              <a:rPr lang="el-GR" sz="2800" dirty="0" smtClean="0"/>
              <a:t>η επίδρασή της είναι μεγάλη και στην τέχνη, ιδιαίτερα την αγγειογραφία και τη γλυπτική. </a:t>
            </a:r>
          </a:p>
          <a:p>
            <a:endParaRPr lang="el-GR" sz="2800" dirty="0" smtClean="0"/>
          </a:p>
          <a:p>
            <a:r>
              <a:rPr lang="el-GR" sz="2800" dirty="0" smtClean="0"/>
              <a:t>οδηγούν στο δρόμο του φιλοσοφικού στοχασμού και της επιστημονικής έρευνας</a:t>
            </a:r>
          </a:p>
          <a:p>
            <a:endParaRPr lang="el-GR" dirty="0" smtClean="0"/>
          </a:p>
          <a:p>
            <a:endParaRPr lang="el-GR"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Είδη και ποιητές</a:t>
            </a:r>
            <a:endParaRPr lang="el-GR" dirty="0"/>
          </a:p>
        </p:txBody>
      </p:sp>
      <p:graphicFrame>
        <p:nvGraphicFramePr>
          <p:cNvPr id="4" name="3 - Θέση περιεχομένου"/>
          <p:cNvGraphicFramePr>
            <a:graphicFrameLocks noGrp="1"/>
          </p:cNvGraphicFramePr>
          <p:nvPr>
            <p:ph sz="quarter" idx="1"/>
          </p:nvPr>
        </p:nvGraphicFramePr>
        <p:xfrm>
          <a:off x="301625" y="1527175"/>
          <a:ext cx="8504244" cy="2865120"/>
        </p:xfrm>
        <a:graphic>
          <a:graphicData uri="http://schemas.openxmlformats.org/drawingml/2006/table">
            <a:tbl>
              <a:tblPr firstRow="1" bandRow="1">
                <a:tableStyleId>{5C22544A-7EE6-4342-B048-85BDC9FD1C3A}</a:tableStyleId>
              </a:tblPr>
              <a:tblGrid>
                <a:gridCol w="2126061"/>
                <a:gridCol w="2126061"/>
                <a:gridCol w="2126061"/>
                <a:gridCol w="2126061"/>
              </a:tblGrid>
              <a:tr h="370840">
                <a:tc>
                  <a:txBody>
                    <a:bodyPr/>
                    <a:lstStyle/>
                    <a:p>
                      <a:r>
                        <a:rPr lang="el-GR" dirty="0" smtClean="0"/>
                        <a:t>ΙΑΜΒΟΣ</a:t>
                      </a:r>
                      <a:endParaRPr lang="el-GR" dirty="0"/>
                    </a:p>
                  </a:txBody>
                  <a:tcPr marL="94491" marR="94491"/>
                </a:tc>
                <a:tc>
                  <a:txBody>
                    <a:bodyPr/>
                    <a:lstStyle/>
                    <a:p>
                      <a:r>
                        <a:rPr lang="el-GR" dirty="0" smtClean="0"/>
                        <a:t>ΕΛΕΓΕΙΑ</a:t>
                      </a:r>
                      <a:endParaRPr lang="el-GR" dirty="0"/>
                    </a:p>
                  </a:txBody>
                  <a:tcPr marL="94491" marR="94491"/>
                </a:tc>
                <a:tc>
                  <a:txBody>
                    <a:bodyPr/>
                    <a:lstStyle/>
                    <a:p>
                      <a:r>
                        <a:rPr lang="el-GR" dirty="0" smtClean="0"/>
                        <a:t>ΜΟΝΩΔΙΑ</a:t>
                      </a:r>
                      <a:endParaRPr lang="el-GR" dirty="0"/>
                    </a:p>
                  </a:txBody>
                  <a:tcPr marL="94491" marR="94491"/>
                </a:tc>
                <a:tc>
                  <a:txBody>
                    <a:bodyPr/>
                    <a:lstStyle/>
                    <a:p>
                      <a:r>
                        <a:rPr lang="el-GR" dirty="0" smtClean="0"/>
                        <a:t>ΧΟΡΙΚΗ ΠΟΙΗΣΗ</a:t>
                      </a:r>
                      <a:endParaRPr lang="el-GR" dirty="0"/>
                    </a:p>
                  </a:txBody>
                  <a:tcPr marL="94491" marR="94491"/>
                </a:tc>
              </a:tr>
              <a:tr h="370840">
                <a:tc>
                  <a:txBody>
                    <a:bodyPr/>
                    <a:lstStyle/>
                    <a:p>
                      <a:r>
                        <a:rPr lang="el-GR" dirty="0" smtClean="0"/>
                        <a:t>Αρχίλοχος</a:t>
                      </a:r>
                      <a:endParaRPr lang="el-GR" dirty="0"/>
                    </a:p>
                  </a:txBody>
                  <a:tcPr marL="94491" marR="94491"/>
                </a:tc>
                <a:tc>
                  <a:txBody>
                    <a:bodyPr/>
                    <a:lstStyle/>
                    <a:p>
                      <a:r>
                        <a:rPr lang="el-GR" dirty="0" smtClean="0"/>
                        <a:t>Καλλίνος</a:t>
                      </a:r>
                      <a:endParaRPr lang="el-GR" dirty="0"/>
                    </a:p>
                  </a:txBody>
                  <a:tcPr marL="94491" marR="94491"/>
                </a:tc>
                <a:tc>
                  <a:txBody>
                    <a:bodyPr/>
                    <a:lstStyle/>
                    <a:p>
                      <a:r>
                        <a:rPr lang="el-GR" dirty="0" smtClean="0"/>
                        <a:t>Σαπφώ</a:t>
                      </a:r>
                      <a:endParaRPr lang="el-GR" dirty="0"/>
                    </a:p>
                  </a:txBody>
                  <a:tcPr marL="94491" marR="94491"/>
                </a:tc>
                <a:tc>
                  <a:txBody>
                    <a:bodyPr/>
                    <a:lstStyle/>
                    <a:p>
                      <a:r>
                        <a:rPr lang="el-GR" dirty="0" smtClean="0"/>
                        <a:t>Αλκμάνας</a:t>
                      </a:r>
                      <a:endParaRPr lang="el-GR" dirty="0"/>
                    </a:p>
                  </a:txBody>
                  <a:tcPr marL="94491" marR="94491"/>
                </a:tc>
              </a:tr>
              <a:tr h="370840">
                <a:tc>
                  <a:txBody>
                    <a:bodyPr/>
                    <a:lstStyle/>
                    <a:p>
                      <a:r>
                        <a:rPr lang="el-GR" dirty="0" smtClean="0"/>
                        <a:t>Σημωνίδης</a:t>
                      </a:r>
                      <a:endParaRPr lang="el-GR" dirty="0"/>
                    </a:p>
                  </a:txBody>
                  <a:tcPr marL="94491" marR="94491"/>
                </a:tc>
                <a:tc>
                  <a:txBody>
                    <a:bodyPr/>
                    <a:lstStyle/>
                    <a:p>
                      <a:r>
                        <a:rPr lang="el-GR" dirty="0" smtClean="0"/>
                        <a:t>Τυρταίος</a:t>
                      </a:r>
                      <a:endParaRPr lang="el-GR" dirty="0"/>
                    </a:p>
                  </a:txBody>
                  <a:tcPr marL="94491" marR="94491"/>
                </a:tc>
                <a:tc>
                  <a:txBody>
                    <a:bodyPr/>
                    <a:lstStyle/>
                    <a:p>
                      <a:r>
                        <a:rPr lang="el-GR" dirty="0" smtClean="0"/>
                        <a:t>Αλκαίος</a:t>
                      </a:r>
                      <a:endParaRPr lang="el-GR" dirty="0"/>
                    </a:p>
                  </a:txBody>
                  <a:tcPr marL="94491" marR="94491"/>
                </a:tc>
                <a:tc>
                  <a:txBody>
                    <a:bodyPr/>
                    <a:lstStyle/>
                    <a:p>
                      <a:r>
                        <a:rPr lang="el-GR" dirty="0" smtClean="0"/>
                        <a:t>Στησίχορος</a:t>
                      </a:r>
                      <a:endParaRPr lang="el-GR" dirty="0"/>
                    </a:p>
                  </a:txBody>
                  <a:tcPr marL="94491" marR="94491"/>
                </a:tc>
              </a:tr>
              <a:tr h="370840">
                <a:tc>
                  <a:txBody>
                    <a:bodyPr/>
                    <a:lstStyle/>
                    <a:p>
                      <a:r>
                        <a:rPr lang="el-GR" dirty="0" smtClean="0"/>
                        <a:t>Ιππώνακτας</a:t>
                      </a:r>
                      <a:endParaRPr lang="el-GR" dirty="0"/>
                    </a:p>
                  </a:txBody>
                  <a:tcPr marL="94491" marR="94491"/>
                </a:tc>
                <a:tc>
                  <a:txBody>
                    <a:bodyPr/>
                    <a:lstStyle/>
                    <a:p>
                      <a:r>
                        <a:rPr lang="el-GR" dirty="0" smtClean="0"/>
                        <a:t>Μίμνερμος</a:t>
                      </a:r>
                      <a:endParaRPr lang="el-GR" dirty="0"/>
                    </a:p>
                  </a:txBody>
                  <a:tcPr marL="94491" marR="94491"/>
                </a:tc>
                <a:tc>
                  <a:txBody>
                    <a:bodyPr/>
                    <a:lstStyle/>
                    <a:p>
                      <a:r>
                        <a:rPr lang="el-GR" dirty="0" smtClean="0"/>
                        <a:t>Ανακρέοντας</a:t>
                      </a:r>
                      <a:endParaRPr lang="el-GR" dirty="0"/>
                    </a:p>
                  </a:txBody>
                  <a:tcPr marL="94491" marR="94491"/>
                </a:tc>
                <a:tc>
                  <a:txBody>
                    <a:bodyPr/>
                    <a:lstStyle/>
                    <a:p>
                      <a:r>
                        <a:rPr lang="el-GR" dirty="0" smtClean="0"/>
                        <a:t>Ίβυκος</a:t>
                      </a:r>
                      <a:endParaRPr lang="el-GR" dirty="0"/>
                    </a:p>
                  </a:txBody>
                  <a:tcPr marL="94491" marR="94491"/>
                </a:tc>
              </a:tr>
              <a:tr h="370840">
                <a:tc>
                  <a:txBody>
                    <a:bodyPr/>
                    <a:lstStyle/>
                    <a:p>
                      <a:endParaRPr lang="el-GR"/>
                    </a:p>
                  </a:txBody>
                  <a:tcPr marL="94491" marR="94491"/>
                </a:tc>
                <a:tc>
                  <a:txBody>
                    <a:bodyPr/>
                    <a:lstStyle/>
                    <a:p>
                      <a:r>
                        <a:rPr lang="el-GR" dirty="0" smtClean="0"/>
                        <a:t>Σόλων</a:t>
                      </a:r>
                      <a:endParaRPr lang="el-GR" dirty="0"/>
                    </a:p>
                  </a:txBody>
                  <a:tcPr marL="94491" marR="94491"/>
                </a:tc>
                <a:tc>
                  <a:txBody>
                    <a:bodyPr/>
                    <a:lstStyle/>
                    <a:p>
                      <a:endParaRPr lang="el-GR" dirty="0"/>
                    </a:p>
                  </a:txBody>
                  <a:tcPr marL="94491" marR="94491"/>
                </a:tc>
                <a:tc>
                  <a:txBody>
                    <a:bodyPr/>
                    <a:lstStyle/>
                    <a:p>
                      <a:r>
                        <a:rPr lang="el-GR" dirty="0" smtClean="0"/>
                        <a:t>Σιμωνίδης</a:t>
                      </a:r>
                      <a:endParaRPr lang="el-GR" dirty="0"/>
                    </a:p>
                  </a:txBody>
                  <a:tcPr marL="94491" marR="94491"/>
                </a:tc>
              </a:tr>
              <a:tr h="370840">
                <a:tc>
                  <a:txBody>
                    <a:bodyPr/>
                    <a:lstStyle/>
                    <a:p>
                      <a:endParaRPr lang="el-GR"/>
                    </a:p>
                  </a:txBody>
                  <a:tcPr marL="94491" marR="94491"/>
                </a:tc>
                <a:tc>
                  <a:txBody>
                    <a:bodyPr/>
                    <a:lstStyle/>
                    <a:p>
                      <a:r>
                        <a:rPr lang="el-GR" dirty="0" smtClean="0"/>
                        <a:t>Θέογνης</a:t>
                      </a:r>
                      <a:endParaRPr lang="el-GR" dirty="0"/>
                    </a:p>
                  </a:txBody>
                  <a:tcPr marL="94491" marR="94491"/>
                </a:tc>
                <a:tc>
                  <a:txBody>
                    <a:bodyPr/>
                    <a:lstStyle/>
                    <a:p>
                      <a:endParaRPr lang="el-GR"/>
                    </a:p>
                  </a:txBody>
                  <a:tcPr marL="94491" marR="94491"/>
                </a:tc>
                <a:tc>
                  <a:txBody>
                    <a:bodyPr/>
                    <a:lstStyle/>
                    <a:p>
                      <a:r>
                        <a:rPr lang="el-GR" dirty="0" smtClean="0"/>
                        <a:t>Βακχυλίδης</a:t>
                      </a:r>
                      <a:endParaRPr lang="el-GR" dirty="0"/>
                    </a:p>
                  </a:txBody>
                  <a:tcPr marL="94491" marR="94491"/>
                </a:tc>
              </a:tr>
              <a:tr h="370840">
                <a:tc>
                  <a:txBody>
                    <a:bodyPr/>
                    <a:lstStyle/>
                    <a:p>
                      <a:endParaRPr lang="el-GR"/>
                    </a:p>
                  </a:txBody>
                  <a:tcPr marL="94491" marR="94491"/>
                </a:tc>
                <a:tc>
                  <a:txBody>
                    <a:bodyPr/>
                    <a:lstStyle/>
                    <a:p>
                      <a:endParaRPr lang="el-GR"/>
                    </a:p>
                  </a:txBody>
                  <a:tcPr marL="94491" marR="94491"/>
                </a:tc>
                <a:tc>
                  <a:txBody>
                    <a:bodyPr/>
                    <a:lstStyle/>
                    <a:p>
                      <a:endParaRPr lang="el-GR"/>
                    </a:p>
                  </a:txBody>
                  <a:tcPr marL="94491" marR="94491"/>
                </a:tc>
                <a:tc>
                  <a:txBody>
                    <a:bodyPr/>
                    <a:lstStyle/>
                    <a:p>
                      <a:r>
                        <a:rPr lang="el-GR" dirty="0" smtClean="0"/>
                        <a:t>Πίνδαρος</a:t>
                      </a:r>
                      <a:endParaRPr lang="el-GR" dirty="0"/>
                    </a:p>
                  </a:txBody>
                  <a:tcPr marL="94491" marR="9449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err="1" smtClean="0"/>
              <a:t>Tα</a:t>
            </a:r>
            <a:r>
              <a:rPr lang="el-GR" b="1" dirty="0" smtClean="0"/>
              <a:t> είδη της λυρικής ποίησης </a:t>
            </a:r>
            <a:br>
              <a:rPr lang="el-GR" b="1" dirty="0" smtClean="0"/>
            </a:br>
            <a:endParaRPr lang="el-GR" dirty="0"/>
          </a:p>
        </p:txBody>
      </p:sp>
      <p:sp>
        <p:nvSpPr>
          <p:cNvPr id="3" name="2 - Θέση περιεχομένου"/>
          <p:cNvSpPr>
            <a:spLocks noGrp="1"/>
          </p:cNvSpPr>
          <p:nvPr>
            <p:ph sz="quarter" idx="1"/>
          </p:nvPr>
        </p:nvSpPr>
        <p:spPr/>
        <p:txBody>
          <a:bodyPr>
            <a:normAutofit fontScale="70000" lnSpcReduction="20000"/>
          </a:bodyPr>
          <a:lstStyle/>
          <a:p>
            <a:pPr algn="ctr">
              <a:buNone/>
            </a:pPr>
            <a:r>
              <a:rPr lang="en-GB" sz="4600" b="1" dirty="0" smtClean="0"/>
              <a:t>E</a:t>
            </a:r>
            <a:r>
              <a:rPr lang="el-GR" sz="4600" b="1" dirty="0" err="1" smtClean="0"/>
              <a:t>λεγεία</a:t>
            </a:r>
            <a:endParaRPr lang="el-GR" sz="4600" b="1" dirty="0" smtClean="0"/>
          </a:p>
          <a:p>
            <a:endParaRPr lang="el-GR" sz="2400" dirty="0" smtClean="0"/>
          </a:p>
          <a:p>
            <a:r>
              <a:rPr lang="el-GR" sz="2400" dirty="0" smtClean="0"/>
              <a:t>(&lt; φρυγική λέξη </a:t>
            </a:r>
            <a:r>
              <a:rPr lang="el-GR" sz="2400" i="1" dirty="0" err="1" smtClean="0"/>
              <a:t>ἔλεγος</a:t>
            </a:r>
            <a:r>
              <a:rPr lang="el-GR" sz="2400" dirty="0" smtClean="0"/>
              <a:t> = θρήνος) ήταν αρχικά λυπητερό τραγούδι, γραμμένο στην ιωνική διάλεκτο, που το τραγουδούσαν με τη συνοδεία αυλού</a:t>
            </a:r>
          </a:p>
          <a:p>
            <a:endParaRPr lang="el-GR" sz="2400" dirty="0" smtClean="0"/>
          </a:p>
          <a:p>
            <a:r>
              <a:rPr lang="el-GR" sz="2400" dirty="0" smtClean="0"/>
              <a:t>με το πέρασμα του χρόνου το περιεχόμενο της ελεγείας έπαψε να είναι μόνο θρηνητικό και εξέφραζε κάθε συναίσθημα του ανθρώπου</a:t>
            </a:r>
          </a:p>
          <a:p>
            <a:endParaRPr lang="el-GR" sz="2400" dirty="0" smtClean="0"/>
          </a:p>
          <a:p>
            <a:r>
              <a:rPr lang="el-GR" sz="2400" dirty="0" smtClean="0"/>
              <a:t>ανάλογα με το περιεχόμενο, διακρίνουμε τα ακόλουθα είδη ελεγείας: πολεμική, ερωτική, πολιτική, ηθική και γνωμική</a:t>
            </a:r>
          </a:p>
          <a:p>
            <a:endParaRPr lang="el-GR" sz="2400" dirty="0" smtClean="0"/>
          </a:p>
          <a:p>
            <a:r>
              <a:rPr lang="el-GR" sz="2400" dirty="0" smtClean="0"/>
              <a:t>μέτρο της ελεγείας είναι το ελεγειακό δίστιχο, που αποτελείται από έναν εξάμετρο στίχο και έναν πεντάμετρο ελλιπή, </a:t>
            </a:r>
          </a:p>
          <a:p>
            <a:pPr>
              <a:buNone/>
            </a:pPr>
            <a:r>
              <a:rPr lang="el-GR" sz="2400" dirty="0" smtClean="0"/>
              <a:t> </a:t>
            </a:r>
          </a:p>
          <a:p>
            <a:pPr algn="ctr">
              <a:buNone/>
            </a:pPr>
            <a:r>
              <a:rPr lang="el-GR" sz="2400" dirty="0" smtClean="0"/>
              <a:t>-</a:t>
            </a:r>
            <a:r>
              <a:rPr lang="el-GR" sz="2400" dirty="0" err="1" smtClean="0"/>
              <a:t>˘˘</a:t>
            </a:r>
            <a:r>
              <a:rPr lang="el-GR" sz="2400" dirty="0" smtClean="0"/>
              <a:t>, -</a:t>
            </a:r>
            <a:r>
              <a:rPr lang="el-GR" sz="2400" dirty="0" err="1" smtClean="0"/>
              <a:t>˘˘</a:t>
            </a:r>
            <a:r>
              <a:rPr lang="el-GR" sz="2400" dirty="0" smtClean="0"/>
              <a:t>, -</a:t>
            </a:r>
            <a:r>
              <a:rPr lang="el-GR" sz="2400" dirty="0" err="1" smtClean="0"/>
              <a:t>˘˘</a:t>
            </a:r>
            <a:r>
              <a:rPr lang="el-GR" sz="2400" dirty="0" smtClean="0"/>
              <a:t>, -</a:t>
            </a:r>
            <a:r>
              <a:rPr lang="el-GR" sz="2400" dirty="0" err="1" smtClean="0"/>
              <a:t>˘˘</a:t>
            </a:r>
            <a:r>
              <a:rPr lang="el-GR" sz="2400" dirty="0" smtClean="0"/>
              <a:t>, -</a:t>
            </a:r>
            <a:r>
              <a:rPr lang="el-GR" sz="2400" dirty="0" err="1" smtClean="0"/>
              <a:t>˘˘</a:t>
            </a:r>
            <a:r>
              <a:rPr lang="el-GR" sz="2400" dirty="0" smtClean="0"/>
              <a:t>, --˘</a:t>
            </a:r>
          </a:p>
          <a:p>
            <a:pPr algn="ctr">
              <a:buNone/>
            </a:pPr>
            <a:r>
              <a:rPr lang="el-GR" sz="2400" dirty="0" smtClean="0"/>
              <a:t>-</a:t>
            </a:r>
            <a:r>
              <a:rPr lang="el-GR" sz="2400" dirty="0" err="1" smtClean="0"/>
              <a:t>˘˘</a:t>
            </a:r>
            <a:r>
              <a:rPr lang="el-GR" sz="2400" dirty="0" smtClean="0"/>
              <a:t>, -</a:t>
            </a:r>
            <a:r>
              <a:rPr lang="el-GR" sz="2400" dirty="0" err="1" smtClean="0"/>
              <a:t>˘˘</a:t>
            </a:r>
            <a:r>
              <a:rPr lang="el-GR" sz="2400" dirty="0" smtClean="0"/>
              <a:t>, -/, -</a:t>
            </a:r>
            <a:r>
              <a:rPr lang="el-GR" sz="2400" dirty="0" err="1" smtClean="0"/>
              <a:t>˘˘</a:t>
            </a:r>
            <a:r>
              <a:rPr lang="el-GR" sz="2400" dirty="0" smtClean="0"/>
              <a:t>, -</a:t>
            </a:r>
            <a:r>
              <a:rPr lang="el-GR" sz="2400" dirty="0" err="1" smtClean="0"/>
              <a:t>˘˘</a:t>
            </a:r>
            <a:r>
              <a:rPr lang="el-GR" sz="2400" dirty="0" smtClean="0"/>
              <a:t>, -.</a:t>
            </a:r>
          </a:p>
          <a:p>
            <a:endParaRPr lang="el-GR" sz="2400" dirty="0" smtClean="0"/>
          </a:p>
          <a:p>
            <a:endParaRPr lang="el-GR" b="1" dirty="0" smtClean="0"/>
          </a:p>
          <a:p>
            <a:endParaRPr lang="el-GR"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err="1" smtClean="0"/>
              <a:t>Tα</a:t>
            </a:r>
            <a:r>
              <a:rPr lang="el-GR" b="1" dirty="0" smtClean="0"/>
              <a:t> είδη της λυρικής ποίησης </a:t>
            </a:r>
            <a:br>
              <a:rPr lang="el-GR" b="1" dirty="0" smtClean="0"/>
            </a:br>
            <a:endParaRPr lang="el-GR" dirty="0"/>
          </a:p>
        </p:txBody>
      </p:sp>
      <p:sp>
        <p:nvSpPr>
          <p:cNvPr id="3" name="2 - Θέση περιεχομένου"/>
          <p:cNvSpPr>
            <a:spLocks noGrp="1"/>
          </p:cNvSpPr>
          <p:nvPr>
            <p:ph sz="quarter" idx="1"/>
          </p:nvPr>
        </p:nvSpPr>
        <p:spPr/>
        <p:txBody>
          <a:bodyPr>
            <a:normAutofit/>
          </a:bodyPr>
          <a:lstStyle/>
          <a:p>
            <a:pPr algn="ctr">
              <a:buNone/>
            </a:pPr>
            <a:r>
              <a:rPr lang="en-GB" b="1" dirty="0" smtClean="0"/>
              <a:t>E</a:t>
            </a:r>
            <a:r>
              <a:rPr lang="el-GR" b="1" dirty="0" err="1" smtClean="0"/>
              <a:t>πίγραμμα</a:t>
            </a:r>
            <a:endParaRPr lang="el-GR" b="1" dirty="0" smtClean="0"/>
          </a:p>
          <a:p>
            <a:r>
              <a:rPr lang="el-GR" sz="2400" dirty="0" smtClean="0"/>
              <a:t>είναι λογοτεχνικό είδος που γεννήθηκε από την ανάγκη να κρατηθεί ζωντανή η μνήμη του νεκρού με την έμμετρη επιγραφή που χαρασσόταν στους τάφους και τα αναθήματα (= αφιερώματα στους θεούς). </a:t>
            </a:r>
          </a:p>
          <a:p>
            <a:endParaRPr lang="el-GR" sz="2400" dirty="0" smtClean="0"/>
          </a:p>
          <a:p>
            <a:r>
              <a:rPr lang="el-GR" sz="2400" dirty="0" smtClean="0"/>
              <a:t>είχαν ως σκοπό να απαθανατίσουν το κλέος των μεγάλων ανδρών και των νεκρών των πολέμων.</a:t>
            </a:r>
          </a:p>
          <a:p>
            <a:endParaRPr lang="el-GR" sz="2400" dirty="0" smtClean="0"/>
          </a:p>
          <a:p>
            <a:r>
              <a:rPr lang="el-GR" sz="2400" dirty="0" smtClean="0"/>
              <a:t>πατρίδα του επιγράμματος είναι η </a:t>
            </a:r>
            <a:r>
              <a:rPr lang="el-GR" sz="2400" dirty="0" err="1" smtClean="0"/>
              <a:t>Iωνία</a:t>
            </a:r>
            <a:r>
              <a:rPr lang="el-GR" sz="2400" dirty="0" smtClean="0"/>
              <a:t> (7ος αι. </a:t>
            </a:r>
            <a:r>
              <a:rPr lang="el-GR" sz="2400" dirty="0" err="1" smtClean="0"/>
              <a:t>π.X</a:t>
            </a:r>
            <a:r>
              <a:rPr lang="el-GR" sz="2400" dirty="0" smtClean="0"/>
              <a:t>.).</a:t>
            </a:r>
            <a:endParaRPr lang="el-GR"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6" name="5 - Θέση περιεχομένου" descr="-12-638.jpg"/>
          <p:cNvPicPr>
            <a:picLocks noGrp="1" noChangeAspect="1"/>
          </p:cNvPicPr>
          <p:nvPr>
            <p:ph sz="quarter" idx="1"/>
          </p:nvPr>
        </p:nvPicPr>
        <p:blipFill>
          <a:blip r:embed="rId2" cstate="print"/>
          <a:stretch>
            <a:fillRect/>
          </a:stretch>
        </p:blipFill>
        <p:spPr>
          <a:xfrm>
            <a:off x="0" y="0"/>
            <a:ext cx="8532440" cy="5661248"/>
          </a:xfrm>
        </p:spPr>
      </p:pic>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116632"/>
            <a:ext cx="8534400" cy="870920"/>
          </a:xfrm>
        </p:spPr>
        <p:txBody>
          <a:bodyPr>
            <a:normAutofit fontScale="90000"/>
          </a:bodyPr>
          <a:lstStyle/>
          <a:p>
            <a:r>
              <a:rPr lang="el-GR" b="1" dirty="0" smtClean="0"/>
              <a:t/>
            </a:r>
            <a:br>
              <a:rPr lang="el-GR" b="1" dirty="0" smtClean="0"/>
            </a:br>
            <a:r>
              <a:rPr lang="el-GR" b="1" dirty="0" smtClean="0"/>
              <a:t> </a:t>
            </a:r>
            <a:r>
              <a:rPr lang="en-US" b="1" dirty="0" smtClean="0"/>
              <a:t/>
            </a:r>
            <a:br>
              <a:rPr lang="en-US" b="1" dirty="0" smtClean="0"/>
            </a:br>
            <a:r>
              <a:rPr lang="el-GR" b="1" dirty="0" smtClean="0"/>
              <a:t>Ίαμβος</a:t>
            </a:r>
            <a:r>
              <a:rPr lang="el-GR" b="1" dirty="0" smtClean="0"/>
              <a:t/>
            </a:r>
            <a:br>
              <a:rPr lang="el-GR" b="1" dirty="0" smtClean="0"/>
            </a:b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92500"/>
          </a:bodyPr>
          <a:lstStyle/>
          <a:p>
            <a:r>
              <a:rPr lang="el-GR" sz="2400" dirty="0" smtClean="0"/>
              <a:t>για την προέλευση της λέξης</a:t>
            </a:r>
            <a:r>
              <a:rPr lang="el-GR" sz="2400" b="1" dirty="0" smtClean="0"/>
              <a:t> ίαμβος</a:t>
            </a:r>
            <a:r>
              <a:rPr lang="el-GR" sz="2400" dirty="0" smtClean="0"/>
              <a:t> δεν υπάρχει καμία τεκμηριωμένη άποψη</a:t>
            </a:r>
          </a:p>
          <a:p>
            <a:endParaRPr lang="el-GR" sz="2400" dirty="0" smtClean="0"/>
          </a:p>
          <a:p>
            <a:r>
              <a:rPr lang="el-GR" sz="2400" dirty="0" smtClean="0"/>
              <a:t>οι ρίζες της ανάγονται στις πανάρχαιες τελετές των </a:t>
            </a:r>
            <a:r>
              <a:rPr lang="el-GR" sz="2400" dirty="0" err="1" smtClean="0"/>
              <a:t>Eλευσινίων</a:t>
            </a:r>
            <a:r>
              <a:rPr lang="el-GR" sz="2400" baseline="30000" dirty="0" smtClean="0"/>
              <a:t> </a:t>
            </a:r>
            <a:r>
              <a:rPr lang="el-GR" sz="2400" dirty="0" smtClean="0"/>
              <a:t>με τα άσεμνα αστεία (ιάμβους), καθώς και στην κοινωνική κριτική</a:t>
            </a:r>
          </a:p>
          <a:p>
            <a:endParaRPr lang="el-GR" sz="2400" dirty="0" smtClean="0"/>
          </a:p>
          <a:p>
            <a:r>
              <a:rPr lang="el-GR" sz="2400" dirty="0" smtClean="0"/>
              <a:t>χρησιμοποιήθηκε, πάντως, για να προσδιορίσει ποιήματα των οποίων το περιεχόμενο ήταν περιπαικτικό και είχαν σκοπό να διορθώσουν τα ελαττώματα ατόμων ή του κοινωνικού συνόλου</a:t>
            </a:r>
          </a:p>
          <a:p>
            <a:endParaRPr lang="el-GR" sz="2400" dirty="0" smtClean="0"/>
          </a:p>
          <a:p>
            <a:r>
              <a:rPr lang="el-GR" sz="2400" dirty="0" smtClean="0"/>
              <a:t>αναπτύχθηκε κατά την ίδια περίπου εποχή με την ελεγεία</a:t>
            </a:r>
            <a:endParaRPr lang="el-GR" sz="24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GB" b="1" dirty="0" smtClean="0"/>
              <a:t>M</a:t>
            </a:r>
            <a:r>
              <a:rPr lang="el-GR" b="1" dirty="0" err="1" smtClean="0"/>
              <a:t>ονωδιακή</a:t>
            </a:r>
            <a:r>
              <a:rPr lang="el-GR" b="1" dirty="0" smtClean="0"/>
              <a:t> (μελική) ποίηση</a:t>
            </a:r>
            <a:br>
              <a:rPr lang="el-GR" b="1" dirty="0" smtClean="0"/>
            </a:b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sz="2400" dirty="0" smtClean="0"/>
              <a:t>η μονωδία, από ένα πρόσωπο, χωρίς μουσική συνοδεία, είναι δημιουργία των ποιητών του 6ου αι. </a:t>
            </a:r>
            <a:r>
              <a:rPr lang="el-GR" sz="2400" dirty="0" err="1" smtClean="0"/>
              <a:t>π.X</a:t>
            </a:r>
            <a:r>
              <a:rPr lang="el-GR" sz="2400" dirty="0" smtClean="0"/>
              <a:t>.</a:t>
            </a:r>
          </a:p>
          <a:p>
            <a:endParaRPr lang="el-GR" sz="2400" dirty="0" smtClean="0"/>
          </a:p>
          <a:p>
            <a:r>
              <a:rPr lang="el-GR" sz="2400" dirty="0" smtClean="0"/>
              <a:t>οι μελικοί ποιητές γράφουν ποιήματα σε αιολική διάλεκτο, το περιεχόμενο των οποίων αναφέρεται στα προσωπικά τους συναισθήματα, στους θεούς, στους ανθρώπους και σε γεγονότα της καθημερινής ζωής. </a:t>
            </a:r>
          </a:p>
          <a:p>
            <a:endParaRPr lang="el-GR" sz="2400" dirty="0" smtClean="0"/>
          </a:p>
          <a:p>
            <a:r>
              <a:rPr lang="el-GR" sz="2400" dirty="0" smtClean="0"/>
              <a:t>διδάσκουν την πολιτική σύνεση και την ευσέβεια και συχνά χρησιμοποιούνται προκειμένου να ενισχυθεί το ηθικό των πολιτών.</a:t>
            </a:r>
          </a:p>
          <a:p>
            <a:endParaRPr lang="el-GR" sz="2400" dirty="0" smtClean="0"/>
          </a:p>
          <a:p>
            <a:r>
              <a:rPr lang="el-GR" sz="2400" dirty="0" smtClean="0"/>
              <a:t>το είδος της ποίησης αυτής γνώρισε ιδιαίτερη άνθηση στη Λέσβο</a:t>
            </a:r>
            <a:endParaRPr lang="el-GR"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b="1" i="1" dirty="0" smtClean="0"/>
              <a:t>A</a:t>
            </a:r>
            <a:r>
              <a:rPr lang="el-GR" b="1" i="1" dirty="0" smtClean="0"/>
              <a:t>παρχές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r>
              <a:rPr lang="el-GR" dirty="0" smtClean="0"/>
              <a:t>Στις αρχές του 7ου αι. </a:t>
            </a:r>
            <a:r>
              <a:rPr lang="el-GR" dirty="0" err="1" smtClean="0"/>
              <a:t>π.X</a:t>
            </a:r>
            <a:r>
              <a:rPr lang="el-GR" dirty="0" smtClean="0"/>
              <a:t>. το ενδιαφέρον για την επική ποίηση εξασθενεί και κάνει την εμφάνισή της η λυρική ποίηση, που καλλιεργείται μεταξύ των ετών 650-450 </a:t>
            </a:r>
            <a:r>
              <a:rPr lang="el-GR" dirty="0" err="1" smtClean="0"/>
              <a:t>π.X</a:t>
            </a:r>
            <a:r>
              <a:rPr lang="el-GR" dirty="0" smtClean="0"/>
              <a:t>.</a:t>
            </a:r>
          </a:p>
          <a:p>
            <a:pPr algn="just"/>
            <a:endParaRPr lang="el-GR" dirty="0" smtClean="0"/>
          </a:p>
          <a:p>
            <a:pPr algn="just"/>
            <a:r>
              <a:rPr lang="el-GR" dirty="0" smtClean="0"/>
              <a:t>Είναι η ποίηση που τραγουδιόταν, είτε από ένα άτομο είτε από ομάδα τραγουδιστών, με συνοδεία λύρας αρχικά και στη συνέχεια με άλλα μουσικά όργανα (αυλός, κιθάρα,  φόρμιγγα, βάρβιτος κ.ά.)</a:t>
            </a:r>
          </a:p>
          <a:p>
            <a:pPr algn="just"/>
            <a:endParaRPr lang="el-GR" dirty="0" smtClean="0"/>
          </a:p>
          <a:p>
            <a:pPr algn="just"/>
            <a:r>
              <a:rPr lang="el-GR" dirty="0" smtClean="0"/>
              <a:t>Γεννήθηκε από την ανάγκη του ανθρώπου να εκφράσει ελεύθερα τα συναισθήματα και τις ιδέες του.</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Σαπφώ_+«Ωδή»+ύμνος+στην+Αφροδίτη.jpg"/>
          <p:cNvPicPr>
            <a:picLocks noGrp="1" noChangeAspect="1"/>
          </p:cNvPicPr>
          <p:nvPr>
            <p:ph sz="quarter" idx="1"/>
          </p:nvPr>
        </p:nvPicPr>
        <p:blipFill>
          <a:blip r:embed="rId2" cstate="print"/>
          <a:stretch>
            <a:fillRect/>
          </a:stretch>
        </p:blipFill>
        <p:spPr>
          <a:xfrm>
            <a:off x="0" y="0"/>
            <a:ext cx="8964488" cy="6858000"/>
          </a:xfrm>
        </p:spPr>
      </p:pic>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1800" b="1" dirty="0" smtClean="0"/>
              <a:t/>
            </a:r>
            <a:br>
              <a:rPr lang="el-GR" sz="1800" b="1" dirty="0" smtClean="0"/>
            </a:br>
            <a:r>
              <a:rPr lang="el-GR" sz="1800" b="1" dirty="0" err="1" smtClean="0"/>
              <a:t>Xορωδιακή</a:t>
            </a:r>
            <a:r>
              <a:rPr lang="el-GR" sz="1800" b="1" dirty="0" smtClean="0"/>
              <a:t> ποίηση (πολυφωνική ποίηση που εκτελείται από πολυμελή χορό</a:t>
            </a:r>
            <a:br>
              <a:rPr lang="el-GR" sz="1800" b="1" dirty="0" smtClean="0"/>
            </a:br>
            <a:endParaRPr lang="el-GR" sz="1800" dirty="0"/>
          </a:p>
        </p:txBody>
      </p:sp>
      <p:sp>
        <p:nvSpPr>
          <p:cNvPr id="3" name="2 - Θέση περιεχομένου"/>
          <p:cNvSpPr>
            <a:spLocks noGrp="1"/>
          </p:cNvSpPr>
          <p:nvPr>
            <p:ph sz="quarter" idx="1"/>
          </p:nvPr>
        </p:nvSpPr>
        <p:spPr/>
        <p:txBody>
          <a:bodyPr>
            <a:normAutofit fontScale="85000" lnSpcReduction="20000"/>
          </a:bodyPr>
          <a:lstStyle/>
          <a:p>
            <a:endParaRPr lang="el-GR" dirty="0" smtClean="0"/>
          </a:p>
          <a:p>
            <a:r>
              <a:rPr lang="el-GR" dirty="0" smtClean="0"/>
              <a:t>είναι γραμμένη στη δωρική διάλεκτο και </a:t>
            </a:r>
            <a:r>
              <a:rPr lang="el-GR" dirty="0" err="1" smtClean="0"/>
              <a:t>ψάλλεται</a:t>
            </a:r>
            <a:r>
              <a:rPr lang="el-GR" dirty="0" smtClean="0"/>
              <a:t> με συνοδεία μουσικών οργάνων, στα πανηγύρια και στις γιορτές των θεών, από ομάδα ανδρών ή γυναικών (χορός)</a:t>
            </a:r>
          </a:p>
          <a:p>
            <a:endParaRPr lang="el-GR" dirty="0" smtClean="0"/>
          </a:p>
          <a:p>
            <a:r>
              <a:rPr lang="el-GR" dirty="0" smtClean="0"/>
              <a:t>αποτελεί συνδυασμό ποίησης, μουσικής και όρχησης, είναι δηλαδή ένα σύνθετο καλλιτέχνημα που εκφράζει το συναισθηματικό κόσμο ενός συνόλου προσώπων</a:t>
            </a:r>
          </a:p>
          <a:p>
            <a:endParaRPr lang="el-GR" dirty="0" smtClean="0"/>
          </a:p>
          <a:p>
            <a:r>
              <a:rPr lang="el-GR" dirty="0" smtClean="0"/>
              <a:t>τα διάφορα είδη της αναφέρονται σε θεούς (ύμνοι) και σε ανθρώπους (εγκώμια).</a:t>
            </a:r>
          </a:p>
          <a:p>
            <a:endParaRPr lang="el-GR" dirty="0" smtClean="0"/>
          </a:p>
          <a:p>
            <a:r>
              <a:rPr lang="el-GR" dirty="0" smtClean="0"/>
              <a:t>Εκφράζει τη συλλογική συνείδηση της πόλης και όχι προσωπικά συναισθήματα</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Πίνδαρος</a:t>
            </a:r>
            <a:endParaRPr lang="el-GR" dirty="0"/>
          </a:p>
        </p:txBody>
      </p:sp>
      <p:sp>
        <p:nvSpPr>
          <p:cNvPr id="3" name="2 - Θέση περιεχομένου"/>
          <p:cNvSpPr>
            <a:spLocks noGrp="1"/>
          </p:cNvSpPr>
          <p:nvPr>
            <p:ph sz="quarter" idx="1"/>
          </p:nvPr>
        </p:nvSpPr>
        <p:spPr>
          <a:xfrm>
            <a:off x="457200" y="1196752"/>
            <a:ext cx="8229600" cy="4929411"/>
          </a:xfrm>
        </p:spPr>
        <p:txBody>
          <a:bodyPr>
            <a:normAutofit fontScale="85000" lnSpcReduction="20000"/>
          </a:bodyPr>
          <a:lstStyle/>
          <a:p>
            <a:pPr algn="ctr">
              <a:buNone/>
            </a:pPr>
            <a:r>
              <a:rPr lang="el-GR" b="1" dirty="0" smtClean="0"/>
              <a:t>Πρώτος </a:t>
            </a:r>
            <a:r>
              <a:rPr lang="el-GR" b="1" dirty="0" err="1" smtClean="0"/>
              <a:t>Oλυμπιόνικος</a:t>
            </a:r>
            <a:r>
              <a:rPr lang="el-GR" b="1" dirty="0" smtClean="0"/>
              <a:t> (στ. 1-10)</a:t>
            </a:r>
            <a:endParaRPr lang="el-GR" dirty="0" smtClean="0"/>
          </a:p>
          <a:p>
            <a:pPr algn="ctr">
              <a:buNone/>
            </a:pPr>
            <a:r>
              <a:rPr lang="el-GR" dirty="0" smtClean="0"/>
              <a:t>Στον Ιέρωνα τον Συρακούσιο, νικητή στην ιπποδρομία</a:t>
            </a:r>
          </a:p>
          <a:p>
            <a:pPr algn="ctr">
              <a:buNone/>
            </a:pPr>
            <a:r>
              <a:rPr lang="el-GR" dirty="0" err="1" smtClean="0"/>
              <a:t>Ἄριστον</a:t>
            </a:r>
            <a:r>
              <a:rPr lang="el-GR" dirty="0" smtClean="0"/>
              <a:t> </a:t>
            </a:r>
            <a:r>
              <a:rPr lang="el-GR" dirty="0" err="1" smtClean="0"/>
              <a:t>μὲν</a:t>
            </a:r>
            <a:r>
              <a:rPr lang="el-GR" dirty="0" smtClean="0"/>
              <a:t> </a:t>
            </a:r>
            <a:r>
              <a:rPr lang="el-GR" dirty="0" err="1" smtClean="0"/>
              <a:t>ὔδωρ</a:t>
            </a:r>
            <a:r>
              <a:rPr lang="el-GR" dirty="0" smtClean="0"/>
              <a:t>, ὁ </a:t>
            </a:r>
            <a:r>
              <a:rPr lang="el-GR" dirty="0" err="1" smtClean="0"/>
              <a:t>δὲ</a:t>
            </a:r>
            <a:r>
              <a:rPr lang="el-GR" dirty="0" smtClean="0"/>
              <a:t> </a:t>
            </a:r>
            <a:r>
              <a:rPr lang="el-GR" dirty="0" err="1" smtClean="0"/>
              <a:t>χρυσὸς</a:t>
            </a:r>
            <a:r>
              <a:rPr lang="el-GR" dirty="0" smtClean="0"/>
              <a:t> </a:t>
            </a:r>
            <a:r>
              <a:rPr lang="el-GR" dirty="0" err="1" smtClean="0"/>
              <a:t>αἰθόμενον</a:t>
            </a:r>
            <a:r>
              <a:rPr lang="el-GR" dirty="0" smtClean="0"/>
              <a:t> </a:t>
            </a:r>
            <a:r>
              <a:rPr lang="el-GR" dirty="0" err="1" smtClean="0"/>
              <a:t>πῦρ</a:t>
            </a:r>
            <a:r>
              <a:rPr lang="el-GR" dirty="0" smtClean="0"/>
              <a:t/>
            </a:r>
            <a:br>
              <a:rPr lang="el-GR" dirty="0" smtClean="0"/>
            </a:br>
            <a:r>
              <a:rPr lang="el-GR" dirty="0" smtClean="0"/>
              <a:t>....................................................................</a:t>
            </a:r>
            <a:br>
              <a:rPr lang="el-GR" dirty="0" smtClean="0"/>
            </a:br>
            <a:r>
              <a:rPr lang="el-GR" dirty="0" err="1" smtClean="0"/>
              <a:t>Tο</a:t>
            </a:r>
            <a:r>
              <a:rPr lang="el-GR" dirty="0" smtClean="0"/>
              <a:t> πιο πολύτιμο είναι το νερό, ύστερα</a:t>
            </a:r>
            <a:br>
              <a:rPr lang="el-GR" dirty="0" smtClean="0"/>
            </a:br>
            <a:r>
              <a:rPr lang="el-GR" dirty="0" smtClean="0"/>
              <a:t>το χρυσάφι που τόσο ξεχωρίζει απ' τον περήφανο</a:t>
            </a:r>
            <a:br>
              <a:rPr lang="el-GR" dirty="0" smtClean="0"/>
            </a:br>
            <a:r>
              <a:rPr lang="el-GR" dirty="0" smtClean="0"/>
              <a:t>πλούτο, καθώς μια λαμπερή φωτιά μέσα στη νύχτα·</a:t>
            </a:r>
            <a:br>
              <a:rPr lang="el-GR" dirty="0" smtClean="0"/>
            </a:br>
            <a:r>
              <a:rPr lang="el-GR" dirty="0" smtClean="0"/>
              <a:t>αν λαχταράς, καρδιά μου, να τραγουδήσεις</a:t>
            </a:r>
            <a:br>
              <a:rPr lang="el-GR" dirty="0" smtClean="0"/>
            </a:br>
            <a:r>
              <a:rPr lang="el-GR" dirty="0" smtClean="0"/>
              <a:t>αγώνες, μη γυρέψεις στον έρημο ουρανό</a:t>
            </a:r>
            <a:br>
              <a:rPr lang="el-GR" dirty="0" smtClean="0"/>
            </a:br>
            <a:r>
              <a:rPr lang="el-GR" dirty="0" smtClean="0"/>
              <a:t>την ημέρα λαμπερότερο άστρο</a:t>
            </a:r>
            <a:br>
              <a:rPr lang="el-GR" dirty="0" smtClean="0"/>
            </a:br>
            <a:r>
              <a:rPr lang="el-GR" dirty="0" smtClean="0"/>
              <a:t>απ' τον πάμφωτο ήλιο. </a:t>
            </a:r>
            <a:r>
              <a:rPr lang="el-GR" dirty="0" err="1" smtClean="0"/>
              <a:t>Mήτε</a:t>
            </a:r>
            <a:r>
              <a:rPr lang="el-GR" dirty="0" smtClean="0"/>
              <a:t> θα πούμε</a:t>
            </a:r>
            <a:br>
              <a:rPr lang="el-GR" dirty="0" smtClean="0"/>
            </a:br>
            <a:r>
              <a:rPr lang="el-GR" dirty="0" smtClean="0"/>
              <a:t>πως απ' της </a:t>
            </a:r>
            <a:r>
              <a:rPr lang="el-GR" dirty="0" err="1" smtClean="0"/>
              <a:t>Oλυμπίας</a:t>
            </a:r>
            <a:r>
              <a:rPr lang="el-GR" dirty="0" smtClean="0"/>
              <a:t> τον αγώνα υπάρχει</a:t>
            </a:r>
            <a:br>
              <a:rPr lang="el-GR" dirty="0" smtClean="0"/>
            </a:br>
            <a:r>
              <a:rPr lang="el-GR" dirty="0" smtClean="0"/>
              <a:t>άλλος καλύτερος· απ' αυτόν ο </a:t>
            </a:r>
            <a:r>
              <a:rPr lang="el-GR" dirty="0" err="1" smtClean="0"/>
              <a:t>πολυλάλητος</a:t>
            </a:r>
            <a:r>
              <a:rPr lang="el-GR" dirty="0" smtClean="0"/>
              <a:t/>
            </a:r>
            <a:br>
              <a:rPr lang="el-GR" dirty="0" smtClean="0"/>
            </a:br>
            <a:r>
              <a:rPr lang="el-GR" dirty="0" smtClean="0"/>
              <a:t>ύμνος αγκαλιάζει την έμπνευση των ποιητών,</a:t>
            </a:r>
            <a:br>
              <a:rPr lang="el-GR" dirty="0" smtClean="0"/>
            </a:br>
            <a:r>
              <a:rPr lang="el-GR" dirty="0" smtClean="0"/>
              <a:t>για να τραγουδήσουν τον γιο του </a:t>
            </a:r>
            <a:r>
              <a:rPr lang="el-GR" dirty="0" err="1" smtClean="0"/>
              <a:t>Kρόνου</a:t>
            </a:r>
            <a:r>
              <a:rPr lang="el-GR" dirty="0" smtClean="0"/>
              <a:t>...</a:t>
            </a:r>
          </a:p>
          <a:p>
            <a:pPr algn="r">
              <a:buNone/>
            </a:pPr>
            <a:r>
              <a:rPr lang="el-GR" dirty="0" smtClean="0"/>
              <a:t>(</a:t>
            </a:r>
            <a:r>
              <a:rPr lang="el-GR" dirty="0" err="1" smtClean="0"/>
              <a:t>Mτφρ</a:t>
            </a:r>
            <a:r>
              <a:rPr lang="el-GR" dirty="0" smtClean="0"/>
              <a:t>. T. </a:t>
            </a:r>
            <a:r>
              <a:rPr lang="el-GR" dirty="0" err="1" smtClean="0"/>
              <a:t>Pούσσος</a:t>
            </a:r>
            <a:r>
              <a:rPr lang="el-GR" dirty="0" smtClean="0"/>
              <a:t>) </a:t>
            </a:r>
          </a:p>
          <a:p>
            <a:endParaRPr lang="el-GR"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GB" b="1" dirty="0" smtClean="0"/>
              <a:t> </a:t>
            </a:r>
            <a:r>
              <a:rPr lang="el-GR" b="1" dirty="0" smtClean="0"/>
              <a:t>Π</a:t>
            </a:r>
            <a:r>
              <a:rPr lang="en-GB" b="1" dirty="0" smtClean="0"/>
              <a:t>EZO</a:t>
            </a:r>
            <a:r>
              <a:rPr lang="el-GR" b="1" dirty="0" smtClean="0"/>
              <a:t>Γ</a:t>
            </a:r>
            <a:r>
              <a:rPr lang="en-GB" b="1" dirty="0" smtClean="0"/>
              <a:t>PA</a:t>
            </a:r>
            <a:r>
              <a:rPr lang="el-GR" b="1" dirty="0" smtClean="0"/>
              <a:t>Φ</a:t>
            </a:r>
            <a:r>
              <a:rPr lang="en-GB" b="1" dirty="0" smtClean="0"/>
              <a:t>IA</a:t>
            </a:r>
            <a:br>
              <a:rPr lang="en-GB" b="1" dirty="0" smtClean="0"/>
            </a:br>
            <a:endParaRPr lang="el-GR" dirty="0"/>
          </a:p>
        </p:txBody>
      </p:sp>
      <p:sp>
        <p:nvSpPr>
          <p:cNvPr id="3" name="2 - Θέση περιεχομένου"/>
          <p:cNvSpPr>
            <a:spLocks noGrp="1"/>
          </p:cNvSpPr>
          <p:nvPr>
            <p:ph sz="quarter" idx="1"/>
          </p:nvPr>
        </p:nvSpPr>
        <p:spPr/>
        <p:txBody>
          <a:bodyPr>
            <a:normAutofit/>
          </a:bodyPr>
          <a:lstStyle/>
          <a:p>
            <a:r>
              <a:rPr lang="el-GR" sz="2400" dirty="0" smtClean="0"/>
              <a:t>αναπτύσσεται κυρίως για να καλύψει επιστημονικές και πρακτικές ανάγκες.</a:t>
            </a:r>
          </a:p>
          <a:p>
            <a:endParaRPr lang="el-GR" sz="2400" dirty="0" smtClean="0"/>
          </a:p>
          <a:p>
            <a:r>
              <a:rPr lang="el-GR" sz="2400" dirty="0" smtClean="0"/>
              <a:t>οφείλεται στην εξάπλωση του θαλάσσιου εμπορίου, καθώς και στην ίδρυση των αποικιών</a:t>
            </a:r>
          </a:p>
          <a:p>
            <a:endParaRPr lang="el-GR" sz="2400" dirty="0" smtClean="0"/>
          </a:p>
          <a:p>
            <a:r>
              <a:rPr lang="el-GR" sz="2400" dirty="0" smtClean="0"/>
              <a:t>οι μεγάλες κοινωνικές, πολιτικές, οικονομικές και πνευματικές αλλαγές καθόρισαν τις περαιτέρω εξελίξεις του Ελληνισμού</a:t>
            </a:r>
            <a:endParaRPr lang="el-GR" sz="24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b="1" i="1" dirty="0" smtClean="0"/>
              <a:t>A</a:t>
            </a:r>
            <a:r>
              <a:rPr lang="el-GR" b="1" i="1" dirty="0" err="1" smtClean="0"/>
              <a:t>ρχές</a:t>
            </a:r>
            <a:endParaRPr lang="el-GR" dirty="0"/>
          </a:p>
        </p:txBody>
      </p:sp>
      <p:sp>
        <p:nvSpPr>
          <p:cNvPr id="3" name="2 - Θέση περιεχομένου"/>
          <p:cNvSpPr>
            <a:spLocks noGrp="1"/>
          </p:cNvSpPr>
          <p:nvPr>
            <p:ph sz="quarter" idx="1"/>
          </p:nvPr>
        </p:nvSpPr>
        <p:spPr/>
        <p:txBody>
          <a:bodyPr>
            <a:noAutofit/>
          </a:bodyPr>
          <a:lstStyle/>
          <a:p>
            <a:r>
              <a:rPr lang="el-GR" sz="2000" dirty="0" smtClean="0"/>
              <a:t>η ελληνική διανόηση κυριαρχεί στις πόλεις της Ιωνίας, εύρωστες οικονομικά και δημοκρατούμενες.</a:t>
            </a:r>
          </a:p>
          <a:p>
            <a:endParaRPr lang="el-GR" sz="2000" dirty="0" smtClean="0"/>
          </a:p>
          <a:p>
            <a:r>
              <a:rPr lang="el-GR" sz="2000" dirty="0" smtClean="0"/>
              <a:t>τολμηροί στοχαστές θέλουν να εκφράσουν με ακρίβεια τις νέες απόψεις και τις εμπειρίες τους. Προτείνουν μια ορθολογική (σύμφωνα με τον ορθό λόγο) εξήγηση του κόσμου, που αντικαθιστά τη μυθική αφήγηση, και αυτό αποτελεί αποφασιστική στροφή στην ιστορία της σκέψης. Η μετάβαση αυτή από τους μύθους στην ορθολογική κριτική, από το μύθο στο λόγο, θεμελιώνει τη φιλοσοφία και την επιστήμη. </a:t>
            </a:r>
          </a:p>
          <a:p>
            <a:endParaRPr lang="el-GR" sz="2000" dirty="0" smtClean="0"/>
          </a:p>
          <a:p>
            <a:r>
              <a:rPr lang="el-GR" sz="2000" dirty="0" smtClean="0"/>
              <a:t>η κριτική της μυθικής αντίληψης του παρελθόντος θα οδηγήσει στην</a:t>
            </a:r>
            <a:r>
              <a:rPr lang="el-GR" sz="2000" i="1" dirty="0" smtClean="0"/>
              <a:t> </a:t>
            </a:r>
            <a:r>
              <a:rPr lang="el-GR" sz="2000" i="1" dirty="0" err="1" smtClean="0"/>
              <a:t>ἱστορίην</a:t>
            </a:r>
            <a:r>
              <a:rPr lang="el-GR" sz="2000" dirty="0" smtClean="0"/>
              <a:t> (</a:t>
            </a:r>
            <a:r>
              <a:rPr lang="el-GR" sz="2000" i="1" dirty="0" err="1" smtClean="0"/>
              <a:t>ἵστωρ</a:t>
            </a:r>
            <a:r>
              <a:rPr lang="el-GR" sz="2000" i="1" dirty="0" smtClean="0"/>
              <a:t> &lt; </a:t>
            </a:r>
            <a:r>
              <a:rPr lang="el-GR" sz="2000" i="1" dirty="0" err="1" smtClean="0"/>
              <a:t>οἶδ</a:t>
            </a:r>
            <a:r>
              <a:rPr lang="el-GR" sz="2000" dirty="0" err="1" smtClean="0"/>
              <a:t>α</a:t>
            </a:r>
            <a:r>
              <a:rPr lang="el-GR" sz="2000" dirty="0" smtClean="0"/>
              <a:t> = γνωρίζω), έρευνα και διήγηση με βάση την προσωπική παρατήρηση</a:t>
            </a:r>
            <a:endParaRPr lang="el-G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b="1" i="1" dirty="0" smtClean="0"/>
              <a:t>M</a:t>
            </a:r>
            <a:r>
              <a:rPr lang="el-GR" b="1" i="1" dirty="0" err="1" smtClean="0"/>
              <a:t>ῦθοι</a:t>
            </a:r>
            <a:endParaRPr lang="el-GR" dirty="0"/>
          </a:p>
        </p:txBody>
      </p:sp>
      <p:sp>
        <p:nvSpPr>
          <p:cNvPr id="3" name="2 - Θέση περιεχομένου"/>
          <p:cNvSpPr>
            <a:spLocks noGrp="1"/>
          </p:cNvSpPr>
          <p:nvPr>
            <p:ph sz="quarter" idx="1"/>
          </p:nvPr>
        </p:nvSpPr>
        <p:spPr/>
        <p:txBody>
          <a:bodyPr/>
          <a:lstStyle/>
          <a:p>
            <a:pPr>
              <a:buFont typeface="Wingdings" pitchFamily="2" charset="2"/>
              <a:buChar char="§"/>
            </a:pPr>
            <a:endParaRPr lang="el-GR" dirty="0" smtClean="0"/>
          </a:p>
          <a:p>
            <a:pPr>
              <a:buFont typeface="Wingdings" pitchFamily="2" charset="2"/>
              <a:buChar char="§"/>
            </a:pPr>
            <a:r>
              <a:rPr lang="el-GR" dirty="0" smtClean="0"/>
              <a:t>(φανταστικές και διδακτικές ιστορίες).</a:t>
            </a:r>
          </a:p>
          <a:p>
            <a:pPr>
              <a:buFont typeface="Wingdings" pitchFamily="2" charset="2"/>
              <a:buChar char="§"/>
            </a:pPr>
            <a:r>
              <a:rPr lang="el-GR" dirty="0" smtClean="0"/>
              <a:t>συνδέονται με τον Αίσωπο, τον οποίο αναφέρει ο Ηρόδοτος ως </a:t>
            </a:r>
            <a:r>
              <a:rPr lang="el-GR" i="1" dirty="0" err="1" smtClean="0"/>
              <a:t>λογοποιό</a:t>
            </a:r>
            <a:r>
              <a:rPr lang="el-GR" dirty="0" smtClean="0"/>
              <a:t> (ΙΙ, 134)</a:t>
            </a:r>
          </a:p>
          <a:p>
            <a:pPr>
              <a:buFont typeface="Wingdings" pitchFamily="2" charset="2"/>
              <a:buChar char="§"/>
            </a:pPr>
            <a:r>
              <a:rPr lang="el-GR" dirty="0" smtClean="0"/>
              <a:t>μια συλλογή αισώπειων μύθων καταρτίστηκε στα τέλη του 4ου αι. </a:t>
            </a:r>
            <a:r>
              <a:rPr lang="el-GR" dirty="0" err="1" smtClean="0"/>
              <a:t>π.Χ.</a:t>
            </a:r>
            <a:r>
              <a:rPr lang="el-GR" dirty="0" smtClean="0"/>
              <a:t> από το Δημήτριο το </a:t>
            </a:r>
            <a:r>
              <a:rPr lang="el-GR" dirty="0" err="1" smtClean="0"/>
              <a:t>Φαληρέα</a:t>
            </a:r>
            <a:r>
              <a:rPr lang="el-GR" dirty="0" smtClean="0"/>
              <a:t>, Αθηναίο πολιτικό</a:t>
            </a:r>
          </a:p>
          <a:p>
            <a:pPr>
              <a:buFont typeface="Wingdings" pitchFamily="2" charset="2"/>
              <a:buChar char="§"/>
            </a:pP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GB" b="1" dirty="0" smtClean="0"/>
              <a:t>I</a:t>
            </a:r>
            <a:r>
              <a:rPr lang="el-GR" b="1" dirty="0" smtClean="0"/>
              <a:t>Σ</a:t>
            </a:r>
            <a:r>
              <a:rPr lang="en-GB" b="1" dirty="0" smtClean="0"/>
              <a:t>TOPIO</a:t>
            </a:r>
            <a:r>
              <a:rPr lang="el-GR" b="1" dirty="0" smtClean="0"/>
              <a:t>Γ</a:t>
            </a:r>
            <a:r>
              <a:rPr lang="en-GB" b="1" dirty="0" smtClean="0"/>
              <a:t>PA</a:t>
            </a:r>
            <a:r>
              <a:rPr lang="el-GR" b="1" dirty="0" smtClean="0"/>
              <a:t>Φ</a:t>
            </a:r>
            <a:r>
              <a:rPr lang="en-GB" b="1" dirty="0" smtClean="0"/>
              <a:t>IA</a:t>
            </a:r>
            <a:br>
              <a:rPr lang="en-GB" b="1" dirty="0" smtClean="0"/>
            </a:br>
            <a:endParaRPr lang="el-GR" dirty="0"/>
          </a:p>
        </p:txBody>
      </p:sp>
      <p:sp>
        <p:nvSpPr>
          <p:cNvPr id="3" name="2 - Θέση περιεχομένου"/>
          <p:cNvSpPr>
            <a:spLocks noGrp="1"/>
          </p:cNvSpPr>
          <p:nvPr>
            <p:ph sz="quarter" idx="1"/>
          </p:nvPr>
        </p:nvSpPr>
        <p:spPr/>
        <p:txBody>
          <a:bodyPr>
            <a:normAutofit/>
          </a:bodyPr>
          <a:lstStyle/>
          <a:p>
            <a:r>
              <a:rPr lang="el-GR" sz="2800" dirty="0" smtClean="0"/>
              <a:t>«τα πρώτα δείγματα ιστοριογραφίας μάς δίνουν οι </a:t>
            </a:r>
            <a:r>
              <a:rPr lang="el-GR" sz="2800" i="1" dirty="0" smtClean="0"/>
              <a:t>λογογράφοι</a:t>
            </a:r>
            <a:r>
              <a:rPr lang="el-GR" sz="2800" dirty="0" smtClean="0"/>
              <a:t> ή </a:t>
            </a:r>
            <a:r>
              <a:rPr lang="el-GR" sz="2800" i="1" dirty="0" err="1" smtClean="0"/>
              <a:t>λογοποιοί</a:t>
            </a:r>
            <a:r>
              <a:rPr lang="el-GR" sz="2800" dirty="0" smtClean="0"/>
              <a:t>, που έγραψαν διηγήσεις σε πεζό λόγο</a:t>
            </a:r>
          </a:p>
          <a:p>
            <a:endParaRPr lang="el-GR" sz="2800" dirty="0" smtClean="0"/>
          </a:p>
          <a:p>
            <a:r>
              <a:rPr lang="el-GR" sz="2800" dirty="0" smtClean="0"/>
              <a:t>το έργο τους έχει εντελώς τοπικό χαρακτήρα [κτίσεις πόλεων, γενεαλογίες, περιηγήσεις, </a:t>
            </a:r>
            <a:r>
              <a:rPr lang="el-GR" sz="2800" dirty="0" err="1" smtClean="0"/>
              <a:t>ὦροι</a:t>
            </a:r>
            <a:r>
              <a:rPr lang="el-GR" sz="2800" dirty="0" smtClean="0"/>
              <a:t> (= ετήσια χρονικά πόλεων)], είναι γραμμένο στην ιωνική διάλεκτο και έχει διασωθεί μόνο σε αποσπάσματα</a:t>
            </a:r>
            <a:endParaRPr lang="el-G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Π</a:t>
            </a:r>
            <a:r>
              <a:rPr lang="en-GB" b="1" dirty="0" smtClean="0"/>
              <a:t>PO</a:t>
            </a:r>
            <a:r>
              <a:rPr lang="el-GR" b="1" dirty="0" smtClean="0"/>
              <a:t>ΣΩ</a:t>
            </a:r>
            <a:r>
              <a:rPr lang="en-GB" b="1" dirty="0" smtClean="0"/>
              <a:t>KPATIKH </a:t>
            </a:r>
            <a:r>
              <a:rPr lang="el-GR" b="1" dirty="0" smtClean="0"/>
              <a:t>Φ</a:t>
            </a:r>
            <a:r>
              <a:rPr lang="en-GB" b="1" dirty="0" smtClean="0"/>
              <a:t>I</a:t>
            </a:r>
            <a:r>
              <a:rPr lang="el-GR" b="1" dirty="0" smtClean="0"/>
              <a:t>Λ</a:t>
            </a:r>
            <a:r>
              <a:rPr lang="en-GB" b="1" dirty="0" smtClean="0"/>
              <a:t>O</a:t>
            </a:r>
            <a:r>
              <a:rPr lang="el-GR" b="1" dirty="0" smtClean="0"/>
              <a:t>Σ</a:t>
            </a:r>
            <a:r>
              <a:rPr lang="en-GB" b="1" dirty="0" smtClean="0"/>
              <a:t>O</a:t>
            </a:r>
            <a:r>
              <a:rPr lang="el-GR" b="1" dirty="0" smtClean="0"/>
              <a:t>Φ</a:t>
            </a:r>
            <a:r>
              <a:rPr lang="en-GB" b="1" dirty="0" smtClean="0"/>
              <a:t>IA</a:t>
            </a:r>
            <a:br>
              <a:rPr lang="en-GB" b="1" dirty="0" smtClean="0"/>
            </a:br>
            <a:endParaRPr lang="el-GR" dirty="0"/>
          </a:p>
        </p:txBody>
      </p:sp>
      <p:sp>
        <p:nvSpPr>
          <p:cNvPr id="3" name="2 - Θέση περιεχομένου"/>
          <p:cNvSpPr>
            <a:spLocks noGrp="1"/>
          </p:cNvSpPr>
          <p:nvPr>
            <p:ph sz="quarter" idx="1"/>
          </p:nvPr>
        </p:nvSpPr>
        <p:spPr/>
        <p:txBody>
          <a:bodyPr>
            <a:normAutofit/>
          </a:bodyPr>
          <a:lstStyle/>
          <a:p>
            <a:r>
              <a:rPr lang="el-GR" sz="2400" dirty="0" smtClean="0"/>
              <a:t>O ελληνικός φιλοσοφικός στοχασμός γεννήθηκε τον 6ο αι. </a:t>
            </a:r>
            <a:r>
              <a:rPr lang="el-GR" sz="2400" dirty="0" err="1" smtClean="0"/>
              <a:t>π.X</a:t>
            </a:r>
            <a:r>
              <a:rPr lang="el-GR" sz="2400" dirty="0" smtClean="0"/>
              <a:t>. και αναπτύχθηκε σε δύο περιοχές στην περιφέρεια του </a:t>
            </a:r>
            <a:r>
              <a:rPr lang="el-GR" sz="2400" dirty="0" err="1" smtClean="0"/>
              <a:t>Eλληνισμού</a:t>
            </a:r>
            <a:r>
              <a:rPr lang="el-GR" sz="2400" dirty="0" smtClean="0"/>
              <a:t>: τη </a:t>
            </a:r>
            <a:r>
              <a:rPr lang="el-GR" sz="2400" dirty="0" err="1" smtClean="0"/>
              <a:t>Mικρά</a:t>
            </a:r>
            <a:r>
              <a:rPr lang="el-GR" sz="2400" dirty="0" smtClean="0"/>
              <a:t> </a:t>
            </a:r>
            <a:r>
              <a:rPr lang="el-GR" sz="2400" dirty="0" err="1" smtClean="0"/>
              <a:t>Aσία</a:t>
            </a:r>
            <a:r>
              <a:rPr lang="el-GR" sz="2400" dirty="0" smtClean="0"/>
              <a:t> και το δυτικό τμήμα του ελληνικού κόσμου (</a:t>
            </a:r>
            <a:r>
              <a:rPr lang="el-GR" sz="2400" dirty="0" err="1" smtClean="0"/>
              <a:t>Nότια</a:t>
            </a:r>
            <a:r>
              <a:rPr lang="el-GR" sz="2400" dirty="0" smtClean="0"/>
              <a:t> </a:t>
            </a:r>
            <a:r>
              <a:rPr lang="el-GR" sz="2400" dirty="0" err="1" smtClean="0"/>
              <a:t>Iταλία</a:t>
            </a:r>
            <a:r>
              <a:rPr lang="el-GR" sz="2400" dirty="0" smtClean="0"/>
              <a:t> και Σικελία)</a:t>
            </a:r>
          </a:p>
          <a:p>
            <a:endParaRPr lang="el-GR" sz="2400" dirty="0" smtClean="0"/>
          </a:p>
          <a:p>
            <a:r>
              <a:rPr lang="el-GR" sz="2400" dirty="0" smtClean="0"/>
              <a:t>οι πνευματικοί άνθρωποι που ασχολήθηκαν με τη φιλοσοφία ονομάζονται </a:t>
            </a:r>
            <a:r>
              <a:rPr lang="el-GR" sz="2400" i="1" dirty="0" err="1" smtClean="0"/>
              <a:t>φυσικοὶ</a:t>
            </a:r>
            <a:r>
              <a:rPr lang="el-GR" sz="2400" dirty="0" smtClean="0"/>
              <a:t> ή </a:t>
            </a:r>
            <a:r>
              <a:rPr lang="el-GR" sz="2400" i="1" dirty="0" smtClean="0"/>
              <a:t>φυσιολόγοι</a:t>
            </a:r>
            <a:r>
              <a:rPr lang="el-GR" sz="2400" dirty="0" smtClean="0"/>
              <a:t>, γιατί στα έργα τους δόθηκε ο τίτλος </a:t>
            </a:r>
            <a:r>
              <a:rPr lang="el-GR" sz="2400" i="1" dirty="0" err="1" smtClean="0"/>
              <a:t>περὶ</a:t>
            </a:r>
            <a:r>
              <a:rPr lang="el-GR" sz="2400" i="1" dirty="0" smtClean="0"/>
              <a:t> </a:t>
            </a:r>
            <a:r>
              <a:rPr lang="el-GR" sz="2400" i="1" dirty="0" err="1" smtClean="0"/>
              <a:t>φύσιος</a:t>
            </a:r>
            <a:r>
              <a:rPr lang="el-GR" sz="2400" baseline="30000" dirty="0" smtClean="0"/>
              <a:t> </a:t>
            </a:r>
            <a:r>
              <a:rPr lang="el-GR" sz="2400" dirty="0" smtClean="0"/>
              <a:t>(= φύσεως, για τη γένεση του κόσμου)· είχαν δηλαδή στόχο να ερμηνεύσουν τη δημιουργία του κόσμου όχι θεολογικά ή μυθολογικά αλλά λογικά</a:t>
            </a:r>
            <a:endParaRPr lang="el-G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φιλοσοφικές κατευθύνσεις</a:t>
            </a:r>
            <a:endParaRPr lang="el-GR" dirty="0"/>
          </a:p>
        </p:txBody>
      </p:sp>
      <p:sp>
        <p:nvSpPr>
          <p:cNvPr id="3" name="2 - Θέση περιεχομένου"/>
          <p:cNvSpPr>
            <a:spLocks noGrp="1"/>
          </p:cNvSpPr>
          <p:nvPr>
            <p:ph sz="quarter" idx="1"/>
          </p:nvPr>
        </p:nvSpPr>
        <p:spPr/>
        <p:txBody>
          <a:bodyPr/>
          <a:lstStyle/>
          <a:p>
            <a:pPr algn="ctr">
              <a:buNone/>
            </a:pPr>
            <a:r>
              <a:rPr lang="el-GR" b="1" i="1" dirty="0" smtClean="0"/>
              <a:t>Ι. </a:t>
            </a:r>
            <a:r>
              <a:rPr lang="en-GB" b="1" i="1" dirty="0" smtClean="0"/>
              <a:t>O</a:t>
            </a:r>
            <a:r>
              <a:rPr lang="el-GR" b="1" i="1" dirty="0" smtClean="0"/>
              <a:t>ι Ίωνες φιλόσοφοι.</a:t>
            </a:r>
            <a:r>
              <a:rPr lang="el-GR" dirty="0" smtClean="0"/>
              <a:t> </a:t>
            </a:r>
          </a:p>
          <a:p>
            <a:pPr marL="514350" indent="-514350">
              <a:buFont typeface="+mj-lt"/>
              <a:buAutoNum type="arabicPeriod"/>
            </a:pPr>
            <a:r>
              <a:rPr lang="el-GR" b="1" i="1" dirty="0" err="1" smtClean="0"/>
              <a:t>Θαλῆς</a:t>
            </a:r>
            <a:r>
              <a:rPr lang="el-GR" dirty="0" smtClean="0"/>
              <a:t> (624-542 π.</a:t>
            </a:r>
            <a:r>
              <a:rPr lang="en-GB" dirty="0" smtClean="0"/>
              <a:t>X. </a:t>
            </a:r>
            <a:r>
              <a:rPr lang="el-GR" dirty="0" err="1" smtClean="0"/>
              <a:t>περ</a:t>
            </a:r>
            <a:r>
              <a:rPr lang="el-GR" dirty="0" smtClean="0"/>
              <a:t>.</a:t>
            </a:r>
          </a:p>
          <a:p>
            <a:pPr marL="514350" indent="-514350">
              <a:buFont typeface="+mj-lt"/>
              <a:buAutoNum type="arabicPeriod"/>
            </a:pPr>
            <a:r>
              <a:rPr lang="en-GB" b="1" i="1" dirty="0" smtClean="0"/>
              <a:t>A</a:t>
            </a:r>
            <a:r>
              <a:rPr lang="el-GR" b="1" i="1" dirty="0" err="1" smtClean="0"/>
              <a:t>ναξίμανδρος</a:t>
            </a:r>
            <a:r>
              <a:rPr lang="el-GR" dirty="0" smtClean="0"/>
              <a:t>(610-547 π.</a:t>
            </a:r>
            <a:r>
              <a:rPr lang="en-GB" dirty="0" smtClean="0"/>
              <a:t>X. </a:t>
            </a:r>
            <a:r>
              <a:rPr lang="el-GR" dirty="0" err="1" smtClean="0"/>
              <a:t>περ</a:t>
            </a:r>
            <a:r>
              <a:rPr lang="el-GR" dirty="0" smtClean="0"/>
              <a:t>.).</a:t>
            </a:r>
            <a:endParaRPr lang="el-GR" b="1" i="1" dirty="0" smtClean="0"/>
          </a:p>
          <a:p>
            <a:pPr marL="514350" indent="-514350">
              <a:buFont typeface="+mj-lt"/>
              <a:buAutoNum type="arabicPeriod"/>
            </a:pPr>
            <a:r>
              <a:rPr lang="en-GB" b="1" i="1" dirty="0" smtClean="0"/>
              <a:t>A</a:t>
            </a:r>
            <a:r>
              <a:rPr lang="el-GR" b="1" i="1" dirty="0" err="1" smtClean="0"/>
              <a:t>ναξιμένης</a:t>
            </a:r>
            <a:r>
              <a:rPr lang="el-GR" dirty="0" smtClean="0"/>
              <a:t>(585-528 π.</a:t>
            </a:r>
            <a:r>
              <a:rPr lang="en-GB" dirty="0" smtClean="0"/>
              <a:t>X. </a:t>
            </a:r>
            <a:r>
              <a:rPr lang="el-GR" dirty="0" err="1" smtClean="0"/>
              <a:t>περ</a:t>
            </a:r>
            <a:r>
              <a:rPr lang="el-GR" dirty="0" smtClean="0"/>
              <a:t>.)</a:t>
            </a:r>
            <a:endParaRPr lang="el-GR" b="1" i="1" dirty="0" smtClean="0"/>
          </a:p>
          <a:p>
            <a:pPr marL="514350" indent="-514350">
              <a:buFont typeface="+mj-lt"/>
              <a:buAutoNum type="arabicPeriod"/>
            </a:pPr>
            <a:r>
              <a:rPr lang="el-GR" b="1" i="1" dirty="0" smtClean="0"/>
              <a:t>Ξενοφάνης</a:t>
            </a:r>
            <a:r>
              <a:rPr lang="el-GR" dirty="0" smtClean="0"/>
              <a:t>(570-470 </a:t>
            </a:r>
            <a:r>
              <a:rPr lang="el-GR" dirty="0" err="1" smtClean="0"/>
              <a:t>π.Χ.</a:t>
            </a:r>
            <a:r>
              <a:rPr lang="el-GR" dirty="0" smtClean="0"/>
              <a:t> </a:t>
            </a:r>
            <a:r>
              <a:rPr lang="el-GR" dirty="0" err="1" smtClean="0"/>
              <a:t>περ</a:t>
            </a:r>
            <a:r>
              <a:rPr lang="el-GR" dirty="0" smtClean="0"/>
              <a:t>.).</a:t>
            </a:r>
            <a:endParaRPr lang="el-GR" b="1" i="1" dirty="0" smtClean="0"/>
          </a:p>
          <a:p>
            <a:pPr marL="514350" indent="-514350">
              <a:buFont typeface="+mj-lt"/>
              <a:buAutoNum type="arabicPeriod"/>
            </a:pPr>
            <a:r>
              <a:rPr lang="el-GR" b="1" i="1" dirty="0" err="1" smtClean="0"/>
              <a:t>Ἡράκλειτος</a:t>
            </a:r>
            <a:r>
              <a:rPr lang="el-GR" dirty="0" smtClean="0"/>
              <a:t> (540-480 π.</a:t>
            </a:r>
            <a:r>
              <a:rPr lang="en-GB" dirty="0" smtClean="0"/>
              <a:t>X.)</a:t>
            </a:r>
            <a:endParaRPr lang="el-GR" dirty="0" smtClean="0"/>
          </a:p>
          <a:p>
            <a:pPr marL="514350" indent="-514350">
              <a:buFont typeface="+mj-lt"/>
              <a:buAutoNum type="arabicPeriod"/>
            </a:pPr>
            <a:r>
              <a:rPr lang="el-GR" b="1" i="1" dirty="0" err="1" smtClean="0"/>
              <a:t>Ἡράκλειτος</a:t>
            </a:r>
            <a:r>
              <a:rPr lang="el-GR" dirty="0" smtClean="0"/>
              <a:t> (540-480 π.</a:t>
            </a:r>
            <a:r>
              <a:rPr lang="en-GB" dirty="0" smtClean="0"/>
              <a:t>X.). </a:t>
            </a:r>
            <a:endParaRPr lang="el-GR" dirty="0" smtClean="0"/>
          </a:p>
          <a:p>
            <a:pPr marL="514350" indent="-514350">
              <a:buFont typeface="+mj-lt"/>
              <a:buAutoNum type="arabicPeriod"/>
            </a:pP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φιλοσοφικές κατευθύνσεις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algn="ctr">
              <a:buNone/>
            </a:pPr>
            <a:r>
              <a:rPr lang="el-GR" b="1" i="1" dirty="0" smtClean="0"/>
              <a:t>ΙI. H φιλοσοφία στην </a:t>
            </a:r>
            <a:r>
              <a:rPr lang="el-GR" b="1" i="1" dirty="0" err="1" smtClean="0"/>
              <a:t>Kάτω</a:t>
            </a:r>
            <a:r>
              <a:rPr lang="el-GR" b="1" i="1" dirty="0" smtClean="0"/>
              <a:t> </a:t>
            </a:r>
            <a:r>
              <a:rPr lang="el-GR" b="1" i="1" dirty="0" err="1" smtClean="0"/>
              <a:t>Iταλία</a:t>
            </a:r>
            <a:endParaRPr lang="el-GR" b="1" i="1" dirty="0" smtClean="0"/>
          </a:p>
          <a:p>
            <a:endParaRPr lang="el-GR" b="1" i="1" dirty="0" smtClean="0"/>
          </a:p>
          <a:p>
            <a:r>
              <a:rPr lang="el-GR" b="1" i="1" dirty="0" err="1" smtClean="0"/>
              <a:t>Oρφισμός</a:t>
            </a:r>
            <a:r>
              <a:rPr lang="el-GR" b="1" dirty="0" smtClean="0"/>
              <a:t>.</a:t>
            </a:r>
            <a:r>
              <a:rPr lang="el-GR" dirty="0" smtClean="0"/>
              <a:t> </a:t>
            </a:r>
            <a:r>
              <a:rPr lang="el-GR" dirty="0" err="1" smtClean="0"/>
              <a:t>Mυστηριακή</a:t>
            </a:r>
            <a:r>
              <a:rPr lang="el-GR" dirty="0" smtClean="0"/>
              <a:t> θρησκεία του 7ου αι. </a:t>
            </a:r>
            <a:r>
              <a:rPr lang="el-GR" dirty="0" err="1" smtClean="0"/>
              <a:t>π.X</a:t>
            </a:r>
            <a:r>
              <a:rPr lang="el-GR" dirty="0" smtClean="0"/>
              <a:t>., όπως τα </a:t>
            </a:r>
            <a:r>
              <a:rPr lang="el-GR" dirty="0" err="1" smtClean="0"/>
              <a:t>Eλευσίνια</a:t>
            </a:r>
            <a:r>
              <a:rPr lang="el-GR" dirty="0" smtClean="0"/>
              <a:t> </a:t>
            </a:r>
            <a:r>
              <a:rPr lang="el-GR" dirty="0" err="1" smtClean="0"/>
              <a:t>Mυστήρια</a:t>
            </a:r>
            <a:r>
              <a:rPr lang="el-GR" dirty="0" smtClean="0"/>
              <a:t> της Δήμητρας και της Περσεφόνης, που επιδίωκε τον εξαγνισμό του ανθρώπου με πράξεις τελετουργικές· αναπτύχθηκε γύρω από το πρόσωπο του μυθικού </a:t>
            </a:r>
            <a:r>
              <a:rPr lang="el-GR" dirty="0" err="1" smtClean="0"/>
              <a:t>Oρφέα</a:t>
            </a:r>
            <a:r>
              <a:rPr lang="el-GR" dirty="0" smtClean="0"/>
              <a:t> και διαδόθηκε σε όλο τον ελληνικό κόσμο</a:t>
            </a:r>
          </a:p>
          <a:p>
            <a:endParaRPr lang="el-GR" b="1" i="1" dirty="0" smtClean="0"/>
          </a:p>
          <a:p>
            <a:r>
              <a:rPr lang="el-GR" b="1" i="1" dirty="0" err="1" smtClean="0"/>
              <a:t>Πυθαγορισμός</a:t>
            </a:r>
            <a:r>
              <a:rPr lang="el-GR" b="1" dirty="0" smtClean="0"/>
              <a:t>.</a:t>
            </a:r>
            <a:r>
              <a:rPr lang="el-GR" dirty="0" smtClean="0"/>
              <a:t> Θρησκευτικό, πολιτικό και πνευματικό κίνημα, επηρεασμένο από το μυστικισμό, που συνδέθηκε με τον ορφισμό και είχε ως αρχηγέτη το μεγάλο Έλληνα μαθηματικό και φιλόσοφο Πυθαγόρα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i="1" dirty="0" smtClean="0"/>
              <a:t>Διαφορές έπους – λυρικής ποίησης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algn="just"/>
            <a:endParaRPr lang="el-GR" dirty="0" smtClean="0"/>
          </a:p>
          <a:p>
            <a:pPr algn="just"/>
            <a:r>
              <a:rPr lang="el-GR" dirty="0" smtClean="0"/>
              <a:t>H ποίηση του Ομήρου εκφράζει μια συγκεκριμένη κοινωνία, την πολεμική αριστοκρατία, ενώ με τη λυρική ποίηση το άτομο χειραφετείται και αποδεσμεύεται από μια «δεδομένη» τάξη, αναζητώντας την προσωπική του φυσιογνωμία.</a:t>
            </a:r>
          </a:p>
          <a:p>
            <a:pPr algn="just"/>
            <a:endParaRPr lang="el-GR" dirty="0" smtClean="0"/>
          </a:p>
          <a:p>
            <a:pPr algn="just"/>
            <a:r>
              <a:rPr lang="el-GR" dirty="0" smtClean="0"/>
              <a:t>Από τον Όμηρο, ο οποίος είναι ανώνυμος στο έργο του, περνάμε στον επώνυμο ποιητή της λυρικής ποίησης, που αναδύεται ως πρόσωπο και διαλέγεται ακόμη και με τον εαυτό του. </a:t>
            </a:r>
          </a:p>
          <a:p>
            <a:endParaRPr lang="el-GR" dirty="0" smtClean="0"/>
          </a:p>
          <a:p>
            <a:r>
              <a:rPr lang="el-GR" dirty="0" smtClean="0"/>
              <a:t>H λυρική ποίηση εμφανίζεται ως αντίλογος τόσο στον ηρωικό μύθο όσο και στη στερεότυπη μορφή του, την εξάμετρη αφήγηση.</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φιλοσοφικές κατευθύνσεις</a:t>
            </a:r>
            <a:endParaRPr lang="el-GR" dirty="0"/>
          </a:p>
        </p:txBody>
      </p:sp>
      <p:sp>
        <p:nvSpPr>
          <p:cNvPr id="3" name="2 - Θέση περιεχομένου"/>
          <p:cNvSpPr>
            <a:spLocks noGrp="1"/>
          </p:cNvSpPr>
          <p:nvPr>
            <p:ph sz="quarter" idx="1"/>
          </p:nvPr>
        </p:nvSpPr>
        <p:spPr/>
        <p:txBody>
          <a:bodyPr/>
          <a:lstStyle/>
          <a:p>
            <a:pPr algn="ctr">
              <a:buNone/>
            </a:pPr>
            <a:r>
              <a:rPr lang="el-GR" b="1" i="1" dirty="0" smtClean="0"/>
              <a:t>Ι</a:t>
            </a:r>
            <a:r>
              <a:rPr lang="en-GB" b="1" i="1" dirty="0" smtClean="0"/>
              <a:t>II. O</a:t>
            </a:r>
            <a:r>
              <a:rPr lang="el-GR" b="1" i="1" dirty="0" smtClean="0"/>
              <a:t>ι </a:t>
            </a:r>
            <a:r>
              <a:rPr lang="en-GB" b="1" i="1" dirty="0" smtClean="0"/>
              <a:t>E</a:t>
            </a:r>
            <a:r>
              <a:rPr lang="el-GR" b="1" i="1" dirty="0" err="1" smtClean="0"/>
              <a:t>λεάτες</a:t>
            </a:r>
            <a:r>
              <a:rPr lang="el-GR" b="1" i="1" dirty="0" smtClean="0"/>
              <a:t> φιλόσοφοι</a:t>
            </a:r>
          </a:p>
          <a:p>
            <a:r>
              <a:rPr lang="el-GR" b="1" i="1" dirty="0" smtClean="0"/>
              <a:t>Παρμενίδης </a:t>
            </a:r>
            <a:r>
              <a:rPr lang="el-GR" dirty="0" smtClean="0"/>
              <a:t>(515-450 π.</a:t>
            </a:r>
            <a:r>
              <a:rPr lang="en-GB" dirty="0" smtClean="0"/>
              <a:t>X.).</a:t>
            </a:r>
            <a:endParaRPr lang="el-GR" dirty="0" smtClean="0"/>
          </a:p>
          <a:p>
            <a:r>
              <a:rPr lang="el-GR" b="1" i="1" dirty="0" err="1" smtClean="0"/>
              <a:t>Zήνων</a:t>
            </a:r>
            <a:r>
              <a:rPr lang="el-GR" b="1" i="1" dirty="0" smtClean="0"/>
              <a:t> ὁ </a:t>
            </a:r>
            <a:r>
              <a:rPr lang="el-GR" b="1" i="1" dirty="0" err="1" smtClean="0"/>
              <a:t>Ἐλεάτης</a:t>
            </a:r>
            <a:r>
              <a:rPr lang="el-GR" dirty="0" smtClean="0"/>
              <a:t> (490-415 </a:t>
            </a:r>
            <a:r>
              <a:rPr lang="el-GR" dirty="0" err="1" smtClean="0"/>
              <a:t>π.X</a:t>
            </a:r>
            <a:r>
              <a:rPr lang="el-GR" dirty="0" smtClean="0"/>
              <a:t>.).</a:t>
            </a:r>
          </a:p>
          <a:p>
            <a:r>
              <a:rPr lang="el-GR" b="1" dirty="0" err="1" smtClean="0"/>
              <a:t>Ἐμπεδοκλῆς</a:t>
            </a:r>
            <a:r>
              <a:rPr lang="el-GR" dirty="0" smtClean="0"/>
              <a:t> (495-430 π.</a:t>
            </a:r>
            <a:r>
              <a:rPr lang="en-GB" dirty="0" smtClean="0"/>
              <a:t>X.)</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ΔΙΑΦΟΡΕΣ</a:t>
            </a:r>
            <a:endParaRPr lang="el-GR" dirty="0"/>
          </a:p>
        </p:txBody>
      </p:sp>
      <p:graphicFrame>
        <p:nvGraphicFramePr>
          <p:cNvPr id="4" name="3 - Θέση περιεχομένου"/>
          <p:cNvGraphicFramePr>
            <a:graphicFrameLocks noGrp="1"/>
          </p:cNvGraphicFramePr>
          <p:nvPr>
            <p:ph sz="quarter" idx="1"/>
          </p:nvPr>
        </p:nvGraphicFramePr>
        <p:xfrm>
          <a:off x="301625" y="1527175"/>
          <a:ext cx="8504240" cy="4231962"/>
        </p:xfrm>
        <a:graphic>
          <a:graphicData uri="http://schemas.openxmlformats.org/drawingml/2006/table">
            <a:tbl>
              <a:tblPr firstRow="1" bandRow="1">
                <a:tableStyleId>{5C22544A-7EE6-4342-B048-85BDC9FD1C3A}</a:tableStyleId>
              </a:tblPr>
              <a:tblGrid>
                <a:gridCol w="4252120"/>
                <a:gridCol w="4252120"/>
              </a:tblGrid>
              <a:tr h="514187">
                <a:tc>
                  <a:txBody>
                    <a:bodyPr/>
                    <a:lstStyle/>
                    <a:p>
                      <a:r>
                        <a:rPr lang="el-GR" sz="1800" b="1" i="1" kern="1200" dirty="0" smtClean="0">
                          <a:solidFill>
                            <a:schemeClr val="lt1"/>
                          </a:solidFill>
                          <a:latin typeface="+mn-lt"/>
                          <a:ea typeface="+mn-ea"/>
                          <a:cs typeface="+mn-cs"/>
                        </a:rPr>
                        <a:t>Έπος</a:t>
                      </a:r>
                      <a:endParaRPr lang="el-GR" dirty="0"/>
                    </a:p>
                  </a:txBody>
                  <a:tcPr marL="94491" marR="94491"/>
                </a:tc>
                <a:tc>
                  <a:txBody>
                    <a:bodyPr/>
                    <a:lstStyle/>
                    <a:p>
                      <a:r>
                        <a:rPr lang="el-GR" sz="1800" b="1" i="1" kern="1200" dirty="0" smtClean="0">
                          <a:solidFill>
                            <a:schemeClr val="lt1"/>
                          </a:solidFill>
                          <a:latin typeface="+mn-lt"/>
                          <a:ea typeface="+mn-ea"/>
                          <a:cs typeface="+mn-cs"/>
                        </a:rPr>
                        <a:t>Λυρική ποίηση</a:t>
                      </a:r>
                      <a:endParaRPr lang="el-GR" dirty="0"/>
                    </a:p>
                  </a:txBody>
                  <a:tcPr marL="94491" marR="94491"/>
                </a:tc>
              </a:tr>
              <a:tr h="514187">
                <a:tc>
                  <a:txBody>
                    <a:bodyPr/>
                    <a:lstStyle/>
                    <a:p>
                      <a:r>
                        <a:rPr lang="el-GR" sz="1800" b="0" i="0" kern="1200" dirty="0" smtClean="0">
                          <a:solidFill>
                            <a:schemeClr val="dk1"/>
                          </a:solidFill>
                          <a:latin typeface="+mn-lt"/>
                          <a:ea typeface="+mn-ea"/>
                          <a:cs typeface="+mn-cs"/>
                        </a:rPr>
                        <a:t>μεγάλη έκταση</a:t>
                      </a:r>
                      <a:endParaRPr lang="el-GR" dirty="0"/>
                    </a:p>
                  </a:txBody>
                  <a:tcPr marL="94491" marR="94491"/>
                </a:tc>
                <a:tc>
                  <a:txBody>
                    <a:bodyPr/>
                    <a:lstStyle/>
                    <a:p>
                      <a:r>
                        <a:rPr lang="el-GR" sz="1800" b="0" i="0" kern="1200" dirty="0" smtClean="0">
                          <a:solidFill>
                            <a:schemeClr val="dk1"/>
                          </a:solidFill>
                          <a:latin typeface="+mn-lt"/>
                          <a:ea typeface="+mn-ea"/>
                          <a:cs typeface="+mn-cs"/>
                        </a:rPr>
                        <a:t>μικρή έκταση</a:t>
                      </a:r>
                      <a:endParaRPr lang="el-GR" dirty="0"/>
                    </a:p>
                  </a:txBody>
                  <a:tcPr marL="94491" marR="94491"/>
                </a:tc>
              </a:tr>
              <a:tr h="887501">
                <a:tc>
                  <a:txBody>
                    <a:bodyPr/>
                    <a:lstStyle/>
                    <a:p>
                      <a:r>
                        <a:rPr lang="el-GR" sz="1800" b="0" i="0" kern="1200" dirty="0" smtClean="0">
                          <a:solidFill>
                            <a:schemeClr val="dk1"/>
                          </a:solidFill>
                          <a:latin typeface="+mn-lt"/>
                          <a:ea typeface="+mn-ea"/>
                          <a:cs typeface="+mn-cs"/>
                        </a:rPr>
                        <a:t>ίδια μορφή (γλώσσα και στιχουργία) </a:t>
                      </a:r>
                      <a:r>
                        <a:rPr lang="el-GR" dirty="0" smtClean="0"/>
                        <a:t/>
                      </a:r>
                      <a:br>
                        <a:rPr lang="el-GR" dirty="0" smtClean="0"/>
                      </a:br>
                      <a:r>
                        <a:rPr lang="el-GR" sz="1800" b="0" i="0" kern="1200" dirty="0" smtClean="0">
                          <a:solidFill>
                            <a:schemeClr val="dk1"/>
                          </a:solidFill>
                          <a:latin typeface="+mn-lt"/>
                          <a:ea typeface="+mn-ea"/>
                          <a:cs typeface="+mn-cs"/>
                        </a:rPr>
                        <a:t>και περιεχόμενο (αφήγηση άθλων)</a:t>
                      </a:r>
                      <a:endParaRPr lang="el-GR" dirty="0"/>
                    </a:p>
                  </a:txBody>
                  <a:tcPr marL="94491" marR="94491"/>
                </a:tc>
                <a:tc>
                  <a:txBody>
                    <a:bodyPr/>
                    <a:lstStyle/>
                    <a:p>
                      <a:r>
                        <a:rPr lang="el-GR" sz="1800" b="0" i="0" kern="1200" dirty="0" smtClean="0">
                          <a:solidFill>
                            <a:schemeClr val="dk1"/>
                          </a:solidFill>
                          <a:latin typeface="+mn-lt"/>
                          <a:ea typeface="+mn-ea"/>
                          <a:cs typeface="+mn-cs"/>
                        </a:rPr>
                        <a:t>ποικιλία στη μορφή (γλώσσα – μέτρο) </a:t>
                      </a:r>
                      <a:r>
                        <a:rPr lang="el-GR" dirty="0" smtClean="0"/>
                        <a:t/>
                      </a:r>
                      <a:br>
                        <a:rPr lang="el-GR" dirty="0" smtClean="0"/>
                      </a:br>
                      <a:r>
                        <a:rPr lang="el-GR" sz="1800" b="0" i="0" kern="1200" dirty="0" smtClean="0">
                          <a:solidFill>
                            <a:schemeClr val="dk1"/>
                          </a:solidFill>
                          <a:latin typeface="+mn-lt"/>
                          <a:ea typeface="+mn-ea"/>
                          <a:cs typeface="+mn-cs"/>
                        </a:rPr>
                        <a:t>και στο περιεχόμενο (πλούσια θεματική)</a:t>
                      </a:r>
                      <a:endParaRPr lang="el-GR" dirty="0"/>
                    </a:p>
                  </a:txBody>
                  <a:tcPr marL="94491" marR="94491"/>
                </a:tc>
              </a:tr>
              <a:tr h="514187">
                <a:tc>
                  <a:txBody>
                    <a:bodyPr/>
                    <a:lstStyle/>
                    <a:p>
                      <a:r>
                        <a:rPr lang="el-GR" sz="1800" b="0" i="0" kern="1200" dirty="0" smtClean="0">
                          <a:solidFill>
                            <a:schemeClr val="dk1"/>
                          </a:solidFill>
                          <a:latin typeface="+mn-lt"/>
                          <a:ea typeface="+mn-ea"/>
                          <a:cs typeface="+mn-cs"/>
                        </a:rPr>
                        <a:t>αντικειμενική, περιγραφική ποίηση</a:t>
                      </a:r>
                      <a:endParaRPr lang="el-GR" dirty="0"/>
                    </a:p>
                  </a:txBody>
                  <a:tcPr marL="94491" marR="94491"/>
                </a:tc>
                <a:tc>
                  <a:txBody>
                    <a:bodyPr/>
                    <a:lstStyle/>
                    <a:p>
                      <a:r>
                        <a:rPr lang="el-GR" sz="1800" b="0" i="0" kern="1200" dirty="0" smtClean="0">
                          <a:solidFill>
                            <a:schemeClr val="dk1"/>
                          </a:solidFill>
                          <a:latin typeface="+mn-lt"/>
                          <a:ea typeface="+mn-ea"/>
                          <a:cs typeface="+mn-cs"/>
                        </a:rPr>
                        <a:t> υποκειμενική (προσωπική) ποίηση</a:t>
                      </a:r>
                      <a:endParaRPr lang="el-GR" dirty="0"/>
                    </a:p>
                  </a:txBody>
                  <a:tcPr marL="94491" marR="94491"/>
                </a:tc>
              </a:tr>
              <a:tr h="887501">
                <a:tc>
                  <a:txBody>
                    <a:bodyPr/>
                    <a:lstStyle/>
                    <a:p>
                      <a:r>
                        <a:rPr lang="el-GR" sz="1800" b="0" i="0" kern="1200" dirty="0" smtClean="0">
                          <a:solidFill>
                            <a:schemeClr val="dk1"/>
                          </a:solidFill>
                          <a:latin typeface="+mn-lt"/>
                          <a:ea typeface="+mn-ea"/>
                          <a:cs typeface="+mn-cs"/>
                        </a:rPr>
                        <a:t>αναφέρεται στο παρελθόν </a:t>
                      </a:r>
                      <a:r>
                        <a:rPr lang="el-GR" dirty="0" smtClean="0"/>
                        <a:t/>
                      </a:r>
                      <a:br>
                        <a:rPr lang="el-GR" dirty="0" smtClean="0"/>
                      </a:br>
                      <a:r>
                        <a:rPr lang="el-GR" sz="1800" b="0" i="0" kern="1200" dirty="0" smtClean="0">
                          <a:solidFill>
                            <a:schemeClr val="dk1"/>
                          </a:solidFill>
                          <a:latin typeface="+mn-lt"/>
                          <a:ea typeface="+mn-ea"/>
                          <a:cs typeface="+mn-cs"/>
                        </a:rPr>
                        <a:t>(εκεί – τότε – μακριά)</a:t>
                      </a:r>
                      <a:endParaRPr lang="el-GR" dirty="0"/>
                    </a:p>
                  </a:txBody>
                  <a:tcPr marL="94491" marR="94491"/>
                </a:tc>
                <a:tc>
                  <a:txBody>
                    <a:bodyPr/>
                    <a:lstStyle/>
                    <a:p>
                      <a:r>
                        <a:rPr lang="el-GR" sz="1800" b="0" i="0" kern="1200" dirty="0" smtClean="0">
                          <a:solidFill>
                            <a:schemeClr val="dk1"/>
                          </a:solidFill>
                          <a:latin typeface="+mn-lt"/>
                          <a:ea typeface="+mn-ea"/>
                          <a:cs typeface="+mn-cs"/>
                        </a:rPr>
                        <a:t>αναφέρεται στο παρόν </a:t>
                      </a:r>
                      <a:r>
                        <a:rPr lang="el-GR" dirty="0" smtClean="0"/>
                        <a:t/>
                      </a:r>
                      <a:br>
                        <a:rPr lang="el-GR" dirty="0" smtClean="0"/>
                      </a:br>
                      <a:r>
                        <a:rPr lang="el-GR" sz="1800" b="0" i="0" kern="1200" dirty="0" smtClean="0">
                          <a:solidFill>
                            <a:schemeClr val="dk1"/>
                          </a:solidFill>
                          <a:latin typeface="+mn-lt"/>
                          <a:ea typeface="+mn-ea"/>
                          <a:cs typeface="+mn-cs"/>
                        </a:rPr>
                        <a:t>εδώ – τώρα – πλησίον)</a:t>
                      </a:r>
                      <a:endParaRPr lang="el-GR" dirty="0"/>
                    </a:p>
                  </a:txBody>
                  <a:tcPr marL="94491" marR="94491"/>
                </a:tc>
              </a:tr>
              <a:tr h="887501">
                <a:tc>
                  <a:txBody>
                    <a:bodyPr/>
                    <a:lstStyle/>
                    <a:p>
                      <a:r>
                        <a:rPr lang="el-GR" sz="1800" b="0" i="0" kern="1200" dirty="0" smtClean="0">
                          <a:solidFill>
                            <a:schemeClr val="dk1"/>
                          </a:solidFill>
                          <a:latin typeface="+mn-lt"/>
                          <a:ea typeface="+mn-ea"/>
                          <a:cs typeface="+mn-cs"/>
                        </a:rPr>
                        <a:t>ηρωικό ιδεώδες</a:t>
                      </a:r>
                      <a:endParaRPr lang="el-GR" dirty="0"/>
                    </a:p>
                  </a:txBody>
                  <a:tcPr marL="94491" marR="94491"/>
                </a:tc>
                <a:tc>
                  <a:txBody>
                    <a:bodyPr/>
                    <a:lstStyle/>
                    <a:p>
                      <a:r>
                        <a:rPr lang="el-GR" sz="1800" b="0" i="0" kern="1200" dirty="0" smtClean="0">
                          <a:solidFill>
                            <a:schemeClr val="dk1"/>
                          </a:solidFill>
                          <a:latin typeface="+mn-lt"/>
                          <a:ea typeface="+mn-ea"/>
                          <a:cs typeface="+mn-cs"/>
                        </a:rPr>
                        <a:t>διαφωνία, πολλές φορές, με τα ιδεώδη </a:t>
                      </a:r>
                      <a:r>
                        <a:rPr lang="el-GR" dirty="0" smtClean="0"/>
                        <a:t/>
                      </a:r>
                      <a:br>
                        <a:rPr lang="el-GR" dirty="0" smtClean="0"/>
                      </a:br>
                      <a:r>
                        <a:rPr lang="el-GR" sz="1800" b="0" i="0" kern="1200" dirty="0" smtClean="0">
                          <a:solidFill>
                            <a:schemeClr val="dk1"/>
                          </a:solidFill>
                          <a:latin typeface="+mn-lt"/>
                          <a:ea typeface="+mn-ea"/>
                          <a:cs typeface="+mn-cs"/>
                        </a:rPr>
                        <a:t>του έπους</a:t>
                      </a:r>
                      <a:endParaRPr lang="el-GR" dirty="0"/>
                    </a:p>
                  </a:txBody>
                  <a:tcPr marL="94491" marR="94491"/>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Παράγοντες ανάπτυξης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b="1" dirty="0" smtClean="0"/>
              <a:t>Στην ανάπτυξη της λυρικής ποίησης ουσιαστικό ρόλο διαδραμάτισαν:</a:t>
            </a:r>
          </a:p>
          <a:p>
            <a:pPr marL="571500" indent="-571500" algn="just">
              <a:buFont typeface="+mj-lt"/>
              <a:buAutoNum type="romanLcPeriod"/>
            </a:pPr>
            <a:endParaRPr lang="el-GR" sz="2600" dirty="0" smtClean="0"/>
          </a:p>
          <a:p>
            <a:pPr marL="571500" indent="-571500" algn="just">
              <a:buFont typeface="+mj-lt"/>
              <a:buAutoNum type="romanLcPeriod"/>
            </a:pPr>
            <a:r>
              <a:rPr lang="el-GR" sz="2600" dirty="0" smtClean="0"/>
              <a:t>οι νέες συνθήκες που αρχίζουν να επικρατούν με τη δημιουργία της «</a:t>
            </a:r>
            <a:r>
              <a:rPr lang="el-GR" sz="2600" b="1" dirty="0" smtClean="0"/>
              <a:t>πόλεως</a:t>
            </a:r>
            <a:r>
              <a:rPr lang="el-GR" sz="2600" dirty="0" smtClean="0"/>
              <a:t>», η οποία αρχίζει να οργανώνεται συλλογικά με τη συμμετοχή των πολιτών στα κοινά. </a:t>
            </a:r>
          </a:p>
          <a:p>
            <a:pPr marL="571500" indent="-571500" algn="just">
              <a:buFont typeface="+mj-lt"/>
              <a:buAutoNum type="romanLcPeriod"/>
            </a:pPr>
            <a:r>
              <a:rPr lang="el-GR" sz="2600" dirty="0" smtClean="0"/>
              <a:t>οι κοινωνικοί και πολιτικοί αγώνες που αμφισβήτησαν το θεσμό της βασιλείας και αρνήθηκαν τον παλαιό ομηρικό κόσμο. </a:t>
            </a:r>
          </a:p>
          <a:p>
            <a:pPr marL="571500" indent="-571500" algn="just">
              <a:buFont typeface="+mj-lt"/>
              <a:buAutoNum type="romanLcPeriod"/>
            </a:pPr>
            <a:r>
              <a:rPr lang="el-GR" sz="2600" dirty="0" err="1" smtClean="0"/>
              <a:t>Oι</a:t>
            </a:r>
            <a:r>
              <a:rPr lang="el-GR" sz="2600" dirty="0" smtClean="0"/>
              <a:t> πολιτειακές μεταβολές ανέτρεψαν τη βασιλεία και εγκαθίδρυσαν αριστοκρατικά και «τυραννικά» καθεστώτα και στη συνέχεια πολιτεύματα δημοκρατικά.</a:t>
            </a:r>
            <a:endParaRPr lang="el-GR" sz="26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Παράγοντες ανάπτυξης</a:t>
            </a:r>
            <a:endParaRPr lang="el-GR" dirty="0"/>
          </a:p>
        </p:txBody>
      </p:sp>
      <p:sp>
        <p:nvSpPr>
          <p:cNvPr id="3" name="2 - Θέση περιεχομένου"/>
          <p:cNvSpPr>
            <a:spLocks noGrp="1"/>
          </p:cNvSpPr>
          <p:nvPr>
            <p:ph sz="quarter" idx="1"/>
          </p:nvPr>
        </p:nvSpPr>
        <p:spPr/>
        <p:txBody>
          <a:bodyPr>
            <a:normAutofit/>
          </a:bodyPr>
          <a:lstStyle/>
          <a:p>
            <a:r>
              <a:rPr lang="el-GR" i="1" dirty="0" smtClean="0"/>
              <a:t>Παράγοντες που συντέλεσαν στην ανάπτυξή της ήταν ακόμη:</a:t>
            </a:r>
          </a:p>
          <a:p>
            <a:pPr marL="514350" indent="-514350">
              <a:buFont typeface="+mj-lt"/>
              <a:buAutoNum type="arabicPeriod"/>
            </a:pPr>
            <a:r>
              <a:rPr lang="el-GR" dirty="0" smtClean="0"/>
              <a:t> ο αποικισμός, </a:t>
            </a:r>
          </a:p>
          <a:p>
            <a:pPr marL="514350" indent="-514350">
              <a:buFont typeface="+mj-lt"/>
              <a:buAutoNum type="arabicPeriod"/>
            </a:pPr>
            <a:r>
              <a:rPr lang="el-GR" dirty="0" smtClean="0"/>
              <a:t>η οικονομική ανάπτυξη, </a:t>
            </a:r>
          </a:p>
          <a:p>
            <a:pPr marL="514350" indent="-514350">
              <a:buFont typeface="+mj-lt"/>
              <a:buAutoNum type="arabicPeriod"/>
            </a:pPr>
            <a:r>
              <a:rPr lang="el-GR" dirty="0" smtClean="0"/>
              <a:t>οι κοινωνικοπολιτικές ανακατατάξεις και αλλαγές</a:t>
            </a:r>
          </a:p>
          <a:p>
            <a:pPr marL="514350" indent="-514350">
              <a:buFont typeface="+mj-lt"/>
              <a:buAutoNum type="arabicPeriod"/>
            </a:pPr>
            <a:r>
              <a:rPr lang="el-GR" dirty="0" smtClean="0"/>
              <a:t>οι πνευματικές εξελίξεις (αφύπνιση του ατόμου και ανάγκη για προσωπική έκφραση και ελευθερία).</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Παράγοντες ανάπτυξης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r>
              <a:rPr lang="el-GR" dirty="0" err="1" smtClean="0"/>
              <a:t>Tο</a:t>
            </a:r>
            <a:r>
              <a:rPr lang="el-GR" dirty="0" smtClean="0"/>
              <a:t> άτομο αφοσιώνεται στην προσπάθεια βελτίωσης της ζωής και επιδιώκει να εκφράσει τις προσωπικές ή ομαδικές συγκινήσεις, οι ευκαιρίες εκδήλωσης των οποίων είναι πολλές. Τα πατριωτικά συναισθήματα ενισχύονται με τις πανελλήνιες γιορτές, τους μεγάλους αγώνες και τα πανηγύρια. Η κοινή ζωή συνεχώς επεκτείνεται και οδηγεί στις παντός είδους συγκεντρώσεις και στα συμπόσια. Μέσο έκφρασης όλων αυτών θα αποτελέσει η λυρική ποίηση, αφού τα ποιήματα τώρα δε γράφονται μόνο για να τα διαβάζουν ή για να τα ακούν, αλλά και για να τα τραγουδούν· ορισμένα μάλιστα από αυτά τα χορεύουν.</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Πηγές</a:t>
            </a:r>
            <a:endParaRPr lang="el-GR" dirty="0"/>
          </a:p>
        </p:txBody>
      </p:sp>
      <p:sp>
        <p:nvSpPr>
          <p:cNvPr id="3" name="2 - Θέση περιεχομένου"/>
          <p:cNvSpPr>
            <a:spLocks noGrp="1"/>
          </p:cNvSpPr>
          <p:nvPr>
            <p:ph sz="quarter" idx="1"/>
          </p:nvPr>
        </p:nvSpPr>
        <p:spPr>
          <a:xfrm>
            <a:off x="539552" y="1556792"/>
            <a:ext cx="8229600" cy="4525963"/>
          </a:xfrm>
        </p:spPr>
        <p:txBody>
          <a:bodyPr>
            <a:normAutofit fontScale="85000" lnSpcReduction="20000"/>
          </a:bodyPr>
          <a:lstStyle/>
          <a:p>
            <a:pPr algn="ctr">
              <a:buNone/>
            </a:pPr>
            <a:r>
              <a:rPr lang="el-GR" dirty="0" smtClean="0"/>
              <a:t>Μαρτυρίες και πρώιμες λυρικές αναφορές:</a:t>
            </a:r>
          </a:p>
          <a:p>
            <a:pPr>
              <a:buFont typeface="Wingdings" pitchFamily="2" charset="2"/>
              <a:buChar char="ü"/>
            </a:pPr>
            <a:endParaRPr lang="el-GR" dirty="0" smtClean="0"/>
          </a:p>
          <a:p>
            <a:pPr>
              <a:buFont typeface="Wingdings" pitchFamily="2" charset="2"/>
              <a:buChar char="ü"/>
            </a:pPr>
            <a:r>
              <a:rPr lang="el-GR" b="1" dirty="0" smtClean="0"/>
              <a:t>η δημώδης ποίηση </a:t>
            </a:r>
            <a:r>
              <a:rPr lang="el-GR" dirty="0" smtClean="0"/>
              <a:t>(όπως η </a:t>
            </a:r>
            <a:r>
              <a:rPr lang="el-GR" i="1" dirty="0" err="1" smtClean="0"/>
              <a:t>Eἰρεσιώνη</a:t>
            </a:r>
            <a:r>
              <a:rPr lang="el-GR" dirty="0" smtClean="0"/>
              <a:t> στη Σάμο και το </a:t>
            </a:r>
            <a:r>
              <a:rPr lang="el-GR" i="1" dirty="0" err="1" smtClean="0"/>
              <a:t>Pοδιακό</a:t>
            </a:r>
            <a:r>
              <a:rPr lang="el-GR" i="1" dirty="0" smtClean="0"/>
              <a:t> χελιδόνισμα</a:t>
            </a:r>
            <a:r>
              <a:rPr lang="el-GR" dirty="0" smtClean="0"/>
              <a:t>, χαριτωμένα παιδικά τραγούδια),</a:t>
            </a:r>
          </a:p>
          <a:p>
            <a:pPr>
              <a:buFont typeface="Wingdings" pitchFamily="2" charset="2"/>
              <a:buChar char="ü"/>
            </a:pPr>
            <a:endParaRPr lang="el-GR" dirty="0" smtClean="0"/>
          </a:p>
          <a:p>
            <a:pPr>
              <a:buFont typeface="Wingdings" pitchFamily="2" charset="2"/>
              <a:buChar char="ü"/>
            </a:pPr>
            <a:r>
              <a:rPr lang="el-GR" b="1" dirty="0" smtClean="0"/>
              <a:t>τα ομηρικά έπη</a:t>
            </a:r>
            <a:r>
              <a:rPr lang="el-GR" dirty="0" smtClean="0"/>
              <a:t> (τραγούδι γάμου, χορευτικό τραγούδι, τραγούδι που συνοδεύει τη δουλειά, μοιρολόγια) και τα σχετικά με τη λατρεία (παιάνες, </a:t>
            </a:r>
            <a:r>
              <a:rPr lang="el-GR" i="1" dirty="0" err="1" smtClean="0"/>
              <a:t>Nόμοι</a:t>
            </a:r>
            <a:r>
              <a:rPr lang="el-GR" dirty="0" smtClean="0"/>
              <a:t>, τραγούδια με κιθάρα για τον </a:t>
            </a:r>
            <a:r>
              <a:rPr lang="el-GR" dirty="0" err="1" smtClean="0"/>
              <a:t>Aπόλλωνα</a:t>
            </a:r>
            <a:r>
              <a:rPr lang="el-GR" dirty="0" smtClean="0"/>
              <a:t>)</a:t>
            </a:r>
          </a:p>
          <a:p>
            <a:pPr>
              <a:buFont typeface="Wingdings" pitchFamily="2" charset="2"/>
              <a:buChar char="ü"/>
            </a:pPr>
            <a:endParaRPr lang="el-GR" dirty="0" smtClean="0"/>
          </a:p>
          <a:p>
            <a:pPr>
              <a:buFont typeface="Wingdings" pitchFamily="2" charset="2"/>
              <a:buChar char="ü"/>
            </a:pPr>
            <a:r>
              <a:rPr lang="el-GR" b="1" dirty="0" smtClean="0"/>
              <a:t>η μουσική παράδοση της </a:t>
            </a:r>
            <a:r>
              <a:rPr lang="el-GR" b="1" dirty="0" err="1" smtClean="0"/>
              <a:t>Aνατολής</a:t>
            </a:r>
            <a:r>
              <a:rPr lang="el-GR" dirty="0" smtClean="0"/>
              <a:t> (</a:t>
            </a:r>
            <a:r>
              <a:rPr lang="el-GR" dirty="0" err="1" smtClean="0"/>
              <a:t>Aιγύπτου</a:t>
            </a:r>
            <a:r>
              <a:rPr lang="el-GR" dirty="0" smtClean="0"/>
              <a:t>, </a:t>
            </a:r>
            <a:r>
              <a:rPr lang="el-GR" dirty="0" err="1" smtClean="0"/>
              <a:t>Bαβυλώνας</a:t>
            </a:r>
            <a:r>
              <a:rPr lang="el-GR" dirty="0" smtClean="0"/>
              <a:t>), που πέρασε στις μικρασιατικές αποικίες και στα νησιά του </a:t>
            </a:r>
            <a:r>
              <a:rPr lang="el-GR" dirty="0" err="1" smtClean="0"/>
              <a:t>Aιγαίου</a:t>
            </a:r>
            <a:r>
              <a:rPr lang="el-GR" dirty="0" smtClean="0"/>
              <a:t>.</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Περιεχόμενο</a:t>
            </a:r>
            <a:endParaRPr lang="el-GR" dirty="0"/>
          </a:p>
        </p:txBody>
      </p:sp>
      <p:sp>
        <p:nvSpPr>
          <p:cNvPr id="3" name="2 - Θέση περιεχομένου"/>
          <p:cNvSpPr>
            <a:spLocks noGrp="1"/>
          </p:cNvSpPr>
          <p:nvPr>
            <p:ph sz="quarter" idx="1"/>
          </p:nvPr>
        </p:nvSpPr>
        <p:spPr/>
        <p:txBody>
          <a:bodyPr>
            <a:normAutofit/>
          </a:bodyPr>
          <a:lstStyle/>
          <a:p>
            <a:pPr>
              <a:buNone/>
            </a:pPr>
            <a:r>
              <a:rPr lang="el-GR" dirty="0" smtClean="0"/>
              <a:t>     </a:t>
            </a:r>
            <a:r>
              <a:rPr lang="el-GR" sz="2000" dirty="0" smtClean="0"/>
              <a:t>Το περιεχόμενο των ποιημάτων της αρχαίας λυρικής ποίησης </a:t>
            </a:r>
            <a:r>
              <a:rPr lang="el-GR" sz="2000" u="sng" dirty="0" smtClean="0"/>
              <a:t>αναφέρεται σε όλους σχεδόν τους τομείς της αρχαίας κοινωνίας</a:t>
            </a:r>
            <a:r>
              <a:rPr lang="el-GR" sz="2000" dirty="0" smtClean="0"/>
              <a:t>: </a:t>
            </a:r>
          </a:p>
          <a:p>
            <a:pPr>
              <a:buNone/>
            </a:pPr>
            <a:endParaRPr lang="el-GR" sz="2000" dirty="0" smtClean="0"/>
          </a:p>
          <a:p>
            <a:pPr>
              <a:buFont typeface="Courier New" pitchFamily="49" charset="0"/>
              <a:buChar char="o"/>
            </a:pPr>
            <a:r>
              <a:rPr lang="el-GR" sz="2000" dirty="0" smtClean="0"/>
              <a:t>Θρησκευτική ζωή: ύμνοι, παιάνες, διθύραμβοι.</a:t>
            </a:r>
          </a:p>
          <a:p>
            <a:pPr>
              <a:buFont typeface="Courier New" pitchFamily="49" charset="0"/>
              <a:buChar char="o"/>
            </a:pPr>
            <a:r>
              <a:rPr lang="el-GR" sz="2000" dirty="0" smtClean="0"/>
              <a:t>Εθνική ζωή: ελεγείες (με περιεχόμενο πολεμικό), εμβατήρια, επινίκια, εγκώμια.</a:t>
            </a:r>
          </a:p>
          <a:p>
            <a:pPr>
              <a:buFont typeface="Courier New" pitchFamily="49" charset="0"/>
              <a:buChar char="o"/>
            </a:pPr>
            <a:r>
              <a:rPr lang="el-GR" sz="2000" dirty="0" smtClean="0"/>
              <a:t>Πολιτική ζωή: ελεγείες, ίαμβοι, παρωδίες</a:t>
            </a:r>
          </a:p>
          <a:p>
            <a:pPr>
              <a:buFont typeface="Courier New" pitchFamily="49" charset="0"/>
              <a:buChar char="o"/>
            </a:pPr>
            <a:r>
              <a:rPr lang="el-GR" sz="2000" dirty="0" smtClean="0"/>
              <a:t>Ιδιωτική ζωή: σκόλια (= συμποτικά αυτοσχέδια άσματα), ερωτικά, υμέναιοι (= τραγούδια γάμου, επιθαλάμια), θρήνοι, επικήδειοι, επιγράμματα.</a:t>
            </a:r>
          </a:p>
          <a:p>
            <a:endParaRPr lang="el-GR"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188</TotalTime>
  <Words>1125</Words>
  <Application>Microsoft Macintosh PowerPoint</Application>
  <PresentationFormat>On-screen Show (4:3)</PresentationFormat>
  <Paragraphs>204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Civic</vt:lpstr>
      <vt:lpstr>ΛYPIKH ΠOIHΣH </vt:lpstr>
      <vt:lpstr>Aπαρχές</vt:lpstr>
      <vt:lpstr>Διαφορές έπους – λυρικής ποίησης</vt:lpstr>
      <vt:lpstr>ΔΙΑΦΟΡΕΣ</vt:lpstr>
      <vt:lpstr>Παράγοντες ανάπτυξης</vt:lpstr>
      <vt:lpstr>Παράγοντες ανάπτυξης</vt:lpstr>
      <vt:lpstr>Παράγοντες ανάπτυξης</vt:lpstr>
      <vt:lpstr>Πηγές</vt:lpstr>
      <vt:lpstr>Περιεχόμενο</vt:lpstr>
      <vt:lpstr>PowerPoint Presentation</vt:lpstr>
      <vt:lpstr>Κεφάλαιο μουσική</vt:lpstr>
      <vt:lpstr>Χαρακτηριστικά</vt:lpstr>
      <vt:lpstr>  Aξία  </vt:lpstr>
      <vt:lpstr>Είδη και ποιητές</vt:lpstr>
      <vt:lpstr> Tα είδη της λυρικής ποίησης  </vt:lpstr>
      <vt:lpstr> Tα είδη της λυρικής ποίησης  </vt:lpstr>
      <vt:lpstr>PowerPoint Presentation</vt:lpstr>
      <vt:lpstr>   Ίαμβος  </vt:lpstr>
      <vt:lpstr>Mονωδιακή (μελική) ποίηση </vt:lpstr>
      <vt:lpstr>PowerPoint Presentation</vt:lpstr>
      <vt:lpstr> Xορωδιακή ποίηση (πολυφωνική ποίηση που εκτελείται από πολυμελή χορό </vt:lpstr>
      <vt:lpstr>Πίνδαρος</vt:lpstr>
      <vt:lpstr> ΠEZOΓPAΦIA </vt:lpstr>
      <vt:lpstr>Aρχές</vt:lpstr>
      <vt:lpstr>Mῦθοι</vt:lpstr>
      <vt:lpstr>IΣTOPIOΓPAΦIA </vt:lpstr>
      <vt:lpstr>ΠPOΣΩKPATIKH ΦIΛOΣOΦIA </vt:lpstr>
      <vt:lpstr>φιλοσοφικές κατευθύνσεις</vt:lpstr>
      <vt:lpstr>φιλοσοφικές κατευθύνσεις</vt:lpstr>
      <vt:lpstr>φιλοσοφικές κατευθύνσεις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ΛYPIKH ΠOIHΣH </dc:title>
  <dc:creator>VASILIS SIDIROPOULOS</dc:creator>
  <cp:lastModifiedBy>Vasilis Sidiropoulos</cp:lastModifiedBy>
  <cp:revision>66</cp:revision>
  <dcterms:created xsi:type="dcterms:W3CDTF">2017-11-11T22:19:28Z</dcterms:created>
  <dcterms:modified xsi:type="dcterms:W3CDTF">2024-04-12T16:45:25Z</dcterms:modified>
</cp:coreProperties>
</file>