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 id="2147483714" r:id="rId2"/>
  </p:sldMasterIdLst>
  <p:notesMasterIdLst>
    <p:notesMasterId r:id="rId64"/>
  </p:notesMasterIdLst>
  <p:handoutMasterIdLst>
    <p:handoutMasterId r:id="rId65"/>
  </p:handoutMasterIdLst>
  <p:sldIdLst>
    <p:sldId id="398" r:id="rId3"/>
    <p:sldId id="399" r:id="rId4"/>
    <p:sldId id="400" r:id="rId5"/>
    <p:sldId id="354" r:id="rId6"/>
    <p:sldId id="355" r:id="rId7"/>
    <p:sldId id="356" r:id="rId8"/>
    <p:sldId id="357" r:id="rId9"/>
    <p:sldId id="358" r:id="rId10"/>
    <p:sldId id="359" r:id="rId11"/>
    <p:sldId id="360" r:id="rId12"/>
    <p:sldId id="361" r:id="rId13"/>
    <p:sldId id="362" r:id="rId14"/>
    <p:sldId id="363" r:id="rId15"/>
    <p:sldId id="364" r:id="rId16"/>
    <p:sldId id="365" r:id="rId17"/>
    <p:sldId id="366" r:id="rId18"/>
    <p:sldId id="367" r:id="rId19"/>
    <p:sldId id="368" r:id="rId20"/>
    <p:sldId id="369" r:id="rId21"/>
    <p:sldId id="370" r:id="rId22"/>
    <p:sldId id="371" r:id="rId23"/>
    <p:sldId id="372" r:id="rId24"/>
    <p:sldId id="373" r:id="rId25"/>
    <p:sldId id="374" r:id="rId26"/>
    <p:sldId id="375" r:id="rId27"/>
    <p:sldId id="376" r:id="rId28"/>
    <p:sldId id="377" r:id="rId29"/>
    <p:sldId id="378" r:id="rId30"/>
    <p:sldId id="379" r:id="rId31"/>
    <p:sldId id="380" r:id="rId32"/>
    <p:sldId id="381" r:id="rId33"/>
    <p:sldId id="382" r:id="rId34"/>
    <p:sldId id="383" r:id="rId35"/>
    <p:sldId id="384" r:id="rId36"/>
    <p:sldId id="385" r:id="rId37"/>
    <p:sldId id="386" r:id="rId38"/>
    <p:sldId id="387" r:id="rId39"/>
    <p:sldId id="388" r:id="rId40"/>
    <p:sldId id="389" r:id="rId41"/>
    <p:sldId id="390" r:id="rId42"/>
    <p:sldId id="391" r:id="rId43"/>
    <p:sldId id="392" r:id="rId44"/>
    <p:sldId id="393" r:id="rId45"/>
    <p:sldId id="394" r:id="rId46"/>
    <p:sldId id="395" r:id="rId47"/>
    <p:sldId id="396" r:id="rId48"/>
    <p:sldId id="397" r:id="rId49"/>
    <p:sldId id="296"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Lst>
  <p:sldSz cx="9144000" cy="6858000" type="screen4x3"/>
  <p:notesSz cx="7099300" cy="10234613"/>
  <p:defaultTextStyle>
    <a:defPPr>
      <a:defRPr lang="el-GR"/>
    </a:defPPr>
    <a:lvl1pPr algn="l" rtl="0" fontAlgn="base">
      <a:spcBef>
        <a:spcPct val="0"/>
      </a:spcBef>
      <a:spcAft>
        <a:spcPct val="0"/>
      </a:spcAft>
      <a:defRPr kern="1200">
        <a:solidFill>
          <a:schemeClr val="tx1"/>
        </a:solidFill>
        <a:latin typeface="Cambria" pitchFamily="18" charset="0"/>
        <a:ea typeface="+mn-ea"/>
        <a:cs typeface="+mn-cs"/>
      </a:defRPr>
    </a:lvl1pPr>
    <a:lvl2pPr marL="457200" algn="l" rtl="0" fontAlgn="base">
      <a:spcBef>
        <a:spcPct val="0"/>
      </a:spcBef>
      <a:spcAft>
        <a:spcPct val="0"/>
      </a:spcAft>
      <a:defRPr kern="1200">
        <a:solidFill>
          <a:schemeClr val="tx1"/>
        </a:solidFill>
        <a:latin typeface="Cambria" pitchFamily="18" charset="0"/>
        <a:ea typeface="+mn-ea"/>
        <a:cs typeface="+mn-cs"/>
      </a:defRPr>
    </a:lvl2pPr>
    <a:lvl3pPr marL="914400" algn="l" rtl="0" fontAlgn="base">
      <a:spcBef>
        <a:spcPct val="0"/>
      </a:spcBef>
      <a:spcAft>
        <a:spcPct val="0"/>
      </a:spcAft>
      <a:defRPr kern="1200">
        <a:solidFill>
          <a:schemeClr val="tx1"/>
        </a:solidFill>
        <a:latin typeface="Cambria" pitchFamily="18" charset="0"/>
        <a:ea typeface="+mn-ea"/>
        <a:cs typeface="+mn-cs"/>
      </a:defRPr>
    </a:lvl3pPr>
    <a:lvl4pPr marL="1371600" algn="l" rtl="0" fontAlgn="base">
      <a:spcBef>
        <a:spcPct val="0"/>
      </a:spcBef>
      <a:spcAft>
        <a:spcPct val="0"/>
      </a:spcAft>
      <a:defRPr kern="1200">
        <a:solidFill>
          <a:schemeClr val="tx1"/>
        </a:solidFill>
        <a:latin typeface="Cambria" pitchFamily="18" charset="0"/>
        <a:ea typeface="+mn-ea"/>
        <a:cs typeface="+mn-cs"/>
      </a:defRPr>
    </a:lvl4pPr>
    <a:lvl5pPr marL="1828800" algn="l" rtl="0" fontAlgn="base">
      <a:spcBef>
        <a:spcPct val="0"/>
      </a:spcBef>
      <a:spcAft>
        <a:spcPct val="0"/>
      </a:spcAft>
      <a:defRPr kern="1200">
        <a:solidFill>
          <a:schemeClr val="tx1"/>
        </a:solidFill>
        <a:latin typeface="Cambria" pitchFamily="18" charset="0"/>
        <a:ea typeface="+mn-ea"/>
        <a:cs typeface="+mn-cs"/>
      </a:defRPr>
    </a:lvl5pPr>
    <a:lvl6pPr marL="2286000" algn="l" defTabSz="914400" rtl="0" eaLnBrk="1" latinLnBrk="0" hangingPunct="1">
      <a:defRPr kern="1200">
        <a:solidFill>
          <a:schemeClr val="tx1"/>
        </a:solidFill>
        <a:latin typeface="Cambria" pitchFamily="18" charset="0"/>
        <a:ea typeface="+mn-ea"/>
        <a:cs typeface="+mn-cs"/>
      </a:defRPr>
    </a:lvl6pPr>
    <a:lvl7pPr marL="2743200" algn="l" defTabSz="914400" rtl="0" eaLnBrk="1" latinLnBrk="0" hangingPunct="1">
      <a:defRPr kern="1200">
        <a:solidFill>
          <a:schemeClr val="tx1"/>
        </a:solidFill>
        <a:latin typeface="Cambria" pitchFamily="18" charset="0"/>
        <a:ea typeface="+mn-ea"/>
        <a:cs typeface="+mn-cs"/>
      </a:defRPr>
    </a:lvl7pPr>
    <a:lvl8pPr marL="3200400" algn="l" defTabSz="914400" rtl="0" eaLnBrk="1" latinLnBrk="0" hangingPunct="1">
      <a:defRPr kern="1200">
        <a:solidFill>
          <a:schemeClr val="tx1"/>
        </a:solidFill>
        <a:latin typeface="Cambria" pitchFamily="18" charset="0"/>
        <a:ea typeface="+mn-ea"/>
        <a:cs typeface="+mn-cs"/>
      </a:defRPr>
    </a:lvl8pPr>
    <a:lvl9pPr marL="3657600" algn="l" defTabSz="914400" rtl="0" eaLnBrk="1" latinLnBrk="0" hangingPunct="1">
      <a:defRPr kern="1200">
        <a:solidFill>
          <a:schemeClr val="tx1"/>
        </a:solidFill>
        <a:latin typeface="Cambri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9C1C"/>
    <a:srgbClr val="CCECFF"/>
    <a:srgbClr val="9966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289" autoAdjust="0"/>
  </p:normalViewPr>
  <p:slideViewPr>
    <p:cSldViewPr>
      <p:cViewPr varScale="1">
        <p:scale>
          <a:sx n="107" d="100"/>
          <a:sy n="107" d="100"/>
        </p:scale>
        <p:origin x="-1734" y="-84"/>
      </p:cViewPr>
      <p:guideLst>
        <p:guide orient="horz" pos="2160"/>
        <p:guide pos="2880"/>
      </p:guideLst>
    </p:cSldViewPr>
  </p:slideViewPr>
  <p:outlineViewPr>
    <p:cViewPr>
      <p:scale>
        <a:sx n="33" d="100"/>
        <a:sy n="33" d="100"/>
      </p:scale>
      <p:origin x="0" y="171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0"/>
            <a:ext cx="3076363" cy="511814"/>
          </a:xfrm>
          <a:prstGeom prst="rect">
            <a:avLst/>
          </a:prstGeom>
          <a:noFill/>
          <a:ln w="9525">
            <a:noFill/>
            <a:miter lim="800000"/>
            <a:headEnd/>
            <a:tailEnd/>
          </a:ln>
          <a:effectLst/>
        </p:spPr>
        <p:txBody>
          <a:bodyPr vert="horz" wrap="square" lIns="95257" tIns="47628" rIns="95257" bIns="47628" numCol="1" anchor="t" anchorCtr="0" compatLnSpc="1">
            <a:prstTxWarp prst="textNoShape">
              <a:avLst/>
            </a:prstTxWarp>
          </a:bodyPr>
          <a:lstStyle>
            <a:lvl1pPr>
              <a:defRPr sz="1300">
                <a:latin typeface="Arial" charset="0"/>
              </a:defRPr>
            </a:lvl1pPr>
          </a:lstStyle>
          <a:p>
            <a:endParaRPr lang="el-GR"/>
          </a:p>
        </p:txBody>
      </p:sp>
      <p:sp>
        <p:nvSpPr>
          <p:cNvPr id="94211" name="Rectangle 3"/>
          <p:cNvSpPr>
            <a:spLocks noGrp="1" noChangeArrowheads="1"/>
          </p:cNvSpPr>
          <p:nvPr>
            <p:ph type="dt" sz="quarter" idx="1"/>
          </p:nvPr>
        </p:nvSpPr>
        <p:spPr bwMode="auto">
          <a:xfrm>
            <a:off x="4021294" y="0"/>
            <a:ext cx="3076363" cy="511814"/>
          </a:xfrm>
          <a:prstGeom prst="rect">
            <a:avLst/>
          </a:prstGeom>
          <a:noFill/>
          <a:ln w="9525">
            <a:noFill/>
            <a:miter lim="800000"/>
            <a:headEnd/>
            <a:tailEnd/>
          </a:ln>
          <a:effectLst/>
        </p:spPr>
        <p:txBody>
          <a:bodyPr vert="horz" wrap="square" lIns="95257" tIns="47628" rIns="95257" bIns="47628" numCol="1" anchor="t" anchorCtr="0" compatLnSpc="1">
            <a:prstTxWarp prst="textNoShape">
              <a:avLst/>
            </a:prstTxWarp>
          </a:bodyPr>
          <a:lstStyle>
            <a:lvl1pPr algn="r">
              <a:defRPr sz="1300">
                <a:latin typeface="Arial" charset="0"/>
              </a:defRPr>
            </a:lvl1pPr>
          </a:lstStyle>
          <a:p>
            <a:endParaRPr lang="el-GR"/>
          </a:p>
        </p:txBody>
      </p:sp>
      <p:sp>
        <p:nvSpPr>
          <p:cNvPr id="94212" name="Rectangle 4"/>
          <p:cNvSpPr>
            <a:spLocks noGrp="1" noChangeArrowheads="1"/>
          </p:cNvSpPr>
          <p:nvPr>
            <p:ph type="ftr" sz="quarter" idx="2"/>
          </p:nvPr>
        </p:nvSpPr>
        <p:spPr bwMode="auto">
          <a:xfrm>
            <a:off x="0" y="9721137"/>
            <a:ext cx="3076363" cy="511814"/>
          </a:xfrm>
          <a:prstGeom prst="rect">
            <a:avLst/>
          </a:prstGeom>
          <a:noFill/>
          <a:ln w="9525">
            <a:noFill/>
            <a:miter lim="800000"/>
            <a:headEnd/>
            <a:tailEnd/>
          </a:ln>
          <a:effectLst/>
        </p:spPr>
        <p:txBody>
          <a:bodyPr vert="horz" wrap="square" lIns="95257" tIns="47628" rIns="95257" bIns="47628" numCol="1" anchor="b" anchorCtr="0" compatLnSpc="1">
            <a:prstTxWarp prst="textNoShape">
              <a:avLst/>
            </a:prstTxWarp>
          </a:bodyPr>
          <a:lstStyle>
            <a:lvl1pPr>
              <a:defRPr sz="1300">
                <a:latin typeface="Arial" charset="0"/>
              </a:defRPr>
            </a:lvl1pPr>
          </a:lstStyle>
          <a:p>
            <a:endParaRPr lang="el-GR"/>
          </a:p>
        </p:txBody>
      </p:sp>
      <p:sp>
        <p:nvSpPr>
          <p:cNvPr id="94213" name="Rectangle 5"/>
          <p:cNvSpPr>
            <a:spLocks noGrp="1" noChangeArrowheads="1"/>
          </p:cNvSpPr>
          <p:nvPr>
            <p:ph type="sldNum" sz="quarter" idx="3"/>
          </p:nvPr>
        </p:nvSpPr>
        <p:spPr bwMode="auto">
          <a:xfrm>
            <a:off x="4021294" y="9721137"/>
            <a:ext cx="3076363" cy="511814"/>
          </a:xfrm>
          <a:prstGeom prst="rect">
            <a:avLst/>
          </a:prstGeom>
          <a:noFill/>
          <a:ln w="9525">
            <a:noFill/>
            <a:miter lim="800000"/>
            <a:headEnd/>
            <a:tailEnd/>
          </a:ln>
          <a:effectLst/>
        </p:spPr>
        <p:txBody>
          <a:bodyPr vert="horz" wrap="square" lIns="95257" tIns="47628" rIns="95257" bIns="47628" numCol="1" anchor="b" anchorCtr="0" compatLnSpc="1">
            <a:prstTxWarp prst="textNoShape">
              <a:avLst/>
            </a:prstTxWarp>
          </a:bodyPr>
          <a:lstStyle>
            <a:lvl1pPr algn="r">
              <a:defRPr sz="1300">
                <a:latin typeface="Arial" charset="0"/>
              </a:defRPr>
            </a:lvl1pPr>
          </a:lstStyle>
          <a:p>
            <a:fld id="{61CEA3B0-DD02-4223-9A33-3D7B368087AF}" type="slidenum">
              <a:rPr lang="el-GR"/>
              <a:pPr/>
              <a:t>‹#›</a:t>
            </a:fld>
            <a:endParaRPr lang="el-GR"/>
          </a:p>
        </p:txBody>
      </p:sp>
    </p:spTree>
    <p:extLst>
      <p:ext uri="{BB962C8B-B14F-4D97-AF65-F5344CB8AC3E}">
        <p14:creationId xmlns:p14="http://schemas.microsoft.com/office/powerpoint/2010/main" val="662421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076363" cy="511814"/>
          </a:xfrm>
          <a:prstGeom prst="rect">
            <a:avLst/>
          </a:prstGeom>
          <a:noFill/>
          <a:ln w="9525">
            <a:noFill/>
            <a:miter lim="800000"/>
            <a:headEnd/>
            <a:tailEnd/>
          </a:ln>
          <a:effectLst/>
        </p:spPr>
        <p:txBody>
          <a:bodyPr vert="horz" wrap="square" lIns="95257" tIns="47628" rIns="95257" bIns="47628" numCol="1" anchor="t" anchorCtr="0" compatLnSpc="1">
            <a:prstTxWarp prst="textNoShape">
              <a:avLst/>
            </a:prstTxWarp>
          </a:bodyPr>
          <a:lstStyle>
            <a:lvl1pPr>
              <a:defRPr sz="1300">
                <a:latin typeface="Arial" charset="0"/>
              </a:defRPr>
            </a:lvl1pPr>
          </a:lstStyle>
          <a:p>
            <a:endParaRPr lang="el-GR"/>
          </a:p>
        </p:txBody>
      </p:sp>
      <p:sp>
        <p:nvSpPr>
          <p:cNvPr id="73731" name="Rectangle 3"/>
          <p:cNvSpPr>
            <a:spLocks noGrp="1" noChangeArrowheads="1"/>
          </p:cNvSpPr>
          <p:nvPr>
            <p:ph type="dt" idx="1"/>
          </p:nvPr>
        </p:nvSpPr>
        <p:spPr bwMode="auto">
          <a:xfrm>
            <a:off x="4021294" y="0"/>
            <a:ext cx="3076363" cy="511814"/>
          </a:xfrm>
          <a:prstGeom prst="rect">
            <a:avLst/>
          </a:prstGeom>
          <a:noFill/>
          <a:ln w="9525">
            <a:noFill/>
            <a:miter lim="800000"/>
            <a:headEnd/>
            <a:tailEnd/>
          </a:ln>
          <a:effectLst/>
        </p:spPr>
        <p:txBody>
          <a:bodyPr vert="horz" wrap="square" lIns="95257" tIns="47628" rIns="95257" bIns="47628" numCol="1" anchor="t" anchorCtr="0" compatLnSpc="1">
            <a:prstTxWarp prst="textNoShape">
              <a:avLst/>
            </a:prstTxWarp>
          </a:bodyPr>
          <a:lstStyle>
            <a:lvl1pPr algn="r">
              <a:defRPr sz="1300">
                <a:latin typeface="Arial" charset="0"/>
              </a:defRPr>
            </a:lvl1pPr>
          </a:lstStyle>
          <a:p>
            <a:endParaRPr lang="el-GR"/>
          </a:p>
        </p:txBody>
      </p:sp>
      <p:sp>
        <p:nvSpPr>
          <p:cNvPr id="73732"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p:spPr>
      </p:sp>
      <p:sp>
        <p:nvSpPr>
          <p:cNvPr id="73733" name="Rectangle 5"/>
          <p:cNvSpPr>
            <a:spLocks noGrp="1" noChangeArrowheads="1"/>
          </p:cNvSpPr>
          <p:nvPr>
            <p:ph type="body" sz="quarter" idx="3"/>
          </p:nvPr>
        </p:nvSpPr>
        <p:spPr bwMode="auto">
          <a:xfrm>
            <a:off x="709930" y="4862233"/>
            <a:ext cx="5679440" cy="4604662"/>
          </a:xfrm>
          <a:prstGeom prst="rect">
            <a:avLst/>
          </a:prstGeom>
          <a:noFill/>
          <a:ln w="9525">
            <a:noFill/>
            <a:miter lim="800000"/>
            <a:headEnd/>
            <a:tailEnd/>
          </a:ln>
          <a:effectLst/>
        </p:spPr>
        <p:txBody>
          <a:bodyPr vert="horz" wrap="square" lIns="95257" tIns="47628" rIns="95257" bIns="47628"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73734" name="Rectangle 6"/>
          <p:cNvSpPr>
            <a:spLocks noGrp="1" noChangeArrowheads="1"/>
          </p:cNvSpPr>
          <p:nvPr>
            <p:ph type="ftr" sz="quarter" idx="4"/>
          </p:nvPr>
        </p:nvSpPr>
        <p:spPr bwMode="auto">
          <a:xfrm>
            <a:off x="0" y="9721137"/>
            <a:ext cx="3076363" cy="511814"/>
          </a:xfrm>
          <a:prstGeom prst="rect">
            <a:avLst/>
          </a:prstGeom>
          <a:noFill/>
          <a:ln w="9525">
            <a:noFill/>
            <a:miter lim="800000"/>
            <a:headEnd/>
            <a:tailEnd/>
          </a:ln>
          <a:effectLst/>
        </p:spPr>
        <p:txBody>
          <a:bodyPr vert="horz" wrap="square" lIns="95257" tIns="47628" rIns="95257" bIns="47628" numCol="1" anchor="b" anchorCtr="0" compatLnSpc="1">
            <a:prstTxWarp prst="textNoShape">
              <a:avLst/>
            </a:prstTxWarp>
          </a:bodyPr>
          <a:lstStyle>
            <a:lvl1pPr>
              <a:defRPr sz="1300">
                <a:latin typeface="Arial" charset="0"/>
              </a:defRPr>
            </a:lvl1pPr>
          </a:lstStyle>
          <a:p>
            <a:endParaRPr lang="el-GR"/>
          </a:p>
        </p:txBody>
      </p:sp>
      <p:sp>
        <p:nvSpPr>
          <p:cNvPr id="73735" name="Rectangle 7"/>
          <p:cNvSpPr>
            <a:spLocks noGrp="1" noChangeArrowheads="1"/>
          </p:cNvSpPr>
          <p:nvPr>
            <p:ph type="sldNum" sz="quarter" idx="5"/>
          </p:nvPr>
        </p:nvSpPr>
        <p:spPr bwMode="auto">
          <a:xfrm>
            <a:off x="4021294" y="9721137"/>
            <a:ext cx="3076363" cy="511814"/>
          </a:xfrm>
          <a:prstGeom prst="rect">
            <a:avLst/>
          </a:prstGeom>
          <a:noFill/>
          <a:ln w="9525">
            <a:noFill/>
            <a:miter lim="800000"/>
            <a:headEnd/>
            <a:tailEnd/>
          </a:ln>
          <a:effectLst/>
        </p:spPr>
        <p:txBody>
          <a:bodyPr vert="horz" wrap="square" lIns="95257" tIns="47628" rIns="95257" bIns="47628" numCol="1" anchor="b" anchorCtr="0" compatLnSpc="1">
            <a:prstTxWarp prst="textNoShape">
              <a:avLst/>
            </a:prstTxWarp>
          </a:bodyPr>
          <a:lstStyle>
            <a:lvl1pPr algn="r">
              <a:defRPr sz="1300">
                <a:latin typeface="Arial" charset="0"/>
              </a:defRPr>
            </a:lvl1pPr>
          </a:lstStyle>
          <a:p>
            <a:fld id="{94F60719-5B22-437E-A1DB-355061262F32}" type="slidenum">
              <a:rPr lang="el-GR"/>
              <a:pPr/>
              <a:t>‹#›</a:t>
            </a:fld>
            <a:endParaRPr lang="el-GR"/>
          </a:p>
        </p:txBody>
      </p:sp>
    </p:spTree>
    <p:extLst>
      <p:ext uri="{BB962C8B-B14F-4D97-AF65-F5344CB8AC3E}">
        <p14:creationId xmlns:p14="http://schemas.microsoft.com/office/powerpoint/2010/main" val="19316070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Θέση εικόνας διαφάνειας 1"/>
          <p:cNvSpPr>
            <a:spLocks noGrp="1" noRot="1" noChangeAspect="1" noTextEdit="1"/>
          </p:cNvSpPr>
          <p:nvPr>
            <p:ph type="sldImg"/>
          </p:nvPr>
        </p:nvSpPr>
        <p:spPr>
          <a:ln/>
        </p:spPr>
      </p:sp>
      <p:sp>
        <p:nvSpPr>
          <p:cNvPr id="52227"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84440" indent="-184440">
              <a:spcBef>
                <a:spcPct val="0"/>
              </a:spcBef>
              <a:buFontTx/>
              <a:buChar char="•"/>
            </a:pPr>
            <a:endParaRPr lang="el-GR" altLang="el-GR" smtClean="0">
              <a:solidFill>
                <a:srgbClr val="FF0000"/>
              </a:solidFill>
              <a:latin typeface="Arial" pitchFamily="34" charset="0"/>
            </a:endParaRPr>
          </a:p>
        </p:txBody>
      </p:sp>
      <p:sp>
        <p:nvSpPr>
          <p:cNvPr id="52228"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70697" indent="-296423">
              <a:defRPr>
                <a:solidFill>
                  <a:schemeClr val="tx1"/>
                </a:solidFill>
                <a:latin typeface="Arial" pitchFamily="34" charset="0"/>
              </a:defRPr>
            </a:lvl2pPr>
            <a:lvl3pPr marL="1185688" indent="-237138">
              <a:defRPr>
                <a:solidFill>
                  <a:schemeClr val="tx1"/>
                </a:solidFill>
                <a:latin typeface="Arial" pitchFamily="34" charset="0"/>
              </a:defRPr>
            </a:lvl3pPr>
            <a:lvl4pPr marL="1659963" indent="-237138">
              <a:defRPr>
                <a:solidFill>
                  <a:schemeClr val="tx1"/>
                </a:solidFill>
                <a:latin typeface="Arial" pitchFamily="34" charset="0"/>
              </a:defRPr>
            </a:lvl4pPr>
            <a:lvl5pPr marL="2134240" indent="-237138">
              <a:defRPr>
                <a:solidFill>
                  <a:schemeClr val="tx1"/>
                </a:solidFill>
                <a:latin typeface="Arial" pitchFamily="34" charset="0"/>
              </a:defRPr>
            </a:lvl5pPr>
            <a:lvl6pPr marL="2608515" indent="-237138" eaLnBrk="0" fontAlgn="base" hangingPunct="0">
              <a:spcBef>
                <a:spcPct val="0"/>
              </a:spcBef>
              <a:spcAft>
                <a:spcPct val="0"/>
              </a:spcAft>
              <a:defRPr>
                <a:solidFill>
                  <a:schemeClr val="tx1"/>
                </a:solidFill>
                <a:latin typeface="Arial" pitchFamily="34" charset="0"/>
              </a:defRPr>
            </a:lvl6pPr>
            <a:lvl7pPr marL="3082791" indent="-237138" eaLnBrk="0" fontAlgn="base" hangingPunct="0">
              <a:spcBef>
                <a:spcPct val="0"/>
              </a:spcBef>
              <a:spcAft>
                <a:spcPct val="0"/>
              </a:spcAft>
              <a:defRPr>
                <a:solidFill>
                  <a:schemeClr val="tx1"/>
                </a:solidFill>
                <a:latin typeface="Arial" pitchFamily="34" charset="0"/>
              </a:defRPr>
            </a:lvl7pPr>
            <a:lvl8pPr marL="3557066" indent="-237138" eaLnBrk="0" fontAlgn="base" hangingPunct="0">
              <a:spcBef>
                <a:spcPct val="0"/>
              </a:spcBef>
              <a:spcAft>
                <a:spcPct val="0"/>
              </a:spcAft>
              <a:defRPr>
                <a:solidFill>
                  <a:schemeClr val="tx1"/>
                </a:solidFill>
                <a:latin typeface="Arial" pitchFamily="34" charset="0"/>
              </a:defRPr>
            </a:lvl8pPr>
            <a:lvl9pPr marL="4031342" indent="-237138" eaLnBrk="0" fontAlgn="base" hangingPunct="0">
              <a:spcBef>
                <a:spcPct val="0"/>
              </a:spcBef>
              <a:spcAft>
                <a:spcPct val="0"/>
              </a:spcAft>
              <a:defRPr>
                <a:solidFill>
                  <a:schemeClr val="tx1"/>
                </a:solidFill>
                <a:latin typeface="Arial" pitchFamily="34" charset="0"/>
              </a:defRPr>
            </a:lvl9pPr>
          </a:lstStyle>
          <a:p>
            <a:fld id="{58FD84F1-AED9-4D80-8FE8-E6B29D92527F}" type="slidenum">
              <a:rPr lang="el-GR" altLang="el-GR">
                <a:solidFill>
                  <a:srgbClr val="000000"/>
                </a:solidFill>
                <a:cs typeface="Arial" pitchFamily="34" charset="0"/>
              </a:rPr>
              <a:pPr/>
              <a:t>1</a:t>
            </a:fld>
            <a:endParaRPr lang="el-GR" altLang="el-GR">
              <a:solidFill>
                <a:srgbClr val="000000"/>
              </a:solidFill>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Θέση εικόνας διαφάνειας 1"/>
          <p:cNvSpPr>
            <a:spLocks noGrp="1" noRot="1" noChangeAspect="1" noTextEdit="1"/>
          </p:cNvSpPr>
          <p:nvPr>
            <p:ph type="sldImg"/>
          </p:nvPr>
        </p:nvSpPr>
        <p:spPr>
          <a:ln/>
        </p:spPr>
      </p:sp>
      <p:sp>
        <p:nvSpPr>
          <p:cNvPr id="53251"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l-GR" altLang="el-GR" smtClean="0">
                <a:latin typeface="Arial" pitchFamily="34" charset="0"/>
              </a:rPr>
              <a:t> </a:t>
            </a:r>
          </a:p>
        </p:txBody>
      </p:sp>
      <p:sp>
        <p:nvSpPr>
          <p:cNvPr id="53252"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70697" indent="-296423">
              <a:defRPr>
                <a:solidFill>
                  <a:schemeClr val="tx1"/>
                </a:solidFill>
                <a:latin typeface="Arial" pitchFamily="34" charset="0"/>
              </a:defRPr>
            </a:lvl2pPr>
            <a:lvl3pPr marL="1185688" indent="-237138">
              <a:defRPr>
                <a:solidFill>
                  <a:schemeClr val="tx1"/>
                </a:solidFill>
                <a:latin typeface="Arial" pitchFamily="34" charset="0"/>
              </a:defRPr>
            </a:lvl3pPr>
            <a:lvl4pPr marL="1659963" indent="-237138">
              <a:defRPr>
                <a:solidFill>
                  <a:schemeClr val="tx1"/>
                </a:solidFill>
                <a:latin typeface="Arial" pitchFamily="34" charset="0"/>
              </a:defRPr>
            </a:lvl4pPr>
            <a:lvl5pPr marL="2134240" indent="-237138">
              <a:defRPr>
                <a:solidFill>
                  <a:schemeClr val="tx1"/>
                </a:solidFill>
                <a:latin typeface="Arial" pitchFamily="34" charset="0"/>
              </a:defRPr>
            </a:lvl5pPr>
            <a:lvl6pPr marL="2608515" indent="-237138" eaLnBrk="0" fontAlgn="base" hangingPunct="0">
              <a:spcBef>
                <a:spcPct val="0"/>
              </a:spcBef>
              <a:spcAft>
                <a:spcPct val="0"/>
              </a:spcAft>
              <a:defRPr>
                <a:solidFill>
                  <a:schemeClr val="tx1"/>
                </a:solidFill>
                <a:latin typeface="Arial" pitchFamily="34" charset="0"/>
              </a:defRPr>
            </a:lvl6pPr>
            <a:lvl7pPr marL="3082791" indent="-237138" eaLnBrk="0" fontAlgn="base" hangingPunct="0">
              <a:spcBef>
                <a:spcPct val="0"/>
              </a:spcBef>
              <a:spcAft>
                <a:spcPct val="0"/>
              </a:spcAft>
              <a:defRPr>
                <a:solidFill>
                  <a:schemeClr val="tx1"/>
                </a:solidFill>
                <a:latin typeface="Arial" pitchFamily="34" charset="0"/>
              </a:defRPr>
            </a:lvl7pPr>
            <a:lvl8pPr marL="3557066" indent="-237138" eaLnBrk="0" fontAlgn="base" hangingPunct="0">
              <a:spcBef>
                <a:spcPct val="0"/>
              </a:spcBef>
              <a:spcAft>
                <a:spcPct val="0"/>
              </a:spcAft>
              <a:defRPr>
                <a:solidFill>
                  <a:schemeClr val="tx1"/>
                </a:solidFill>
                <a:latin typeface="Arial" pitchFamily="34" charset="0"/>
              </a:defRPr>
            </a:lvl8pPr>
            <a:lvl9pPr marL="4031342" indent="-237138" eaLnBrk="0" fontAlgn="base" hangingPunct="0">
              <a:spcBef>
                <a:spcPct val="0"/>
              </a:spcBef>
              <a:spcAft>
                <a:spcPct val="0"/>
              </a:spcAft>
              <a:defRPr>
                <a:solidFill>
                  <a:schemeClr val="tx1"/>
                </a:solidFill>
                <a:latin typeface="Arial" pitchFamily="34" charset="0"/>
              </a:defRPr>
            </a:lvl9pPr>
          </a:lstStyle>
          <a:p>
            <a:fld id="{04AE4589-27B4-448E-B59F-57150C03CCF2}" type="slidenum">
              <a:rPr lang="el-GR" altLang="el-GR">
                <a:solidFill>
                  <a:srgbClr val="000000"/>
                </a:solidFill>
                <a:cs typeface="Arial" pitchFamily="34" charset="0"/>
              </a:rPr>
              <a:pPr/>
              <a:t>2</a:t>
            </a:fld>
            <a:endParaRPr lang="el-GR" altLang="el-GR">
              <a:solidFill>
                <a:srgbClr val="000000"/>
              </a:solidFill>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24</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25</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26</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27</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28</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29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Θέση εικόνας διαφάνειας 1"/>
          <p:cNvSpPr>
            <a:spLocks noGrp="1" noRot="1" noChangeAspect="1" noTextEdit="1"/>
          </p:cNvSpPr>
          <p:nvPr>
            <p:ph type="sldImg"/>
          </p:nvPr>
        </p:nvSpPr>
        <p:spPr>
          <a:ln/>
        </p:spPr>
      </p:sp>
      <p:sp>
        <p:nvSpPr>
          <p:cNvPr id="54275"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84440" indent="-184440">
              <a:spcBef>
                <a:spcPct val="0"/>
              </a:spcBef>
              <a:buFontTx/>
              <a:buChar char="•"/>
            </a:pPr>
            <a:endParaRPr lang="el-GR" altLang="el-GR" smtClean="0">
              <a:latin typeface="Arial" pitchFamily="34" charset="0"/>
            </a:endParaRPr>
          </a:p>
        </p:txBody>
      </p:sp>
      <p:sp>
        <p:nvSpPr>
          <p:cNvPr id="54276"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70697" indent="-296423">
              <a:defRPr>
                <a:solidFill>
                  <a:schemeClr val="tx1"/>
                </a:solidFill>
                <a:latin typeface="Arial" pitchFamily="34" charset="0"/>
              </a:defRPr>
            </a:lvl2pPr>
            <a:lvl3pPr marL="1185688" indent="-237138">
              <a:defRPr>
                <a:solidFill>
                  <a:schemeClr val="tx1"/>
                </a:solidFill>
                <a:latin typeface="Arial" pitchFamily="34" charset="0"/>
              </a:defRPr>
            </a:lvl3pPr>
            <a:lvl4pPr marL="1659963" indent="-237138">
              <a:defRPr>
                <a:solidFill>
                  <a:schemeClr val="tx1"/>
                </a:solidFill>
                <a:latin typeface="Arial" pitchFamily="34" charset="0"/>
              </a:defRPr>
            </a:lvl4pPr>
            <a:lvl5pPr marL="2134240" indent="-237138">
              <a:defRPr>
                <a:solidFill>
                  <a:schemeClr val="tx1"/>
                </a:solidFill>
                <a:latin typeface="Arial" pitchFamily="34" charset="0"/>
              </a:defRPr>
            </a:lvl5pPr>
            <a:lvl6pPr marL="2608515" indent="-237138" eaLnBrk="0" fontAlgn="base" hangingPunct="0">
              <a:spcBef>
                <a:spcPct val="0"/>
              </a:spcBef>
              <a:spcAft>
                <a:spcPct val="0"/>
              </a:spcAft>
              <a:defRPr>
                <a:solidFill>
                  <a:schemeClr val="tx1"/>
                </a:solidFill>
                <a:latin typeface="Arial" pitchFamily="34" charset="0"/>
              </a:defRPr>
            </a:lvl6pPr>
            <a:lvl7pPr marL="3082791" indent="-237138" eaLnBrk="0" fontAlgn="base" hangingPunct="0">
              <a:spcBef>
                <a:spcPct val="0"/>
              </a:spcBef>
              <a:spcAft>
                <a:spcPct val="0"/>
              </a:spcAft>
              <a:defRPr>
                <a:solidFill>
                  <a:schemeClr val="tx1"/>
                </a:solidFill>
                <a:latin typeface="Arial" pitchFamily="34" charset="0"/>
              </a:defRPr>
            </a:lvl7pPr>
            <a:lvl8pPr marL="3557066" indent="-237138" eaLnBrk="0" fontAlgn="base" hangingPunct="0">
              <a:spcBef>
                <a:spcPct val="0"/>
              </a:spcBef>
              <a:spcAft>
                <a:spcPct val="0"/>
              </a:spcAft>
              <a:defRPr>
                <a:solidFill>
                  <a:schemeClr val="tx1"/>
                </a:solidFill>
                <a:latin typeface="Arial" pitchFamily="34" charset="0"/>
              </a:defRPr>
            </a:lvl8pPr>
            <a:lvl9pPr marL="4031342" indent="-237138" eaLnBrk="0" fontAlgn="base" hangingPunct="0">
              <a:spcBef>
                <a:spcPct val="0"/>
              </a:spcBef>
              <a:spcAft>
                <a:spcPct val="0"/>
              </a:spcAft>
              <a:defRPr>
                <a:solidFill>
                  <a:schemeClr val="tx1"/>
                </a:solidFill>
                <a:latin typeface="Arial" pitchFamily="34" charset="0"/>
              </a:defRPr>
            </a:lvl9pPr>
          </a:lstStyle>
          <a:p>
            <a:fld id="{539E3272-68F6-41D5-AB95-B39FC4882437}" type="slidenum">
              <a:rPr lang="el-GR" altLang="el-GR">
                <a:solidFill>
                  <a:srgbClr val="000000"/>
                </a:solidFill>
                <a:cs typeface="Arial" pitchFamily="34" charset="0"/>
              </a:rPr>
              <a:pPr/>
              <a:t>3</a:t>
            </a:fld>
            <a:endParaRPr lang="el-GR" altLang="el-GR">
              <a:solidFill>
                <a:srgbClr val="000000"/>
              </a:solidFill>
              <a:cs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30</a:t>
            </a:fld>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31</a:t>
            </a:fld>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32</a:t>
            </a:fld>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33</a:t>
            </a:fld>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34</a:t>
            </a:fld>
            <a:endParaRPr lang="el-G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35</a:t>
            </a:fld>
            <a:endParaRPr lang="el-G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36</a:t>
            </a:fld>
            <a:endParaRPr lang="el-G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37</a:t>
            </a:fld>
            <a:endParaRPr lang="el-G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38</a:t>
            </a:fld>
            <a:endParaRPr lang="el-G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39</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a:t>
            </a:fld>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40</a:t>
            </a:fld>
            <a:endParaRPr lang="el-G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41</a:t>
            </a:fld>
            <a:endParaRPr lang="el-G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42</a:t>
            </a:fld>
            <a:endParaRPr lang="el-G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43</a:t>
            </a:fld>
            <a:endParaRPr lang="el-G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44</a:t>
            </a:fld>
            <a:endParaRPr lang="el-G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45</a:t>
            </a:fld>
            <a:endParaRPr lang="el-G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46</a:t>
            </a:fld>
            <a:endParaRPr lang="el-G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47</a:t>
            </a:fld>
            <a:endParaRPr lang="el-G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48</a:t>
            </a:fld>
            <a:endParaRPr lang="el-G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49</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a:t>
            </a:fld>
            <a:endParaRPr lang="el-G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50</a:t>
            </a:fld>
            <a:endParaRPr lang="el-G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51</a:t>
            </a:fld>
            <a:endParaRPr lang="el-G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52</a:t>
            </a:fld>
            <a:endParaRPr lang="el-G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53</a:t>
            </a:fld>
            <a:endParaRPr lang="el-G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54</a:t>
            </a:fld>
            <a:endParaRPr lang="el-G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55</a:t>
            </a:fld>
            <a:endParaRPr lang="el-G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56</a:t>
            </a:fld>
            <a:endParaRPr lang="el-G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57</a:t>
            </a:fld>
            <a:endParaRPr lang="el-G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58</a:t>
            </a:fld>
            <a:endParaRPr lang="el-G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59</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6</a:t>
            </a:fld>
            <a:endParaRPr lang="el-G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60</a:t>
            </a:fld>
            <a:endParaRPr lang="el-G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61</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94F60719-5B22-437E-A1DB-355061262F32}"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66562"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endParaRPr lang="el-GR" sz="2400">
              <a:latin typeface="Times New Roman" pitchFamily="18" charset="0"/>
            </a:endParaRPr>
          </a:p>
        </p:txBody>
      </p:sp>
      <p:sp>
        <p:nvSpPr>
          <p:cNvPr id="66563"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endParaRPr lang="el-GR" sz="2400">
              <a:latin typeface="Times New Roman" pitchFamily="18" charset="0"/>
            </a:endParaRPr>
          </a:p>
        </p:txBody>
      </p:sp>
      <p:sp>
        <p:nvSpPr>
          <p:cNvPr id="66564"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endParaRPr lang="el-GR">
              <a:latin typeface="Arial" charset="0"/>
            </a:endParaRPr>
          </a:p>
        </p:txBody>
      </p:sp>
      <p:sp>
        <p:nvSpPr>
          <p:cNvPr id="66565" name="Rectangle 5"/>
          <p:cNvSpPr>
            <a:spLocks noGrp="1" noChangeArrowheads="1"/>
          </p:cNvSpPr>
          <p:nvPr>
            <p:ph type="ctrTitle"/>
          </p:nvPr>
        </p:nvSpPr>
        <p:spPr>
          <a:xfrm>
            <a:off x="685800" y="857250"/>
            <a:ext cx="7772400" cy="2266950"/>
          </a:xfrm>
        </p:spPr>
        <p:txBody>
          <a:bodyPr anchor="ctr" anchorCtr="1"/>
          <a:lstStyle>
            <a:lvl1pPr algn="ctr">
              <a:defRPr sz="3600" i="1"/>
            </a:lvl1pPr>
          </a:lstStyle>
          <a:p>
            <a:r>
              <a:rPr lang="el-GR"/>
              <a:t>Κάντε κλικ για επεξεργασία του τίτλου</a:t>
            </a:r>
          </a:p>
        </p:txBody>
      </p:sp>
      <p:sp>
        <p:nvSpPr>
          <p:cNvPr id="66566"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1900"/>
            </a:lvl1pPr>
          </a:lstStyle>
          <a:p>
            <a:r>
              <a:rPr lang="el-GR"/>
              <a:t>Κάντε κλικ για να επεξεργαστείτε τον υπότιτλο του υποδείγματος</a:t>
            </a:r>
          </a:p>
        </p:txBody>
      </p:sp>
      <p:sp>
        <p:nvSpPr>
          <p:cNvPr id="66567" name="Rectangle 7"/>
          <p:cNvSpPr>
            <a:spLocks noGrp="1" noChangeArrowheads="1"/>
          </p:cNvSpPr>
          <p:nvPr>
            <p:ph type="dt" sz="half" idx="2"/>
          </p:nvPr>
        </p:nvSpPr>
        <p:spPr/>
        <p:txBody>
          <a:bodyPr/>
          <a:lstStyle>
            <a:lvl1pPr>
              <a:defRPr/>
            </a:lvl1pPr>
          </a:lstStyle>
          <a:p>
            <a:endParaRPr lang="el-GR"/>
          </a:p>
        </p:txBody>
      </p:sp>
      <p:sp>
        <p:nvSpPr>
          <p:cNvPr id="66568" name="Rectangle 8"/>
          <p:cNvSpPr>
            <a:spLocks noGrp="1" noChangeArrowheads="1"/>
          </p:cNvSpPr>
          <p:nvPr>
            <p:ph type="ftr" sz="quarter" idx="3"/>
          </p:nvPr>
        </p:nvSpPr>
        <p:spPr>
          <a:xfrm>
            <a:off x="3352800" y="6391275"/>
            <a:ext cx="2895600" cy="457200"/>
          </a:xfrm>
        </p:spPr>
        <p:txBody>
          <a:bodyPr/>
          <a:lstStyle>
            <a:lvl1pPr>
              <a:defRPr/>
            </a:lvl1pPr>
          </a:lstStyle>
          <a:p>
            <a:endParaRPr lang="el-GR"/>
          </a:p>
        </p:txBody>
      </p:sp>
      <p:sp>
        <p:nvSpPr>
          <p:cNvPr id="66569" name="Rectangle 9"/>
          <p:cNvSpPr>
            <a:spLocks noGrp="1" noChangeArrowheads="1"/>
          </p:cNvSpPr>
          <p:nvPr>
            <p:ph type="sldNum" sz="quarter" idx="4"/>
          </p:nvPr>
        </p:nvSpPr>
        <p:spPr>
          <a:xfrm>
            <a:off x="6858000" y="6391275"/>
            <a:ext cx="1600200" cy="457200"/>
          </a:xfrm>
        </p:spPr>
        <p:txBody>
          <a:bodyPr/>
          <a:lstStyle>
            <a:lvl1pPr>
              <a:defRPr/>
            </a:lvl1pPr>
          </a:lstStyle>
          <a:p>
            <a:fld id="{33AC81C1-05DB-4616-BEF6-A5924BF892A4}"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33B51809-822C-445B-9ECF-C98503B0E342}"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27800" y="333375"/>
            <a:ext cx="1924050" cy="575945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755650" y="333375"/>
            <a:ext cx="5619750" cy="575945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09A29980-9D29-46A0-8C1D-7EF175ACB45F}" type="slidenum">
              <a:rPr lang="el-G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52400"/>
            <a:ext cx="6870700" cy="16002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685800" y="1828800"/>
            <a:ext cx="7696200" cy="3657600"/>
          </a:xfrm>
        </p:spPr>
        <p:txBody>
          <a:bodyPr/>
          <a:lstStyle/>
          <a:p>
            <a:endParaRPr lang="el-GR"/>
          </a:p>
        </p:txBody>
      </p:sp>
      <p:sp>
        <p:nvSpPr>
          <p:cNvPr id="4" name="3 - Θέση ημερομηνίας"/>
          <p:cNvSpPr>
            <a:spLocks noGrp="1"/>
          </p:cNvSpPr>
          <p:nvPr>
            <p:ph type="dt" sz="half" idx="10"/>
          </p:nvPr>
        </p:nvSpPr>
        <p:spPr>
          <a:xfrm>
            <a:off x="1371600" y="6248400"/>
            <a:ext cx="1905000" cy="457200"/>
          </a:xfrm>
        </p:spPr>
        <p:txBody>
          <a:bodyPr/>
          <a:lstStyle>
            <a:lvl1pPr>
              <a:defRPr/>
            </a:lvl1pPr>
          </a:lstStyle>
          <a:p>
            <a:endParaRPr lang="el-GR"/>
          </a:p>
        </p:txBody>
      </p:sp>
      <p:sp>
        <p:nvSpPr>
          <p:cNvPr id="5" name="4 - Θέση υποσέλιδου"/>
          <p:cNvSpPr>
            <a:spLocks noGrp="1"/>
          </p:cNvSpPr>
          <p:nvPr>
            <p:ph type="ftr" sz="quarter" idx="11"/>
          </p:nvPr>
        </p:nvSpPr>
        <p:spPr>
          <a:xfrm>
            <a:off x="3556000" y="6248400"/>
            <a:ext cx="2895600" cy="457200"/>
          </a:xfrm>
        </p:spPr>
        <p:txBody>
          <a:bodyPr/>
          <a:lstStyle>
            <a:lvl1pPr>
              <a:defRPr/>
            </a:lvl1pPr>
          </a:lstStyle>
          <a:p>
            <a:endParaRPr lang="el-GR"/>
          </a:p>
        </p:txBody>
      </p:sp>
      <p:sp>
        <p:nvSpPr>
          <p:cNvPr id="6" name="5 - Θέση αριθμού διαφάνειας"/>
          <p:cNvSpPr>
            <a:spLocks noGrp="1"/>
          </p:cNvSpPr>
          <p:nvPr>
            <p:ph type="sldNum" sz="quarter" idx="12"/>
          </p:nvPr>
        </p:nvSpPr>
        <p:spPr>
          <a:xfrm>
            <a:off x="6718300" y="6248400"/>
            <a:ext cx="1905000" cy="457200"/>
          </a:xfrm>
        </p:spPr>
        <p:txBody>
          <a:bodyPr/>
          <a:lstStyle>
            <a:lvl1pPr>
              <a:defRPr/>
            </a:lvl1pPr>
          </a:lstStyle>
          <a:p>
            <a:fld id="{E2968A5B-B51F-4396-B586-AA44C0ABD9B4}" type="slidenum">
              <a:rPr lang="el-G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31D1C4EC-D1AE-4E92-926A-A5B5E61360F6}" type="datetimeFigureOut">
              <a:rPr lang="el-GR"/>
              <a:pPr>
                <a:defRPr/>
              </a:pPr>
              <a:t>16/11/2015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88C67CB4-AC02-49D7-B6EA-AC8D9E1E5B84}" type="slidenum">
              <a:rPr lang="el-GR" altLang="el-GR"/>
              <a:pPr>
                <a:defRPr/>
              </a:pPr>
              <a:t>‹#›</a:t>
            </a:fld>
            <a:endParaRPr lang="el-GR" altLang="el-GR"/>
          </a:p>
        </p:txBody>
      </p:sp>
    </p:spTree>
    <p:extLst>
      <p:ext uri="{BB962C8B-B14F-4D97-AF65-F5344CB8AC3E}">
        <p14:creationId xmlns:p14="http://schemas.microsoft.com/office/powerpoint/2010/main" val="2275268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3B219D36-0F7E-452B-A8FE-2E5FB39EE6F2}" type="datetimeFigureOut">
              <a:rPr lang="el-GR"/>
              <a:pPr>
                <a:defRPr/>
              </a:pPr>
              <a:t>16/11/2015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389B8BE7-5B8E-4E9D-A79C-69734E7071EA}" type="slidenum">
              <a:rPr lang="el-GR" altLang="el-GR"/>
              <a:pPr>
                <a:defRPr/>
              </a:pPr>
              <a:t>‹#›</a:t>
            </a:fld>
            <a:endParaRPr lang="el-GR" altLang="el-GR"/>
          </a:p>
        </p:txBody>
      </p:sp>
    </p:spTree>
    <p:extLst>
      <p:ext uri="{BB962C8B-B14F-4D97-AF65-F5344CB8AC3E}">
        <p14:creationId xmlns:p14="http://schemas.microsoft.com/office/powerpoint/2010/main" val="929719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D1B322BE-AC60-42BD-B5FE-A6D2A13D4B66}" type="datetimeFigureOut">
              <a:rPr lang="el-GR"/>
              <a:pPr>
                <a:defRPr/>
              </a:pPr>
              <a:t>16/11/2015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1F5EDEF4-F978-4320-A60A-EC18DCC110F7}" type="slidenum">
              <a:rPr lang="el-GR" altLang="el-GR"/>
              <a:pPr>
                <a:defRPr/>
              </a:pPr>
              <a:t>‹#›</a:t>
            </a:fld>
            <a:endParaRPr lang="el-GR" altLang="el-GR"/>
          </a:p>
        </p:txBody>
      </p:sp>
    </p:spTree>
    <p:extLst>
      <p:ext uri="{BB962C8B-B14F-4D97-AF65-F5344CB8AC3E}">
        <p14:creationId xmlns:p14="http://schemas.microsoft.com/office/powerpoint/2010/main" val="2464547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747B98A6-7629-4E7B-98A2-84FA5070FC78}" type="datetimeFigureOut">
              <a:rPr lang="el-GR"/>
              <a:pPr>
                <a:defRPr/>
              </a:pPr>
              <a:t>16/11/2015</a:t>
            </a:fld>
            <a:endParaRPr lang="el-GR"/>
          </a:p>
        </p:txBody>
      </p:sp>
      <p:sp>
        <p:nvSpPr>
          <p:cNvPr id="6" name="Θέση υποσέλιδου 5"/>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7" name="Θέση αριθμού διαφάνειας 6"/>
          <p:cNvSpPr>
            <a:spLocks noGrp="1"/>
          </p:cNvSpPr>
          <p:nvPr>
            <p:ph type="sldNum" sz="quarter" idx="12"/>
          </p:nvPr>
        </p:nvSpPr>
        <p:spPr/>
        <p:txBody>
          <a:bodyPr/>
          <a:lstStyle>
            <a:lvl1pPr eaLnBrk="0" hangingPunct="0">
              <a:defRPr smtClean="0">
                <a:latin typeface="Arial" pitchFamily="34" charset="0"/>
              </a:defRPr>
            </a:lvl1pPr>
          </a:lstStyle>
          <a:p>
            <a:pPr>
              <a:defRPr/>
            </a:pPr>
            <a:fld id="{964EC9D7-4213-42EE-AC75-400653CC1D1E}" type="slidenum">
              <a:rPr lang="el-GR" altLang="el-GR"/>
              <a:pPr>
                <a:defRPr/>
              </a:pPr>
              <a:t>‹#›</a:t>
            </a:fld>
            <a:endParaRPr lang="el-GR" altLang="el-GR"/>
          </a:p>
        </p:txBody>
      </p:sp>
    </p:spTree>
    <p:extLst>
      <p:ext uri="{BB962C8B-B14F-4D97-AF65-F5344CB8AC3E}">
        <p14:creationId xmlns:p14="http://schemas.microsoft.com/office/powerpoint/2010/main" val="27210873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6185DC10-0F5D-4523-81DB-D7C168E2688C}" type="datetimeFigureOut">
              <a:rPr lang="el-GR"/>
              <a:pPr>
                <a:defRPr/>
              </a:pPr>
              <a:t>16/11/2015</a:t>
            </a:fld>
            <a:endParaRPr lang="el-GR"/>
          </a:p>
        </p:txBody>
      </p:sp>
      <p:sp>
        <p:nvSpPr>
          <p:cNvPr id="8" name="Θέση υποσέλιδου 7"/>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9" name="Θέση αριθμού διαφάνειας 8"/>
          <p:cNvSpPr>
            <a:spLocks noGrp="1"/>
          </p:cNvSpPr>
          <p:nvPr>
            <p:ph type="sldNum" sz="quarter" idx="12"/>
          </p:nvPr>
        </p:nvSpPr>
        <p:spPr/>
        <p:txBody>
          <a:bodyPr/>
          <a:lstStyle>
            <a:lvl1pPr eaLnBrk="0" hangingPunct="0">
              <a:defRPr smtClean="0">
                <a:latin typeface="Arial" pitchFamily="34" charset="0"/>
              </a:defRPr>
            </a:lvl1pPr>
          </a:lstStyle>
          <a:p>
            <a:pPr>
              <a:defRPr/>
            </a:pPr>
            <a:fld id="{6F77C93B-D312-4EE0-99F7-4F922264D329}" type="slidenum">
              <a:rPr lang="el-GR" altLang="el-GR"/>
              <a:pPr>
                <a:defRPr/>
              </a:pPr>
              <a:t>‹#›</a:t>
            </a:fld>
            <a:endParaRPr lang="el-GR" altLang="el-GR"/>
          </a:p>
        </p:txBody>
      </p:sp>
    </p:spTree>
    <p:extLst>
      <p:ext uri="{BB962C8B-B14F-4D97-AF65-F5344CB8AC3E}">
        <p14:creationId xmlns:p14="http://schemas.microsoft.com/office/powerpoint/2010/main" val="29894950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DECCBF4E-FF50-4A20-B651-B7D36929BF64}" type="datetimeFigureOut">
              <a:rPr lang="el-GR"/>
              <a:pPr>
                <a:defRPr/>
              </a:pPr>
              <a:t>16/11/2015</a:t>
            </a:fld>
            <a:endParaRPr lang="el-GR"/>
          </a:p>
        </p:txBody>
      </p:sp>
      <p:sp>
        <p:nvSpPr>
          <p:cNvPr id="4" name="Θέση υποσέλιδου 3"/>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5" name="Θέση αριθμού διαφάνειας 4"/>
          <p:cNvSpPr>
            <a:spLocks noGrp="1"/>
          </p:cNvSpPr>
          <p:nvPr>
            <p:ph type="sldNum" sz="quarter" idx="12"/>
          </p:nvPr>
        </p:nvSpPr>
        <p:spPr/>
        <p:txBody>
          <a:bodyPr/>
          <a:lstStyle>
            <a:lvl1pPr eaLnBrk="0" hangingPunct="0">
              <a:defRPr smtClean="0">
                <a:latin typeface="Arial" pitchFamily="34" charset="0"/>
              </a:defRPr>
            </a:lvl1pPr>
          </a:lstStyle>
          <a:p>
            <a:pPr>
              <a:defRPr/>
            </a:pPr>
            <a:fld id="{3A5B9CA8-BA8C-48B2-BC34-B602336F7502}" type="slidenum">
              <a:rPr lang="el-GR" altLang="el-GR"/>
              <a:pPr>
                <a:defRPr/>
              </a:pPr>
              <a:t>‹#›</a:t>
            </a:fld>
            <a:endParaRPr lang="el-GR" altLang="el-GR"/>
          </a:p>
        </p:txBody>
      </p:sp>
    </p:spTree>
    <p:extLst>
      <p:ext uri="{BB962C8B-B14F-4D97-AF65-F5344CB8AC3E}">
        <p14:creationId xmlns:p14="http://schemas.microsoft.com/office/powerpoint/2010/main" val="3628644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D36FF24C-9E89-45E4-9FA2-7FF64DC51DC9}" type="datetimeFigureOut">
              <a:rPr lang="el-GR"/>
              <a:pPr>
                <a:defRPr/>
              </a:pPr>
              <a:t>16/11/2015</a:t>
            </a:fld>
            <a:endParaRPr lang="el-GR"/>
          </a:p>
        </p:txBody>
      </p:sp>
      <p:sp>
        <p:nvSpPr>
          <p:cNvPr id="3" name="Θέση υποσέλιδου 2"/>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4" name="Θέση αριθμού διαφάνειας 3"/>
          <p:cNvSpPr>
            <a:spLocks noGrp="1"/>
          </p:cNvSpPr>
          <p:nvPr>
            <p:ph type="sldNum" sz="quarter" idx="12"/>
          </p:nvPr>
        </p:nvSpPr>
        <p:spPr/>
        <p:txBody>
          <a:bodyPr/>
          <a:lstStyle>
            <a:lvl1pPr eaLnBrk="0" hangingPunct="0">
              <a:defRPr smtClean="0">
                <a:latin typeface="Arial" pitchFamily="34" charset="0"/>
              </a:defRPr>
            </a:lvl1pPr>
          </a:lstStyle>
          <a:p>
            <a:pPr>
              <a:defRPr/>
            </a:pPr>
            <a:fld id="{63FC7F00-6849-42A1-BE60-FC433049750F}" type="slidenum">
              <a:rPr lang="el-GR" altLang="el-GR"/>
              <a:pPr>
                <a:defRPr/>
              </a:pPr>
              <a:t>‹#›</a:t>
            </a:fld>
            <a:endParaRPr lang="el-GR" altLang="el-GR"/>
          </a:p>
        </p:txBody>
      </p:sp>
    </p:spTree>
    <p:extLst>
      <p:ext uri="{BB962C8B-B14F-4D97-AF65-F5344CB8AC3E}">
        <p14:creationId xmlns:p14="http://schemas.microsoft.com/office/powerpoint/2010/main" val="305904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A9A134D1-9823-406E-A01A-8BACD66E41F4}" type="slidenum">
              <a:rPr lang="el-GR"/>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0C2DB037-50EF-4A3D-815E-1453F08353A3}" type="datetimeFigureOut">
              <a:rPr lang="el-GR"/>
              <a:pPr>
                <a:defRPr/>
              </a:pPr>
              <a:t>16/11/2015</a:t>
            </a:fld>
            <a:endParaRPr lang="el-GR"/>
          </a:p>
        </p:txBody>
      </p:sp>
      <p:sp>
        <p:nvSpPr>
          <p:cNvPr id="6" name="Θέση υποσέλιδου 5"/>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7" name="Θέση αριθμού διαφάνειας 6"/>
          <p:cNvSpPr>
            <a:spLocks noGrp="1"/>
          </p:cNvSpPr>
          <p:nvPr>
            <p:ph type="sldNum" sz="quarter" idx="12"/>
          </p:nvPr>
        </p:nvSpPr>
        <p:spPr/>
        <p:txBody>
          <a:bodyPr/>
          <a:lstStyle>
            <a:lvl1pPr eaLnBrk="0" hangingPunct="0">
              <a:defRPr smtClean="0">
                <a:latin typeface="Arial" pitchFamily="34" charset="0"/>
              </a:defRPr>
            </a:lvl1pPr>
          </a:lstStyle>
          <a:p>
            <a:pPr>
              <a:defRPr/>
            </a:pPr>
            <a:fld id="{9F8F63FE-ED46-4013-AD5E-D564BA82DDCF}" type="slidenum">
              <a:rPr lang="el-GR" altLang="el-GR"/>
              <a:pPr>
                <a:defRPr/>
              </a:pPr>
              <a:t>‹#›</a:t>
            </a:fld>
            <a:endParaRPr lang="el-GR" altLang="el-GR"/>
          </a:p>
        </p:txBody>
      </p:sp>
    </p:spTree>
    <p:extLst>
      <p:ext uri="{BB962C8B-B14F-4D97-AF65-F5344CB8AC3E}">
        <p14:creationId xmlns:p14="http://schemas.microsoft.com/office/powerpoint/2010/main" val="28766856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A5EF2702-09DE-4E9B-8A89-0103A58BC99C}" type="datetimeFigureOut">
              <a:rPr lang="el-GR"/>
              <a:pPr>
                <a:defRPr/>
              </a:pPr>
              <a:t>16/11/2015</a:t>
            </a:fld>
            <a:endParaRPr lang="el-GR"/>
          </a:p>
        </p:txBody>
      </p:sp>
      <p:sp>
        <p:nvSpPr>
          <p:cNvPr id="6" name="Θέση υποσέλιδου 5"/>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7" name="Θέση αριθμού διαφάνειας 6"/>
          <p:cNvSpPr>
            <a:spLocks noGrp="1"/>
          </p:cNvSpPr>
          <p:nvPr>
            <p:ph type="sldNum" sz="quarter" idx="12"/>
          </p:nvPr>
        </p:nvSpPr>
        <p:spPr/>
        <p:txBody>
          <a:bodyPr/>
          <a:lstStyle>
            <a:lvl1pPr eaLnBrk="0" hangingPunct="0">
              <a:defRPr smtClean="0">
                <a:latin typeface="Arial" pitchFamily="34" charset="0"/>
              </a:defRPr>
            </a:lvl1pPr>
          </a:lstStyle>
          <a:p>
            <a:pPr>
              <a:defRPr/>
            </a:pPr>
            <a:fld id="{C1330D97-6376-443D-8371-FC9D6043D80B}" type="slidenum">
              <a:rPr lang="el-GR" altLang="el-GR"/>
              <a:pPr>
                <a:defRPr/>
              </a:pPr>
              <a:t>‹#›</a:t>
            </a:fld>
            <a:endParaRPr lang="el-GR" altLang="el-GR"/>
          </a:p>
        </p:txBody>
      </p:sp>
    </p:spTree>
    <p:extLst>
      <p:ext uri="{BB962C8B-B14F-4D97-AF65-F5344CB8AC3E}">
        <p14:creationId xmlns:p14="http://schemas.microsoft.com/office/powerpoint/2010/main" val="15260800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092CE726-1C3E-4653-8CE8-6C113BC0037E}" type="datetimeFigureOut">
              <a:rPr lang="el-GR"/>
              <a:pPr>
                <a:defRPr/>
              </a:pPr>
              <a:t>16/11/2015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1A3C548E-AFA7-4794-AD99-09A95EAD8D86}" type="slidenum">
              <a:rPr lang="el-GR" altLang="el-GR"/>
              <a:pPr>
                <a:defRPr/>
              </a:pPr>
              <a:t>‹#›</a:t>
            </a:fld>
            <a:endParaRPr lang="el-GR" altLang="el-GR"/>
          </a:p>
        </p:txBody>
      </p:sp>
    </p:spTree>
    <p:extLst>
      <p:ext uri="{BB962C8B-B14F-4D97-AF65-F5344CB8AC3E}">
        <p14:creationId xmlns:p14="http://schemas.microsoft.com/office/powerpoint/2010/main" val="33374998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F01479A4-1EBA-40C7-98AA-914F96891E54}" type="datetimeFigureOut">
              <a:rPr lang="el-GR"/>
              <a:pPr>
                <a:defRPr/>
              </a:pPr>
              <a:t>16/11/2015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D7F7B5DA-4464-414E-9489-E3DE14871497}" type="slidenum">
              <a:rPr lang="el-GR" altLang="el-GR"/>
              <a:pPr>
                <a:defRPr/>
              </a:pPr>
              <a:t>‹#›</a:t>
            </a:fld>
            <a:endParaRPr lang="el-GR" altLang="el-GR"/>
          </a:p>
        </p:txBody>
      </p:sp>
    </p:spTree>
    <p:extLst>
      <p:ext uri="{BB962C8B-B14F-4D97-AF65-F5344CB8AC3E}">
        <p14:creationId xmlns:p14="http://schemas.microsoft.com/office/powerpoint/2010/main" val="3141746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7937A2F2-BEEC-4258-8DAF-CE6138CC4F96}"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755650" y="1916113"/>
            <a:ext cx="3771900" cy="4176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79950" y="1916113"/>
            <a:ext cx="3771900" cy="4176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7A62AA66-B4DF-4F00-A8C9-2F8B0B7F4BC1}"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8BABA8E6-D260-45F0-AE84-DE0682362A83}"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E0D5F1DD-E1B6-40CF-9756-F61D4F35D338}"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214167DC-4C46-479C-AA1D-FF94ED7AD95E}"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F03F3050-21A0-42AC-8A76-40C7A5125D38}"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D6117C3C-3375-4FBD-9358-AE49BCACB2D3}"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bwMode="auto">
          <a:xfrm>
            <a:off x="755650" y="333375"/>
            <a:ext cx="7696200" cy="863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65539" name="Rectangle 3"/>
          <p:cNvSpPr>
            <a:spLocks noGrp="1" noChangeArrowheads="1"/>
          </p:cNvSpPr>
          <p:nvPr>
            <p:ph type="body" idx="1"/>
          </p:nvPr>
        </p:nvSpPr>
        <p:spPr bwMode="auto">
          <a:xfrm>
            <a:off x="755650" y="1916113"/>
            <a:ext cx="7696200" cy="4176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65540"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endParaRPr lang="el-GR"/>
          </a:p>
        </p:txBody>
      </p:sp>
      <p:sp>
        <p:nvSpPr>
          <p:cNvPr id="65541"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endParaRPr lang="el-GR"/>
          </a:p>
        </p:txBody>
      </p:sp>
      <p:sp>
        <p:nvSpPr>
          <p:cNvPr id="65542"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fld id="{F4021531-8BDE-47AB-B541-632002F52F5D}" type="slidenum">
              <a:rPr lang="el-GR"/>
              <a:pPr/>
              <a:t>‹#›</a:t>
            </a:fld>
            <a:endParaRPr lang="el-GR"/>
          </a:p>
        </p:txBody>
      </p:sp>
      <p:sp>
        <p:nvSpPr>
          <p:cNvPr id="65544" name="AutoShape 8"/>
          <p:cNvSpPr>
            <a:spLocks noChangeArrowheads="1"/>
          </p:cNvSpPr>
          <p:nvPr userDrawn="1"/>
        </p:nvSpPr>
        <p:spPr bwMode="auto">
          <a:xfrm>
            <a:off x="179388" y="188913"/>
            <a:ext cx="8823325" cy="6096000"/>
          </a:xfrm>
          <a:prstGeom prst="roundRect">
            <a:avLst>
              <a:gd name="adj" fmla="val 11046"/>
            </a:avLst>
          </a:prstGeom>
          <a:noFill/>
          <a:ln w="28575">
            <a:solidFill>
              <a:schemeClr val="folHlink"/>
            </a:solidFill>
            <a:round/>
            <a:headEnd/>
            <a:tailEnd/>
          </a:ln>
          <a:effectLst/>
        </p:spPr>
        <p:txBody>
          <a:bodyPr wrap="none" anchor="ctr"/>
          <a:lstStyle/>
          <a:p>
            <a:pPr algn="ctr"/>
            <a:endParaRPr lang="el-GR" sz="2400">
              <a:latin typeface="Times New Roman" pitchFamily="18" charset="0"/>
            </a:endParaRPr>
          </a:p>
        </p:txBody>
      </p:sp>
      <p:sp>
        <p:nvSpPr>
          <p:cNvPr id="65545" name="Line 9"/>
          <p:cNvSpPr>
            <a:spLocks noChangeShapeType="1"/>
          </p:cNvSpPr>
          <p:nvPr userDrawn="1"/>
        </p:nvSpPr>
        <p:spPr bwMode="auto">
          <a:xfrm>
            <a:off x="755650" y="1341438"/>
            <a:ext cx="7696200" cy="0"/>
          </a:xfrm>
          <a:prstGeom prst="line">
            <a:avLst/>
          </a:prstGeom>
          <a:noFill/>
          <a:ln w="38100">
            <a:solidFill>
              <a:schemeClr val="folHlink"/>
            </a:solidFill>
            <a:round/>
            <a:headEnd/>
            <a:tailEnd/>
          </a:ln>
          <a:effectLst/>
        </p:spPr>
        <p:txBody>
          <a:bodyPr/>
          <a:lstStyle/>
          <a:p>
            <a:endParaRPr lang="el-G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rtl="0" fontAlgn="base">
        <a:spcBef>
          <a:spcPct val="0"/>
        </a:spcBef>
        <a:spcAft>
          <a:spcPct val="0"/>
        </a:spcAft>
        <a:defRPr sz="2800">
          <a:solidFill>
            <a:schemeClr val="tx2"/>
          </a:solidFill>
          <a:latin typeface="+mj-lt"/>
          <a:ea typeface="+mj-ea"/>
          <a:cs typeface="+mj-cs"/>
        </a:defRPr>
      </a:lvl1pPr>
      <a:lvl2pPr algn="l" rtl="0" fontAlgn="base">
        <a:spcBef>
          <a:spcPct val="0"/>
        </a:spcBef>
        <a:spcAft>
          <a:spcPct val="0"/>
        </a:spcAft>
        <a:defRPr sz="2800">
          <a:solidFill>
            <a:schemeClr val="tx2"/>
          </a:solidFill>
          <a:latin typeface="Cambria" pitchFamily="18" charset="0"/>
        </a:defRPr>
      </a:lvl2pPr>
      <a:lvl3pPr algn="l" rtl="0" fontAlgn="base">
        <a:spcBef>
          <a:spcPct val="0"/>
        </a:spcBef>
        <a:spcAft>
          <a:spcPct val="0"/>
        </a:spcAft>
        <a:defRPr sz="2800">
          <a:solidFill>
            <a:schemeClr val="tx2"/>
          </a:solidFill>
          <a:latin typeface="Cambria" pitchFamily="18" charset="0"/>
        </a:defRPr>
      </a:lvl3pPr>
      <a:lvl4pPr algn="l" rtl="0" fontAlgn="base">
        <a:spcBef>
          <a:spcPct val="0"/>
        </a:spcBef>
        <a:spcAft>
          <a:spcPct val="0"/>
        </a:spcAft>
        <a:defRPr sz="2800">
          <a:solidFill>
            <a:schemeClr val="tx2"/>
          </a:solidFill>
          <a:latin typeface="Cambria" pitchFamily="18" charset="0"/>
        </a:defRPr>
      </a:lvl4pPr>
      <a:lvl5pPr algn="l" rtl="0" fontAlgn="base">
        <a:spcBef>
          <a:spcPct val="0"/>
        </a:spcBef>
        <a:spcAft>
          <a:spcPct val="0"/>
        </a:spcAft>
        <a:defRPr sz="2800">
          <a:solidFill>
            <a:schemeClr val="tx2"/>
          </a:solidFill>
          <a:latin typeface="Cambria" pitchFamily="18" charset="0"/>
        </a:defRPr>
      </a:lvl5pPr>
      <a:lvl6pPr marL="457200" algn="l" rtl="0" fontAlgn="base">
        <a:spcBef>
          <a:spcPct val="0"/>
        </a:spcBef>
        <a:spcAft>
          <a:spcPct val="0"/>
        </a:spcAft>
        <a:defRPr sz="2800">
          <a:solidFill>
            <a:schemeClr val="tx2"/>
          </a:solidFill>
          <a:latin typeface="Cambria" pitchFamily="18" charset="0"/>
        </a:defRPr>
      </a:lvl6pPr>
      <a:lvl7pPr marL="914400" algn="l" rtl="0" fontAlgn="base">
        <a:spcBef>
          <a:spcPct val="0"/>
        </a:spcBef>
        <a:spcAft>
          <a:spcPct val="0"/>
        </a:spcAft>
        <a:defRPr sz="2800">
          <a:solidFill>
            <a:schemeClr val="tx2"/>
          </a:solidFill>
          <a:latin typeface="Cambria" pitchFamily="18" charset="0"/>
        </a:defRPr>
      </a:lvl7pPr>
      <a:lvl8pPr marL="1371600" algn="l" rtl="0" fontAlgn="base">
        <a:spcBef>
          <a:spcPct val="0"/>
        </a:spcBef>
        <a:spcAft>
          <a:spcPct val="0"/>
        </a:spcAft>
        <a:defRPr sz="2800">
          <a:solidFill>
            <a:schemeClr val="tx2"/>
          </a:solidFill>
          <a:latin typeface="Cambria" pitchFamily="18" charset="0"/>
        </a:defRPr>
      </a:lvl8pPr>
      <a:lvl9pPr marL="1828800" algn="l" rtl="0" fontAlgn="base">
        <a:spcBef>
          <a:spcPct val="0"/>
        </a:spcBef>
        <a:spcAft>
          <a:spcPct val="0"/>
        </a:spcAft>
        <a:defRPr sz="2800">
          <a:solidFill>
            <a:schemeClr val="tx2"/>
          </a:solidFill>
          <a:latin typeface="Cambria" pitchFamily="18"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a:solidFill>
            <a:schemeClr val="tx1"/>
          </a:solidFill>
          <a:latin typeface="+mn-lt"/>
        </a:defRPr>
      </a:lvl2pPr>
      <a:lvl3pPr marL="1143000" indent="-228600" algn="l" rtl="0" fontAlgn="base">
        <a:spcBef>
          <a:spcPct val="20000"/>
        </a:spcBef>
        <a:spcAft>
          <a:spcPct val="0"/>
        </a:spcAft>
        <a:buClr>
          <a:schemeClr val="tx1"/>
        </a:buClr>
        <a:buSzPct val="150000"/>
        <a:buChar char="•"/>
        <a:defRPr>
          <a:solidFill>
            <a:schemeClr val="tx1"/>
          </a:solidFill>
          <a:latin typeface="+mn-lt"/>
        </a:defRPr>
      </a:lvl3pPr>
      <a:lvl4pPr marL="1600200" indent="-228600" algn="l" rtl="0" fontAlgn="base">
        <a:spcBef>
          <a:spcPct val="20000"/>
        </a:spcBef>
        <a:spcAft>
          <a:spcPct val="0"/>
        </a:spcAft>
        <a:buClr>
          <a:schemeClr val="tx2"/>
        </a:buClr>
        <a:buSzPct val="150000"/>
        <a:buChar char="•"/>
        <a:defRPr>
          <a:solidFill>
            <a:schemeClr val="tx1"/>
          </a:solidFill>
          <a:latin typeface="+mn-lt"/>
        </a:defRPr>
      </a:lvl4pPr>
      <a:lvl5pPr marL="2057400" indent="-228600" algn="l" rtl="0" fontAlgn="base">
        <a:spcBef>
          <a:spcPct val="20000"/>
        </a:spcBef>
        <a:spcAft>
          <a:spcPct val="0"/>
        </a:spcAft>
        <a:buClr>
          <a:schemeClr val="folHlink"/>
        </a:buClr>
        <a:buSzPct val="150000"/>
        <a:buChar char="•"/>
        <a:defRPr>
          <a:solidFill>
            <a:schemeClr val="tx1"/>
          </a:solidFill>
          <a:latin typeface="+mn-lt"/>
        </a:defRPr>
      </a:lvl5pPr>
      <a:lvl6pPr marL="2514600" indent="-228600" algn="l" rtl="0" fontAlgn="base">
        <a:spcBef>
          <a:spcPct val="20000"/>
        </a:spcBef>
        <a:spcAft>
          <a:spcPct val="0"/>
        </a:spcAft>
        <a:buClr>
          <a:schemeClr val="folHlink"/>
        </a:buClr>
        <a:buSzPct val="150000"/>
        <a:buChar char="•"/>
        <a:defRPr>
          <a:solidFill>
            <a:schemeClr val="tx1"/>
          </a:solidFill>
          <a:latin typeface="+mn-lt"/>
        </a:defRPr>
      </a:lvl6pPr>
      <a:lvl7pPr marL="2971800" indent="-228600" algn="l" rtl="0" fontAlgn="base">
        <a:spcBef>
          <a:spcPct val="20000"/>
        </a:spcBef>
        <a:spcAft>
          <a:spcPct val="0"/>
        </a:spcAft>
        <a:buClr>
          <a:schemeClr val="folHlink"/>
        </a:buClr>
        <a:buSzPct val="150000"/>
        <a:buChar char="•"/>
        <a:defRPr>
          <a:solidFill>
            <a:schemeClr val="tx1"/>
          </a:solidFill>
          <a:latin typeface="+mn-lt"/>
        </a:defRPr>
      </a:lvl7pPr>
      <a:lvl8pPr marL="3429000" indent="-228600" algn="l" rtl="0" fontAlgn="base">
        <a:spcBef>
          <a:spcPct val="20000"/>
        </a:spcBef>
        <a:spcAft>
          <a:spcPct val="0"/>
        </a:spcAft>
        <a:buClr>
          <a:schemeClr val="folHlink"/>
        </a:buClr>
        <a:buSzPct val="150000"/>
        <a:buChar char="•"/>
        <a:defRPr>
          <a:solidFill>
            <a:schemeClr val="tx1"/>
          </a:solidFill>
          <a:latin typeface="+mn-lt"/>
        </a:defRPr>
      </a:lvl8pPr>
      <a:lvl9pPr marL="3886200" indent="-228600" algn="l" rtl="0" fontAlgn="base">
        <a:spcBef>
          <a:spcPct val="20000"/>
        </a:spcBef>
        <a:spcAft>
          <a:spcPct val="0"/>
        </a:spcAft>
        <a:buClr>
          <a:schemeClr val="folHlink"/>
        </a:buClr>
        <a:buSzPct val="150000"/>
        <a:buChar char="•"/>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3075"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defRPr>
            </a:lvl1pPr>
          </a:lstStyle>
          <a:p>
            <a:pPr>
              <a:defRPr/>
            </a:pPr>
            <a:fld id="{CBB2ACE1-D55A-4C54-8243-B93511E7983B}" type="datetimeFigureOut">
              <a:rPr lang="el-GR"/>
              <a:pPr>
                <a:defRPr/>
              </a:pPr>
              <a:t>16/11/2015</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defRPr>
            </a:lvl1pPr>
          </a:lstStyle>
          <a:p>
            <a:pPr>
              <a:defRPr/>
            </a:pP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A44C7981-0FC9-44D9-91BD-A715D0AB98A4}" type="slidenum">
              <a:rPr lang="el-GR" altLang="el-GR"/>
              <a:pPr>
                <a:defRPr/>
              </a:pPr>
              <a:t>‹#›</a:t>
            </a:fld>
            <a:endParaRPr lang="el-GR" altLang="el-GR"/>
          </a:p>
        </p:txBody>
      </p:sp>
    </p:spTree>
    <p:extLst>
      <p:ext uri="{BB962C8B-B14F-4D97-AF65-F5344CB8AC3E}">
        <p14:creationId xmlns:p14="http://schemas.microsoft.com/office/powerpoint/2010/main" val="380432843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9.emf"/><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10.wmf"/><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2.wmf"/><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3.wmf"/><Relationship Id="rId4"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4.wmf"/><Relationship Id="rId4" Type="http://schemas.openxmlformats.org/officeDocument/2006/relationships/oleObject" Target="../embeddings/oleObject8.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5.wmf"/><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6.wmf"/><Relationship Id="rId4" Type="http://schemas.openxmlformats.org/officeDocument/2006/relationships/oleObject" Target="../embeddings/oleObject10.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1.wmf"/><Relationship Id="rId4"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25.xml"/><Relationship Id="rId1" Type="http://schemas.openxmlformats.org/officeDocument/2006/relationships/slideLayout" Target="../slideLayouts/slideLayout12.xml"/><Relationship Id="rId4" Type="http://schemas.openxmlformats.org/officeDocument/2006/relationships/image" Target="../media/image21.wmf"/></Relationships>
</file>

<file path=ppt/slides/_rels/slide26.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27.xml"/><Relationship Id="rId1" Type="http://schemas.openxmlformats.org/officeDocument/2006/relationships/slideLayout" Target="../slideLayouts/slideLayout12.xml"/><Relationship Id="rId5" Type="http://schemas.openxmlformats.org/officeDocument/2006/relationships/image" Target="../media/image24.wmf"/><Relationship Id="rId4" Type="http://schemas.openxmlformats.org/officeDocument/2006/relationships/image" Target="../media/image23.wmf"/></Relationships>
</file>

<file path=ppt/slides/_rels/slide28.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6.wmf"/><Relationship Id="rId4" Type="http://schemas.openxmlformats.org/officeDocument/2006/relationships/oleObject" Target="../embeddings/oleObject12.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7.wmf"/><Relationship Id="rId4" Type="http://schemas.openxmlformats.org/officeDocument/2006/relationships/oleObject" Target="../embeddings/oleObject13.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28.wmf"/><Relationship Id="rId4" Type="http://schemas.openxmlformats.org/officeDocument/2006/relationships/oleObject" Target="../embeddings/oleObject14.bin"/></Relationships>
</file>

<file path=ppt/slides/_rels/slide33.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7" Type="http://schemas.openxmlformats.org/officeDocument/2006/relationships/image" Target="../media/image31.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16.bin"/><Relationship Id="rId5" Type="http://schemas.openxmlformats.org/officeDocument/2006/relationships/image" Target="../media/image30.wmf"/><Relationship Id="rId4" Type="http://schemas.openxmlformats.org/officeDocument/2006/relationships/oleObject" Target="../embeddings/oleObject15.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7" Type="http://schemas.openxmlformats.org/officeDocument/2006/relationships/image" Target="../media/image33.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18.bin"/><Relationship Id="rId5" Type="http://schemas.openxmlformats.org/officeDocument/2006/relationships/image" Target="../media/image32.wmf"/><Relationship Id="rId4" Type="http://schemas.openxmlformats.org/officeDocument/2006/relationships/oleObject" Target="../embeddings/oleObject17.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51.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51.xml"/><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52.x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41.wmf"/></Relationships>
</file>

<file path=ppt/slides/_rels/slide53.x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notesSlide" Target="../notesSlides/notesSlide53.xml"/><Relationship Id="rId1" Type="http://schemas.openxmlformats.org/officeDocument/2006/relationships/slideLayout" Target="../slideLayouts/slideLayout2.xml"/><Relationship Id="rId5" Type="http://schemas.openxmlformats.org/officeDocument/2006/relationships/image" Target="../media/image44.wmf"/><Relationship Id="rId4" Type="http://schemas.openxmlformats.org/officeDocument/2006/relationships/image" Target="../media/image43.wmf"/></Relationships>
</file>

<file path=ppt/slides/_rels/slide54.x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notesSlide" Target="../notesSlides/notesSlide55.xml"/><Relationship Id="rId1" Type="http://schemas.openxmlformats.org/officeDocument/2006/relationships/slideLayout" Target="../slideLayouts/slideLayout2.xml"/><Relationship Id="rId4" Type="http://schemas.openxmlformats.org/officeDocument/2006/relationships/image" Target="../media/image47.png"/></Relationships>
</file>

<file path=ppt/slides/_rels/slide56.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image" Target="../media/image49.png"/></Relationships>
</file>

<file path=ppt/slides/_rels/slide57.x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58.xml"/><Relationship Id="rId1" Type="http://schemas.openxmlformats.org/officeDocument/2006/relationships/slideLayout" Target="../slideLayouts/slideLayout2.xml"/><Relationship Id="rId5" Type="http://schemas.openxmlformats.org/officeDocument/2006/relationships/image" Target="../media/image53.png"/><Relationship Id="rId4" Type="http://schemas.openxmlformats.org/officeDocument/2006/relationships/image" Target="../media/image52.png"/></Relationships>
</file>

<file path=ppt/slides/_rels/slide59.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notesSlide" Target="../notesSlides/notesSlide60.xml"/><Relationship Id="rId1" Type="http://schemas.openxmlformats.org/officeDocument/2006/relationships/slideLayout" Target="../slideLayouts/slideLayout2.xml"/><Relationship Id="rId5" Type="http://schemas.openxmlformats.org/officeDocument/2006/relationships/image" Target="../media/image57.png"/><Relationship Id="rId4" Type="http://schemas.openxmlformats.org/officeDocument/2006/relationships/image" Target="../media/image56.png"/></Relationships>
</file>

<file path=ppt/slides/_rels/slide61.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ctrTitle"/>
          </p:nvPr>
        </p:nvSpPr>
        <p:spPr>
          <a:xfrm>
            <a:off x="755650" y="1916113"/>
            <a:ext cx="7559675" cy="1152525"/>
          </a:xfrm>
        </p:spPr>
        <p:txBody>
          <a:bodyPr/>
          <a:lstStyle/>
          <a:p>
            <a:pPr eaLnBrk="1" hangingPunct="1"/>
            <a:r>
              <a:rPr lang="el-GR" sz="3200" b="1" dirty="0" smtClean="0"/>
              <a:t>ΕΦΑΡΜΟΣΜΕΝΗ ΣΤΑΤΙΣΤΙΚΗ</a:t>
            </a:r>
            <a:endParaRPr lang="el-GR" altLang="el-GR" sz="3200" b="1" dirty="0" smtClean="0"/>
          </a:p>
        </p:txBody>
      </p:sp>
      <p:sp>
        <p:nvSpPr>
          <p:cNvPr id="16387" name="Υπότιτλος 2"/>
          <p:cNvSpPr>
            <a:spLocks noGrp="1"/>
          </p:cNvSpPr>
          <p:nvPr>
            <p:ph type="subTitle" idx="1"/>
          </p:nvPr>
        </p:nvSpPr>
        <p:spPr>
          <a:xfrm>
            <a:off x="684213" y="3141663"/>
            <a:ext cx="7848600" cy="1871662"/>
          </a:xfrm>
        </p:spPr>
        <p:txBody>
          <a:bodyPr/>
          <a:lstStyle/>
          <a:p>
            <a:pPr eaLnBrk="1" hangingPunct="1">
              <a:lnSpc>
                <a:spcPct val="80000"/>
              </a:lnSpc>
            </a:pPr>
            <a:r>
              <a:rPr lang="el-GR" altLang="el-GR" sz="2800" b="1" dirty="0" smtClean="0">
                <a:solidFill>
                  <a:schemeClr val="tx1"/>
                </a:solidFill>
              </a:rPr>
              <a:t>Ενότητα </a:t>
            </a:r>
            <a:r>
              <a:rPr lang="en-US" altLang="el-GR" sz="2800" b="1" dirty="0" smtClean="0">
                <a:solidFill>
                  <a:schemeClr val="tx1"/>
                </a:solidFill>
              </a:rPr>
              <a:t>4</a:t>
            </a:r>
            <a:r>
              <a:rPr lang="el-GR" altLang="el-GR" sz="2800" b="1" smtClean="0">
                <a:solidFill>
                  <a:schemeClr val="tx1"/>
                </a:solidFill>
              </a:rPr>
              <a:t>: </a:t>
            </a:r>
            <a:r>
              <a:rPr lang="en-US" sz="2800" smtClean="0">
                <a:solidFill>
                  <a:schemeClr val="tx1"/>
                </a:solidFill>
                <a:latin typeface="Arial" pitchFamily="34" charset="0"/>
              </a:rPr>
              <a:t>Cluster </a:t>
            </a:r>
            <a:r>
              <a:rPr lang="en-US" sz="2800" dirty="0">
                <a:solidFill>
                  <a:schemeClr val="tx1"/>
                </a:solidFill>
                <a:latin typeface="Arial" pitchFamily="34" charset="0"/>
              </a:rPr>
              <a:t>analysis</a:t>
            </a:r>
            <a:endParaRPr lang="el-GR" altLang="el-GR" sz="2800" dirty="0">
              <a:solidFill>
                <a:schemeClr val="tx1"/>
              </a:solidFill>
              <a:latin typeface="Arial" pitchFamily="34" charset="0"/>
            </a:endParaRPr>
          </a:p>
        </p:txBody>
      </p:sp>
      <p:pic>
        <p:nvPicPr>
          <p:cNvPr id="16388" name="7 - Εικόνα" descr="Λογότυπο για Άδειες χρήσης Creative Commons BY-NC-N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5661025"/>
            <a:ext cx="2444750"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3" descr="Λογότυπο Επιχειρησιακού Προγράμματος Εκπαίδευση και Δια βίου Μάθηση του Υπουργείου Παιδείας ΕΣΠΑ 2007-2013 με τη σημαία της Ευρωπαϊκής Ένωσης, το οποίο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5589588"/>
            <a:ext cx="4310062"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8" descr="cms43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6238" y="333375"/>
            <a:ext cx="297973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Rectangle 7"/>
          <p:cNvSpPr>
            <a:spLocks noChangeArrowheads="1"/>
          </p:cNvSpPr>
          <p:nvPr/>
        </p:nvSpPr>
        <p:spPr bwMode="auto">
          <a:xfrm>
            <a:off x="2484438" y="4652963"/>
            <a:ext cx="457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a:spcBef>
                <a:spcPct val="0"/>
              </a:spcBef>
              <a:buFontTx/>
              <a:buNone/>
            </a:pPr>
            <a:r>
              <a:rPr lang="el-GR" altLang="el-GR" sz="1800" b="1" i="1" smtClean="0">
                <a:solidFill>
                  <a:srgbClr val="000000"/>
                </a:solidFill>
              </a:rPr>
              <a:t>Ελένη Γάκη</a:t>
            </a:r>
          </a:p>
          <a:p>
            <a:pPr algn="ctr">
              <a:spcBef>
                <a:spcPct val="0"/>
              </a:spcBef>
              <a:buFontTx/>
              <a:buNone/>
            </a:pPr>
            <a:r>
              <a:rPr lang="el-GR" altLang="el-GR" sz="1800" b="1" i="1" smtClean="0">
                <a:solidFill>
                  <a:srgbClr val="000000"/>
                </a:solidFill>
              </a:rPr>
              <a:t>Τμήμα Διοίκησης Επιχειρήσεων</a:t>
            </a:r>
          </a:p>
        </p:txBody>
      </p:sp>
    </p:spTree>
    <p:extLst>
      <p:ext uri="{BB962C8B-B14F-4D97-AF65-F5344CB8AC3E}">
        <p14:creationId xmlns:p14="http://schemas.microsoft.com/office/powerpoint/2010/main" val="1954980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642910" y="428604"/>
            <a:ext cx="6870700" cy="755650"/>
          </a:xfrm>
        </p:spPr>
        <p:txBody>
          <a:bodyPr/>
          <a:lstStyle/>
          <a:p>
            <a:r>
              <a:rPr lang="el-GR" sz="3200" b="1"/>
              <a:t>Η Απόσταση</a:t>
            </a:r>
          </a:p>
        </p:txBody>
      </p:sp>
      <p:sp>
        <p:nvSpPr>
          <p:cNvPr id="116741" name="Rectangle 5"/>
          <p:cNvSpPr>
            <a:spLocks noChangeArrowheads="1"/>
          </p:cNvSpPr>
          <p:nvPr/>
        </p:nvSpPr>
        <p:spPr bwMode="auto">
          <a:xfrm>
            <a:off x="642910" y="2143116"/>
            <a:ext cx="8199438" cy="3387725"/>
          </a:xfrm>
          <a:prstGeom prst="rect">
            <a:avLst/>
          </a:prstGeom>
          <a:noFill/>
          <a:ln w="9525">
            <a:noFill/>
            <a:miter lim="800000"/>
            <a:headEnd/>
            <a:tailEnd/>
          </a:ln>
          <a:effectLst/>
        </p:spPr>
        <p:txBody>
          <a:bodyPr>
            <a:spAutoFit/>
          </a:bodyPr>
          <a:lstStyle/>
          <a:p>
            <a:pPr algn="just"/>
            <a:r>
              <a:rPr lang="el-GR" dirty="0">
                <a:solidFill>
                  <a:srgbClr val="FF66CC"/>
                </a:solidFill>
              </a:rPr>
              <a:t>Σκοπός της Απόστασης</a:t>
            </a:r>
            <a:r>
              <a:rPr lang="el-GR" dirty="0"/>
              <a:t> είναι να μετρήσει πόσο απέχουν δύο παρατηρήσεις, να </a:t>
            </a:r>
            <a:r>
              <a:rPr lang="el-GR" dirty="0" err="1"/>
              <a:t>ποσοτικοποιήσει</a:t>
            </a:r>
            <a:r>
              <a:rPr lang="el-GR" dirty="0"/>
              <a:t> δηλαδή αν μοιάζουν ή όχι οι παρατηρήσεις.</a:t>
            </a:r>
          </a:p>
          <a:p>
            <a:pPr algn="just"/>
            <a:endParaRPr lang="el-GR" dirty="0"/>
          </a:p>
          <a:p>
            <a:pPr algn="just"/>
            <a:r>
              <a:rPr lang="el-GR" dirty="0"/>
              <a:t>Έστω δύο μεταβλητές, ηλικία και βάρος και δύο παρατηρήσεις </a:t>
            </a:r>
            <a:r>
              <a:rPr lang="en-US" dirty="0"/>
              <a:t>y=(y</a:t>
            </a:r>
            <a:r>
              <a:rPr lang="en-US" baseline="-25000" dirty="0"/>
              <a:t>1</a:t>
            </a:r>
            <a:r>
              <a:rPr lang="en-US" dirty="0"/>
              <a:t>,y</a:t>
            </a:r>
            <a:r>
              <a:rPr lang="en-US" baseline="-25000" dirty="0"/>
              <a:t>2</a:t>
            </a:r>
            <a:r>
              <a:rPr lang="en-US" dirty="0"/>
              <a:t>) </a:t>
            </a:r>
            <a:r>
              <a:rPr lang="el-GR" dirty="0"/>
              <a:t>και </a:t>
            </a:r>
            <a:r>
              <a:rPr lang="en-US" dirty="0"/>
              <a:t>x=(x</a:t>
            </a:r>
            <a:r>
              <a:rPr lang="en-US" baseline="-25000" dirty="0"/>
              <a:t>1</a:t>
            </a:r>
            <a:r>
              <a:rPr lang="en-US" dirty="0"/>
              <a:t>,x</a:t>
            </a:r>
            <a:r>
              <a:rPr lang="en-US" baseline="-25000" dirty="0"/>
              <a:t>2</a:t>
            </a:r>
            <a:r>
              <a:rPr lang="en-US" dirty="0"/>
              <a:t>)</a:t>
            </a:r>
            <a:r>
              <a:rPr lang="el-GR" dirty="0"/>
              <a:t>. Η </a:t>
            </a:r>
            <a:r>
              <a:rPr lang="el-GR" dirty="0">
                <a:solidFill>
                  <a:schemeClr val="folHlink"/>
                </a:solidFill>
              </a:rPr>
              <a:t>απόσταση</a:t>
            </a:r>
            <a:r>
              <a:rPr lang="el-GR" dirty="0"/>
              <a:t> ανάμεσα στις δύο παρατηρήσεις δίνεται από την ευκλείδεια απόσταση:</a:t>
            </a:r>
          </a:p>
          <a:p>
            <a:pPr algn="just"/>
            <a:endParaRPr lang="el-GR" dirty="0"/>
          </a:p>
          <a:p>
            <a:pPr algn="just"/>
            <a:endParaRPr lang="el-GR" dirty="0"/>
          </a:p>
          <a:p>
            <a:pPr algn="just"/>
            <a:endParaRPr lang="el-GR" dirty="0"/>
          </a:p>
          <a:p>
            <a:pPr algn="just"/>
            <a:r>
              <a:rPr lang="el-GR" dirty="0"/>
              <a:t>Και γενικά για </a:t>
            </a:r>
            <a:r>
              <a:rPr lang="en-US" dirty="0"/>
              <a:t>p </a:t>
            </a:r>
            <a:r>
              <a:rPr lang="el-GR" dirty="0"/>
              <a:t>μεταβλητές:</a:t>
            </a:r>
          </a:p>
          <a:p>
            <a:pPr algn="just"/>
            <a:endParaRPr lang="el-GR" dirty="0"/>
          </a:p>
          <a:p>
            <a:pPr algn="just"/>
            <a:r>
              <a:rPr lang="el-GR" dirty="0"/>
              <a:t>	</a:t>
            </a:r>
          </a:p>
        </p:txBody>
      </p:sp>
      <p:sp>
        <p:nvSpPr>
          <p:cNvPr id="116742" name="Rectangle 6"/>
          <p:cNvSpPr>
            <a:spLocks noChangeArrowheads="1"/>
          </p:cNvSpPr>
          <p:nvPr/>
        </p:nvSpPr>
        <p:spPr bwMode="auto">
          <a:xfrm>
            <a:off x="1714480" y="1357298"/>
            <a:ext cx="5400675" cy="519112"/>
          </a:xfrm>
          <a:prstGeom prst="rect">
            <a:avLst/>
          </a:prstGeom>
          <a:noFill/>
          <a:ln w="9525">
            <a:noFill/>
            <a:miter lim="800000"/>
            <a:headEnd/>
            <a:tailEnd/>
          </a:ln>
          <a:effectLst/>
        </p:spPr>
        <p:txBody>
          <a:bodyPr>
            <a:spAutoFit/>
          </a:bodyPr>
          <a:lstStyle/>
          <a:p>
            <a:pPr algn="ctr"/>
            <a:r>
              <a:rPr lang="el-GR" sz="2800" dirty="0">
                <a:solidFill>
                  <a:srgbClr val="99CCFF"/>
                </a:solidFill>
              </a:rPr>
              <a:t>Έννοια της Απόστασης	</a:t>
            </a:r>
          </a:p>
        </p:txBody>
      </p:sp>
      <p:graphicFrame>
        <p:nvGraphicFramePr>
          <p:cNvPr id="116743" name="Object 7"/>
          <p:cNvGraphicFramePr>
            <a:graphicFrameLocks noChangeAspect="1"/>
          </p:cNvGraphicFramePr>
          <p:nvPr/>
        </p:nvGraphicFramePr>
        <p:xfrm>
          <a:off x="2244725" y="3871913"/>
          <a:ext cx="3781425" cy="554037"/>
        </p:xfrm>
        <a:graphic>
          <a:graphicData uri="http://schemas.openxmlformats.org/presentationml/2006/ole">
            <mc:AlternateContent xmlns:mc="http://schemas.openxmlformats.org/markup-compatibility/2006">
              <mc:Choice xmlns:v="urn:schemas-microsoft-com:vml" Requires="v">
                <p:oleObj spid="_x0000_s422916" name="Equation" r:id="rId4" imgW="3035160" imgH="444240" progId="Equation.DSMT4">
                  <p:embed/>
                </p:oleObj>
              </mc:Choice>
              <mc:Fallback>
                <p:oleObj name="Equation" r:id="rId4" imgW="3035160" imgH="4442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4725" y="3871913"/>
                        <a:ext cx="3781425" cy="554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6744" name="Object 8"/>
          <p:cNvGraphicFramePr>
            <a:graphicFrameLocks noGrp="1" noChangeAspect="1"/>
          </p:cNvGraphicFramePr>
          <p:nvPr>
            <p:ph idx="1"/>
          </p:nvPr>
        </p:nvGraphicFramePr>
        <p:xfrm>
          <a:off x="2143108" y="5072074"/>
          <a:ext cx="3095625" cy="960437"/>
        </p:xfrm>
        <a:graphic>
          <a:graphicData uri="http://schemas.openxmlformats.org/presentationml/2006/ole">
            <mc:AlternateContent xmlns:mc="http://schemas.openxmlformats.org/markup-compatibility/2006">
              <mc:Choice xmlns:v="urn:schemas-microsoft-com:vml" Requires="v">
                <p:oleObj spid="_x0000_s422917" name="Equation" r:id="rId6" imgW="2209680" imgH="685800" progId="Equation.DSMT4">
                  <p:embed/>
                </p:oleObj>
              </mc:Choice>
              <mc:Fallback>
                <p:oleObj name="Equation" r:id="rId6" imgW="2209680" imgH="6858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43108" y="5072074"/>
                        <a:ext cx="3095625" cy="960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642910" y="428604"/>
            <a:ext cx="6870700" cy="755650"/>
          </a:xfrm>
        </p:spPr>
        <p:txBody>
          <a:bodyPr/>
          <a:lstStyle/>
          <a:p>
            <a:r>
              <a:rPr lang="el-GR" sz="3200" b="1" dirty="0"/>
              <a:t>Η Απόσταση</a:t>
            </a:r>
          </a:p>
        </p:txBody>
      </p:sp>
      <p:sp>
        <p:nvSpPr>
          <p:cNvPr id="118787" name="Rectangle 3"/>
          <p:cNvSpPr>
            <a:spLocks noChangeArrowheads="1"/>
          </p:cNvSpPr>
          <p:nvPr/>
        </p:nvSpPr>
        <p:spPr bwMode="auto">
          <a:xfrm>
            <a:off x="569886" y="1841500"/>
            <a:ext cx="8199438" cy="366712"/>
          </a:xfrm>
          <a:prstGeom prst="rect">
            <a:avLst/>
          </a:prstGeom>
          <a:noFill/>
          <a:ln w="9525">
            <a:noFill/>
            <a:miter lim="800000"/>
            <a:headEnd/>
            <a:tailEnd/>
          </a:ln>
          <a:effectLst/>
        </p:spPr>
        <p:txBody>
          <a:bodyPr>
            <a:spAutoFit/>
          </a:bodyPr>
          <a:lstStyle/>
          <a:p>
            <a:r>
              <a:rPr lang="el-GR" dirty="0"/>
              <a:t>Έστω 4 φοιτητές για τους οποίους ξέρουμε την ηλικία και το βάρος:</a:t>
            </a:r>
          </a:p>
        </p:txBody>
      </p:sp>
      <p:sp>
        <p:nvSpPr>
          <p:cNvPr id="118788" name="Rectangle 4"/>
          <p:cNvSpPr>
            <a:spLocks noChangeArrowheads="1"/>
          </p:cNvSpPr>
          <p:nvPr/>
        </p:nvSpPr>
        <p:spPr bwMode="auto">
          <a:xfrm>
            <a:off x="1714480" y="1285860"/>
            <a:ext cx="5400675" cy="519112"/>
          </a:xfrm>
          <a:prstGeom prst="rect">
            <a:avLst/>
          </a:prstGeom>
          <a:noFill/>
          <a:ln w="9525">
            <a:noFill/>
            <a:miter lim="800000"/>
            <a:headEnd/>
            <a:tailEnd/>
          </a:ln>
          <a:effectLst/>
        </p:spPr>
        <p:txBody>
          <a:bodyPr>
            <a:spAutoFit/>
          </a:bodyPr>
          <a:lstStyle/>
          <a:p>
            <a:pPr algn="ctr"/>
            <a:r>
              <a:rPr lang="el-GR" sz="2800" dirty="0">
                <a:solidFill>
                  <a:srgbClr val="99CCFF"/>
                </a:solidFill>
              </a:rPr>
              <a:t>Έννοια της Απόστασης	</a:t>
            </a:r>
          </a:p>
        </p:txBody>
      </p:sp>
      <p:pic>
        <p:nvPicPr>
          <p:cNvPr id="118890" name="Picture 106"/>
          <p:cNvPicPr>
            <a:picLocks noChangeAspect="1" noChangeArrowheads="1"/>
          </p:cNvPicPr>
          <p:nvPr/>
        </p:nvPicPr>
        <p:blipFill>
          <a:blip r:embed="rId4" cstate="print"/>
          <a:srcRect/>
          <a:stretch>
            <a:fillRect/>
          </a:stretch>
        </p:blipFill>
        <p:spPr bwMode="auto">
          <a:xfrm>
            <a:off x="928662" y="2643182"/>
            <a:ext cx="6427248" cy="1785950"/>
          </a:xfrm>
          <a:prstGeom prst="rect">
            <a:avLst/>
          </a:prstGeom>
          <a:noFill/>
          <a:ln w="9525">
            <a:noFill/>
            <a:miter lim="800000"/>
            <a:headEnd/>
            <a:tailEnd/>
          </a:ln>
          <a:effectLst/>
        </p:spPr>
      </p:pic>
      <p:pic>
        <p:nvPicPr>
          <p:cNvPr id="118892" name="Picture 108"/>
          <p:cNvPicPr>
            <a:picLocks noChangeAspect="1" noChangeArrowheads="1"/>
          </p:cNvPicPr>
          <p:nvPr/>
        </p:nvPicPr>
        <p:blipFill>
          <a:blip r:embed="rId5" cstate="print"/>
          <a:srcRect/>
          <a:stretch>
            <a:fillRect/>
          </a:stretch>
        </p:blipFill>
        <p:spPr bwMode="auto">
          <a:xfrm>
            <a:off x="4097311" y="2201862"/>
            <a:ext cx="4248150" cy="2354263"/>
          </a:xfrm>
          <a:prstGeom prst="rect">
            <a:avLst/>
          </a:prstGeom>
          <a:noFill/>
          <a:ln w="9525">
            <a:noFill/>
            <a:miter lim="800000"/>
            <a:headEnd/>
            <a:tailEnd/>
          </a:ln>
          <a:effectLst/>
        </p:spPr>
      </p:pic>
      <p:sp>
        <p:nvSpPr>
          <p:cNvPr id="118893" name="Text Box 109"/>
          <p:cNvSpPr txBox="1">
            <a:spLocks noChangeArrowheads="1"/>
          </p:cNvSpPr>
          <p:nvPr/>
        </p:nvSpPr>
        <p:spPr bwMode="auto">
          <a:xfrm>
            <a:off x="642910" y="4424373"/>
            <a:ext cx="6337300" cy="366713"/>
          </a:xfrm>
          <a:prstGeom prst="rect">
            <a:avLst/>
          </a:prstGeom>
          <a:noFill/>
          <a:ln w="9525">
            <a:noFill/>
            <a:miter lim="800000"/>
            <a:headEnd/>
            <a:tailEnd/>
          </a:ln>
          <a:effectLst/>
        </p:spPr>
        <p:txBody>
          <a:bodyPr>
            <a:spAutoFit/>
          </a:bodyPr>
          <a:lstStyle/>
          <a:p>
            <a:pPr>
              <a:spcBef>
                <a:spcPct val="50000"/>
              </a:spcBef>
            </a:pPr>
            <a:r>
              <a:rPr lang="el-GR" dirty="0"/>
              <a:t>Η απόσταση ανάμεσα στον 1</a:t>
            </a:r>
            <a:r>
              <a:rPr lang="el-GR" baseline="30000" dirty="0"/>
              <a:t>ο</a:t>
            </a:r>
            <a:r>
              <a:rPr lang="el-GR" dirty="0"/>
              <a:t> και τον 3</a:t>
            </a:r>
            <a:r>
              <a:rPr lang="el-GR" baseline="30000" dirty="0"/>
              <a:t>ο</a:t>
            </a:r>
            <a:r>
              <a:rPr lang="el-GR" dirty="0"/>
              <a:t> φοιτητή είναι:</a:t>
            </a:r>
          </a:p>
        </p:txBody>
      </p:sp>
      <p:graphicFrame>
        <p:nvGraphicFramePr>
          <p:cNvPr id="118894" name="Object 110"/>
          <p:cNvGraphicFramePr>
            <a:graphicFrameLocks noChangeAspect="1"/>
          </p:cNvGraphicFramePr>
          <p:nvPr/>
        </p:nvGraphicFramePr>
        <p:xfrm>
          <a:off x="642910" y="5000636"/>
          <a:ext cx="3889375" cy="544512"/>
        </p:xfrm>
        <a:graphic>
          <a:graphicData uri="http://schemas.openxmlformats.org/presentationml/2006/ole">
            <mc:AlternateContent xmlns:mc="http://schemas.openxmlformats.org/markup-compatibility/2006">
              <mc:Choice xmlns:v="urn:schemas-microsoft-com:vml" Requires="v">
                <p:oleObj spid="_x0000_s423939" name="Equation" r:id="rId6" imgW="3174840" imgH="444240" progId="Equation.DSMT4">
                  <p:embed/>
                </p:oleObj>
              </mc:Choice>
              <mc:Fallback>
                <p:oleObj name="Equation" r:id="rId6" imgW="3174840" imgH="444240" progId="Equation.DSMT4">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2910" y="5000636"/>
                        <a:ext cx="3889375" cy="544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8895" name="Text Box 111"/>
          <p:cNvSpPr txBox="1">
            <a:spLocks noChangeArrowheads="1"/>
          </p:cNvSpPr>
          <p:nvPr/>
        </p:nvSpPr>
        <p:spPr bwMode="auto">
          <a:xfrm>
            <a:off x="4929190" y="4714884"/>
            <a:ext cx="3743325" cy="1558925"/>
          </a:xfrm>
          <a:prstGeom prst="rect">
            <a:avLst/>
          </a:prstGeom>
          <a:noFill/>
          <a:ln w="9525">
            <a:solidFill>
              <a:srgbClr val="C00000"/>
            </a:solidFill>
            <a:miter lim="800000"/>
            <a:headEnd/>
            <a:tailEnd/>
          </a:ln>
          <a:effectLst/>
        </p:spPr>
        <p:txBody>
          <a:bodyPr>
            <a:spAutoFit/>
          </a:bodyPr>
          <a:lstStyle/>
          <a:p>
            <a:pPr>
              <a:spcBef>
                <a:spcPct val="50000"/>
              </a:spcBef>
            </a:pPr>
            <a:r>
              <a:rPr lang="el-GR" sz="1600" dirty="0">
                <a:solidFill>
                  <a:srgbClr val="C00000"/>
                </a:solidFill>
              </a:rPr>
              <a:t>Παρατηρούμε ότι:</a:t>
            </a:r>
          </a:p>
          <a:p>
            <a:pPr>
              <a:spcBef>
                <a:spcPct val="50000"/>
              </a:spcBef>
              <a:buFontTx/>
              <a:buChar char="-"/>
            </a:pPr>
            <a:r>
              <a:rPr lang="el-GR" sz="1600" dirty="0">
                <a:solidFill>
                  <a:srgbClr val="C00000"/>
                </a:solidFill>
              </a:rPr>
              <a:t>Η κλίμακα είναι διαφορετική στις παρατηρήσεις.</a:t>
            </a:r>
          </a:p>
          <a:p>
            <a:pPr>
              <a:spcBef>
                <a:spcPct val="50000"/>
              </a:spcBef>
              <a:buFontTx/>
              <a:buChar char="-"/>
            </a:pPr>
            <a:r>
              <a:rPr lang="el-GR" sz="1600" dirty="0">
                <a:solidFill>
                  <a:srgbClr val="C00000"/>
                </a:solidFill>
              </a:rPr>
              <a:t>Η απόσταση καθορίζεται σε ένα μεγάλο βαθμό από το βάρος.</a:t>
            </a:r>
          </a:p>
        </p:txBody>
      </p:sp>
      <p:cxnSp>
        <p:nvCxnSpPr>
          <p:cNvPr id="14" name="13 - Γωνιακή σύνδεση"/>
          <p:cNvCxnSpPr>
            <a:stCxn id="118895" idx="1"/>
          </p:cNvCxnSpPr>
          <p:nvPr/>
        </p:nvCxnSpPr>
        <p:spPr>
          <a:xfrm rot="10800000" flipV="1">
            <a:off x="4357686" y="5494346"/>
            <a:ext cx="571504" cy="506421"/>
          </a:xfrm>
          <a:prstGeom prst="bentConnector3">
            <a:avLst>
              <a:gd name="adj1" fmla="val 50000"/>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14 - TextBox"/>
          <p:cNvSpPr txBox="1"/>
          <p:nvPr/>
        </p:nvSpPr>
        <p:spPr>
          <a:xfrm>
            <a:off x="2143108" y="5572140"/>
            <a:ext cx="2143140" cy="784830"/>
          </a:xfrm>
          <a:prstGeom prst="rect">
            <a:avLst/>
          </a:prstGeom>
          <a:noFill/>
        </p:spPr>
        <p:txBody>
          <a:bodyPr wrap="square" rtlCol="0">
            <a:spAutoFit/>
          </a:bodyPr>
          <a:lstStyle/>
          <a:p>
            <a:pPr algn="just"/>
            <a:r>
              <a:rPr lang="el-GR" sz="1500" dirty="0" smtClean="0">
                <a:solidFill>
                  <a:srgbClr val="C00000"/>
                </a:solidFill>
              </a:rPr>
              <a:t>Η </a:t>
            </a:r>
            <a:r>
              <a:rPr lang="el-GR" sz="1500" dirty="0" err="1" smtClean="0">
                <a:solidFill>
                  <a:srgbClr val="C00000"/>
                </a:solidFill>
              </a:rPr>
              <a:t>Ευκλείδια</a:t>
            </a:r>
            <a:r>
              <a:rPr lang="el-GR" sz="1500" dirty="0" smtClean="0">
                <a:solidFill>
                  <a:srgbClr val="C00000"/>
                </a:solidFill>
              </a:rPr>
              <a:t> Απόσταση δεν φαίνεται να είναι καλό μέτρο απόστασης</a:t>
            </a:r>
            <a:endParaRPr lang="el-GR" sz="1500" dirty="0">
              <a:solidFill>
                <a:srgbClr val="C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714348" y="500042"/>
            <a:ext cx="6870700" cy="755650"/>
          </a:xfrm>
        </p:spPr>
        <p:txBody>
          <a:bodyPr/>
          <a:lstStyle/>
          <a:p>
            <a:r>
              <a:rPr lang="el-GR" sz="3200" b="1" dirty="0"/>
              <a:t>Η Απόσταση</a:t>
            </a:r>
          </a:p>
        </p:txBody>
      </p:sp>
      <p:sp>
        <p:nvSpPr>
          <p:cNvPr id="120836" name="Rectangle 4"/>
          <p:cNvSpPr>
            <a:spLocks noChangeArrowheads="1"/>
          </p:cNvSpPr>
          <p:nvPr/>
        </p:nvSpPr>
        <p:spPr bwMode="auto">
          <a:xfrm>
            <a:off x="1857356" y="1357298"/>
            <a:ext cx="5400675" cy="519112"/>
          </a:xfrm>
          <a:prstGeom prst="rect">
            <a:avLst/>
          </a:prstGeom>
          <a:noFill/>
          <a:ln w="9525">
            <a:noFill/>
            <a:miter lim="800000"/>
            <a:headEnd/>
            <a:tailEnd/>
          </a:ln>
          <a:effectLst/>
        </p:spPr>
        <p:txBody>
          <a:bodyPr>
            <a:spAutoFit/>
          </a:bodyPr>
          <a:lstStyle/>
          <a:p>
            <a:pPr algn="ctr"/>
            <a:r>
              <a:rPr lang="el-GR" sz="2800" dirty="0">
                <a:solidFill>
                  <a:srgbClr val="99CCFF"/>
                </a:solidFill>
              </a:rPr>
              <a:t>Έννοια της Απόστασης	</a:t>
            </a:r>
          </a:p>
        </p:txBody>
      </p:sp>
      <p:sp>
        <p:nvSpPr>
          <p:cNvPr id="120840" name="Rectangle 8"/>
          <p:cNvSpPr>
            <a:spLocks noChangeArrowheads="1"/>
          </p:cNvSpPr>
          <p:nvPr/>
        </p:nvSpPr>
        <p:spPr bwMode="auto">
          <a:xfrm>
            <a:off x="571472" y="2914660"/>
            <a:ext cx="7993062" cy="1739900"/>
          </a:xfrm>
          <a:prstGeom prst="rect">
            <a:avLst/>
          </a:prstGeom>
          <a:noFill/>
          <a:ln w="9525">
            <a:noFill/>
            <a:miter lim="800000"/>
            <a:headEnd/>
            <a:tailEnd/>
          </a:ln>
          <a:effectLst/>
        </p:spPr>
        <p:txBody>
          <a:bodyPr>
            <a:spAutoFit/>
          </a:bodyPr>
          <a:lstStyle/>
          <a:p>
            <a:pPr marL="342900" indent="-342900"/>
            <a:r>
              <a:rPr lang="el-GR" dirty="0"/>
              <a:t>Ιδιότητες συνάρτησης απόστασης </a:t>
            </a:r>
            <a:r>
              <a:rPr lang="en-US" dirty="0"/>
              <a:t>f(</a:t>
            </a:r>
            <a:r>
              <a:rPr lang="en-US" dirty="0" err="1"/>
              <a:t>x,y</a:t>
            </a:r>
            <a:r>
              <a:rPr lang="en-US" dirty="0"/>
              <a:t>)</a:t>
            </a:r>
            <a:r>
              <a:rPr lang="el-GR" dirty="0"/>
              <a:t>:</a:t>
            </a:r>
          </a:p>
          <a:p>
            <a:pPr marL="342900" indent="-342900">
              <a:buFontTx/>
              <a:buAutoNum type="arabicPeriod"/>
            </a:pPr>
            <a:r>
              <a:rPr lang="en-US" dirty="0"/>
              <a:t>f(</a:t>
            </a:r>
            <a:r>
              <a:rPr lang="en-US" dirty="0" err="1"/>
              <a:t>x,y</a:t>
            </a:r>
            <a:r>
              <a:rPr lang="en-US" dirty="0"/>
              <a:t>) = f(</a:t>
            </a:r>
            <a:r>
              <a:rPr lang="en-US" dirty="0" err="1"/>
              <a:t>y,x</a:t>
            </a:r>
            <a:r>
              <a:rPr lang="en-US" dirty="0"/>
              <a:t>) ≥ 0</a:t>
            </a:r>
            <a:r>
              <a:rPr lang="el-GR" dirty="0"/>
              <a:t>	(συμμετρική ιδιότητα)</a:t>
            </a:r>
            <a:endParaRPr lang="en-US" dirty="0"/>
          </a:p>
          <a:p>
            <a:pPr marL="342900" indent="-342900">
              <a:buFontTx/>
              <a:buAutoNum type="arabicPeriod"/>
            </a:pPr>
            <a:r>
              <a:rPr lang="en-US" dirty="0"/>
              <a:t>f(</a:t>
            </a:r>
            <a:r>
              <a:rPr lang="en-US" dirty="0" err="1"/>
              <a:t>x,y</a:t>
            </a:r>
            <a:r>
              <a:rPr lang="en-US" dirty="0"/>
              <a:t>) ≤f(</a:t>
            </a:r>
            <a:r>
              <a:rPr lang="en-US" dirty="0" err="1"/>
              <a:t>x,z</a:t>
            </a:r>
            <a:r>
              <a:rPr lang="en-US" dirty="0"/>
              <a:t>) + f(</a:t>
            </a:r>
            <a:r>
              <a:rPr lang="en-US" dirty="0" err="1"/>
              <a:t>y,z</a:t>
            </a:r>
            <a:r>
              <a:rPr lang="en-US" dirty="0"/>
              <a:t>)</a:t>
            </a:r>
            <a:r>
              <a:rPr lang="el-GR" dirty="0"/>
              <a:t>	(τριγωνική ιδιότητα)</a:t>
            </a:r>
            <a:endParaRPr lang="en-US" dirty="0"/>
          </a:p>
          <a:p>
            <a:pPr marL="342900" indent="-342900">
              <a:buFontTx/>
              <a:buAutoNum type="arabicPeriod"/>
            </a:pPr>
            <a:r>
              <a:rPr lang="en-US" dirty="0"/>
              <a:t>f(</a:t>
            </a:r>
            <a:r>
              <a:rPr lang="en-US" dirty="0" err="1"/>
              <a:t>x,y</a:t>
            </a:r>
            <a:r>
              <a:rPr lang="en-US" dirty="0"/>
              <a:t>)≠0 </a:t>
            </a:r>
            <a:r>
              <a:rPr lang="en-US" dirty="0">
                <a:sym typeface="Symbol" pitchFamily="18" charset="2"/>
              </a:rPr>
              <a:t> x</a:t>
            </a:r>
            <a:r>
              <a:rPr lang="en-US" dirty="0"/>
              <a:t> ≠ y</a:t>
            </a:r>
          </a:p>
          <a:p>
            <a:pPr marL="342900" indent="-342900">
              <a:buFontTx/>
              <a:buAutoNum type="arabicPeriod"/>
            </a:pPr>
            <a:r>
              <a:rPr lang="en-US" dirty="0"/>
              <a:t>f(</a:t>
            </a:r>
            <a:r>
              <a:rPr lang="en-US" dirty="0" err="1"/>
              <a:t>x,x</a:t>
            </a:r>
            <a:r>
              <a:rPr lang="en-US" dirty="0"/>
              <a:t>) = 0</a:t>
            </a:r>
            <a:endParaRPr lang="en-US" dirty="0">
              <a:sym typeface="Symbol" pitchFamily="18" charset="2"/>
            </a:endParaRPr>
          </a:p>
          <a:p>
            <a:pPr marL="342900" indent="-342900"/>
            <a:endParaRPr lang="el-GR" dirty="0"/>
          </a:p>
        </p:txBody>
      </p:sp>
      <p:sp>
        <p:nvSpPr>
          <p:cNvPr id="120841" name="Rectangle 9"/>
          <p:cNvSpPr>
            <a:spLocks noChangeArrowheads="1"/>
          </p:cNvSpPr>
          <p:nvPr/>
        </p:nvSpPr>
        <p:spPr bwMode="auto">
          <a:xfrm>
            <a:off x="571472" y="1978035"/>
            <a:ext cx="7848600" cy="641350"/>
          </a:xfrm>
          <a:prstGeom prst="rect">
            <a:avLst/>
          </a:prstGeom>
          <a:noFill/>
          <a:ln w="9525">
            <a:noFill/>
            <a:miter lim="800000"/>
            <a:headEnd/>
            <a:tailEnd/>
          </a:ln>
          <a:effectLst/>
        </p:spPr>
        <p:txBody>
          <a:bodyPr>
            <a:spAutoFit/>
          </a:bodyPr>
          <a:lstStyle/>
          <a:p>
            <a:pPr algn="just"/>
            <a:r>
              <a:rPr lang="el-GR" dirty="0"/>
              <a:t>Θα μιλάμε για ΑΠΟΣΤΑΣΗ όταν έχουμε μια συνάρτηση που μετρά το πόσο</a:t>
            </a:r>
            <a:r>
              <a:rPr lang="en-US" dirty="0"/>
              <a:t> </a:t>
            </a:r>
            <a:r>
              <a:rPr lang="el-GR" dirty="0"/>
              <a:t>απέχουν (διαφέρουν) μεταξύ τους δύο παρατηρήσεις.</a:t>
            </a:r>
          </a:p>
        </p:txBody>
      </p:sp>
      <p:sp>
        <p:nvSpPr>
          <p:cNvPr id="120842" name="Text Box 10"/>
          <p:cNvSpPr txBox="1">
            <a:spLocks noChangeArrowheads="1"/>
          </p:cNvSpPr>
          <p:nvPr/>
        </p:nvSpPr>
        <p:spPr bwMode="auto">
          <a:xfrm>
            <a:off x="571472" y="4786322"/>
            <a:ext cx="7777162" cy="641350"/>
          </a:xfrm>
          <a:prstGeom prst="rect">
            <a:avLst/>
          </a:prstGeom>
          <a:solidFill>
            <a:srgbClr val="99CCFF"/>
          </a:solidFill>
          <a:ln w="9525">
            <a:noFill/>
            <a:miter lim="800000"/>
            <a:headEnd/>
            <a:tailEnd/>
          </a:ln>
          <a:effectLst/>
        </p:spPr>
        <p:txBody>
          <a:bodyPr>
            <a:spAutoFit/>
          </a:bodyPr>
          <a:lstStyle/>
          <a:p>
            <a:pPr>
              <a:spcBef>
                <a:spcPct val="50000"/>
              </a:spcBef>
            </a:pPr>
            <a:r>
              <a:rPr lang="el-GR"/>
              <a:t>Η ευκλείδεια απόσταση, ικανοποιεί αυτές τις ιδιότητες αλλά από στατιστική άποψη δεν είναι επαρκής.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714348" y="428604"/>
            <a:ext cx="6870700" cy="755650"/>
          </a:xfrm>
        </p:spPr>
        <p:txBody>
          <a:bodyPr/>
          <a:lstStyle/>
          <a:p>
            <a:r>
              <a:rPr lang="el-GR" sz="3200" b="1" dirty="0"/>
              <a:t>Η Απόσταση</a:t>
            </a:r>
          </a:p>
        </p:txBody>
      </p:sp>
      <p:sp>
        <p:nvSpPr>
          <p:cNvPr id="122883" name="Rectangle 3"/>
          <p:cNvSpPr>
            <a:spLocks noChangeArrowheads="1"/>
          </p:cNvSpPr>
          <p:nvPr/>
        </p:nvSpPr>
        <p:spPr bwMode="auto">
          <a:xfrm>
            <a:off x="1751024" y="1323989"/>
            <a:ext cx="5400675" cy="519112"/>
          </a:xfrm>
          <a:prstGeom prst="rect">
            <a:avLst/>
          </a:prstGeom>
          <a:noFill/>
          <a:ln w="9525">
            <a:noFill/>
            <a:miter lim="800000"/>
            <a:headEnd/>
            <a:tailEnd/>
          </a:ln>
          <a:effectLst/>
        </p:spPr>
        <p:txBody>
          <a:bodyPr>
            <a:spAutoFit/>
          </a:bodyPr>
          <a:lstStyle/>
          <a:p>
            <a:pPr algn="ctr"/>
            <a:r>
              <a:rPr lang="el-GR" sz="2800">
                <a:solidFill>
                  <a:srgbClr val="99CCFF"/>
                </a:solidFill>
              </a:rPr>
              <a:t>Έννοια της Απόστασης	</a:t>
            </a:r>
          </a:p>
        </p:txBody>
      </p:sp>
      <p:sp>
        <p:nvSpPr>
          <p:cNvPr id="122885" name="Rectangle 5"/>
          <p:cNvSpPr>
            <a:spLocks noChangeArrowheads="1"/>
          </p:cNvSpPr>
          <p:nvPr/>
        </p:nvSpPr>
        <p:spPr bwMode="auto">
          <a:xfrm>
            <a:off x="598499" y="1971689"/>
            <a:ext cx="7848600" cy="641350"/>
          </a:xfrm>
          <a:prstGeom prst="rect">
            <a:avLst/>
          </a:prstGeom>
          <a:noFill/>
          <a:ln w="9525">
            <a:noFill/>
            <a:miter lim="800000"/>
            <a:headEnd/>
            <a:tailEnd/>
          </a:ln>
          <a:effectLst/>
        </p:spPr>
        <p:txBody>
          <a:bodyPr>
            <a:spAutoFit/>
          </a:bodyPr>
          <a:lstStyle/>
          <a:p>
            <a:pPr algn="just"/>
            <a:r>
              <a:rPr lang="el-GR" dirty="0"/>
              <a:t>Για να είναι συγκρίσιμη η κλίμακα των μεταβλητών, διαιρούμε κάθε μεταβλητή με την τυπική της απόκλιση.</a:t>
            </a:r>
          </a:p>
        </p:txBody>
      </p:sp>
      <p:graphicFrame>
        <p:nvGraphicFramePr>
          <p:cNvPr id="122887" name="Object 7"/>
          <p:cNvGraphicFramePr>
            <a:graphicFrameLocks noChangeAspect="1"/>
          </p:cNvGraphicFramePr>
          <p:nvPr/>
        </p:nvGraphicFramePr>
        <p:xfrm>
          <a:off x="2327286" y="2620976"/>
          <a:ext cx="3313113" cy="1160463"/>
        </p:xfrm>
        <a:graphic>
          <a:graphicData uri="http://schemas.openxmlformats.org/presentationml/2006/ole">
            <mc:AlternateContent xmlns:mc="http://schemas.openxmlformats.org/markup-compatibility/2006">
              <mc:Choice xmlns:v="urn:schemas-microsoft-com:vml" Requires="v">
                <p:oleObj spid="_x0000_s424964" name="Equation" r:id="rId4" imgW="2286000" imgH="799920" progId="Equation.DSMT4">
                  <p:embed/>
                </p:oleObj>
              </mc:Choice>
              <mc:Fallback>
                <p:oleObj name="Equation" r:id="rId4" imgW="2286000" imgH="79992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27286" y="2620976"/>
                        <a:ext cx="3313113" cy="1160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888" name="Text Box 8"/>
          <p:cNvSpPr txBox="1">
            <a:spLocks noChangeArrowheads="1"/>
          </p:cNvSpPr>
          <p:nvPr/>
        </p:nvSpPr>
        <p:spPr bwMode="auto">
          <a:xfrm>
            <a:off x="527061" y="3987814"/>
            <a:ext cx="8064500" cy="641350"/>
          </a:xfrm>
          <a:prstGeom prst="rect">
            <a:avLst/>
          </a:prstGeom>
          <a:noFill/>
          <a:ln w="9525">
            <a:noFill/>
            <a:miter lim="800000"/>
            <a:headEnd/>
            <a:tailEnd/>
          </a:ln>
          <a:effectLst/>
        </p:spPr>
        <p:txBody>
          <a:bodyPr>
            <a:spAutoFit/>
          </a:bodyPr>
          <a:lstStyle/>
          <a:p>
            <a:pPr algn="just">
              <a:spcBef>
                <a:spcPct val="50000"/>
              </a:spcBef>
            </a:pPr>
            <a:r>
              <a:rPr lang="el-GR" dirty="0">
                <a:solidFill>
                  <a:srgbClr val="C00000"/>
                </a:solidFill>
              </a:rPr>
              <a:t>Μειονέκτημα: δεν λαμβάνονται υπόψη οι </a:t>
            </a:r>
            <a:r>
              <a:rPr lang="el-GR" dirty="0" err="1">
                <a:solidFill>
                  <a:srgbClr val="C00000"/>
                </a:solidFill>
              </a:rPr>
              <a:t>συνδιακυμάνσεις</a:t>
            </a:r>
            <a:r>
              <a:rPr lang="el-GR" dirty="0">
                <a:solidFill>
                  <a:srgbClr val="C00000"/>
                </a:solidFill>
              </a:rPr>
              <a:t> ανάμεσα στις μεταβλητές.</a:t>
            </a:r>
          </a:p>
        </p:txBody>
      </p:sp>
      <p:sp>
        <p:nvSpPr>
          <p:cNvPr id="122889" name="Rectangle 9"/>
          <p:cNvSpPr>
            <a:spLocks noChangeArrowheads="1"/>
          </p:cNvSpPr>
          <p:nvPr/>
        </p:nvSpPr>
        <p:spPr bwMode="auto">
          <a:xfrm>
            <a:off x="598499" y="4853001"/>
            <a:ext cx="7848600" cy="366713"/>
          </a:xfrm>
          <a:prstGeom prst="rect">
            <a:avLst/>
          </a:prstGeom>
          <a:noFill/>
          <a:ln w="9525">
            <a:noFill/>
            <a:miter lim="800000"/>
            <a:headEnd/>
            <a:tailEnd/>
          </a:ln>
          <a:effectLst/>
        </p:spPr>
        <p:txBody>
          <a:bodyPr>
            <a:spAutoFit/>
          </a:bodyPr>
          <a:lstStyle/>
          <a:p>
            <a:r>
              <a:rPr lang="el-GR"/>
              <a:t>Απόσταση του </a:t>
            </a:r>
            <a:r>
              <a:rPr lang="en-US"/>
              <a:t>Mahalanobis</a:t>
            </a:r>
            <a:r>
              <a:rPr lang="el-GR"/>
              <a:t>.</a:t>
            </a:r>
          </a:p>
        </p:txBody>
      </p:sp>
      <p:graphicFrame>
        <p:nvGraphicFramePr>
          <p:cNvPr id="122890" name="Object 10"/>
          <p:cNvGraphicFramePr>
            <a:graphicFrameLocks noGrp="1" noChangeAspect="1"/>
          </p:cNvGraphicFramePr>
          <p:nvPr>
            <p:ph idx="1"/>
          </p:nvPr>
        </p:nvGraphicFramePr>
        <p:xfrm>
          <a:off x="2182824" y="5289564"/>
          <a:ext cx="3743325" cy="617537"/>
        </p:xfrm>
        <a:graphic>
          <a:graphicData uri="http://schemas.openxmlformats.org/presentationml/2006/ole">
            <mc:AlternateContent xmlns:mc="http://schemas.openxmlformats.org/markup-compatibility/2006">
              <mc:Choice xmlns:v="urn:schemas-microsoft-com:vml" Requires="v">
                <p:oleObj spid="_x0000_s424965" name="Equation" r:id="rId6" imgW="2692080" imgH="444240" progId="Equation.DSMT4">
                  <p:embed/>
                </p:oleObj>
              </mc:Choice>
              <mc:Fallback>
                <p:oleObj name="Equation" r:id="rId6" imgW="2692080" imgH="44424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82824" y="5289564"/>
                        <a:ext cx="3743325" cy="617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892" name="Text Box 12"/>
          <p:cNvSpPr txBox="1">
            <a:spLocks noChangeArrowheads="1"/>
          </p:cNvSpPr>
          <p:nvPr/>
        </p:nvSpPr>
        <p:spPr bwMode="auto">
          <a:xfrm>
            <a:off x="6503999" y="2836876"/>
            <a:ext cx="2016125" cy="304800"/>
          </a:xfrm>
          <a:prstGeom prst="rect">
            <a:avLst/>
          </a:prstGeom>
          <a:noFill/>
          <a:ln w="9525">
            <a:noFill/>
            <a:miter lim="800000"/>
            <a:headEnd/>
            <a:tailEnd/>
          </a:ln>
          <a:effectLst/>
        </p:spPr>
        <p:txBody>
          <a:bodyPr>
            <a:spAutoFit/>
          </a:bodyPr>
          <a:lstStyle/>
          <a:p>
            <a:pPr>
              <a:spcBef>
                <a:spcPct val="50000"/>
              </a:spcBef>
            </a:pPr>
            <a:r>
              <a:rPr lang="en-US" sz="1400"/>
              <a:t>s</a:t>
            </a:r>
            <a:r>
              <a:rPr lang="en-US" sz="1400" baseline="-25000"/>
              <a:t>i</a:t>
            </a:r>
            <a:r>
              <a:rPr lang="el-GR" sz="1400" baseline="30000"/>
              <a:t>2</a:t>
            </a:r>
            <a:r>
              <a:rPr lang="el-GR" sz="1400"/>
              <a:t>: η διακύμανση</a:t>
            </a:r>
          </a:p>
        </p:txBody>
      </p:sp>
      <p:sp>
        <p:nvSpPr>
          <p:cNvPr id="122893" name="Text Box 13"/>
          <p:cNvSpPr txBox="1">
            <a:spLocks noChangeArrowheads="1"/>
          </p:cNvSpPr>
          <p:nvPr/>
        </p:nvSpPr>
        <p:spPr bwMode="auto">
          <a:xfrm>
            <a:off x="6215074" y="5429264"/>
            <a:ext cx="2016125" cy="517525"/>
          </a:xfrm>
          <a:prstGeom prst="rect">
            <a:avLst/>
          </a:prstGeom>
          <a:noFill/>
          <a:ln w="9525">
            <a:noFill/>
            <a:miter lim="800000"/>
            <a:headEnd/>
            <a:tailEnd/>
          </a:ln>
          <a:effectLst/>
        </p:spPr>
        <p:txBody>
          <a:bodyPr>
            <a:spAutoFit/>
          </a:bodyPr>
          <a:lstStyle/>
          <a:p>
            <a:pPr>
              <a:spcBef>
                <a:spcPct val="50000"/>
              </a:spcBef>
            </a:pPr>
            <a:r>
              <a:rPr lang="en-US" sz="1400"/>
              <a:t>S</a:t>
            </a:r>
            <a:r>
              <a:rPr lang="el-GR" sz="1400"/>
              <a:t>: ο δειγματικός πίνακας διακυμάνσεων</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642910" y="500042"/>
            <a:ext cx="6870700" cy="755650"/>
          </a:xfrm>
        </p:spPr>
        <p:txBody>
          <a:bodyPr/>
          <a:lstStyle/>
          <a:p>
            <a:r>
              <a:rPr lang="el-GR" sz="3200" b="1" dirty="0"/>
              <a:t>Η Απόσταση</a:t>
            </a:r>
          </a:p>
        </p:txBody>
      </p:sp>
      <p:sp>
        <p:nvSpPr>
          <p:cNvPr id="123907" name="Rectangle 3"/>
          <p:cNvSpPr>
            <a:spLocks noChangeArrowheads="1"/>
          </p:cNvSpPr>
          <p:nvPr/>
        </p:nvSpPr>
        <p:spPr bwMode="auto">
          <a:xfrm>
            <a:off x="2662208" y="1281102"/>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23912" name="Text Box 8"/>
          <p:cNvSpPr txBox="1">
            <a:spLocks noChangeArrowheads="1"/>
          </p:cNvSpPr>
          <p:nvPr/>
        </p:nvSpPr>
        <p:spPr bwMode="auto">
          <a:xfrm>
            <a:off x="357158" y="2000240"/>
            <a:ext cx="8281988" cy="4079875"/>
          </a:xfrm>
          <a:prstGeom prst="rect">
            <a:avLst/>
          </a:prstGeom>
          <a:noFill/>
          <a:ln w="9525">
            <a:noFill/>
            <a:miter lim="800000"/>
            <a:headEnd/>
            <a:tailEnd/>
          </a:ln>
          <a:effectLst/>
        </p:spPr>
        <p:txBody>
          <a:bodyPr>
            <a:spAutoFit/>
          </a:bodyPr>
          <a:lstStyle/>
          <a:p>
            <a:pPr algn="just">
              <a:spcBef>
                <a:spcPct val="50000"/>
              </a:spcBef>
            </a:pPr>
            <a:r>
              <a:rPr lang="el-GR" b="1" dirty="0"/>
              <a:t>Για Συνεχή Δεδομένα</a:t>
            </a:r>
          </a:p>
          <a:p>
            <a:pPr algn="just">
              <a:spcBef>
                <a:spcPct val="50000"/>
              </a:spcBef>
            </a:pPr>
            <a:r>
              <a:rPr lang="el-GR" dirty="0">
                <a:solidFill>
                  <a:srgbClr val="336699"/>
                </a:solidFill>
              </a:rPr>
              <a:t>Ευκλείδεια Απόσταση</a:t>
            </a:r>
            <a:endParaRPr lang="en-US" dirty="0">
              <a:solidFill>
                <a:srgbClr val="336699"/>
              </a:solidFill>
            </a:endParaRPr>
          </a:p>
          <a:p>
            <a:pPr algn="just">
              <a:spcBef>
                <a:spcPct val="50000"/>
              </a:spcBef>
            </a:pPr>
            <a:endParaRPr lang="el-GR" dirty="0">
              <a:solidFill>
                <a:srgbClr val="336699"/>
              </a:solidFill>
            </a:endParaRPr>
          </a:p>
          <a:p>
            <a:pPr algn="just">
              <a:spcBef>
                <a:spcPct val="50000"/>
              </a:spcBef>
              <a:buFontTx/>
              <a:buChar char="-"/>
            </a:pPr>
            <a:r>
              <a:rPr lang="el-GR" dirty="0"/>
              <a:t>Απλή και γνωστή μέθοδος.</a:t>
            </a:r>
          </a:p>
          <a:p>
            <a:pPr algn="just">
              <a:spcBef>
                <a:spcPct val="50000"/>
              </a:spcBef>
              <a:buFontTx/>
              <a:buChar char="-"/>
            </a:pPr>
            <a:r>
              <a:rPr lang="el-GR" dirty="0"/>
              <a:t>Εξαρτάται από την κλίμακα μέτρησης. Αλλάζοντας την κλίμακα αλλάζουν οι αποστάσεις.</a:t>
            </a:r>
          </a:p>
          <a:p>
            <a:pPr algn="just">
              <a:spcBef>
                <a:spcPct val="50000"/>
              </a:spcBef>
              <a:buFontTx/>
              <a:buChar char="-"/>
            </a:pPr>
            <a:r>
              <a:rPr lang="el-GR" dirty="0"/>
              <a:t>Μεταβλητές με μεγάλες απόλυτες τιμές έχουν μεγαλύτερο βάρος και σχεδόν καθορίζουν την απόσταση.</a:t>
            </a:r>
          </a:p>
          <a:p>
            <a:pPr algn="just">
              <a:spcBef>
                <a:spcPct val="50000"/>
              </a:spcBef>
              <a:buFontTx/>
              <a:buChar char="-"/>
            </a:pPr>
            <a:r>
              <a:rPr lang="el-GR" dirty="0"/>
              <a:t>Η απόσταση αγνοεί τις στατιστικές ιδιότητες των παρατηρήσεων, π.χ. τη μεταβλητότητα</a:t>
            </a:r>
          </a:p>
          <a:p>
            <a:pPr algn="just">
              <a:spcBef>
                <a:spcPct val="50000"/>
              </a:spcBef>
              <a:buFontTx/>
              <a:buChar char="-"/>
            </a:pPr>
            <a:r>
              <a:rPr lang="el-GR" dirty="0"/>
              <a:t>Τα </a:t>
            </a:r>
            <a:r>
              <a:rPr lang="en-US" dirty="0"/>
              <a:t>outliers </a:t>
            </a:r>
            <a:r>
              <a:rPr lang="el-GR" dirty="0"/>
              <a:t>έχουν μεγάλη επίδραση στον υπολογισμό της. </a:t>
            </a:r>
          </a:p>
        </p:txBody>
      </p:sp>
      <p:graphicFrame>
        <p:nvGraphicFramePr>
          <p:cNvPr id="123913" name="Object 9"/>
          <p:cNvGraphicFramePr>
            <a:graphicFrameLocks noGrp="1" noChangeAspect="1"/>
          </p:cNvGraphicFramePr>
          <p:nvPr>
            <p:ph idx="1"/>
          </p:nvPr>
        </p:nvGraphicFramePr>
        <p:xfrm>
          <a:off x="2014538" y="2587625"/>
          <a:ext cx="4824412" cy="706438"/>
        </p:xfrm>
        <a:graphic>
          <a:graphicData uri="http://schemas.openxmlformats.org/presentationml/2006/ole">
            <mc:AlternateContent xmlns:mc="http://schemas.openxmlformats.org/markup-compatibility/2006">
              <mc:Choice xmlns:v="urn:schemas-microsoft-com:vml" Requires="v">
                <p:oleObj spid="_x0000_s425987" name="Equation" r:id="rId4" imgW="3035160" imgH="444240" progId="Equation.DSMT4">
                  <p:embed/>
                </p:oleObj>
              </mc:Choice>
              <mc:Fallback>
                <p:oleObj name="Equation" r:id="rId4" imgW="3035160" imgH="4442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4538" y="2587625"/>
                        <a:ext cx="4824412" cy="706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642910" y="428604"/>
            <a:ext cx="6870700" cy="755650"/>
          </a:xfrm>
        </p:spPr>
        <p:txBody>
          <a:bodyPr/>
          <a:lstStyle/>
          <a:p>
            <a:r>
              <a:rPr lang="el-GR" sz="3200" b="1" dirty="0"/>
              <a:t>Η Απόσταση</a:t>
            </a:r>
          </a:p>
        </p:txBody>
      </p:sp>
      <p:sp>
        <p:nvSpPr>
          <p:cNvPr id="129027" name="Rectangle 3"/>
          <p:cNvSpPr>
            <a:spLocks noChangeArrowheads="1"/>
          </p:cNvSpPr>
          <p:nvPr/>
        </p:nvSpPr>
        <p:spPr bwMode="auto">
          <a:xfrm>
            <a:off x="2662208" y="1352540"/>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29028" name="Text Box 4"/>
          <p:cNvSpPr txBox="1">
            <a:spLocks noChangeArrowheads="1"/>
          </p:cNvSpPr>
          <p:nvPr/>
        </p:nvSpPr>
        <p:spPr bwMode="auto">
          <a:xfrm>
            <a:off x="285720" y="2071678"/>
            <a:ext cx="8281988" cy="3943350"/>
          </a:xfrm>
          <a:prstGeom prst="rect">
            <a:avLst/>
          </a:prstGeom>
          <a:noFill/>
          <a:ln w="9525">
            <a:noFill/>
            <a:miter lim="800000"/>
            <a:headEnd/>
            <a:tailEnd/>
          </a:ln>
          <a:effectLst/>
        </p:spPr>
        <p:txBody>
          <a:bodyPr>
            <a:spAutoFit/>
          </a:bodyPr>
          <a:lstStyle/>
          <a:p>
            <a:pPr algn="just">
              <a:spcBef>
                <a:spcPct val="50000"/>
              </a:spcBef>
            </a:pPr>
            <a:r>
              <a:rPr lang="el-GR" b="1" dirty="0"/>
              <a:t>Για Συνεχή Δεδομένα</a:t>
            </a:r>
          </a:p>
          <a:p>
            <a:pPr algn="just">
              <a:spcBef>
                <a:spcPct val="50000"/>
              </a:spcBef>
            </a:pPr>
            <a:endParaRPr lang="el-GR" dirty="0">
              <a:solidFill>
                <a:srgbClr val="336699"/>
              </a:solidFill>
            </a:endParaRPr>
          </a:p>
          <a:p>
            <a:pPr algn="just">
              <a:spcBef>
                <a:spcPct val="50000"/>
              </a:spcBef>
            </a:pPr>
            <a:r>
              <a:rPr lang="en-US" dirty="0">
                <a:solidFill>
                  <a:srgbClr val="336699"/>
                </a:solidFill>
              </a:rPr>
              <a:t>City-Block (Manhattan) Distance</a:t>
            </a:r>
            <a:endParaRPr lang="el-GR" dirty="0">
              <a:solidFill>
                <a:srgbClr val="336699"/>
              </a:solidFill>
            </a:endParaRPr>
          </a:p>
          <a:p>
            <a:pPr algn="just">
              <a:spcBef>
                <a:spcPct val="50000"/>
              </a:spcBef>
              <a:buFontTx/>
              <a:buChar char="-"/>
            </a:pPr>
            <a:endParaRPr lang="en-US" dirty="0"/>
          </a:p>
          <a:p>
            <a:pPr algn="just">
              <a:spcBef>
                <a:spcPct val="50000"/>
              </a:spcBef>
              <a:buFontTx/>
              <a:buChar char="-"/>
            </a:pPr>
            <a:endParaRPr lang="en-US" dirty="0"/>
          </a:p>
          <a:p>
            <a:pPr algn="just">
              <a:spcBef>
                <a:spcPct val="50000"/>
              </a:spcBef>
              <a:buFontTx/>
              <a:buChar char="-"/>
            </a:pPr>
            <a:r>
              <a:rPr lang="el-GR" dirty="0"/>
              <a:t>Αντί για τετραγωνικές αποκλίσεις χρησιμοποιεί απόλυτες.</a:t>
            </a:r>
          </a:p>
          <a:p>
            <a:pPr algn="just">
              <a:spcBef>
                <a:spcPct val="50000"/>
              </a:spcBef>
              <a:buFontTx/>
              <a:buChar char="-"/>
            </a:pPr>
            <a:r>
              <a:rPr lang="el-GR" dirty="0"/>
              <a:t>Δίνει μικρό βάρος στα </a:t>
            </a:r>
            <a:r>
              <a:rPr lang="en-US" dirty="0"/>
              <a:t>outliers </a:t>
            </a:r>
            <a:r>
              <a:rPr lang="el-GR" dirty="0"/>
              <a:t>επομένως δίνει πιο ανθεκτικά αποτελέσματα.</a:t>
            </a:r>
          </a:p>
          <a:p>
            <a:pPr algn="just">
              <a:spcBef>
                <a:spcPct val="50000"/>
              </a:spcBef>
              <a:buFontTx/>
              <a:buChar char="-"/>
            </a:pPr>
            <a:r>
              <a:rPr lang="el-GR" dirty="0"/>
              <a:t>Η απόσταση αγνοεί τις στατιστικές ιδιότητες των παρατηρήσεων, π.χ. τη μεταβλητότητα</a:t>
            </a:r>
          </a:p>
          <a:p>
            <a:pPr algn="just">
              <a:spcBef>
                <a:spcPct val="50000"/>
              </a:spcBef>
            </a:pPr>
            <a:r>
              <a:rPr lang="el-GR" dirty="0"/>
              <a:t> </a:t>
            </a:r>
          </a:p>
        </p:txBody>
      </p:sp>
      <p:graphicFrame>
        <p:nvGraphicFramePr>
          <p:cNvPr id="129029" name="Object 5"/>
          <p:cNvGraphicFramePr>
            <a:graphicFrameLocks noChangeAspect="1"/>
          </p:cNvGraphicFramePr>
          <p:nvPr/>
        </p:nvGraphicFramePr>
        <p:xfrm>
          <a:off x="2482851" y="3079740"/>
          <a:ext cx="2952750" cy="1039813"/>
        </p:xfrm>
        <a:graphic>
          <a:graphicData uri="http://schemas.openxmlformats.org/presentationml/2006/ole">
            <mc:AlternateContent xmlns:mc="http://schemas.openxmlformats.org/markup-compatibility/2006">
              <mc:Choice xmlns:v="urn:schemas-microsoft-com:vml" Requires="v">
                <p:oleObj spid="_x0000_s427011" name="Equation" r:id="rId4" imgW="1803240" imgH="634680" progId="Equation.DSMT4">
                  <p:embed/>
                </p:oleObj>
              </mc:Choice>
              <mc:Fallback>
                <p:oleObj name="Equation" r:id="rId4" imgW="1803240" imgH="6346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2851" y="3079740"/>
                        <a:ext cx="2952750" cy="1039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642910" y="428604"/>
            <a:ext cx="6870700" cy="755650"/>
          </a:xfrm>
        </p:spPr>
        <p:txBody>
          <a:bodyPr/>
          <a:lstStyle/>
          <a:p>
            <a:r>
              <a:rPr lang="el-GR" sz="3200" b="1" dirty="0"/>
              <a:t>Η Απόσταση</a:t>
            </a:r>
          </a:p>
        </p:txBody>
      </p:sp>
      <p:sp>
        <p:nvSpPr>
          <p:cNvPr id="130051" name="Rectangle 3"/>
          <p:cNvSpPr>
            <a:spLocks noChangeArrowheads="1"/>
          </p:cNvSpPr>
          <p:nvPr/>
        </p:nvSpPr>
        <p:spPr bwMode="auto">
          <a:xfrm>
            <a:off x="2662208" y="1352540"/>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30052" name="Text Box 4"/>
          <p:cNvSpPr txBox="1">
            <a:spLocks noChangeArrowheads="1"/>
          </p:cNvSpPr>
          <p:nvPr/>
        </p:nvSpPr>
        <p:spPr bwMode="auto">
          <a:xfrm>
            <a:off x="285720" y="2071678"/>
            <a:ext cx="8281988" cy="4385816"/>
          </a:xfrm>
          <a:prstGeom prst="rect">
            <a:avLst/>
          </a:prstGeom>
          <a:noFill/>
          <a:ln w="9525">
            <a:noFill/>
            <a:miter lim="800000"/>
            <a:headEnd/>
            <a:tailEnd/>
          </a:ln>
          <a:effectLst/>
        </p:spPr>
        <p:txBody>
          <a:bodyPr>
            <a:spAutoFit/>
          </a:bodyPr>
          <a:lstStyle/>
          <a:p>
            <a:pPr algn="just">
              <a:spcBef>
                <a:spcPct val="50000"/>
              </a:spcBef>
            </a:pPr>
            <a:r>
              <a:rPr lang="el-GR" b="1" dirty="0"/>
              <a:t>Για Συνεχή Δεδομένα</a:t>
            </a:r>
          </a:p>
          <a:p>
            <a:pPr algn="just">
              <a:spcBef>
                <a:spcPct val="50000"/>
              </a:spcBef>
            </a:pPr>
            <a:endParaRPr lang="el-GR" dirty="0">
              <a:solidFill>
                <a:srgbClr val="336699"/>
              </a:solidFill>
            </a:endParaRPr>
          </a:p>
          <a:p>
            <a:pPr algn="just">
              <a:spcBef>
                <a:spcPct val="50000"/>
              </a:spcBef>
            </a:pPr>
            <a:r>
              <a:rPr lang="el-GR" dirty="0">
                <a:solidFill>
                  <a:srgbClr val="336699"/>
                </a:solidFill>
              </a:rPr>
              <a:t>Απόσταση </a:t>
            </a:r>
            <a:r>
              <a:rPr lang="en-US" dirty="0" err="1">
                <a:solidFill>
                  <a:srgbClr val="336699"/>
                </a:solidFill>
              </a:rPr>
              <a:t>Minkowski</a:t>
            </a:r>
            <a:r>
              <a:rPr lang="en-US" dirty="0">
                <a:solidFill>
                  <a:srgbClr val="336699"/>
                </a:solidFill>
              </a:rPr>
              <a:t> (or </a:t>
            </a:r>
            <a:r>
              <a:rPr lang="en-US" dirty="0" err="1">
                <a:solidFill>
                  <a:srgbClr val="336699"/>
                </a:solidFill>
              </a:rPr>
              <a:t>L</a:t>
            </a:r>
            <a:r>
              <a:rPr lang="en-US" baseline="-25000" dirty="0" err="1">
                <a:solidFill>
                  <a:srgbClr val="336699"/>
                </a:solidFill>
              </a:rPr>
              <a:t>q</a:t>
            </a:r>
            <a:r>
              <a:rPr lang="en-US" dirty="0">
                <a:solidFill>
                  <a:srgbClr val="336699"/>
                </a:solidFill>
              </a:rPr>
              <a:t> norm)</a:t>
            </a:r>
            <a:endParaRPr lang="el-GR" dirty="0">
              <a:solidFill>
                <a:srgbClr val="336699"/>
              </a:solidFill>
            </a:endParaRPr>
          </a:p>
          <a:p>
            <a:pPr algn="just">
              <a:spcBef>
                <a:spcPct val="50000"/>
              </a:spcBef>
              <a:buFontTx/>
              <a:buChar char="-"/>
            </a:pPr>
            <a:endParaRPr lang="en-US" dirty="0"/>
          </a:p>
          <a:p>
            <a:pPr algn="just">
              <a:spcBef>
                <a:spcPct val="50000"/>
              </a:spcBef>
              <a:buFontTx/>
              <a:buChar char="-"/>
            </a:pPr>
            <a:endParaRPr lang="en-US" dirty="0"/>
          </a:p>
          <a:p>
            <a:pPr algn="just">
              <a:spcBef>
                <a:spcPct val="50000"/>
              </a:spcBef>
              <a:buFontTx/>
              <a:buChar char="-"/>
            </a:pPr>
            <a:r>
              <a:rPr lang="el-GR" dirty="0"/>
              <a:t>Αποτελεί γενίκευση της ευκλείδειας απόστασης και</a:t>
            </a:r>
            <a:r>
              <a:rPr lang="en-US" dirty="0"/>
              <a:t> </a:t>
            </a:r>
            <a:r>
              <a:rPr lang="el-GR" dirty="0"/>
              <a:t>της απόστασης </a:t>
            </a:r>
            <a:r>
              <a:rPr lang="en-US" dirty="0"/>
              <a:t>Manhattan</a:t>
            </a:r>
            <a:r>
              <a:rPr lang="el-GR" dirty="0"/>
              <a:t>.</a:t>
            </a:r>
          </a:p>
          <a:p>
            <a:pPr algn="just">
              <a:spcBef>
                <a:spcPct val="50000"/>
              </a:spcBef>
              <a:buFontTx/>
              <a:buChar char="-"/>
            </a:pPr>
            <a:r>
              <a:rPr lang="el-GR" dirty="0"/>
              <a:t>Η τιμή της παραμέτρου </a:t>
            </a:r>
            <a:r>
              <a:rPr lang="en-US" dirty="0"/>
              <a:t>q </a:t>
            </a:r>
            <a:r>
              <a:rPr lang="el-GR" dirty="0"/>
              <a:t>μπορεί να χρησιμοποιηθεί για να δώσει βάρος σε κάποιες αποκλίσεις.</a:t>
            </a:r>
          </a:p>
          <a:p>
            <a:pPr algn="just">
              <a:spcBef>
                <a:spcPct val="50000"/>
              </a:spcBef>
              <a:buFontTx/>
              <a:buChar char="-"/>
            </a:pPr>
            <a:r>
              <a:rPr lang="el-GR" dirty="0"/>
              <a:t>Αν </a:t>
            </a:r>
            <a:r>
              <a:rPr lang="en-US" dirty="0"/>
              <a:t>q=1 </a:t>
            </a:r>
            <a:r>
              <a:rPr lang="el-GR" dirty="0"/>
              <a:t>: απόσταση </a:t>
            </a:r>
            <a:r>
              <a:rPr lang="en-US" dirty="0"/>
              <a:t>Manhattan</a:t>
            </a:r>
          </a:p>
          <a:p>
            <a:pPr algn="just">
              <a:spcBef>
                <a:spcPct val="50000"/>
              </a:spcBef>
              <a:buFontTx/>
              <a:buChar char="-"/>
            </a:pPr>
            <a:r>
              <a:rPr lang="el-GR" dirty="0"/>
              <a:t>Αν </a:t>
            </a:r>
            <a:r>
              <a:rPr lang="en-US" dirty="0"/>
              <a:t>q=2 </a:t>
            </a:r>
            <a:r>
              <a:rPr lang="el-GR" dirty="0"/>
              <a:t>: ευκλείδεια απόσταση</a:t>
            </a:r>
          </a:p>
          <a:p>
            <a:pPr algn="just">
              <a:spcBef>
                <a:spcPct val="50000"/>
              </a:spcBef>
            </a:pPr>
            <a:r>
              <a:rPr lang="el-GR" dirty="0"/>
              <a:t> </a:t>
            </a:r>
          </a:p>
        </p:txBody>
      </p:sp>
      <p:graphicFrame>
        <p:nvGraphicFramePr>
          <p:cNvPr id="130054" name="Object 6"/>
          <p:cNvGraphicFramePr>
            <a:graphicFrameLocks noChangeAspect="1"/>
          </p:cNvGraphicFramePr>
          <p:nvPr/>
        </p:nvGraphicFramePr>
        <p:xfrm>
          <a:off x="1582708" y="3152765"/>
          <a:ext cx="3167062" cy="920750"/>
        </p:xfrm>
        <a:graphic>
          <a:graphicData uri="http://schemas.openxmlformats.org/presentationml/2006/ole">
            <mc:AlternateContent xmlns:mc="http://schemas.openxmlformats.org/markup-compatibility/2006">
              <mc:Choice xmlns:v="urn:schemas-microsoft-com:vml" Requires="v">
                <p:oleObj spid="_x0000_s428035" name="Equation" r:id="rId4" imgW="2489040" imgH="723600" progId="Equation.DSMT4">
                  <p:embed/>
                </p:oleObj>
              </mc:Choice>
              <mc:Fallback>
                <p:oleObj name="Equation" r:id="rId4" imgW="2489040" imgH="7236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2708" y="3152765"/>
                        <a:ext cx="3167062" cy="920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642910" y="500042"/>
            <a:ext cx="6870700" cy="755650"/>
          </a:xfrm>
        </p:spPr>
        <p:txBody>
          <a:bodyPr/>
          <a:lstStyle/>
          <a:p>
            <a:r>
              <a:rPr lang="el-GR" sz="3200" b="1" dirty="0"/>
              <a:t>Η Απόσταση</a:t>
            </a:r>
          </a:p>
        </p:txBody>
      </p:sp>
      <p:sp>
        <p:nvSpPr>
          <p:cNvPr id="131075" name="Rectangle 3"/>
          <p:cNvSpPr>
            <a:spLocks noChangeArrowheads="1"/>
          </p:cNvSpPr>
          <p:nvPr/>
        </p:nvSpPr>
        <p:spPr bwMode="auto">
          <a:xfrm>
            <a:off x="2733646" y="1281102"/>
            <a:ext cx="4032250" cy="519113"/>
          </a:xfrm>
          <a:prstGeom prst="rect">
            <a:avLst/>
          </a:prstGeom>
          <a:noFill/>
          <a:ln w="9525">
            <a:noFill/>
            <a:miter lim="800000"/>
            <a:headEnd/>
            <a:tailEnd/>
          </a:ln>
          <a:effectLst/>
        </p:spPr>
        <p:txBody>
          <a:bodyPr>
            <a:spAutoFit/>
          </a:bodyPr>
          <a:lstStyle/>
          <a:p>
            <a:pPr algn="just"/>
            <a:r>
              <a:rPr lang="el-GR" sz="2800">
                <a:solidFill>
                  <a:srgbClr val="99CCFF"/>
                </a:solidFill>
              </a:rPr>
              <a:t>Μέτρα Απόστασης	</a:t>
            </a:r>
          </a:p>
        </p:txBody>
      </p:sp>
      <p:sp>
        <p:nvSpPr>
          <p:cNvPr id="131076" name="Text Box 4"/>
          <p:cNvSpPr txBox="1">
            <a:spLocks noChangeArrowheads="1"/>
          </p:cNvSpPr>
          <p:nvPr/>
        </p:nvSpPr>
        <p:spPr bwMode="auto">
          <a:xfrm>
            <a:off x="357158" y="2000240"/>
            <a:ext cx="8281988" cy="3943350"/>
          </a:xfrm>
          <a:prstGeom prst="rect">
            <a:avLst/>
          </a:prstGeom>
          <a:noFill/>
          <a:ln w="9525">
            <a:noFill/>
            <a:miter lim="800000"/>
            <a:headEnd/>
            <a:tailEnd/>
          </a:ln>
          <a:effectLst/>
        </p:spPr>
        <p:txBody>
          <a:bodyPr>
            <a:spAutoFit/>
          </a:bodyPr>
          <a:lstStyle/>
          <a:p>
            <a:pPr algn="just">
              <a:spcBef>
                <a:spcPct val="50000"/>
              </a:spcBef>
            </a:pPr>
            <a:r>
              <a:rPr lang="el-GR" b="1"/>
              <a:t>Για Συνεχή Δεδομένα</a:t>
            </a:r>
          </a:p>
          <a:p>
            <a:pPr algn="just">
              <a:spcBef>
                <a:spcPct val="50000"/>
              </a:spcBef>
            </a:pPr>
            <a:endParaRPr lang="el-GR">
              <a:solidFill>
                <a:srgbClr val="336699"/>
              </a:solidFill>
            </a:endParaRPr>
          </a:p>
          <a:p>
            <a:pPr algn="just">
              <a:spcBef>
                <a:spcPct val="50000"/>
              </a:spcBef>
            </a:pPr>
            <a:r>
              <a:rPr lang="en-US">
                <a:solidFill>
                  <a:srgbClr val="336699"/>
                </a:solidFill>
              </a:rPr>
              <a:t>Power Distance</a:t>
            </a:r>
            <a:endParaRPr lang="el-GR">
              <a:solidFill>
                <a:srgbClr val="336699"/>
              </a:solidFill>
            </a:endParaRPr>
          </a:p>
          <a:p>
            <a:pPr algn="just">
              <a:spcBef>
                <a:spcPct val="50000"/>
              </a:spcBef>
              <a:buFontTx/>
              <a:buChar char="-"/>
            </a:pPr>
            <a:endParaRPr lang="en-US"/>
          </a:p>
          <a:p>
            <a:pPr algn="just">
              <a:spcBef>
                <a:spcPct val="50000"/>
              </a:spcBef>
              <a:buFontTx/>
              <a:buChar char="-"/>
            </a:pPr>
            <a:endParaRPr lang="en-US"/>
          </a:p>
          <a:p>
            <a:pPr algn="just">
              <a:spcBef>
                <a:spcPct val="50000"/>
              </a:spcBef>
              <a:buFontTx/>
              <a:buChar char="-"/>
            </a:pPr>
            <a:r>
              <a:rPr lang="el-GR"/>
              <a:t>Αποτελεί γενίκευση της Απόσταση </a:t>
            </a:r>
            <a:r>
              <a:rPr lang="en-US"/>
              <a:t>Minkowski</a:t>
            </a:r>
            <a:r>
              <a:rPr lang="el-GR"/>
              <a:t>.</a:t>
            </a:r>
          </a:p>
          <a:p>
            <a:pPr algn="just">
              <a:spcBef>
                <a:spcPct val="50000"/>
              </a:spcBef>
              <a:buFontTx/>
              <a:buChar char="-"/>
            </a:pPr>
            <a:r>
              <a:rPr lang="en-US"/>
              <a:t>Ta r </a:t>
            </a:r>
            <a:r>
              <a:rPr lang="el-GR"/>
              <a:t>και </a:t>
            </a:r>
            <a:r>
              <a:rPr lang="en-US"/>
              <a:t>q </a:t>
            </a:r>
            <a:r>
              <a:rPr lang="el-GR"/>
              <a:t>είναι παράμετροι που ορίζονται από τον ερευνητή.</a:t>
            </a:r>
          </a:p>
          <a:p>
            <a:pPr algn="just">
              <a:spcBef>
                <a:spcPct val="50000"/>
              </a:spcBef>
              <a:buFontTx/>
              <a:buChar char="-"/>
            </a:pPr>
            <a:r>
              <a:rPr lang="el-GR"/>
              <a:t>Επιτρέπεται η χρήση πολλών άλλων αποστάσεων που έχουν χρησιμοποιηθεί για στατιστικούς σκοπούς.</a:t>
            </a:r>
            <a:endParaRPr lang="en-US"/>
          </a:p>
          <a:p>
            <a:pPr algn="just">
              <a:spcBef>
                <a:spcPct val="50000"/>
              </a:spcBef>
            </a:pPr>
            <a:r>
              <a:rPr lang="el-GR"/>
              <a:t> </a:t>
            </a:r>
          </a:p>
        </p:txBody>
      </p:sp>
      <p:graphicFrame>
        <p:nvGraphicFramePr>
          <p:cNvPr id="131077" name="Object 5"/>
          <p:cNvGraphicFramePr>
            <a:graphicFrameLocks noChangeAspect="1"/>
          </p:cNvGraphicFramePr>
          <p:nvPr/>
        </p:nvGraphicFramePr>
        <p:xfrm>
          <a:off x="1662083" y="3081327"/>
          <a:ext cx="3151188" cy="920750"/>
        </p:xfrm>
        <a:graphic>
          <a:graphicData uri="http://schemas.openxmlformats.org/presentationml/2006/ole">
            <mc:AlternateContent xmlns:mc="http://schemas.openxmlformats.org/markup-compatibility/2006">
              <mc:Choice xmlns:v="urn:schemas-microsoft-com:vml" Requires="v">
                <p:oleObj spid="_x0000_s429059" name="Equation" r:id="rId4" imgW="2476440" imgH="723600" progId="Equation.DSMT4">
                  <p:embed/>
                </p:oleObj>
              </mc:Choice>
              <mc:Fallback>
                <p:oleObj name="Equation" r:id="rId4" imgW="2476440" imgH="7236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2083" y="3081327"/>
                        <a:ext cx="3151188" cy="920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642910" y="500042"/>
            <a:ext cx="6870700" cy="755650"/>
          </a:xfrm>
        </p:spPr>
        <p:txBody>
          <a:bodyPr/>
          <a:lstStyle/>
          <a:p>
            <a:r>
              <a:rPr lang="el-GR" sz="3200" b="1" dirty="0"/>
              <a:t>Η Απόσταση</a:t>
            </a:r>
          </a:p>
        </p:txBody>
      </p:sp>
      <p:sp>
        <p:nvSpPr>
          <p:cNvPr id="132099" name="Rectangle 3"/>
          <p:cNvSpPr>
            <a:spLocks noChangeArrowheads="1"/>
          </p:cNvSpPr>
          <p:nvPr/>
        </p:nvSpPr>
        <p:spPr bwMode="auto">
          <a:xfrm>
            <a:off x="2590770" y="1352540"/>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32100" name="Text Box 4"/>
          <p:cNvSpPr txBox="1">
            <a:spLocks noChangeArrowheads="1"/>
          </p:cNvSpPr>
          <p:nvPr/>
        </p:nvSpPr>
        <p:spPr bwMode="auto">
          <a:xfrm>
            <a:off x="214282" y="2071678"/>
            <a:ext cx="8281988" cy="3530600"/>
          </a:xfrm>
          <a:prstGeom prst="rect">
            <a:avLst/>
          </a:prstGeom>
          <a:noFill/>
          <a:ln w="9525">
            <a:noFill/>
            <a:miter lim="800000"/>
            <a:headEnd/>
            <a:tailEnd/>
          </a:ln>
          <a:effectLst/>
        </p:spPr>
        <p:txBody>
          <a:bodyPr>
            <a:spAutoFit/>
          </a:bodyPr>
          <a:lstStyle/>
          <a:p>
            <a:pPr algn="just">
              <a:spcBef>
                <a:spcPct val="50000"/>
              </a:spcBef>
            </a:pPr>
            <a:r>
              <a:rPr lang="el-GR" b="1" dirty="0"/>
              <a:t>Για Συνεχή Δεδομένα</a:t>
            </a:r>
          </a:p>
          <a:p>
            <a:pPr algn="just">
              <a:spcBef>
                <a:spcPct val="50000"/>
              </a:spcBef>
            </a:pPr>
            <a:endParaRPr lang="el-GR" dirty="0">
              <a:solidFill>
                <a:srgbClr val="336699"/>
              </a:solidFill>
            </a:endParaRPr>
          </a:p>
          <a:p>
            <a:pPr algn="just">
              <a:spcBef>
                <a:spcPct val="50000"/>
              </a:spcBef>
            </a:pPr>
            <a:r>
              <a:rPr lang="en-US" dirty="0" err="1">
                <a:solidFill>
                  <a:srgbClr val="336699"/>
                </a:solidFill>
              </a:rPr>
              <a:t>Chebychev</a:t>
            </a:r>
            <a:r>
              <a:rPr lang="en-US" dirty="0">
                <a:solidFill>
                  <a:srgbClr val="336699"/>
                </a:solidFill>
              </a:rPr>
              <a:t> Distance</a:t>
            </a:r>
            <a:endParaRPr lang="el-GR" dirty="0">
              <a:solidFill>
                <a:srgbClr val="336699"/>
              </a:solidFill>
            </a:endParaRPr>
          </a:p>
          <a:p>
            <a:pPr algn="just">
              <a:spcBef>
                <a:spcPct val="50000"/>
              </a:spcBef>
              <a:buFontTx/>
              <a:buChar char="-"/>
            </a:pPr>
            <a:endParaRPr lang="en-US" dirty="0"/>
          </a:p>
          <a:p>
            <a:pPr algn="just">
              <a:spcBef>
                <a:spcPct val="50000"/>
              </a:spcBef>
              <a:buFontTx/>
              <a:buChar char="-"/>
            </a:pPr>
            <a:endParaRPr lang="en-US" dirty="0"/>
          </a:p>
          <a:p>
            <a:pPr algn="just">
              <a:spcBef>
                <a:spcPct val="50000"/>
              </a:spcBef>
              <a:buFontTx/>
              <a:buChar char="-"/>
            </a:pPr>
            <a:r>
              <a:rPr lang="el-GR" dirty="0"/>
              <a:t>Χρήσιμη όταν εξετάζουμε αν 2 παρατηρήσεις διαφέρουν τουλάχιστον ως προς μια μεταβλητή.</a:t>
            </a:r>
          </a:p>
          <a:p>
            <a:pPr algn="just">
              <a:spcBef>
                <a:spcPct val="50000"/>
              </a:spcBef>
              <a:buFontTx/>
              <a:buChar char="-"/>
            </a:pPr>
            <a:r>
              <a:rPr lang="el-GR" dirty="0"/>
              <a:t>Εξαρτάται από τις διαφορές στην κλίμακα των μεταβλητών.</a:t>
            </a:r>
          </a:p>
          <a:p>
            <a:pPr algn="just">
              <a:spcBef>
                <a:spcPct val="50000"/>
              </a:spcBef>
            </a:pPr>
            <a:r>
              <a:rPr lang="el-GR" dirty="0"/>
              <a:t> </a:t>
            </a:r>
          </a:p>
        </p:txBody>
      </p:sp>
      <p:graphicFrame>
        <p:nvGraphicFramePr>
          <p:cNvPr id="132101" name="Object 5"/>
          <p:cNvGraphicFramePr>
            <a:graphicFrameLocks noChangeAspect="1"/>
          </p:cNvGraphicFramePr>
          <p:nvPr/>
        </p:nvGraphicFramePr>
        <p:xfrm>
          <a:off x="1115982" y="3378190"/>
          <a:ext cx="3959225" cy="468313"/>
        </p:xfrm>
        <a:graphic>
          <a:graphicData uri="http://schemas.openxmlformats.org/presentationml/2006/ole">
            <mc:AlternateContent xmlns:mc="http://schemas.openxmlformats.org/markup-compatibility/2006">
              <mc:Choice xmlns:v="urn:schemas-microsoft-com:vml" Requires="v">
                <p:oleObj spid="_x0000_s430083" name="Equation" r:id="rId4" imgW="3111480" imgH="368280" progId="Equation.DSMT4">
                  <p:embed/>
                </p:oleObj>
              </mc:Choice>
              <mc:Fallback>
                <p:oleObj name="Equation" r:id="rId4" imgW="3111480" imgH="3682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982" y="3378190"/>
                        <a:ext cx="3959225" cy="468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642910" y="500042"/>
            <a:ext cx="6870700" cy="755650"/>
          </a:xfrm>
        </p:spPr>
        <p:txBody>
          <a:bodyPr/>
          <a:lstStyle/>
          <a:p>
            <a:r>
              <a:rPr lang="el-GR" sz="3200" b="1" dirty="0"/>
              <a:t>Η Απόσταση</a:t>
            </a:r>
          </a:p>
        </p:txBody>
      </p:sp>
      <p:sp>
        <p:nvSpPr>
          <p:cNvPr id="133123" name="Rectangle 3"/>
          <p:cNvSpPr>
            <a:spLocks noChangeArrowheads="1"/>
          </p:cNvSpPr>
          <p:nvPr/>
        </p:nvSpPr>
        <p:spPr bwMode="auto">
          <a:xfrm>
            <a:off x="2662208" y="1423978"/>
            <a:ext cx="4032250" cy="519113"/>
          </a:xfrm>
          <a:prstGeom prst="rect">
            <a:avLst/>
          </a:prstGeom>
          <a:noFill/>
          <a:ln w="9525">
            <a:noFill/>
            <a:miter lim="800000"/>
            <a:headEnd/>
            <a:tailEnd/>
          </a:ln>
          <a:effectLst/>
        </p:spPr>
        <p:txBody>
          <a:bodyPr>
            <a:spAutoFit/>
          </a:bodyPr>
          <a:lstStyle/>
          <a:p>
            <a:pPr algn="just"/>
            <a:r>
              <a:rPr lang="el-GR" sz="2800">
                <a:solidFill>
                  <a:srgbClr val="99CCFF"/>
                </a:solidFill>
              </a:rPr>
              <a:t>Μέτρα Απόστασης	</a:t>
            </a:r>
          </a:p>
        </p:txBody>
      </p:sp>
      <p:sp>
        <p:nvSpPr>
          <p:cNvPr id="133124" name="Text Box 4"/>
          <p:cNvSpPr txBox="1">
            <a:spLocks noChangeArrowheads="1"/>
          </p:cNvSpPr>
          <p:nvPr/>
        </p:nvSpPr>
        <p:spPr bwMode="auto">
          <a:xfrm>
            <a:off x="285720" y="2143116"/>
            <a:ext cx="8281988" cy="3255962"/>
          </a:xfrm>
          <a:prstGeom prst="rect">
            <a:avLst/>
          </a:prstGeom>
          <a:noFill/>
          <a:ln w="9525">
            <a:noFill/>
            <a:miter lim="800000"/>
            <a:headEnd/>
            <a:tailEnd/>
          </a:ln>
          <a:effectLst/>
        </p:spPr>
        <p:txBody>
          <a:bodyPr>
            <a:spAutoFit/>
          </a:bodyPr>
          <a:lstStyle/>
          <a:p>
            <a:pPr algn="just">
              <a:spcBef>
                <a:spcPct val="50000"/>
              </a:spcBef>
            </a:pPr>
            <a:r>
              <a:rPr lang="el-GR" b="1" dirty="0"/>
              <a:t>Για Συνεχή Δεδομένα</a:t>
            </a:r>
          </a:p>
          <a:p>
            <a:pPr algn="just">
              <a:spcBef>
                <a:spcPct val="50000"/>
              </a:spcBef>
            </a:pPr>
            <a:endParaRPr lang="el-GR" dirty="0">
              <a:solidFill>
                <a:srgbClr val="336699"/>
              </a:solidFill>
            </a:endParaRPr>
          </a:p>
          <a:p>
            <a:pPr algn="just">
              <a:spcBef>
                <a:spcPct val="50000"/>
              </a:spcBef>
            </a:pPr>
            <a:r>
              <a:rPr lang="el-GR" dirty="0">
                <a:solidFill>
                  <a:srgbClr val="336699"/>
                </a:solidFill>
              </a:rPr>
              <a:t>Απόσταση του </a:t>
            </a:r>
            <a:r>
              <a:rPr lang="en-US" dirty="0" err="1">
                <a:solidFill>
                  <a:srgbClr val="336699"/>
                </a:solidFill>
              </a:rPr>
              <a:t>Mahalanobis</a:t>
            </a:r>
            <a:endParaRPr lang="el-GR" dirty="0">
              <a:solidFill>
                <a:srgbClr val="336699"/>
              </a:solidFill>
            </a:endParaRPr>
          </a:p>
          <a:p>
            <a:pPr algn="just">
              <a:spcBef>
                <a:spcPct val="50000"/>
              </a:spcBef>
            </a:pPr>
            <a:endParaRPr lang="el-GR" dirty="0">
              <a:solidFill>
                <a:srgbClr val="336699"/>
              </a:solidFill>
            </a:endParaRPr>
          </a:p>
          <a:p>
            <a:pPr algn="just">
              <a:spcBef>
                <a:spcPct val="50000"/>
              </a:spcBef>
            </a:pPr>
            <a:endParaRPr lang="el-GR" dirty="0">
              <a:solidFill>
                <a:srgbClr val="336699"/>
              </a:solidFill>
            </a:endParaRPr>
          </a:p>
          <a:p>
            <a:pPr algn="just">
              <a:spcBef>
                <a:spcPct val="50000"/>
              </a:spcBef>
            </a:pPr>
            <a:endParaRPr lang="el-GR" dirty="0"/>
          </a:p>
          <a:p>
            <a:pPr algn="just">
              <a:spcBef>
                <a:spcPct val="50000"/>
              </a:spcBef>
            </a:pPr>
            <a:r>
              <a:rPr lang="el-GR" dirty="0"/>
              <a:t>- Λαμβάνει υπόψη τις διακυμάνσεις και </a:t>
            </a:r>
            <a:r>
              <a:rPr lang="el-GR" dirty="0" err="1"/>
              <a:t>συνδιακυμάνσεις</a:t>
            </a:r>
            <a:r>
              <a:rPr lang="el-GR" dirty="0"/>
              <a:t> των μεταβλητών.</a:t>
            </a:r>
            <a:endParaRPr lang="en-US" dirty="0"/>
          </a:p>
          <a:p>
            <a:pPr algn="just">
              <a:spcBef>
                <a:spcPct val="50000"/>
              </a:spcBef>
            </a:pPr>
            <a:r>
              <a:rPr lang="el-GR" dirty="0"/>
              <a:t> </a:t>
            </a:r>
          </a:p>
        </p:txBody>
      </p:sp>
      <p:graphicFrame>
        <p:nvGraphicFramePr>
          <p:cNvPr id="133127" name="Object 7"/>
          <p:cNvGraphicFramePr>
            <a:graphicFrameLocks noGrp="1" noChangeAspect="1"/>
          </p:cNvGraphicFramePr>
          <p:nvPr>
            <p:ph idx="1"/>
          </p:nvPr>
        </p:nvGraphicFramePr>
        <p:xfrm>
          <a:off x="1293783" y="3440103"/>
          <a:ext cx="3743325" cy="617538"/>
        </p:xfrm>
        <a:graphic>
          <a:graphicData uri="http://schemas.openxmlformats.org/presentationml/2006/ole">
            <mc:AlternateContent xmlns:mc="http://schemas.openxmlformats.org/markup-compatibility/2006">
              <mc:Choice xmlns:v="urn:schemas-microsoft-com:vml" Requires="v">
                <p:oleObj spid="_x0000_s431107" name="Equation" r:id="rId4" imgW="2692080" imgH="444240" progId="Equation.DSMT4">
                  <p:embed/>
                </p:oleObj>
              </mc:Choice>
              <mc:Fallback>
                <p:oleObj name="Equation" r:id="rId4" imgW="2692080" imgH="4442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3783" y="3440103"/>
                        <a:ext cx="3743325" cy="617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7"/>
          <p:cNvSpPr>
            <a:spLocks noGrp="1"/>
          </p:cNvSpPr>
          <p:nvPr>
            <p:ph type="title"/>
          </p:nvPr>
        </p:nvSpPr>
        <p:spPr/>
        <p:txBody>
          <a:bodyPr/>
          <a:lstStyle/>
          <a:p>
            <a:pPr eaLnBrk="1" hangingPunct="1"/>
            <a:r>
              <a:rPr lang="el-GR" altLang="el-GR" smtClean="0"/>
              <a:t>Άδειες Χρήσης</a:t>
            </a:r>
          </a:p>
        </p:txBody>
      </p:sp>
      <p:sp>
        <p:nvSpPr>
          <p:cNvPr id="17411" name="Subtitle 8"/>
          <p:cNvSpPr>
            <a:spLocks noGrp="1"/>
          </p:cNvSpPr>
          <p:nvPr>
            <p:ph idx="1"/>
          </p:nvPr>
        </p:nvSpPr>
        <p:spPr/>
        <p:txBody>
          <a:bodyPr/>
          <a:lstStyle/>
          <a:p>
            <a:pPr eaLnBrk="1" hangingPunct="1"/>
            <a:r>
              <a:rPr lang="el-GR" altLang="el-GR" sz="2800" smtClean="0"/>
              <a:t>Το παρόν εκπαιδευτικό υλικό υπόκειται σε</a:t>
            </a:r>
            <a:r>
              <a:rPr lang="en-US" altLang="el-GR" sz="2800" smtClean="0"/>
              <a:t> </a:t>
            </a:r>
            <a:r>
              <a:rPr lang="el-GR" altLang="el-GR" sz="2800" smtClean="0"/>
              <a:t>άδειες χρήσης </a:t>
            </a:r>
            <a:r>
              <a:rPr lang="en-US" altLang="el-GR" sz="2800" smtClean="0"/>
              <a:t>Creative Commons. </a:t>
            </a:r>
          </a:p>
          <a:p>
            <a:pPr eaLnBrk="1" hangingPunct="1"/>
            <a:r>
              <a:rPr lang="el-GR" altLang="el-GR" sz="2800" smtClean="0"/>
              <a:t>Για εκπαιδευτικό υλικό, όπως εικόνες, που υπόκειται σε άλλου τύπου άδειας χρήσης, η άδεια χρήσης αναφέρεται ρητώς. </a:t>
            </a:r>
          </a:p>
        </p:txBody>
      </p:sp>
      <p:pic>
        <p:nvPicPr>
          <p:cNvPr id="17412" name="7 - Εικόνα" descr="Λογότυπο για Άδειες χρήσης Creative Commons BY-NC-N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4941888"/>
            <a:ext cx="15811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Θέση αριθμού διαφάνειας 2"/>
          <p:cNvSpPr>
            <a:spLocks noGrp="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l">
              <a:spcBef>
                <a:spcPct val="0"/>
              </a:spcBef>
              <a:buFontTx/>
              <a:buNone/>
            </a:pPr>
            <a:fld id="{7429C1A8-26C4-45FB-8F56-23B6B963E256}" type="slidenum">
              <a:rPr lang="el-GR" altLang="el-GR" sz="1200">
                <a:solidFill>
                  <a:srgbClr val="898989"/>
                </a:solidFill>
                <a:latin typeface="Arial" pitchFamily="34" charset="0"/>
                <a:cs typeface="Arial" pitchFamily="34" charset="0"/>
              </a:rPr>
              <a:pPr algn="l">
                <a:spcBef>
                  <a:spcPct val="0"/>
                </a:spcBef>
                <a:buFontTx/>
                <a:buNone/>
              </a:pPr>
              <a:t>2</a:t>
            </a:fld>
            <a:endParaRPr lang="el-GR" altLang="el-GR" sz="1200">
              <a:solidFill>
                <a:srgbClr val="898989"/>
              </a:solidFill>
              <a:latin typeface="Arial" pitchFamily="34" charset="0"/>
              <a:cs typeface="Arial" pitchFamily="34" charset="0"/>
            </a:endParaRPr>
          </a:p>
        </p:txBody>
      </p:sp>
    </p:spTree>
    <p:extLst>
      <p:ext uri="{BB962C8B-B14F-4D97-AF65-F5344CB8AC3E}">
        <p14:creationId xmlns:p14="http://schemas.microsoft.com/office/powerpoint/2010/main" val="15710570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642910" y="500042"/>
            <a:ext cx="6870700" cy="755650"/>
          </a:xfrm>
        </p:spPr>
        <p:txBody>
          <a:bodyPr/>
          <a:lstStyle/>
          <a:p>
            <a:r>
              <a:rPr lang="el-GR" sz="3200" b="1" dirty="0"/>
              <a:t>Η Απόσταση</a:t>
            </a:r>
          </a:p>
        </p:txBody>
      </p:sp>
      <p:sp>
        <p:nvSpPr>
          <p:cNvPr id="124931" name="Rectangle 3"/>
          <p:cNvSpPr>
            <a:spLocks noChangeArrowheads="1"/>
          </p:cNvSpPr>
          <p:nvPr/>
        </p:nvSpPr>
        <p:spPr bwMode="auto">
          <a:xfrm>
            <a:off x="2643174" y="1285860"/>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24932" name="Rectangle 4"/>
          <p:cNvSpPr>
            <a:spLocks noChangeArrowheads="1"/>
          </p:cNvSpPr>
          <p:nvPr/>
        </p:nvSpPr>
        <p:spPr bwMode="auto">
          <a:xfrm>
            <a:off x="700074" y="2004998"/>
            <a:ext cx="7848600" cy="2289175"/>
          </a:xfrm>
          <a:prstGeom prst="rect">
            <a:avLst/>
          </a:prstGeom>
          <a:noFill/>
          <a:ln w="9525">
            <a:noFill/>
            <a:miter lim="800000"/>
            <a:headEnd/>
            <a:tailEnd/>
          </a:ln>
          <a:effectLst/>
        </p:spPr>
        <p:txBody>
          <a:bodyPr>
            <a:spAutoFit/>
          </a:bodyPr>
          <a:lstStyle/>
          <a:p>
            <a:pPr algn="just"/>
            <a:r>
              <a:rPr lang="el-GR" b="1" dirty="0"/>
              <a:t>Για Συνεχή Δεδομένα</a:t>
            </a:r>
          </a:p>
          <a:p>
            <a:pPr algn="just"/>
            <a:endParaRPr lang="el-GR" b="1" dirty="0"/>
          </a:p>
          <a:p>
            <a:pPr algn="just"/>
            <a:r>
              <a:rPr lang="el-GR" dirty="0">
                <a:solidFill>
                  <a:schemeClr val="tx2"/>
                </a:solidFill>
              </a:rPr>
              <a:t>Μειονεκτήματα των μεθόδων:</a:t>
            </a:r>
          </a:p>
          <a:p>
            <a:pPr algn="just">
              <a:buClr>
                <a:schemeClr val="tx2"/>
              </a:buClr>
              <a:buFont typeface="Wingdings" pitchFamily="2" charset="2"/>
              <a:buChar char="v"/>
            </a:pPr>
            <a:r>
              <a:rPr lang="el-GR" dirty="0"/>
              <a:t>Δεν λαμβάνουν υπόψη τους τις όποιες διαφορές στην κλίμακα των μεταβλητών και τις διαφορές στις διακυμάνσεις τους.</a:t>
            </a:r>
          </a:p>
          <a:p>
            <a:pPr algn="just">
              <a:buClr>
                <a:schemeClr val="tx2"/>
              </a:buClr>
              <a:buFont typeface="Wingdings" pitchFamily="2" charset="2"/>
              <a:buChar char="v"/>
            </a:pPr>
            <a:r>
              <a:rPr lang="el-GR" dirty="0"/>
              <a:t>Δεν λαμβάνουν υπόψη τυχόν συσχετίσεις μεταξύ των μεταβλητών με αποτέλεσμα η απόσταση να είναι πλασματική στην περίπτωση που υπάρχουν συσχετισμένες μεταβλητές.</a:t>
            </a:r>
          </a:p>
        </p:txBody>
      </p:sp>
      <p:sp>
        <p:nvSpPr>
          <p:cNvPr id="124933" name="Text Box 5"/>
          <p:cNvSpPr txBox="1">
            <a:spLocks noChangeArrowheads="1"/>
          </p:cNvSpPr>
          <p:nvPr/>
        </p:nvSpPr>
        <p:spPr bwMode="auto">
          <a:xfrm>
            <a:off x="642910" y="4500570"/>
            <a:ext cx="7943892" cy="1615827"/>
          </a:xfrm>
          <a:prstGeom prst="rect">
            <a:avLst/>
          </a:prstGeom>
          <a:noFill/>
          <a:ln w="9525">
            <a:noFill/>
            <a:miter lim="800000"/>
            <a:headEnd/>
            <a:tailEnd/>
          </a:ln>
          <a:effectLst/>
        </p:spPr>
        <p:txBody>
          <a:bodyPr wrap="square">
            <a:spAutoFit/>
          </a:bodyPr>
          <a:lstStyle/>
          <a:p>
            <a:pPr algn="just">
              <a:spcBef>
                <a:spcPct val="50000"/>
              </a:spcBef>
            </a:pPr>
            <a:r>
              <a:rPr lang="el-GR" dirty="0">
                <a:solidFill>
                  <a:srgbClr val="C00000"/>
                </a:solidFill>
              </a:rPr>
              <a:t>Πέρα από τα μέτρα απόστασης μπορούν να οριστούν και μέτρα συσχέτισης, όπως ο συντελεστής συσχέτισης, αλλά για μεταβλητές. </a:t>
            </a:r>
            <a:endParaRPr lang="en-US" dirty="0" smtClean="0">
              <a:solidFill>
                <a:srgbClr val="C00000"/>
              </a:solidFill>
            </a:endParaRPr>
          </a:p>
          <a:p>
            <a:pPr algn="just">
              <a:spcBef>
                <a:spcPct val="50000"/>
              </a:spcBef>
            </a:pPr>
            <a:r>
              <a:rPr lang="el-GR" dirty="0" smtClean="0">
                <a:solidFill>
                  <a:srgbClr val="C00000"/>
                </a:solidFill>
              </a:rPr>
              <a:t>Ο συντελεστής συσχέτισης, ως απόσταση, δεν ικανοποιεί τις ιδιότητες της απόστασης και η έννοια της συσχέτισης είναι διαφορετική από την έννοια της ομοιότητας.</a:t>
            </a:r>
            <a:endParaRPr lang="el-GR" dirty="0">
              <a:solidFill>
                <a:srgbClr val="C0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714348" y="428604"/>
            <a:ext cx="6870700" cy="755650"/>
          </a:xfrm>
        </p:spPr>
        <p:txBody>
          <a:bodyPr/>
          <a:lstStyle/>
          <a:p>
            <a:r>
              <a:rPr lang="el-GR" sz="3200" b="1" dirty="0"/>
              <a:t>Η Απόσταση</a:t>
            </a:r>
          </a:p>
        </p:txBody>
      </p:sp>
      <p:sp>
        <p:nvSpPr>
          <p:cNvPr id="125955" name="Rectangle 3"/>
          <p:cNvSpPr>
            <a:spLocks noChangeArrowheads="1"/>
          </p:cNvSpPr>
          <p:nvPr/>
        </p:nvSpPr>
        <p:spPr bwMode="auto">
          <a:xfrm>
            <a:off x="2643174" y="1428736"/>
            <a:ext cx="4032250" cy="461665"/>
          </a:xfrm>
          <a:prstGeom prst="rect">
            <a:avLst/>
          </a:prstGeom>
          <a:noFill/>
          <a:ln w="9525">
            <a:noFill/>
            <a:miter lim="800000"/>
            <a:headEnd/>
            <a:tailEnd/>
          </a:ln>
          <a:effectLst/>
        </p:spPr>
        <p:txBody>
          <a:bodyPr>
            <a:spAutoFit/>
          </a:bodyPr>
          <a:lstStyle/>
          <a:p>
            <a:pPr algn="ctr"/>
            <a:r>
              <a:rPr lang="el-GR" sz="2400" dirty="0">
                <a:solidFill>
                  <a:srgbClr val="99CCFF"/>
                </a:solidFill>
              </a:rPr>
              <a:t>Μέτρα Απόστασης	</a:t>
            </a:r>
          </a:p>
        </p:txBody>
      </p:sp>
      <p:sp>
        <p:nvSpPr>
          <p:cNvPr id="125956" name="Rectangle 4"/>
          <p:cNvSpPr>
            <a:spLocks noChangeArrowheads="1"/>
          </p:cNvSpPr>
          <p:nvPr/>
        </p:nvSpPr>
        <p:spPr bwMode="auto">
          <a:xfrm>
            <a:off x="428596" y="2071678"/>
            <a:ext cx="8135937" cy="1815882"/>
          </a:xfrm>
          <a:prstGeom prst="rect">
            <a:avLst/>
          </a:prstGeom>
          <a:noFill/>
          <a:ln w="9525">
            <a:noFill/>
            <a:miter lim="800000"/>
            <a:headEnd/>
            <a:tailEnd/>
          </a:ln>
          <a:effectLst/>
        </p:spPr>
        <p:txBody>
          <a:bodyPr>
            <a:spAutoFit/>
          </a:bodyPr>
          <a:lstStyle/>
          <a:p>
            <a:pPr algn="just"/>
            <a:r>
              <a:rPr lang="el-GR" sz="1600" b="1" dirty="0"/>
              <a:t>Για Δυαδικά Δεδομένα</a:t>
            </a:r>
          </a:p>
          <a:p>
            <a:pPr algn="just"/>
            <a:r>
              <a:rPr lang="el-GR" sz="1600" dirty="0">
                <a:solidFill>
                  <a:srgbClr val="C00000"/>
                </a:solidFill>
              </a:rPr>
              <a:t>1: παρουσία του χαρακτηριστικού, 0: απουσία του χαρακτηριστικού</a:t>
            </a:r>
          </a:p>
          <a:p>
            <a:pPr algn="just"/>
            <a:endParaRPr lang="el-GR" sz="1600" dirty="0">
              <a:solidFill>
                <a:srgbClr val="996600"/>
              </a:solidFill>
            </a:endParaRPr>
          </a:p>
          <a:p>
            <a:pPr algn="just"/>
            <a:r>
              <a:rPr lang="el-GR" sz="1600" dirty="0"/>
              <a:t>Κατασκευάζουμε έναν πίνακα ανομοιότητας (ή ομοιότητας) με βάση τον οποίο υπολογίζουμε την απόσταση. </a:t>
            </a:r>
          </a:p>
          <a:p>
            <a:pPr algn="just"/>
            <a:r>
              <a:rPr lang="el-GR" sz="1600" dirty="0"/>
              <a:t>Για τον υπολογισμό ενός μέτρου ομοιότητας </a:t>
            </a:r>
            <a:r>
              <a:rPr lang="en-US" sz="1600" dirty="0"/>
              <a:t>s(</a:t>
            </a:r>
            <a:r>
              <a:rPr lang="en-US" sz="1600" dirty="0" err="1"/>
              <a:t>x,y</a:t>
            </a:r>
            <a:r>
              <a:rPr lang="en-US" sz="1600" dirty="0"/>
              <a:t>) </a:t>
            </a:r>
            <a:r>
              <a:rPr lang="el-GR" sz="1600" dirty="0"/>
              <a:t>ή ανομοιότητας </a:t>
            </a:r>
            <a:r>
              <a:rPr lang="en-US" sz="1600" dirty="0"/>
              <a:t>d(</a:t>
            </a:r>
            <a:r>
              <a:rPr lang="en-US" sz="1600" dirty="0" err="1"/>
              <a:t>x,y</a:t>
            </a:r>
            <a:r>
              <a:rPr lang="en-US" sz="1600" dirty="0"/>
              <a:t>) </a:t>
            </a:r>
            <a:r>
              <a:rPr lang="el-GR" sz="1600" dirty="0"/>
              <a:t>ανάμεσα στην </a:t>
            </a:r>
            <a:r>
              <a:rPr lang="en-US" sz="1600" dirty="0"/>
              <a:t>x </a:t>
            </a:r>
            <a:r>
              <a:rPr lang="el-GR" sz="1600" dirty="0"/>
              <a:t>και </a:t>
            </a:r>
            <a:r>
              <a:rPr lang="en-US" sz="1600" dirty="0"/>
              <a:t>y </a:t>
            </a:r>
            <a:r>
              <a:rPr lang="el-GR" sz="1600" dirty="0"/>
              <a:t>παρατήρηση χρησιμοποιούμε τον πίνακα συνάφειας:</a:t>
            </a:r>
          </a:p>
        </p:txBody>
      </p:sp>
      <p:pic>
        <p:nvPicPr>
          <p:cNvPr id="125957" name="Picture 5"/>
          <p:cNvPicPr>
            <a:picLocks noChangeAspect="1" noChangeArrowheads="1"/>
          </p:cNvPicPr>
          <p:nvPr/>
        </p:nvPicPr>
        <p:blipFill>
          <a:blip r:embed="rId3" cstate="print"/>
          <a:srcRect/>
          <a:stretch>
            <a:fillRect/>
          </a:stretch>
        </p:blipFill>
        <p:spPr bwMode="auto">
          <a:xfrm>
            <a:off x="785786" y="4000504"/>
            <a:ext cx="7416800" cy="1700213"/>
          </a:xfrm>
          <a:prstGeom prst="rect">
            <a:avLst/>
          </a:prstGeom>
          <a:noFill/>
          <a:ln w="9525">
            <a:noFill/>
            <a:miter lim="800000"/>
            <a:headEnd/>
            <a:tailEnd/>
          </a:ln>
          <a:effectLst/>
        </p:spPr>
      </p:pic>
      <p:sp>
        <p:nvSpPr>
          <p:cNvPr id="125958" name="Text Box 6"/>
          <p:cNvSpPr txBox="1">
            <a:spLocks noChangeArrowheads="1"/>
          </p:cNvSpPr>
          <p:nvPr/>
        </p:nvSpPr>
        <p:spPr bwMode="auto">
          <a:xfrm>
            <a:off x="4929190" y="4143380"/>
            <a:ext cx="3800489" cy="750923"/>
          </a:xfrm>
          <a:prstGeom prst="rect">
            <a:avLst/>
          </a:prstGeom>
          <a:noFill/>
          <a:ln w="9525">
            <a:noFill/>
            <a:miter lim="800000"/>
            <a:headEnd/>
            <a:tailEnd/>
          </a:ln>
          <a:effectLst/>
        </p:spPr>
        <p:txBody>
          <a:bodyPr wrap="square">
            <a:spAutoFit/>
          </a:bodyPr>
          <a:lstStyle/>
          <a:p>
            <a:pPr>
              <a:spcBef>
                <a:spcPct val="50000"/>
              </a:spcBef>
            </a:pPr>
            <a:r>
              <a:rPr lang="el-GR" sz="1400" dirty="0"/>
              <a:t>Τα </a:t>
            </a:r>
            <a:r>
              <a:rPr lang="en-US" sz="1400" dirty="0" err="1"/>
              <a:t>a,b,c,d</a:t>
            </a:r>
            <a:r>
              <a:rPr lang="el-GR" sz="1400" dirty="0"/>
              <a:t> δηλώνουν το πλήθος των συνδυασμών (1,1), (1,0), (0,1), (0,0) αντίστοιχα.</a:t>
            </a:r>
          </a:p>
        </p:txBody>
      </p:sp>
      <p:sp>
        <p:nvSpPr>
          <p:cNvPr id="125959" name="Text Box 7"/>
          <p:cNvSpPr txBox="1">
            <a:spLocks noChangeArrowheads="1"/>
          </p:cNvSpPr>
          <p:nvPr/>
        </p:nvSpPr>
        <p:spPr bwMode="auto">
          <a:xfrm>
            <a:off x="1214414" y="5286388"/>
            <a:ext cx="6985000" cy="954107"/>
          </a:xfrm>
          <a:prstGeom prst="rect">
            <a:avLst/>
          </a:prstGeom>
          <a:noFill/>
          <a:ln w="9525">
            <a:noFill/>
            <a:miter lim="800000"/>
            <a:headEnd/>
            <a:tailEnd/>
          </a:ln>
          <a:effectLst/>
        </p:spPr>
        <p:txBody>
          <a:bodyPr>
            <a:spAutoFit/>
          </a:bodyPr>
          <a:lstStyle/>
          <a:p>
            <a:pPr>
              <a:spcBef>
                <a:spcPct val="50000"/>
              </a:spcBef>
            </a:pPr>
            <a:r>
              <a:rPr lang="el-GR" sz="1400" dirty="0"/>
              <a:t>(0,0): χαρακτηριστικά απόντα και στις δύο παρατηρήσεις</a:t>
            </a:r>
          </a:p>
          <a:p>
            <a:pPr>
              <a:spcBef>
                <a:spcPct val="50000"/>
              </a:spcBef>
            </a:pPr>
            <a:r>
              <a:rPr lang="el-GR" sz="1400" dirty="0"/>
              <a:t>(1,0): χαρακτηριστικά παρόντα στην </a:t>
            </a:r>
            <a:r>
              <a:rPr lang="en-US" sz="1400" dirty="0"/>
              <a:t>x </a:t>
            </a:r>
            <a:r>
              <a:rPr lang="el-GR" sz="1400" dirty="0"/>
              <a:t>και απόντα στην </a:t>
            </a:r>
            <a:r>
              <a:rPr lang="en-US" sz="1400" dirty="0"/>
              <a:t>y.</a:t>
            </a:r>
          </a:p>
          <a:p>
            <a:pPr>
              <a:spcBef>
                <a:spcPct val="50000"/>
              </a:spcBef>
            </a:pPr>
            <a:r>
              <a:rPr lang="el-GR" sz="1400" dirty="0" err="1"/>
              <a:t>κ.ο.κ</a:t>
            </a:r>
            <a:r>
              <a:rPr lang="el-GR" sz="1400" dirty="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571472" y="428604"/>
            <a:ext cx="6870700" cy="755650"/>
          </a:xfrm>
        </p:spPr>
        <p:txBody>
          <a:bodyPr/>
          <a:lstStyle/>
          <a:p>
            <a:r>
              <a:rPr lang="el-GR" sz="3200" b="1" dirty="0"/>
              <a:t>Η Απόσταση</a:t>
            </a:r>
          </a:p>
        </p:txBody>
      </p:sp>
      <p:sp>
        <p:nvSpPr>
          <p:cNvPr id="134147" name="Rectangle 3"/>
          <p:cNvSpPr>
            <a:spLocks noChangeArrowheads="1"/>
          </p:cNvSpPr>
          <p:nvPr/>
        </p:nvSpPr>
        <p:spPr bwMode="auto">
          <a:xfrm>
            <a:off x="2725715" y="1433495"/>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34148" name="Rectangle 4"/>
          <p:cNvSpPr>
            <a:spLocks noChangeArrowheads="1"/>
          </p:cNvSpPr>
          <p:nvPr/>
        </p:nvSpPr>
        <p:spPr bwMode="auto">
          <a:xfrm>
            <a:off x="566715" y="2368533"/>
            <a:ext cx="8135937" cy="915987"/>
          </a:xfrm>
          <a:prstGeom prst="rect">
            <a:avLst/>
          </a:prstGeom>
          <a:noFill/>
          <a:ln w="9525">
            <a:noFill/>
            <a:miter lim="800000"/>
            <a:headEnd/>
            <a:tailEnd/>
          </a:ln>
          <a:effectLst/>
        </p:spPr>
        <p:txBody>
          <a:bodyPr>
            <a:spAutoFit/>
          </a:bodyPr>
          <a:lstStyle/>
          <a:p>
            <a:r>
              <a:rPr lang="el-GR" b="1" dirty="0"/>
              <a:t>Για Δυαδικά Δεδομένα</a:t>
            </a:r>
          </a:p>
          <a:p>
            <a:endParaRPr lang="el-GR" dirty="0">
              <a:solidFill>
                <a:srgbClr val="996600"/>
              </a:solidFill>
            </a:endParaRPr>
          </a:p>
          <a:p>
            <a:pPr algn="ctr"/>
            <a:r>
              <a:rPr lang="el-GR" dirty="0"/>
              <a:t>Κατηγορίες Μεταβλητών</a:t>
            </a:r>
          </a:p>
        </p:txBody>
      </p:sp>
      <p:graphicFrame>
        <p:nvGraphicFramePr>
          <p:cNvPr id="134194" name="Group 50"/>
          <p:cNvGraphicFramePr>
            <a:graphicFrameLocks noGrp="1"/>
          </p:cNvGraphicFramePr>
          <p:nvPr/>
        </p:nvGraphicFramePr>
        <p:xfrm>
          <a:off x="1357290" y="3357562"/>
          <a:ext cx="6265862" cy="2249424"/>
        </p:xfrm>
        <a:graphic>
          <a:graphicData uri="http://schemas.openxmlformats.org/drawingml/2006/table">
            <a:tbl>
              <a:tblPr/>
              <a:tblGrid>
                <a:gridCol w="3133725"/>
                <a:gridCol w="3132137"/>
              </a:tblGrid>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Comic Sans MS" pitchFamily="66" charset="0"/>
                        </a:rPr>
                        <a:t>Συμμετρικές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Comic Sans MS" pitchFamily="66" charset="0"/>
                        </a:rPr>
                        <a:t>Ασύμμετρες</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1800" b="0" i="0" u="none" strike="noStrike" cap="none" normalizeH="0" baseline="0" smtClean="0">
                        <a:ln>
                          <a:noFill/>
                        </a:ln>
                        <a:solidFill>
                          <a:schemeClr val="tx1"/>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615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Comic Sans MS" pitchFamily="66" charset="0"/>
                        </a:rPr>
                        <a:t>Οι τιμές 0 και 1 έχουν την ίδια σημασία.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Comic Sans MS" pitchFamily="66" charset="0"/>
                        </a:rPr>
                        <a:t>Μία εκ των δύο κατηγοριών δεν είναι χρήσιμη για την εξαγωγή συμπερασμάτων.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5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Comic Sans MS" pitchFamily="66" charset="0"/>
                        </a:rPr>
                        <a:t>Όλα τα κελιά έχουν την ίδια βαρύτητα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Comic Sans MS" pitchFamily="66" charset="0"/>
                        </a:rPr>
                        <a:t>Το κελί (1,1) έχει το κύριο βάρος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642910" y="428604"/>
            <a:ext cx="6870700" cy="755650"/>
          </a:xfrm>
        </p:spPr>
        <p:txBody>
          <a:bodyPr/>
          <a:lstStyle/>
          <a:p>
            <a:r>
              <a:rPr lang="el-GR" sz="3200" b="1" dirty="0"/>
              <a:t>Η Απόσταση</a:t>
            </a:r>
          </a:p>
        </p:txBody>
      </p:sp>
      <p:sp>
        <p:nvSpPr>
          <p:cNvPr id="136195" name="Rectangle 3"/>
          <p:cNvSpPr>
            <a:spLocks noChangeArrowheads="1"/>
          </p:cNvSpPr>
          <p:nvPr/>
        </p:nvSpPr>
        <p:spPr bwMode="auto">
          <a:xfrm>
            <a:off x="2725714" y="1425575"/>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36196" name="Rectangle 4"/>
          <p:cNvSpPr>
            <a:spLocks noChangeArrowheads="1"/>
          </p:cNvSpPr>
          <p:nvPr/>
        </p:nvSpPr>
        <p:spPr bwMode="auto">
          <a:xfrm>
            <a:off x="571472" y="2000240"/>
            <a:ext cx="8135937" cy="641350"/>
          </a:xfrm>
          <a:prstGeom prst="rect">
            <a:avLst/>
          </a:prstGeom>
          <a:noFill/>
          <a:ln w="9525">
            <a:noFill/>
            <a:miter lim="800000"/>
            <a:headEnd/>
            <a:tailEnd/>
          </a:ln>
          <a:effectLst/>
        </p:spPr>
        <p:txBody>
          <a:bodyPr>
            <a:spAutoFit/>
          </a:bodyPr>
          <a:lstStyle/>
          <a:p>
            <a:r>
              <a:rPr lang="el-GR" b="1" dirty="0"/>
              <a:t>Για Δυαδικά Δεδομένα – Συμμετρικές Μεταβλητές</a:t>
            </a:r>
          </a:p>
          <a:p>
            <a:endParaRPr lang="el-GR" dirty="0">
              <a:solidFill>
                <a:srgbClr val="996600"/>
              </a:solidFill>
            </a:endParaRPr>
          </a:p>
        </p:txBody>
      </p:sp>
      <p:pic>
        <p:nvPicPr>
          <p:cNvPr id="136237" name="Picture 45"/>
          <p:cNvPicPr>
            <a:picLocks noChangeAspect="1" noChangeArrowheads="1"/>
          </p:cNvPicPr>
          <p:nvPr/>
        </p:nvPicPr>
        <p:blipFill>
          <a:blip r:embed="rId3" cstate="print"/>
          <a:srcRect/>
          <a:stretch>
            <a:fillRect/>
          </a:stretch>
        </p:blipFill>
        <p:spPr bwMode="auto">
          <a:xfrm>
            <a:off x="1357290" y="2428868"/>
            <a:ext cx="5418137" cy="2857520"/>
          </a:xfrm>
          <a:prstGeom prst="rect">
            <a:avLst/>
          </a:prstGeom>
          <a:noFill/>
          <a:ln w="9525">
            <a:noFill/>
            <a:miter lim="800000"/>
            <a:headEnd/>
            <a:tailEnd/>
          </a:ln>
          <a:effectLst/>
        </p:spPr>
      </p:pic>
      <p:sp>
        <p:nvSpPr>
          <p:cNvPr id="136238" name="Text Box 46"/>
          <p:cNvSpPr txBox="1">
            <a:spLocks noChangeArrowheads="1"/>
          </p:cNvSpPr>
          <p:nvPr/>
        </p:nvSpPr>
        <p:spPr bwMode="auto">
          <a:xfrm>
            <a:off x="571472" y="5143512"/>
            <a:ext cx="8143932" cy="1061829"/>
          </a:xfrm>
          <a:prstGeom prst="rect">
            <a:avLst/>
          </a:prstGeom>
          <a:solidFill>
            <a:schemeClr val="accent6">
              <a:lumMod val="20000"/>
              <a:lumOff val="80000"/>
            </a:schemeClr>
          </a:solidFill>
          <a:ln w="9525">
            <a:noFill/>
            <a:miter lim="800000"/>
            <a:headEnd/>
            <a:tailEnd/>
          </a:ln>
          <a:effectLst/>
        </p:spPr>
        <p:txBody>
          <a:bodyPr wrap="square">
            <a:spAutoFit/>
          </a:bodyPr>
          <a:lstStyle/>
          <a:p>
            <a:pPr algn="just">
              <a:spcBef>
                <a:spcPct val="50000"/>
              </a:spcBef>
            </a:pPr>
            <a:r>
              <a:rPr lang="el-GR" sz="1400" dirty="0">
                <a:solidFill>
                  <a:srgbClr val="C00000"/>
                </a:solidFill>
              </a:rPr>
              <a:t>Το πρώτο μέτρο (συντελεστής ομοιότητας) μετρά τον αριθμό των μεταβλητών για τις οποίες οι δύο παρατηρήσεις συμφωνούν.</a:t>
            </a:r>
          </a:p>
          <a:p>
            <a:pPr algn="just">
              <a:spcBef>
                <a:spcPct val="50000"/>
              </a:spcBef>
            </a:pPr>
            <a:r>
              <a:rPr lang="el-GR" sz="1400" dirty="0">
                <a:solidFill>
                  <a:srgbClr val="C00000"/>
                </a:solidFill>
              </a:rPr>
              <a:t>Τα επόμενα δύο χρησιμοποιούν την ίδια πληροφορία αλλά δίνουν διαφορετικό βάρος στα κελιά (0,0) και (1,1) από ότι στα </a:t>
            </a:r>
            <a:r>
              <a:rPr lang="el-GR" sz="1400" dirty="0" smtClean="0">
                <a:solidFill>
                  <a:srgbClr val="C00000"/>
                </a:solidFill>
              </a:rPr>
              <a:t>υπόλοιπα.</a:t>
            </a:r>
          </a:p>
        </p:txBody>
      </p:sp>
      <p:sp>
        <p:nvSpPr>
          <p:cNvPr id="8" name="Text Box 6"/>
          <p:cNvSpPr txBox="1">
            <a:spLocks noChangeArrowheads="1"/>
          </p:cNvSpPr>
          <p:nvPr/>
        </p:nvSpPr>
        <p:spPr bwMode="auto">
          <a:xfrm>
            <a:off x="6929455" y="2786058"/>
            <a:ext cx="1857388" cy="1923604"/>
          </a:xfrm>
          <a:prstGeom prst="rect">
            <a:avLst/>
          </a:prstGeom>
          <a:noFill/>
          <a:ln w="9525">
            <a:noFill/>
            <a:miter lim="800000"/>
            <a:headEnd/>
            <a:tailEnd/>
          </a:ln>
          <a:effectLst/>
        </p:spPr>
        <p:txBody>
          <a:bodyPr wrap="square">
            <a:spAutoFit/>
          </a:bodyPr>
          <a:lstStyle/>
          <a:p>
            <a:pPr algn="just">
              <a:spcBef>
                <a:spcPct val="50000"/>
              </a:spcBef>
            </a:pPr>
            <a:r>
              <a:rPr lang="el-GR" sz="1400" dirty="0">
                <a:solidFill>
                  <a:schemeClr val="bg2">
                    <a:lumMod val="75000"/>
                  </a:schemeClr>
                </a:solidFill>
              </a:rPr>
              <a:t>Τα </a:t>
            </a:r>
            <a:r>
              <a:rPr lang="en-US" sz="1400" dirty="0" err="1">
                <a:solidFill>
                  <a:schemeClr val="bg2">
                    <a:lumMod val="75000"/>
                  </a:schemeClr>
                </a:solidFill>
              </a:rPr>
              <a:t>a,b,c,d</a:t>
            </a:r>
            <a:r>
              <a:rPr lang="el-GR" sz="1400" dirty="0">
                <a:solidFill>
                  <a:schemeClr val="bg2">
                    <a:lumMod val="75000"/>
                  </a:schemeClr>
                </a:solidFill>
              </a:rPr>
              <a:t> δηλώνουν το πλήθος των συνδυασμών (1,1), (1,0), (0,1), (0,0) αντίστοιχα</a:t>
            </a:r>
            <a:r>
              <a:rPr lang="el-GR" sz="1400" dirty="0" smtClean="0">
                <a:solidFill>
                  <a:schemeClr val="bg2">
                    <a:lumMod val="75000"/>
                  </a:schemeClr>
                </a:solidFill>
              </a:rPr>
              <a:t>.</a:t>
            </a:r>
          </a:p>
          <a:p>
            <a:pPr algn="just">
              <a:spcBef>
                <a:spcPct val="50000"/>
              </a:spcBef>
            </a:pPr>
            <a:r>
              <a:rPr lang="el-GR" sz="1400" dirty="0" smtClean="0">
                <a:solidFill>
                  <a:schemeClr val="bg2">
                    <a:lumMod val="75000"/>
                  </a:schemeClr>
                </a:solidFill>
              </a:rPr>
              <a:t>Οι συντελεστές παίρνουν τιμές στο διάστημα (0,1)</a:t>
            </a:r>
            <a:endParaRPr lang="el-GR" sz="1400"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571472" y="500042"/>
            <a:ext cx="6870700" cy="755650"/>
          </a:xfrm>
        </p:spPr>
        <p:txBody>
          <a:bodyPr/>
          <a:lstStyle/>
          <a:p>
            <a:r>
              <a:rPr lang="el-GR" sz="3200" b="1" dirty="0"/>
              <a:t>Η Απόσταση</a:t>
            </a:r>
          </a:p>
        </p:txBody>
      </p:sp>
      <p:sp>
        <p:nvSpPr>
          <p:cNvPr id="138243" name="Rectangle 3"/>
          <p:cNvSpPr>
            <a:spLocks noChangeArrowheads="1"/>
          </p:cNvSpPr>
          <p:nvPr/>
        </p:nvSpPr>
        <p:spPr bwMode="auto">
          <a:xfrm>
            <a:off x="2571736" y="1285860"/>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38244" name="Rectangle 4"/>
          <p:cNvSpPr>
            <a:spLocks noChangeArrowheads="1"/>
          </p:cNvSpPr>
          <p:nvPr/>
        </p:nvSpPr>
        <p:spPr bwMode="auto">
          <a:xfrm>
            <a:off x="500034" y="1857364"/>
            <a:ext cx="8135937" cy="641350"/>
          </a:xfrm>
          <a:prstGeom prst="rect">
            <a:avLst/>
          </a:prstGeom>
          <a:noFill/>
          <a:ln w="9525">
            <a:noFill/>
            <a:miter lim="800000"/>
            <a:headEnd/>
            <a:tailEnd/>
          </a:ln>
          <a:effectLst/>
        </p:spPr>
        <p:txBody>
          <a:bodyPr>
            <a:spAutoFit/>
          </a:bodyPr>
          <a:lstStyle/>
          <a:p>
            <a:r>
              <a:rPr lang="el-GR" b="1" dirty="0"/>
              <a:t>Για Δυαδικά Δεδομένα – Ασύμμετρες Μεταβλητές</a:t>
            </a:r>
          </a:p>
          <a:p>
            <a:endParaRPr lang="el-GR" dirty="0">
              <a:solidFill>
                <a:srgbClr val="996600"/>
              </a:solidFill>
            </a:endParaRPr>
          </a:p>
        </p:txBody>
      </p:sp>
      <p:sp>
        <p:nvSpPr>
          <p:cNvPr id="138246" name="Text Box 6"/>
          <p:cNvSpPr txBox="1">
            <a:spLocks noChangeArrowheads="1"/>
          </p:cNvSpPr>
          <p:nvPr/>
        </p:nvSpPr>
        <p:spPr bwMode="auto">
          <a:xfrm>
            <a:off x="642910" y="5072074"/>
            <a:ext cx="7416800" cy="954107"/>
          </a:xfrm>
          <a:prstGeom prst="rect">
            <a:avLst/>
          </a:prstGeom>
          <a:solidFill>
            <a:schemeClr val="accent6">
              <a:lumMod val="20000"/>
              <a:lumOff val="80000"/>
            </a:schemeClr>
          </a:solidFill>
          <a:ln w="9525">
            <a:noFill/>
            <a:miter lim="800000"/>
            <a:headEnd/>
            <a:tailEnd/>
          </a:ln>
          <a:effectLst/>
        </p:spPr>
        <p:txBody>
          <a:bodyPr>
            <a:spAutoFit/>
          </a:bodyPr>
          <a:lstStyle/>
          <a:p>
            <a:pPr algn="just">
              <a:spcBef>
                <a:spcPct val="50000"/>
              </a:spcBef>
            </a:pPr>
            <a:r>
              <a:rPr lang="el-GR" sz="1400" dirty="0">
                <a:solidFill>
                  <a:srgbClr val="C00000"/>
                </a:solidFill>
              </a:rPr>
              <a:t>Οι συντελεστές δεν λαμβάνουν υπόψη τους το κελί (0,0).</a:t>
            </a:r>
          </a:p>
          <a:p>
            <a:pPr algn="just">
              <a:spcBef>
                <a:spcPct val="50000"/>
              </a:spcBef>
            </a:pPr>
            <a:r>
              <a:rPr lang="el-GR" sz="1400" dirty="0">
                <a:solidFill>
                  <a:srgbClr val="C00000"/>
                </a:solidFill>
              </a:rPr>
              <a:t>Ο συντελεστής </a:t>
            </a:r>
            <a:r>
              <a:rPr lang="en-US" sz="1400" dirty="0" err="1">
                <a:solidFill>
                  <a:srgbClr val="C00000"/>
                </a:solidFill>
              </a:rPr>
              <a:t>Jaccard</a:t>
            </a:r>
            <a:r>
              <a:rPr lang="en-US" sz="1400" dirty="0">
                <a:solidFill>
                  <a:srgbClr val="C00000"/>
                </a:solidFill>
              </a:rPr>
              <a:t> </a:t>
            </a:r>
            <a:r>
              <a:rPr lang="el-GR" sz="1400" dirty="0">
                <a:solidFill>
                  <a:srgbClr val="C00000"/>
                </a:solidFill>
              </a:rPr>
              <a:t>είναι ίδιος με τον συντελεστή ομοιότητας αγνοώντας το κελί (0,0)</a:t>
            </a:r>
          </a:p>
          <a:p>
            <a:pPr algn="just">
              <a:spcBef>
                <a:spcPct val="50000"/>
              </a:spcBef>
            </a:pPr>
            <a:r>
              <a:rPr lang="el-GR" sz="1400" dirty="0">
                <a:solidFill>
                  <a:srgbClr val="C00000"/>
                </a:solidFill>
              </a:rPr>
              <a:t>Οι επόμενοι δύο δίνουν  μεγαλύτερο ή μικρότερο βάρος στα κελιά συμφωνίας ή ασυμφωνίας.</a:t>
            </a:r>
          </a:p>
        </p:txBody>
      </p:sp>
      <p:pic>
        <p:nvPicPr>
          <p:cNvPr id="138247" name="Picture 7"/>
          <p:cNvPicPr>
            <a:picLocks noChangeAspect="1" noChangeArrowheads="1"/>
          </p:cNvPicPr>
          <p:nvPr/>
        </p:nvPicPr>
        <p:blipFill>
          <a:blip r:embed="rId3" cstate="print"/>
          <a:srcRect/>
          <a:stretch>
            <a:fillRect/>
          </a:stretch>
        </p:blipFill>
        <p:spPr bwMode="auto">
          <a:xfrm>
            <a:off x="785786" y="2643182"/>
            <a:ext cx="5418137" cy="2428892"/>
          </a:xfrm>
          <a:prstGeom prst="rect">
            <a:avLst/>
          </a:prstGeom>
          <a:noFill/>
          <a:ln w="9525">
            <a:noFill/>
            <a:miter lim="800000"/>
            <a:headEnd/>
            <a:tailEnd/>
          </a:ln>
          <a:effectLst/>
        </p:spPr>
      </p:pic>
      <p:sp>
        <p:nvSpPr>
          <p:cNvPr id="8" name="Text Box 6"/>
          <p:cNvSpPr txBox="1">
            <a:spLocks noChangeArrowheads="1"/>
          </p:cNvSpPr>
          <p:nvPr/>
        </p:nvSpPr>
        <p:spPr bwMode="auto">
          <a:xfrm>
            <a:off x="6643702" y="2857496"/>
            <a:ext cx="1857388" cy="1923604"/>
          </a:xfrm>
          <a:prstGeom prst="rect">
            <a:avLst/>
          </a:prstGeom>
          <a:noFill/>
          <a:ln w="9525">
            <a:noFill/>
            <a:miter lim="800000"/>
            <a:headEnd/>
            <a:tailEnd/>
          </a:ln>
          <a:effectLst/>
        </p:spPr>
        <p:txBody>
          <a:bodyPr wrap="square">
            <a:spAutoFit/>
          </a:bodyPr>
          <a:lstStyle/>
          <a:p>
            <a:pPr algn="just">
              <a:spcBef>
                <a:spcPct val="50000"/>
              </a:spcBef>
            </a:pPr>
            <a:r>
              <a:rPr lang="el-GR" sz="1400" dirty="0">
                <a:solidFill>
                  <a:schemeClr val="bg2">
                    <a:lumMod val="75000"/>
                  </a:schemeClr>
                </a:solidFill>
              </a:rPr>
              <a:t>Τα </a:t>
            </a:r>
            <a:r>
              <a:rPr lang="en-US" sz="1400" dirty="0" err="1">
                <a:solidFill>
                  <a:schemeClr val="bg2">
                    <a:lumMod val="75000"/>
                  </a:schemeClr>
                </a:solidFill>
              </a:rPr>
              <a:t>a,b,c,d</a:t>
            </a:r>
            <a:r>
              <a:rPr lang="el-GR" sz="1400" dirty="0">
                <a:solidFill>
                  <a:schemeClr val="bg2">
                    <a:lumMod val="75000"/>
                  </a:schemeClr>
                </a:solidFill>
              </a:rPr>
              <a:t> δηλώνουν το πλήθος των συνδυασμών (1,1), (1,0), (0,1), (0,0) αντίστοιχα</a:t>
            </a:r>
            <a:r>
              <a:rPr lang="el-GR" sz="1400" dirty="0" smtClean="0">
                <a:solidFill>
                  <a:schemeClr val="bg2">
                    <a:lumMod val="75000"/>
                  </a:schemeClr>
                </a:solidFill>
              </a:rPr>
              <a:t>. </a:t>
            </a:r>
          </a:p>
          <a:p>
            <a:pPr algn="just">
              <a:spcBef>
                <a:spcPct val="50000"/>
              </a:spcBef>
            </a:pPr>
            <a:r>
              <a:rPr lang="el-GR" sz="1400" dirty="0" smtClean="0">
                <a:solidFill>
                  <a:schemeClr val="bg2">
                    <a:lumMod val="75000"/>
                  </a:schemeClr>
                </a:solidFill>
              </a:rPr>
              <a:t>Οι συντελεστές παίρνουν τιμές στο διάστημα (0,1)</a:t>
            </a:r>
            <a:endParaRPr lang="el-GR" sz="1400"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428596" y="500042"/>
            <a:ext cx="6870700" cy="755650"/>
          </a:xfrm>
        </p:spPr>
        <p:txBody>
          <a:bodyPr/>
          <a:lstStyle/>
          <a:p>
            <a:r>
              <a:rPr lang="el-GR" sz="3200" b="1" dirty="0"/>
              <a:t>Η Απόσταση</a:t>
            </a:r>
          </a:p>
        </p:txBody>
      </p:sp>
      <p:sp>
        <p:nvSpPr>
          <p:cNvPr id="139267" name="Rectangle 3"/>
          <p:cNvSpPr>
            <a:spLocks noChangeArrowheads="1"/>
          </p:cNvSpPr>
          <p:nvPr/>
        </p:nvSpPr>
        <p:spPr bwMode="auto">
          <a:xfrm>
            <a:off x="2571736" y="1357298"/>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39268" name="Rectangle 4"/>
          <p:cNvSpPr>
            <a:spLocks noChangeArrowheads="1"/>
          </p:cNvSpPr>
          <p:nvPr/>
        </p:nvSpPr>
        <p:spPr bwMode="auto">
          <a:xfrm>
            <a:off x="642910" y="1857364"/>
            <a:ext cx="1800225" cy="366712"/>
          </a:xfrm>
          <a:prstGeom prst="rect">
            <a:avLst/>
          </a:prstGeom>
          <a:solidFill>
            <a:srgbClr val="99CCFF"/>
          </a:solidFill>
          <a:ln w="9525">
            <a:noFill/>
            <a:miter lim="800000"/>
            <a:headEnd/>
            <a:tailEnd/>
          </a:ln>
          <a:effectLst/>
        </p:spPr>
        <p:txBody>
          <a:bodyPr>
            <a:spAutoFit/>
          </a:bodyPr>
          <a:lstStyle/>
          <a:p>
            <a:r>
              <a:rPr lang="el-GR"/>
              <a:t>Παράδειγμα</a:t>
            </a:r>
            <a:endParaRPr lang="el-GR">
              <a:solidFill>
                <a:srgbClr val="996600"/>
              </a:solidFill>
            </a:endParaRPr>
          </a:p>
        </p:txBody>
      </p:sp>
      <p:sp>
        <p:nvSpPr>
          <p:cNvPr id="139272" name="Text Box 8"/>
          <p:cNvSpPr txBox="1">
            <a:spLocks noChangeArrowheads="1"/>
          </p:cNvSpPr>
          <p:nvPr/>
        </p:nvSpPr>
        <p:spPr bwMode="auto">
          <a:xfrm>
            <a:off x="357158" y="2428868"/>
            <a:ext cx="8351837" cy="584775"/>
          </a:xfrm>
          <a:prstGeom prst="rect">
            <a:avLst/>
          </a:prstGeom>
          <a:noFill/>
          <a:ln w="9525">
            <a:noFill/>
            <a:miter lim="800000"/>
            <a:headEnd/>
            <a:tailEnd/>
          </a:ln>
          <a:effectLst/>
        </p:spPr>
        <p:txBody>
          <a:bodyPr>
            <a:spAutoFit/>
          </a:bodyPr>
          <a:lstStyle/>
          <a:p>
            <a:pPr algn="just">
              <a:spcBef>
                <a:spcPct val="50000"/>
              </a:spcBef>
            </a:pPr>
            <a:r>
              <a:rPr lang="el-GR" sz="1600" dirty="0"/>
              <a:t>Έστω 4 χρήστες του </a:t>
            </a:r>
            <a:r>
              <a:rPr lang="en-US" sz="1600" dirty="0"/>
              <a:t>Internet</a:t>
            </a:r>
            <a:r>
              <a:rPr lang="el-GR" sz="1600" dirty="0"/>
              <a:t>. Για κάθε χρήστη έχουμε μια σειρά από ιστοσελίδες και δίνουμε την τιμή 1, αν ο χρήστης επισκέφτηκε την ιστοσελίδα και την τιμή 0 εάν όχι. </a:t>
            </a:r>
          </a:p>
        </p:txBody>
      </p:sp>
      <p:pic>
        <p:nvPicPr>
          <p:cNvPr id="139273" name="Picture 9"/>
          <p:cNvPicPr>
            <a:picLocks noChangeAspect="1" noChangeArrowheads="1"/>
          </p:cNvPicPr>
          <p:nvPr/>
        </p:nvPicPr>
        <p:blipFill>
          <a:blip r:embed="rId3" cstate="print"/>
          <a:srcRect/>
          <a:stretch>
            <a:fillRect/>
          </a:stretch>
        </p:blipFill>
        <p:spPr bwMode="auto">
          <a:xfrm>
            <a:off x="785786" y="3071810"/>
            <a:ext cx="6357982" cy="1487487"/>
          </a:xfrm>
          <a:prstGeom prst="rect">
            <a:avLst/>
          </a:prstGeom>
          <a:noFill/>
          <a:ln w="9525">
            <a:noFill/>
            <a:miter lim="800000"/>
            <a:headEnd/>
            <a:tailEnd/>
          </a:ln>
          <a:effectLst/>
        </p:spPr>
      </p:pic>
      <p:sp>
        <p:nvSpPr>
          <p:cNvPr id="139274" name="Text Box 10"/>
          <p:cNvSpPr txBox="1">
            <a:spLocks noChangeArrowheads="1"/>
          </p:cNvSpPr>
          <p:nvPr/>
        </p:nvSpPr>
        <p:spPr bwMode="auto">
          <a:xfrm>
            <a:off x="500034" y="4643446"/>
            <a:ext cx="8388350" cy="707886"/>
          </a:xfrm>
          <a:prstGeom prst="rect">
            <a:avLst/>
          </a:prstGeom>
          <a:noFill/>
          <a:ln w="9525">
            <a:noFill/>
            <a:miter lim="800000"/>
            <a:headEnd/>
            <a:tailEnd/>
          </a:ln>
          <a:effectLst/>
        </p:spPr>
        <p:txBody>
          <a:bodyPr>
            <a:spAutoFit/>
          </a:bodyPr>
          <a:lstStyle/>
          <a:p>
            <a:pPr>
              <a:spcBef>
                <a:spcPct val="50000"/>
              </a:spcBef>
            </a:pPr>
            <a:r>
              <a:rPr lang="el-GR" sz="1600" dirty="0"/>
              <a:t>Ο Α επισκέφτηκε τις ιστοσελίδες {1,2,3,7,10} και ο Β τις {2,3,5,6}</a:t>
            </a:r>
          </a:p>
          <a:p>
            <a:pPr>
              <a:spcBef>
                <a:spcPct val="50000"/>
              </a:spcBef>
            </a:pPr>
            <a:r>
              <a:rPr lang="el-GR" sz="1600" dirty="0"/>
              <a:t>Η απόσταση μεταξύ των Α και Β υπολογίζεται βάση του πίνακα ομοιότητας:</a:t>
            </a:r>
          </a:p>
        </p:txBody>
      </p:sp>
      <p:pic>
        <p:nvPicPr>
          <p:cNvPr id="139275" name="Picture 11"/>
          <p:cNvPicPr>
            <a:picLocks noChangeAspect="1" noChangeArrowheads="1"/>
          </p:cNvPicPr>
          <p:nvPr/>
        </p:nvPicPr>
        <p:blipFill>
          <a:blip r:embed="rId4" cstate="print"/>
          <a:srcRect/>
          <a:stretch>
            <a:fillRect/>
          </a:stretch>
        </p:blipFill>
        <p:spPr bwMode="auto">
          <a:xfrm>
            <a:off x="2000232" y="5357826"/>
            <a:ext cx="5430837" cy="12461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714348" y="428604"/>
            <a:ext cx="6870700" cy="755650"/>
          </a:xfrm>
        </p:spPr>
        <p:txBody>
          <a:bodyPr/>
          <a:lstStyle/>
          <a:p>
            <a:r>
              <a:rPr lang="el-GR" sz="3200" b="1" dirty="0"/>
              <a:t>Η Απόσταση</a:t>
            </a:r>
          </a:p>
        </p:txBody>
      </p:sp>
      <p:sp>
        <p:nvSpPr>
          <p:cNvPr id="140291" name="Rectangle 3"/>
          <p:cNvSpPr>
            <a:spLocks noChangeArrowheads="1"/>
          </p:cNvSpPr>
          <p:nvPr/>
        </p:nvSpPr>
        <p:spPr bwMode="auto">
          <a:xfrm>
            <a:off x="2843213" y="1468452"/>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40292" name="Rectangle 4"/>
          <p:cNvSpPr>
            <a:spLocks noChangeArrowheads="1"/>
          </p:cNvSpPr>
          <p:nvPr/>
        </p:nvSpPr>
        <p:spPr bwMode="auto">
          <a:xfrm>
            <a:off x="642910" y="2071678"/>
            <a:ext cx="3167062" cy="366712"/>
          </a:xfrm>
          <a:prstGeom prst="rect">
            <a:avLst/>
          </a:prstGeom>
          <a:solidFill>
            <a:srgbClr val="99CCFF"/>
          </a:solidFill>
          <a:ln w="9525">
            <a:noFill/>
            <a:miter lim="800000"/>
            <a:headEnd/>
            <a:tailEnd/>
          </a:ln>
          <a:effectLst/>
        </p:spPr>
        <p:txBody>
          <a:bodyPr>
            <a:spAutoFit/>
          </a:bodyPr>
          <a:lstStyle/>
          <a:p>
            <a:r>
              <a:rPr lang="el-GR" dirty="0"/>
              <a:t>Παράδειγμα (συνέχεια)</a:t>
            </a:r>
            <a:endParaRPr lang="el-GR" dirty="0">
              <a:solidFill>
                <a:srgbClr val="996600"/>
              </a:solidFill>
            </a:endParaRPr>
          </a:p>
        </p:txBody>
      </p:sp>
      <p:pic>
        <p:nvPicPr>
          <p:cNvPr id="140297" name="Picture 9"/>
          <p:cNvPicPr>
            <a:picLocks noChangeAspect="1" noChangeArrowheads="1"/>
          </p:cNvPicPr>
          <p:nvPr/>
        </p:nvPicPr>
        <p:blipFill>
          <a:blip r:embed="rId3" cstate="print"/>
          <a:srcRect/>
          <a:stretch>
            <a:fillRect/>
          </a:stretch>
        </p:blipFill>
        <p:spPr bwMode="auto">
          <a:xfrm>
            <a:off x="1500166" y="2571744"/>
            <a:ext cx="6553028" cy="2714644"/>
          </a:xfrm>
          <a:prstGeom prst="rect">
            <a:avLst/>
          </a:prstGeom>
          <a:noFill/>
          <a:ln w="9525">
            <a:noFill/>
            <a:miter lim="800000"/>
            <a:headEnd/>
            <a:tailEnd/>
          </a:ln>
          <a:effectLst/>
        </p:spPr>
      </p:pic>
      <p:sp>
        <p:nvSpPr>
          <p:cNvPr id="140298" name="Text Box 10"/>
          <p:cNvSpPr txBox="1">
            <a:spLocks noChangeArrowheads="1"/>
          </p:cNvSpPr>
          <p:nvPr/>
        </p:nvSpPr>
        <p:spPr bwMode="auto">
          <a:xfrm>
            <a:off x="611188" y="5357826"/>
            <a:ext cx="8532812" cy="366713"/>
          </a:xfrm>
          <a:prstGeom prst="rect">
            <a:avLst/>
          </a:prstGeom>
          <a:noFill/>
          <a:ln w="9525">
            <a:noFill/>
            <a:miter lim="800000"/>
            <a:headEnd/>
            <a:tailEnd/>
          </a:ln>
          <a:effectLst/>
        </p:spPr>
        <p:txBody>
          <a:bodyPr>
            <a:spAutoFit/>
          </a:bodyPr>
          <a:lstStyle/>
          <a:p>
            <a:pPr>
              <a:spcBef>
                <a:spcPct val="50000"/>
              </a:spcBef>
            </a:pPr>
            <a:r>
              <a:rPr lang="el-GR" dirty="0">
                <a:solidFill>
                  <a:srgbClr val="FF0000"/>
                </a:solidFill>
              </a:rPr>
              <a:t>Επειδή η κοινή απουσία δεν σημαίνει κάτι, επιλέγουμε τις ασύμμετρες αποστάσεις.</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571472" y="500042"/>
            <a:ext cx="6870700" cy="755650"/>
          </a:xfrm>
        </p:spPr>
        <p:txBody>
          <a:bodyPr/>
          <a:lstStyle/>
          <a:p>
            <a:r>
              <a:rPr lang="el-GR" sz="3200" b="1" dirty="0"/>
              <a:t>Η Απόσταση</a:t>
            </a:r>
          </a:p>
        </p:txBody>
      </p:sp>
      <p:sp>
        <p:nvSpPr>
          <p:cNvPr id="141315" name="Rectangle 3"/>
          <p:cNvSpPr>
            <a:spLocks noChangeArrowheads="1"/>
          </p:cNvSpPr>
          <p:nvPr/>
        </p:nvSpPr>
        <p:spPr bwMode="auto">
          <a:xfrm>
            <a:off x="2627313" y="1331920"/>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41316" name="Rectangle 4"/>
          <p:cNvSpPr>
            <a:spLocks noChangeArrowheads="1"/>
          </p:cNvSpPr>
          <p:nvPr/>
        </p:nvSpPr>
        <p:spPr bwMode="auto">
          <a:xfrm>
            <a:off x="500034" y="1928802"/>
            <a:ext cx="3167062" cy="366712"/>
          </a:xfrm>
          <a:prstGeom prst="rect">
            <a:avLst/>
          </a:prstGeom>
          <a:solidFill>
            <a:srgbClr val="99CCFF"/>
          </a:solidFill>
          <a:ln w="9525">
            <a:noFill/>
            <a:miter lim="800000"/>
            <a:headEnd/>
            <a:tailEnd/>
          </a:ln>
          <a:effectLst/>
        </p:spPr>
        <p:txBody>
          <a:bodyPr>
            <a:spAutoFit/>
          </a:bodyPr>
          <a:lstStyle/>
          <a:p>
            <a:r>
              <a:rPr lang="el-GR" dirty="0"/>
              <a:t>Παράδειγμα (συνέχεια)</a:t>
            </a:r>
            <a:endParaRPr lang="el-GR" dirty="0">
              <a:solidFill>
                <a:srgbClr val="996600"/>
              </a:solidFill>
            </a:endParaRPr>
          </a:p>
        </p:txBody>
      </p:sp>
      <p:sp>
        <p:nvSpPr>
          <p:cNvPr id="141318" name="Text Box 6"/>
          <p:cNvSpPr txBox="1">
            <a:spLocks noChangeArrowheads="1"/>
          </p:cNvSpPr>
          <p:nvPr/>
        </p:nvSpPr>
        <p:spPr bwMode="auto">
          <a:xfrm>
            <a:off x="500034" y="2571744"/>
            <a:ext cx="8388350" cy="366713"/>
          </a:xfrm>
          <a:prstGeom prst="rect">
            <a:avLst/>
          </a:prstGeom>
          <a:noFill/>
          <a:ln w="9525">
            <a:noFill/>
            <a:miter lim="800000"/>
            <a:headEnd/>
            <a:tailEnd/>
          </a:ln>
          <a:effectLst/>
        </p:spPr>
        <p:txBody>
          <a:bodyPr>
            <a:spAutoFit/>
          </a:bodyPr>
          <a:lstStyle/>
          <a:p>
            <a:pPr>
              <a:spcBef>
                <a:spcPct val="50000"/>
              </a:spcBef>
            </a:pPr>
            <a:r>
              <a:rPr lang="el-GR" dirty="0"/>
              <a:t>Η απόσταση μεταξύ των Α,Β και Β,Γ υπολογίζεται βάση του πίνακα ομοιότητας:</a:t>
            </a:r>
          </a:p>
        </p:txBody>
      </p:sp>
      <p:pic>
        <p:nvPicPr>
          <p:cNvPr id="141319" name="Picture 7"/>
          <p:cNvPicPr>
            <a:picLocks noChangeAspect="1" noChangeArrowheads="1"/>
          </p:cNvPicPr>
          <p:nvPr/>
        </p:nvPicPr>
        <p:blipFill>
          <a:blip r:embed="rId3" cstate="print"/>
          <a:srcRect/>
          <a:stretch>
            <a:fillRect/>
          </a:stretch>
        </p:blipFill>
        <p:spPr bwMode="auto">
          <a:xfrm>
            <a:off x="684213" y="2928934"/>
            <a:ext cx="5430837" cy="1246188"/>
          </a:xfrm>
          <a:prstGeom prst="rect">
            <a:avLst/>
          </a:prstGeom>
          <a:noFill/>
          <a:ln w="9525">
            <a:noFill/>
            <a:miter lim="800000"/>
            <a:headEnd/>
            <a:tailEnd/>
          </a:ln>
          <a:effectLst/>
        </p:spPr>
      </p:pic>
      <p:pic>
        <p:nvPicPr>
          <p:cNvPr id="141320" name="Picture 8"/>
          <p:cNvPicPr>
            <a:picLocks noChangeAspect="1" noChangeArrowheads="1"/>
          </p:cNvPicPr>
          <p:nvPr/>
        </p:nvPicPr>
        <p:blipFill>
          <a:blip r:embed="rId4" cstate="print"/>
          <a:srcRect/>
          <a:stretch>
            <a:fillRect/>
          </a:stretch>
        </p:blipFill>
        <p:spPr bwMode="auto">
          <a:xfrm>
            <a:off x="3713163" y="2928934"/>
            <a:ext cx="5430837" cy="1246188"/>
          </a:xfrm>
          <a:prstGeom prst="rect">
            <a:avLst/>
          </a:prstGeom>
          <a:noFill/>
          <a:ln w="9525">
            <a:noFill/>
            <a:miter lim="800000"/>
            <a:headEnd/>
            <a:tailEnd/>
          </a:ln>
          <a:effectLst/>
        </p:spPr>
      </p:pic>
      <p:pic>
        <p:nvPicPr>
          <p:cNvPr id="141380" name="Picture 68"/>
          <p:cNvPicPr>
            <a:picLocks noChangeAspect="1" noChangeArrowheads="1"/>
          </p:cNvPicPr>
          <p:nvPr/>
        </p:nvPicPr>
        <p:blipFill>
          <a:blip r:embed="rId5" cstate="print"/>
          <a:srcRect/>
          <a:stretch>
            <a:fillRect/>
          </a:stretch>
        </p:blipFill>
        <p:spPr bwMode="auto">
          <a:xfrm>
            <a:off x="571472" y="4786322"/>
            <a:ext cx="5418138" cy="838200"/>
          </a:xfrm>
          <a:prstGeom prst="rect">
            <a:avLst/>
          </a:prstGeom>
          <a:noFill/>
          <a:ln w="9525">
            <a:noFill/>
            <a:miter lim="800000"/>
            <a:headEnd/>
            <a:tailEnd/>
          </a:ln>
          <a:effectLst/>
        </p:spPr>
      </p:pic>
      <p:sp>
        <p:nvSpPr>
          <p:cNvPr id="141381" name="Text Box 69"/>
          <p:cNvSpPr txBox="1">
            <a:spLocks noChangeArrowheads="1"/>
          </p:cNvSpPr>
          <p:nvPr/>
        </p:nvSpPr>
        <p:spPr bwMode="auto">
          <a:xfrm>
            <a:off x="3929058" y="4429132"/>
            <a:ext cx="4170368" cy="1708160"/>
          </a:xfrm>
          <a:prstGeom prst="rect">
            <a:avLst/>
          </a:prstGeom>
          <a:noFill/>
          <a:ln w="9525">
            <a:noFill/>
            <a:miter lim="800000"/>
            <a:headEnd/>
            <a:tailEnd/>
          </a:ln>
          <a:effectLst/>
        </p:spPr>
        <p:txBody>
          <a:bodyPr wrap="square">
            <a:spAutoFit/>
          </a:bodyPr>
          <a:lstStyle/>
          <a:p>
            <a:pPr algn="just">
              <a:spcBef>
                <a:spcPct val="50000"/>
              </a:spcBef>
            </a:pPr>
            <a:r>
              <a:rPr lang="el-GR" sz="1400" dirty="0">
                <a:solidFill>
                  <a:srgbClr val="7030A0"/>
                </a:solidFill>
              </a:rPr>
              <a:t>Με το Συντελεστή Ομοιότητας οι Α,Β είναι λιγότερο όμοιοι από τους Β,Γ. Το αντίθετο υποδεικνύει ο Συντελεστής </a:t>
            </a:r>
            <a:r>
              <a:rPr lang="en-US" sz="1400" dirty="0" err="1">
                <a:solidFill>
                  <a:srgbClr val="7030A0"/>
                </a:solidFill>
              </a:rPr>
              <a:t>Jaccard</a:t>
            </a:r>
            <a:r>
              <a:rPr lang="en-US" sz="1400" dirty="0">
                <a:solidFill>
                  <a:srgbClr val="7030A0"/>
                </a:solidFill>
              </a:rPr>
              <a:t>. </a:t>
            </a:r>
            <a:endParaRPr lang="el-GR" sz="1400" dirty="0">
              <a:solidFill>
                <a:srgbClr val="7030A0"/>
              </a:solidFill>
            </a:endParaRPr>
          </a:p>
          <a:p>
            <a:pPr algn="just">
              <a:spcBef>
                <a:spcPct val="50000"/>
              </a:spcBef>
            </a:pPr>
            <a:r>
              <a:rPr lang="el-GR" sz="1400" dirty="0">
                <a:solidFill>
                  <a:srgbClr val="7030A0"/>
                </a:solidFill>
              </a:rPr>
              <a:t>Από τα δεδομένα φαίνεται ότι η ομοιότητα των Β,Γ οφείλεται στο ότι δεν επισκέφτηκαν κάποιες σελίδες, ενώ οι Α,Β έχουν επισκεφτεί περισσότερες. Άρα η ασύμμετρη απόσταση μοιάζει πιο λογική.</a:t>
            </a:r>
          </a:p>
        </p:txBody>
      </p:sp>
      <p:sp>
        <p:nvSpPr>
          <p:cNvPr id="141382" name="Text Box 70"/>
          <p:cNvSpPr txBox="1">
            <a:spLocks noChangeArrowheads="1"/>
          </p:cNvSpPr>
          <p:nvPr/>
        </p:nvSpPr>
        <p:spPr bwMode="auto">
          <a:xfrm>
            <a:off x="357158" y="4000504"/>
            <a:ext cx="7632700" cy="366713"/>
          </a:xfrm>
          <a:prstGeom prst="rect">
            <a:avLst/>
          </a:prstGeom>
          <a:noFill/>
          <a:ln w="9525">
            <a:noFill/>
            <a:miter lim="800000"/>
            <a:headEnd/>
            <a:tailEnd/>
          </a:ln>
          <a:effectLst/>
        </p:spPr>
        <p:txBody>
          <a:bodyPr>
            <a:spAutoFit/>
          </a:bodyPr>
          <a:lstStyle/>
          <a:p>
            <a:pPr>
              <a:spcBef>
                <a:spcPct val="50000"/>
              </a:spcBef>
            </a:pPr>
            <a:r>
              <a:rPr lang="el-GR" dirty="0">
                <a:solidFill>
                  <a:srgbClr val="C00000"/>
                </a:solidFill>
              </a:rPr>
              <a:t>Υπολογίζουμε τις τιμές για μια συμμετρική και μια ασύμμετρη απόσταση</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571472" y="500042"/>
            <a:ext cx="6870700" cy="755650"/>
          </a:xfrm>
        </p:spPr>
        <p:txBody>
          <a:bodyPr/>
          <a:lstStyle/>
          <a:p>
            <a:r>
              <a:rPr lang="el-GR" sz="3200" b="1" dirty="0"/>
              <a:t>Η Απόσταση</a:t>
            </a:r>
          </a:p>
        </p:txBody>
      </p:sp>
      <p:sp>
        <p:nvSpPr>
          <p:cNvPr id="142339" name="Rectangle 3"/>
          <p:cNvSpPr>
            <a:spLocks noChangeArrowheads="1"/>
          </p:cNvSpPr>
          <p:nvPr/>
        </p:nvSpPr>
        <p:spPr bwMode="auto">
          <a:xfrm>
            <a:off x="2571736" y="1428736"/>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42340" name="Rectangle 4"/>
          <p:cNvSpPr>
            <a:spLocks noChangeArrowheads="1"/>
          </p:cNvSpPr>
          <p:nvPr/>
        </p:nvSpPr>
        <p:spPr bwMode="auto">
          <a:xfrm>
            <a:off x="571472" y="2143116"/>
            <a:ext cx="3167062" cy="366712"/>
          </a:xfrm>
          <a:prstGeom prst="rect">
            <a:avLst/>
          </a:prstGeom>
          <a:solidFill>
            <a:srgbClr val="99CCFF"/>
          </a:solidFill>
          <a:ln w="9525">
            <a:noFill/>
            <a:miter lim="800000"/>
            <a:headEnd/>
            <a:tailEnd/>
          </a:ln>
          <a:effectLst/>
        </p:spPr>
        <p:txBody>
          <a:bodyPr>
            <a:spAutoFit/>
          </a:bodyPr>
          <a:lstStyle/>
          <a:p>
            <a:r>
              <a:rPr lang="el-GR" dirty="0"/>
              <a:t>Παράδειγμα (συνέχεια)</a:t>
            </a:r>
            <a:endParaRPr lang="el-GR" dirty="0">
              <a:solidFill>
                <a:srgbClr val="996600"/>
              </a:solidFill>
            </a:endParaRPr>
          </a:p>
        </p:txBody>
      </p:sp>
      <p:sp>
        <p:nvSpPr>
          <p:cNvPr id="142341" name="Text Box 5"/>
          <p:cNvSpPr txBox="1">
            <a:spLocks noChangeArrowheads="1"/>
          </p:cNvSpPr>
          <p:nvPr/>
        </p:nvSpPr>
        <p:spPr bwMode="auto">
          <a:xfrm>
            <a:off x="571472" y="2786058"/>
            <a:ext cx="8388350" cy="366713"/>
          </a:xfrm>
          <a:prstGeom prst="rect">
            <a:avLst/>
          </a:prstGeom>
          <a:noFill/>
          <a:ln w="9525">
            <a:noFill/>
            <a:miter lim="800000"/>
            <a:headEnd/>
            <a:tailEnd/>
          </a:ln>
          <a:effectLst/>
        </p:spPr>
        <p:txBody>
          <a:bodyPr>
            <a:spAutoFit/>
          </a:bodyPr>
          <a:lstStyle/>
          <a:p>
            <a:pPr>
              <a:spcBef>
                <a:spcPct val="50000"/>
              </a:spcBef>
            </a:pPr>
            <a:r>
              <a:rPr lang="el-GR" dirty="0"/>
              <a:t>Οι τιμές με το Συντελεστή </a:t>
            </a:r>
            <a:r>
              <a:rPr lang="en-US" dirty="0" err="1"/>
              <a:t>Jaccard</a:t>
            </a:r>
            <a:r>
              <a:rPr lang="el-GR" dirty="0"/>
              <a:t> για τους 4 χρήστες είναι:</a:t>
            </a:r>
          </a:p>
        </p:txBody>
      </p:sp>
      <p:pic>
        <p:nvPicPr>
          <p:cNvPr id="142347" name="Picture 11"/>
          <p:cNvPicPr>
            <a:picLocks noChangeAspect="1" noChangeArrowheads="1"/>
          </p:cNvPicPr>
          <p:nvPr/>
        </p:nvPicPr>
        <p:blipFill>
          <a:blip r:embed="rId3" cstate="print"/>
          <a:srcRect/>
          <a:stretch>
            <a:fillRect/>
          </a:stretch>
        </p:blipFill>
        <p:spPr bwMode="auto">
          <a:xfrm>
            <a:off x="2500298" y="3429000"/>
            <a:ext cx="5418137" cy="12747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00034" y="428604"/>
            <a:ext cx="6870700" cy="755650"/>
          </a:xfrm>
        </p:spPr>
        <p:txBody>
          <a:bodyPr/>
          <a:lstStyle/>
          <a:p>
            <a:r>
              <a:rPr lang="el-GR" sz="3200" b="1" dirty="0"/>
              <a:t>Η Απόσταση</a:t>
            </a:r>
          </a:p>
        </p:txBody>
      </p:sp>
      <p:sp>
        <p:nvSpPr>
          <p:cNvPr id="143363" name="Rectangle 3"/>
          <p:cNvSpPr>
            <a:spLocks noChangeArrowheads="1"/>
          </p:cNvSpPr>
          <p:nvPr/>
        </p:nvSpPr>
        <p:spPr bwMode="auto">
          <a:xfrm>
            <a:off x="2733646" y="1495416"/>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43364" name="Text Box 4"/>
          <p:cNvSpPr txBox="1">
            <a:spLocks noChangeArrowheads="1"/>
          </p:cNvSpPr>
          <p:nvPr/>
        </p:nvSpPr>
        <p:spPr bwMode="auto">
          <a:xfrm>
            <a:off x="357158" y="2214554"/>
            <a:ext cx="8281988" cy="3805237"/>
          </a:xfrm>
          <a:prstGeom prst="rect">
            <a:avLst/>
          </a:prstGeom>
          <a:noFill/>
          <a:ln w="9525">
            <a:noFill/>
            <a:miter lim="800000"/>
            <a:headEnd/>
            <a:tailEnd/>
          </a:ln>
          <a:effectLst/>
        </p:spPr>
        <p:txBody>
          <a:bodyPr>
            <a:spAutoFit/>
          </a:bodyPr>
          <a:lstStyle/>
          <a:p>
            <a:pPr>
              <a:spcBef>
                <a:spcPct val="50000"/>
              </a:spcBef>
            </a:pPr>
            <a:r>
              <a:rPr lang="el-GR" b="1" dirty="0"/>
              <a:t>Για Δεδομένα σε Ονομαστική Κλίμακα</a:t>
            </a:r>
          </a:p>
          <a:p>
            <a:pPr>
              <a:spcBef>
                <a:spcPct val="50000"/>
              </a:spcBef>
            </a:pPr>
            <a:endParaRPr lang="el-GR" dirty="0">
              <a:solidFill>
                <a:srgbClr val="336699"/>
              </a:solidFill>
            </a:endParaRPr>
          </a:p>
          <a:p>
            <a:pPr>
              <a:spcBef>
                <a:spcPct val="50000"/>
              </a:spcBef>
            </a:pPr>
            <a:r>
              <a:rPr lang="el-GR" dirty="0">
                <a:solidFill>
                  <a:srgbClr val="336699"/>
                </a:solidFill>
              </a:rPr>
              <a:t>Συντελεστής Ομοιότητας</a:t>
            </a:r>
          </a:p>
          <a:p>
            <a:pPr>
              <a:spcBef>
                <a:spcPct val="50000"/>
              </a:spcBef>
              <a:buFontTx/>
              <a:buChar char="-"/>
            </a:pPr>
            <a:endParaRPr lang="en-US" dirty="0"/>
          </a:p>
          <a:p>
            <a:pPr>
              <a:spcBef>
                <a:spcPct val="50000"/>
              </a:spcBef>
              <a:buFontTx/>
              <a:buChar char="-"/>
            </a:pPr>
            <a:endParaRPr lang="en-US" dirty="0"/>
          </a:p>
          <a:p>
            <a:pPr algn="just">
              <a:spcBef>
                <a:spcPct val="50000"/>
              </a:spcBef>
            </a:pPr>
            <a:r>
              <a:rPr lang="el-GR" dirty="0">
                <a:solidFill>
                  <a:srgbClr val="C00000"/>
                </a:solidFill>
              </a:rPr>
              <a:t>Είναι ισοδύναμος με την κατασκευή </a:t>
            </a:r>
            <a:r>
              <a:rPr lang="el-GR" dirty="0" err="1">
                <a:solidFill>
                  <a:srgbClr val="C00000"/>
                </a:solidFill>
              </a:rPr>
              <a:t>ψευδομεταβλητών</a:t>
            </a:r>
            <a:r>
              <a:rPr lang="el-GR" dirty="0">
                <a:solidFill>
                  <a:srgbClr val="C00000"/>
                </a:solidFill>
              </a:rPr>
              <a:t>, μια για κάθε επίπεδο κάθε ονομαστικής μεταβλητής και επομένως τον υπολογισμό του αντίστοιχου συντελεστή για δυαδικά δεδομένα.</a:t>
            </a:r>
          </a:p>
          <a:p>
            <a:pPr>
              <a:spcBef>
                <a:spcPct val="50000"/>
              </a:spcBef>
            </a:pPr>
            <a:endParaRPr lang="el-GR" dirty="0"/>
          </a:p>
          <a:p>
            <a:pPr>
              <a:spcBef>
                <a:spcPct val="50000"/>
              </a:spcBef>
            </a:pPr>
            <a:r>
              <a:rPr lang="el-GR" dirty="0"/>
              <a:t> </a:t>
            </a:r>
          </a:p>
        </p:txBody>
      </p:sp>
      <p:graphicFrame>
        <p:nvGraphicFramePr>
          <p:cNvPr id="143365" name="Object 5"/>
          <p:cNvGraphicFramePr>
            <a:graphicFrameLocks noChangeAspect="1"/>
          </p:cNvGraphicFramePr>
          <p:nvPr/>
        </p:nvGraphicFramePr>
        <p:xfrm>
          <a:off x="1323946" y="3367079"/>
          <a:ext cx="3829050" cy="776287"/>
        </p:xfrm>
        <a:graphic>
          <a:graphicData uri="http://schemas.openxmlformats.org/presentationml/2006/ole">
            <mc:AlternateContent xmlns:mc="http://schemas.openxmlformats.org/markup-compatibility/2006">
              <mc:Choice xmlns:v="urn:schemas-microsoft-com:vml" Requires="v">
                <p:oleObj spid="_x0000_s432131" name="Equation" r:id="rId4" imgW="3009600" imgH="609480" progId="Equation.DSMT4">
                  <p:embed/>
                </p:oleObj>
              </mc:Choice>
              <mc:Fallback>
                <p:oleObj name="Equation" r:id="rId4" imgW="3009600" imgH="609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3946" y="3367079"/>
                        <a:ext cx="3829050" cy="776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366" name="Text Box 6"/>
          <p:cNvSpPr txBox="1">
            <a:spLocks noChangeArrowheads="1"/>
          </p:cNvSpPr>
          <p:nvPr/>
        </p:nvSpPr>
        <p:spPr bwMode="auto">
          <a:xfrm>
            <a:off x="5470496" y="3151179"/>
            <a:ext cx="3384550" cy="836612"/>
          </a:xfrm>
          <a:prstGeom prst="rect">
            <a:avLst/>
          </a:prstGeom>
          <a:noFill/>
          <a:ln w="9525">
            <a:noFill/>
            <a:miter lim="800000"/>
            <a:headEnd/>
            <a:tailEnd/>
          </a:ln>
          <a:effectLst/>
        </p:spPr>
        <p:txBody>
          <a:bodyPr>
            <a:spAutoFit/>
          </a:bodyPr>
          <a:lstStyle/>
          <a:p>
            <a:pPr>
              <a:spcBef>
                <a:spcPct val="50000"/>
              </a:spcBef>
            </a:pPr>
            <a:r>
              <a:rPr lang="en-US" sz="1400"/>
              <a:t>u</a:t>
            </a:r>
            <a:r>
              <a:rPr lang="el-GR" sz="1400"/>
              <a:t>, αριθμός μεταβλητών που έχουν ίδια τιμή</a:t>
            </a:r>
          </a:p>
          <a:p>
            <a:pPr>
              <a:spcBef>
                <a:spcPct val="50000"/>
              </a:spcBef>
            </a:pPr>
            <a:r>
              <a:rPr lang="en-US" sz="1400"/>
              <a:t>p</a:t>
            </a:r>
            <a:r>
              <a:rPr lang="el-GR" sz="1400"/>
              <a:t>, συνολικός αριθμός μεταβλητών</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l-GR" altLang="el-GR" smtClean="0"/>
              <a:t>Χρηματοδότηση</a:t>
            </a:r>
          </a:p>
        </p:txBody>
      </p:sp>
      <p:sp>
        <p:nvSpPr>
          <p:cNvPr id="18435" name="Content Placeholder 2"/>
          <p:cNvSpPr>
            <a:spLocks noGrp="1"/>
          </p:cNvSpPr>
          <p:nvPr>
            <p:ph idx="1"/>
          </p:nvPr>
        </p:nvSpPr>
        <p:spPr>
          <a:xfrm>
            <a:off x="457200" y="1341438"/>
            <a:ext cx="8229600" cy="4525962"/>
          </a:xfrm>
        </p:spPr>
        <p:txBody>
          <a:bodyPr/>
          <a:lstStyle/>
          <a:p>
            <a:pPr eaLnBrk="1" hangingPunct="1"/>
            <a:r>
              <a:rPr lang="el-GR" altLang="el-GR" sz="2400" smtClean="0"/>
              <a:t>Το παρόν εκπαιδευτικό υλικό έχει αναπτυχθεί στα πλαίσια του εκπαιδευτικού έργου του διδάσκοντα.</a:t>
            </a:r>
            <a:endParaRPr lang="en-US" altLang="el-GR" sz="2400" smtClean="0"/>
          </a:p>
          <a:p>
            <a:pPr eaLnBrk="1" hangingPunct="1"/>
            <a:r>
              <a:rPr lang="el-GR" altLang="el-GR" sz="2400" smtClean="0"/>
              <a:t>Το έργο «</a:t>
            </a:r>
            <a:r>
              <a:rPr lang="el-GR" altLang="el-GR" sz="2400" b="1" smtClean="0"/>
              <a:t>Ανοικτά Ακαδημαϊκά Μαθήματα στο Πανεπιστήμιο Αιγαίου</a:t>
            </a:r>
            <a:r>
              <a:rPr lang="el-GR" altLang="el-GR" sz="2400" smtClean="0"/>
              <a:t>» έχει χρηματοδοτήσει μόνο τη αναδιαμόρφωση του εκπαιδευτικού υλικού. </a:t>
            </a:r>
          </a:p>
          <a:p>
            <a:pPr eaLnBrk="1" hangingPunct="1"/>
            <a:r>
              <a:rPr lang="el-GR" altLang="el-GR" sz="24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18436" name="Picture 3" descr="Λογότυπο Επιχειρησιακού Προγράμματος Εκπαίδευση και Δια βίου Μάθηση"/>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5054600"/>
            <a:ext cx="648017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Θέση αριθμού διαφάνειας 5"/>
          <p:cNvSpPr>
            <a:spLocks noGrp="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l">
              <a:spcBef>
                <a:spcPct val="0"/>
              </a:spcBef>
              <a:buFontTx/>
              <a:buNone/>
            </a:pPr>
            <a:fld id="{DDBC3635-039D-4465-A550-C4BD8F7B5DF0}" type="slidenum">
              <a:rPr lang="el-GR" altLang="el-GR" sz="1200">
                <a:solidFill>
                  <a:srgbClr val="898989"/>
                </a:solidFill>
                <a:latin typeface="Arial" pitchFamily="34" charset="0"/>
                <a:cs typeface="Arial" pitchFamily="34" charset="0"/>
              </a:rPr>
              <a:pPr algn="l">
                <a:spcBef>
                  <a:spcPct val="0"/>
                </a:spcBef>
                <a:buFontTx/>
                <a:buNone/>
              </a:pPr>
              <a:t>3</a:t>
            </a:fld>
            <a:endParaRPr lang="el-GR" altLang="el-GR" sz="1200">
              <a:solidFill>
                <a:srgbClr val="898989"/>
              </a:solidFill>
              <a:latin typeface="Arial" pitchFamily="34" charset="0"/>
              <a:cs typeface="Arial" pitchFamily="34" charset="0"/>
            </a:endParaRPr>
          </a:p>
        </p:txBody>
      </p:sp>
    </p:spTree>
    <p:extLst>
      <p:ext uri="{BB962C8B-B14F-4D97-AF65-F5344CB8AC3E}">
        <p14:creationId xmlns:p14="http://schemas.microsoft.com/office/powerpoint/2010/main" val="17758321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42910" y="428604"/>
            <a:ext cx="6870700" cy="755650"/>
          </a:xfrm>
        </p:spPr>
        <p:txBody>
          <a:bodyPr/>
          <a:lstStyle/>
          <a:p>
            <a:r>
              <a:rPr lang="el-GR" sz="3200" b="1" dirty="0"/>
              <a:t>Η Απόσταση</a:t>
            </a:r>
          </a:p>
        </p:txBody>
      </p:sp>
      <p:sp>
        <p:nvSpPr>
          <p:cNvPr id="144387" name="Rectangle 3"/>
          <p:cNvSpPr>
            <a:spLocks noChangeArrowheads="1"/>
          </p:cNvSpPr>
          <p:nvPr/>
        </p:nvSpPr>
        <p:spPr bwMode="auto">
          <a:xfrm>
            <a:off x="2733646" y="1423978"/>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44388" name="Text Box 4"/>
          <p:cNvSpPr txBox="1">
            <a:spLocks noChangeArrowheads="1"/>
          </p:cNvSpPr>
          <p:nvPr/>
        </p:nvSpPr>
        <p:spPr bwMode="auto">
          <a:xfrm>
            <a:off x="357158" y="2143116"/>
            <a:ext cx="8281988" cy="3416320"/>
          </a:xfrm>
          <a:prstGeom prst="rect">
            <a:avLst/>
          </a:prstGeom>
          <a:noFill/>
          <a:ln w="9525">
            <a:noFill/>
            <a:miter lim="800000"/>
            <a:headEnd/>
            <a:tailEnd/>
          </a:ln>
          <a:effectLst/>
        </p:spPr>
        <p:txBody>
          <a:bodyPr>
            <a:spAutoFit/>
          </a:bodyPr>
          <a:lstStyle/>
          <a:p>
            <a:pPr algn="just">
              <a:spcBef>
                <a:spcPct val="50000"/>
              </a:spcBef>
            </a:pPr>
            <a:r>
              <a:rPr lang="el-GR" b="1" dirty="0"/>
              <a:t>Για Μεταβλητές σε Κλίμακα Κατάταξης</a:t>
            </a:r>
          </a:p>
          <a:p>
            <a:pPr algn="just">
              <a:spcBef>
                <a:spcPct val="50000"/>
              </a:spcBef>
            </a:pPr>
            <a:endParaRPr lang="el-GR" dirty="0">
              <a:solidFill>
                <a:srgbClr val="336699"/>
              </a:solidFill>
            </a:endParaRPr>
          </a:p>
          <a:p>
            <a:pPr algn="just">
              <a:spcBef>
                <a:spcPct val="50000"/>
              </a:spcBef>
              <a:buFontTx/>
              <a:buChar char="-"/>
            </a:pPr>
            <a:r>
              <a:rPr lang="el-GR" dirty="0" smtClean="0"/>
              <a:t>Θεωρούμε </a:t>
            </a:r>
            <a:r>
              <a:rPr lang="el-GR" dirty="0"/>
              <a:t>τις μεταβλητές ως συνεχείς και χρησιμοποιούμε την κατάλληλη απόσταση. </a:t>
            </a:r>
          </a:p>
          <a:p>
            <a:pPr algn="just">
              <a:spcBef>
                <a:spcPct val="50000"/>
              </a:spcBef>
              <a:buFontTx/>
              <a:buChar char="-"/>
            </a:pPr>
            <a:r>
              <a:rPr lang="el-GR" dirty="0"/>
              <a:t>Πρέπει να χρησιμοποιείται η ίδια κλίμακα.</a:t>
            </a:r>
          </a:p>
          <a:p>
            <a:pPr algn="just">
              <a:spcBef>
                <a:spcPct val="50000"/>
              </a:spcBef>
              <a:buFontTx/>
              <a:buChar char="-"/>
            </a:pPr>
            <a:r>
              <a:rPr lang="el-GR" dirty="0"/>
              <a:t>Εναλλακτικά, μετασχηματίζουμε την κλίμακα ώστε να παίρνει τιμές στο διάστημα (0,1)</a:t>
            </a:r>
          </a:p>
          <a:p>
            <a:pPr algn="just">
              <a:spcBef>
                <a:spcPct val="50000"/>
              </a:spcBef>
            </a:pPr>
            <a:endParaRPr lang="el-GR" dirty="0"/>
          </a:p>
          <a:p>
            <a:pPr algn="just">
              <a:spcBef>
                <a:spcPct val="50000"/>
              </a:spcBef>
            </a:pPr>
            <a:r>
              <a:rPr lang="el-GR" dirty="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642910" y="428604"/>
            <a:ext cx="6870700" cy="755650"/>
          </a:xfrm>
        </p:spPr>
        <p:txBody>
          <a:bodyPr/>
          <a:lstStyle/>
          <a:p>
            <a:r>
              <a:rPr lang="el-GR" sz="3200" b="1" dirty="0"/>
              <a:t>Η Απόσταση</a:t>
            </a:r>
          </a:p>
        </p:txBody>
      </p:sp>
      <p:sp>
        <p:nvSpPr>
          <p:cNvPr id="145411" name="Rectangle 3"/>
          <p:cNvSpPr>
            <a:spLocks noChangeArrowheads="1"/>
          </p:cNvSpPr>
          <p:nvPr/>
        </p:nvSpPr>
        <p:spPr bwMode="auto">
          <a:xfrm>
            <a:off x="2662208" y="1352540"/>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45412" name="Text Box 4"/>
          <p:cNvSpPr txBox="1">
            <a:spLocks noChangeArrowheads="1"/>
          </p:cNvSpPr>
          <p:nvPr/>
        </p:nvSpPr>
        <p:spPr bwMode="auto">
          <a:xfrm>
            <a:off x="285720" y="1928803"/>
            <a:ext cx="8281988" cy="3000821"/>
          </a:xfrm>
          <a:prstGeom prst="rect">
            <a:avLst/>
          </a:prstGeom>
          <a:noFill/>
          <a:ln w="9525">
            <a:noFill/>
            <a:miter lim="800000"/>
            <a:headEnd/>
            <a:tailEnd/>
          </a:ln>
          <a:effectLst/>
        </p:spPr>
        <p:txBody>
          <a:bodyPr wrap="square">
            <a:spAutoFit/>
          </a:bodyPr>
          <a:lstStyle/>
          <a:p>
            <a:pPr marL="342900" indent="-342900" algn="just">
              <a:spcBef>
                <a:spcPct val="50000"/>
              </a:spcBef>
            </a:pPr>
            <a:r>
              <a:rPr lang="el-GR" sz="1400" b="1" dirty="0"/>
              <a:t>Για Μεταβλητές Διαφόρων Τύπων</a:t>
            </a:r>
            <a:endParaRPr lang="el-GR" sz="1400" dirty="0">
              <a:solidFill>
                <a:srgbClr val="336699"/>
              </a:solidFill>
            </a:endParaRPr>
          </a:p>
          <a:p>
            <a:pPr marL="342900" indent="-342900" algn="just">
              <a:spcBef>
                <a:spcPct val="50000"/>
              </a:spcBef>
            </a:pPr>
            <a:r>
              <a:rPr lang="el-GR" sz="1400" dirty="0"/>
              <a:t>	</a:t>
            </a:r>
            <a:r>
              <a:rPr lang="el-GR" sz="1400" dirty="0">
                <a:solidFill>
                  <a:srgbClr val="C00000"/>
                </a:solidFill>
              </a:rPr>
              <a:t>Με πραγματικά δεδομένα οι μεταβλητές αφορούν διαφορετικούς τύπους μεταβλητών.</a:t>
            </a:r>
          </a:p>
          <a:p>
            <a:pPr marL="342900" indent="-342900" algn="just">
              <a:spcBef>
                <a:spcPct val="50000"/>
              </a:spcBef>
            </a:pPr>
            <a:r>
              <a:rPr lang="el-GR" sz="1400" dirty="0"/>
              <a:t>	Υπάρχουν 3 διαφορετικές προσεγγίσεις:</a:t>
            </a:r>
          </a:p>
          <a:p>
            <a:pPr marL="342900" indent="-342900" algn="just">
              <a:spcBef>
                <a:spcPct val="50000"/>
              </a:spcBef>
              <a:buFontTx/>
              <a:buAutoNum type="arabicPeriod"/>
            </a:pPr>
            <a:r>
              <a:rPr lang="el-GR" sz="1400" dirty="0"/>
              <a:t>Προχωράμε στην ανάλυση χρησιμοποιώντας ομοειδής μεταβλητές. Κάνουμε ομαδοποιήσεις για κάθε τύπο μεταβλητών ξεχωριστά.</a:t>
            </a:r>
          </a:p>
          <a:p>
            <a:pPr marL="342900" indent="-342900" algn="just">
              <a:spcBef>
                <a:spcPct val="50000"/>
              </a:spcBef>
              <a:buFontTx/>
              <a:buAutoNum type="arabicPeriod"/>
            </a:pPr>
            <a:r>
              <a:rPr lang="el-GR" sz="1400" dirty="0"/>
              <a:t>Ορίζουμε </a:t>
            </a:r>
            <a:r>
              <a:rPr lang="el-GR" sz="1400" dirty="0" err="1"/>
              <a:t>ψευδομεταβλητές</a:t>
            </a:r>
            <a:r>
              <a:rPr lang="el-GR" sz="1400" dirty="0"/>
              <a:t> για όλους τους τύπους των δεδομένων, καταλήγοντας έτσι σε ένα σύνολο δυαδικών μεταβλητών. </a:t>
            </a:r>
          </a:p>
          <a:p>
            <a:pPr marL="342900" indent="-342900" algn="just">
              <a:spcBef>
                <a:spcPct val="50000"/>
              </a:spcBef>
              <a:buFontTx/>
              <a:buAutoNum type="arabicPeriod"/>
            </a:pPr>
            <a:r>
              <a:rPr lang="el-GR" sz="1400" dirty="0"/>
              <a:t>Υπολογίζουμε μια απόσταση κατάλληλη για μικτής μορφής δεδομένα.</a:t>
            </a:r>
            <a:endParaRPr lang="en-US" sz="1400" dirty="0"/>
          </a:p>
          <a:p>
            <a:pPr marL="342900" indent="-342900" algn="just">
              <a:spcBef>
                <a:spcPct val="50000"/>
              </a:spcBef>
            </a:pPr>
            <a:endParaRPr lang="el-GR" sz="1400" dirty="0"/>
          </a:p>
          <a:p>
            <a:pPr marL="342900" indent="-342900" algn="just">
              <a:spcBef>
                <a:spcPct val="50000"/>
              </a:spcBef>
            </a:pPr>
            <a:r>
              <a:rPr lang="el-GR" sz="1400" dirty="0"/>
              <a:t> </a:t>
            </a:r>
          </a:p>
        </p:txBody>
      </p:sp>
      <p:graphicFrame>
        <p:nvGraphicFramePr>
          <p:cNvPr id="145413" name="Object 5"/>
          <p:cNvGraphicFramePr>
            <a:graphicFrameLocks noChangeAspect="1"/>
          </p:cNvGraphicFramePr>
          <p:nvPr/>
        </p:nvGraphicFramePr>
        <p:xfrm>
          <a:off x="571472" y="4929198"/>
          <a:ext cx="2743678" cy="1285884"/>
        </p:xfrm>
        <a:graphic>
          <a:graphicData uri="http://schemas.openxmlformats.org/presentationml/2006/ole">
            <mc:AlternateContent xmlns:mc="http://schemas.openxmlformats.org/markup-compatibility/2006">
              <mc:Choice xmlns:v="urn:schemas-microsoft-com:vml" Requires="v">
                <p:oleObj spid="_x0000_s433155" name="Equation" r:id="rId4" imgW="2628720" imgH="1231560" progId="Equation.DSMT4">
                  <p:embed/>
                </p:oleObj>
              </mc:Choice>
              <mc:Fallback>
                <p:oleObj name="Equation" r:id="rId4" imgW="2628720" imgH="12315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472" y="4929198"/>
                        <a:ext cx="2743678" cy="12858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5414" name="Text Box 6"/>
          <p:cNvSpPr txBox="1">
            <a:spLocks noChangeArrowheads="1"/>
          </p:cNvSpPr>
          <p:nvPr/>
        </p:nvSpPr>
        <p:spPr bwMode="auto">
          <a:xfrm>
            <a:off x="3500430" y="4572008"/>
            <a:ext cx="4032250" cy="517525"/>
          </a:xfrm>
          <a:prstGeom prst="rect">
            <a:avLst/>
          </a:prstGeom>
          <a:noFill/>
          <a:ln w="9525">
            <a:noFill/>
            <a:miter lim="800000"/>
            <a:headEnd/>
            <a:tailEnd/>
          </a:ln>
          <a:effectLst/>
        </p:spPr>
        <p:txBody>
          <a:bodyPr>
            <a:spAutoFit/>
          </a:bodyPr>
          <a:lstStyle/>
          <a:p>
            <a:pPr>
              <a:spcBef>
                <a:spcPct val="50000"/>
              </a:spcBef>
            </a:pPr>
            <a:r>
              <a:rPr lang="en-US" sz="1400" dirty="0" err="1"/>
              <a:t>s</a:t>
            </a:r>
            <a:r>
              <a:rPr lang="en-US" sz="1400" baseline="-25000" dirty="0" err="1"/>
              <a:t>i</a:t>
            </a:r>
            <a:r>
              <a:rPr lang="en-US" sz="1400" dirty="0"/>
              <a:t>(</a:t>
            </a:r>
            <a:r>
              <a:rPr lang="en-US" sz="1400" dirty="0" err="1"/>
              <a:t>x,y</a:t>
            </a:r>
            <a:r>
              <a:rPr lang="en-US" sz="1400" dirty="0"/>
              <a:t>) </a:t>
            </a:r>
            <a:r>
              <a:rPr lang="el-GR" sz="1400" dirty="0"/>
              <a:t>υποδηλώνει ομοιότητα ανάμεσα στις παρατηρήσεις </a:t>
            </a:r>
            <a:r>
              <a:rPr lang="en-US" sz="1400" dirty="0"/>
              <a:t>x</a:t>
            </a:r>
            <a:r>
              <a:rPr lang="el-GR" sz="1400" dirty="0"/>
              <a:t> και </a:t>
            </a:r>
            <a:r>
              <a:rPr lang="en-US" sz="1400" dirty="0"/>
              <a:t>y </a:t>
            </a:r>
            <a:r>
              <a:rPr lang="el-GR" sz="1400" dirty="0"/>
              <a:t>για την </a:t>
            </a:r>
            <a:r>
              <a:rPr lang="en-US" sz="1400" dirty="0" err="1"/>
              <a:t>i</a:t>
            </a:r>
            <a:r>
              <a:rPr lang="en-US" sz="1400" dirty="0"/>
              <a:t> </a:t>
            </a:r>
            <a:r>
              <a:rPr lang="el-GR" sz="1400" dirty="0"/>
              <a:t>μεταβλητή</a:t>
            </a:r>
          </a:p>
        </p:txBody>
      </p:sp>
      <p:sp>
        <p:nvSpPr>
          <p:cNvPr id="145415" name="Text Box 7"/>
          <p:cNvSpPr txBox="1">
            <a:spLocks noChangeArrowheads="1"/>
          </p:cNvSpPr>
          <p:nvPr/>
        </p:nvSpPr>
        <p:spPr bwMode="auto">
          <a:xfrm>
            <a:off x="3714744" y="5214950"/>
            <a:ext cx="4929222" cy="954107"/>
          </a:xfrm>
          <a:prstGeom prst="rect">
            <a:avLst/>
          </a:prstGeom>
          <a:solidFill>
            <a:schemeClr val="accent1">
              <a:lumMod val="40000"/>
              <a:lumOff val="60000"/>
            </a:schemeClr>
          </a:solidFill>
          <a:ln w="9525">
            <a:noFill/>
            <a:miter lim="800000"/>
            <a:headEnd/>
            <a:tailEnd/>
          </a:ln>
          <a:effectLst/>
        </p:spPr>
        <p:txBody>
          <a:bodyPr wrap="square">
            <a:spAutoFit/>
          </a:bodyPr>
          <a:lstStyle/>
          <a:p>
            <a:pPr algn="just">
              <a:spcBef>
                <a:spcPct val="50000"/>
              </a:spcBef>
            </a:pPr>
            <a:r>
              <a:rPr lang="el-GR" sz="1400" dirty="0">
                <a:solidFill>
                  <a:srgbClr val="C00000"/>
                </a:solidFill>
              </a:rPr>
              <a:t>Χρησιμοποιούνται διαφορετικές αποστάσεις για κάθε τύπο μεταβλητής στην ίδια όμως κλίμακα ώστε να είναι συγκρίσιμες και να συνεισφέρουν το ίδιο στη συνολική απόσταση.</a:t>
            </a:r>
          </a:p>
        </p:txBody>
      </p:sp>
      <p:sp>
        <p:nvSpPr>
          <p:cNvPr id="145416" name="Text Box 8"/>
          <p:cNvSpPr txBox="1">
            <a:spLocks noChangeArrowheads="1"/>
          </p:cNvSpPr>
          <p:nvPr/>
        </p:nvSpPr>
        <p:spPr bwMode="auto">
          <a:xfrm>
            <a:off x="571472" y="4429132"/>
            <a:ext cx="1944687" cy="366712"/>
          </a:xfrm>
          <a:prstGeom prst="rect">
            <a:avLst/>
          </a:prstGeom>
          <a:noFill/>
          <a:ln w="9525">
            <a:noFill/>
            <a:miter lim="800000"/>
            <a:headEnd/>
            <a:tailEnd/>
          </a:ln>
          <a:effectLst/>
        </p:spPr>
        <p:txBody>
          <a:bodyPr>
            <a:spAutoFit/>
          </a:bodyPr>
          <a:lstStyle/>
          <a:p>
            <a:pPr>
              <a:spcBef>
                <a:spcPct val="50000"/>
              </a:spcBef>
            </a:pPr>
            <a:r>
              <a:rPr lang="el-GR" dirty="0">
                <a:solidFill>
                  <a:srgbClr val="C00000"/>
                </a:solidFill>
              </a:rPr>
              <a:t>Δείκτης </a:t>
            </a:r>
            <a:r>
              <a:rPr lang="en-US" dirty="0">
                <a:solidFill>
                  <a:srgbClr val="C00000"/>
                </a:solidFill>
              </a:rPr>
              <a:t>Gower</a:t>
            </a:r>
            <a:endParaRPr lang="el-GR" dirty="0">
              <a:solidFill>
                <a:srgbClr val="C0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642910" y="428604"/>
            <a:ext cx="6870700" cy="755650"/>
          </a:xfrm>
        </p:spPr>
        <p:txBody>
          <a:bodyPr/>
          <a:lstStyle/>
          <a:p>
            <a:r>
              <a:rPr lang="el-GR" sz="3200" b="1" dirty="0"/>
              <a:t>Η Απόσταση</a:t>
            </a:r>
          </a:p>
        </p:txBody>
      </p:sp>
      <p:sp>
        <p:nvSpPr>
          <p:cNvPr id="146435" name="Rectangle 3"/>
          <p:cNvSpPr>
            <a:spLocks noChangeArrowheads="1"/>
          </p:cNvSpPr>
          <p:nvPr/>
        </p:nvSpPr>
        <p:spPr bwMode="auto">
          <a:xfrm>
            <a:off x="2662208" y="1281102"/>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46436" name="Text Box 4"/>
          <p:cNvSpPr txBox="1">
            <a:spLocks noChangeArrowheads="1"/>
          </p:cNvSpPr>
          <p:nvPr/>
        </p:nvSpPr>
        <p:spPr bwMode="auto">
          <a:xfrm>
            <a:off x="285720" y="2000240"/>
            <a:ext cx="8281988" cy="3416320"/>
          </a:xfrm>
          <a:prstGeom prst="rect">
            <a:avLst/>
          </a:prstGeom>
          <a:noFill/>
          <a:ln w="9525">
            <a:noFill/>
            <a:miter lim="800000"/>
            <a:headEnd/>
            <a:tailEnd/>
          </a:ln>
          <a:effectLst/>
        </p:spPr>
        <p:txBody>
          <a:bodyPr>
            <a:spAutoFit/>
          </a:bodyPr>
          <a:lstStyle/>
          <a:p>
            <a:pPr marL="342900" indent="-342900">
              <a:spcBef>
                <a:spcPct val="50000"/>
              </a:spcBef>
            </a:pPr>
            <a:r>
              <a:rPr lang="el-GR" sz="1600" b="1" dirty="0"/>
              <a:t>Για Μεταβλητές Διαφόρων Τύπων</a:t>
            </a:r>
            <a:endParaRPr lang="el-GR" sz="1600" dirty="0">
              <a:solidFill>
                <a:srgbClr val="336699"/>
              </a:solidFill>
            </a:endParaRPr>
          </a:p>
          <a:p>
            <a:pPr marL="342900" indent="-342900">
              <a:spcBef>
                <a:spcPct val="50000"/>
              </a:spcBef>
            </a:pPr>
            <a:endParaRPr lang="el-GR" sz="1600" dirty="0"/>
          </a:p>
          <a:p>
            <a:pPr marL="342900" indent="-342900">
              <a:spcBef>
                <a:spcPct val="50000"/>
              </a:spcBef>
              <a:buFontTx/>
              <a:buChar char="-"/>
            </a:pPr>
            <a:r>
              <a:rPr lang="el-GR" sz="1600" dirty="0"/>
              <a:t>Αν η μεταβλητή είναι κατηγορική, τότε </a:t>
            </a:r>
            <a:r>
              <a:rPr lang="en-US" sz="1600" dirty="0" err="1"/>
              <a:t>s</a:t>
            </a:r>
            <a:r>
              <a:rPr lang="en-US" sz="1600" baseline="-25000" dirty="0" err="1"/>
              <a:t>i</a:t>
            </a:r>
            <a:r>
              <a:rPr lang="el-GR" sz="1600" dirty="0"/>
              <a:t>(</a:t>
            </a:r>
            <a:r>
              <a:rPr lang="en-US" sz="1600" dirty="0" err="1"/>
              <a:t>x,y</a:t>
            </a:r>
            <a:r>
              <a:rPr lang="en-US" sz="1600" dirty="0"/>
              <a:t>)=</a:t>
            </a:r>
            <a:r>
              <a:rPr lang="el-GR" sz="1600" dirty="0"/>
              <a:t>1 αν οι τιμές ταυτίζονται και 0 αν όχι.</a:t>
            </a:r>
          </a:p>
          <a:p>
            <a:pPr marL="342900" indent="-342900">
              <a:spcBef>
                <a:spcPct val="50000"/>
              </a:spcBef>
              <a:buFontTx/>
              <a:buChar char="-"/>
            </a:pPr>
            <a:endParaRPr lang="el-GR" sz="1600" dirty="0"/>
          </a:p>
          <a:p>
            <a:pPr marL="342900" indent="-342900">
              <a:spcBef>
                <a:spcPct val="50000"/>
              </a:spcBef>
              <a:buFontTx/>
              <a:buChar char="-"/>
            </a:pPr>
            <a:r>
              <a:rPr lang="el-GR" sz="1600" dirty="0"/>
              <a:t>Αν η μεταβλητή είναι συνεχής                                             όπου </a:t>
            </a:r>
            <a:r>
              <a:rPr lang="en-US" sz="1600" dirty="0" err="1"/>
              <a:t>R</a:t>
            </a:r>
            <a:r>
              <a:rPr lang="en-US" sz="1600" baseline="-25000" dirty="0" err="1"/>
              <a:t>i</a:t>
            </a:r>
            <a:r>
              <a:rPr lang="en-US" sz="1600" dirty="0"/>
              <a:t> </a:t>
            </a:r>
            <a:r>
              <a:rPr lang="el-GR" sz="1600" dirty="0"/>
              <a:t>είναι το εύρος της μεταβλητής. </a:t>
            </a:r>
          </a:p>
          <a:p>
            <a:pPr marL="342900" indent="-342900">
              <a:spcBef>
                <a:spcPct val="50000"/>
              </a:spcBef>
              <a:buFontTx/>
              <a:buChar char="-"/>
            </a:pPr>
            <a:endParaRPr lang="el-GR" sz="1600" dirty="0"/>
          </a:p>
          <a:p>
            <a:pPr marL="342900" indent="-342900">
              <a:spcBef>
                <a:spcPct val="50000"/>
              </a:spcBef>
              <a:buFontTx/>
              <a:buChar char="-"/>
            </a:pPr>
            <a:r>
              <a:rPr lang="el-GR" sz="1600" dirty="0"/>
              <a:t>Τα βάρη </a:t>
            </a:r>
            <a:r>
              <a:rPr lang="en-US" sz="1600" dirty="0" err="1"/>
              <a:t>w</a:t>
            </a:r>
            <a:r>
              <a:rPr lang="en-US" sz="1600" baseline="-25000" dirty="0" err="1"/>
              <a:t>i</a:t>
            </a:r>
            <a:r>
              <a:rPr lang="el-GR" sz="1600" dirty="0"/>
              <a:t>(</a:t>
            </a:r>
            <a:r>
              <a:rPr lang="en-US" sz="1600" dirty="0" err="1"/>
              <a:t>x,y</a:t>
            </a:r>
            <a:r>
              <a:rPr lang="el-GR" sz="1600" dirty="0"/>
              <a:t>) παίρνουν </a:t>
            </a:r>
            <a:r>
              <a:rPr lang="el-GR" sz="1600" dirty="0" smtClean="0"/>
              <a:t>την τιμή </a:t>
            </a:r>
            <a:r>
              <a:rPr lang="el-GR" sz="1600" dirty="0"/>
              <a:t>1 αν η σύγκριση ανάμεσα στις δύο παρατηρήσεις για τη συγκεκριμένη μεταβλητή έχει έννοια και 0 αν όχι. </a:t>
            </a:r>
          </a:p>
          <a:p>
            <a:pPr marL="342900" indent="-342900">
              <a:spcBef>
                <a:spcPct val="50000"/>
              </a:spcBef>
            </a:pPr>
            <a:endParaRPr lang="el-GR" sz="1600" dirty="0"/>
          </a:p>
        </p:txBody>
      </p:sp>
      <p:graphicFrame>
        <p:nvGraphicFramePr>
          <p:cNvPr id="146440" name="Object 8"/>
          <p:cNvGraphicFramePr>
            <a:graphicFrameLocks noChangeAspect="1"/>
          </p:cNvGraphicFramePr>
          <p:nvPr/>
        </p:nvGraphicFramePr>
        <p:xfrm>
          <a:off x="3428992" y="3357562"/>
          <a:ext cx="1597108" cy="557227"/>
        </p:xfrm>
        <a:graphic>
          <a:graphicData uri="http://schemas.openxmlformats.org/presentationml/2006/ole">
            <mc:AlternateContent xmlns:mc="http://schemas.openxmlformats.org/markup-compatibility/2006">
              <mc:Choice xmlns:v="urn:schemas-microsoft-com:vml" Requires="v">
                <p:oleObj spid="_x0000_s434179" name="Equation" r:id="rId4" imgW="1892160" imgH="660240" progId="Equation.DSMT4">
                  <p:embed/>
                </p:oleObj>
              </mc:Choice>
              <mc:Fallback>
                <p:oleObj name="Equation" r:id="rId4" imgW="1892160" imgH="6602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8992" y="3357562"/>
                        <a:ext cx="1597108" cy="5572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500034" y="428604"/>
            <a:ext cx="6870700" cy="755650"/>
          </a:xfrm>
        </p:spPr>
        <p:txBody>
          <a:bodyPr/>
          <a:lstStyle/>
          <a:p>
            <a:r>
              <a:rPr lang="el-GR" sz="3200" b="1" dirty="0"/>
              <a:t>Η Απόσταση</a:t>
            </a:r>
          </a:p>
        </p:txBody>
      </p:sp>
      <p:sp>
        <p:nvSpPr>
          <p:cNvPr id="147459" name="Rectangle 3"/>
          <p:cNvSpPr>
            <a:spLocks noChangeArrowheads="1"/>
          </p:cNvSpPr>
          <p:nvPr/>
        </p:nvSpPr>
        <p:spPr bwMode="auto">
          <a:xfrm>
            <a:off x="2730472" y="1398600"/>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47460" name="Rectangle 4"/>
          <p:cNvSpPr>
            <a:spLocks noChangeArrowheads="1"/>
          </p:cNvSpPr>
          <p:nvPr/>
        </p:nvSpPr>
        <p:spPr bwMode="auto">
          <a:xfrm>
            <a:off x="571472" y="2190763"/>
            <a:ext cx="3167062" cy="366712"/>
          </a:xfrm>
          <a:prstGeom prst="rect">
            <a:avLst/>
          </a:prstGeom>
          <a:solidFill>
            <a:srgbClr val="99CCFF"/>
          </a:solidFill>
          <a:ln w="9525">
            <a:noFill/>
            <a:miter lim="800000"/>
            <a:headEnd/>
            <a:tailEnd/>
          </a:ln>
          <a:effectLst/>
        </p:spPr>
        <p:txBody>
          <a:bodyPr>
            <a:spAutoFit/>
          </a:bodyPr>
          <a:lstStyle/>
          <a:p>
            <a:r>
              <a:rPr lang="el-GR"/>
              <a:t>Παράδειγμα (συνέχεια)</a:t>
            </a:r>
            <a:endParaRPr lang="el-GR">
              <a:solidFill>
                <a:srgbClr val="996600"/>
              </a:solidFill>
            </a:endParaRPr>
          </a:p>
        </p:txBody>
      </p:sp>
      <p:sp>
        <p:nvSpPr>
          <p:cNvPr id="147463" name="Text Box 7"/>
          <p:cNvSpPr txBox="1">
            <a:spLocks noChangeArrowheads="1"/>
          </p:cNvSpPr>
          <p:nvPr/>
        </p:nvSpPr>
        <p:spPr bwMode="auto">
          <a:xfrm>
            <a:off x="571472" y="2838463"/>
            <a:ext cx="7920037" cy="641350"/>
          </a:xfrm>
          <a:prstGeom prst="rect">
            <a:avLst/>
          </a:prstGeom>
          <a:noFill/>
          <a:ln w="9525">
            <a:noFill/>
            <a:miter lim="800000"/>
            <a:headEnd/>
            <a:tailEnd/>
          </a:ln>
          <a:effectLst/>
        </p:spPr>
        <p:txBody>
          <a:bodyPr>
            <a:spAutoFit/>
          </a:bodyPr>
          <a:lstStyle/>
          <a:p>
            <a:pPr>
              <a:spcBef>
                <a:spcPct val="50000"/>
              </a:spcBef>
            </a:pPr>
            <a:r>
              <a:rPr lang="el-GR"/>
              <a:t>Στα προηγούμενα δεδομένα, επιπλέον έχουμε πληροφορίες για δημογραφικά χαρακτηριστικά. Έτσι, </a:t>
            </a:r>
          </a:p>
        </p:txBody>
      </p:sp>
      <p:pic>
        <p:nvPicPr>
          <p:cNvPr id="147464" name="Picture 8"/>
          <p:cNvPicPr>
            <a:picLocks noChangeAspect="1" noChangeArrowheads="1"/>
          </p:cNvPicPr>
          <p:nvPr/>
        </p:nvPicPr>
        <p:blipFill>
          <a:blip r:embed="rId3" cstate="print"/>
          <a:srcRect/>
          <a:stretch>
            <a:fillRect/>
          </a:stretch>
        </p:blipFill>
        <p:spPr bwMode="auto">
          <a:xfrm>
            <a:off x="214282" y="3429000"/>
            <a:ext cx="8643998" cy="1643073"/>
          </a:xfrm>
          <a:prstGeom prst="rect">
            <a:avLst/>
          </a:prstGeom>
          <a:noFill/>
          <a:ln w="9525">
            <a:noFill/>
            <a:miter lim="800000"/>
            <a:headEnd/>
            <a:tailEnd/>
          </a:ln>
          <a:effectLst/>
        </p:spPr>
      </p:pic>
      <p:sp>
        <p:nvSpPr>
          <p:cNvPr id="147465" name="Text Box 9"/>
          <p:cNvSpPr txBox="1">
            <a:spLocks noChangeArrowheads="1"/>
          </p:cNvSpPr>
          <p:nvPr/>
        </p:nvSpPr>
        <p:spPr bwMode="auto">
          <a:xfrm>
            <a:off x="571472" y="5214950"/>
            <a:ext cx="7991475" cy="641350"/>
          </a:xfrm>
          <a:prstGeom prst="rect">
            <a:avLst/>
          </a:prstGeom>
          <a:noFill/>
          <a:ln w="9525">
            <a:noFill/>
            <a:miter lim="800000"/>
            <a:headEnd/>
            <a:tailEnd/>
          </a:ln>
          <a:effectLst/>
        </p:spPr>
        <p:txBody>
          <a:bodyPr>
            <a:spAutoFit/>
          </a:bodyPr>
          <a:lstStyle/>
          <a:p>
            <a:pPr>
              <a:spcBef>
                <a:spcPct val="50000"/>
              </a:spcBef>
            </a:pPr>
            <a:r>
              <a:rPr lang="el-GR" dirty="0">
                <a:solidFill>
                  <a:srgbClr val="C00000"/>
                </a:solidFill>
              </a:rPr>
              <a:t>Έχουμε επιπλέον μία συνεχής μεταβλητή (η ηλικία) και μία σε ονομαστική κλίμακα (η πόλη)</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500034" y="357166"/>
            <a:ext cx="6870700" cy="828675"/>
          </a:xfrm>
        </p:spPr>
        <p:txBody>
          <a:bodyPr/>
          <a:lstStyle/>
          <a:p>
            <a:r>
              <a:rPr lang="el-GR" sz="3200" b="1" dirty="0"/>
              <a:t>Η Απόσταση</a:t>
            </a:r>
          </a:p>
        </p:txBody>
      </p:sp>
      <p:sp>
        <p:nvSpPr>
          <p:cNvPr id="148483" name="Rectangle 3"/>
          <p:cNvSpPr>
            <a:spLocks noChangeArrowheads="1"/>
          </p:cNvSpPr>
          <p:nvPr/>
        </p:nvSpPr>
        <p:spPr bwMode="auto">
          <a:xfrm>
            <a:off x="2659034" y="1393825"/>
            <a:ext cx="4032250" cy="519113"/>
          </a:xfrm>
          <a:prstGeom prst="rect">
            <a:avLst/>
          </a:prstGeom>
          <a:noFill/>
          <a:ln w="9525">
            <a:noFill/>
            <a:miter lim="800000"/>
            <a:headEnd/>
            <a:tailEnd/>
          </a:ln>
          <a:effectLst/>
        </p:spPr>
        <p:txBody>
          <a:bodyPr>
            <a:spAutoFit/>
          </a:bodyPr>
          <a:lstStyle/>
          <a:p>
            <a:pPr algn="ctr"/>
            <a:r>
              <a:rPr lang="el-GR" sz="2800" dirty="0">
                <a:solidFill>
                  <a:srgbClr val="99CCFF"/>
                </a:solidFill>
              </a:rPr>
              <a:t>Μέτρα Απόστασης	</a:t>
            </a:r>
          </a:p>
        </p:txBody>
      </p:sp>
      <p:sp>
        <p:nvSpPr>
          <p:cNvPr id="148484" name="Rectangle 4"/>
          <p:cNvSpPr>
            <a:spLocks noChangeArrowheads="1"/>
          </p:cNvSpPr>
          <p:nvPr/>
        </p:nvSpPr>
        <p:spPr bwMode="auto">
          <a:xfrm>
            <a:off x="500034" y="1857364"/>
            <a:ext cx="3167062" cy="366712"/>
          </a:xfrm>
          <a:prstGeom prst="rect">
            <a:avLst/>
          </a:prstGeom>
          <a:solidFill>
            <a:srgbClr val="99CCFF"/>
          </a:solidFill>
          <a:ln w="9525">
            <a:noFill/>
            <a:miter lim="800000"/>
            <a:headEnd/>
            <a:tailEnd/>
          </a:ln>
          <a:effectLst/>
        </p:spPr>
        <p:txBody>
          <a:bodyPr>
            <a:spAutoFit/>
          </a:bodyPr>
          <a:lstStyle/>
          <a:p>
            <a:r>
              <a:rPr lang="el-GR"/>
              <a:t>Παράδειγμα (συνέχεια)</a:t>
            </a:r>
            <a:endParaRPr lang="el-GR">
              <a:solidFill>
                <a:srgbClr val="996600"/>
              </a:solidFill>
            </a:endParaRPr>
          </a:p>
        </p:txBody>
      </p:sp>
      <p:sp>
        <p:nvSpPr>
          <p:cNvPr id="148485" name="Text Box 5"/>
          <p:cNvSpPr txBox="1">
            <a:spLocks noChangeArrowheads="1"/>
          </p:cNvSpPr>
          <p:nvPr/>
        </p:nvSpPr>
        <p:spPr bwMode="auto">
          <a:xfrm>
            <a:off x="500034" y="2357430"/>
            <a:ext cx="7920037" cy="3046988"/>
          </a:xfrm>
          <a:prstGeom prst="rect">
            <a:avLst/>
          </a:prstGeom>
          <a:noFill/>
          <a:ln w="9525">
            <a:noFill/>
            <a:miter lim="800000"/>
            <a:headEnd/>
            <a:tailEnd/>
          </a:ln>
          <a:effectLst/>
        </p:spPr>
        <p:txBody>
          <a:bodyPr>
            <a:spAutoFit/>
          </a:bodyPr>
          <a:lstStyle/>
          <a:p>
            <a:pPr algn="just">
              <a:spcBef>
                <a:spcPct val="50000"/>
              </a:spcBef>
            </a:pPr>
            <a:r>
              <a:rPr lang="el-GR" sz="1600" dirty="0"/>
              <a:t>Για να βρούμε την απόσταση ανάμεσα στους Α και Β:</a:t>
            </a:r>
          </a:p>
          <a:p>
            <a:pPr algn="just">
              <a:spcBef>
                <a:spcPct val="50000"/>
              </a:spcBef>
              <a:buFontTx/>
              <a:buChar char="-"/>
            </a:pPr>
            <a:r>
              <a:rPr lang="el-GR" sz="1600" dirty="0"/>
              <a:t>Για τη </a:t>
            </a:r>
            <a:r>
              <a:rPr lang="el-GR" sz="1600" dirty="0">
                <a:solidFill>
                  <a:srgbClr val="C00000"/>
                </a:solidFill>
              </a:rPr>
              <a:t>συνεχή μεταβλητή </a:t>
            </a:r>
            <a:r>
              <a:rPr lang="el-GR" sz="1600" dirty="0"/>
              <a:t>βρίσκουμε πως το εύρος είναι 23. Άρα</a:t>
            </a:r>
          </a:p>
          <a:p>
            <a:pPr algn="just">
              <a:spcBef>
                <a:spcPct val="50000"/>
              </a:spcBef>
              <a:buFontTx/>
              <a:buChar char="-"/>
            </a:pPr>
            <a:endParaRPr lang="el-GR" sz="1600" dirty="0"/>
          </a:p>
          <a:p>
            <a:pPr algn="just">
              <a:spcBef>
                <a:spcPct val="50000"/>
              </a:spcBef>
              <a:buFontTx/>
              <a:buChar char="-"/>
            </a:pPr>
            <a:endParaRPr lang="el-GR" sz="1600" dirty="0"/>
          </a:p>
          <a:p>
            <a:pPr algn="just">
              <a:spcBef>
                <a:spcPct val="50000"/>
              </a:spcBef>
              <a:buFontTx/>
              <a:buChar char="-"/>
            </a:pPr>
            <a:endParaRPr lang="el-GR" sz="1600" dirty="0"/>
          </a:p>
          <a:p>
            <a:pPr algn="just">
              <a:spcBef>
                <a:spcPct val="50000"/>
              </a:spcBef>
              <a:buFontTx/>
              <a:buChar char="-"/>
            </a:pPr>
            <a:r>
              <a:rPr lang="el-GR" sz="1600" dirty="0"/>
              <a:t>Για την </a:t>
            </a:r>
            <a:r>
              <a:rPr lang="el-GR" sz="1600" dirty="0">
                <a:solidFill>
                  <a:srgbClr val="C00000"/>
                </a:solidFill>
              </a:rPr>
              <a:t>ονομαστική μεταβλητή</a:t>
            </a:r>
            <a:r>
              <a:rPr lang="el-GR" sz="1600" dirty="0"/>
              <a:t>, επειδή και οι δύο είναι από την ίδια πόλη, έχουμε </a:t>
            </a:r>
            <a:r>
              <a:rPr lang="en-US" sz="1600" dirty="0"/>
              <a:t>s</a:t>
            </a:r>
            <a:r>
              <a:rPr lang="el-GR" sz="1600" baseline="-25000" dirty="0"/>
              <a:t>12</a:t>
            </a:r>
            <a:r>
              <a:rPr lang="en-US" sz="1600" dirty="0" smtClean="0"/>
              <a:t>=1</a:t>
            </a:r>
            <a:endParaRPr lang="el-GR" sz="1600" dirty="0" smtClean="0"/>
          </a:p>
          <a:p>
            <a:pPr algn="just">
              <a:spcBef>
                <a:spcPct val="50000"/>
              </a:spcBef>
              <a:buFontTx/>
              <a:buChar char="-"/>
            </a:pPr>
            <a:r>
              <a:rPr lang="el-GR" sz="1600" dirty="0" smtClean="0"/>
              <a:t>Για </a:t>
            </a:r>
            <a:r>
              <a:rPr lang="el-GR" sz="1600" dirty="0"/>
              <a:t>τις </a:t>
            </a:r>
            <a:r>
              <a:rPr lang="el-GR" sz="1600" dirty="0">
                <a:solidFill>
                  <a:srgbClr val="C00000"/>
                </a:solidFill>
              </a:rPr>
              <a:t>δυαδικές </a:t>
            </a:r>
            <a:r>
              <a:rPr lang="el-GR" sz="1600" dirty="0"/>
              <a:t>έχουμε 1 και για τις 2 ιστοσελίδες που έχουν επισκεφτεί και οι δύο και 0 αλλού. Συνολικά 7 ιστοσελίδες δεν έχουν (0,0) δεδομένα και άρα ο παρανομαστής της απόστασης </a:t>
            </a:r>
            <a:r>
              <a:rPr lang="en-US" sz="1600" dirty="0"/>
              <a:t>Gower </a:t>
            </a:r>
            <a:r>
              <a:rPr lang="el-GR" sz="1600" dirty="0"/>
              <a:t>θα είναι 9 (+2 για τις άλλες δύο μεταβλητές).</a:t>
            </a:r>
          </a:p>
        </p:txBody>
      </p:sp>
      <p:graphicFrame>
        <p:nvGraphicFramePr>
          <p:cNvPr id="148488" name="Object 8"/>
          <p:cNvGraphicFramePr>
            <a:graphicFrameLocks noGrp="1" noChangeAspect="1"/>
          </p:cNvGraphicFramePr>
          <p:nvPr>
            <p:ph idx="1"/>
          </p:nvPr>
        </p:nvGraphicFramePr>
        <p:xfrm>
          <a:off x="2786050" y="3286124"/>
          <a:ext cx="2352675" cy="661988"/>
        </p:xfrm>
        <a:graphic>
          <a:graphicData uri="http://schemas.openxmlformats.org/presentationml/2006/ole">
            <mc:AlternateContent xmlns:mc="http://schemas.openxmlformats.org/markup-compatibility/2006">
              <mc:Choice xmlns:v="urn:schemas-microsoft-com:vml" Requires="v">
                <p:oleObj spid="_x0000_s435204" name="Equation" r:id="rId4" imgW="2120760" imgH="596880" progId="Equation.DSMT4">
                  <p:embed/>
                </p:oleObj>
              </mc:Choice>
              <mc:Fallback>
                <p:oleObj name="Equation" r:id="rId4" imgW="2120760" imgH="5968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6050" y="3286124"/>
                        <a:ext cx="2352675" cy="661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8494" name="Object 14"/>
          <p:cNvGraphicFramePr>
            <a:graphicFrameLocks noChangeAspect="1"/>
          </p:cNvGraphicFramePr>
          <p:nvPr/>
        </p:nvGraphicFramePr>
        <p:xfrm>
          <a:off x="2714612" y="5572140"/>
          <a:ext cx="3025775" cy="639762"/>
        </p:xfrm>
        <a:graphic>
          <a:graphicData uri="http://schemas.openxmlformats.org/presentationml/2006/ole">
            <mc:AlternateContent xmlns:mc="http://schemas.openxmlformats.org/markup-compatibility/2006">
              <mc:Choice xmlns:v="urn:schemas-microsoft-com:vml" Requires="v">
                <p:oleObj spid="_x0000_s435205" name="Equation" r:id="rId6" imgW="2705040" imgH="571320" progId="Equation.DSMT4">
                  <p:embed/>
                </p:oleObj>
              </mc:Choice>
              <mc:Fallback>
                <p:oleObj name="Equation" r:id="rId6" imgW="2705040" imgH="5713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14612" y="5572140"/>
                        <a:ext cx="3025775" cy="639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357158" y="500042"/>
            <a:ext cx="8316913" cy="755650"/>
          </a:xfrm>
        </p:spPr>
        <p:txBody>
          <a:bodyPr/>
          <a:lstStyle/>
          <a:p>
            <a:r>
              <a:rPr lang="el-GR" b="1" dirty="0"/>
              <a:t>Προβλήματα</a:t>
            </a:r>
            <a:r>
              <a:rPr lang="en-US" b="1" dirty="0"/>
              <a:t> </a:t>
            </a:r>
            <a:r>
              <a:rPr lang="el-GR" b="1" dirty="0"/>
              <a:t>της Ανάλυσης κατά Συστάδες</a:t>
            </a:r>
          </a:p>
        </p:txBody>
      </p:sp>
      <p:sp>
        <p:nvSpPr>
          <p:cNvPr id="126980" name="Text Box 4"/>
          <p:cNvSpPr txBox="1">
            <a:spLocks noChangeArrowheads="1"/>
          </p:cNvSpPr>
          <p:nvPr/>
        </p:nvSpPr>
        <p:spPr bwMode="auto">
          <a:xfrm>
            <a:off x="468313" y="1557338"/>
            <a:ext cx="8280400" cy="2585323"/>
          </a:xfrm>
          <a:prstGeom prst="rect">
            <a:avLst/>
          </a:prstGeom>
          <a:noFill/>
          <a:ln w="9525">
            <a:noFill/>
            <a:miter lim="800000"/>
            <a:headEnd/>
            <a:tailEnd/>
          </a:ln>
          <a:effectLst/>
        </p:spPr>
        <p:txBody>
          <a:bodyPr>
            <a:spAutoFit/>
          </a:bodyPr>
          <a:lstStyle/>
          <a:p>
            <a:pPr algn="just">
              <a:spcBef>
                <a:spcPct val="50000"/>
              </a:spcBef>
              <a:buClr>
                <a:srgbClr val="336699"/>
              </a:buClr>
              <a:buFont typeface="Wingdings" pitchFamily="2" charset="2"/>
              <a:buChar char="v"/>
            </a:pPr>
            <a:r>
              <a:rPr lang="el-GR" dirty="0"/>
              <a:t>Όποια μέθοδος και αν επιλεγεί, ο ερευνητής μπορεί να λειτουργήσει υποκειμενικά σε πολλά σημεία, με αποτέλεσμα από τα ίδια δεδομένα να προκύπτουν αντικρουόμενα συμπεράσματα</a:t>
            </a:r>
            <a:r>
              <a:rPr lang="el-GR" dirty="0" smtClean="0"/>
              <a:t>.</a:t>
            </a:r>
          </a:p>
          <a:p>
            <a:pPr algn="just">
              <a:spcBef>
                <a:spcPct val="50000"/>
              </a:spcBef>
              <a:buClr>
                <a:srgbClr val="336699"/>
              </a:buClr>
              <a:buFont typeface="Wingdings" pitchFamily="2" charset="2"/>
              <a:buChar char="v"/>
            </a:pPr>
            <a:endParaRPr lang="el-GR" dirty="0"/>
          </a:p>
          <a:p>
            <a:pPr algn="just">
              <a:spcBef>
                <a:spcPct val="50000"/>
              </a:spcBef>
              <a:buClr>
                <a:srgbClr val="336699"/>
              </a:buClr>
              <a:buFont typeface="Wingdings" pitchFamily="2" charset="2"/>
              <a:buChar char="v"/>
            </a:pPr>
            <a:r>
              <a:rPr lang="el-GR" dirty="0"/>
              <a:t>Όταν στα δεδομένα υπάρχουν ομοιογενείς ομάδες τότε οποιαδήποτε μέθοδος και αν χρησιμοποιηθεί θα καταφέρει να τις αναγνωρίσει. Επομένως, οι αντιφατικές λύσεις είναι μια ένδειξη ότι δεν υπάρχει η κατάλληλη δομή στα δεδομένα.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357158" y="428604"/>
            <a:ext cx="8316913" cy="755650"/>
          </a:xfrm>
        </p:spPr>
        <p:txBody>
          <a:bodyPr/>
          <a:lstStyle/>
          <a:p>
            <a:r>
              <a:rPr lang="el-GR" b="1" dirty="0"/>
              <a:t>Προβλήματα</a:t>
            </a:r>
            <a:r>
              <a:rPr lang="en-US" b="1" dirty="0"/>
              <a:t> </a:t>
            </a:r>
            <a:r>
              <a:rPr lang="el-GR" b="1" dirty="0"/>
              <a:t>της Ανάλυσης κατά Συστάδες</a:t>
            </a:r>
          </a:p>
        </p:txBody>
      </p:sp>
      <p:sp>
        <p:nvSpPr>
          <p:cNvPr id="152581" name="Text Box 5"/>
          <p:cNvSpPr txBox="1">
            <a:spLocks noChangeArrowheads="1"/>
          </p:cNvSpPr>
          <p:nvPr/>
        </p:nvSpPr>
        <p:spPr bwMode="auto">
          <a:xfrm>
            <a:off x="1428728" y="1714488"/>
            <a:ext cx="5357850" cy="366713"/>
          </a:xfrm>
          <a:prstGeom prst="rect">
            <a:avLst/>
          </a:prstGeom>
          <a:solidFill>
            <a:schemeClr val="accent1">
              <a:lumMod val="40000"/>
              <a:lumOff val="60000"/>
            </a:schemeClr>
          </a:solidFill>
          <a:ln w="9525">
            <a:noFill/>
            <a:miter lim="800000"/>
            <a:headEnd/>
            <a:tailEnd/>
          </a:ln>
          <a:effectLst/>
        </p:spPr>
        <p:txBody>
          <a:bodyPr wrap="square">
            <a:spAutoFit/>
          </a:bodyPr>
          <a:lstStyle/>
          <a:p>
            <a:pPr>
              <a:spcBef>
                <a:spcPct val="50000"/>
              </a:spcBef>
            </a:pPr>
            <a:r>
              <a:rPr lang="el-GR">
                <a:solidFill>
                  <a:srgbClr val="C00000"/>
                </a:solidFill>
              </a:rPr>
              <a:t>Ποιες μεταβλητές πρέπει να χρησιμοποιηθούν?</a:t>
            </a:r>
          </a:p>
        </p:txBody>
      </p:sp>
      <p:sp>
        <p:nvSpPr>
          <p:cNvPr id="152582" name="Rectangle 6"/>
          <p:cNvSpPr>
            <a:spLocks noChangeArrowheads="1"/>
          </p:cNvSpPr>
          <p:nvPr/>
        </p:nvSpPr>
        <p:spPr bwMode="auto">
          <a:xfrm>
            <a:off x="323850" y="2133600"/>
            <a:ext cx="8064500" cy="3529013"/>
          </a:xfrm>
          <a:prstGeom prst="rect">
            <a:avLst/>
          </a:prstGeom>
          <a:noFill/>
          <a:ln w="9525">
            <a:noFill/>
            <a:miter lim="800000"/>
            <a:headEnd/>
            <a:tailEnd/>
          </a:ln>
          <a:effectLst/>
        </p:spPr>
        <p:txBody>
          <a:bodyPr>
            <a:spAutoFit/>
          </a:bodyPr>
          <a:lstStyle/>
          <a:p>
            <a:pPr algn="just">
              <a:spcBef>
                <a:spcPct val="50000"/>
              </a:spcBef>
              <a:buFontTx/>
              <a:buChar char="-"/>
            </a:pPr>
            <a:r>
              <a:rPr lang="el-GR" dirty="0"/>
              <a:t>Δεν υπάρχει κάποιος τρόπος που να οδηγεί στην επιλογή των μεταβλητών.</a:t>
            </a:r>
          </a:p>
          <a:p>
            <a:pPr algn="just">
              <a:spcBef>
                <a:spcPct val="50000"/>
              </a:spcBef>
              <a:buFontTx/>
              <a:buChar char="-"/>
            </a:pPr>
            <a:r>
              <a:rPr lang="el-GR" dirty="0"/>
              <a:t>Εάν δεν υπάρχει εμπειρία ή θεωρητικός λόγος για την επιλογή συγκεκριμένων μεταβλητών τις χρησιμοποιούμε όλες.</a:t>
            </a:r>
          </a:p>
          <a:p>
            <a:pPr algn="just">
              <a:spcBef>
                <a:spcPct val="50000"/>
              </a:spcBef>
              <a:buFontTx/>
              <a:buChar char="-"/>
            </a:pPr>
            <a:r>
              <a:rPr lang="el-GR" dirty="0"/>
              <a:t>Εναλλακτικά επιλέγουμε εκείνες που μπορούν να δημιουργήσουν ομοιογενείς ομάδες.</a:t>
            </a:r>
          </a:p>
          <a:p>
            <a:pPr algn="just">
              <a:spcBef>
                <a:spcPct val="50000"/>
              </a:spcBef>
              <a:buFontTx/>
              <a:buChar char="-"/>
            </a:pPr>
            <a:r>
              <a:rPr lang="el-GR" dirty="0"/>
              <a:t>Εκ των υστέρων μπορούμε να δούμε τις «αδιάφορες» για την ανάλυση μεταβλητές, να τις αφαιρέσουμε και να </a:t>
            </a:r>
            <a:r>
              <a:rPr lang="el-GR" dirty="0" err="1"/>
              <a:t>ξαναομαδοποιήσουμε</a:t>
            </a:r>
            <a:r>
              <a:rPr lang="el-GR" dirty="0"/>
              <a:t> τα δεδομένα.</a:t>
            </a:r>
          </a:p>
          <a:p>
            <a:pPr algn="just">
              <a:spcBef>
                <a:spcPct val="50000"/>
              </a:spcBef>
              <a:buFontTx/>
              <a:buChar char="-"/>
            </a:pPr>
            <a:r>
              <a:rPr lang="el-GR" dirty="0"/>
              <a:t>Ο μετασχηματισμός των δεδομένων για την τυποποίηση των μεταβλητών μπορεί να οδηγήσει σε χάσιμο πληροφορίας.</a:t>
            </a:r>
          </a:p>
          <a:p>
            <a:pPr algn="just">
              <a:spcBef>
                <a:spcPct val="50000"/>
              </a:spcBef>
              <a:buFontTx/>
              <a:buChar char="-"/>
            </a:pPr>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285720" y="500042"/>
            <a:ext cx="8316913" cy="755650"/>
          </a:xfrm>
        </p:spPr>
        <p:txBody>
          <a:bodyPr/>
          <a:lstStyle/>
          <a:p>
            <a:r>
              <a:rPr lang="el-GR" b="1" dirty="0"/>
              <a:t>Προβλήματα</a:t>
            </a:r>
            <a:r>
              <a:rPr lang="en-US" b="1" dirty="0"/>
              <a:t> </a:t>
            </a:r>
            <a:r>
              <a:rPr lang="el-GR" b="1" dirty="0"/>
              <a:t>της Ανάλυσης κατά Συστάδες</a:t>
            </a:r>
          </a:p>
        </p:txBody>
      </p:sp>
      <p:sp>
        <p:nvSpPr>
          <p:cNvPr id="155651" name="Text Box 3"/>
          <p:cNvSpPr txBox="1">
            <a:spLocks noChangeArrowheads="1"/>
          </p:cNvSpPr>
          <p:nvPr/>
        </p:nvSpPr>
        <p:spPr bwMode="auto">
          <a:xfrm>
            <a:off x="1714480" y="1643050"/>
            <a:ext cx="5786478" cy="366713"/>
          </a:xfrm>
          <a:prstGeom prst="rect">
            <a:avLst/>
          </a:prstGeom>
          <a:solidFill>
            <a:schemeClr val="accent1">
              <a:lumMod val="20000"/>
              <a:lumOff val="80000"/>
            </a:schemeClr>
          </a:solidFill>
          <a:ln w="9525">
            <a:noFill/>
            <a:miter lim="800000"/>
            <a:headEnd/>
            <a:tailEnd/>
          </a:ln>
          <a:effectLst/>
        </p:spPr>
        <p:txBody>
          <a:bodyPr wrap="square">
            <a:spAutoFit/>
          </a:bodyPr>
          <a:lstStyle/>
          <a:p>
            <a:pPr>
              <a:spcBef>
                <a:spcPct val="50000"/>
              </a:spcBef>
            </a:pPr>
            <a:r>
              <a:rPr lang="el-GR">
                <a:solidFill>
                  <a:srgbClr val="C00000"/>
                </a:solidFill>
              </a:rPr>
              <a:t>Ποια απόσταση / ομοιότητα να χρησιμοποιήσουμε ?</a:t>
            </a:r>
          </a:p>
        </p:txBody>
      </p:sp>
      <p:sp>
        <p:nvSpPr>
          <p:cNvPr id="155652" name="Rectangle 4"/>
          <p:cNvSpPr>
            <a:spLocks noChangeArrowheads="1"/>
          </p:cNvSpPr>
          <p:nvPr/>
        </p:nvSpPr>
        <p:spPr bwMode="auto">
          <a:xfrm>
            <a:off x="323850" y="2133600"/>
            <a:ext cx="8064500" cy="1061829"/>
          </a:xfrm>
          <a:prstGeom prst="rect">
            <a:avLst/>
          </a:prstGeom>
          <a:noFill/>
          <a:ln w="9525">
            <a:noFill/>
            <a:miter lim="800000"/>
            <a:headEnd/>
            <a:tailEnd/>
          </a:ln>
          <a:effectLst/>
        </p:spPr>
        <p:txBody>
          <a:bodyPr>
            <a:spAutoFit/>
          </a:bodyPr>
          <a:lstStyle/>
          <a:p>
            <a:pPr algn="just">
              <a:spcBef>
                <a:spcPct val="50000"/>
              </a:spcBef>
              <a:buFontTx/>
              <a:buChar char="-"/>
            </a:pPr>
            <a:r>
              <a:rPr lang="el-GR" dirty="0"/>
              <a:t>Η επιλογή της απόστασης έχει να κάνει με τη μέθοδο που θα χρησιμοποιήσουμε και τον τύπο των δεδομένων.</a:t>
            </a:r>
          </a:p>
          <a:p>
            <a:pPr algn="just">
              <a:spcBef>
                <a:spcPct val="50000"/>
              </a:spcBef>
              <a:buFontTx/>
              <a:buChar char="-"/>
            </a:pPr>
            <a:r>
              <a:rPr lang="el-GR" dirty="0"/>
              <a:t>Ο σκοπός της ανάλυσης και επιμέρους χαρακτηριστικά είναι επίσης σημαντικά.</a:t>
            </a:r>
          </a:p>
        </p:txBody>
      </p:sp>
      <p:sp>
        <p:nvSpPr>
          <p:cNvPr id="155655" name="Text Box 7"/>
          <p:cNvSpPr txBox="1">
            <a:spLocks noChangeArrowheads="1"/>
          </p:cNvSpPr>
          <p:nvPr/>
        </p:nvSpPr>
        <p:spPr bwMode="auto">
          <a:xfrm>
            <a:off x="1676350" y="3581392"/>
            <a:ext cx="5786478" cy="366713"/>
          </a:xfrm>
          <a:prstGeom prst="rect">
            <a:avLst/>
          </a:prstGeom>
          <a:solidFill>
            <a:schemeClr val="accent1">
              <a:lumMod val="20000"/>
              <a:lumOff val="80000"/>
            </a:schemeClr>
          </a:solidFill>
          <a:ln w="9525">
            <a:noFill/>
            <a:miter lim="800000"/>
            <a:headEnd/>
            <a:tailEnd/>
          </a:ln>
          <a:effectLst/>
        </p:spPr>
        <p:txBody>
          <a:bodyPr wrap="square">
            <a:spAutoFit/>
          </a:bodyPr>
          <a:lstStyle/>
          <a:p>
            <a:pPr algn="ctr">
              <a:spcBef>
                <a:spcPct val="50000"/>
              </a:spcBef>
            </a:pPr>
            <a:r>
              <a:rPr lang="el-GR" dirty="0">
                <a:solidFill>
                  <a:srgbClr val="C00000"/>
                </a:solidFill>
              </a:rPr>
              <a:t>Πόσες ομάδες θα φτιάξουμε ?</a:t>
            </a:r>
          </a:p>
        </p:txBody>
      </p:sp>
      <p:sp>
        <p:nvSpPr>
          <p:cNvPr id="155656" name="Rectangle 8"/>
          <p:cNvSpPr>
            <a:spLocks noChangeArrowheads="1"/>
          </p:cNvSpPr>
          <p:nvPr/>
        </p:nvSpPr>
        <p:spPr bwMode="auto">
          <a:xfrm>
            <a:off x="285720" y="4143380"/>
            <a:ext cx="8064500" cy="779463"/>
          </a:xfrm>
          <a:prstGeom prst="rect">
            <a:avLst/>
          </a:prstGeom>
          <a:noFill/>
          <a:ln w="9525">
            <a:noFill/>
            <a:miter lim="800000"/>
            <a:headEnd/>
            <a:tailEnd/>
          </a:ln>
          <a:effectLst/>
        </p:spPr>
        <p:txBody>
          <a:bodyPr>
            <a:spAutoFit/>
          </a:bodyPr>
          <a:lstStyle/>
          <a:p>
            <a:pPr>
              <a:spcBef>
                <a:spcPct val="50000"/>
              </a:spcBef>
              <a:buFontTx/>
              <a:buChar char="-"/>
            </a:pPr>
            <a:r>
              <a:rPr lang="el-GR" dirty="0"/>
              <a:t>Οποιοσδήποτε λογικός αριθμός μπορεί να χρησιμοποιηθεί.</a:t>
            </a:r>
          </a:p>
          <a:p>
            <a:pPr>
              <a:spcBef>
                <a:spcPct val="50000"/>
              </a:spcBef>
              <a:buFontTx/>
              <a:buChar char="-"/>
            </a:pPr>
            <a:r>
              <a:rPr lang="el-GR" dirty="0"/>
              <a:t>Ο προσδιορισμός εξαρτάται και από τη μορφή των δεδομένων.</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214282" y="500042"/>
            <a:ext cx="8316913" cy="755650"/>
          </a:xfrm>
        </p:spPr>
        <p:txBody>
          <a:bodyPr/>
          <a:lstStyle/>
          <a:p>
            <a:r>
              <a:rPr lang="el-GR" b="1" dirty="0"/>
              <a:t>Προβλήματα</a:t>
            </a:r>
            <a:r>
              <a:rPr lang="en-US" b="1" dirty="0"/>
              <a:t> </a:t>
            </a:r>
            <a:r>
              <a:rPr lang="el-GR" b="1" dirty="0"/>
              <a:t>της Ανάλυσης κατά Συστάδες</a:t>
            </a:r>
          </a:p>
        </p:txBody>
      </p:sp>
      <p:sp>
        <p:nvSpPr>
          <p:cNvPr id="156675" name="Text Box 3"/>
          <p:cNvSpPr txBox="1">
            <a:spLocks noChangeArrowheads="1"/>
          </p:cNvSpPr>
          <p:nvPr/>
        </p:nvSpPr>
        <p:spPr bwMode="auto">
          <a:xfrm>
            <a:off x="1857356" y="1571612"/>
            <a:ext cx="4286280" cy="366713"/>
          </a:xfrm>
          <a:prstGeom prst="rect">
            <a:avLst/>
          </a:prstGeom>
          <a:solidFill>
            <a:schemeClr val="accent1">
              <a:lumMod val="20000"/>
              <a:lumOff val="80000"/>
            </a:schemeClr>
          </a:solidFill>
          <a:ln w="9525">
            <a:noFill/>
            <a:miter lim="800000"/>
            <a:headEnd/>
            <a:tailEnd/>
          </a:ln>
          <a:effectLst/>
        </p:spPr>
        <p:txBody>
          <a:bodyPr wrap="square">
            <a:spAutoFit/>
          </a:bodyPr>
          <a:lstStyle/>
          <a:p>
            <a:pPr algn="ctr">
              <a:spcBef>
                <a:spcPct val="50000"/>
              </a:spcBef>
            </a:pPr>
            <a:r>
              <a:rPr lang="el-GR">
                <a:solidFill>
                  <a:srgbClr val="C00000"/>
                </a:solidFill>
              </a:rPr>
              <a:t>Ποια μέθοδο θα χρησιμοποιήσουμε ?</a:t>
            </a:r>
          </a:p>
        </p:txBody>
      </p:sp>
      <p:sp>
        <p:nvSpPr>
          <p:cNvPr id="156676" name="Rectangle 4"/>
          <p:cNvSpPr>
            <a:spLocks noChangeArrowheads="1"/>
          </p:cNvSpPr>
          <p:nvPr/>
        </p:nvSpPr>
        <p:spPr bwMode="auto">
          <a:xfrm>
            <a:off x="323850" y="2133600"/>
            <a:ext cx="8064500" cy="2862322"/>
          </a:xfrm>
          <a:prstGeom prst="rect">
            <a:avLst/>
          </a:prstGeom>
          <a:noFill/>
          <a:ln w="9525">
            <a:noFill/>
            <a:miter lim="800000"/>
            <a:headEnd/>
            <a:tailEnd/>
          </a:ln>
          <a:effectLst/>
        </p:spPr>
        <p:txBody>
          <a:bodyPr>
            <a:spAutoFit/>
          </a:bodyPr>
          <a:lstStyle/>
          <a:p>
            <a:pPr algn="just">
              <a:spcBef>
                <a:spcPct val="50000"/>
              </a:spcBef>
              <a:buFontTx/>
              <a:buChar char="-"/>
            </a:pPr>
            <a:r>
              <a:rPr lang="el-GR" dirty="0"/>
              <a:t>Οι ιεραρχικές μέθοδοι δεν είναι καλό να χρησιμοποιούνται για μεγάλο πλήθος δεδομένων γιατί απαιτούν πολύ χρόνο και υπολογιστική ισχύ. Επιπλέον δημιουργούνται ομάδες με ανομοιογενές μέγεθος</a:t>
            </a:r>
            <a:r>
              <a:rPr lang="el-GR" dirty="0" smtClean="0"/>
              <a:t>.</a:t>
            </a:r>
          </a:p>
          <a:p>
            <a:pPr algn="just">
              <a:spcBef>
                <a:spcPct val="50000"/>
              </a:spcBef>
              <a:buFontTx/>
              <a:buChar char="-"/>
            </a:pPr>
            <a:endParaRPr lang="el-GR" dirty="0"/>
          </a:p>
          <a:p>
            <a:pPr algn="just">
              <a:spcBef>
                <a:spcPct val="50000"/>
              </a:spcBef>
              <a:buFontTx/>
              <a:buChar char="-"/>
            </a:pPr>
            <a:r>
              <a:rPr lang="el-GR" dirty="0"/>
              <a:t>Η μέθοδος </a:t>
            </a:r>
            <a:r>
              <a:rPr lang="en-US" dirty="0"/>
              <a:t>K-means</a:t>
            </a:r>
            <a:r>
              <a:rPr lang="el-GR" dirty="0"/>
              <a:t> αποφεύγει αυτά τα προβλήματα, εξαρτάται πολύ από τις αρχικές τιμές που θα χρησιμοποιήσουμε.</a:t>
            </a:r>
          </a:p>
          <a:p>
            <a:pPr algn="just">
              <a:spcBef>
                <a:spcPct val="50000"/>
              </a:spcBef>
              <a:buFontTx/>
              <a:buChar char="-"/>
            </a:pPr>
            <a:endParaRPr lang="el-GR" dirty="0"/>
          </a:p>
          <a:p>
            <a:pPr algn="just">
              <a:spcBef>
                <a:spcPct val="50000"/>
              </a:spcBef>
              <a:buFontTx/>
              <a:buChar char="-"/>
            </a:pPr>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357158" y="428604"/>
            <a:ext cx="8316913" cy="755650"/>
          </a:xfrm>
        </p:spPr>
        <p:txBody>
          <a:bodyPr/>
          <a:lstStyle/>
          <a:p>
            <a:r>
              <a:rPr lang="el-GR" sz="3200" b="1" dirty="0"/>
              <a:t>Η Μέθοδος </a:t>
            </a:r>
            <a:r>
              <a:rPr lang="en-US" sz="3200" b="1" dirty="0"/>
              <a:t>K-Means</a:t>
            </a:r>
            <a:endParaRPr lang="el-GR" sz="3200" b="1" dirty="0"/>
          </a:p>
        </p:txBody>
      </p:sp>
      <p:sp>
        <p:nvSpPr>
          <p:cNvPr id="153603" name="Text Box 3"/>
          <p:cNvSpPr txBox="1">
            <a:spLocks noChangeArrowheads="1"/>
          </p:cNvSpPr>
          <p:nvPr/>
        </p:nvSpPr>
        <p:spPr bwMode="auto">
          <a:xfrm>
            <a:off x="857224" y="1928802"/>
            <a:ext cx="7561263" cy="1754326"/>
          </a:xfrm>
          <a:prstGeom prst="rect">
            <a:avLst/>
          </a:prstGeom>
          <a:noFill/>
          <a:ln w="9525">
            <a:noFill/>
            <a:miter lim="800000"/>
            <a:headEnd/>
            <a:tailEnd/>
          </a:ln>
          <a:effectLst/>
        </p:spPr>
        <p:txBody>
          <a:bodyPr>
            <a:spAutoFit/>
          </a:bodyPr>
          <a:lstStyle/>
          <a:p>
            <a:pPr algn="just">
              <a:spcBef>
                <a:spcPct val="50000"/>
              </a:spcBef>
            </a:pPr>
            <a:r>
              <a:rPr lang="el-GR" dirty="0"/>
              <a:t>Ο αλγόριθμος </a:t>
            </a:r>
            <a:r>
              <a:rPr lang="en-US" dirty="0"/>
              <a:t>K-Means </a:t>
            </a:r>
            <a:r>
              <a:rPr lang="el-GR" dirty="0"/>
              <a:t>ανήκει σε μια κατηγορία αλγορίθμων γνωστούς ως </a:t>
            </a:r>
            <a:r>
              <a:rPr lang="el-GR" dirty="0">
                <a:solidFill>
                  <a:schemeClr val="tx2"/>
                </a:solidFill>
              </a:rPr>
              <a:t>αλγόριθμοι </a:t>
            </a:r>
            <a:r>
              <a:rPr lang="el-GR" dirty="0" err="1">
                <a:solidFill>
                  <a:schemeClr val="tx2"/>
                </a:solidFill>
              </a:rPr>
              <a:t>διαμέρισης</a:t>
            </a:r>
            <a:r>
              <a:rPr lang="el-GR" dirty="0">
                <a:solidFill>
                  <a:schemeClr val="tx2"/>
                </a:solidFill>
              </a:rPr>
              <a:t> </a:t>
            </a:r>
            <a:r>
              <a:rPr lang="el-GR" dirty="0"/>
              <a:t>(</a:t>
            </a:r>
            <a:r>
              <a:rPr lang="en-US" dirty="0"/>
              <a:t>partitioning algorithms)</a:t>
            </a:r>
            <a:r>
              <a:rPr lang="el-GR" dirty="0"/>
              <a:t>. </a:t>
            </a:r>
            <a:endParaRPr lang="el-GR" dirty="0" smtClean="0"/>
          </a:p>
          <a:p>
            <a:pPr algn="just">
              <a:spcBef>
                <a:spcPct val="50000"/>
              </a:spcBef>
            </a:pPr>
            <a:endParaRPr lang="el-GR" dirty="0" smtClean="0"/>
          </a:p>
          <a:p>
            <a:pPr algn="just">
              <a:spcBef>
                <a:spcPct val="50000"/>
              </a:spcBef>
            </a:pPr>
            <a:r>
              <a:rPr lang="el-GR" dirty="0" smtClean="0"/>
              <a:t>Στην </a:t>
            </a:r>
            <a:r>
              <a:rPr lang="el-GR" dirty="0"/>
              <a:t>ουσία διαμερίζουν το </a:t>
            </a:r>
            <a:r>
              <a:rPr lang="el-GR" dirty="0" err="1"/>
              <a:t>πολυεπίπεδο</a:t>
            </a:r>
            <a:r>
              <a:rPr lang="el-GR" dirty="0"/>
              <a:t> που δημιουργούν τα δεδομένα σε περιοχές και αντιστοιχούν μια περιοχή σε κάθε ομάδα.</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l-GR" dirty="0"/>
              <a:t>Περιεχόμενα Διάλεξης</a:t>
            </a:r>
          </a:p>
        </p:txBody>
      </p:sp>
      <p:sp>
        <p:nvSpPr>
          <p:cNvPr id="70659" name="Rectangle 3"/>
          <p:cNvSpPr>
            <a:spLocks noGrp="1" noChangeArrowheads="1"/>
          </p:cNvSpPr>
          <p:nvPr>
            <p:ph type="body" idx="1"/>
          </p:nvPr>
        </p:nvSpPr>
        <p:spPr>
          <a:xfrm>
            <a:off x="785786" y="1571612"/>
            <a:ext cx="7696200" cy="4176712"/>
          </a:xfrm>
        </p:spPr>
        <p:txBody>
          <a:bodyPr/>
          <a:lstStyle/>
          <a:p>
            <a:pPr lvl="1">
              <a:spcBef>
                <a:spcPct val="0"/>
              </a:spcBef>
              <a:buClr>
                <a:srgbClr val="3333CC"/>
              </a:buClr>
              <a:buFont typeface="Wingdings" pitchFamily="2" charset="2"/>
              <a:buNone/>
            </a:pPr>
            <a:r>
              <a:rPr lang="el-GR" b="1" dirty="0" smtClean="0">
                <a:solidFill>
                  <a:schemeClr val="tx2"/>
                </a:solidFill>
              </a:rPr>
              <a:t>Ανάλυση Κατά Συστάδες (</a:t>
            </a:r>
            <a:r>
              <a:rPr lang="en-US" b="1" dirty="0" smtClean="0">
                <a:solidFill>
                  <a:schemeClr val="tx2"/>
                </a:solidFill>
              </a:rPr>
              <a:t>Cluster Analysis)</a:t>
            </a:r>
            <a:endParaRPr lang="el-GR" b="1" dirty="0" smtClean="0">
              <a:solidFill>
                <a:schemeClr val="tx2"/>
              </a:solidFill>
            </a:endParaRPr>
          </a:p>
          <a:p>
            <a:pPr lvl="1">
              <a:spcBef>
                <a:spcPct val="0"/>
              </a:spcBef>
              <a:buClr>
                <a:srgbClr val="3333CC"/>
              </a:buClr>
              <a:buFont typeface="Wingdings" pitchFamily="2" charset="2"/>
              <a:buNone/>
            </a:pPr>
            <a:endParaRPr lang="el-GR" b="1" dirty="0" smtClean="0">
              <a:solidFill>
                <a:srgbClr val="3399FF"/>
              </a:solidFill>
            </a:endParaRPr>
          </a:p>
          <a:p>
            <a:pPr lvl="2">
              <a:lnSpc>
                <a:spcPct val="115000"/>
              </a:lnSpc>
              <a:spcBef>
                <a:spcPct val="0"/>
              </a:spcBef>
              <a:buClr>
                <a:schemeClr val="tx2"/>
              </a:buClr>
              <a:buSzPct val="100000"/>
              <a:buFont typeface="Wingdings" pitchFamily="2" charset="2"/>
              <a:buChar char="Ø"/>
            </a:pPr>
            <a:r>
              <a:rPr lang="el-GR" dirty="0" smtClean="0"/>
              <a:t>Σκοπός της Ανάλυσης Κατά Συστάδες</a:t>
            </a:r>
          </a:p>
          <a:p>
            <a:pPr lvl="2">
              <a:lnSpc>
                <a:spcPct val="115000"/>
              </a:lnSpc>
              <a:spcBef>
                <a:spcPct val="0"/>
              </a:spcBef>
              <a:buClr>
                <a:schemeClr val="tx2"/>
              </a:buClr>
              <a:buSzPct val="100000"/>
              <a:buFont typeface="Wingdings" pitchFamily="2" charset="2"/>
              <a:buChar char="Ø"/>
            </a:pPr>
            <a:r>
              <a:rPr lang="el-GR" dirty="0" smtClean="0"/>
              <a:t>Παραδείγματα Εφαρμογών</a:t>
            </a:r>
          </a:p>
          <a:p>
            <a:pPr lvl="2">
              <a:lnSpc>
                <a:spcPct val="115000"/>
              </a:lnSpc>
              <a:spcBef>
                <a:spcPct val="0"/>
              </a:spcBef>
              <a:buClr>
                <a:schemeClr val="tx2"/>
              </a:buClr>
              <a:buSzPct val="100000"/>
              <a:buFont typeface="Wingdings" pitchFamily="2" charset="2"/>
              <a:buChar char="Ø"/>
            </a:pPr>
            <a:r>
              <a:rPr lang="el-GR" dirty="0" smtClean="0"/>
              <a:t>Βασικές Έννοιες</a:t>
            </a:r>
          </a:p>
          <a:p>
            <a:pPr lvl="2">
              <a:lnSpc>
                <a:spcPct val="115000"/>
              </a:lnSpc>
              <a:spcBef>
                <a:spcPct val="0"/>
              </a:spcBef>
              <a:buClr>
                <a:schemeClr val="tx2"/>
              </a:buClr>
              <a:buSzPct val="100000"/>
              <a:buFont typeface="Wingdings" pitchFamily="2" charset="2"/>
              <a:buChar char="Ø"/>
            </a:pPr>
            <a:r>
              <a:rPr lang="el-GR" dirty="0" smtClean="0"/>
              <a:t>Προσεγγίσεις για την ομαδοποίηση των δεδομένων</a:t>
            </a:r>
          </a:p>
          <a:p>
            <a:pPr lvl="2">
              <a:lnSpc>
                <a:spcPct val="115000"/>
              </a:lnSpc>
              <a:spcBef>
                <a:spcPct val="0"/>
              </a:spcBef>
              <a:buClr>
                <a:schemeClr val="tx2"/>
              </a:buClr>
              <a:buSzPct val="100000"/>
              <a:buFont typeface="Wingdings" pitchFamily="2" charset="2"/>
              <a:buChar char="Ø"/>
            </a:pPr>
            <a:r>
              <a:rPr lang="el-GR" dirty="0" smtClean="0"/>
              <a:t>Επιπρόσθετοι Σκοποί της Ανάλυσης Κατά Συστάδες</a:t>
            </a:r>
          </a:p>
          <a:p>
            <a:pPr lvl="2">
              <a:lnSpc>
                <a:spcPct val="115000"/>
              </a:lnSpc>
              <a:spcBef>
                <a:spcPct val="0"/>
              </a:spcBef>
              <a:buClr>
                <a:schemeClr val="tx2"/>
              </a:buClr>
              <a:buSzPct val="100000"/>
              <a:buFont typeface="Wingdings" pitchFamily="2" charset="2"/>
              <a:buChar char="Ø"/>
            </a:pPr>
            <a:r>
              <a:rPr lang="el-GR" dirty="0" smtClean="0"/>
              <a:t>Η Απόσταση (Έννοια, Μέτρα)</a:t>
            </a:r>
          </a:p>
          <a:p>
            <a:pPr lvl="2">
              <a:lnSpc>
                <a:spcPct val="115000"/>
              </a:lnSpc>
              <a:spcBef>
                <a:spcPct val="0"/>
              </a:spcBef>
              <a:buClr>
                <a:schemeClr val="tx2"/>
              </a:buClr>
              <a:buSzPct val="100000"/>
              <a:buFont typeface="Wingdings" pitchFamily="2" charset="2"/>
              <a:buChar char="Ø"/>
            </a:pPr>
            <a:r>
              <a:rPr lang="el-GR" dirty="0" smtClean="0"/>
              <a:t>Προβλήματα που πρέπει να αντιμετωπιστούν</a:t>
            </a:r>
          </a:p>
          <a:p>
            <a:pPr lvl="2">
              <a:lnSpc>
                <a:spcPct val="115000"/>
              </a:lnSpc>
              <a:spcBef>
                <a:spcPct val="0"/>
              </a:spcBef>
              <a:buClr>
                <a:schemeClr val="tx2"/>
              </a:buClr>
              <a:buSzPct val="100000"/>
              <a:buFont typeface="Wingdings" pitchFamily="2" charset="2"/>
              <a:buChar char="Ø"/>
            </a:pPr>
            <a:r>
              <a:rPr lang="el-GR" dirty="0" smtClean="0"/>
              <a:t>Η Μέθοδος </a:t>
            </a:r>
            <a:r>
              <a:rPr lang="en-US" dirty="0" smtClean="0"/>
              <a:t>K-Means</a:t>
            </a:r>
          </a:p>
          <a:p>
            <a:pPr lvl="2">
              <a:lnSpc>
                <a:spcPct val="115000"/>
              </a:lnSpc>
              <a:spcBef>
                <a:spcPct val="0"/>
              </a:spcBef>
              <a:buClr>
                <a:schemeClr val="tx2"/>
              </a:buClr>
              <a:buSzPct val="100000"/>
              <a:buFont typeface="Wingdings" pitchFamily="2" charset="2"/>
              <a:buChar char="Ø"/>
            </a:pPr>
            <a:r>
              <a:rPr lang="el-GR" dirty="0" smtClean="0"/>
              <a:t>Εφαρμογή της Μεθόδου </a:t>
            </a:r>
            <a:r>
              <a:rPr lang="en-US" dirty="0" smtClean="0"/>
              <a:t>K-Means</a:t>
            </a:r>
          </a:p>
          <a:p>
            <a:pPr lvl="2">
              <a:lnSpc>
                <a:spcPct val="115000"/>
              </a:lnSpc>
              <a:spcBef>
                <a:spcPct val="0"/>
              </a:spcBef>
              <a:buClr>
                <a:schemeClr val="tx2"/>
              </a:buClr>
              <a:buSzPct val="100000"/>
              <a:buFont typeface="Wingdings" pitchFamily="2" charset="2"/>
              <a:buChar char="Ø"/>
            </a:pPr>
            <a:endParaRPr lang="el-GR" dirty="0" smtClean="0"/>
          </a:p>
          <a:p>
            <a:pPr>
              <a:buClr>
                <a:schemeClr val="tx2"/>
              </a:buClr>
            </a:pPr>
            <a:endParaRPr lang="el-GR"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428596" y="428604"/>
            <a:ext cx="8316913" cy="755650"/>
          </a:xfrm>
        </p:spPr>
        <p:txBody>
          <a:bodyPr/>
          <a:lstStyle/>
          <a:p>
            <a:r>
              <a:rPr lang="el-GR" sz="3200" b="1" dirty="0"/>
              <a:t>Η Μέθοδος </a:t>
            </a:r>
            <a:r>
              <a:rPr lang="en-US" sz="3200" b="1" dirty="0"/>
              <a:t>K-Means</a:t>
            </a:r>
            <a:endParaRPr lang="el-GR" sz="3200" b="1" dirty="0"/>
          </a:p>
        </p:txBody>
      </p:sp>
      <p:sp>
        <p:nvSpPr>
          <p:cNvPr id="157699" name="Text Box 3"/>
          <p:cNvSpPr txBox="1">
            <a:spLocks noChangeArrowheads="1"/>
          </p:cNvSpPr>
          <p:nvPr/>
        </p:nvSpPr>
        <p:spPr bwMode="auto">
          <a:xfrm>
            <a:off x="2714612" y="1357298"/>
            <a:ext cx="3455987"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Ο Αλγόριθμος</a:t>
            </a:r>
          </a:p>
        </p:txBody>
      </p:sp>
      <p:sp>
        <p:nvSpPr>
          <p:cNvPr id="157700" name="Text Box 4"/>
          <p:cNvSpPr txBox="1">
            <a:spLocks noChangeArrowheads="1"/>
          </p:cNvSpPr>
          <p:nvPr/>
        </p:nvSpPr>
        <p:spPr bwMode="auto">
          <a:xfrm>
            <a:off x="395288" y="1989138"/>
            <a:ext cx="8280400" cy="641350"/>
          </a:xfrm>
          <a:prstGeom prst="rect">
            <a:avLst/>
          </a:prstGeom>
          <a:solidFill>
            <a:srgbClr val="FF99CC"/>
          </a:solidFill>
          <a:ln w="9525">
            <a:noFill/>
            <a:miter lim="800000"/>
            <a:headEnd/>
            <a:tailEnd/>
          </a:ln>
          <a:effectLst/>
        </p:spPr>
        <p:txBody>
          <a:bodyPr>
            <a:spAutoFit/>
          </a:bodyPr>
          <a:lstStyle/>
          <a:p>
            <a:pPr>
              <a:spcBef>
                <a:spcPct val="50000"/>
              </a:spcBef>
            </a:pPr>
            <a:r>
              <a:rPr lang="el-GR"/>
              <a:t>Η μέθοδος θεωρεί ότι ο αριθμός των ομάδων που θα προκύψουν είναι γνωστός εκ των προτέρων. </a:t>
            </a:r>
          </a:p>
        </p:txBody>
      </p:sp>
      <p:sp>
        <p:nvSpPr>
          <p:cNvPr id="157701" name="Text Box 5"/>
          <p:cNvSpPr txBox="1">
            <a:spLocks noChangeArrowheads="1"/>
          </p:cNvSpPr>
          <p:nvPr/>
        </p:nvSpPr>
        <p:spPr bwMode="auto">
          <a:xfrm>
            <a:off x="395288" y="2924175"/>
            <a:ext cx="8280400" cy="1466850"/>
          </a:xfrm>
          <a:prstGeom prst="rect">
            <a:avLst/>
          </a:prstGeom>
          <a:noFill/>
          <a:ln w="9525">
            <a:noFill/>
            <a:miter lim="800000"/>
            <a:headEnd/>
            <a:tailEnd/>
          </a:ln>
          <a:effectLst/>
        </p:spPr>
        <p:txBody>
          <a:bodyPr>
            <a:spAutoFit/>
          </a:bodyPr>
          <a:lstStyle/>
          <a:p>
            <a:pPr>
              <a:spcBef>
                <a:spcPct val="50000"/>
              </a:spcBef>
            </a:pPr>
            <a:r>
              <a:rPr lang="el-GR" dirty="0"/>
              <a:t>Άρση περιορισμού:</a:t>
            </a:r>
          </a:p>
          <a:p>
            <a:pPr>
              <a:spcBef>
                <a:spcPct val="50000"/>
              </a:spcBef>
              <a:buFontTx/>
              <a:buChar char="-"/>
            </a:pPr>
            <a:r>
              <a:rPr lang="el-GR" dirty="0"/>
              <a:t>Είτε τρέχουμε τον αλγόριθμο με διαφορετικές επιλογές ως προς το πλήθος των ομάδων</a:t>
            </a:r>
          </a:p>
          <a:p>
            <a:pPr>
              <a:spcBef>
                <a:spcPct val="50000"/>
              </a:spcBef>
              <a:buFontTx/>
              <a:buChar char="-"/>
            </a:pPr>
            <a:r>
              <a:rPr lang="el-GR" dirty="0"/>
              <a:t>Είτε πρέπει με κάποιον τρόπο να έχουμε καταλήξει στον αριθμό των ομάδων</a:t>
            </a:r>
          </a:p>
        </p:txBody>
      </p:sp>
      <p:sp>
        <p:nvSpPr>
          <p:cNvPr id="157704" name="Text Box 8"/>
          <p:cNvSpPr txBox="1">
            <a:spLocks noChangeArrowheads="1"/>
          </p:cNvSpPr>
          <p:nvPr/>
        </p:nvSpPr>
        <p:spPr bwMode="auto">
          <a:xfrm>
            <a:off x="539750" y="4724400"/>
            <a:ext cx="7777163" cy="641350"/>
          </a:xfrm>
          <a:prstGeom prst="rect">
            <a:avLst/>
          </a:prstGeom>
          <a:noFill/>
          <a:ln w="9525">
            <a:noFill/>
            <a:miter lim="800000"/>
            <a:headEnd/>
            <a:tailEnd/>
          </a:ln>
          <a:effectLst/>
        </p:spPr>
        <p:txBody>
          <a:bodyPr>
            <a:spAutoFit/>
          </a:bodyPr>
          <a:lstStyle/>
          <a:p>
            <a:pPr>
              <a:spcBef>
                <a:spcPct val="50000"/>
              </a:spcBef>
            </a:pPr>
            <a:r>
              <a:rPr lang="el-GR" dirty="0">
                <a:solidFill>
                  <a:srgbClr val="C00000"/>
                </a:solidFill>
              </a:rPr>
              <a:t>Ο αλγόριθμος δουλεύει ικανοποιητικά για μεγάλα σετ δεδομένων (</a:t>
            </a:r>
            <a:r>
              <a:rPr lang="en-US" dirty="0">
                <a:solidFill>
                  <a:srgbClr val="C00000"/>
                </a:solidFill>
              </a:rPr>
              <a:t>Quick Clustering).</a:t>
            </a:r>
            <a:endParaRPr lang="el-GR" dirty="0">
              <a:solidFill>
                <a:srgbClr val="C0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571472" y="500042"/>
            <a:ext cx="8316913" cy="755650"/>
          </a:xfrm>
        </p:spPr>
        <p:txBody>
          <a:bodyPr/>
          <a:lstStyle/>
          <a:p>
            <a:r>
              <a:rPr lang="el-GR" sz="3200" b="1" dirty="0"/>
              <a:t>Η Μέθοδος </a:t>
            </a:r>
            <a:r>
              <a:rPr lang="en-US" sz="3200" b="1" dirty="0"/>
              <a:t>K-Means</a:t>
            </a:r>
            <a:endParaRPr lang="el-GR" sz="3200" b="1" dirty="0"/>
          </a:p>
        </p:txBody>
      </p:sp>
      <p:sp>
        <p:nvSpPr>
          <p:cNvPr id="158723" name="Text Box 3"/>
          <p:cNvSpPr txBox="1">
            <a:spLocks noChangeArrowheads="1"/>
          </p:cNvSpPr>
          <p:nvPr/>
        </p:nvSpPr>
        <p:spPr bwMode="auto">
          <a:xfrm>
            <a:off x="2714612" y="1285860"/>
            <a:ext cx="3455987"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Ο Αλγόριθμος</a:t>
            </a:r>
          </a:p>
        </p:txBody>
      </p:sp>
      <p:sp>
        <p:nvSpPr>
          <p:cNvPr id="158726" name="Text Box 6"/>
          <p:cNvSpPr txBox="1">
            <a:spLocks noChangeArrowheads="1"/>
          </p:cNvSpPr>
          <p:nvPr/>
        </p:nvSpPr>
        <p:spPr bwMode="auto">
          <a:xfrm>
            <a:off x="500034" y="1928802"/>
            <a:ext cx="8205789" cy="3046988"/>
          </a:xfrm>
          <a:prstGeom prst="rect">
            <a:avLst/>
          </a:prstGeom>
          <a:noFill/>
          <a:ln w="9525">
            <a:noFill/>
            <a:miter lim="800000"/>
            <a:headEnd/>
            <a:tailEnd/>
          </a:ln>
          <a:effectLst/>
        </p:spPr>
        <p:txBody>
          <a:bodyPr wrap="square">
            <a:spAutoFit/>
          </a:bodyPr>
          <a:lstStyle/>
          <a:p>
            <a:pPr algn="just">
              <a:spcBef>
                <a:spcPct val="50000"/>
              </a:spcBef>
            </a:pPr>
            <a:r>
              <a:rPr lang="el-GR" sz="1600" dirty="0">
                <a:solidFill>
                  <a:srgbClr val="3399FF"/>
                </a:solidFill>
              </a:rPr>
              <a:t>Η μέθοδος δουλεύει επαναληπτικά</a:t>
            </a:r>
            <a:r>
              <a:rPr lang="el-GR" sz="1600" dirty="0"/>
              <a:t>. </a:t>
            </a:r>
          </a:p>
          <a:p>
            <a:pPr algn="just">
              <a:spcBef>
                <a:spcPct val="50000"/>
              </a:spcBef>
              <a:buFontTx/>
              <a:buChar char="-"/>
            </a:pPr>
            <a:r>
              <a:rPr lang="el-GR" sz="1600" dirty="0"/>
              <a:t>Χρησιμοποιεί την έννοια του </a:t>
            </a:r>
            <a:r>
              <a:rPr lang="el-GR" sz="1600" dirty="0">
                <a:solidFill>
                  <a:schemeClr val="tx2"/>
                </a:solidFill>
              </a:rPr>
              <a:t>κέντρου</a:t>
            </a:r>
            <a:r>
              <a:rPr lang="el-GR" sz="1600" dirty="0"/>
              <a:t> κάθε ομάδας (</a:t>
            </a:r>
            <a:r>
              <a:rPr lang="en-US" sz="1600" dirty="0" err="1"/>
              <a:t>centroid</a:t>
            </a:r>
            <a:r>
              <a:rPr lang="en-US" sz="1600" dirty="0"/>
              <a:t>)</a:t>
            </a:r>
            <a:r>
              <a:rPr lang="el-GR" sz="1600" dirty="0"/>
              <a:t> και στη συνέχεια κατατάσσει τις παρατηρήσεις ανάλογα με την απόστασή τους από τα κέντρα όλων των ομάδων. </a:t>
            </a:r>
            <a:r>
              <a:rPr lang="el-GR" sz="1600" dirty="0">
                <a:solidFill>
                  <a:srgbClr val="FC9C1C"/>
                </a:solidFill>
              </a:rPr>
              <a:t>Ως κέντρο ορίζεται η μέση τιμή όλων των παρατηρήσεων για κάθε μεταβλητή.</a:t>
            </a:r>
            <a:r>
              <a:rPr lang="en-US" sz="1600" dirty="0">
                <a:solidFill>
                  <a:srgbClr val="FC9C1C"/>
                </a:solidFill>
              </a:rPr>
              <a:t> </a:t>
            </a:r>
            <a:endParaRPr lang="el-GR" sz="1600" dirty="0">
              <a:solidFill>
                <a:srgbClr val="FC9C1C"/>
              </a:solidFill>
            </a:endParaRPr>
          </a:p>
          <a:p>
            <a:pPr algn="just">
              <a:spcBef>
                <a:spcPct val="50000"/>
              </a:spcBef>
              <a:buFontTx/>
              <a:buChar char="-"/>
            </a:pPr>
            <a:r>
              <a:rPr lang="el-GR" sz="1600" dirty="0"/>
              <a:t>Για κάθε παρατήρηση υπολογίζουμε την </a:t>
            </a:r>
            <a:r>
              <a:rPr lang="el-GR" sz="1600" dirty="0">
                <a:solidFill>
                  <a:schemeClr val="tx2"/>
                </a:solidFill>
              </a:rPr>
              <a:t>ευκλείδεια απόστασή </a:t>
            </a:r>
            <a:r>
              <a:rPr lang="el-GR" sz="1600" dirty="0"/>
              <a:t>της από τα κέντρα των ομάδων που έχουμε και κατατάσσουμε κάθε παρατήρηση στην ομάδα που είναι πιο κοντά.</a:t>
            </a:r>
          </a:p>
          <a:p>
            <a:pPr algn="just">
              <a:spcBef>
                <a:spcPct val="50000"/>
              </a:spcBef>
              <a:buFontTx/>
              <a:buChar char="-"/>
            </a:pPr>
            <a:r>
              <a:rPr lang="el-GR" sz="1600" dirty="0"/>
              <a:t>Υπολογίζουμε εκ νέου τα κέντρα, ως τα διανύσματα των μέσων για τις παρατηρήσεις που ανήκουν στην κάθε ομάδα.</a:t>
            </a:r>
          </a:p>
          <a:p>
            <a:pPr algn="just">
              <a:spcBef>
                <a:spcPct val="50000"/>
              </a:spcBef>
              <a:buFontTx/>
              <a:buChar char="-"/>
            </a:pPr>
            <a:r>
              <a:rPr lang="el-GR" sz="1600" dirty="0"/>
              <a:t>Η διαδικασία επαναλαμβάνεται έως ότου δεν υπάρχουν διαφορές ανάμεσα σε διαδοχικές επαναλήψεις.</a:t>
            </a:r>
          </a:p>
        </p:txBody>
      </p:sp>
      <p:sp>
        <p:nvSpPr>
          <p:cNvPr id="158728" name="Text Box 8"/>
          <p:cNvSpPr txBox="1">
            <a:spLocks noChangeArrowheads="1"/>
          </p:cNvSpPr>
          <p:nvPr/>
        </p:nvSpPr>
        <p:spPr bwMode="auto">
          <a:xfrm>
            <a:off x="642910" y="5286388"/>
            <a:ext cx="7847015" cy="646331"/>
          </a:xfrm>
          <a:prstGeom prst="rect">
            <a:avLst/>
          </a:prstGeom>
          <a:solidFill>
            <a:schemeClr val="tx2">
              <a:lumMod val="20000"/>
              <a:lumOff val="80000"/>
            </a:schemeClr>
          </a:solidFill>
          <a:ln w="9525">
            <a:noFill/>
            <a:miter lim="800000"/>
            <a:headEnd/>
            <a:tailEnd/>
          </a:ln>
          <a:effectLst/>
        </p:spPr>
        <p:txBody>
          <a:bodyPr wrap="square">
            <a:spAutoFit/>
          </a:bodyPr>
          <a:lstStyle/>
          <a:p>
            <a:pPr algn="just">
              <a:spcBef>
                <a:spcPct val="50000"/>
              </a:spcBef>
            </a:pPr>
            <a:r>
              <a:rPr lang="el-GR" dirty="0">
                <a:solidFill>
                  <a:srgbClr val="C00000"/>
                </a:solidFill>
              </a:rPr>
              <a:t>Συνήθως χρησιμοποιείται η ευκλείδεια απόσταση. Για την χρησιμοποίηση άλλης απόστασης απαιτούνται ειδικοί μετασχηματισμοί στα δεδομένα.</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428596" y="428604"/>
            <a:ext cx="8316913" cy="755650"/>
          </a:xfrm>
        </p:spPr>
        <p:txBody>
          <a:bodyPr/>
          <a:lstStyle/>
          <a:p>
            <a:r>
              <a:rPr lang="el-GR" sz="3200" b="1" dirty="0"/>
              <a:t>Η Μέθοδος </a:t>
            </a:r>
            <a:r>
              <a:rPr lang="en-US" sz="3200" b="1" dirty="0"/>
              <a:t>K-Means</a:t>
            </a:r>
            <a:endParaRPr lang="el-GR" sz="3200" b="1" dirty="0"/>
          </a:p>
        </p:txBody>
      </p:sp>
      <p:sp>
        <p:nvSpPr>
          <p:cNvPr id="159747" name="Text Box 3"/>
          <p:cNvSpPr txBox="1">
            <a:spLocks noChangeArrowheads="1"/>
          </p:cNvSpPr>
          <p:nvPr/>
        </p:nvSpPr>
        <p:spPr bwMode="auto">
          <a:xfrm>
            <a:off x="2643174" y="1571612"/>
            <a:ext cx="3455987"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Ο Αλγόριθμος</a:t>
            </a:r>
          </a:p>
        </p:txBody>
      </p:sp>
      <p:sp>
        <p:nvSpPr>
          <p:cNvPr id="159748" name="Text Box 4"/>
          <p:cNvSpPr txBox="1">
            <a:spLocks noChangeArrowheads="1"/>
          </p:cNvSpPr>
          <p:nvPr/>
        </p:nvSpPr>
        <p:spPr bwMode="auto">
          <a:xfrm>
            <a:off x="714348" y="2285992"/>
            <a:ext cx="7920037" cy="2841625"/>
          </a:xfrm>
          <a:prstGeom prst="rect">
            <a:avLst/>
          </a:prstGeom>
          <a:noFill/>
          <a:ln w="9525">
            <a:noFill/>
            <a:miter lim="800000"/>
            <a:headEnd/>
            <a:tailEnd/>
          </a:ln>
          <a:effectLst/>
        </p:spPr>
        <p:txBody>
          <a:bodyPr>
            <a:spAutoFit/>
          </a:bodyPr>
          <a:lstStyle/>
          <a:p>
            <a:pPr marL="342900" indent="-342900" algn="just">
              <a:spcBef>
                <a:spcPct val="50000"/>
              </a:spcBef>
            </a:pPr>
            <a:r>
              <a:rPr lang="el-GR" dirty="0">
                <a:solidFill>
                  <a:schemeClr val="tx2"/>
                </a:solidFill>
              </a:rPr>
              <a:t>Βήματα Αλγορίθμου:</a:t>
            </a:r>
          </a:p>
          <a:p>
            <a:pPr marL="342900" indent="-342900" algn="just">
              <a:spcBef>
                <a:spcPct val="50000"/>
              </a:spcBef>
              <a:buFontTx/>
              <a:buAutoNum type="arabicPeriod"/>
            </a:pPr>
            <a:r>
              <a:rPr lang="el-GR" dirty="0"/>
              <a:t>Βρίσκουμε τα αρχικά κέντρα.</a:t>
            </a:r>
            <a:r>
              <a:rPr lang="en-US" dirty="0"/>
              <a:t> </a:t>
            </a:r>
            <a:endParaRPr lang="el-GR" dirty="0"/>
          </a:p>
          <a:p>
            <a:pPr marL="342900" indent="-342900" algn="just">
              <a:spcBef>
                <a:spcPct val="50000"/>
              </a:spcBef>
              <a:buFontTx/>
              <a:buAutoNum type="arabicPeriod"/>
            </a:pPr>
            <a:r>
              <a:rPr lang="el-GR" dirty="0"/>
              <a:t>Κατατάσσουμε κάθε παρατήρηση στην ομάδα της οποίας το κέντρο έχει τη μικρότερη απόσταση από την παρατήρηση.</a:t>
            </a:r>
          </a:p>
          <a:p>
            <a:pPr marL="342900" indent="-342900" algn="just">
              <a:spcBef>
                <a:spcPct val="50000"/>
              </a:spcBef>
              <a:buFontTx/>
              <a:buAutoNum type="arabicPeriod"/>
            </a:pPr>
            <a:r>
              <a:rPr lang="el-GR" dirty="0"/>
              <a:t>Από τις παρατηρήσεις που είναι μέσα στην ομάδα υπολογίζουμε τα νέα κέντρα.</a:t>
            </a:r>
          </a:p>
          <a:p>
            <a:pPr marL="342900" indent="-342900" algn="just">
              <a:spcBef>
                <a:spcPct val="50000"/>
              </a:spcBef>
              <a:buFontTx/>
              <a:buAutoNum type="arabicPeriod"/>
            </a:pPr>
            <a:r>
              <a:rPr lang="el-GR" dirty="0"/>
              <a:t>Αν τα νέα κέντρα δεν διαφέρουν από τα παλιά σταματάμε αλλιώς πηγαίνουμε πίσω στο βήμα 2.</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1"/>
          <p:cNvGrpSpPr>
            <a:grpSpLocks/>
          </p:cNvGrpSpPr>
          <p:nvPr/>
        </p:nvGrpSpPr>
        <p:grpSpPr bwMode="auto">
          <a:xfrm>
            <a:off x="928662" y="3948099"/>
            <a:ext cx="2786082" cy="2124107"/>
            <a:chOff x="1620" y="10800"/>
            <a:chExt cx="5070" cy="3780"/>
          </a:xfrm>
        </p:grpSpPr>
        <p:sp>
          <p:nvSpPr>
            <p:cNvPr id="160830" name="Freeform 62"/>
            <p:cNvSpPr>
              <a:spLocks/>
            </p:cNvSpPr>
            <p:nvPr/>
          </p:nvSpPr>
          <p:spPr bwMode="auto">
            <a:xfrm>
              <a:off x="1620" y="12120"/>
              <a:ext cx="4530" cy="1620"/>
            </a:xfrm>
            <a:custGeom>
              <a:avLst/>
              <a:gdLst/>
              <a:ahLst/>
              <a:cxnLst>
                <a:cxn ang="0">
                  <a:pos x="570" y="660"/>
                </a:cxn>
                <a:cxn ang="0">
                  <a:pos x="570" y="1560"/>
                </a:cxn>
                <a:cxn ang="0">
                  <a:pos x="3990" y="1020"/>
                </a:cxn>
                <a:cxn ang="0">
                  <a:pos x="3810" y="120"/>
                </a:cxn>
                <a:cxn ang="0">
                  <a:pos x="1470" y="300"/>
                </a:cxn>
                <a:cxn ang="0">
                  <a:pos x="570" y="660"/>
                </a:cxn>
              </a:cxnLst>
              <a:rect l="0" t="0" r="r" b="b"/>
              <a:pathLst>
                <a:path w="4530" h="1620">
                  <a:moveTo>
                    <a:pt x="570" y="660"/>
                  </a:moveTo>
                  <a:cubicBezTo>
                    <a:pt x="420" y="870"/>
                    <a:pt x="0" y="1500"/>
                    <a:pt x="570" y="1560"/>
                  </a:cubicBezTo>
                  <a:cubicBezTo>
                    <a:pt x="1140" y="1620"/>
                    <a:pt x="3450" y="1260"/>
                    <a:pt x="3990" y="1020"/>
                  </a:cubicBezTo>
                  <a:cubicBezTo>
                    <a:pt x="4530" y="780"/>
                    <a:pt x="4230" y="240"/>
                    <a:pt x="3810" y="120"/>
                  </a:cubicBezTo>
                  <a:cubicBezTo>
                    <a:pt x="3390" y="0"/>
                    <a:pt x="2010" y="210"/>
                    <a:pt x="1470" y="300"/>
                  </a:cubicBezTo>
                  <a:cubicBezTo>
                    <a:pt x="930" y="390"/>
                    <a:pt x="720" y="450"/>
                    <a:pt x="570" y="660"/>
                  </a:cubicBezTo>
                  <a:close/>
                </a:path>
              </a:pathLst>
            </a:custGeom>
            <a:solidFill>
              <a:srgbClr val="FFFFFF"/>
            </a:solidFill>
            <a:ln w="9525">
              <a:solidFill>
                <a:srgbClr val="000000"/>
              </a:solidFill>
              <a:round/>
              <a:headEnd/>
              <a:tailEnd/>
            </a:ln>
          </p:spPr>
          <p:txBody>
            <a:bodyPr/>
            <a:lstStyle/>
            <a:p>
              <a:endParaRPr lang="el-GR"/>
            </a:p>
          </p:txBody>
        </p:sp>
        <p:sp>
          <p:nvSpPr>
            <p:cNvPr id="160831" name="Freeform 63"/>
            <p:cNvSpPr>
              <a:spLocks/>
            </p:cNvSpPr>
            <p:nvPr/>
          </p:nvSpPr>
          <p:spPr bwMode="auto">
            <a:xfrm>
              <a:off x="1770" y="10800"/>
              <a:ext cx="2610" cy="1620"/>
            </a:xfrm>
            <a:custGeom>
              <a:avLst/>
              <a:gdLst/>
              <a:ahLst/>
              <a:cxnLst>
                <a:cxn ang="0">
                  <a:pos x="240" y="180"/>
                </a:cxn>
                <a:cxn ang="0">
                  <a:pos x="600" y="1260"/>
                </a:cxn>
                <a:cxn ang="0">
                  <a:pos x="2220" y="1440"/>
                </a:cxn>
                <a:cxn ang="0">
                  <a:pos x="2580" y="180"/>
                </a:cxn>
                <a:cxn ang="0">
                  <a:pos x="2040" y="360"/>
                </a:cxn>
                <a:cxn ang="0">
                  <a:pos x="240" y="180"/>
                </a:cxn>
              </a:cxnLst>
              <a:rect l="0" t="0" r="r" b="b"/>
              <a:pathLst>
                <a:path w="2610" h="1620">
                  <a:moveTo>
                    <a:pt x="240" y="180"/>
                  </a:moveTo>
                  <a:cubicBezTo>
                    <a:pt x="0" y="330"/>
                    <a:pt x="270" y="1050"/>
                    <a:pt x="600" y="1260"/>
                  </a:cubicBezTo>
                  <a:cubicBezTo>
                    <a:pt x="930" y="1470"/>
                    <a:pt x="1890" y="1620"/>
                    <a:pt x="2220" y="1440"/>
                  </a:cubicBezTo>
                  <a:cubicBezTo>
                    <a:pt x="2550" y="1260"/>
                    <a:pt x="2610" y="360"/>
                    <a:pt x="2580" y="180"/>
                  </a:cubicBezTo>
                  <a:cubicBezTo>
                    <a:pt x="2550" y="0"/>
                    <a:pt x="2430" y="360"/>
                    <a:pt x="2040" y="360"/>
                  </a:cubicBezTo>
                  <a:cubicBezTo>
                    <a:pt x="1650" y="360"/>
                    <a:pt x="480" y="30"/>
                    <a:pt x="240" y="180"/>
                  </a:cubicBezTo>
                  <a:close/>
                </a:path>
              </a:pathLst>
            </a:custGeom>
            <a:solidFill>
              <a:srgbClr val="FFFFFF"/>
            </a:solidFill>
            <a:ln w="9525">
              <a:solidFill>
                <a:srgbClr val="000000"/>
              </a:solidFill>
              <a:round/>
              <a:headEnd/>
              <a:tailEnd/>
            </a:ln>
          </p:spPr>
          <p:txBody>
            <a:bodyPr/>
            <a:lstStyle/>
            <a:p>
              <a:endParaRPr lang="el-GR"/>
            </a:p>
          </p:txBody>
        </p:sp>
        <p:sp>
          <p:nvSpPr>
            <p:cNvPr id="160832" name="Line 64"/>
            <p:cNvSpPr>
              <a:spLocks noChangeShapeType="1"/>
            </p:cNvSpPr>
            <p:nvPr/>
          </p:nvSpPr>
          <p:spPr bwMode="auto">
            <a:xfrm>
              <a:off x="1830" y="10800"/>
              <a:ext cx="0" cy="3060"/>
            </a:xfrm>
            <a:prstGeom prst="line">
              <a:avLst/>
            </a:prstGeom>
            <a:noFill/>
            <a:ln w="9525">
              <a:solidFill>
                <a:srgbClr val="000000"/>
              </a:solidFill>
              <a:round/>
              <a:headEnd/>
              <a:tailEnd/>
            </a:ln>
          </p:spPr>
          <p:txBody>
            <a:bodyPr/>
            <a:lstStyle/>
            <a:p>
              <a:endParaRPr lang="el-GR"/>
            </a:p>
          </p:txBody>
        </p:sp>
        <p:sp>
          <p:nvSpPr>
            <p:cNvPr id="160833" name="Line 65"/>
            <p:cNvSpPr>
              <a:spLocks noChangeShapeType="1"/>
            </p:cNvSpPr>
            <p:nvPr/>
          </p:nvSpPr>
          <p:spPr bwMode="auto">
            <a:xfrm>
              <a:off x="1830" y="13860"/>
              <a:ext cx="3960" cy="0"/>
            </a:xfrm>
            <a:prstGeom prst="line">
              <a:avLst/>
            </a:prstGeom>
            <a:noFill/>
            <a:ln w="9525">
              <a:solidFill>
                <a:srgbClr val="000000"/>
              </a:solidFill>
              <a:round/>
              <a:headEnd/>
              <a:tailEnd/>
            </a:ln>
          </p:spPr>
          <p:txBody>
            <a:bodyPr/>
            <a:lstStyle/>
            <a:p>
              <a:endParaRPr lang="el-GR"/>
            </a:p>
          </p:txBody>
        </p:sp>
        <p:sp>
          <p:nvSpPr>
            <p:cNvPr id="160834" name="AutoShape 66"/>
            <p:cNvSpPr>
              <a:spLocks noChangeArrowheads="1"/>
            </p:cNvSpPr>
            <p:nvPr/>
          </p:nvSpPr>
          <p:spPr bwMode="auto">
            <a:xfrm>
              <a:off x="2370" y="1296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35" name="AutoShape 67"/>
            <p:cNvSpPr>
              <a:spLocks noChangeArrowheads="1"/>
            </p:cNvSpPr>
            <p:nvPr/>
          </p:nvSpPr>
          <p:spPr bwMode="auto">
            <a:xfrm>
              <a:off x="2310" y="1128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36" name="AutoShape 68"/>
            <p:cNvSpPr>
              <a:spLocks noChangeArrowheads="1"/>
            </p:cNvSpPr>
            <p:nvPr/>
          </p:nvSpPr>
          <p:spPr bwMode="auto">
            <a:xfrm>
              <a:off x="2550" y="1152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37" name="AutoShape 69"/>
            <p:cNvSpPr>
              <a:spLocks noChangeArrowheads="1"/>
            </p:cNvSpPr>
            <p:nvPr/>
          </p:nvSpPr>
          <p:spPr bwMode="auto">
            <a:xfrm>
              <a:off x="2730" y="1332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38" name="AutoShape 70"/>
            <p:cNvSpPr>
              <a:spLocks noChangeArrowheads="1"/>
            </p:cNvSpPr>
            <p:nvPr/>
          </p:nvSpPr>
          <p:spPr bwMode="auto">
            <a:xfrm>
              <a:off x="2550" y="1314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39" name="AutoShape 71"/>
            <p:cNvSpPr>
              <a:spLocks noChangeArrowheads="1"/>
            </p:cNvSpPr>
            <p:nvPr/>
          </p:nvSpPr>
          <p:spPr bwMode="auto">
            <a:xfrm>
              <a:off x="2370" y="1332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40" name="AutoShape 72"/>
            <p:cNvSpPr>
              <a:spLocks noChangeArrowheads="1"/>
            </p:cNvSpPr>
            <p:nvPr/>
          </p:nvSpPr>
          <p:spPr bwMode="auto">
            <a:xfrm>
              <a:off x="2910" y="1296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41" name="AutoShape 73"/>
            <p:cNvSpPr>
              <a:spLocks noChangeArrowheads="1"/>
            </p:cNvSpPr>
            <p:nvPr/>
          </p:nvSpPr>
          <p:spPr bwMode="auto">
            <a:xfrm>
              <a:off x="3090" y="1152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42" name="AutoShape 74"/>
            <p:cNvSpPr>
              <a:spLocks noChangeArrowheads="1"/>
            </p:cNvSpPr>
            <p:nvPr/>
          </p:nvSpPr>
          <p:spPr bwMode="auto">
            <a:xfrm>
              <a:off x="2910" y="1188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43" name="AutoShape 75"/>
            <p:cNvSpPr>
              <a:spLocks noChangeArrowheads="1"/>
            </p:cNvSpPr>
            <p:nvPr/>
          </p:nvSpPr>
          <p:spPr bwMode="auto">
            <a:xfrm>
              <a:off x="2430" y="1176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44" name="AutoShape 76"/>
            <p:cNvSpPr>
              <a:spLocks noChangeArrowheads="1"/>
            </p:cNvSpPr>
            <p:nvPr/>
          </p:nvSpPr>
          <p:spPr bwMode="auto">
            <a:xfrm>
              <a:off x="3990" y="1116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45" name="AutoShape 77"/>
            <p:cNvSpPr>
              <a:spLocks noChangeArrowheads="1"/>
            </p:cNvSpPr>
            <p:nvPr/>
          </p:nvSpPr>
          <p:spPr bwMode="auto">
            <a:xfrm>
              <a:off x="3450" y="12421"/>
              <a:ext cx="180" cy="179"/>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46" name="AutoShape 78"/>
            <p:cNvSpPr>
              <a:spLocks noChangeArrowheads="1"/>
            </p:cNvSpPr>
            <p:nvPr/>
          </p:nvSpPr>
          <p:spPr bwMode="auto">
            <a:xfrm>
              <a:off x="3270" y="126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47" name="AutoShape 79"/>
            <p:cNvSpPr>
              <a:spLocks noChangeArrowheads="1"/>
            </p:cNvSpPr>
            <p:nvPr/>
          </p:nvSpPr>
          <p:spPr bwMode="auto">
            <a:xfrm>
              <a:off x="4170" y="126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48" name="AutoShape 80"/>
            <p:cNvSpPr>
              <a:spLocks noChangeArrowheads="1"/>
            </p:cNvSpPr>
            <p:nvPr/>
          </p:nvSpPr>
          <p:spPr bwMode="auto">
            <a:xfrm>
              <a:off x="4530" y="1242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49" name="AutoShape 81"/>
            <p:cNvSpPr>
              <a:spLocks noChangeArrowheads="1"/>
            </p:cNvSpPr>
            <p:nvPr/>
          </p:nvSpPr>
          <p:spPr bwMode="auto">
            <a:xfrm>
              <a:off x="5070" y="1242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50" name="AutoShape 82"/>
            <p:cNvSpPr>
              <a:spLocks noChangeArrowheads="1"/>
            </p:cNvSpPr>
            <p:nvPr/>
          </p:nvSpPr>
          <p:spPr bwMode="auto">
            <a:xfrm>
              <a:off x="4710" y="1278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51" name="AutoShape 83"/>
            <p:cNvSpPr>
              <a:spLocks noChangeArrowheads="1"/>
            </p:cNvSpPr>
            <p:nvPr/>
          </p:nvSpPr>
          <p:spPr bwMode="auto">
            <a:xfrm>
              <a:off x="5250" y="1278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52" name="Oval 84"/>
            <p:cNvSpPr>
              <a:spLocks noChangeArrowheads="1"/>
            </p:cNvSpPr>
            <p:nvPr/>
          </p:nvSpPr>
          <p:spPr bwMode="auto">
            <a:xfrm>
              <a:off x="3630" y="11340"/>
              <a:ext cx="180" cy="180"/>
            </a:xfrm>
            <a:prstGeom prst="ellipse">
              <a:avLst/>
            </a:prstGeom>
            <a:solidFill>
              <a:srgbClr val="FFFFFF"/>
            </a:solidFill>
            <a:ln w="9525">
              <a:solidFill>
                <a:srgbClr val="000000"/>
              </a:solidFill>
              <a:round/>
              <a:headEnd/>
              <a:tailEnd/>
            </a:ln>
          </p:spPr>
          <p:txBody>
            <a:bodyPr/>
            <a:lstStyle/>
            <a:p>
              <a:endParaRPr lang="el-GR"/>
            </a:p>
          </p:txBody>
        </p:sp>
        <p:sp>
          <p:nvSpPr>
            <p:cNvPr id="160853" name="Oval 85"/>
            <p:cNvSpPr>
              <a:spLocks noChangeArrowheads="1"/>
            </p:cNvSpPr>
            <p:nvPr/>
          </p:nvSpPr>
          <p:spPr bwMode="auto">
            <a:xfrm>
              <a:off x="2730" y="12780"/>
              <a:ext cx="180" cy="180"/>
            </a:xfrm>
            <a:prstGeom prst="ellipse">
              <a:avLst/>
            </a:prstGeom>
            <a:solidFill>
              <a:srgbClr val="FFFFFF"/>
            </a:solidFill>
            <a:ln w="9525">
              <a:solidFill>
                <a:srgbClr val="000000"/>
              </a:solidFill>
              <a:round/>
              <a:headEnd/>
              <a:tailEnd/>
            </a:ln>
          </p:spPr>
          <p:txBody>
            <a:bodyPr/>
            <a:lstStyle/>
            <a:p>
              <a:endParaRPr lang="el-GR"/>
            </a:p>
          </p:txBody>
        </p:sp>
        <p:sp>
          <p:nvSpPr>
            <p:cNvPr id="160854" name="Line 86"/>
            <p:cNvSpPr>
              <a:spLocks noChangeShapeType="1"/>
            </p:cNvSpPr>
            <p:nvPr/>
          </p:nvSpPr>
          <p:spPr bwMode="auto">
            <a:xfrm flipV="1">
              <a:off x="1830" y="12060"/>
              <a:ext cx="900" cy="1800"/>
            </a:xfrm>
            <a:prstGeom prst="line">
              <a:avLst/>
            </a:prstGeom>
            <a:noFill/>
            <a:ln w="9525">
              <a:solidFill>
                <a:srgbClr val="000000"/>
              </a:solidFill>
              <a:round/>
              <a:headEnd/>
              <a:tailEnd type="triangle" w="med" len="med"/>
            </a:ln>
          </p:spPr>
          <p:txBody>
            <a:bodyPr/>
            <a:lstStyle/>
            <a:p>
              <a:endParaRPr lang="el-GR"/>
            </a:p>
          </p:txBody>
        </p:sp>
        <p:sp>
          <p:nvSpPr>
            <p:cNvPr id="160855" name="Text Box 87"/>
            <p:cNvSpPr txBox="1">
              <a:spLocks noChangeArrowheads="1"/>
            </p:cNvSpPr>
            <p:nvPr/>
          </p:nvSpPr>
          <p:spPr bwMode="auto">
            <a:xfrm>
              <a:off x="1830" y="14040"/>
              <a:ext cx="4860" cy="540"/>
            </a:xfrm>
            <a:prstGeom prst="rect">
              <a:avLst/>
            </a:prstGeom>
            <a:solidFill>
              <a:srgbClr val="FFFFFF"/>
            </a:solidFill>
            <a:ln w="9525">
              <a:noFill/>
              <a:miter lim="800000"/>
              <a:headEnd/>
              <a:tailEnd/>
            </a:ln>
          </p:spPr>
          <p:txBody>
            <a:bodyPr/>
            <a:lstStyle/>
            <a:p>
              <a:r>
                <a:rPr lang="el-GR" sz="1200">
                  <a:latin typeface="Times New Roman" pitchFamily="18" charset="0"/>
                </a:rPr>
                <a:t>Βήμα 3:</a:t>
              </a:r>
              <a:r>
                <a:rPr lang="en-US" sz="1200">
                  <a:latin typeface="Times New Roman" pitchFamily="18" charset="0"/>
                </a:rPr>
                <a:t> </a:t>
              </a:r>
              <a:r>
                <a:rPr lang="el-GR" sz="1200">
                  <a:latin typeface="Times New Roman" pitchFamily="18" charset="0"/>
                </a:rPr>
                <a:t>Υπολογισμός νέων κέντρων</a:t>
              </a:r>
              <a:endParaRPr lang="el-GR"/>
            </a:p>
          </p:txBody>
        </p:sp>
        <p:sp>
          <p:nvSpPr>
            <p:cNvPr id="160856" name="Oval 88"/>
            <p:cNvSpPr>
              <a:spLocks noChangeArrowheads="1"/>
            </p:cNvSpPr>
            <p:nvPr/>
          </p:nvSpPr>
          <p:spPr bwMode="auto">
            <a:xfrm>
              <a:off x="2880" y="11160"/>
              <a:ext cx="180" cy="180"/>
            </a:xfrm>
            <a:prstGeom prst="ellipse">
              <a:avLst/>
            </a:prstGeom>
            <a:solidFill>
              <a:srgbClr val="FFFFFF"/>
            </a:solidFill>
            <a:ln w="9525">
              <a:solidFill>
                <a:srgbClr val="000000"/>
              </a:solidFill>
              <a:round/>
              <a:headEnd/>
              <a:tailEnd/>
            </a:ln>
          </p:spPr>
          <p:txBody>
            <a:bodyPr/>
            <a:lstStyle/>
            <a:p>
              <a:endParaRPr lang="el-GR"/>
            </a:p>
          </p:txBody>
        </p:sp>
        <p:sp>
          <p:nvSpPr>
            <p:cNvPr id="160857" name="Line 89"/>
            <p:cNvSpPr>
              <a:spLocks noChangeShapeType="1"/>
            </p:cNvSpPr>
            <p:nvPr/>
          </p:nvSpPr>
          <p:spPr bwMode="auto">
            <a:xfrm flipH="1" flipV="1">
              <a:off x="3060" y="11160"/>
              <a:ext cx="540" cy="177"/>
            </a:xfrm>
            <a:prstGeom prst="line">
              <a:avLst/>
            </a:prstGeom>
            <a:noFill/>
            <a:ln w="9525">
              <a:solidFill>
                <a:srgbClr val="000000"/>
              </a:solidFill>
              <a:prstDash val="dash"/>
              <a:round/>
              <a:headEnd/>
              <a:tailEnd type="triangle" w="med" len="med"/>
            </a:ln>
          </p:spPr>
          <p:txBody>
            <a:bodyPr/>
            <a:lstStyle/>
            <a:p>
              <a:endParaRPr lang="el-GR"/>
            </a:p>
          </p:txBody>
        </p:sp>
        <p:sp>
          <p:nvSpPr>
            <p:cNvPr id="160858" name="Oval 90"/>
            <p:cNvSpPr>
              <a:spLocks noChangeArrowheads="1"/>
            </p:cNvSpPr>
            <p:nvPr/>
          </p:nvSpPr>
          <p:spPr bwMode="auto">
            <a:xfrm>
              <a:off x="3780" y="12780"/>
              <a:ext cx="180" cy="180"/>
            </a:xfrm>
            <a:prstGeom prst="ellipse">
              <a:avLst/>
            </a:prstGeom>
            <a:solidFill>
              <a:srgbClr val="FFFFFF"/>
            </a:solidFill>
            <a:ln w="9525">
              <a:solidFill>
                <a:srgbClr val="000000"/>
              </a:solidFill>
              <a:round/>
              <a:headEnd/>
              <a:tailEnd/>
            </a:ln>
          </p:spPr>
          <p:txBody>
            <a:bodyPr/>
            <a:lstStyle/>
            <a:p>
              <a:endParaRPr lang="el-GR"/>
            </a:p>
          </p:txBody>
        </p:sp>
        <p:sp>
          <p:nvSpPr>
            <p:cNvPr id="160859" name="Line 91"/>
            <p:cNvSpPr>
              <a:spLocks noChangeShapeType="1"/>
            </p:cNvSpPr>
            <p:nvPr/>
          </p:nvSpPr>
          <p:spPr bwMode="auto">
            <a:xfrm>
              <a:off x="2880" y="12780"/>
              <a:ext cx="900" cy="0"/>
            </a:xfrm>
            <a:prstGeom prst="line">
              <a:avLst/>
            </a:prstGeom>
            <a:noFill/>
            <a:ln w="9525">
              <a:solidFill>
                <a:srgbClr val="000000"/>
              </a:solidFill>
              <a:prstDash val="dash"/>
              <a:round/>
              <a:headEnd/>
              <a:tailEnd type="triangle" w="med" len="med"/>
            </a:ln>
          </p:spPr>
          <p:txBody>
            <a:bodyPr/>
            <a:lstStyle/>
            <a:p>
              <a:endParaRPr lang="el-GR"/>
            </a:p>
          </p:txBody>
        </p:sp>
      </p:grpSp>
      <p:grpSp>
        <p:nvGrpSpPr>
          <p:cNvPr id="3" name="Group 92"/>
          <p:cNvGrpSpPr>
            <a:grpSpLocks/>
          </p:cNvGrpSpPr>
          <p:nvPr/>
        </p:nvGrpSpPr>
        <p:grpSpPr bwMode="auto">
          <a:xfrm>
            <a:off x="4384650" y="3948099"/>
            <a:ext cx="3759250" cy="2052669"/>
            <a:chOff x="1860" y="9672"/>
            <a:chExt cx="6420" cy="3780"/>
          </a:xfrm>
        </p:grpSpPr>
        <p:sp>
          <p:nvSpPr>
            <p:cNvPr id="160861" name="Freeform 93"/>
            <p:cNvSpPr>
              <a:spLocks/>
            </p:cNvSpPr>
            <p:nvPr/>
          </p:nvSpPr>
          <p:spPr bwMode="auto">
            <a:xfrm>
              <a:off x="1860" y="10992"/>
              <a:ext cx="4530" cy="1620"/>
            </a:xfrm>
            <a:custGeom>
              <a:avLst/>
              <a:gdLst/>
              <a:ahLst/>
              <a:cxnLst>
                <a:cxn ang="0">
                  <a:pos x="570" y="660"/>
                </a:cxn>
                <a:cxn ang="0">
                  <a:pos x="570" y="1560"/>
                </a:cxn>
                <a:cxn ang="0">
                  <a:pos x="3990" y="1020"/>
                </a:cxn>
                <a:cxn ang="0">
                  <a:pos x="3810" y="120"/>
                </a:cxn>
                <a:cxn ang="0">
                  <a:pos x="1470" y="300"/>
                </a:cxn>
                <a:cxn ang="0">
                  <a:pos x="570" y="660"/>
                </a:cxn>
              </a:cxnLst>
              <a:rect l="0" t="0" r="r" b="b"/>
              <a:pathLst>
                <a:path w="4530" h="1620">
                  <a:moveTo>
                    <a:pt x="570" y="660"/>
                  </a:moveTo>
                  <a:cubicBezTo>
                    <a:pt x="420" y="870"/>
                    <a:pt x="0" y="1500"/>
                    <a:pt x="570" y="1560"/>
                  </a:cubicBezTo>
                  <a:cubicBezTo>
                    <a:pt x="1140" y="1620"/>
                    <a:pt x="3450" y="1260"/>
                    <a:pt x="3990" y="1020"/>
                  </a:cubicBezTo>
                  <a:cubicBezTo>
                    <a:pt x="4530" y="780"/>
                    <a:pt x="4230" y="240"/>
                    <a:pt x="3810" y="120"/>
                  </a:cubicBezTo>
                  <a:cubicBezTo>
                    <a:pt x="3390" y="0"/>
                    <a:pt x="2010" y="210"/>
                    <a:pt x="1470" y="300"/>
                  </a:cubicBezTo>
                  <a:cubicBezTo>
                    <a:pt x="930" y="390"/>
                    <a:pt x="720" y="450"/>
                    <a:pt x="570" y="660"/>
                  </a:cubicBezTo>
                  <a:close/>
                </a:path>
              </a:pathLst>
            </a:custGeom>
            <a:solidFill>
              <a:srgbClr val="FFFFFF"/>
            </a:solidFill>
            <a:ln w="9525">
              <a:solidFill>
                <a:srgbClr val="000000"/>
              </a:solidFill>
              <a:round/>
              <a:headEnd/>
              <a:tailEnd/>
            </a:ln>
          </p:spPr>
          <p:txBody>
            <a:bodyPr/>
            <a:lstStyle/>
            <a:p>
              <a:endParaRPr lang="el-GR"/>
            </a:p>
          </p:txBody>
        </p:sp>
        <p:sp>
          <p:nvSpPr>
            <p:cNvPr id="160862" name="Freeform 94"/>
            <p:cNvSpPr>
              <a:spLocks/>
            </p:cNvSpPr>
            <p:nvPr/>
          </p:nvSpPr>
          <p:spPr bwMode="auto">
            <a:xfrm>
              <a:off x="2010" y="9672"/>
              <a:ext cx="2610" cy="1620"/>
            </a:xfrm>
            <a:custGeom>
              <a:avLst/>
              <a:gdLst/>
              <a:ahLst/>
              <a:cxnLst>
                <a:cxn ang="0">
                  <a:pos x="240" y="180"/>
                </a:cxn>
                <a:cxn ang="0">
                  <a:pos x="600" y="1260"/>
                </a:cxn>
                <a:cxn ang="0">
                  <a:pos x="2220" y="1440"/>
                </a:cxn>
                <a:cxn ang="0">
                  <a:pos x="2580" y="180"/>
                </a:cxn>
                <a:cxn ang="0">
                  <a:pos x="2040" y="360"/>
                </a:cxn>
                <a:cxn ang="0">
                  <a:pos x="240" y="180"/>
                </a:cxn>
              </a:cxnLst>
              <a:rect l="0" t="0" r="r" b="b"/>
              <a:pathLst>
                <a:path w="2610" h="1620">
                  <a:moveTo>
                    <a:pt x="240" y="180"/>
                  </a:moveTo>
                  <a:cubicBezTo>
                    <a:pt x="0" y="330"/>
                    <a:pt x="270" y="1050"/>
                    <a:pt x="600" y="1260"/>
                  </a:cubicBezTo>
                  <a:cubicBezTo>
                    <a:pt x="930" y="1470"/>
                    <a:pt x="1890" y="1620"/>
                    <a:pt x="2220" y="1440"/>
                  </a:cubicBezTo>
                  <a:cubicBezTo>
                    <a:pt x="2550" y="1260"/>
                    <a:pt x="2610" y="360"/>
                    <a:pt x="2580" y="180"/>
                  </a:cubicBezTo>
                  <a:cubicBezTo>
                    <a:pt x="2550" y="0"/>
                    <a:pt x="2430" y="360"/>
                    <a:pt x="2040" y="360"/>
                  </a:cubicBezTo>
                  <a:cubicBezTo>
                    <a:pt x="1650" y="360"/>
                    <a:pt x="480" y="30"/>
                    <a:pt x="240" y="180"/>
                  </a:cubicBezTo>
                  <a:close/>
                </a:path>
              </a:pathLst>
            </a:custGeom>
            <a:solidFill>
              <a:srgbClr val="FFFFFF"/>
            </a:solidFill>
            <a:ln w="9525">
              <a:solidFill>
                <a:srgbClr val="000000"/>
              </a:solidFill>
              <a:round/>
              <a:headEnd/>
              <a:tailEnd/>
            </a:ln>
          </p:spPr>
          <p:txBody>
            <a:bodyPr/>
            <a:lstStyle/>
            <a:p>
              <a:endParaRPr lang="el-GR"/>
            </a:p>
          </p:txBody>
        </p:sp>
        <p:sp>
          <p:nvSpPr>
            <p:cNvPr id="160863" name="Line 95"/>
            <p:cNvSpPr>
              <a:spLocks noChangeShapeType="1"/>
            </p:cNvSpPr>
            <p:nvPr/>
          </p:nvSpPr>
          <p:spPr bwMode="auto">
            <a:xfrm>
              <a:off x="2070" y="9672"/>
              <a:ext cx="0" cy="3060"/>
            </a:xfrm>
            <a:prstGeom prst="line">
              <a:avLst/>
            </a:prstGeom>
            <a:noFill/>
            <a:ln w="9525">
              <a:solidFill>
                <a:srgbClr val="000000"/>
              </a:solidFill>
              <a:round/>
              <a:headEnd/>
              <a:tailEnd/>
            </a:ln>
          </p:spPr>
          <p:txBody>
            <a:bodyPr/>
            <a:lstStyle/>
            <a:p>
              <a:endParaRPr lang="el-GR"/>
            </a:p>
          </p:txBody>
        </p:sp>
        <p:sp>
          <p:nvSpPr>
            <p:cNvPr id="160864" name="Line 96"/>
            <p:cNvSpPr>
              <a:spLocks noChangeShapeType="1"/>
            </p:cNvSpPr>
            <p:nvPr/>
          </p:nvSpPr>
          <p:spPr bwMode="auto">
            <a:xfrm>
              <a:off x="2070" y="12732"/>
              <a:ext cx="3960" cy="0"/>
            </a:xfrm>
            <a:prstGeom prst="line">
              <a:avLst/>
            </a:prstGeom>
            <a:noFill/>
            <a:ln w="9525">
              <a:solidFill>
                <a:srgbClr val="000000"/>
              </a:solidFill>
              <a:round/>
              <a:headEnd/>
              <a:tailEnd/>
            </a:ln>
          </p:spPr>
          <p:txBody>
            <a:bodyPr/>
            <a:lstStyle/>
            <a:p>
              <a:endParaRPr lang="el-GR"/>
            </a:p>
          </p:txBody>
        </p:sp>
        <p:sp>
          <p:nvSpPr>
            <p:cNvPr id="160865" name="AutoShape 97"/>
            <p:cNvSpPr>
              <a:spLocks noChangeArrowheads="1"/>
            </p:cNvSpPr>
            <p:nvPr/>
          </p:nvSpPr>
          <p:spPr bwMode="auto">
            <a:xfrm>
              <a:off x="2610" y="1183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66" name="AutoShape 98"/>
            <p:cNvSpPr>
              <a:spLocks noChangeArrowheads="1"/>
            </p:cNvSpPr>
            <p:nvPr/>
          </p:nvSpPr>
          <p:spPr bwMode="auto">
            <a:xfrm>
              <a:off x="2550" y="1015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67" name="AutoShape 99"/>
            <p:cNvSpPr>
              <a:spLocks noChangeArrowheads="1"/>
            </p:cNvSpPr>
            <p:nvPr/>
          </p:nvSpPr>
          <p:spPr bwMode="auto">
            <a:xfrm>
              <a:off x="2790" y="1039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68" name="AutoShape 100"/>
            <p:cNvSpPr>
              <a:spLocks noChangeArrowheads="1"/>
            </p:cNvSpPr>
            <p:nvPr/>
          </p:nvSpPr>
          <p:spPr bwMode="auto">
            <a:xfrm>
              <a:off x="2970" y="1219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69" name="AutoShape 101"/>
            <p:cNvSpPr>
              <a:spLocks noChangeArrowheads="1"/>
            </p:cNvSpPr>
            <p:nvPr/>
          </p:nvSpPr>
          <p:spPr bwMode="auto">
            <a:xfrm>
              <a:off x="2790" y="1201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70" name="AutoShape 102"/>
            <p:cNvSpPr>
              <a:spLocks noChangeArrowheads="1"/>
            </p:cNvSpPr>
            <p:nvPr/>
          </p:nvSpPr>
          <p:spPr bwMode="auto">
            <a:xfrm>
              <a:off x="2610" y="1219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71" name="AutoShape 103"/>
            <p:cNvSpPr>
              <a:spLocks noChangeArrowheads="1"/>
            </p:cNvSpPr>
            <p:nvPr/>
          </p:nvSpPr>
          <p:spPr bwMode="auto">
            <a:xfrm>
              <a:off x="3150" y="1183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72" name="AutoShape 104"/>
            <p:cNvSpPr>
              <a:spLocks noChangeArrowheads="1"/>
            </p:cNvSpPr>
            <p:nvPr/>
          </p:nvSpPr>
          <p:spPr bwMode="auto">
            <a:xfrm>
              <a:off x="3330" y="1039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73" name="AutoShape 105"/>
            <p:cNvSpPr>
              <a:spLocks noChangeArrowheads="1"/>
            </p:cNvSpPr>
            <p:nvPr/>
          </p:nvSpPr>
          <p:spPr bwMode="auto">
            <a:xfrm>
              <a:off x="3150" y="1075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74" name="AutoShape 106"/>
            <p:cNvSpPr>
              <a:spLocks noChangeArrowheads="1"/>
            </p:cNvSpPr>
            <p:nvPr/>
          </p:nvSpPr>
          <p:spPr bwMode="auto">
            <a:xfrm>
              <a:off x="2670" y="1063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75" name="AutoShape 107"/>
            <p:cNvSpPr>
              <a:spLocks noChangeArrowheads="1"/>
            </p:cNvSpPr>
            <p:nvPr/>
          </p:nvSpPr>
          <p:spPr bwMode="auto">
            <a:xfrm>
              <a:off x="4230" y="1003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76" name="AutoShape 108"/>
            <p:cNvSpPr>
              <a:spLocks noChangeArrowheads="1"/>
            </p:cNvSpPr>
            <p:nvPr/>
          </p:nvSpPr>
          <p:spPr bwMode="auto">
            <a:xfrm>
              <a:off x="3690" y="11293"/>
              <a:ext cx="180" cy="179"/>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77" name="AutoShape 109"/>
            <p:cNvSpPr>
              <a:spLocks noChangeArrowheads="1"/>
            </p:cNvSpPr>
            <p:nvPr/>
          </p:nvSpPr>
          <p:spPr bwMode="auto">
            <a:xfrm>
              <a:off x="3510" y="1147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78" name="AutoShape 110"/>
            <p:cNvSpPr>
              <a:spLocks noChangeArrowheads="1"/>
            </p:cNvSpPr>
            <p:nvPr/>
          </p:nvSpPr>
          <p:spPr bwMode="auto">
            <a:xfrm>
              <a:off x="4410" y="1147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79" name="AutoShape 111"/>
            <p:cNvSpPr>
              <a:spLocks noChangeArrowheads="1"/>
            </p:cNvSpPr>
            <p:nvPr/>
          </p:nvSpPr>
          <p:spPr bwMode="auto">
            <a:xfrm>
              <a:off x="4770" y="1129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80" name="AutoShape 112"/>
            <p:cNvSpPr>
              <a:spLocks noChangeArrowheads="1"/>
            </p:cNvSpPr>
            <p:nvPr/>
          </p:nvSpPr>
          <p:spPr bwMode="auto">
            <a:xfrm>
              <a:off x="5310" y="1129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81" name="AutoShape 113"/>
            <p:cNvSpPr>
              <a:spLocks noChangeArrowheads="1"/>
            </p:cNvSpPr>
            <p:nvPr/>
          </p:nvSpPr>
          <p:spPr bwMode="auto">
            <a:xfrm>
              <a:off x="4950" y="1165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82" name="AutoShape 114"/>
            <p:cNvSpPr>
              <a:spLocks noChangeArrowheads="1"/>
            </p:cNvSpPr>
            <p:nvPr/>
          </p:nvSpPr>
          <p:spPr bwMode="auto">
            <a:xfrm>
              <a:off x="5490" y="11652"/>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83" name="Line 115"/>
            <p:cNvSpPr>
              <a:spLocks noChangeShapeType="1"/>
            </p:cNvSpPr>
            <p:nvPr/>
          </p:nvSpPr>
          <p:spPr bwMode="auto">
            <a:xfrm flipV="1">
              <a:off x="2070" y="10932"/>
              <a:ext cx="900" cy="1800"/>
            </a:xfrm>
            <a:prstGeom prst="line">
              <a:avLst/>
            </a:prstGeom>
            <a:noFill/>
            <a:ln w="9525">
              <a:solidFill>
                <a:srgbClr val="000000"/>
              </a:solidFill>
              <a:round/>
              <a:headEnd/>
              <a:tailEnd type="triangle" w="med" len="med"/>
            </a:ln>
          </p:spPr>
          <p:txBody>
            <a:bodyPr/>
            <a:lstStyle/>
            <a:p>
              <a:endParaRPr lang="el-GR"/>
            </a:p>
          </p:txBody>
        </p:sp>
        <p:sp>
          <p:nvSpPr>
            <p:cNvPr id="160884" name="Text Box 116"/>
            <p:cNvSpPr txBox="1">
              <a:spLocks noChangeArrowheads="1"/>
            </p:cNvSpPr>
            <p:nvPr/>
          </p:nvSpPr>
          <p:spPr bwMode="auto">
            <a:xfrm>
              <a:off x="2070" y="12912"/>
              <a:ext cx="6210" cy="540"/>
            </a:xfrm>
            <a:prstGeom prst="rect">
              <a:avLst/>
            </a:prstGeom>
            <a:solidFill>
              <a:srgbClr val="FFFFFF"/>
            </a:solidFill>
            <a:ln w="9525">
              <a:noFill/>
              <a:miter lim="800000"/>
              <a:headEnd/>
              <a:tailEnd/>
            </a:ln>
          </p:spPr>
          <p:txBody>
            <a:bodyPr/>
            <a:lstStyle/>
            <a:p>
              <a:r>
                <a:rPr lang="el-GR" sz="1200">
                  <a:latin typeface="Times New Roman" pitchFamily="18" charset="0"/>
                </a:rPr>
                <a:t>Βήμα 2(ii): Επανακατάταξη παρατηρήσεων σε ομάδες</a:t>
              </a:r>
              <a:endParaRPr lang="el-GR"/>
            </a:p>
          </p:txBody>
        </p:sp>
        <p:sp>
          <p:nvSpPr>
            <p:cNvPr id="160885" name="Oval 117"/>
            <p:cNvSpPr>
              <a:spLocks noChangeArrowheads="1"/>
            </p:cNvSpPr>
            <p:nvPr/>
          </p:nvSpPr>
          <p:spPr bwMode="auto">
            <a:xfrm>
              <a:off x="3120" y="10032"/>
              <a:ext cx="180" cy="180"/>
            </a:xfrm>
            <a:prstGeom prst="ellipse">
              <a:avLst/>
            </a:prstGeom>
            <a:solidFill>
              <a:srgbClr val="FFFFFF"/>
            </a:solidFill>
            <a:ln w="9525">
              <a:solidFill>
                <a:srgbClr val="000000"/>
              </a:solidFill>
              <a:round/>
              <a:headEnd/>
              <a:tailEnd/>
            </a:ln>
          </p:spPr>
          <p:txBody>
            <a:bodyPr/>
            <a:lstStyle/>
            <a:p>
              <a:endParaRPr lang="el-GR"/>
            </a:p>
          </p:txBody>
        </p:sp>
        <p:sp>
          <p:nvSpPr>
            <p:cNvPr id="160886" name="Oval 118"/>
            <p:cNvSpPr>
              <a:spLocks noChangeArrowheads="1"/>
            </p:cNvSpPr>
            <p:nvPr/>
          </p:nvSpPr>
          <p:spPr bwMode="auto">
            <a:xfrm>
              <a:off x="4020" y="11652"/>
              <a:ext cx="180" cy="180"/>
            </a:xfrm>
            <a:prstGeom prst="ellipse">
              <a:avLst/>
            </a:prstGeom>
            <a:solidFill>
              <a:srgbClr val="FFFFFF"/>
            </a:solidFill>
            <a:ln w="9525">
              <a:solidFill>
                <a:srgbClr val="000000"/>
              </a:solidFill>
              <a:round/>
              <a:headEnd/>
              <a:tailEnd/>
            </a:ln>
          </p:spPr>
          <p:txBody>
            <a:bodyPr/>
            <a:lstStyle/>
            <a:p>
              <a:endParaRPr lang="el-GR"/>
            </a:p>
          </p:txBody>
        </p:sp>
        <p:sp>
          <p:nvSpPr>
            <p:cNvPr id="160887" name="Line 119"/>
            <p:cNvSpPr>
              <a:spLocks noChangeShapeType="1"/>
            </p:cNvSpPr>
            <p:nvPr/>
          </p:nvSpPr>
          <p:spPr bwMode="auto">
            <a:xfrm flipV="1">
              <a:off x="2772" y="10080"/>
              <a:ext cx="360" cy="180"/>
            </a:xfrm>
            <a:prstGeom prst="line">
              <a:avLst/>
            </a:prstGeom>
            <a:noFill/>
            <a:ln w="9525">
              <a:solidFill>
                <a:srgbClr val="000000"/>
              </a:solidFill>
              <a:round/>
              <a:headEnd/>
              <a:tailEnd type="triangle" w="med" len="med"/>
            </a:ln>
          </p:spPr>
          <p:txBody>
            <a:bodyPr/>
            <a:lstStyle/>
            <a:p>
              <a:endParaRPr lang="el-GR"/>
            </a:p>
          </p:txBody>
        </p:sp>
        <p:sp>
          <p:nvSpPr>
            <p:cNvPr id="160888" name="Line 120"/>
            <p:cNvSpPr>
              <a:spLocks noChangeShapeType="1"/>
            </p:cNvSpPr>
            <p:nvPr/>
          </p:nvSpPr>
          <p:spPr bwMode="auto">
            <a:xfrm flipV="1">
              <a:off x="2952" y="10260"/>
              <a:ext cx="180" cy="180"/>
            </a:xfrm>
            <a:prstGeom prst="line">
              <a:avLst/>
            </a:prstGeom>
            <a:noFill/>
            <a:ln w="9525">
              <a:solidFill>
                <a:srgbClr val="000000"/>
              </a:solidFill>
              <a:round/>
              <a:headEnd/>
              <a:tailEnd type="triangle" w="med" len="med"/>
            </a:ln>
          </p:spPr>
          <p:txBody>
            <a:bodyPr/>
            <a:lstStyle/>
            <a:p>
              <a:endParaRPr lang="el-GR"/>
            </a:p>
          </p:txBody>
        </p:sp>
        <p:sp>
          <p:nvSpPr>
            <p:cNvPr id="160889" name="Line 121"/>
            <p:cNvSpPr>
              <a:spLocks noChangeShapeType="1"/>
            </p:cNvSpPr>
            <p:nvPr/>
          </p:nvSpPr>
          <p:spPr bwMode="auto">
            <a:xfrm flipH="1" flipV="1">
              <a:off x="3312" y="10080"/>
              <a:ext cx="900" cy="180"/>
            </a:xfrm>
            <a:prstGeom prst="line">
              <a:avLst/>
            </a:prstGeom>
            <a:noFill/>
            <a:ln w="9525">
              <a:solidFill>
                <a:srgbClr val="000000"/>
              </a:solidFill>
              <a:round/>
              <a:headEnd/>
              <a:tailEnd type="triangle" w="med" len="med"/>
            </a:ln>
          </p:spPr>
          <p:txBody>
            <a:bodyPr/>
            <a:lstStyle/>
            <a:p>
              <a:endParaRPr lang="el-GR"/>
            </a:p>
          </p:txBody>
        </p:sp>
        <p:sp>
          <p:nvSpPr>
            <p:cNvPr id="160890" name="Line 122"/>
            <p:cNvSpPr>
              <a:spLocks noChangeShapeType="1"/>
            </p:cNvSpPr>
            <p:nvPr/>
          </p:nvSpPr>
          <p:spPr bwMode="auto">
            <a:xfrm>
              <a:off x="3672" y="11520"/>
              <a:ext cx="360" cy="180"/>
            </a:xfrm>
            <a:prstGeom prst="line">
              <a:avLst/>
            </a:prstGeom>
            <a:noFill/>
            <a:ln w="9525">
              <a:solidFill>
                <a:srgbClr val="000000"/>
              </a:solidFill>
              <a:round/>
              <a:headEnd/>
              <a:tailEnd type="triangle" w="med" len="med"/>
            </a:ln>
          </p:spPr>
          <p:txBody>
            <a:bodyPr/>
            <a:lstStyle/>
            <a:p>
              <a:endParaRPr lang="el-GR"/>
            </a:p>
          </p:txBody>
        </p:sp>
        <p:sp>
          <p:nvSpPr>
            <p:cNvPr id="160891" name="Line 123"/>
            <p:cNvSpPr>
              <a:spLocks noChangeShapeType="1"/>
            </p:cNvSpPr>
            <p:nvPr/>
          </p:nvSpPr>
          <p:spPr bwMode="auto">
            <a:xfrm flipV="1">
              <a:off x="3492" y="11880"/>
              <a:ext cx="360" cy="0"/>
            </a:xfrm>
            <a:prstGeom prst="line">
              <a:avLst/>
            </a:prstGeom>
            <a:noFill/>
            <a:ln w="9525">
              <a:solidFill>
                <a:srgbClr val="000000"/>
              </a:solidFill>
              <a:round/>
              <a:headEnd/>
              <a:tailEnd type="triangle" w="med" len="med"/>
            </a:ln>
          </p:spPr>
          <p:txBody>
            <a:bodyPr/>
            <a:lstStyle/>
            <a:p>
              <a:endParaRPr lang="el-GR"/>
            </a:p>
          </p:txBody>
        </p:sp>
        <p:sp>
          <p:nvSpPr>
            <p:cNvPr id="160892" name="Line 124"/>
            <p:cNvSpPr>
              <a:spLocks noChangeShapeType="1"/>
            </p:cNvSpPr>
            <p:nvPr/>
          </p:nvSpPr>
          <p:spPr bwMode="auto">
            <a:xfrm flipH="1">
              <a:off x="4212" y="11700"/>
              <a:ext cx="720" cy="0"/>
            </a:xfrm>
            <a:prstGeom prst="line">
              <a:avLst/>
            </a:prstGeom>
            <a:noFill/>
            <a:ln w="9525">
              <a:solidFill>
                <a:srgbClr val="000000"/>
              </a:solidFill>
              <a:round/>
              <a:headEnd/>
              <a:tailEnd type="triangle" w="med" len="med"/>
            </a:ln>
          </p:spPr>
          <p:txBody>
            <a:bodyPr/>
            <a:lstStyle/>
            <a:p>
              <a:endParaRPr lang="el-GR"/>
            </a:p>
          </p:txBody>
        </p:sp>
      </p:grpSp>
      <p:sp>
        <p:nvSpPr>
          <p:cNvPr id="160770" name="Rectangle 2"/>
          <p:cNvSpPr>
            <a:spLocks noGrp="1" noChangeArrowheads="1"/>
          </p:cNvSpPr>
          <p:nvPr>
            <p:ph type="title"/>
          </p:nvPr>
        </p:nvSpPr>
        <p:spPr>
          <a:xfrm>
            <a:off x="571472" y="500042"/>
            <a:ext cx="8316913" cy="755650"/>
          </a:xfrm>
        </p:spPr>
        <p:txBody>
          <a:bodyPr/>
          <a:lstStyle/>
          <a:p>
            <a:r>
              <a:rPr lang="el-GR" sz="3200" b="1" dirty="0"/>
              <a:t>Η Μέθοδος </a:t>
            </a:r>
            <a:r>
              <a:rPr lang="en-US" sz="3200" b="1" dirty="0"/>
              <a:t>K-Means</a:t>
            </a:r>
            <a:endParaRPr lang="el-GR" sz="3200" b="1" dirty="0"/>
          </a:p>
        </p:txBody>
      </p:sp>
      <p:sp>
        <p:nvSpPr>
          <p:cNvPr id="160771" name="Text Box 3"/>
          <p:cNvSpPr txBox="1">
            <a:spLocks noChangeArrowheads="1"/>
          </p:cNvSpPr>
          <p:nvPr/>
        </p:nvSpPr>
        <p:spPr bwMode="auto">
          <a:xfrm>
            <a:off x="6072198" y="1571612"/>
            <a:ext cx="3455987"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Ο Αλγόριθμος</a:t>
            </a:r>
          </a:p>
        </p:txBody>
      </p:sp>
      <p:grpSp>
        <p:nvGrpSpPr>
          <p:cNvPr id="4" name="Group 5"/>
          <p:cNvGrpSpPr>
            <a:grpSpLocks/>
          </p:cNvGrpSpPr>
          <p:nvPr/>
        </p:nvGrpSpPr>
        <p:grpSpPr bwMode="auto">
          <a:xfrm>
            <a:off x="1000100" y="1500174"/>
            <a:ext cx="2428892" cy="2214578"/>
            <a:chOff x="1800" y="1980"/>
            <a:chExt cx="3960" cy="3780"/>
          </a:xfrm>
        </p:grpSpPr>
        <p:sp>
          <p:nvSpPr>
            <p:cNvPr id="160774" name="Line 6"/>
            <p:cNvSpPr>
              <a:spLocks noChangeShapeType="1"/>
            </p:cNvSpPr>
            <p:nvPr/>
          </p:nvSpPr>
          <p:spPr bwMode="auto">
            <a:xfrm>
              <a:off x="1800" y="1980"/>
              <a:ext cx="0" cy="3060"/>
            </a:xfrm>
            <a:prstGeom prst="line">
              <a:avLst/>
            </a:prstGeom>
            <a:noFill/>
            <a:ln w="9525">
              <a:solidFill>
                <a:srgbClr val="000000"/>
              </a:solidFill>
              <a:round/>
              <a:headEnd/>
              <a:tailEnd/>
            </a:ln>
          </p:spPr>
          <p:txBody>
            <a:bodyPr/>
            <a:lstStyle/>
            <a:p>
              <a:endParaRPr lang="el-GR"/>
            </a:p>
          </p:txBody>
        </p:sp>
        <p:sp>
          <p:nvSpPr>
            <p:cNvPr id="160775" name="Line 7"/>
            <p:cNvSpPr>
              <a:spLocks noChangeShapeType="1"/>
            </p:cNvSpPr>
            <p:nvPr/>
          </p:nvSpPr>
          <p:spPr bwMode="auto">
            <a:xfrm>
              <a:off x="1800" y="5040"/>
              <a:ext cx="3960" cy="0"/>
            </a:xfrm>
            <a:prstGeom prst="line">
              <a:avLst/>
            </a:prstGeom>
            <a:noFill/>
            <a:ln w="9525">
              <a:solidFill>
                <a:srgbClr val="000000"/>
              </a:solidFill>
              <a:round/>
              <a:headEnd/>
              <a:tailEnd/>
            </a:ln>
          </p:spPr>
          <p:txBody>
            <a:bodyPr/>
            <a:lstStyle/>
            <a:p>
              <a:endParaRPr lang="el-GR"/>
            </a:p>
          </p:txBody>
        </p:sp>
        <p:sp>
          <p:nvSpPr>
            <p:cNvPr id="160776" name="AutoShape 8"/>
            <p:cNvSpPr>
              <a:spLocks noChangeArrowheads="1"/>
            </p:cNvSpPr>
            <p:nvPr/>
          </p:nvSpPr>
          <p:spPr bwMode="auto">
            <a:xfrm>
              <a:off x="2340" y="414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77" name="AutoShape 9"/>
            <p:cNvSpPr>
              <a:spLocks noChangeArrowheads="1"/>
            </p:cNvSpPr>
            <p:nvPr/>
          </p:nvSpPr>
          <p:spPr bwMode="auto">
            <a:xfrm>
              <a:off x="2280" y="246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78" name="AutoShape 10"/>
            <p:cNvSpPr>
              <a:spLocks noChangeArrowheads="1"/>
            </p:cNvSpPr>
            <p:nvPr/>
          </p:nvSpPr>
          <p:spPr bwMode="auto">
            <a:xfrm>
              <a:off x="2520" y="27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79" name="AutoShape 11"/>
            <p:cNvSpPr>
              <a:spLocks noChangeArrowheads="1"/>
            </p:cNvSpPr>
            <p:nvPr/>
          </p:nvSpPr>
          <p:spPr bwMode="auto">
            <a:xfrm>
              <a:off x="2700" y="45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80" name="AutoShape 12"/>
            <p:cNvSpPr>
              <a:spLocks noChangeArrowheads="1"/>
            </p:cNvSpPr>
            <p:nvPr/>
          </p:nvSpPr>
          <p:spPr bwMode="auto">
            <a:xfrm>
              <a:off x="2520" y="432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81" name="AutoShape 13"/>
            <p:cNvSpPr>
              <a:spLocks noChangeArrowheads="1"/>
            </p:cNvSpPr>
            <p:nvPr/>
          </p:nvSpPr>
          <p:spPr bwMode="auto">
            <a:xfrm>
              <a:off x="2340" y="45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82" name="AutoShape 14"/>
            <p:cNvSpPr>
              <a:spLocks noChangeArrowheads="1"/>
            </p:cNvSpPr>
            <p:nvPr/>
          </p:nvSpPr>
          <p:spPr bwMode="auto">
            <a:xfrm>
              <a:off x="2880" y="414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83" name="AutoShape 15"/>
            <p:cNvSpPr>
              <a:spLocks noChangeArrowheads="1"/>
            </p:cNvSpPr>
            <p:nvPr/>
          </p:nvSpPr>
          <p:spPr bwMode="auto">
            <a:xfrm>
              <a:off x="3060" y="27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84" name="AutoShape 16"/>
            <p:cNvSpPr>
              <a:spLocks noChangeArrowheads="1"/>
            </p:cNvSpPr>
            <p:nvPr/>
          </p:nvSpPr>
          <p:spPr bwMode="auto">
            <a:xfrm>
              <a:off x="2880" y="306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85" name="AutoShape 17"/>
            <p:cNvSpPr>
              <a:spLocks noChangeArrowheads="1"/>
            </p:cNvSpPr>
            <p:nvPr/>
          </p:nvSpPr>
          <p:spPr bwMode="auto">
            <a:xfrm>
              <a:off x="2400" y="294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86" name="AutoShape 18"/>
            <p:cNvSpPr>
              <a:spLocks noChangeArrowheads="1"/>
            </p:cNvSpPr>
            <p:nvPr/>
          </p:nvSpPr>
          <p:spPr bwMode="auto">
            <a:xfrm>
              <a:off x="3960" y="234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87" name="AutoShape 19"/>
            <p:cNvSpPr>
              <a:spLocks noChangeArrowheads="1"/>
            </p:cNvSpPr>
            <p:nvPr/>
          </p:nvSpPr>
          <p:spPr bwMode="auto">
            <a:xfrm>
              <a:off x="3420" y="342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88" name="AutoShape 20"/>
            <p:cNvSpPr>
              <a:spLocks noChangeArrowheads="1"/>
            </p:cNvSpPr>
            <p:nvPr/>
          </p:nvSpPr>
          <p:spPr bwMode="auto">
            <a:xfrm>
              <a:off x="3240" y="36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89" name="AutoShape 21"/>
            <p:cNvSpPr>
              <a:spLocks noChangeArrowheads="1"/>
            </p:cNvSpPr>
            <p:nvPr/>
          </p:nvSpPr>
          <p:spPr bwMode="auto">
            <a:xfrm>
              <a:off x="4140" y="378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90" name="AutoShape 22"/>
            <p:cNvSpPr>
              <a:spLocks noChangeArrowheads="1"/>
            </p:cNvSpPr>
            <p:nvPr/>
          </p:nvSpPr>
          <p:spPr bwMode="auto">
            <a:xfrm>
              <a:off x="4500" y="36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91" name="AutoShape 23"/>
            <p:cNvSpPr>
              <a:spLocks noChangeArrowheads="1"/>
            </p:cNvSpPr>
            <p:nvPr/>
          </p:nvSpPr>
          <p:spPr bwMode="auto">
            <a:xfrm>
              <a:off x="5040" y="36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92" name="AutoShape 24"/>
            <p:cNvSpPr>
              <a:spLocks noChangeArrowheads="1"/>
            </p:cNvSpPr>
            <p:nvPr/>
          </p:nvSpPr>
          <p:spPr bwMode="auto">
            <a:xfrm>
              <a:off x="4680" y="396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93" name="AutoShape 25"/>
            <p:cNvSpPr>
              <a:spLocks noChangeArrowheads="1"/>
            </p:cNvSpPr>
            <p:nvPr/>
          </p:nvSpPr>
          <p:spPr bwMode="auto">
            <a:xfrm>
              <a:off x="5220" y="396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794" name="Oval 26"/>
            <p:cNvSpPr>
              <a:spLocks noChangeArrowheads="1"/>
            </p:cNvSpPr>
            <p:nvPr/>
          </p:nvSpPr>
          <p:spPr bwMode="auto">
            <a:xfrm>
              <a:off x="3600" y="2520"/>
              <a:ext cx="180" cy="180"/>
            </a:xfrm>
            <a:prstGeom prst="ellipse">
              <a:avLst/>
            </a:prstGeom>
            <a:solidFill>
              <a:srgbClr val="FFFFFF"/>
            </a:solidFill>
            <a:ln w="9525">
              <a:solidFill>
                <a:srgbClr val="000000"/>
              </a:solidFill>
              <a:round/>
              <a:headEnd/>
              <a:tailEnd/>
            </a:ln>
          </p:spPr>
          <p:txBody>
            <a:bodyPr/>
            <a:lstStyle/>
            <a:p>
              <a:endParaRPr lang="el-GR"/>
            </a:p>
          </p:txBody>
        </p:sp>
        <p:sp>
          <p:nvSpPr>
            <p:cNvPr id="160795" name="Oval 27"/>
            <p:cNvSpPr>
              <a:spLocks noChangeArrowheads="1"/>
            </p:cNvSpPr>
            <p:nvPr/>
          </p:nvSpPr>
          <p:spPr bwMode="auto">
            <a:xfrm>
              <a:off x="2700" y="3960"/>
              <a:ext cx="180" cy="180"/>
            </a:xfrm>
            <a:prstGeom prst="ellipse">
              <a:avLst/>
            </a:prstGeom>
            <a:solidFill>
              <a:srgbClr val="FFFFFF"/>
            </a:solidFill>
            <a:ln w="9525">
              <a:solidFill>
                <a:srgbClr val="000000"/>
              </a:solidFill>
              <a:round/>
              <a:headEnd/>
              <a:tailEnd/>
            </a:ln>
          </p:spPr>
          <p:txBody>
            <a:bodyPr/>
            <a:lstStyle/>
            <a:p>
              <a:endParaRPr lang="el-GR"/>
            </a:p>
          </p:txBody>
        </p:sp>
        <p:sp>
          <p:nvSpPr>
            <p:cNvPr id="160796" name="Line 28"/>
            <p:cNvSpPr>
              <a:spLocks noChangeShapeType="1"/>
            </p:cNvSpPr>
            <p:nvPr/>
          </p:nvSpPr>
          <p:spPr bwMode="auto">
            <a:xfrm flipV="1">
              <a:off x="1800" y="3240"/>
              <a:ext cx="900" cy="1800"/>
            </a:xfrm>
            <a:prstGeom prst="line">
              <a:avLst/>
            </a:prstGeom>
            <a:noFill/>
            <a:ln w="9525">
              <a:solidFill>
                <a:srgbClr val="000000"/>
              </a:solidFill>
              <a:round/>
              <a:headEnd/>
              <a:tailEnd type="triangle" w="med" len="med"/>
            </a:ln>
          </p:spPr>
          <p:txBody>
            <a:bodyPr/>
            <a:lstStyle/>
            <a:p>
              <a:endParaRPr lang="el-GR"/>
            </a:p>
          </p:txBody>
        </p:sp>
        <p:sp>
          <p:nvSpPr>
            <p:cNvPr id="160797" name="Text Box 29"/>
            <p:cNvSpPr txBox="1">
              <a:spLocks noChangeArrowheads="1"/>
            </p:cNvSpPr>
            <p:nvPr/>
          </p:nvSpPr>
          <p:spPr bwMode="auto">
            <a:xfrm>
              <a:off x="1800" y="5220"/>
              <a:ext cx="3960" cy="540"/>
            </a:xfrm>
            <a:prstGeom prst="rect">
              <a:avLst/>
            </a:prstGeom>
            <a:solidFill>
              <a:srgbClr val="FFFFFF"/>
            </a:solidFill>
            <a:ln w="9525">
              <a:noFill/>
              <a:miter lim="800000"/>
              <a:headEnd/>
              <a:tailEnd/>
            </a:ln>
          </p:spPr>
          <p:txBody>
            <a:bodyPr/>
            <a:lstStyle/>
            <a:p>
              <a:r>
                <a:rPr lang="el-GR" sz="1200">
                  <a:latin typeface="Times New Roman" pitchFamily="18" charset="0"/>
                </a:rPr>
                <a:t>Βήμα 1:Επιλογή αρχικών κέντρων</a:t>
              </a:r>
              <a:endParaRPr lang="el-GR"/>
            </a:p>
          </p:txBody>
        </p:sp>
      </p:grpSp>
      <p:grpSp>
        <p:nvGrpSpPr>
          <p:cNvPr id="5" name="Group 30"/>
          <p:cNvGrpSpPr>
            <a:grpSpLocks/>
          </p:cNvGrpSpPr>
          <p:nvPr/>
        </p:nvGrpSpPr>
        <p:grpSpPr bwMode="auto">
          <a:xfrm>
            <a:off x="3857620" y="1500174"/>
            <a:ext cx="3286148" cy="2143140"/>
            <a:chOff x="1590" y="6120"/>
            <a:chExt cx="5070" cy="3780"/>
          </a:xfrm>
        </p:grpSpPr>
        <p:sp>
          <p:nvSpPr>
            <p:cNvPr id="160799" name="Freeform 31"/>
            <p:cNvSpPr>
              <a:spLocks/>
            </p:cNvSpPr>
            <p:nvPr/>
          </p:nvSpPr>
          <p:spPr bwMode="auto">
            <a:xfrm>
              <a:off x="1590" y="7440"/>
              <a:ext cx="4530" cy="1620"/>
            </a:xfrm>
            <a:custGeom>
              <a:avLst/>
              <a:gdLst/>
              <a:ahLst/>
              <a:cxnLst>
                <a:cxn ang="0">
                  <a:pos x="570" y="660"/>
                </a:cxn>
                <a:cxn ang="0">
                  <a:pos x="570" y="1560"/>
                </a:cxn>
                <a:cxn ang="0">
                  <a:pos x="3990" y="1020"/>
                </a:cxn>
                <a:cxn ang="0">
                  <a:pos x="3810" y="120"/>
                </a:cxn>
                <a:cxn ang="0">
                  <a:pos x="1470" y="300"/>
                </a:cxn>
                <a:cxn ang="0">
                  <a:pos x="570" y="660"/>
                </a:cxn>
              </a:cxnLst>
              <a:rect l="0" t="0" r="r" b="b"/>
              <a:pathLst>
                <a:path w="4530" h="1620">
                  <a:moveTo>
                    <a:pt x="570" y="660"/>
                  </a:moveTo>
                  <a:cubicBezTo>
                    <a:pt x="420" y="870"/>
                    <a:pt x="0" y="1500"/>
                    <a:pt x="570" y="1560"/>
                  </a:cubicBezTo>
                  <a:cubicBezTo>
                    <a:pt x="1140" y="1620"/>
                    <a:pt x="3450" y="1260"/>
                    <a:pt x="3990" y="1020"/>
                  </a:cubicBezTo>
                  <a:cubicBezTo>
                    <a:pt x="4530" y="780"/>
                    <a:pt x="4230" y="240"/>
                    <a:pt x="3810" y="120"/>
                  </a:cubicBezTo>
                  <a:cubicBezTo>
                    <a:pt x="3390" y="0"/>
                    <a:pt x="2010" y="210"/>
                    <a:pt x="1470" y="300"/>
                  </a:cubicBezTo>
                  <a:cubicBezTo>
                    <a:pt x="930" y="390"/>
                    <a:pt x="720" y="450"/>
                    <a:pt x="570" y="660"/>
                  </a:cubicBezTo>
                  <a:close/>
                </a:path>
              </a:pathLst>
            </a:custGeom>
            <a:solidFill>
              <a:srgbClr val="FFFFFF"/>
            </a:solidFill>
            <a:ln w="9525">
              <a:solidFill>
                <a:srgbClr val="000000"/>
              </a:solidFill>
              <a:round/>
              <a:headEnd/>
              <a:tailEnd/>
            </a:ln>
          </p:spPr>
          <p:txBody>
            <a:bodyPr/>
            <a:lstStyle/>
            <a:p>
              <a:endParaRPr lang="el-GR"/>
            </a:p>
          </p:txBody>
        </p:sp>
        <p:sp>
          <p:nvSpPr>
            <p:cNvPr id="160800" name="Freeform 32"/>
            <p:cNvSpPr>
              <a:spLocks/>
            </p:cNvSpPr>
            <p:nvPr/>
          </p:nvSpPr>
          <p:spPr bwMode="auto">
            <a:xfrm>
              <a:off x="1740" y="6120"/>
              <a:ext cx="2610" cy="1620"/>
            </a:xfrm>
            <a:custGeom>
              <a:avLst/>
              <a:gdLst/>
              <a:ahLst/>
              <a:cxnLst>
                <a:cxn ang="0">
                  <a:pos x="240" y="180"/>
                </a:cxn>
                <a:cxn ang="0">
                  <a:pos x="600" y="1260"/>
                </a:cxn>
                <a:cxn ang="0">
                  <a:pos x="2220" y="1440"/>
                </a:cxn>
                <a:cxn ang="0">
                  <a:pos x="2580" y="180"/>
                </a:cxn>
                <a:cxn ang="0">
                  <a:pos x="2040" y="360"/>
                </a:cxn>
                <a:cxn ang="0">
                  <a:pos x="240" y="180"/>
                </a:cxn>
              </a:cxnLst>
              <a:rect l="0" t="0" r="r" b="b"/>
              <a:pathLst>
                <a:path w="2610" h="1620">
                  <a:moveTo>
                    <a:pt x="240" y="180"/>
                  </a:moveTo>
                  <a:cubicBezTo>
                    <a:pt x="0" y="330"/>
                    <a:pt x="270" y="1050"/>
                    <a:pt x="600" y="1260"/>
                  </a:cubicBezTo>
                  <a:cubicBezTo>
                    <a:pt x="930" y="1470"/>
                    <a:pt x="1890" y="1620"/>
                    <a:pt x="2220" y="1440"/>
                  </a:cubicBezTo>
                  <a:cubicBezTo>
                    <a:pt x="2550" y="1260"/>
                    <a:pt x="2610" y="360"/>
                    <a:pt x="2580" y="180"/>
                  </a:cubicBezTo>
                  <a:cubicBezTo>
                    <a:pt x="2550" y="0"/>
                    <a:pt x="2430" y="360"/>
                    <a:pt x="2040" y="360"/>
                  </a:cubicBezTo>
                  <a:cubicBezTo>
                    <a:pt x="1650" y="360"/>
                    <a:pt x="480" y="30"/>
                    <a:pt x="240" y="180"/>
                  </a:cubicBezTo>
                  <a:close/>
                </a:path>
              </a:pathLst>
            </a:custGeom>
            <a:solidFill>
              <a:srgbClr val="FFFFFF"/>
            </a:solidFill>
            <a:ln w="9525">
              <a:solidFill>
                <a:srgbClr val="000000"/>
              </a:solidFill>
              <a:round/>
              <a:headEnd/>
              <a:tailEnd/>
            </a:ln>
          </p:spPr>
          <p:txBody>
            <a:bodyPr/>
            <a:lstStyle/>
            <a:p>
              <a:endParaRPr lang="el-GR"/>
            </a:p>
          </p:txBody>
        </p:sp>
        <p:sp>
          <p:nvSpPr>
            <p:cNvPr id="160801" name="Line 33"/>
            <p:cNvSpPr>
              <a:spLocks noChangeShapeType="1"/>
            </p:cNvSpPr>
            <p:nvPr/>
          </p:nvSpPr>
          <p:spPr bwMode="auto">
            <a:xfrm>
              <a:off x="1800" y="6120"/>
              <a:ext cx="0" cy="3060"/>
            </a:xfrm>
            <a:prstGeom prst="line">
              <a:avLst/>
            </a:prstGeom>
            <a:noFill/>
            <a:ln w="9525">
              <a:solidFill>
                <a:srgbClr val="000000"/>
              </a:solidFill>
              <a:round/>
              <a:headEnd/>
              <a:tailEnd/>
            </a:ln>
          </p:spPr>
          <p:txBody>
            <a:bodyPr/>
            <a:lstStyle/>
            <a:p>
              <a:endParaRPr lang="el-GR"/>
            </a:p>
          </p:txBody>
        </p:sp>
        <p:sp>
          <p:nvSpPr>
            <p:cNvPr id="160802" name="Line 34"/>
            <p:cNvSpPr>
              <a:spLocks noChangeShapeType="1"/>
            </p:cNvSpPr>
            <p:nvPr/>
          </p:nvSpPr>
          <p:spPr bwMode="auto">
            <a:xfrm>
              <a:off x="1800" y="9180"/>
              <a:ext cx="3960" cy="0"/>
            </a:xfrm>
            <a:prstGeom prst="line">
              <a:avLst/>
            </a:prstGeom>
            <a:noFill/>
            <a:ln w="9525">
              <a:solidFill>
                <a:srgbClr val="000000"/>
              </a:solidFill>
              <a:round/>
              <a:headEnd/>
              <a:tailEnd/>
            </a:ln>
          </p:spPr>
          <p:txBody>
            <a:bodyPr/>
            <a:lstStyle/>
            <a:p>
              <a:endParaRPr lang="el-GR"/>
            </a:p>
          </p:txBody>
        </p:sp>
        <p:sp>
          <p:nvSpPr>
            <p:cNvPr id="160803" name="AutoShape 35"/>
            <p:cNvSpPr>
              <a:spLocks noChangeArrowheads="1"/>
            </p:cNvSpPr>
            <p:nvPr/>
          </p:nvSpPr>
          <p:spPr bwMode="auto">
            <a:xfrm>
              <a:off x="2340" y="828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04" name="AutoShape 36"/>
            <p:cNvSpPr>
              <a:spLocks noChangeArrowheads="1"/>
            </p:cNvSpPr>
            <p:nvPr/>
          </p:nvSpPr>
          <p:spPr bwMode="auto">
            <a:xfrm>
              <a:off x="2280" y="66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05" name="AutoShape 37"/>
            <p:cNvSpPr>
              <a:spLocks noChangeArrowheads="1"/>
            </p:cNvSpPr>
            <p:nvPr/>
          </p:nvSpPr>
          <p:spPr bwMode="auto">
            <a:xfrm>
              <a:off x="2520" y="684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06" name="AutoShape 38"/>
            <p:cNvSpPr>
              <a:spLocks noChangeArrowheads="1"/>
            </p:cNvSpPr>
            <p:nvPr/>
          </p:nvSpPr>
          <p:spPr bwMode="auto">
            <a:xfrm>
              <a:off x="2700" y="864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07" name="AutoShape 39"/>
            <p:cNvSpPr>
              <a:spLocks noChangeArrowheads="1"/>
            </p:cNvSpPr>
            <p:nvPr/>
          </p:nvSpPr>
          <p:spPr bwMode="auto">
            <a:xfrm>
              <a:off x="2520" y="846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08" name="AutoShape 40"/>
            <p:cNvSpPr>
              <a:spLocks noChangeArrowheads="1"/>
            </p:cNvSpPr>
            <p:nvPr/>
          </p:nvSpPr>
          <p:spPr bwMode="auto">
            <a:xfrm>
              <a:off x="2340" y="864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09" name="AutoShape 41"/>
            <p:cNvSpPr>
              <a:spLocks noChangeArrowheads="1"/>
            </p:cNvSpPr>
            <p:nvPr/>
          </p:nvSpPr>
          <p:spPr bwMode="auto">
            <a:xfrm>
              <a:off x="2880" y="828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10" name="AutoShape 42"/>
            <p:cNvSpPr>
              <a:spLocks noChangeArrowheads="1"/>
            </p:cNvSpPr>
            <p:nvPr/>
          </p:nvSpPr>
          <p:spPr bwMode="auto">
            <a:xfrm>
              <a:off x="3060" y="684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11" name="AutoShape 43"/>
            <p:cNvSpPr>
              <a:spLocks noChangeArrowheads="1"/>
            </p:cNvSpPr>
            <p:nvPr/>
          </p:nvSpPr>
          <p:spPr bwMode="auto">
            <a:xfrm>
              <a:off x="2880" y="72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12" name="AutoShape 44"/>
            <p:cNvSpPr>
              <a:spLocks noChangeArrowheads="1"/>
            </p:cNvSpPr>
            <p:nvPr/>
          </p:nvSpPr>
          <p:spPr bwMode="auto">
            <a:xfrm>
              <a:off x="2400" y="708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13" name="AutoShape 45"/>
            <p:cNvSpPr>
              <a:spLocks noChangeArrowheads="1"/>
            </p:cNvSpPr>
            <p:nvPr/>
          </p:nvSpPr>
          <p:spPr bwMode="auto">
            <a:xfrm>
              <a:off x="3960" y="648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14" name="AutoShape 46"/>
            <p:cNvSpPr>
              <a:spLocks noChangeArrowheads="1"/>
            </p:cNvSpPr>
            <p:nvPr/>
          </p:nvSpPr>
          <p:spPr bwMode="auto">
            <a:xfrm>
              <a:off x="3420" y="7741"/>
              <a:ext cx="180" cy="179"/>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15" name="AutoShape 47"/>
            <p:cNvSpPr>
              <a:spLocks noChangeArrowheads="1"/>
            </p:cNvSpPr>
            <p:nvPr/>
          </p:nvSpPr>
          <p:spPr bwMode="auto">
            <a:xfrm>
              <a:off x="3240" y="792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16" name="AutoShape 48"/>
            <p:cNvSpPr>
              <a:spLocks noChangeArrowheads="1"/>
            </p:cNvSpPr>
            <p:nvPr/>
          </p:nvSpPr>
          <p:spPr bwMode="auto">
            <a:xfrm>
              <a:off x="4140" y="792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17" name="AutoShape 49"/>
            <p:cNvSpPr>
              <a:spLocks noChangeArrowheads="1"/>
            </p:cNvSpPr>
            <p:nvPr/>
          </p:nvSpPr>
          <p:spPr bwMode="auto">
            <a:xfrm>
              <a:off x="4500" y="774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18" name="AutoShape 50"/>
            <p:cNvSpPr>
              <a:spLocks noChangeArrowheads="1"/>
            </p:cNvSpPr>
            <p:nvPr/>
          </p:nvSpPr>
          <p:spPr bwMode="auto">
            <a:xfrm>
              <a:off x="5040" y="774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19" name="AutoShape 51"/>
            <p:cNvSpPr>
              <a:spLocks noChangeArrowheads="1"/>
            </p:cNvSpPr>
            <p:nvPr/>
          </p:nvSpPr>
          <p:spPr bwMode="auto">
            <a:xfrm>
              <a:off x="4680" y="81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20" name="AutoShape 52"/>
            <p:cNvSpPr>
              <a:spLocks noChangeArrowheads="1"/>
            </p:cNvSpPr>
            <p:nvPr/>
          </p:nvSpPr>
          <p:spPr bwMode="auto">
            <a:xfrm>
              <a:off x="5220" y="8100"/>
              <a:ext cx="180" cy="180"/>
            </a:xfrm>
            <a:prstGeom prst="star4">
              <a:avLst>
                <a:gd name="adj" fmla="val 12500"/>
              </a:avLst>
            </a:prstGeom>
            <a:solidFill>
              <a:srgbClr val="FFFFFF"/>
            </a:solidFill>
            <a:ln w="9525">
              <a:solidFill>
                <a:srgbClr val="000000"/>
              </a:solidFill>
              <a:miter lim="800000"/>
              <a:headEnd/>
              <a:tailEnd/>
            </a:ln>
          </p:spPr>
          <p:txBody>
            <a:bodyPr/>
            <a:lstStyle/>
            <a:p>
              <a:endParaRPr lang="el-GR"/>
            </a:p>
          </p:txBody>
        </p:sp>
        <p:sp>
          <p:nvSpPr>
            <p:cNvPr id="160821" name="Oval 53"/>
            <p:cNvSpPr>
              <a:spLocks noChangeArrowheads="1"/>
            </p:cNvSpPr>
            <p:nvPr/>
          </p:nvSpPr>
          <p:spPr bwMode="auto">
            <a:xfrm>
              <a:off x="3600" y="6660"/>
              <a:ext cx="180" cy="180"/>
            </a:xfrm>
            <a:prstGeom prst="ellipse">
              <a:avLst/>
            </a:prstGeom>
            <a:solidFill>
              <a:srgbClr val="FFFFFF"/>
            </a:solidFill>
            <a:ln w="9525">
              <a:solidFill>
                <a:srgbClr val="000000"/>
              </a:solidFill>
              <a:round/>
              <a:headEnd/>
              <a:tailEnd/>
            </a:ln>
          </p:spPr>
          <p:txBody>
            <a:bodyPr/>
            <a:lstStyle/>
            <a:p>
              <a:endParaRPr lang="el-GR"/>
            </a:p>
          </p:txBody>
        </p:sp>
        <p:sp>
          <p:nvSpPr>
            <p:cNvPr id="160822" name="Oval 54"/>
            <p:cNvSpPr>
              <a:spLocks noChangeArrowheads="1"/>
            </p:cNvSpPr>
            <p:nvPr/>
          </p:nvSpPr>
          <p:spPr bwMode="auto">
            <a:xfrm>
              <a:off x="2700" y="8100"/>
              <a:ext cx="180" cy="180"/>
            </a:xfrm>
            <a:prstGeom prst="ellipse">
              <a:avLst/>
            </a:prstGeom>
            <a:solidFill>
              <a:srgbClr val="FFFFFF"/>
            </a:solidFill>
            <a:ln w="9525">
              <a:solidFill>
                <a:srgbClr val="000000"/>
              </a:solidFill>
              <a:round/>
              <a:headEnd/>
              <a:tailEnd/>
            </a:ln>
          </p:spPr>
          <p:txBody>
            <a:bodyPr/>
            <a:lstStyle/>
            <a:p>
              <a:endParaRPr lang="el-GR"/>
            </a:p>
          </p:txBody>
        </p:sp>
        <p:sp>
          <p:nvSpPr>
            <p:cNvPr id="160823" name="Line 55"/>
            <p:cNvSpPr>
              <a:spLocks noChangeShapeType="1"/>
            </p:cNvSpPr>
            <p:nvPr/>
          </p:nvSpPr>
          <p:spPr bwMode="auto">
            <a:xfrm flipV="1">
              <a:off x="1800" y="7380"/>
              <a:ext cx="900" cy="1800"/>
            </a:xfrm>
            <a:prstGeom prst="line">
              <a:avLst/>
            </a:prstGeom>
            <a:noFill/>
            <a:ln w="9525">
              <a:solidFill>
                <a:srgbClr val="000000"/>
              </a:solidFill>
              <a:round/>
              <a:headEnd/>
              <a:tailEnd type="triangle" w="med" len="med"/>
            </a:ln>
          </p:spPr>
          <p:txBody>
            <a:bodyPr/>
            <a:lstStyle/>
            <a:p>
              <a:endParaRPr lang="el-GR"/>
            </a:p>
          </p:txBody>
        </p:sp>
        <p:sp>
          <p:nvSpPr>
            <p:cNvPr id="160824" name="Text Box 56"/>
            <p:cNvSpPr txBox="1">
              <a:spLocks noChangeArrowheads="1"/>
            </p:cNvSpPr>
            <p:nvPr/>
          </p:nvSpPr>
          <p:spPr bwMode="auto">
            <a:xfrm>
              <a:off x="1800" y="9360"/>
              <a:ext cx="4860" cy="540"/>
            </a:xfrm>
            <a:prstGeom prst="rect">
              <a:avLst/>
            </a:prstGeom>
            <a:solidFill>
              <a:srgbClr val="FFFFFF"/>
            </a:solidFill>
            <a:ln w="9525">
              <a:noFill/>
              <a:miter lim="800000"/>
              <a:headEnd/>
              <a:tailEnd/>
            </a:ln>
          </p:spPr>
          <p:txBody>
            <a:bodyPr/>
            <a:lstStyle/>
            <a:p>
              <a:r>
                <a:rPr lang="el-GR" sz="1200">
                  <a:latin typeface="Times New Roman" pitchFamily="18" charset="0"/>
                </a:rPr>
                <a:t>Βήμα 2:</a:t>
              </a:r>
              <a:r>
                <a:rPr lang="en-US" sz="1200">
                  <a:latin typeface="Times New Roman" pitchFamily="18" charset="0"/>
                </a:rPr>
                <a:t> Κατ</a:t>
              </a:r>
              <a:r>
                <a:rPr lang="el-GR" sz="1200">
                  <a:latin typeface="Times New Roman" pitchFamily="18" charset="0"/>
                </a:rPr>
                <a:t>άταξη παρατηρήσεων σε ομάδες</a:t>
              </a:r>
              <a:endParaRPr lang="el-GR"/>
            </a:p>
          </p:txBody>
        </p:sp>
        <p:sp>
          <p:nvSpPr>
            <p:cNvPr id="160825" name="Line 57"/>
            <p:cNvSpPr>
              <a:spLocks noChangeShapeType="1"/>
            </p:cNvSpPr>
            <p:nvPr/>
          </p:nvSpPr>
          <p:spPr bwMode="auto">
            <a:xfrm>
              <a:off x="2520" y="6660"/>
              <a:ext cx="900" cy="0"/>
            </a:xfrm>
            <a:prstGeom prst="line">
              <a:avLst/>
            </a:prstGeom>
            <a:noFill/>
            <a:ln w="9525">
              <a:solidFill>
                <a:srgbClr val="000000"/>
              </a:solidFill>
              <a:round/>
              <a:headEnd/>
              <a:tailEnd type="triangle" w="med" len="med"/>
            </a:ln>
          </p:spPr>
          <p:txBody>
            <a:bodyPr/>
            <a:lstStyle/>
            <a:p>
              <a:endParaRPr lang="el-GR"/>
            </a:p>
          </p:txBody>
        </p:sp>
        <p:sp>
          <p:nvSpPr>
            <p:cNvPr id="160826" name="Line 58"/>
            <p:cNvSpPr>
              <a:spLocks noChangeShapeType="1"/>
            </p:cNvSpPr>
            <p:nvPr/>
          </p:nvSpPr>
          <p:spPr bwMode="auto">
            <a:xfrm>
              <a:off x="2700" y="6840"/>
              <a:ext cx="720" cy="0"/>
            </a:xfrm>
            <a:prstGeom prst="line">
              <a:avLst/>
            </a:prstGeom>
            <a:noFill/>
            <a:ln w="9525">
              <a:solidFill>
                <a:srgbClr val="000000"/>
              </a:solidFill>
              <a:round/>
              <a:headEnd/>
              <a:tailEnd type="triangle" w="med" len="med"/>
            </a:ln>
          </p:spPr>
          <p:txBody>
            <a:bodyPr/>
            <a:lstStyle/>
            <a:p>
              <a:endParaRPr lang="el-GR"/>
            </a:p>
          </p:txBody>
        </p:sp>
        <p:sp>
          <p:nvSpPr>
            <p:cNvPr id="160827" name="Line 59"/>
            <p:cNvSpPr>
              <a:spLocks noChangeShapeType="1"/>
            </p:cNvSpPr>
            <p:nvPr/>
          </p:nvSpPr>
          <p:spPr bwMode="auto">
            <a:xfrm>
              <a:off x="2520" y="8280"/>
              <a:ext cx="180" cy="0"/>
            </a:xfrm>
            <a:prstGeom prst="line">
              <a:avLst/>
            </a:prstGeom>
            <a:noFill/>
            <a:ln w="9525">
              <a:solidFill>
                <a:srgbClr val="000000"/>
              </a:solidFill>
              <a:round/>
              <a:headEnd/>
              <a:tailEnd type="triangle" w="med" len="med"/>
            </a:ln>
          </p:spPr>
          <p:txBody>
            <a:bodyPr/>
            <a:lstStyle/>
            <a:p>
              <a:endParaRPr lang="el-GR"/>
            </a:p>
          </p:txBody>
        </p:sp>
        <p:sp>
          <p:nvSpPr>
            <p:cNvPr id="160828" name="Line 60"/>
            <p:cNvSpPr>
              <a:spLocks noChangeShapeType="1"/>
            </p:cNvSpPr>
            <p:nvPr/>
          </p:nvSpPr>
          <p:spPr bwMode="auto">
            <a:xfrm flipH="1">
              <a:off x="2880" y="7920"/>
              <a:ext cx="360" cy="180"/>
            </a:xfrm>
            <a:prstGeom prst="line">
              <a:avLst/>
            </a:prstGeom>
            <a:noFill/>
            <a:ln w="9525">
              <a:solidFill>
                <a:srgbClr val="000000"/>
              </a:solidFill>
              <a:round/>
              <a:headEnd/>
              <a:tailEnd type="triangle" w="med" len="med"/>
            </a:ln>
          </p:spPr>
          <p:txBody>
            <a:bodyPr/>
            <a:lstStyle/>
            <a:p>
              <a:endParaRPr lang="el-GR"/>
            </a:p>
          </p:txBody>
        </p:sp>
      </p:grpSp>
      <p:sp>
        <p:nvSpPr>
          <p:cNvPr id="160893" name="Line 125"/>
          <p:cNvSpPr>
            <a:spLocks noChangeShapeType="1"/>
          </p:cNvSpPr>
          <p:nvPr/>
        </p:nvSpPr>
        <p:spPr bwMode="auto">
          <a:xfrm>
            <a:off x="3635375" y="4508500"/>
            <a:ext cx="649288" cy="0"/>
          </a:xfrm>
          <a:prstGeom prst="line">
            <a:avLst/>
          </a:prstGeom>
          <a:noFill/>
          <a:ln w="9525">
            <a:solidFill>
              <a:schemeClr val="tx1"/>
            </a:solidFill>
            <a:round/>
            <a:headEnd/>
            <a:tailEnd type="triangle" w="med" len="med"/>
          </a:ln>
          <a:effectLst/>
        </p:spPr>
        <p:txBody>
          <a:bodyPr/>
          <a:lstStyle/>
          <a:p>
            <a:endParaRPr lang="el-GR"/>
          </a:p>
        </p:txBody>
      </p:sp>
      <p:sp>
        <p:nvSpPr>
          <p:cNvPr id="160894" name="Text Box 126"/>
          <p:cNvSpPr txBox="1">
            <a:spLocks noChangeArrowheads="1"/>
          </p:cNvSpPr>
          <p:nvPr/>
        </p:nvSpPr>
        <p:spPr bwMode="auto">
          <a:xfrm>
            <a:off x="3492500" y="4149725"/>
            <a:ext cx="863600" cy="274638"/>
          </a:xfrm>
          <a:prstGeom prst="rect">
            <a:avLst/>
          </a:prstGeom>
          <a:noFill/>
          <a:ln w="9525">
            <a:noFill/>
            <a:miter lim="800000"/>
            <a:headEnd/>
            <a:tailEnd/>
          </a:ln>
          <a:effectLst/>
        </p:spPr>
        <p:txBody>
          <a:bodyPr>
            <a:spAutoFit/>
          </a:bodyPr>
          <a:lstStyle/>
          <a:p>
            <a:pPr>
              <a:spcBef>
                <a:spcPct val="50000"/>
              </a:spcBef>
            </a:pPr>
            <a:r>
              <a:rPr lang="el-GR" sz="1200"/>
              <a:t>Βήμα 4</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285720" y="428604"/>
            <a:ext cx="8316913" cy="755650"/>
          </a:xfrm>
        </p:spPr>
        <p:txBody>
          <a:bodyPr/>
          <a:lstStyle/>
          <a:p>
            <a:r>
              <a:rPr lang="el-GR" sz="3200" b="1" dirty="0"/>
              <a:t>Η Μέθοδος </a:t>
            </a:r>
            <a:r>
              <a:rPr lang="en-US" sz="3200" b="1" dirty="0"/>
              <a:t>K-Means</a:t>
            </a:r>
            <a:endParaRPr lang="el-GR" sz="3200" b="1" dirty="0"/>
          </a:p>
        </p:txBody>
      </p:sp>
      <p:sp>
        <p:nvSpPr>
          <p:cNvPr id="161795" name="Text Box 3"/>
          <p:cNvSpPr txBox="1">
            <a:spLocks noChangeArrowheads="1"/>
          </p:cNvSpPr>
          <p:nvPr/>
        </p:nvSpPr>
        <p:spPr bwMode="auto">
          <a:xfrm>
            <a:off x="2730473" y="1323975"/>
            <a:ext cx="3455987"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Ο Αλγόριθμος</a:t>
            </a:r>
          </a:p>
        </p:txBody>
      </p:sp>
      <p:sp>
        <p:nvSpPr>
          <p:cNvPr id="161796" name="Text Box 4"/>
          <p:cNvSpPr txBox="1">
            <a:spLocks noChangeArrowheads="1"/>
          </p:cNvSpPr>
          <p:nvPr/>
        </p:nvSpPr>
        <p:spPr bwMode="auto">
          <a:xfrm>
            <a:off x="714348" y="1900238"/>
            <a:ext cx="7920037" cy="3539430"/>
          </a:xfrm>
          <a:prstGeom prst="rect">
            <a:avLst/>
          </a:prstGeom>
          <a:noFill/>
          <a:ln w="9525">
            <a:noFill/>
            <a:miter lim="800000"/>
            <a:headEnd/>
            <a:tailEnd/>
          </a:ln>
          <a:effectLst/>
        </p:spPr>
        <p:txBody>
          <a:bodyPr>
            <a:spAutoFit/>
          </a:bodyPr>
          <a:lstStyle/>
          <a:p>
            <a:pPr marL="342900" indent="-342900">
              <a:spcBef>
                <a:spcPct val="50000"/>
              </a:spcBef>
            </a:pPr>
            <a:r>
              <a:rPr lang="el-GR" sz="1600" dirty="0">
                <a:solidFill>
                  <a:srgbClr val="C00000"/>
                </a:solidFill>
              </a:rPr>
              <a:t>Αρχικά Κέντρα: ορίζονται είτε από το χρήστη είτε βάση αλγορίθμου.</a:t>
            </a:r>
          </a:p>
          <a:p>
            <a:pPr marL="342900" indent="-342900">
              <a:spcBef>
                <a:spcPct val="50000"/>
              </a:spcBef>
            </a:pPr>
            <a:r>
              <a:rPr lang="el-GR" sz="1600" dirty="0"/>
              <a:t>Με βάση τον αλγόριθμο του </a:t>
            </a:r>
            <a:r>
              <a:rPr lang="en-US" sz="1600" dirty="0"/>
              <a:t>SPSS</a:t>
            </a:r>
            <a:r>
              <a:rPr lang="el-GR" sz="1600" dirty="0"/>
              <a:t>:</a:t>
            </a:r>
          </a:p>
          <a:p>
            <a:pPr marL="342900" indent="-342900">
              <a:spcBef>
                <a:spcPct val="50000"/>
              </a:spcBef>
              <a:buClr>
                <a:schemeClr val="folHlink"/>
              </a:buClr>
              <a:buFont typeface="Wingdings" pitchFamily="2" charset="2"/>
              <a:buChar char="Ø"/>
            </a:pPr>
            <a:r>
              <a:rPr lang="el-GR" sz="1600" dirty="0"/>
              <a:t>Αρχικά διαλέγουμε τις πρώτες </a:t>
            </a:r>
            <a:r>
              <a:rPr lang="en-US" sz="1600" dirty="0"/>
              <a:t>k </a:t>
            </a:r>
            <a:r>
              <a:rPr lang="el-GR" sz="1600" dirty="0"/>
              <a:t>παρατηρήσεις ως τα αρχικά κέντρα.</a:t>
            </a:r>
          </a:p>
          <a:p>
            <a:pPr marL="342900" indent="-342900">
              <a:spcBef>
                <a:spcPct val="50000"/>
              </a:spcBef>
              <a:buClr>
                <a:schemeClr val="folHlink"/>
              </a:buClr>
              <a:buFont typeface="Wingdings" pitchFamily="2" charset="2"/>
              <a:buChar char="Ø"/>
            </a:pPr>
            <a:r>
              <a:rPr lang="el-GR" sz="1600" dirty="0"/>
              <a:t>Στη συνέχεια για κάθε παρατήρηση: η κάθε παρατήρηση αντικαθιστά ένα από τα υπάρχοντα κέντρα αν</a:t>
            </a:r>
          </a:p>
          <a:p>
            <a:pPr marL="800100" lvl="1" indent="-342900">
              <a:spcBef>
                <a:spcPct val="50000"/>
              </a:spcBef>
              <a:buClr>
                <a:srgbClr val="99CCFF"/>
              </a:buClr>
              <a:buFontTx/>
              <a:buChar char="•"/>
            </a:pPr>
            <a:r>
              <a:rPr lang="el-GR" sz="1600" dirty="0"/>
              <a:t>Η μικρότερη από τις αποστάσεις της από τα κέντρα που ήδη υπάρχουν είναι μεγαλύτερη από την απόσταση των δύο πιο κοντινών ήδη υπαρχόντων κέντρων. </a:t>
            </a:r>
            <a:r>
              <a:rPr lang="en-US" sz="1600" dirty="0"/>
              <a:t> </a:t>
            </a:r>
            <a:endParaRPr lang="el-GR" sz="1600" dirty="0"/>
          </a:p>
          <a:p>
            <a:pPr marL="342900" indent="-342900">
              <a:spcBef>
                <a:spcPct val="50000"/>
              </a:spcBef>
              <a:buFontTx/>
              <a:buChar char="-"/>
            </a:pPr>
            <a:endParaRPr lang="el-GR" sz="1600" dirty="0"/>
          </a:p>
          <a:p>
            <a:pPr marL="800100" lvl="1" indent="-342900">
              <a:spcBef>
                <a:spcPct val="50000"/>
              </a:spcBef>
              <a:buClr>
                <a:srgbClr val="33CCCC"/>
              </a:buClr>
              <a:buFontTx/>
              <a:buChar char="•"/>
            </a:pPr>
            <a:r>
              <a:rPr lang="el-GR" sz="1600" dirty="0" smtClean="0"/>
              <a:t>Η </a:t>
            </a:r>
            <a:r>
              <a:rPr lang="el-GR" sz="1600" dirty="0"/>
              <a:t>απόσταση της παρατήρησης από το κέντρο αυτό είναι μεγαλύτερη από τη μικρότερη απόσταση ανάμεσα στο συγκεκριμένο κέντρο και τα υπόλοιπα.</a:t>
            </a:r>
          </a:p>
        </p:txBody>
      </p:sp>
      <p:graphicFrame>
        <p:nvGraphicFramePr>
          <p:cNvPr id="161797" name="Object 5"/>
          <p:cNvGraphicFramePr>
            <a:graphicFrameLocks noChangeAspect="1"/>
          </p:cNvGraphicFramePr>
          <p:nvPr/>
        </p:nvGraphicFramePr>
        <p:xfrm>
          <a:off x="3500431" y="4357694"/>
          <a:ext cx="1955782" cy="357190"/>
        </p:xfrm>
        <a:graphic>
          <a:graphicData uri="http://schemas.openxmlformats.org/presentationml/2006/ole">
            <mc:AlternateContent xmlns:mc="http://schemas.openxmlformats.org/markup-compatibility/2006">
              <mc:Choice xmlns:v="urn:schemas-microsoft-com:vml" Requires="v">
                <p:oleObj spid="_x0000_s436228" name="Equation" r:id="rId4" imgW="1739880" imgH="317160" progId="Equation.DSMT4">
                  <p:embed/>
                </p:oleObj>
              </mc:Choice>
              <mc:Fallback>
                <p:oleObj name="Equation" r:id="rId4" imgW="1739880" imgH="3171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0431" y="4357694"/>
                        <a:ext cx="1955782" cy="3571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1798" name="Object 6"/>
          <p:cNvGraphicFramePr>
            <a:graphicFrameLocks noGrp="1" noChangeAspect="1"/>
          </p:cNvGraphicFramePr>
          <p:nvPr>
            <p:ph idx="1"/>
          </p:nvPr>
        </p:nvGraphicFramePr>
        <p:xfrm>
          <a:off x="3428992" y="5715016"/>
          <a:ext cx="2348554" cy="428627"/>
        </p:xfrm>
        <a:graphic>
          <a:graphicData uri="http://schemas.openxmlformats.org/presentationml/2006/ole">
            <mc:AlternateContent xmlns:mc="http://schemas.openxmlformats.org/markup-compatibility/2006">
              <mc:Choice xmlns:v="urn:schemas-microsoft-com:vml" Requires="v">
                <p:oleObj spid="_x0000_s436229" name="Equation" r:id="rId6" imgW="1739880" imgH="317160" progId="Equation.DSMT4">
                  <p:embed/>
                </p:oleObj>
              </mc:Choice>
              <mc:Fallback>
                <p:oleObj name="Equation" r:id="rId6" imgW="1739880" imgH="31716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8992" y="5715016"/>
                        <a:ext cx="2348554" cy="4286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285720" y="428604"/>
            <a:ext cx="8316913" cy="755650"/>
          </a:xfrm>
        </p:spPr>
        <p:txBody>
          <a:bodyPr/>
          <a:lstStyle/>
          <a:p>
            <a:r>
              <a:rPr lang="el-GR" sz="3200" b="1" dirty="0"/>
              <a:t>Η Μέθοδος </a:t>
            </a:r>
            <a:r>
              <a:rPr lang="en-US" sz="3200" b="1" dirty="0"/>
              <a:t>K-Means</a:t>
            </a:r>
            <a:endParaRPr lang="el-GR" sz="3200" b="1" dirty="0"/>
          </a:p>
        </p:txBody>
      </p:sp>
      <p:sp>
        <p:nvSpPr>
          <p:cNvPr id="162819" name="Text Box 3"/>
          <p:cNvSpPr txBox="1">
            <a:spLocks noChangeArrowheads="1"/>
          </p:cNvSpPr>
          <p:nvPr/>
        </p:nvSpPr>
        <p:spPr bwMode="auto">
          <a:xfrm>
            <a:off x="1936723" y="1423977"/>
            <a:ext cx="53292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Χαρακτηριστικά του Αλγορίθμου</a:t>
            </a:r>
          </a:p>
        </p:txBody>
      </p:sp>
      <p:sp>
        <p:nvSpPr>
          <p:cNvPr id="162820" name="Text Box 4"/>
          <p:cNvSpPr txBox="1">
            <a:spLocks noChangeArrowheads="1"/>
          </p:cNvSpPr>
          <p:nvPr/>
        </p:nvSpPr>
        <p:spPr bwMode="auto">
          <a:xfrm>
            <a:off x="785786" y="2000240"/>
            <a:ext cx="7920037" cy="3802062"/>
          </a:xfrm>
          <a:prstGeom prst="rect">
            <a:avLst/>
          </a:prstGeom>
          <a:noFill/>
          <a:ln w="9525">
            <a:noFill/>
            <a:miter lim="800000"/>
            <a:headEnd/>
            <a:tailEnd/>
          </a:ln>
          <a:effectLst/>
        </p:spPr>
        <p:txBody>
          <a:bodyPr>
            <a:spAutoFit/>
          </a:bodyPr>
          <a:lstStyle/>
          <a:p>
            <a:pPr marL="342900" indent="-342900" algn="just">
              <a:spcBef>
                <a:spcPct val="50000"/>
              </a:spcBef>
              <a:buClr>
                <a:schemeClr val="folHlink"/>
              </a:buClr>
              <a:buFont typeface="Wingdings" pitchFamily="2" charset="2"/>
              <a:buChar char="q"/>
            </a:pPr>
            <a:r>
              <a:rPr lang="el-GR" dirty="0"/>
              <a:t>Είναι ιδιαίτερα </a:t>
            </a:r>
            <a:r>
              <a:rPr lang="el-GR" dirty="0">
                <a:solidFill>
                  <a:srgbClr val="C00000"/>
                </a:solidFill>
              </a:rPr>
              <a:t>γρήγορος</a:t>
            </a:r>
            <a:r>
              <a:rPr lang="el-GR" dirty="0"/>
              <a:t>. Επομένως είναι χρήσιμος για μεγάλα σετ δεδομένων και δεν χρειάζεται μεγάλη υπολογιστική ισχύ.</a:t>
            </a:r>
          </a:p>
          <a:p>
            <a:pPr marL="342900" indent="-342900" algn="just">
              <a:spcBef>
                <a:spcPct val="50000"/>
              </a:spcBef>
              <a:buClr>
                <a:schemeClr val="folHlink"/>
              </a:buClr>
              <a:buFont typeface="Wingdings" pitchFamily="2" charset="2"/>
              <a:buChar char="q"/>
            </a:pPr>
            <a:r>
              <a:rPr lang="el-GR" dirty="0">
                <a:solidFill>
                  <a:srgbClr val="C00000"/>
                </a:solidFill>
              </a:rPr>
              <a:t>Ελαχιστοποιεί</a:t>
            </a:r>
            <a:r>
              <a:rPr lang="el-GR" dirty="0"/>
              <a:t> το άθροισμα των τετραγωνικών αποστάσεων των παρατηρήσεων από τα κέντρα των ομάδων που ανήκουν. Η </a:t>
            </a:r>
            <a:r>
              <a:rPr lang="el-GR" dirty="0" smtClean="0"/>
              <a:t>λύση </a:t>
            </a:r>
            <a:r>
              <a:rPr lang="el-GR" dirty="0"/>
              <a:t>έχει ομάδες με ίδιο αριθμό παρατηρήσεων.</a:t>
            </a:r>
          </a:p>
          <a:p>
            <a:pPr marL="342900" indent="-342900" algn="just">
              <a:spcBef>
                <a:spcPct val="50000"/>
              </a:spcBef>
              <a:buClr>
                <a:schemeClr val="folHlink"/>
              </a:buClr>
              <a:buFont typeface="Wingdings" pitchFamily="2" charset="2"/>
              <a:buChar char="q"/>
            </a:pPr>
            <a:r>
              <a:rPr lang="el-GR" dirty="0"/>
              <a:t>Μειονέκτημα: </a:t>
            </a:r>
            <a:r>
              <a:rPr lang="el-GR" dirty="0">
                <a:solidFill>
                  <a:srgbClr val="C00000"/>
                </a:solidFill>
              </a:rPr>
              <a:t>εξαρτάται</a:t>
            </a:r>
            <a:r>
              <a:rPr lang="el-GR" dirty="0"/>
              <a:t> από </a:t>
            </a:r>
            <a:r>
              <a:rPr lang="el-GR" dirty="0" smtClean="0"/>
              <a:t>τις </a:t>
            </a:r>
            <a:r>
              <a:rPr lang="el-GR" dirty="0"/>
              <a:t>αρχικές τιμές, οι οποίες μπορεί να οδηγήσουν σε διαφορετική ομαδοποίηση. Λύση σε αυτό βρίσκεται εάν τρέξουμε τον αλγόριθμο με διαφορετικές αρχικές τιμές ώστε να είμαστε σίγουροι ότι δεν παγιδεύτηκε σε κάποια μη βέλτιστη λύση.</a:t>
            </a:r>
          </a:p>
          <a:p>
            <a:pPr marL="342900" indent="-342900" algn="just">
              <a:spcBef>
                <a:spcPct val="50000"/>
              </a:spcBef>
              <a:buClr>
                <a:schemeClr val="folHlink"/>
              </a:buClr>
              <a:buFont typeface="Wingdings" pitchFamily="2" charset="2"/>
              <a:buChar char="q"/>
            </a:pPr>
            <a:r>
              <a:rPr lang="el-GR" dirty="0"/>
              <a:t>Πρόβλημα αποτελεί η επιλογή του </a:t>
            </a:r>
            <a:r>
              <a:rPr lang="el-GR" dirty="0">
                <a:solidFill>
                  <a:srgbClr val="C00000"/>
                </a:solidFill>
              </a:rPr>
              <a:t>αριθμού</a:t>
            </a:r>
            <a:r>
              <a:rPr lang="el-GR" dirty="0"/>
              <a:t> των ομάδων. Μια τακτική είναι </a:t>
            </a:r>
            <a:r>
              <a:rPr lang="el-GR" dirty="0" smtClean="0"/>
              <a:t>η </a:t>
            </a:r>
            <a:r>
              <a:rPr lang="el-GR" dirty="0"/>
              <a:t>ομαδοποίηση με διαφορετικό αριθμό ομάδων και στο τέλος η επιλογή της ομάδας που είναι η βέλτιστη.</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357158" y="428604"/>
            <a:ext cx="8316913" cy="755650"/>
          </a:xfrm>
        </p:spPr>
        <p:txBody>
          <a:bodyPr/>
          <a:lstStyle/>
          <a:p>
            <a:r>
              <a:rPr lang="el-GR" sz="3200" b="1" dirty="0"/>
              <a:t>Η Μέθοδος </a:t>
            </a:r>
            <a:r>
              <a:rPr lang="en-US" sz="3200" b="1" dirty="0"/>
              <a:t>K-Means</a:t>
            </a:r>
            <a:endParaRPr lang="el-GR" sz="3200" b="1" dirty="0"/>
          </a:p>
        </p:txBody>
      </p:sp>
      <p:sp>
        <p:nvSpPr>
          <p:cNvPr id="164867" name="Text Box 3"/>
          <p:cNvSpPr txBox="1">
            <a:spLocks noChangeArrowheads="1"/>
          </p:cNvSpPr>
          <p:nvPr/>
        </p:nvSpPr>
        <p:spPr bwMode="auto">
          <a:xfrm>
            <a:off x="1785918" y="1428736"/>
            <a:ext cx="5329238" cy="519113"/>
          </a:xfrm>
          <a:prstGeom prst="rect">
            <a:avLst/>
          </a:prstGeom>
          <a:noFill/>
          <a:ln w="9525">
            <a:noFill/>
            <a:miter lim="800000"/>
            <a:headEnd/>
            <a:tailEnd/>
          </a:ln>
          <a:effectLst/>
        </p:spPr>
        <p:txBody>
          <a:bodyPr>
            <a:spAutoFit/>
          </a:bodyPr>
          <a:lstStyle/>
          <a:p>
            <a:pPr algn="ctr">
              <a:spcBef>
                <a:spcPct val="50000"/>
              </a:spcBef>
            </a:pPr>
            <a:r>
              <a:rPr lang="el-GR" sz="2800">
                <a:solidFill>
                  <a:srgbClr val="3399FF"/>
                </a:solidFill>
              </a:rPr>
              <a:t>Χαρακτηριστικά του Αλγορίθμου</a:t>
            </a:r>
          </a:p>
        </p:txBody>
      </p:sp>
      <p:sp>
        <p:nvSpPr>
          <p:cNvPr id="164868" name="Text Box 4"/>
          <p:cNvSpPr txBox="1">
            <a:spLocks noChangeArrowheads="1"/>
          </p:cNvSpPr>
          <p:nvPr/>
        </p:nvSpPr>
        <p:spPr bwMode="auto">
          <a:xfrm>
            <a:off x="561956" y="2365361"/>
            <a:ext cx="7920037" cy="2703513"/>
          </a:xfrm>
          <a:prstGeom prst="rect">
            <a:avLst/>
          </a:prstGeom>
          <a:noFill/>
          <a:ln w="9525">
            <a:noFill/>
            <a:miter lim="800000"/>
            <a:headEnd/>
            <a:tailEnd/>
          </a:ln>
          <a:effectLst/>
        </p:spPr>
        <p:txBody>
          <a:bodyPr>
            <a:spAutoFit/>
          </a:bodyPr>
          <a:lstStyle/>
          <a:p>
            <a:pPr marL="342900" indent="-342900" algn="just">
              <a:spcBef>
                <a:spcPct val="50000"/>
              </a:spcBef>
              <a:buClr>
                <a:schemeClr val="folHlink"/>
              </a:buClr>
              <a:buFont typeface="Wingdings" pitchFamily="2" charset="2"/>
              <a:buNone/>
            </a:pPr>
            <a:r>
              <a:rPr lang="el-GR" dirty="0">
                <a:solidFill>
                  <a:schemeClr val="tx2"/>
                </a:solidFill>
              </a:rPr>
              <a:t>Χρήσιμες Στρατηγικές:</a:t>
            </a:r>
          </a:p>
          <a:p>
            <a:pPr marL="342900" indent="-342900" algn="just">
              <a:spcBef>
                <a:spcPct val="50000"/>
              </a:spcBef>
              <a:buClr>
                <a:schemeClr val="tx2"/>
              </a:buClr>
              <a:buFont typeface="Wingdings" pitchFamily="2" charset="2"/>
              <a:buChar char="ü"/>
            </a:pPr>
            <a:r>
              <a:rPr lang="el-GR" dirty="0"/>
              <a:t>Η επιλογή των αρχικών κέντρων πρέπει να γίνεται ώστε αυτά να είναι όσο πιο μακριά μεταξύ τους.</a:t>
            </a:r>
          </a:p>
          <a:p>
            <a:pPr marL="342900" indent="-342900" algn="just">
              <a:spcBef>
                <a:spcPct val="50000"/>
              </a:spcBef>
              <a:buClr>
                <a:schemeClr val="tx2"/>
              </a:buClr>
              <a:buFont typeface="Wingdings" pitchFamily="2" charset="2"/>
              <a:buChar char="ü"/>
            </a:pPr>
            <a:r>
              <a:rPr lang="el-GR" dirty="0"/>
              <a:t>Για την αποφυγή μεγάλου αριθμού ομαδοποιήσεων μελετάμε τη λύση που έχουμε, προσπαθώντας να ενώσουμε ή να διαλύσουμε ομάδες. </a:t>
            </a:r>
          </a:p>
          <a:p>
            <a:pPr marL="342900" indent="-342900" algn="just">
              <a:spcBef>
                <a:spcPct val="50000"/>
              </a:spcBef>
              <a:buClr>
                <a:schemeClr val="tx2"/>
              </a:buClr>
              <a:buFont typeface="Wingdings" pitchFamily="2" charset="2"/>
              <a:buChar char="ü"/>
            </a:pPr>
            <a:r>
              <a:rPr lang="el-GR" dirty="0"/>
              <a:t>Η βέλτιστη λύση είναι σπάνιο να επιτευχθεί με μια μόνο επιλογή αριθμού ομάδων. Δοκιμάζουμε διάφορες επιλογές και χρησιμοποιούμε και τη διαίσθησή μας ώστε να επιτύχουμε καλύτερη ομαδοποίηση.</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428596" y="428604"/>
            <a:ext cx="8316913" cy="755650"/>
          </a:xfrm>
        </p:spPr>
        <p:txBody>
          <a:bodyPr/>
          <a:lstStyle/>
          <a:p>
            <a:r>
              <a:rPr lang="el-GR" sz="3200" b="1" dirty="0"/>
              <a:t>Η Μέθοδος </a:t>
            </a:r>
            <a:r>
              <a:rPr lang="en-US" sz="3200" b="1" dirty="0"/>
              <a:t>K-Means</a:t>
            </a:r>
            <a:endParaRPr lang="el-GR" sz="3200" b="1" dirty="0"/>
          </a:p>
        </p:txBody>
      </p:sp>
      <p:sp>
        <p:nvSpPr>
          <p:cNvPr id="165891" name="Text Box 3"/>
          <p:cNvSpPr txBox="1">
            <a:spLocks noChangeArrowheads="1"/>
          </p:cNvSpPr>
          <p:nvPr/>
        </p:nvSpPr>
        <p:spPr bwMode="auto">
          <a:xfrm>
            <a:off x="1785918" y="1500174"/>
            <a:ext cx="5329238"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Χαρακτηριστικά του Αλγορίθμου</a:t>
            </a:r>
          </a:p>
        </p:txBody>
      </p:sp>
      <p:sp>
        <p:nvSpPr>
          <p:cNvPr id="165892" name="Text Box 4"/>
          <p:cNvSpPr txBox="1">
            <a:spLocks noChangeArrowheads="1"/>
          </p:cNvSpPr>
          <p:nvPr/>
        </p:nvSpPr>
        <p:spPr bwMode="auto">
          <a:xfrm>
            <a:off x="642910" y="2214554"/>
            <a:ext cx="7920037" cy="3293209"/>
          </a:xfrm>
          <a:prstGeom prst="rect">
            <a:avLst/>
          </a:prstGeom>
          <a:noFill/>
          <a:ln w="9525">
            <a:noFill/>
            <a:miter lim="800000"/>
            <a:headEnd/>
            <a:tailEnd/>
          </a:ln>
          <a:effectLst/>
        </p:spPr>
        <p:txBody>
          <a:bodyPr>
            <a:spAutoFit/>
          </a:bodyPr>
          <a:lstStyle/>
          <a:p>
            <a:pPr marL="342900" indent="-342900" algn="just">
              <a:spcBef>
                <a:spcPct val="50000"/>
              </a:spcBef>
              <a:buClr>
                <a:srgbClr val="336699"/>
              </a:buClr>
              <a:buFont typeface="Wingdings" pitchFamily="2" charset="2"/>
              <a:buChar char="ü"/>
            </a:pPr>
            <a:r>
              <a:rPr lang="el-GR" sz="1600" dirty="0"/>
              <a:t>Η δυναμική του αλγόριθμου είναι ότι με λίγες επαναλήψεις πλησιάζει κοντά στην τελική λύση. Επομένως δεν είναι απαραίτητος μεγάλος αριθμός επαναλήψεων.</a:t>
            </a:r>
          </a:p>
          <a:p>
            <a:pPr marL="342900" indent="-342900" algn="just">
              <a:spcBef>
                <a:spcPct val="50000"/>
              </a:spcBef>
              <a:buClr>
                <a:srgbClr val="336699"/>
              </a:buClr>
              <a:buFont typeface="Wingdings" pitchFamily="2" charset="2"/>
              <a:buChar char="ü"/>
            </a:pPr>
            <a:r>
              <a:rPr lang="el-GR" sz="1600" dirty="0"/>
              <a:t>Η μέθοδος βασίζεται στην ευκλείδεια απόσταση. Μπορούν να χρησιμοποιηθεί όμως κάθε είδους απόσταση. Πρόβλημα αποτελεί ο ορισμός του μέσου της ομάδας σε μη συνεχή δεδομένα.</a:t>
            </a:r>
          </a:p>
          <a:p>
            <a:pPr marL="800100" lvl="1" indent="-342900" algn="just">
              <a:spcBef>
                <a:spcPct val="50000"/>
              </a:spcBef>
              <a:buClr>
                <a:srgbClr val="99CCFF"/>
              </a:buClr>
              <a:buFont typeface="Wingdings" pitchFamily="2" charset="2"/>
              <a:buChar char="§"/>
            </a:pPr>
            <a:r>
              <a:rPr lang="el-GR" sz="1600" dirty="0"/>
              <a:t>Σε κατηγορικά δεδομένα με κατάταξη μπορούμε να χρησιμοποιήσουμε το διάνυσμα των διαμέσων.</a:t>
            </a:r>
          </a:p>
          <a:p>
            <a:pPr marL="800100" lvl="1" indent="-342900" algn="just">
              <a:spcBef>
                <a:spcPct val="50000"/>
              </a:spcBef>
              <a:buClr>
                <a:srgbClr val="99CCFF"/>
              </a:buClr>
              <a:buFont typeface="Wingdings" pitchFamily="2" charset="2"/>
              <a:buChar char="§"/>
            </a:pPr>
            <a:r>
              <a:rPr lang="el-GR" sz="1600" dirty="0"/>
              <a:t>Σε ονομαστικά δεδομένα μπορούμε να χρησιμοποιήσουμε την κορυφή (επικρατούσα τιμή).</a:t>
            </a:r>
          </a:p>
          <a:p>
            <a:pPr marL="800100" lvl="1" indent="-342900" algn="just">
              <a:spcBef>
                <a:spcPct val="50000"/>
              </a:spcBef>
              <a:buClr>
                <a:srgbClr val="99CCFF"/>
              </a:buClr>
              <a:buFont typeface="Wingdings" pitchFamily="2" charset="2"/>
              <a:buChar char="§"/>
            </a:pPr>
            <a:r>
              <a:rPr lang="el-GR" sz="1600" dirty="0"/>
              <a:t>Σε μικτού τύπου δεδομένα το κέντρο μπορεί να αποτελείται από τις κορυφές των κατηγορικών μεταβλητών και τους μέσους των συνεχών.</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428596" y="428604"/>
            <a:ext cx="8316913" cy="755650"/>
          </a:xfrm>
        </p:spPr>
        <p:txBody>
          <a:bodyPr/>
          <a:lstStyle/>
          <a:p>
            <a:r>
              <a:rPr lang="el-GR" sz="3200" b="1" dirty="0"/>
              <a:t>Η Μέθοδος </a:t>
            </a:r>
            <a:r>
              <a:rPr lang="en-US" sz="3200" b="1" dirty="0"/>
              <a:t>K-Means</a:t>
            </a:r>
            <a:endParaRPr lang="el-GR" sz="3200" b="1" dirty="0"/>
          </a:p>
        </p:txBody>
      </p:sp>
      <p:sp>
        <p:nvSpPr>
          <p:cNvPr id="157699" name="Text Box 3"/>
          <p:cNvSpPr txBox="1">
            <a:spLocks noChangeArrowheads="1"/>
          </p:cNvSpPr>
          <p:nvPr/>
        </p:nvSpPr>
        <p:spPr bwMode="auto">
          <a:xfrm>
            <a:off x="2714612" y="1357298"/>
            <a:ext cx="3455987" cy="519113"/>
          </a:xfrm>
          <a:prstGeom prst="rect">
            <a:avLst/>
          </a:prstGeom>
          <a:noFill/>
          <a:ln w="9525">
            <a:noFill/>
            <a:miter lim="800000"/>
            <a:headEnd/>
            <a:tailEnd/>
          </a:ln>
          <a:effectLst/>
        </p:spPr>
        <p:txBody>
          <a:bodyPr>
            <a:spAutoFit/>
          </a:bodyPr>
          <a:lstStyle/>
          <a:p>
            <a:pPr algn="ctr">
              <a:spcBef>
                <a:spcPct val="50000"/>
              </a:spcBef>
            </a:pPr>
            <a:r>
              <a:rPr lang="el-GR" sz="2800" dirty="0">
                <a:solidFill>
                  <a:srgbClr val="3399FF"/>
                </a:solidFill>
              </a:rPr>
              <a:t>Ο Αλγόριθμος</a:t>
            </a:r>
          </a:p>
        </p:txBody>
      </p:sp>
      <p:sp>
        <p:nvSpPr>
          <p:cNvPr id="157700" name="Text Box 4"/>
          <p:cNvSpPr txBox="1">
            <a:spLocks noChangeArrowheads="1"/>
          </p:cNvSpPr>
          <p:nvPr/>
        </p:nvSpPr>
        <p:spPr bwMode="auto">
          <a:xfrm>
            <a:off x="395288" y="1989138"/>
            <a:ext cx="8280400" cy="641350"/>
          </a:xfrm>
          <a:prstGeom prst="rect">
            <a:avLst/>
          </a:prstGeom>
          <a:solidFill>
            <a:srgbClr val="FF99CC"/>
          </a:solidFill>
          <a:ln w="9525">
            <a:noFill/>
            <a:miter lim="800000"/>
            <a:headEnd/>
            <a:tailEnd/>
          </a:ln>
          <a:effectLst/>
        </p:spPr>
        <p:txBody>
          <a:bodyPr>
            <a:spAutoFit/>
          </a:bodyPr>
          <a:lstStyle/>
          <a:p>
            <a:pPr>
              <a:spcBef>
                <a:spcPct val="50000"/>
              </a:spcBef>
            </a:pPr>
            <a:r>
              <a:rPr lang="el-GR"/>
              <a:t>Η μέθοδος θεωρεί ότι ο αριθμός των ομάδων που θα προκύψουν είναι γνωστός εκ των προτέρων. </a:t>
            </a:r>
          </a:p>
        </p:txBody>
      </p:sp>
      <p:sp>
        <p:nvSpPr>
          <p:cNvPr id="7" name="Text Box 4"/>
          <p:cNvSpPr txBox="1">
            <a:spLocks noChangeArrowheads="1"/>
          </p:cNvSpPr>
          <p:nvPr/>
        </p:nvSpPr>
        <p:spPr bwMode="auto">
          <a:xfrm>
            <a:off x="428596" y="2857496"/>
            <a:ext cx="7920037" cy="2841625"/>
          </a:xfrm>
          <a:prstGeom prst="rect">
            <a:avLst/>
          </a:prstGeom>
          <a:noFill/>
          <a:ln w="9525">
            <a:noFill/>
            <a:miter lim="800000"/>
            <a:headEnd/>
            <a:tailEnd/>
          </a:ln>
          <a:effectLst/>
        </p:spPr>
        <p:txBody>
          <a:bodyPr>
            <a:spAutoFit/>
          </a:bodyPr>
          <a:lstStyle/>
          <a:p>
            <a:pPr marL="342900" indent="-342900" algn="just">
              <a:spcBef>
                <a:spcPct val="50000"/>
              </a:spcBef>
            </a:pPr>
            <a:r>
              <a:rPr lang="el-GR" dirty="0">
                <a:solidFill>
                  <a:schemeClr val="tx2"/>
                </a:solidFill>
              </a:rPr>
              <a:t>Βήματα Αλγορίθμου:</a:t>
            </a:r>
          </a:p>
          <a:p>
            <a:pPr marL="342900" indent="-342900" algn="just">
              <a:spcBef>
                <a:spcPct val="50000"/>
              </a:spcBef>
              <a:buFontTx/>
              <a:buAutoNum type="arabicPeriod"/>
            </a:pPr>
            <a:r>
              <a:rPr lang="el-GR" dirty="0"/>
              <a:t>Βρίσκουμε τα αρχικά κέντρα.</a:t>
            </a:r>
            <a:r>
              <a:rPr lang="en-US" dirty="0"/>
              <a:t> </a:t>
            </a:r>
            <a:endParaRPr lang="el-GR" dirty="0"/>
          </a:p>
          <a:p>
            <a:pPr marL="342900" indent="-342900" algn="just">
              <a:spcBef>
                <a:spcPct val="50000"/>
              </a:spcBef>
              <a:buFontTx/>
              <a:buAutoNum type="arabicPeriod"/>
            </a:pPr>
            <a:r>
              <a:rPr lang="el-GR" dirty="0"/>
              <a:t>Κατατάσσουμε κάθε παρατήρηση στην ομάδα της οποίας το κέντρο έχει τη μικρότερη απόσταση από την παρατήρηση.</a:t>
            </a:r>
          </a:p>
          <a:p>
            <a:pPr marL="342900" indent="-342900" algn="just">
              <a:spcBef>
                <a:spcPct val="50000"/>
              </a:spcBef>
              <a:buFontTx/>
              <a:buAutoNum type="arabicPeriod"/>
            </a:pPr>
            <a:r>
              <a:rPr lang="el-GR" dirty="0"/>
              <a:t>Από τις παρατηρήσεις που είναι μέσα στην ομάδα υπολογίζουμε τα νέα κέντρα.</a:t>
            </a:r>
          </a:p>
          <a:p>
            <a:pPr marL="342900" indent="-342900" algn="just">
              <a:spcBef>
                <a:spcPct val="50000"/>
              </a:spcBef>
              <a:buFontTx/>
              <a:buAutoNum type="arabicPeriod"/>
            </a:pPr>
            <a:r>
              <a:rPr lang="el-GR" dirty="0"/>
              <a:t>Αν τα νέα κέντρα δεν διαφέρουν από τα παλιά σταματάμε αλλιώς πηγαίνουμε πίσω στο βήμα 2.</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285720" y="500042"/>
            <a:ext cx="8316913" cy="755650"/>
          </a:xfrm>
        </p:spPr>
        <p:txBody>
          <a:bodyPr/>
          <a:lstStyle/>
          <a:p>
            <a:r>
              <a:rPr lang="el-GR" sz="3200" b="1" dirty="0"/>
              <a:t>Εφαρμογή της Μεθόδου </a:t>
            </a:r>
            <a:r>
              <a:rPr lang="en-US" sz="3200" b="1" dirty="0"/>
              <a:t>K-Means</a:t>
            </a:r>
            <a:endParaRPr lang="el-GR" sz="3200" b="1" dirty="0"/>
          </a:p>
        </p:txBody>
      </p:sp>
      <p:sp>
        <p:nvSpPr>
          <p:cNvPr id="166917" name="Text Box 5"/>
          <p:cNvSpPr txBox="1">
            <a:spLocks noChangeArrowheads="1"/>
          </p:cNvSpPr>
          <p:nvPr/>
        </p:nvSpPr>
        <p:spPr bwMode="auto">
          <a:xfrm>
            <a:off x="285720" y="1500174"/>
            <a:ext cx="8135938" cy="2631490"/>
          </a:xfrm>
          <a:prstGeom prst="rect">
            <a:avLst/>
          </a:prstGeom>
          <a:noFill/>
          <a:ln w="9525">
            <a:noFill/>
            <a:miter lim="800000"/>
            <a:headEnd/>
            <a:tailEnd/>
          </a:ln>
          <a:effectLst/>
        </p:spPr>
        <p:txBody>
          <a:bodyPr wrap="square">
            <a:spAutoFit/>
          </a:bodyPr>
          <a:lstStyle/>
          <a:p>
            <a:pPr algn="just"/>
            <a:r>
              <a:rPr lang="el-GR" sz="1500" dirty="0">
                <a:solidFill>
                  <a:srgbClr val="C00000"/>
                </a:solidFill>
              </a:rPr>
              <a:t>Περιγραφή προβλήματος</a:t>
            </a:r>
          </a:p>
          <a:p>
            <a:pPr algn="just"/>
            <a:endParaRPr lang="el-GR" sz="1500" dirty="0">
              <a:solidFill>
                <a:srgbClr val="FF66CC"/>
              </a:solidFill>
            </a:endParaRPr>
          </a:p>
          <a:p>
            <a:pPr algn="just"/>
            <a:r>
              <a:rPr lang="el-GR" sz="1500" dirty="0"/>
              <a:t>Καταγράφεται η στάση 10 καταναλωτών απέναντι στην άθληση σε γυμναστήρια. Εκφράζεται ο βαθμός συμφωνίας ή διαφωνίας τους σε μια </a:t>
            </a:r>
            <a:r>
              <a:rPr lang="el-GR" sz="1500" dirty="0" err="1"/>
              <a:t>επταβάθμια</a:t>
            </a:r>
            <a:r>
              <a:rPr lang="el-GR" sz="1500" dirty="0"/>
              <a:t> κλίμακα στις εξής απόψεις:</a:t>
            </a:r>
          </a:p>
          <a:p>
            <a:pPr algn="just"/>
            <a:endParaRPr lang="el-GR" sz="1500" dirty="0"/>
          </a:p>
          <a:p>
            <a:pPr algn="just">
              <a:buFontTx/>
              <a:buChar char="-"/>
            </a:pPr>
            <a:r>
              <a:rPr lang="el-GR" sz="1500" dirty="0"/>
              <a:t>Το γυμναστήριο είναι διασκέδαση (</a:t>
            </a:r>
            <a:r>
              <a:rPr lang="el-GR" sz="1500" dirty="0" err="1"/>
              <a:t>ν1</a:t>
            </a:r>
            <a:r>
              <a:rPr lang="el-GR" sz="1500" dirty="0"/>
              <a:t>)</a:t>
            </a:r>
          </a:p>
          <a:p>
            <a:pPr algn="just">
              <a:buFontTx/>
              <a:buChar char="-"/>
            </a:pPr>
            <a:r>
              <a:rPr lang="el-GR" sz="1500" dirty="0"/>
              <a:t>Η συνδρομή στο γυμναστήριο είναι χαμένα χρήματα (</a:t>
            </a:r>
            <a:r>
              <a:rPr lang="el-GR" sz="1500" dirty="0" err="1"/>
              <a:t>ν2</a:t>
            </a:r>
            <a:r>
              <a:rPr lang="el-GR" sz="1500" dirty="0"/>
              <a:t>)</a:t>
            </a:r>
          </a:p>
          <a:p>
            <a:pPr algn="just">
              <a:buFontTx/>
              <a:buChar char="-"/>
            </a:pPr>
            <a:r>
              <a:rPr lang="el-GR" sz="1500" dirty="0"/>
              <a:t>Το γυμναστήριο είναι καλό για την υγεία μου (</a:t>
            </a:r>
            <a:r>
              <a:rPr lang="el-GR" sz="1500" dirty="0" err="1"/>
              <a:t>ν3</a:t>
            </a:r>
            <a:r>
              <a:rPr lang="el-GR" sz="1500" dirty="0"/>
              <a:t>)</a:t>
            </a:r>
          </a:p>
          <a:p>
            <a:pPr algn="just">
              <a:buFontTx/>
              <a:buChar char="-"/>
            </a:pPr>
            <a:r>
              <a:rPr lang="el-GR" sz="1500" dirty="0"/>
              <a:t>Στο γυμναστήριο περνάω όμορφα (</a:t>
            </a:r>
            <a:r>
              <a:rPr lang="el-GR" sz="1500" dirty="0" err="1"/>
              <a:t>ν4</a:t>
            </a:r>
            <a:r>
              <a:rPr lang="el-GR" sz="1500" dirty="0"/>
              <a:t>)</a:t>
            </a:r>
          </a:p>
          <a:p>
            <a:pPr algn="just">
              <a:buFontTx/>
              <a:buChar char="-"/>
            </a:pPr>
            <a:r>
              <a:rPr lang="el-GR" sz="1500" dirty="0"/>
              <a:t>Δεν μου αρέσουν τα γυμναστήρια (</a:t>
            </a:r>
            <a:r>
              <a:rPr lang="el-GR" sz="1500" dirty="0" err="1"/>
              <a:t>ν5</a:t>
            </a:r>
            <a:r>
              <a:rPr lang="el-GR" sz="1500" dirty="0"/>
              <a:t>)</a:t>
            </a:r>
          </a:p>
          <a:p>
            <a:pPr algn="just">
              <a:buFontTx/>
              <a:buChar char="-"/>
            </a:pPr>
            <a:r>
              <a:rPr lang="el-GR" sz="1500" dirty="0"/>
              <a:t>Υπάρχουν καλύτεροι τρόποι άθλησης από το γυμναστήριο (</a:t>
            </a:r>
            <a:r>
              <a:rPr lang="el-GR" sz="1500" dirty="0" err="1"/>
              <a:t>ν6</a:t>
            </a:r>
            <a:r>
              <a:rPr lang="el-GR" sz="1500" dirty="0"/>
              <a:t>)</a:t>
            </a:r>
          </a:p>
        </p:txBody>
      </p:sp>
      <p:pic>
        <p:nvPicPr>
          <p:cNvPr id="166918" name="Picture 6"/>
          <p:cNvPicPr>
            <a:picLocks noChangeAspect="1" noChangeArrowheads="1"/>
          </p:cNvPicPr>
          <p:nvPr/>
        </p:nvPicPr>
        <p:blipFill>
          <a:blip r:embed="rId3" cstate="print"/>
          <a:srcRect/>
          <a:stretch>
            <a:fillRect/>
          </a:stretch>
        </p:blipFill>
        <p:spPr bwMode="auto">
          <a:xfrm>
            <a:off x="2285984" y="4286256"/>
            <a:ext cx="3743625" cy="17859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85786" y="642918"/>
            <a:ext cx="6870700" cy="576262"/>
          </a:xfrm>
        </p:spPr>
        <p:txBody>
          <a:bodyPr/>
          <a:lstStyle/>
          <a:p>
            <a:r>
              <a:rPr lang="el-GR" sz="3200" b="1" dirty="0"/>
              <a:t>Σκοπός Ανάλυσης Κατά Συστάδες</a:t>
            </a:r>
          </a:p>
        </p:txBody>
      </p:sp>
      <p:sp>
        <p:nvSpPr>
          <p:cNvPr id="12291" name="Rectangle 3"/>
          <p:cNvSpPr>
            <a:spLocks noGrp="1" noChangeArrowheads="1"/>
          </p:cNvSpPr>
          <p:nvPr>
            <p:ph type="body" idx="1"/>
          </p:nvPr>
        </p:nvSpPr>
        <p:spPr>
          <a:xfrm>
            <a:off x="500034" y="1857364"/>
            <a:ext cx="8064500" cy="3382963"/>
          </a:xfrm>
        </p:spPr>
        <p:txBody>
          <a:bodyPr/>
          <a:lstStyle/>
          <a:p>
            <a:pPr algn="just">
              <a:lnSpc>
                <a:spcPct val="80000"/>
              </a:lnSpc>
              <a:buFontTx/>
              <a:buNone/>
            </a:pPr>
            <a:r>
              <a:rPr lang="el-GR" sz="2200" dirty="0"/>
              <a:t>	</a:t>
            </a:r>
            <a:r>
              <a:rPr lang="el-GR" sz="2200" dirty="0">
                <a:solidFill>
                  <a:schemeClr val="tx2"/>
                </a:solidFill>
              </a:rPr>
              <a:t>Σκοπός</a:t>
            </a:r>
            <a:r>
              <a:rPr lang="el-GR" sz="2200" dirty="0"/>
              <a:t> της Ανάλυσης Κατά Συστάδες είναι η </a:t>
            </a:r>
            <a:r>
              <a:rPr lang="el-GR" sz="2200" dirty="0">
                <a:solidFill>
                  <a:srgbClr val="FF0000"/>
                </a:solidFill>
              </a:rPr>
              <a:t>κατάταξη</a:t>
            </a:r>
            <a:r>
              <a:rPr lang="el-GR" sz="2200" dirty="0"/>
              <a:t> σε ομάδες των υπαρχουσών παρατηρήσεων, χρησιμοποιώντας την πληροφορία που υπάρχει σε κάποιες μεταβλητές. </a:t>
            </a:r>
          </a:p>
          <a:p>
            <a:pPr algn="just">
              <a:lnSpc>
                <a:spcPct val="80000"/>
              </a:lnSpc>
              <a:buFontTx/>
              <a:buNone/>
            </a:pPr>
            <a:endParaRPr lang="el-GR" sz="2200" dirty="0"/>
          </a:p>
          <a:p>
            <a:pPr algn="just">
              <a:lnSpc>
                <a:spcPct val="80000"/>
              </a:lnSpc>
              <a:buFontTx/>
              <a:buNone/>
            </a:pPr>
            <a:r>
              <a:rPr lang="el-GR" sz="2200" dirty="0"/>
              <a:t>	Εξετάζει πόσο </a:t>
            </a:r>
            <a:r>
              <a:rPr lang="el-GR" sz="2200" dirty="0">
                <a:solidFill>
                  <a:srgbClr val="FF0000"/>
                </a:solidFill>
              </a:rPr>
              <a:t>όμοιες</a:t>
            </a:r>
            <a:r>
              <a:rPr lang="el-GR" sz="2200" dirty="0"/>
              <a:t> είναι κάποιες παρατηρήσεις ως προς κάποιον αριθμό μεταβλητών ώστε να δημιουργήσει ομάδες από παρατηρήσεις που μοιάζουν μεταξύ τους. </a:t>
            </a:r>
            <a:endParaRPr lang="en-US" sz="2200" dirty="0"/>
          </a:p>
          <a:p>
            <a:pPr algn="just">
              <a:lnSpc>
                <a:spcPct val="80000"/>
              </a:lnSpc>
              <a:buFontTx/>
              <a:buNone/>
            </a:pPr>
            <a:endParaRPr lang="el-GR" sz="2200" dirty="0"/>
          </a:p>
          <a:p>
            <a:pPr algn="just">
              <a:lnSpc>
                <a:spcPct val="80000"/>
              </a:lnSpc>
              <a:buFontTx/>
              <a:buNone/>
            </a:pPr>
            <a:r>
              <a:rPr lang="el-GR" sz="2200" dirty="0"/>
              <a:t>	Μια </a:t>
            </a:r>
            <a:r>
              <a:rPr lang="el-GR" sz="2200" dirty="0">
                <a:solidFill>
                  <a:schemeClr val="tx2"/>
                </a:solidFill>
              </a:rPr>
              <a:t>επιτυχημένη ανάλυση</a:t>
            </a:r>
            <a:r>
              <a:rPr lang="el-GR" sz="2200" dirty="0"/>
              <a:t> θα πρέπει να καταλήξει σε ομάδες για τις οποίες </a:t>
            </a:r>
            <a:r>
              <a:rPr lang="el-GR" sz="2200" dirty="0">
                <a:solidFill>
                  <a:srgbClr val="FF0000"/>
                </a:solidFill>
              </a:rPr>
              <a:t>οι παρατηρήσεις μέσα σε κάθε ομάδα </a:t>
            </a:r>
            <a:r>
              <a:rPr lang="el-GR" sz="2200" dirty="0"/>
              <a:t>να είναι όσο γίνεται πιο </a:t>
            </a:r>
            <a:r>
              <a:rPr lang="el-GR" sz="2200" dirty="0">
                <a:solidFill>
                  <a:srgbClr val="FF0000"/>
                </a:solidFill>
              </a:rPr>
              <a:t>ομοιογενείς</a:t>
            </a:r>
            <a:r>
              <a:rPr lang="el-GR" sz="2200" dirty="0" smtClean="0"/>
              <a:t>.</a:t>
            </a:r>
            <a:r>
              <a:rPr lang="en-US" sz="2200" dirty="0" smtClean="0"/>
              <a:t> </a:t>
            </a:r>
            <a:r>
              <a:rPr lang="el-GR" sz="2200" dirty="0" smtClean="0"/>
              <a:t>Οι παρατηρήσεις διαφορετικών ομάδων θα πρέπει να διαφέρουν όσο γίνεται περισσότερο.</a:t>
            </a:r>
            <a:endParaRPr lang="en-US" sz="2200" dirty="0"/>
          </a:p>
          <a:p>
            <a:pPr algn="just">
              <a:lnSpc>
                <a:spcPct val="80000"/>
              </a:lnSpc>
              <a:buFontTx/>
              <a:buNone/>
            </a:pPr>
            <a:endParaRPr lang="el-GR" sz="2200" dirty="0"/>
          </a:p>
          <a:p>
            <a:pPr lvl="1" algn="just">
              <a:lnSpc>
                <a:spcPct val="80000"/>
              </a:lnSpc>
              <a:buFontTx/>
              <a:buNone/>
            </a:pPr>
            <a:endParaRPr lang="el-GR" sz="22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428596" y="428604"/>
            <a:ext cx="8316913" cy="755650"/>
          </a:xfrm>
        </p:spPr>
        <p:txBody>
          <a:bodyPr/>
          <a:lstStyle/>
          <a:p>
            <a:r>
              <a:rPr lang="el-GR" sz="3200" b="1" dirty="0"/>
              <a:t>Εφαρμογή της Μεθόδου </a:t>
            </a:r>
            <a:r>
              <a:rPr lang="en-US" sz="3200" b="1" dirty="0"/>
              <a:t>K-Means</a:t>
            </a:r>
            <a:endParaRPr lang="el-GR" sz="3200" b="1" dirty="0"/>
          </a:p>
        </p:txBody>
      </p:sp>
      <p:pic>
        <p:nvPicPr>
          <p:cNvPr id="167940" name="Picture 4"/>
          <p:cNvPicPr>
            <a:picLocks noChangeAspect="1" noChangeArrowheads="1"/>
          </p:cNvPicPr>
          <p:nvPr/>
        </p:nvPicPr>
        <p:blipFill>
          <a:blip r:embed="rId3" cstate="print"/>
          <a:srcRect/>
          <a:stretch>
            <a:fillRect/>
          </a:stretch>
        </p:blipFill>
        <p:spPr bwMode="auto">
          <a:xfrm>
            <a:off x="357158" y="1571612"/>
            <a:ext cx="2563347" cy="2876553"/>
          </a:xfrm>
          <a:prstGeom prst="rect">
            <a:avLst/>
          </a:prstGeom>
          <a:noFill/>
        </p:spPr>
      </p:pic>
      <p:sp>
        <p:nvSpPr>
          <p:cNvPr id="167941" name="Text Box 5"/>
          <p:cNvSpPr txBox="1">
            <a:spLocks noChangeArrowheads="1"/>
          </p:cNvSpPr>
          <p:nvPr/>
        </p:nvSpPr>
        <p:spPr bwMode="auto">
          <a:xfrm>
            <a:off x="3571868" y="1428736"/>
            <a:ext cx="4537075" cy="581025"/>
          </a:xfrm>
          <a:prstGeom prst="rect">
            <a:avLst/>
          </a:prstGeom>
          <a:noFill/>
          <a:ln w="9525">
            <a:noFill/>
            <a:miter lim="800000"/>
            <a:headEnd/>
            <a:tailEnd/>
          </a:ln>
          <a:effectLst/>
        </p:spPr>
        <p:txBody>
          <a:bodyPr>
            <a:spAutoFit/>
          </a:bodyPr>
          <a:lstStyle/>
          <a:p>
            <a:pPr>
              <a:spcBef>
                <a:spcPct val="50000"/>
              </a:spcBef>
            </a:pPr>
            <a:r>
              <a:rPr lang="el-GR" sz="1600" dirty="0">
                <a:solidFill>
                  <a:srgbClr val="996600"/>
                </a:solidFill>
              </a:rPr>
              <a:t>Υπενθυμίζουμε ότι η μέθοδος χρησιμοποιείται όταν ο αριθμός των ομάδων </a:t>
            </a:r>
            <a:r>
              <a:rPr lang="el-GR" sz="1600" dirty="0" smtClean="0">
                <a:solidFill>
                  <a:srgbClr val="996600"/>
                </a:solidFill>
              </a:rPr>
              <a:t>είναι </a:t>
            </a:r>
            <a:r>
              <a:rPr lang="el-GR" sz="1600" dirty="0">
                <a:solidFill>
                  <a:srgbClr val="996600"/>
                </a:solidFill>
              </a:rPr>
              <a:t>γνωστός.</a:t>
            </a:r>
          </a:p>
        </p:txBody>
      </p:sp>
      <p:pic>
        <p:nvPicPr>
          <p:cNvPr id="167942" name="Picture 6"/>
          <p:cNvPicPr>
            <a:picLocks noChangeAspect="1" noChangeArrowheads="1"/>
          </p:cNvPicPr>
          <p:nvPr/>
        </p:nvPicPr>
        <p:blipFill>
          <a:blip r:embed="rId4" cstate="print"/>
          <a:srcRect/>
          <a:stretch>
            <a:fillRect/>
          </a:stretch>
        </p:blipFill>
        <p:spPr bwMode="auto">
          <a:xfrm>
            <a:off x="4214810" y="2143116"/>
            <a:ext cx="3714641" cy="3584588"/>
          </a:xfrm>
          <a:prstGeom prst="rect">
            <a:avLst/>
          </a:prstGeom>
          <a:noFill/>
        </p:spPr>
      </p:pic>
      <p:sp>
        <p:nvSpPr>
          <p:cNvPr id="167943" name="Line 7"/>
          <p:cNvSpPr>
            <a:spLocks noChangeShapeType="1"/>
          </p:cNvSpPr>
          <p:nvPr/>
        </p:nvSpPr>
        <p:spPr bwMode="auto">
          <a:xfrm>
            <a:off x="3419475" y="3068638"/>
            <a:ext cx="288925" cy="0"/>
          </a:xfrm>
          <a:prstGeom prst="line">
            <a:avLst/>
          </a:prstGeom>
          <a:noFill/>
          <a:ln w="9525">
            <a:solidFill>
              <a:schemeClr val="tx1"/>
            </a:solidFill>
            <a:round/>
            <a:headEnd/>
            <a:tailEnd type="triangle" w="med" len="med"/>
          </a:ln>
          <a:effectLst/>
        </p:spPr>
        <p:txBody>
          <a:bodyPr/>
          <a:lstStyle/>
          <a:p>
            <a:endParaRPr lang="el-GR"/>
          </a:p>
        </p:txBody>
      </p:sp>
      <p:sp>
        <p:nvSpPr>
          <p:cNvPr id="167945" name="Text Box 9"/>
          <p:cNvSpPr txBox="1">
            <a:spLocks noChangeArrowheads="1"/>
          </p:cNvSpPr>
          <p:nvPr/>
        </p:nvSpPr>
        <p:spPr bwMode="auto">
          <a:xfrm>
            <a:off x="500034" y="4572008"/>
            <a:ext cx="3059112" cy="915988"/>
          </a:xfrm>
          <a:prstGeom prst="rect">
            <a:avLst/>
          </a:prstGeom>
          <a:noFill/>
          <a:ln w="9525">
            <a:noFill/>
            <a:miter lim="800000"/>
            <a:headEnd/>
            <a:tailEnd/>
          </a:ln>
          <a:effectLst/>
        </p:spPr>
        <p:txBody>
          <a:bodyPr>
            <a:spAutoFit/>
          </a:bodyPr>
          <a:lstStyle/>
          <a:p>
            <a:pPr>
              <a:spcBef>
                <a:spcPct val="50000"/>
              </a:spcBef>
            </a:pPr>
            <a:r>
              <a:rPr lang="el-GR" dirty="0">
                <a:solidFill>
                  <a:srgbClr val="CC00FF"/>
                </a:solidFill>
              </a:rPr>
              <a:t>Μεταφέρουμε τις μεταβλητές για τις οποίες θα εφαρμοστεί η μέθοδος.</a:t>
            </a:r>
          </a:p>
        </p:txBody>
      </p:sp>
      <p:sp>
        <p:nvSpPr>
          <p:cNvPr id="167946" name="Line 10"/>
          <p:cNvSpPr>
            <a:spLocks noChangeShapeType="1"/>
          </p:cNvSpPr>
          <p:nvPr/>
        </p:nvSpPr>
        <p:spPr bwMode="auto">
          <a:xfrm flipV="1">
            <a:off x="3348038" y="2928934"/>
            <a:ext cx="2366970" cy="2012954"/>
          </a:xfrm>
          <a:prstGeom prst="line">
            <a:avLst/>
          </a:prstGeom>
          <a:noFill/>
          <a:ln w="9525">
            <a:solidFill>
              <a:srgbClr val="CC00FF"/>
            </a:solidFill>
            <a:round/>
            <a:headEnd/>
            <a:tailEnd type="triangle" w="med" len="med"/>
          </a:ln>
          <a:effectLst/>
        </p:spPr>
        <p:txBody>
          <a:bodyPr/>
          <a:lstStyle/>
          <a:p>
            <a:endParaRPr lang="el-GR"/>
          </a:p>
        </p:txBody>
      </p:sp>
      <p:sp>
        <p:nvSpPr>
          <p:cNvPr id="167947" name="Oval 11"/>
          <p:cNvSpPr>
            <a:spLocks noChangeArrowheads="1"/>
          </p:cNvSpPr>
          <p:nvPr/>
        </p:nvSpPr>
        <p:spPr bwMode="auto">
          <a:xfrm>
            <a:off x="5219700" y="3357563"/>
            <a:ext cx="576263" cy="503237"/>
          </a:xfrm>
          <a:prstGeom prst="ellipse">
            <a:avLst/>
          </a:prstGeom>
          <a:noFill/>
          <a:ln w="25400">
            <a:solidFill>
              <a:srgbClr val="FF0000"/>
            </a:solidFill>
            <a:round/>
            <a:headEnd/>
            <a:tailEnd/>
          </a:ln>
          <a:effectLst/>
        </p:spPr>
        <p:txBody>
          <a:bodyPr wrap="none" anchor="ctr"/>
          <a:lstStyle/>
          <a:p>
            <a:endParaRPr lang="el-GR"/>
          </a:p>
        </p:txBody>
      </p:sp>
      <p:sp>
        <p:nvSpPr>
          <p:cNvPr id="167948" name="Text Box 12"/>
          <p:cNvSpPr txBox="1">
            <a:spLocks noChangeArrowheads="1"/>
          </p:cNvSpPr>
          <p:nvPr/>
        </p:nvSpPr>
        <p:spPr bwMode="auto">
          <a:xfrm>
            <a:off x="1071538" y="5715016"/>
            <a:ext cx="4751388" cy="392113"/>
          </a:xfrm>
          <a:prstGeom prst="rect">
            <a:avLst/>
          </a:prstGeom>
          <a:noFill/>
          <a:ln w="25400">
            <a:solidFill>
              <a:srgbClr val="FF0000"/>
            </a:solidFill>
            <a:miter lim="800000"/>
            <a:headEnd/>
            <a:tailEnd/>
          </a:ln>
          <a:effectLst/>
        </p:spPr>
        <p:txBody>
          <a:bodyPr>
            <a:spAutoFit/>
          </a:bodyPr>
          <a:lstStyle/>
          <a:p>
            <a:pPr>
              <a:spcBef>
                <a:spcPct val="50000"/>
              </a:spcBef>
            </a:pPr>
            <a:r>
              <a:rPr lang="el-GR">
                <a:solidFill>
                  <a:schemeClr val="tx2"/>
                </a:solidFill>
              </a:rPr>
              <a:t>Ο αριθμός ομάδων είναι προεπιλεγμένος</a:t>
            </a:r>
          </a:p>
        </p:txBody>
      </p:sp>
      <p:sp>
        <p:nvSpPr>
          <p:cNvPr id="167949" name="Line 13"/>
          <p:cNvSpPr>
            <a:spLocks noChangeShapeType="1"/>
          </p:cNvSpPr>
          <p:nvPr/>
        </p:nvSpPr>
        <p:spPr bwMode="auto">
          <a:xfrm flipV="1">
            <a:off x="4714876" y="3789363"/>
            <a:ext cx="649287" cy="1925653"/>
          </a:xfrm>
          <a:prstGeom prst="line">
            <a:avLst/>
          </a:prstGeom>
          <a:noFill/>
          <a:ln w="25400">
            <a:solidFill>
              <a:srgbClr val="FF0000"/>
            </a:solidFill>
            <a:prstDash val="dash"/>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250825" y="188913"/>
            <a:ext cx="8316913" cy="755650"/>
          </a:xfrm>
        </p:spPr>
        <p:txBody>
          <a:bodyPr/>
          <a:lstStyle/>
          <a:p>
            <a:r>
              <a:rPr lang="el-GR" sz="3200" b="1">
                <a:solidFill>
                  <a:srgbClr val="3333CC"/>
                </a:solidFill>
              </a:rPr>
              <a:t>Εφαρμογή της Μεθόδου </a:t>
            </a:r>
            <a:r>
              <a:rPr lang="en-US" sz="3200" b="1">
                <a:solidFill>
                  <a:srgbClr val="3333CC"/>
                </a:solidFill>
              </a:rPr>
              <a:t>K-Means</a:t>
            </a:r>
            <a:endParaRPr lang="el-GR" sz="3200" b="1">
              <a:solidFill>
                <a:srgbClr val="3333CC"/>
              </a:solidFill>
            </a:endParaRPr>
          </a:p>
        </p:txBody>
      </p:sp>
      <p:pic>
        <p:nvPicPr>
          <p:cNvPr id="168965" name="Picture 5"/>
          <p:cNvPicPr>
            <a:picLocks noChangeAspect="1" noChangeArrowheads="1"/>
          </p:cNvPicPr>
          <p:nvPr/>
        </p:nvPicPr>
        <p:blipFill>
          <a:blip r:embed="rId3" cstate="print"/>
          <a:srcRect/>
          <a:stretch>
            <a:fillRect/>
          </a:stretch>
        </p:blipFill>
        <p:spPr bwMode="auto">
          <a:xfrm>
            <a:off x="500034" y="1428736"/>
            <a:ext cx="3425471" cy="3305181"/>
          </a:xfrm>
          <a:prstGeom prst="rect">
            <a:avLst/>
          </a:prstGeom>
          <a:noFill/>
        </p:spPr>
      </p:pic>
      <p:sp>
        <p:nvSpPr>
          <p:cNvPr id="168966" name="Oval 6"/>
          <p:cNvSpPr>
            <a:spLocks noChangeArrowheads="1"/>
          </p:cNvSpPr>
          <p:nvPr/>
        </p:nvSpPr>
        <p:spPr bwMode="auto">
          <a:xfrm>
            <a:off x="1928794" y="2643182"/>
            <a:ext cx="1943100" cy="504825"/>
          </a:xfrm>
          <a:prstGeom prst="ellipse">
            <a:avLst/>
          </a:prstGeom>
          <a:noFill/>
          <a:ln w="19050">
            <a:solidFill>
              <a:srgbClr val="FF9900"/>
            </a:solidFill>
            <a:round/>
            <a:headEnd/>
            <a:tailEnd/>
          </a:ln>
          <a:effectLst/>
        </p:spPr>
        <p:txBody>
          <a:bodyPr wrap="none" anchor="ctr"/>
          <a:lstStyle/>
          <a:p>
            <a:endParaRPr lang="el-GR"/>
          </a:p>
        </p:txBody>
      </p:sp>
      <p:sp>
        <p:nvSpPr>
          <p:cNvPr id="168967" name="Text Box 7"/>
          <p:cNvSpPr txBox="1">
            <a:spLocks noChangeArrowheads="1"/>
          </p:cNvSpPr>
          <p:nvPr/>
        </p:nvSpPr>
        <p:spPr bwMode="auto">
          <a:xfrm>
            <a:off x="4143372" y="1357298"/>
            <a:ext cx="1500198" cy="1384995"/>
          </a:xfrm>
          <a:prstGeom prst="rect">
            <a:avLst/>
          </a:prstGeom>
          <a:noFill/>
          <a:ln w="19050">
            <a:solidFill>
              <a:srgbClr val="FF9900"/>
            </a:solidFill>
            <a:miter lim="800000"/>
            <a:headEnd/>
            <a:tailEnd/>
          </a:ln>
          <a:effectLst/>
        </p:spPr>
        <p:txBody>
          <a:bodyPr wrap="square">
            <a:spAutoFit/>
          </a:bodyPr>
          <a:lstStyle/>
          <a:p>
            <a:pPr>
              <a:spcBef>
                <a:spcPct val="50000"/>
              </a:spcBef>
            </a:pPr>
            <a:r>
              <a:rPr lang="el-GR" sz="1200">
                <a:solidFill>
                  <a:schemeClr val="bg2"/>
                </a:solidFill>
              </a:rPr>
              <a:t>Επιλέγουμε τη μέθοδο που θα χρησιμοποιήσουμε (εάν τα αρχικά κέντρα θα ξαναυπολογιστούν ή όχι).</a:t>
            </a:r>
          </a:p>
        </p:txBody>
      </p:sp>
      <p:sp>
        <p:nvSpPr>
          <p:cNvPr id="168968" name="Line 8"/>
          <p:cNvSpPr>
            <a:spLocks noChangeShapeType="1"/>
          </p:cNvSpPr>
          <p:nvPr/>
        </p:nvSpPr>
        <p:spPr bwMode="auto">
          <a:xfrm flipH="1">
            <a:off x="3786182" y="2357430"/>
            <a:ext cx="428628" cy="500066"/>
          </a:xfrm>
          <a:prstGeom prst="line">
            <a:avLst/>
          </a:prstGeom>
          <a:noFill/>
          <a:ln w="19050">
            <a:solidFill>
              <a:srgbClr val="FF9900"/>
            </a:solidFill>
            <a:round/>
            <a:headEnd/>
            <a:tailEnd type="triangle" w="med" len="med"/>
          </a:ln>
          <a:effectLst/>
        </p:spPr>
        <p:txBody>
          <a:bodyPr/>
          <a:lstStyle/>
          <a:p>
            <a:endParaRPr lang="el-GR"/>
          </a:p>
        </p:txBody>
      </p:sp>
      <p:sp>
        <p:nvSpPr>
          <p:cNvPr id="168969" name="Oval 9"/>
          <p:cNvSpPr>
            <a:spLocks noChangeArrowheads="1"/>
          </p:cNvSpPr>
          <p:nvPr/>
        </p:nvSpPr>
        <p:spPr bwMode="auto">
          <a:xfrm>
            <a:off x="1979613" y="4365625"/>
            <a:ext cx="647700" cy="358775"/>
          </a:xfrm>
          <a:prstGeom prst="ellipse">
            <a:avLst/>
          </a:prstGeom>
          <a:noFill/>
          <a:ln w="25400">
            <a:solidFill>
              <a:srgbClr val="FF00FF"/>
            </a:solidFill>
            <a:round/>
            <a:headEnd/>
            <a:tailEnd/>
          </a:ln>
          <a:effectLst/>
        </p:spPr>
        <p:txBody>
          <a:bodyPr wrap="none" anchor="ctr"/>
          <a:lstStyle/>
          <a:p>
            <a:endParaRPr lang="el-GR"/>
          </a:p>
        </p:txBody>
      </p:sp>
      <p:pic>
        <p:nvPicPr>
          <p:cNvPr id="168970" name="Picture 10"/>
          <p:cNvPicPr>
            <a:picLocks noChangeAspect="1" noChangeArrowheads="1"/>
          </p:cNvPicPr>
          <p:nvPr/>
        </p:nvPicPr>
        <p:blipFill>
          <a:blip r:embed="rId4" cstate="print"/>
          <a:srcRect/>
          <a:stretch>
            <a:fillRect/>
          </a:stretch>
        </p:blipFill>
        <p:spPr bwMode="auto">
          <a:xfrm>
            <a:off x="5929322" y="1571612"/>
            <a:ext cx="2314575" cy="1162050"/>
          </a:xfrm>
          <a:prstGeom prst="rect">
            <a:avLst/>
          </a:prstGeom>
          <a:noFill/>
        </p:spPr>
      </p:pic>
      <p:sp>
        <p:nvSpPr>
          <p:cNvPr id="168971" name="Line 11"/>
          <p:cNvSpPr>
            <a:spLocks noChangeShapeType="1"/>
          </p:cNvSpPr>
          <p:nvPr/>
        </p:nvSpPr>
        <p:spPr bwMode="auto">
          <a:xfrm flipV="1">
            <a:off x="2555874" y="2285991"/>
            <a:ext cx="3444885" cy="2151071"/>
          </a:xfrm>
          <a:prstGeom prst="line">
            <a:avLst/>
          </a:prstGeom>
          <a:noFill/>
          <a:ln w="19050">
            <a:solidFill>
              <a:srgbClr val="FF66CC"/>
            </a:solidFill>
            <a:round/>
            <a:headEnd/>
            <a:tailEnd type="triangle" w="med" len="med"/>
          </a:ln>
          <a:effectLst/>
        </p:spPr>
        <p:txBody>
          <a:bodyPr/>
          <a:lstStyle/>
          <a:p>
            <a:endParaRPr lang="el-GR"/>
          </a:p>
        </p:txBody>
      </p:sp>
      <p:sp>
        <p:nvSpPr>
          <p:cNvPr id="168972" name="Text Box 12"/>
          <p:cNvSpPr txBox="1">
            <a:spLocks noChangeArrowheads="1"/>
          </p:cNvSpPr>
          <p:nvPr/>
        </p:nvSpPr>
        <p:spPr bwMode="auto">
          <a:xfrm>
            <a:off x="4429124" y="2928934"/>
            <a:ext cx="4537075" cy="830997"/>
          </a:xfrm>
          <a:prstGeom prst="rect">
            <a:avLst/>
          </a:prstGeom>
          <a:noFill/>
          <a:ln w="9525">
            <a:noFill/>
            <a:miter lim="800000"/>
            <a:headEnd/>
            <a:tailEnd/>
          </a:ln>
          <a:effectLst/>
        </p:spPr>
        <p:txBody>
          <a:bodyPr>
            <a:spAutoFit/>
          </a:bodyPr>
          <a:lstStyle/>
          <a:p>
            <a:pPr algn="just">
              <a:spcBef>
                <a:spcPct val="50000"/>
              </a:spcBef>
            </a:pPr>
            <a:r>
              <a:rPr lang="el-GR" sz="1200" dirty="0"/>
              <a:t>Επιλέγουμε τα κριτήρια τερματισμού του αλγορίθμου. Μπορούμε να επιλέξουμε είτε να σταματήσει μετά από ένα συγκεκριμένο </a:t>
            </a:r>
            <a:r>
              <a:rPr lang="el-GR" sz="1200" b="1" dirty="0">
                <a:solidFill>
                  <a:schemeClr val="folHlink"/>
                </a:solidFill>
              </a:rPr>
              <a:t>αριθμό</a:t>
            </a:r>
            <a:r>
              <a:rPr lang="el-GR" sz="1200" dirty="0"/>
              <a:t>, είτε όταν η μεγαλύτερη απόσταση ανάμεσα σε διαδοχικά κέντρα όλων των ομάδων γίνει </a:t>
            </a:r>
            <a:r>
              <a:rPr lang="el-GR" sz="1200" b="1" dirty="0">
                <a:solidFill>
                  <a:srgbClr val="33CCCC"/>
                </a:solidFill>
              </a:rPr>
              <a:t>0</a:t>
            </a:r>
            <a:r>
              <a:rPr lang="el-GR" sz="1200" dirty="0"/>
              <a:t>.</a:t>
            </a:r>
          </a:p>
        </p:txBody>
      </p:sp>
      <p:sp>
        <p:nvSpPr>
          <p:cNvPr id="168973" name="Oval 13"/>
          <p:cNvSpPr>
            <a:spLocks noChangeArrowheads="1"/>
          </p:cNvSpPr>
          <p:nvPr/>
        </p:nvSpPr>
        <p:spPr bwMode="auto">
          <a:xfrm>
            <a:off x="7143768" y="1857364"/>
            <a:ext cx="431800" cy="287337"/>
          </a:xfrm>
          <a:prstGeom prst="ellipse">
            <a:avLst/>
          </a:prstGeom>
          <a:noFill/>
          <a:ln w="22225">
            <a:solidFill>
              <a:srgbClr val="3366FF"/>
            </a:solidFill>
            <a:round/>
            <a:headEnd/>
            <a:tailEnd/>
          </a:ln>
          <a:effectLst/>
        </p:spPr>
        <p:txBody>
          <a:bodyPr wrap="none" anchor="ctr"/>
          <a:lstStyle/>
          <a:p>
            <a:endParaRPr lang="el-GR"/>
          </a:p>
        </p:txBody>
      </p:sp>
      <p:sp>
        <p:nvSpPr>
          <p:cNvPr id="168974" name="Line 14"/>
          <p:cNvSpPr>
            <a:spLocks noChangeShapeType="1"/>
          </p:cNvSpPr>
          <p:nvPr/>
        </p:nvSpPr>
        <p:spPr bwMode="auto">
          <a:xfrm flipV="1">
            <a:off x="4857753" y="2000240"/>
            <a:ext cx="2214578" cy="1428760"/>
          </a:xfrm>
          <a:prstGeom prst="line">
            <a:avLst/>
          </a:prstGeom>
          <a:noFill/>
          <a:ln w="15875">
            <a:solidFill>
              <a:srgbClr val="0000FF"/>
            </a:solidFill>
            <a:prstDash val="dash"/>
            <a:round/>
            <a:headEnd/>
            <a:tailEnd type="triangle" w="med" len="med"/>
          </a:ln>
          <a:effectLst/>
        </p:spPr>
        <p:txBody>
          <a:bodyPr/>
          <a:lstStyle/>
          <a:p>
            <a:endParaRPr lang="el-GR"/>
          </a:p>
        </p:txBody>
      </p:sp>
      <p:sp>
        <p:nvSpPr>
          <p:cNvPr id="168975" name="Oval 15"/>
          <p:cNvSpPr>
            <a:spLocks noChangeArrowheads="1"/>
          </p:cNvSpPr>
          <p:nvPr/>
        </p:nvSpPr>
        <p:spPr bwMode="auto">
          <a:xfrm>
            <a:off x="7143768" y="2071678"/>
            <a:ext cx="358775" cy="215900"/>
          </a:xfrm>
          <a:prstGeom prst="ellipse">
            <a:avLst/>
          </a:prstGeom>
          <a:noFill/>
          <a:ln w="22225">
            <a:solidFill>
              <a:srgbClr val="33CCCC"/>
            </a:solidFill>
            <a:round/>
            <a:headEnd/>
            <a:tailEnd/>
          </a:ln>
          <a:effectLst/>
        </p:spPr>
        <p:txBody>
          <a:bodyPr wrap="none" anchor="ctr"/>
          <a:lstStyle/>
          <a:p>
            <a:endParaRPr lang="el-GR"/>
          </a:p>
        </p:txBody>
      </p:sp>
      <p:sp>
        <p:nvSpPr>
          <p:cNvPr id="168976" name="Line 16"/>
          <p:cNvSpPr>
            <a:spLocks noChangeShapeType="1"/>
          </p:cNvSpPr>
          <p:nvPr/>
        </p:nvSpPr>
        <p:spPr bwMode="auto">
          <a:xfrm flipV="1">
            <a:off x="6715140" y="2285990"/>
            <a:ext cx="500067" cy="1285885"/>
          </a:xfrm>
          <a:prstGeom prst="line">
            <a:avLst/>
          </a:prstGeom>
          <a:noFill/>
          <a:ln w="22225">
            <a:solidFill>
              <a:srgbClr val="33CCCC"/>
            </a:solidFill>
            <a:prstDash val="dash"/>
            <a:round/>
            <a:headEnd/>
            <a:tailEnd type="triangle" w="med" len="med"/>
          </a:ln>
          <a:effectLst/>
        </p:spPr>
        <p:txBody>
          <a:bodyPr/>
          <a:lstStyle/>
          <a:p>
            <a:endParaRPr lang="el-GR"/>
          </a:p>
        </p:txBody>
      </p:sp>
      <p:sp>
        <p:nvSpPr>
          <p:cNvPr id="168978" name="Oval 18"/>
          <p:cNvSpPr>
            <a:spLocks noChangeArrowheads="1"/>
          </p:cNvSpPr>
          <p:nvPr/>
        </p:nvSpPr>
        <p:spPr bwMode="auto">
          <a:xfrm>
            <a:off x="2643174" y="4357694"/>
            <a:ext cx="647700" cy="358775"/>
          </a:xfrm>
          <a:prstGeom prst="ellipse">
            <a:avLst/>
          </a:prstGeom>
          <a:noFill/>
          <a:ln w="25400">
            <a:solidFill>
              <a:srgbClr val="008000"/>
            </a:solidFill>
            <a:round/>
            <a:headEnd/>
            <a:tailEnd/>
          </a:ln>
          <a:effectLst/>
        </p:spPr>
        <p:txBody>
          <a:bodyPr wrap="none" anchor="ctr"/>
          <a:lstStyle/>
          <a:p>
            <a:endParaRPr lang="el-GR"/>
          </a:p>
        </p:txBody>
      </p:sp>
      <p:sp>
        <p:nvSpPr>
          <p:cNvPr id="168979" name="Line 19"/>
          <p:cNvSpPr>
            <a:spLocks noChangeShapeType="1"/>
          </p:cNvSpPr>
          <p:nvPr/>
        </p:nvSpPr>
        <p:spPr bwMode="auto">
          <a:xfrm flipH="1">
            <a:off x="2627313" y="4652963"/>
            <a:ext cx="144462" cy="144462"/>
          </a:xfrm>
          <a:prstGeom prst="line">
            <a:avLst/>
          </a:prstGeom>
          <a:noFill/>
          <a:ln w="22225">
            <a:solidFill>
              <a:srgbClr val="008000"/>
            </a:solidFill>
            <a:round/>
            <a:headEnd/>
            <a:tailEnd type="triangle" w="med" len="med"/>
          </a:ln>
          <a:effectLst/>
        </p:spPr>
        <p:txBody>
          <a:bodyPr/>
          <a:lstStyle/>
          <a:p>
            <a:endParaRPr lang="el-GR"/>
          </a:p>
        </p:txBody>
      </p:sp>
      <p:pic>
        <p:nvPicPr>
          <p:cNvPr id="168980" name="Picture 20"/>
          <p:cNvPicPr>
            <a:picLocks noChangeAspect="1" noChangeArrowheads="1"/>
          </p:cNvPicPr>
          <p:nvPr/>
        </p:nvPicPr>
        <p:blipFill>
          <a:blip r:embed="rId5" cstate="print"/>
          <a:srcRect/>
          <a:stretch>
            <a:fillRect/>
          </a:stretch>
        </p:blipFill>
        <p:spPr bwMode="auto">
          <a:xfrm>
            <a:off x="250825" y="4797425"/>
            <a:ext cx="2305050" cy="1171575"/>
          </a:xfrm>
          <a:prstGeom prst="rect">
            <a:avLst/>
          </a:prstGeom>
          <a:noFill/>
        </p:spPr>
      </p:pic>
      <p:sp>
        <p:nvSpPr>
          <p:cNvPr id="168981" name="Text Box 21"/>
          <p:cNvSpPr txBox="1">
            <a:spLocks noChangeArrowheads="1"/>
          </p:cNvSpPr>
          <p:nvPr/>
        </p:nvSpPr>
        <p:spPr bwMode="auto">
          <a:xfrm>
            <a:off x="2555875" y="4868863"/>
            <a:ext cx="2520950" cy="1384995"/>
          </a:xfrm>
          <a:prstGeom prst="rect">
            <a:avLst/>
          </a:prstGeom>
          <a:noFill/>
          <a:ln w="9525">
            <a:noFill/>
            <a:miter lim="800000"/>
            <a:headEnd/>
            <a:tailEnd/>
          </a:ln>
          <a:effectLst/>
        </p:spPr>
        <p:txBody>
          <a:bodyPr>
            <a:spAutoFit/>
          </a:bodyPr>
          <a:lstStyle/>
          <a:p>
            <a:pPr algn="just">
              <a:spcBef>
                <a:spcPct val="50000"/>
              </a:spcBef>
            </a:pPr>
            <a:r>
              <a:rPr lang="el-GR" sz="1200" dirty="0"/>
              <a:t>Επιλέγουμε τις καινούργιες μεταβλητές που θέλουμε να δημιουργήσουμε. Επιλέγοντας </a:t>
            </a:r>
            <a:r>
              <a:rPr lang="en-US" sz="1200" dirty="0">
                <a:solidFill>
                  <a:srgbClr val="33CCCC"/>
                </a:solidFill>
              </a:rPr>
              <a:t>Cluster Membership</a:t>
            </a:r>
            <a:r>
              <a:rPr lang="el-GR" sz="1200" dirty="0"/>
              <a:t> δημιουργείται μια νέα στήλη όπου σε κάθε παρατήρηση θα δίνεται η τιμή της ομάδας που την κατατάξαμε.</a:t>
            </a:r>
          </a:p>
        </p:txBody>
      </p:sp>
      <p:sp>
        <p:nvSpPr>
          <p:cNvPr id="168983" name="Line 23"/>
          <p:cNvSpPr>
            <a:spLocks noChangeShapeType="1"/>
          </p:cNvSpPr>
          <p:nvPr/>
        </p:nvSpPr>
        <p:spPr bwMode="auto">
          <a:xfrm flipH="1" flipV="1">
            <a:off x="1403350" y="5229225"/>
            <a:ext cx="1382700" cy="342915"/>
          </a:xfrm>
          <a:prstGeom prst="line">
            <a:avLst/>
          </a:prstGeom>
          <a:noFill/>
          <a:ln w="15875">
            <a:solidFill>
              <a:srgbClr val="33CCCC"/>
            </a:solidFill>
            <a:prstDash val="dash"/>
            <a:round/>
            <a:headEnd/>
            <a:tailEnd type="triangle" w="med" len="med"/>
          </a:ln>
          <a:effectLst/>
        </p:spPr>
        <p:txBody>
          <a:bodyPr/>
          <a:lstStyle/>
          <a:p>
            <a:endParaRPr lang="el-GR"/>
          </a:p>
        </p:txBody>
      </p:sp>
      <p:sp>
        <p:nvSpPr>
          <p:cNvPr id="168984" name="Text Box 24"/>
          <p:cNvSpPr txBox="1">
            <a:spLocks noChangeArrowheads="1"/>
          </p:cNvSpPr>
          <p:nvPr/>
        </p:nvSpPr>
        <p:spPr bwMode="auto">
          <a:xfrm>
            <a:off x="714348" y="5786454"/>
            <a:ext cx="1928826" cy="461665"/>
          </a:xfrm>
          <a:prstGeom prst="rect">
            <a:avLst/>
          </a:prstGeom>
          <a:noFill/>
          <a:ln w="9525">
            <a:noFill/>
            <a:miter lim="800000"/>
            <a:headEnd/>
            <a:tailEnd/>
          </a:ln>
          <a:effectLst/>
        </p:spPr>
        <p:txBody>
          <a:bodyPr wrap="square">
            <a:spAutoFit/>
          </a:bodyPr>
          <a:lstStyle/>
          <a:p>
            <a:pPr>
              <a:spcBef>
                <a:spcPct val="50000"/>
              </a:spcBef>
            </a:pPr>
            <a:r>
              <a:rPr lang="el-GR" sz="1200" dirty="0">
                <a:solidFill>
                  <a:srgbClr val="C00000"/>
                </a:solidFill>
              </a:rPr>
              <a:t>Αποθηκεύει την ευκλείδεια απόσταση</a:t>
            </a:r>
          </a:p>
        </p:txBody>
      </p:sp>
      <p:sp>
        <p:nvSpPr>
          <p:cNvPr id="168985" name="Line 25"/>
          <p:cNvSpPr>
            <a:spLocks noChangeShapeType="1"/>
          </p:cNvSpPr>
          <p:nvPr/>
        </p:nvSpPr>
        <p:spPr bwMode="auto">
          <a:xfrm flipH="1" flipV="1">
            <a:off x="1258888" y="5516562"/>
            <a:ext cx="241278" cy="341329"/>
          </a:xfrm>
          <a:prstGeom prst="line">
            <a:avLst/>
          </a:prstGeom>
          <a:noFill/>
          <a:ln w="9525">
            <a:solidFill>
              <a:srgbClr val="FF0000"/>
            </a:solidFill>
            <a:round/>
            <a:headEnd/>
            <a:tailEnd type="triangle" w="med" len="med"/>
          </a:ln>
          <a:effectLst/>
        </p:spPr>
        <p:txBody>
          <a:bodyPr/>
          <a:lstStyle/>
          <a:p>
            <a:endParaRPr lang="el-GR"/>
          </a:p>
        </p:txBody>
      </p:sp>
      <p:pic>
        <p:nvPicPr>
          <p:cNvPr id="168986" name="Picture 26"/>
          <p:cNvPicPr>
            <a:picLocks noChangeAspect="1" noChangeArrowheads="1"/>
          </p:cNvPicPr>
          <p:nvPr/>
        </p:nvPicPr>
        <p:blipFill>
          <a:blip r:embed="rId6" cstate="print"/>
          <a:srcRect/>
          <a:stretch>
            <a:fillRect/>
          </a:stretch>
        </p:blipFill>
        <p:spPr bwMode="auto">
          <a:xfrm>
            <a:off x="5000628" y="3714752"/>
            <a:ext cx="2655888" cy="1762125"/>
          </a:xfrm>
          <a:prstGeom prst="rect">
            <a:avLst/>
          </a:prstGeom>
          <a:noFill/>
        </p:spPr>
      </p:pic>
      <p:sp>
        <p:nvSpPr>
          <p:cNvPr id="168987" name="Oval 27"/>
          <p:cNvSpPr>
            <a:spLocks noChangeArrowheads="1"/>
          </p:cNvSpPr>
          <p:nvPr/>
        </p:nvSpPr>
        <p:spPr bwMode="auto">
          <a:xfrm>
            <a:off x="3214678" y="4357694"/>
            <a:ext cx="647700" cy="358775"/>
          </a:xfrm>
          <a:prstGeom prst="ellipse">
            <a:avLst/>
          </a:prstGeom>
          <a:noFill/>
          <a:ln w="25400">
            <a:solidFill>
              <a:srgbClr val="800080"/>
            </a:solidFill>
            <a:round/>
            <a:headEnd/>
            <a:tailEnd/>
          </a:ln>
          <a:effectLst/>
        </p:spPr>
        <p:txBody>
          <a:bodyPr wrap="none" anchor="ctr"/>
          <a:lstStyle/>
          <a:p>
            <a:endParaRPr lang="el-GR"/>
          </a:p>
        </p:txBody>
      </p:sp>
      <p:sp>
        <p:nvSpPr>
          <p:cNvPr id="168988" name="Line 28"/>
          <p:cNvSpPr>
            <a:spLocks noChangeShapeType="1"/>
          </p:cNvSpPr>
          <p:nvPr/>
        </p:nvSpPr>
        <p:spPr bwMode="auto">
          <a:xfrm flipV="1">
            <a:off x="3857620" y="4429131"/>
            <a:ext cx="1071570" cy="71437"/>
          </a:xfrm>
          <a:prstGeom prst="line">
            <a:avLst/>
          </a:prstGeom>
          <a:noFill/>
          <a:ln w="22225">
            <a:solidFill>
              <a:srgbClr val="800080"/>
            </a:solidFill>
            <a:round/>
            <a:headEnd/>
            <a:tailEnd type="triangle" w="med" len="med"/>
          </a:ln>
          <a:effectLst/>
        </p:spPr>
        <p:txBody>
          <a:bodyPr/>
          <a:lstStyle/>
          <a:p>
            <a:endParaRPr lang="el-GR"/>
          </a:p>
        </p:txBody>
      </p:sp>
      <p:sp>
        <p:nvSpPr>
          <p:cNvPr id="168990" name="Text Box 30"/>
          <p:cNvSpPr txBox="1">
            <a:spLocks noChangeArrowheads="1"/>
          </p:cNvSpPr>
          <p:nvPr/>
        </p:nvSpPr>
        <p:spPr bwMode="auto">
          <a:xfrm>
            <a:off x="5214942" y="5500702"/>
            <a:ext cx="3530630" cy="830997"/>
          </a:xfrm>
          <a:prstGeom prst="rect">
            <a:avLst/>
          </a:prstGeom>
          <a:noFill/>
          <a:ln w="9525">
            <a:noFill/>
            <a:miter lim="800000"/>
            <a:headEnd/>
            <a:tailEnd/>
          </a:ln>
          <a:effectLst/>
        </p:spPr>
        <p:txBody>
          <a:bodyPr wrap="square">
            <a:spAutoFit/>
          </a:bodyPr>
          <a:lstStyle/>
          <a:p>
            <a:pPr algn="just">
              <a:spcBef>
                <a:spcPct val="50000"/>
              </a:spcBef>
            </a:pPr>
            <a:r>
              <a:rPr lang="el-GR" sz="1200" dirty="0"/>
              <a:t>Επιλέγουμε να εμφανιστούν τα </a:t>
            </a:r>
            <a:r>
              <a:rPr lang="el-GR" sz="1200" dirty="0">
                <a:solidFill>
                  <a:srgbClr val="996600"/>
                </a:solidFill>
              </a:rPr>
              <a:t>αρχικά κέντρα</a:t>
            </a:r>
            <a:r>
              <a:rPr lang="el-GR" sz="1200" dirty="0"/>
              <a:t>, ο πίνακας </a:t>
            </a:r>
            <a:r>
              <a:rPr lang="en-US" sz="1200" dirty="0">
                <a:solidFill>
                  <a:schemeClr val="folHlink"/>
                </a:solidFill>
              </a:rPr>
              <a:t>ANOVA</a:t>
            </a:r>
            <a:r>
              <a:rPr lang="en-US" sz="1200" dirty="0"/>
              <a:t> </a:t>
            </a:r>
            <a:r>
              <a:rPr lang="el-GR" sz="1200" dirty="0"/>
              <a:t>ώστε να δούμε ποιες έχουν πληροφορία για την ομαδοποίηση που κάναμε και </a:t>
            </a:r>
            <a:r>
              <a:rPr lang="el-GR" sz="1200" dirty="0">
                <a:solidFill>
                  <a:srgbClr val="99CC00"/>
                </a:solidFill>
              </a:rPr>
              <a:t>πληροφορίες</a:t>
            </a:r>
            <a:r>
              <a:rPr lang="el-GR" sz="1200" dirty="0"/>
              <a:t> για κάθε παρατήρηση</a:t>
            </a:r>
          </a:p>
        </p:txBody>
      </p:sp>
      <p:sp>
        <p:nvSpPr>
          <p:cNvPr id="168992" name="Line 32"/>
          <p:cNvSpPr>
            <a:spLocks noChangeShapeType="1"/>
          </p:cNvSpPr>
          <p:nvPr/>
        </p:nvSpPr>
        <p:spPr bwMode="auto">
          <a:xfrm flipH="1" flipV="1">
            <a:off x="6143635" y="4286256"/>
            <a:ext cx="1857387" cy="1357322"/>
          </a:xfrm>
          <a:prstGeom prst="line">
            <a:avLst/>
          </a:prstGeom>
          <a:noFill/>
          <a:ln w="22225">
            <a:solidFill>
              <a:srgbClr val="996600"/>
            </a:solidFill>
            <a:prstDash val="dash"/>
            <a:round/>
            <a:headEnd/>
            <a:tailEnd type="triangle" w="med" len="med"/>
          </a:ln>
          <a:effectLst/>
        </p:spPr>
        <p:txBody>
          <a:bodyPr/>
          <a:lstStyle/>
          <a:p>
            <a:endParaRPr lang="el-GR"/>
          </a:p>
        </p:txBody>
      </p:sp>
      <p:sp>
        <p:nvSpPr>
          <p:cNvPr id="168993" name="Line 33"/>
          <p:cNvSpPr>
            <a:spLocks noChangeShapeType="1"/>
          </p:cNvSpPr>
          <p:nvPr/>
        </p:nvSpPr>
        <p:spPr bwMode="auto">
          <a:xfrm flipH="1" flipV="1">
            <a:off x="5786446" y="4429132"/>
            <a:ext cx="571504" cy="1357322"/>
          </a:xfrm>
          <a:prstGeom prst="line">
            <a:avLst/>
          </a:prstGeom>
          <a:noFill/>
          <a:ln w="22225">
            <a:solidFill>
              <a:srgbClr val="0000FF"/>
            </a:solidFill>
            <a:prstDash val="dash"/>
            <a:round/>
            <a:headEnd/>
            <a:tailEnd type="triangle" w="med" len="med"/>
          </a:ln>
          <a:effectLst/>
        </p:spPr>
        <p:txBody>
          <a:bodyPr/>
          <a:lstStyle/>
          <a:p>
            <a:endParaRPr lang="el-GR"/>
          </a:p>
        </p:txBody>
      </p:sp>
      <p:sp>
        <p:nvSpPr>
          <p:cNvPr id="168994" name="Line 34"/>
          <p:cNvSpPr>
            <a:spLocks noChangeShapeType="1"/>
          </p:cNvSpPr>
          <p:nvPr/>
        </p:nvSpPr>
        <p:spPr bwMode="auto">
          <a:xfrm flipH="1" flipV="1">
            <a:off x="5500694" y="4643446"/>
            <a:ext cx="571504" cy="1500198"/>
          </a:xfrm>
          <a:prstGeom prst="line">
            <a:avLst/>
          </a:prstGeom>
          <a:noFill/>
          <a:ln w="19050">
            <a:solidFill>
              <a:srgbClr val="808000"/>
            </a:solidFill>
            <a:prstDash val="dash"/>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571472" y="500042"/>
            <a:ext cx="8316913" cy="755650"/>
          </a:xfrm>
        </p:spPr>
        <p:txBody>
          <a:bodyPr/>
          <a:lstStyle/>
          <a:p>
            <a:r>
              <a:rPr lang="el-GR" sz="3200" b="1" dirty="0"/>
              <a:t>Εφαρμογή της Μεθόδου </a:t>
            </a:r>
            <a:r>
              <a:rPr lang="en-US" sz="3200" b="1" dirty="0"/>
              <a:t>K-Means</a:t>
            </a:r>
            <a:endParaRPr lang="el-GR" sz="3200" b="1" dirty="0"/>
          </a:p>
        </p:txBody>
      </p:sp>
      <p:pic>
        <p:nvPicPr>
          <p:cNvPr id="172035" name="Picture 3"/>
          <p:cNvPicPr>
            <a:picLocks noChangeAspect="1" noChangeArrowheads="1"/>
          </p:cNvPicPr>
          <p:nvPr/>
        </p:nvPicPr>
        <p:blipFill>
          <a:blip r:embed="rId3" cstate="print"/>
          <a:srcRect/>
          <a:stretch>
            <a:fillRect/>
          </a:stretch>
        </p:blipFill>
        <p:spPr bwMode="auto">
          <a:xfrm>
            <a:off x="571472" y="1500174"/>
            <a:ext cx="2533638" cy="2634647"/>
          </a:xfrm>
          <a:prstGeom prst="rect">
            <a:avLst/>
          </a:prstGeom>
          <a:noFill/>
          <a:ln w="9525">
            <a:noFill/>
            <a:miter lim="800000"/>
            <a:headEnd/>
            <a:tailEnd/>
          </a:ln>
          <a:effectLst/>
        </p:spPr>
      </p:pic>
      <p:sp>
        <p:nvSpPr>
          <p:cNvPr id="172036" name="Text Box 4"/>
          <p:cNvSpPr txBox="1">
            <a:spLocks noChangeArrowheads="1"/>
          </p:cNvSpPr>
          <p:nvPr/>
        </p:nvSpPr>
        <p:spPr bwMode="auto">
          <a:xfrm>
            <a:off x="3779838" y="1628775"/>
            <a:ext cx="3600450" cy="1558925"/>
          </a:xfrm>
          <a:prstGeom prst="rect">
            <a:avLst/>
          </a:prstGeom>
          <a:noFill/>
          <a:ln w="9525">
            <a:noFill/>
            <a:miter lim="800000"/>
            <a:headEnd/>
            <a:tailEnd/>
          </a:ln>
          <a:effectLst/>
        </p:spPr>
        <p:txBody>
          <a:bodyPr>
            <a:spAutoFit/>
          </a:bodyPr>
          <a:lstStyle/>
          <a:p>
            <a:pPr algn="just">
              <a:spcBef>
                <a:spcPct val="50000"/>
              </a:spcBef>
            </a:pPr>
            <a:r>
              <a:rPr lang="el-GR" sz="1600" dirty="0">
                <a:solidFill>
                  <a:srgbClr val="FF66CC"/>
                </a:solidFill>
              </a:rPr>
              <a:t>Περιέχει τα αρχικά κέντρα των ομάδων, αυτά από όπου ξεκινά ο αλγόριθμος. Οι τιμές στον πίνακα αποτελούν τους μέσους κάθε μεταβλητής μέσα σε κάθε αρχικό κέντρο.</a:t>
            </a:r>
          </a:p>
        </p:txBody>
      </p:sp>
      <p:pic>
        <p:nvPicPr>
          <p:cNvPr id="172037" name="Picture 5"/>
          <p:cNvPicPr>
            <a:picLocks noChangeAspect="1" noChangeArrowheads="1"/>
          </p:cNvPicPr>
          <p:nvPr/>
        </p:nvPicPr>
        <p:blipFill>
          <a:blip r:embed="rId4" cstate="print"/>
          <a:srcRect/>
          <a:stretch>
            <a:fillRect/>
          </a:stretch>
        </p:blipFill>
        <p:spPr bwMode="auto">
          <a:xfrm>
            <a:off x="642910" y="4143380"/>
            <a:ext cx="2962266" cy="1953642"/>
          </a:xfrm>
          <a:prstGeom prst="rect">
            <a:avLst/>
          </a:prstGeom>
          <a:noFill/>
          <a:ln w="9525">
            <a:noFill/>
            <a:miter lim="800000"/>
            <a:headEnd/>
            <a:tailEnd/>
          </a:ln>
          <a:effectLst/>
        </p:spPr>
      </p:pic>
      <p:sp>
        <p:nvSpPr>
          <p:cNvPr id="172038" name="Line 6"/>
          <p:cNvSpPr>
            <a:spLocks noChangeShapeType="1"/>
          </p:cNvSpPr>
          <p:nvPr/>
        </p:nvSpPr>
        <p:spPr bwMode="auto">
          <a:xfrm>
            <a:off x="3203575" y="2276475"/>
            <a:ext cx="576263" cy="0"/>
          </a:xfrm>
          <a:prstGeom prst="line">
            <a:avLst/>
          </a:prstGeom>
          <a:noFill/>
          <a:ln w="9525">
            <a:solidFill>
              <a:srgbClr val="FF66CC"/>
            </a:solidFill>
            <a:round/>
            <a:headEnd/>
            <a:tailEnd type="triangle" w="med" len="med"/>
          </a:ln>
          <a:effectLst/>
        </p:spPr>
        <p:txBody>
          <a:bodyPr/>
          <a:lstStyle/>
          <a:p>
            <a:endParaRPr lang="el-GR"/>
          </a:p>
        </p:txBody>
      </p:sp>
      <p:sp>
        <p:nvSpPr>
          <p:cNvPr id="172039" name="Line 7"/>
          <p:cNvSpPr>
            <a:spLocks noChangeShapeType="1"/>
          </p:cNvSpPr>
          <p:nvPr/>
        </p:nvSpPr>
        <p:spPr bwMode="auto">
          <a:xfrm>
            <a:off x="3000364" y="4714884"/>
            <a:ext cx="1079500" cy="0"/>
          </a:xfrm>
          <a:prstGeom prst="line">
            <a:avLst/>
          </a:prstGeom>
          <a:noFill/>
          <a:ln w="9525">
            <a:solidFill>
              <a:srgbClr val="996600"/>
            </a:solidFill>
            <a:round/>
            <a:headEnd/>
            <a:tailEnd type="triangle" w="med" len="med"/>
          </a:ln>
          <a:effectLst/>
        </p:spPr>
        <p:txBody>
          <a:bodyPr/>
          <a:lstStyle/>
          <a:p>
            <a:endParaRPr lang="el-GR"/>
          </a:p>
        </p:txBody>
      </p:sp>
      <p:sp>
        <p:nvSpPr>
          <p:cNvPr id="172040" name="Text Box 8"/>
          <p:cNvSpPr txBox="1">
            <a:spLocks noChangeArrowheads="1"/>
          </p:cNvSpPr>
          <p:nvPr/>
        </p:nvSpPr>
        <p:spPr bwMode="auto">
          <a:xfrm>
            <a:off x="4143372" y="3786190"/>
            <a:ext cx="3743325" cy="2047875"/>
          </a:xfrm>
          <a:prstGeom prst="rect">
            <a:avLst/>
          </a:prstGeom>
          <a:noFill/>
          <a:ln w="9525">
            <a:noFill/>
            <a:miter lim="800000"/>
            <a:headEnd/>
            <a:tailEnd/>
          </a:ln>
          <a:effectLst/>
        </p:spPr>
        <p:txBody>
          <a:bodyPr>
            <a:spAutoFit/>
          </a:bodyPr>
          <a:lstStyle/>
          <a:p>
            <a:pPr algn="just">
              <a:spcBef>
                <a:spcPct val="50000"/>
              </a:spcBef>
            </a:pPr>
            <a:r>
              <a:rPr lang="el-GR" sz="1600" dirty="0">
                <a:solidFill>
                  <a:srgbClr val="996600"/>
                </a:solidFill>
              </a:rPr>
              <a:t>Περιέχει πληροφορίες για το πώς μετακινείται ο αλγόριθμος σε κάθε επανάληψη. Η τιμή </a:t>
            </a:r>
            <a:r>
              <a:rPr lang="el-GR" sz="1600" b="1" dirty="0">
                <a:solidFill>
                  <a:srgbClr val="996600"/>
                </a:solidFill>
              </a:rPr>
              <a:t>1,555</a:t>
            </a:r>
            <a:r>
              <a:rPr lang="el-GR" sz="1600" dirty="0">
                <a:solidFill>
                  <a:srgbClr val="996600"/>
                </a:solidFill>
              </a:rPr>
              <a:t> είναι η απόσταση ανάμεσα στο κέντρο της ομάδας στην τρέχουσα επανάληψη με το κέντρο της ομάδας κατά την προηγούμενη. Όταν η απόσταση </a:t>
            </a:r>
            <a:r>
              <a:rPr lang="el-GR" sz="1600" b="1" dirty="0">
                <a:solidFill>
                  <a:srgbClr val="996600"/>
                </a:solidFill>
              </a:rPr>
              <a:t>μηδενιστεί</a:t>
            </a:r>
            <a:r>
              <a:rPr lang="el-GR" sz="1600" dirty="0">
                <a:solidFill>
                  <a:srgbClr val="996600"/>
                </a:solidFill>
              </a:rPr>
              <a:t> σταματά ο αλγόριθμός.</a:t>
            </a:r>
          </a:p>
        </p:txBody>
      </p:sp>
      <p:sp>
        <p:nvSpPr>
          <p:cNvPr id="172041" name="Oval 9"/>
          <p:cNvSpPr>
            <a:spLocks noChangeArrowheads="1"/>
          </p:cNvSpPr>
          <p:nvPr/>
        </p:nvSpPr>
        <p:spPr bwMode="auto">
          <a:xfrm>
            <a:off x="1500166" y="4929198"/>
            <a:ext cx="433387" cy="215900"/>
          </a:xfrm>
          <a:prstGeom prst="ellipse">
            <a:avLst/>
          </a:prstGeom>
          <a:noFill/>
          <a:ln w="15875">
            <a:solidFill>
              <a:srgbClr val="996600"/>
            </a:solidFill>
            <a:round/>
            <a:headEnd/>
            <a:tailEnd/>
          </a:ln>
          <a:effectLst/>
        </p:spPr>
        <p:txBody>
          <a:bodyPr wrap="none" anchor="ctr"/>
          <a:lstStyle/>
          <a:p>
            <a:endParaRPr lang="el-GR"/>
          </a:p>
        </p:txBody>
      </p:sp>
      <p:sp>
        <p:nvSpPr>
          <p:cNvPr id="172042" name="Oval 10"/>
          <p:cNvSpPr>
            <a:spLocks noChangeArrowheads="1"/>
          </p:cNvSpPr>
          <p:nvPr/>
        </p:nvSpPr>
        <p:spPr bwMode="auto">
          <a:xfrm>
            <a:off x="2143108" y="5072074"/>
            <a:ext cx="433387" cy="215900"/>
          </a:xfrm>
          <a:prstGeom prst="ellipse">
            <a:avLst/>
          </a:prstGeom>
          <a:noFill/>
          <a:ln w="31750">
            <a:solidFill>
              <a:srgbClr val="996600"/>
            </a:solidFill>
            <a:round/>
            <a:headEnd/>
            <a:tailEnd/>
          </a:ln>
          <a:effectLst/>
        </p:spPr>
        <p:txBody>
          <a:bodyPr wrap="none" anchor="ctr"/>
          <a:lstStyle/>
          <a:p>
            <a:endParaRPr lang="el-G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3059" name="Picture 3"/>
          <p:cNvPicPr>
            <a:picLocks noChangeAspect="1" noChangeArrowheads="1"/>
          </p:cNvPicPr>
          <p:nvPr/>
        </p:nvPicPr>
        <p:blipFill>
          <a:blip r:embed="rId3" cstate="print"/>
          <a:srcRect/>
          <a:stretch>
            <a:fillRect/>
          </a:stretch>
        </p:blipFill>
        <p:spPr bwMode="auto">
          <a:xfrm>
            <a:off x="642910" y="1428736"/>
            <a:ext cx="2466975" cy="2333625"/>
          </a:xfrm>
          <a:prstGeom prst="rect">
            <a:avLst/>
          </a:prstGeom>
          <a:noFill/>
          <a:ln w="9525">
            <a:noFill/>
            <a:miter lim="800000"/>
            <a:headEnd/>
            <a:tailEnd/>
          </a:ln>
          <a:effectLst/>
        </p:spPr>
      </p:pic>
      <p:sp>
        <p:nvSpPr>
          <p:cNvPr id="173058" name="Rectangle 2"/>
          <p:cNvSpPr>
            <a:spLocks noGrp="1" noChangeArrowheads="1"/>
          </p:cNvSpPr>
          <p:nvPr>
            <p:ph type="title"/>
          </p:nvPr>
        </p:nvSpPr>
        <p:spPr>
          <a:xfrm>
            <a:off x="500034" y="500042"/>
            <a:ext cx="8316913" cy="755650"/>
          </a:xfrm>
        </p:spPr>
        <p:txBody>
          <a:bodyPr/>
          <a:lstStyle/>
          <a:p>
            <a:r>
              <a:rPr lang="el-GR" sz="3200" b="1" dirty="0"/>
              <a:t>Εφαρμογή της Μεθόδου </a:t>
            </a:r>
            <a:r>
              <a:rPr lang="en-US" sz="3200" b="1" dirty="0"/>
              <a:t>K-Means</a:t>
            </a:r>
            <a:endParaRPr lang="el-GR" sz="3200" b="1" dirty="0"/>
          </a:p>
        </p:txBody>
      </p:sp>
      <p:sp>
        <p:nvSpPr>
          <p:cNvPr id="173060" name="Text Box 4"/>
          <p:cNvSpPr txBox="1">
            <a:spLocks noChangeArrowheads="1"/>
          </p:cNvSpPr>
          <p:nvPr/>
        </p:nvSpPr>
        <p:spPr bwMode="auto">
          <a:xfrm>
            <a:off x="3786182" y="1428736"/>
            <a:ext cx="4821241" cy="1314450"/>
          </a:xfrm>
          <a:prstGeom prst="rect">
            <a:avLst/>
          </a:prstGeom>
          <a:noFill/>
          <a:ln w="9525">
            <a:noFill/>
            <a:miter lim="800000"/>
            <a:headEnd/>
            <a:tailEnd/>
          </a:ln>
          <a:effectLst/>
        </p:spPr>
        <p:txBody>
          <a:bodyPr wrap="square">
            <a:spAutoFit/>
          </a:bodyPr>
          <a:lstStyle/>
          <a:p>
            <a:pPr algn="just">
              <a:spcBef>
                <a:spcPct val="50000"/>
              </a:spcBef>
            </a:pPr>
            <a:r>
              <a:rPr lang="el-GR" sz="1600" dirty="0"/>
              <a:t>Δείχνει την τοποθέτηση των παρατηρήσεων, δηλαδή την </a:t>
            </a:r>
            <a:r>
              <a:rPr lang="el-GR" sz="1600" dirty="0">
                <a:solidFill>
                  <a:srgbClr val="FF66CC"/>
                </a:solidFill>
              </a:rPr>
              <a:t>ομάδα</a:t>
            </a:r>
            <a:r>
              <a:rPr lang="el-GR" sz="1600" dirty="0"/>
              <a:t> στην οποία ανήκει ο καθένας από τους 10 καταναλωτές. Η στήλη </a:t>
            </a:r>
            <a:r>
              <a:rPr lang="en-US" sz="1600" dirty="0">
                <a:solidFill>
                  <a:srgbClr val="99CC00"/>
                </a:solidFill>
              </a:rPr>
              <a:t>Distance</a:t>
            </a:r>
            <a:r>
              <a:rPr lang="en-US" sz="1600" dirty="0"/>
              <a:t> </a:t>
            </a:r>
            <a:r>
              <a:rPr lang="el-GR" sz="1600" dirty="0"/>
              <a:t>δείχνει την απόσταση της κάθε παρατήρησης από τα αρχικά κέντρα.</a:t>
            </a:r>
          </a:p>
        </p:txBody>
      </p:sp>
      <p:sp>
        <p:nvSpPr>
          <p:cNvPr id="173061" name="Line 5"/>
          <p:cNvSpPr>
            <a:spLocks noChangeShapeType="1"/>
          </p:cNvSpPr>
          <p:nvPr/>
        </p:nvSpPr>
        <p:spPr bwMode="auto">
          <a:xfrm>
            <a:off x="3071802" y="1857364"/>
            <a:ext cx="503237" cy="0"/>
          </a:xfrm>
          <a:prstGeom prst="line">
            <a:avLst/>
          </a:prstGeom>
          <a:noFill/>
          <a:ln w="9525">
            <a:solidFill>
              <a:schemeClr val="tx1"/>
            </a:solidFill>
            <a:round/>
            <a:headEnd/>
            <a:tailEnd type="triangle" w="med" len="med"/>
          </a:ln>
          <a:effectLst/>
        </p:spPr>
        <p:txBody>
          <a:bodyPr/>
          <a:lstStyle/>
          <a:p>
            <a:endParaRPr lang="el-GR"/>
          </a:p>
        </p:txBody>
      </p:sp>
      <p:sp>
        <p:nvSpPr>
          <p:cNvPr id="173062" name="Oval 6"/>
          <p:cNvSpPr>
            <a:spLocks noChangeArrowheads="1"/>
          </p:cNvSpPr>
          <p:nvPr/>
        </p:nvSpPr>
        <p:spPr bwMode="auto">
          <a:xfrm>
            <a:off x="1722410" y="1717661"/>
            <a:ext cx="503237" cy="287337"/>
          </a:xfrm>
          <a:prstGeom prst="ellipse">
            <a:avLst/>
          </a:prstGeom>
          <a:noFill/>
          <a:ln w="25400">
            <a:solidFill>
              <a:srgbClr val="FF99CC"/>
            </a:solidFill>
            <a:round/>
            <a:headEnd/>
            <a:tailEnd/>
          </a:ln>
          <a:effectLst/>
        </p:spPr>
        <p:txBody>
          <a:bodyPr wrap="none" anchor="ctr"/>
          <a:lstStyle/>
          <a:p>
            <a:endParaRPr lang="el-GR"/>
          </a:p>
        </p:txBody>
      </p:sp>
      <p:sp>
        <p:nvSpPr>
          <p:cNvPr id="173063" name="Oval 7"/>
          <p:cNvSpPr>
            <a:spLocks noChangeArrowheads="1"/>
          </p:cNvSpPr>
          <p:nvPr/>
        </p:nvSpPr>
        <p:spPr bwMode="auto">
          <a:xfrm>
            <a:off x="2370110" y="1717661"/>
            <a:ext cx="576262" cy="287337"/>
          </a:xfrm>
          <a:prstGeom prst="ellipse">
            <a:avLst/>
          </a:prstGeom>
          <a:noFill/>
          <a:ln w="25400">
            <a:solidFill>
              <a:srgbClr val="99CC00"/>
            </a:solidFill>
            <a:round/>
            <a:headEnd/>
            <a:tailEnd/>
          </a:ln>
          <a:effectLst/>
        </p:spPr>
        <p:txBody>
          <a:bodyPr wrap="none" anchor="ctr"/>
          <a:lstStyle/>
          <a:p>
            <a:endParaRPr lang="el-GR"/>
          </a:p>
        </p:txBody>
      </p:sp>
      <p:pic>
        <p:nvPicPr>
          <p:cNvPr id="173064" name="Picture 8"/>
          <p:cNvPicPr>
            <a:picLocks noChangeAspect="1" noChangeArrowheads="1"/>
          </p:cNvPicPr>
          <p:nvPr/>
        </p:nvPicPr>
        <p:blipFill>
          <a:blip r:embed="rId4" cstate="print"/>
          <a:srcRect/>
          <a:stretch>
            <a:fillRect/>
          </a:stretch>
        </p:blipFill>
        <p:spPr bwMode="auto">
          <a:xfrm>
            <a:off x="5076825" y="2852738"/>
            <a:ext cx="2867025" cy="2981325"/>
          </a:xfrm>
          <a:prstGeom prst="rect">
            <a:avLst/>
          </a:prstGeom>
          <a:noFill/>
          <a:ln w="9525">
            <a:noFill/>
            <a:miter lim="800000"/>
            <a:headEnd/>
            <a:tailEnd/>
          </a:ln>
          <a:effectLst/>
        </p:spPr>
      </p:pic>
      <p:sp>
        <p:nvSpPr>
          <p:cNvPr id="173065" name="Text Box 9"/>
          <p:cNvSpPr txBox="1">
            <a:spLocks noChangeArrowheads="1"/>
          </p:cNvSpPr>
          <p:nvPr/>
        </p:nvSpPr>
        <p:spPr bwMode="auto">
          <a:xfrm>
            <a:off x="357158" y="3786190"/>
            <a:ext cx="4392612" cy="581025"/>
          </a:xfrm>
          <a:prstGeom prst="rect">
            <a:avLst/>
          </a:prstGeom>
          <a:noFill/>
          <a:ln w="9525">
            <a:noFill/>
            <a:miter lim="800000"/>
            <a:headEnd/>
            <a:tailEnd/>
          </a:ln>
          <a:effectLst/>
        </p:spPr>
        <p:txBody>
          <a:bodyPr>
            <a:spAutoFit/>
          </a:bodyPr>
          <a:lstStyle/>
          <a:p>
            <a:pPr>
              <a:spcBef>
                <a:spcPct val="50000"/>
              </a:spcBef>
            </a:pPr>
            <a:r>
              <a:rPr lang="el-GR" sz="1600" dirty="0"/>
              <a:t>Περιέχει τα </a:t>
            </a:r>
            <a:r>
              <a:rPr lang="el-GR" sz="1600" dirty="0">
                <a:solidFill>
                  <a:srgbClr val="CC00FF"/>
                </a:solidFill>
              </a:rPr>
              <a:t>κέντρα</a:t>
            </a:r>
            <a:r>
              <a:rPr lang="el-GR" sz="1600" dirty="0"/>
              <a:t> των ομάδων που βρέθηκαν αφού σταμάτησε ο αλγόριθμος.</a:t>
            </a:r>
          </a:p>
        </p:txBody>
      </p:sp>
      <p:sp>
        <p:nvSpPr>
          <p:cNvPr id="173066" name="Line 10"/>
          <p:cNvSpPr>
            <a:spLocks noChangeShapeType="1"/>
          </p:cNvSpPr>
          <p:nvPr/>
        </p:nvSpPr>
        <p:spPr bwMode="auto">
          <a:xfrm flipH="1" flipV="1">
            <a:off x="4571999" y="3929066"/>
            <a:ext cx="574675" cy="4759"/>
          </a:xfrm>
          <a:prstGeom prst="line">
            <a:avLst/>
          </a:prstGeom>
          <a:noFill/>
          <a:ln w="9525">
            <a:solidFill>
              <a:schemeClr val="tx1"/>
            </a:solidFill>
            <a:round/>
            <a:headEnd/>
            <a:tailEnd type="triangle" w="med" len="med"/>
          </a:ln>
          <a:effectLst/>
        </p:spPr>
        <p:txBody>
          <a:bodyPr/>
          <a:lstStyle/>
          <a:p>
            <a:endParaRPr lang="el-GR"/>
          </a:p>
        </p:txBody>
      </p:sp>
      <p:sp>
        <p:nvSpPr>
          <p:cNvPr id="173067" name="Oval 11"/>
          <p:cNvSpPr>
            <a:spLocks noChangeArrowheads="1"/>
          </p:cNvSpPr>
          <p:nvPr/>
        </p:nvSpPr>
        <p:spPr bwMode="auto">
          <a:xfrm>
            <a:off x="6443663" y="3500438"/>
            <a:ext cx="1873250" cy="2376487"/>
          </a:xfrm>
          <a:prstGeom prst="ellipse">
            <a:avLst/>
          </a:prstGeom>
          <a:noFill/>
          <a:ln w="25400">
            <a:solidFill>
              <a:srgbClr val="800080"/>
            </a:solidFill>
            <a:round/>
            <a:headEnd/>
            <a:tailEnd/>
          </a:ln>
          <a:effectLst/>
        </p:spPr>
        <p:txBody>
          <a:bodyPr wrap="none" anchor="ctr"/>
          <a:lstStyle/>
          <a:p>
            <a:endParaRPr lang="el-GR"/>
          </a:p>
        </p:txBody>
      </p:sp>
      <p:pic>
        <p:nvPicPr>
          <p:cNvPr id="173068" name="Picture 12"/>
          <p:cNvPicPr>
            <a:picLocks noChangeAspect="1" noChangeArrowheads="1"/>
          </p:cNvPicPr>
          <p:nvPr/>
        </p:nvPicPr>
        <p:blipFill>
          <a:blip r:embed="rId5" cstate="print"/>
          <a:srcRect/>
          <a:stretch>
            <a:fillRect/>
          </a:stretch>
        </p:blipFill>
        <p:spPr bwMode="auto">
          <a:xfrm>
            <a:off x="468313" y="4581525"/>
            <a:ext cx="2879725" cy="1063625"/>
          </a:xfrm>
          <a:prstGeom prst="rect">
            <a:avLst/>
          </a:prstGeom>
          <a:noFill/>
          <a:ln w="9525">
            <a:noFill/>
            <a:miter lim="800000"/>
            <a:headEnd/>
            <a:tailEnd/>
          </a:ln>
          <a:effectLst/>
        </p:spPr>
      </p:pic>
      <p:sp>
        <p:nvSpPr>
          <p:cNvPr id="173069" name="Text Box 13"/>
          <p:cNvSpPr txBox="1">
            <a:spLocks noChangeArrowheads="1"/>
          </p:cNvSpPr>
          <p:nvPr/>
        </p:nvSpPr>
        <p:spPr bwMode="auto">
          <a:xfrm>
            <a:off x="1142976" y="5643578"/>
            <a:ext cx="3960813" cy="581025"/>
          </a:xfrm>
          <a:prstGeom prst="rect">
            <a:avLst/>
          </a:prstGeom>
          <a:noFill/>
          <a:ln w="9525">
            <a:noFill/>
            <a:miter lim="800000"/>
            <a:headEnd/>
            <a:tailEnd/>
          </a:ln>
          <a:effectLst/>
        </p:spPr>
        <p:txBody>
          <a:bodyPr>
            <a:spAutoFit/>
          </a:bodyPr>
          <a:lstStyle/>
          <a:p>
            <a:pPr>
              <a:spcBef>
                <a:spcPct val="50000"/>
              </a:spcBef>
            </a:pPr>
            <a:r>
              <a:rPr lang="el-GR" sz="1600" dirty="0"/>
              <a:t>Περιέχει την ευκλείδεια απόσταση μεταξύ των τελικών κέντρων των ομάδων</a:t>
            </a:r>
          </a:p>
        </p:txBody>
      </p:sp>
      <p:sp>
        <p:nvSpPr>
          <p:cNvPr id="173070" name="Line 14"/>
          <p:cNvSpPr>
            <a:spLocks noChangeShapeType="1"/>
          </p:cNvSpPr>
          <p:nvPr/>
        </p:nvSpPr>
        <p:spPr bwMode="auto">
          <a:xfrm>
            <a:off x="2714612" y="5214950"/>
            <a:ext cx="504825" cy="360362"/>
          </a:xfrm>
          <a:prstGeom prst="line">
            <a:avLst/>
          </a:prstGeom>
          <a:noFill/>
          <a:ln w="9525">
            <a:solidFill>
              <a:schemeClr val="tx1"/>
            </a:solidFill>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285720" y="428604"/>
            <a:ext cx="8316913" cy="755650"/>
          </a:xfrm>
        </p:spPr>
        <p:txBody>
          <a:bodyPr/>
          <a:lstStyle/>
          <a:p>
            <a:r>
              <a:rPr lang="el-GR" sz="3200" b="1" dirty="0"/>
              <a:t>Εφαρμογή της Μεθόδου </a:t>
            </a:r>
            <a:r>
              <a:rPr lang="en-US" sz="3200" b="1" dirty="0"/>
              <a:t>K-Means</a:t>
            </a:r>
            <a:endParaRPr lang="el-GR" sz="3200" b="1" dirty="0"/>
          </a:p>
        </p:txBody>
      </p:sp>
      <p:pic>
        <p:nvPicPr>
          <p:cNvPr id="174087" name="Picture 7"/>
          <p:cNvPicPr>
            <a:picLocks noChangeAspect="1" noChangeArrowheads="1"/>
          </p:cNvPicPr>
          <p:nvPr/>
        </p:nvPicPr>
        <p:blipFill>
          <a:blip r:embed="rId3" cstate="print"/>
          <a:srcRect/>
          <a:stretch>
            <a:fillRect/>
          </a:stretch>
        </p:blipFill>
        <p:spPr bwMode="auto">
          <a:xfrm>
            <a:off x="357158" y="1643050"/>
            <a:ext cx="6985000" cy="2959095"/>
          </a:xfrm>
          <a:prstGeom prst="rect">
            <a:avLst/>
          </a:prstGeom>
          <a:noFill/>
          <a:ln w="9525">
            <a:noFill/>
            <a:miter lim="800000"/>
            <a:headEnd/>
            <a:tailEnd/>
          </a:ln>
          <a:effectLst/>
        </p:spPr>
      </p:pic>
      <p:sp>
        <p:nvSpPr>
          <p:cNvPr id="174088" name="Text Box 8"/>
          <p:cNvSpPr txBox="1">
            <a:spLocks noChangeArrowheads="1"/>
          </p:cNvSpPr>
          <p:nvPr/>
        </p:nvSpPr>
        <p:spPr bwMode="auto">
          <a:xfrm>
            <a:off x="642910" y="4643446"/>
            <a:ext cx="8143932" cy="1277273"/>
          </a:xfrm>
          <a:prstGeom prst="rect">
            <a:avLst/>
          </a:prstGeom>
          <a:noFill/>
          <a:ln w="9525">
            <a:noFill/>
            <a:miter lim="800000"/>
            <a:headEnd/>
            <a:tailEnd/>
          </a:ln>
          <a:effectLst/>
        </p:spPr>
        <p:txBody>
          <a:bodyPr wrap="square">
            <a:spAutoFit/>
          </a:bodyPr>
          <a:lstStyle/>
          <a:p>
            <a:pPr algn="just">
              <a:spcBef>
                <a:spcPct val="50000"/>
              </a:spcBef>
            </a:pPr>
            <a:r>
              <a:rPr lang="el-GR" sz="1400" dirty="0"/>
              <a:t>Ο πίνακας περιέχει την Ανάλυση Διακύμανσης για το αν διαφέρουν οι μέσες τιμές ανάμεσα στις ομάδες. Μεταβλητές με καλή ικανότητα να ξεχωρίζουν τις παρατηρήσεις πρέπει να είναι στατιστικά σημαντικές. </a:t>
            </a:r>
          </a:p>
          <a:p>
            <a:pPr algn="just">
              <a:spcBef>
                <a:spcPct val="50000"/>
              </a:spcBef>
            </a:pPr>
            <a:r>
              <a:rPr lang="el-GR" sz="1400" dirty="0">
                <a:solidFill>
                  <a:srgbClr val="C00000"/>
                </a:solidFill>
              </a:rPr>
              <a:t>ΠΡΟΣΟΧΗ</a:t>
            </a:r>
            <a:r>
              <a:rPr lang="el-GR" sz="1400" dirty="0"/>
              <a:t>: έχει περιγραφικό σκοπό για να συγκρίνουμε μεταβλητές μεταξύ τους, καθώς ο αλγόριθμος έχει σχεδιαστεί για να μεγιστοποιεί την </a:t>
            </a:r>
            <a:r>
              <a:rPr lang="el-GR" sz="1400" dirty="0" err="1"/>
              <a:t>ελεγχοσυνάρτηση</a:t>
            </a:r>
            <a:r>
              <a:rPr lang="el-GR" sz="1400" dirty="0"/>
              <a:t> </a:t>
            </a:r>
            <a:r>
              <a:rPr lang="en-US" sz="1400" dirty="0"/>
              <a:t>F </a:t>
            </a:r>
            <a:r>
              <a:rPr lang="el-GR" sz="1400" dirty="0"/>
              <a:t>και επομένως η χρήση του είναι μάλλον </a:t>
            </a:r>
            <a:r>
              <a:rPr lang="el-GR" sz="1400" dirty="0" smtClean="0"/>
              <a:t>ενδεικτική.</a:t>
            </a:r>
            <a:endParaRPr lang="el-GR" sz="1400" dirty="0"/>
          </a:p>
        </p:txBody>
      </p:sp>
      <p:sp>
        <p:nvSpPr>
          <p:cNvPr id="174090" name="Text Box 10"/>
          <p:cNvSpPr txBox="1">
            <a:spLocks noChangeArrowheads="1"/>
          </p:cNvSpPr>
          <p:nvPr/>
        </p:nvSpPr>
        <p:spPr bwMode="auto">
          <a:xfrm>
            <a:off x="7358082" y="1500174"/>
            <a:ext cx="1584325" cy="2893100"/>
          </a:xfrm>
          <a:prstGeom prst="rect">
            <a:avLst/>
          </a:prstGeom>
          <a:noFill/>
          <a:ln w="9525">
            <a:noFill/>
            <a:miter lim="800000"/>
            <a:headEnd/>
            <a:tailEnd/>
          </a:ln>
          <a:effectLst/>
        </p:spPr>
        <p:txBody>
          <a:bodyPr>
            <a:spAutoFit/>
          </a:bodyPr>
          <a:lstStyle/>
          <a:p>
            <a:pPr>
              <a:spcBef>
                <a:spcPct val="50000"/>
              </a:spcBef>
            </a:pPr>
            <a:r>
              <a:rPr lang="el-GR" sz="1400" dirty="0">
                <a:solidFill>
                  <a:srgbClr val="CC00FF"/>
                </a:solidFill>
              </a:rPr>
              <a:t>Υψηλές τιμές </a:t>
            </a:r>
            <a:r>
              <a:rPr lang="en-US" sz="1400" dirty="0">
                <a:solidFill>
                  <a:srgbClr val="CC00FF"/>
                </a:solidFill>
              </a:rPr>
              <a:t>F </a:t>
            </a:r>
            <a:r>
              <a:rPr lang="el-GR" sz="1400" dirty="0">
                <a:solidFill>
                  <a:srgbClr val="CC00FF"/>
                </a:solidFill>
              </a:rPr>
              <a:t>υποδηλώνουν μεταβλητές σημαντικές για τον διαχωρισμό των ομάδων. Χαμηλές τιμές </a:t>
            </a:r>
            <a:r>
              <a:rPr lang="en-US" sz="1400" dirty="0">
                <a:solidFill>
                  <a:srgbClr val="CC00FF"/>
                </a:solidFill>
              </a:rPr>
              <a:t>F (</a:t>
            </a:r>
            <a:r>
              <a:rPr lang="el-GR" sz="1400" dirty="0">
                <a:solidFill>
                  <a:srgbClr val="CC00FF"/>
                </a:solidFill>
              </a:rPr>
              <a:t>κοντά στο 1,0) υποδηλώνουν μεταβλητές που δεν είναι στατιστικά σημαντικές</a:t>
            </a:r>
          </a:p>
        </p:txBody>
      </p:sp>
      <p:sp>
        <p:nvSpPr>
          <p:cNvPr id="174091" name="Oval 11"/>
          <p:cNvSpPr>
            <a:spLocks noChangeArrowheads="1"/>
          </p:cNvSpPr>
          <p:nvPr/>
        </p:nvSpPr>
        <p:spPr bwMode="auto">
          <a:xfrm>
            <a:off x="5580063" y="1928801"/>
            <a:ext cx="863600" cy="2220923"/>
          </a:xfrm>
          <a:prstGeom prst="ellipse">
            <a:avLst/>
          </a:prstGeom>
          <a:noFill/>
          <a:ln w="25400">
            <a:solidFill>
              <a:srgbClr val="CC99FF"/>
            </a:solidFill>
            <a:round/>
            <a:headEnd/>
            <a:tailEnd/>
          </a:ln>
          <a:effectLst/>
        </p:spPr>
        <p:txBody>
          <a:bodyPr wrap="none" anchor="ctr"/>
          <a:lstStyle/>
          <a:p>
            <a:endParaRPr lang="el-G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428596" y="428604"/>
            <a:ext cx="8316913" cy="755650"/>
          </a:xfrm>
        </p:spPr>
        <p:txBody>
          <a:bodyPr/>
          <a:lstStyle/>
          <a:p>
            <a:r>
              <a:rPr lang="el-GR" sz="3200" b="1" dirty="0"/>
              <a:t>Εφαρμογή της Μεθόδου </a:t>
            </a:r>
            <a:r>
              <a:rPr lang="en-US" sz="3200" b="1" dirty="0"/>
              <a:t>K-Means</a:t>
            </a:r>
            <a:endParaRPr lang="el-GR" sz="3200" b="1" dirty="0"/>
          </a:p>
        </p:txBody>
      </p:sp>
      <p:pic>
        <p:nvPicPr>
          <p:cNvPr id="175107" name="Picture 3"/>
          <p:cNvPicPr>
            <a:picLocks noChangeAspect="1" noChangeArrowheads="1"/>
          </p:cNvPicPr>
          <p:nvPr/>
        </p:nvPicPr>
        <p:blipFill>
          <a:blip r:embed="rId3" cstate="print"/>
          <a:srcRect/>
          <a:stretch>
            <a:fillRect/>
          </a:stretch>
        </p:blipFill>
        <p:spPr bwMode="auto">
          <a:xfrm>
            <a:off x="1008030" y="1585886"/>
            <a:ext cx="2447925" cy="1277937"/>
          </a:xfrm>
          <a:prstGeom prst="rect">
            <a:avLst/>
          </a:prstGeom>
          <a:noFill/>
          <a:ln w="9525">
            <a:noFill/>
            <a:miter lim="800000"/>
            <a:headEnd/>
            <a:tailEnd/>
          </a:ln>
          <a:effectLst/>
        </p:spPr>
      </p:pic>
      <p:sp>
        <p:nvSpPr>
          <p:cNvPr id="175108" name="Text Box 4"/>
          <p:cNvSpPr txBox="1">
            <a:spLocks noChangeArrowheads="1"/>
          </p:cNvSpPr>
          <p:nvPr/>
        </p:nvSpPr>
        <p:spPr bwMode="auto">
          <a:xfrm>
            <a:off x="3643306" y="1857364"/>
            <a:ext cx="4752975" cy="825500"/>
          </a:xfrm>
          <a:prstGeom prst="rect">
            <a:avLst/>
          </a:prstGeom>
          <a:noFill/>
          <a:ln w="9525">
            <a:noFill/>
            <a:miter lim="800000"/>
            <a:headEnd/>
            <a:tailEnd/>
          </a:ln>
          <a:effectLst/>
        </p:spPr>
        <p:txBody>
          <a:bodyPr>
            <a:spAutoFit/>
          </a:bodyPr>
          <a:lstStyle/>
          <a:p>
            <a:pPr>
              <a:spcBef>
                <a:spcPct val="50000"/>
              </a:spcBef>
            </a:pPr>
            <a:r>
              <a:rPr lang="el-GR" sz="1600" dirty="0"/>
              <a:t>Παρουσιάζει πόσες παρατηρήσεις έχει κάθε ομάδα. </a:t>
            </a:r>
            <a:r>
              <a:rPr lang="el-GR" sz="1600" dirty="0">
                <a:solidFill>
                  <a:srgbClr val="99CCFF"/>
                </a:solidFill>
              </a:rPr>
              <a:t>Εδώ, η 1</a:t>
            </a:r>
            <a:r>
              <a:rPr lang="el-GR" sz="1600" baseline="30000" dirty="0">
                <a:solidFill>
                  <a:srgbClr val="99CCFF"/>
                </a:solidFill>
              </a:rPr>
              <a:t>η</a:t>
            </a:r>
            <a:r>
              <a:rPr lang="el-GR" sz="1600" dirty="0">
                <a:solidFill>
                  <a:srgbClr val="99CCFF"/>
                </a:solidFill>
              </a:rPr>
              <a:t> ομάδα έχει 6 και η 2</a:t>
            </a:r>
            <a:r>
              <a:rPr lang="el-GR" sz="1600" baseline="30000" dirty="0">
                <a:solidFill>
                  <a:srgbClr val="99CCFF"/>
                </a:solidFill>
              </a:rPr>
              <a:t>η</a:t>
            </a:r>
            <a:r>
              <a:rPr lang="el-GR" sz="1600" dirty="0">
                <a:solidFill>
                  <a:srgbClr val="99CCFF"/>
                </a:solidFill>
              </a:rPr>
              <a:t> 4 παρατηρήσεις.</a:t>
            </a:r>
          </a:p>
        </p:txBody>
      </p:sp>
      <p:sp>
        <p:nvSpPr>
          <p:cNvPr id="175109" name="Line 5"/>
          <p:cNvSpPr>
            <a:spLocks noChangeShapeType="1"/>
          </p:cNvSpPr>
          <p:nvPr/>
        </p:nvSpPr>
        <p:spPr bwMode="auto">
          <a:xfrm>
            <a:off x="3203575" y="1989138"/>
            <a:ext cx="358775" cy="0"/>
          </a:xfrm>
          <a:prstGeom prst="line">
            <a:avLst/>
          </a:prstGeom>
          <a:noFill/>
          <a:ln w="9525">
            <a:solidFill>
              <a:srgbClr val="99CCFF"/>
            </a:solidFill>
            <a:round/>
            <a:headEnd/>
            <a:tailEnd type="triangle" w="med" len="med"/>
          </a:ln>
          <a:effectLst/>
        </p:spPr>
        <p:txBody>
          <a:bodyPr/>
          <a:lstStyle/>
          <a:p>
            <a:endParaRPr lang="el-GR"/>
          </a:p>
        </p:txBody>
      </p:sp>
      <p:pic>
        <p:nvPicPr>
          <p:cNvPr id="175110" name="Picture 6"/>
          <p:cNvPicPr>
            <a:picLocks noChangeAspect="1" noChangeArrowheads="1"/>
          </p:cNvPicPr>
          <p:nvPr/>
        </p:nvPicPr>
        <p:blipFill>
          <a:blip r:embed="rId4" cstate="print"/>
          <a:srcRect/>
          <a:stretch>
            <a:fillRect/>
          </a:stretch>
        </p:blipFill>
        <p:spPr bwMode="auto">
          <a:xfrm>
            <a:off x="642910" y="3214686"/>
            <a:ext cx="4556153" cy="2143125"/>
          </a:xfrm>
          <a:prstGeom prst="rect">
            <a:avLst/>
          </a:prstGeom>
          <a:noFill/>
        </p:spPr>
      </p:pic>
      <p:sp>
        <p:nvSpPr>
          <p:cNvPr id="175111" name="Text Box 7"/>
          <p:cNvSpPr txBox="1">
            <a:spLocks noChangeArrowheads="1"/>
          </p:cNvSpPr>
          <p:nvPr/>
        </p:nvSpPr>
        <p:spPr bwMode="auto">
          <a:xfrm>
            <a:off x="5580063" y="3284538"/>
            <a:ext cx="2663825" cy="1803400"/>
          </a:xfrm>
          <a:prstGeom prst="rect">
            <a:avLst/>
          </a:prstGeom>
          <a:noFill/>
          <a:ln w="9525">
            <a:noFill/>
            <a:miter lim="800000"/>
            <a:headEnd/>
            <a:tailEnd/>
          </a:ln>
          <a:effectLst/>
        </p:spPr>
        <p:txBody>
          <a:bodyPr>
            <a:spAutoFit/>
          </a:bodyPr>
          <a:lstStyle/>
          <a:p>
            <a:pPr>
              <a:spcBef>
                <a:spcPct val="50000"/>
              </a:spcBef>
            </a:pPr>
            <a:r>
              <a:rPr lang="el-GR" sz="1600"/>
              <a:t>Έχει δημιουργηθεί μια νέα </a:t>
            </a:r>
            <a:r>
              <a:rPr lang="el-GR" sz="1600">
                <a:solidFill>
                  <a:schemeClr val="tx2"/>
                </a:solidFill>
              </a:rPr>
              <a:t>μεταβλητή</a:t>
            </a:r>
            <a:r>
              <a:rPr lang="el-GR" sz="1600"/>
              <a:t>, η οποία λαμβάνει (στη συγκεκριμένη περίπτωση) τις τιμές 1: ανήκει στην 1</a:t>
            </a:r>
            <a:r>
              <a:rPr lang="el-GR" sz="1600" baseline="30000"/>
              <a:t>η</a:t>
            </a:r>
            <a:r>
              <a:rPr lang="el-GR" sz="1600"/>
              <a:t> Ομάδα και 2: ανήκει στην 2</a:t>
            </a:r>
            <a:r>
              <a:rPr lang="el-GR" sz="1600" baseline="30000"/>
              <a:t>η</a:t>
            </a:r>
            <a:r>
              <a:rPr lang="el-GR" sz="1600"/>
              <a:t> Ομάδα.</a:t>
            </a:r>
          </a:p>
        </p:txBody>
      </p:sp>
      <p:sp>
        <p:nvSpPr>
          <p:cNvPr id="175112" name="Oval 8"/>
          <p:cNvSpPr>
            <a:spLocks noChangeArrowheads="1"/>
          </p:cNvSpPr>
          <p:nvPr/>
        </p:nvSpPr>
        <p:spPr bwMode="auto">
          <a:xfrm>
            <a:off x="4500562" y="2857496"/>
            <a:ext cx="1079500" cy="2447925"/>
          </a:xfrm>
          <a:prstGeom prst="ellipse">
            <a:avLst/>
          </a:prstGeom>
          <a:noFill/>
          <a:ln w="22225">
            <a:solidFill>
              <a:schemeClr val="tx2"/>
            </a:solidFill>
            <a:round/>
            <a:headEnd/>
            <a:tailEnd/>
          </a:ln>
          <a:effectLst/>
        </p:spPr>
        <p:txBody>
          <a:bodyPr wrap="none" anchor="ctr"/>
          <a:lstStyle/>
          <a:p>
            <a:endParaRPr lang="el-G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285720" y="428604"/>
            <a:ext cx="8316913" cy="755650"/>
          </a:xfrm>
        </p:spPr>
        <p:txBody>
          <a:bodyPr/>
          <a:lstStyle/>
          <a:p>
            <a:r>
              <a:rPr lang="el-GR" sz="3200" b="1" dirty="0"/>
              <a:t>Εφαρμογή της Μεθόδου </a:t>
            </a:r>
            <a:r>
              <a:rPr lang="en-US" sz="3200" b="1" dirty="0"/>
              <a:t>K-Means</a:t>
            </a:r>
            <a:endParaRPr lang="el-GR" sz="3200" b="1" dirty="0"/>
          </a:p>
        </p:txBody>
      </p:sp>
      <p:pic>
        <p:nvPicPr>
          <p:cNvPr id="176131" name="Picture 3"/>
          <p:cNvPicPr>
            <a:picLocks noChangeAspect="1" noChangeArrowheads="1"/>
          </p:cNvPicPr>
          <p:nvPr/>
        </p:nvPicPr>
        <p:blipFill>
          <a:blip r:embed="rId3" cstate="print"/>
          <a:srcRect/>
          <a:stretch>
            <a:fillRect/>
          </a:stretch>
        </p:blipFill>
        <p:spPr bwMode="auto">
          <a:xfrm>
            <a:off x="500034" y="1571612"/>
            <a:ext cx="5040313" cy="3100383"/>
          </a:xfrm>
          <a:prstGeom prst="rect">
            <a:avLst/>
          </a:prstGeom>
          <a:noFill/>
        </p:spPr>
      </p:pic>
      <p:pic>
        <p:nvPicPr>
          <p:cNvPr id="176132" name="Picture 4"/>
          <p:cNvPicPr>
            <a:picLocks noChangeAspect="1" noChangeArrowheads="1"/>
          </p:cNvPicPr>
          <p:nvPr/>
        </p:nvPicPr>
        <p:blipFill>
          <a:blip r:embed="rId4" cstate="print"/>
          <a:srcRect/>
          <a:stretch>
            <a:fillRect/>
          </a:stretch>
        </p:blipFill>
        <p:spPr bwMode="auto">
          <a:xfrm>
            <a:off x="4857752" y="4143380"/>
            <a:ext cx="4143375" cy="2105025"/>
          </a:xfrm>
          <a:prstGeom prst="rect">
            <a:avLst/>
          </a:prstGeom>
          <a:noFill/>
        </p:spPr>
      </p:pic>
      <p:sp>
        <p:nvSpPr>
          <p:cNvPr id="176133" name="Oval 5"/>
          <p:cNvSpPr>
            <a:spLocks noChangeArrowheads="1"/>
          </p:cNvSpPr>
          <p:nvPr/>
        </p:nvSpPr>
        <p:spPr bwMode="auto">
          <a:xfrm>
            <a:off x="6645287" y="4248165"/>
            <a:ext cx="1439862" cy="865187"/>
          </a:xfrm>
          <a:prstGeom prst="ellipse">
            <a:avLst/>
          </a:prstGeom>
          <a:noFill/>
          <a:ln w="22225">
            <a:solidFill>
              <a:srgbClr val="FF9900"/>
            </a:solidFill>
            <a:round/>
            <a:headEnd/>
            <a:tailEnd/>
          </a:ln>
          <a:effectLst/>
        </p:spPr>
        <p:txBody>
          <a:bodyPr wrap="none" anchor="ctr"/>
          <a:lstStyle/>
          <a:p>
            <a:endParaRPr lang="el-GR"/>
          </a:p>
        </p:txBody>
      </p:sp>
      <p:sp>
        <p:nvSpPr>
          <p:cNvPr id="176135" name="Text Box 7"/>
          <p:cNvSpPr txBox="1">
            <a:spLocks noChangeArrowheads="1"/>
          </p:cNvSpPr>
          <p:nvPr/>
        </p:nvSpPr>
        <p:spPr bwMode="auto">
          <a:xfrm>
            <a:off x="5929322" y="2714620"/>
            <a:ext cx="2808287" cy="336550"/>
          </a:xfrm>
          <a:prstGeom prst="rect">
            <a:avLst/>
          </a:prstGeom>
          <a:noFill/>
          <a:ln w="9525">
            <a:noFill/>
            <a:miter lim="800000"/>
            <a:headEnd/>
            <a:tailEnd/>
          </a:ln>
          <a:effectLst/>
        </p:spPr>
        <p:txBody>
          <a:bodyPr>
            <a:spAutoFit/>
          </a:bodyPr>
          <a:lstStyle/>
          <a:p>
            <a:pPr>
              <a:spcBef>
                <a:spcPct val="50000"/>
              </a:spcBef>
            </a:pPr>
            <a:r>
              <a:rPr lang="el-GR" sz="1600" dirty="0">
                <a:solidFill>
                  <a:srgbClr val="FFCC66"/>
                </a:solidFill>
              </a:rPr>
              <a:t>Οι αρχικές μεταβλητές </a:t>
            </a:r>
          </a:p>
        </p:txBody>
      </p:sp>
      <p:sp>
        <p:nvSpPr>
          <p:cNvPr id="176136" name="Line 8"/>
          <p:cNvSpPr>
            <a:spLocks noChangeShapeType="1"/>
          </p:cNvSpPr>
          <p:nvPr/>
        </p:nvSpPr>
        <p:spPr bwMode="auto">
          <a:xfrm flipH="1">
            <a:off x="7072330" y="3071810"/>
            <a:ext cx="142875" cy="863600"/>
          </a:xfrm>
          <a:prstGeom prst="line">
            <a:avLst/>
          </a:prstGeom>
          <a:noFill/>
          <a:ln w="9525">
            <a:solidFill>
              <a:schemeClr val="bg2"/>
            </a:solidFill>
            <a:round/>
            <a:headEnd/>
            <a:tailEnd type="triangle" w="med" len="med"/>
          </a:ln>
          <a:effectLst/>
        </p:spPr>
        <p:txBody>
          <a:bodyPr/>
          <a:lstStyle/>
          <a:p>
            <a:endParaRPr lang="el-GR"/>
          </a:p>
        </p:txBody>
      </p:sp>
      <p:sp>
        <p:nvSpPr>
          <p:cNvPr id="176137" name="Oval 9"/>
          <p:cNvSpPr>
            <a:spLocks noChangeArrowheads="1"/>
          </p:cNvSpPr>
          <p:nvPr/>
        </p:nvSpPr>
        <p:spPr bwMode="auto">
          <a:xfrm>
            <a:off x="6657977" y="5483230"/>
            <a:ext cx="1366837" cy="577850"/>
          </a:xfrm>
          <a:prstGeom prst="ellipse">
            <a:avLst/>
          </a:prstGeom>
          <a:noFill/>
          <a:ln w="22225">
            <a:solidFill>
              <a:schemeClr val="tx2"/>
            </a:solidFill>
            <a:round/>
            <a:headEnd/>
            <a:tailEnd/>
          </a:ln>
          <a:effectLst/>
        </p:spPr>
        <p:txBody>
          <a:bodyPr wrap="none" anchor="ctr"/>
          <a:lstStyle/>
          <a:p>
            <a:endParaRPr lang="el-GR"/>
          </a:p>
        </p:txBody>
      </p:sp>
      <p:sp>
        <p:nvSpPr>
          <p:cNvPr id="176138" name="Text Box 10"/>
          <p:cNvSpPr txBox="1">
            <a:spLocks noChangeArrowheads="1"/>
          </p:cNvSpPr>
          <p:nvPr/>
        </p:nvSpPr>
        <p:spPr bwMode="auto">
          <a:xfrm>
            <a:off x="1571604" y="5357826"/>
            <a:ext cx="2159000" cy="336550"/>
          </a:xfrm>
          <a:prstGeom prst="rect">
            <a:avLst/>
          </a:prstGeom>
          <a:noFill/>
          <a:ln w="9525">
            <a:noFill/>
            <a:miter lim="800000"/>
            <a:headEnd/>
            <a:tailEnd/>
          </a:ln>
          <a:effectLst/>
        </p:spPr>
        <p:txBody>
          <a:bodyPr>
            <a:spAutoFit/>
          </a:bodyPr>
          <a:lstStyle/>
          <a:p>
            <a:pPr>
              <a:spcBef>
                <a:spcPct val="50000"/>
              </a:spcBef>
            </a:pPr>
            <a:r>
              <a:rPr lang="el-GR" sz="1600" dirty="0">
                <a:solidFill>
                  <a:schemeClr val="tx2"/>
                </a:solidFill>
              </a:rPr>
              <a:t>Η νέα μεταβλητή</a:t>
            </a:r>
          </a:p>
        </p:txBody>
      </p:sp>
      <p:sp>
        <p:nvSpPr>
          <p:cNvPr id="176139" name="Line 11"/>
          <p:cNvSpPr>
            <a:spLocks noChangeShapeType="1"/>
          </p:cNvSpPr>
          <p:nvPr/>
        </p:nvSpPr>
        <p:spPr bwMode="auto">
          <a:xfrm>
            <a:off x="3929058" y="5429264"/>
            <a:ext cx="2736850" cy="142875"/>
          </a:xfrm>
          <a:prstGeom prst="line">
            <a:avLst/>
          </a:prstGeom>
          <a:noFill/>
          <a:ln w="9525">
            <a:solidFill>
              <a:schemeClr val="tx2"/>
            </a:solidFill>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357158" y="500042"/>
            <a:ext cx="8316913" cy="755650"/>
          </a:xfrm>
        </p:spPr>
        <p:txBody>
          <a:bodyPr/>
          <a:lstStyle/>
          <a:p>
            <a:r>
              <a:rPr lang="el-GR" sz="3200" b="1" dirty="0"/>
              <a:t>Εφαρμογή της Μεθόδου </a:t>
            </a:r>
            <a:r>
              <a:rPr lang="en-US" sz="3200" b="1" dirty="0"/>
              <a:t>K-Means</a:t>
            </a:r>
            <a:endParaRPr lang="el-GR" sz="3200" b="1" dirty="0"/>
          </a:p>
        </p:txBody>
      </p:sp>
      <p:pic>
        <p:nvPicPr>
          <p:cNvPr id="177155" name="Picture 3"/>
          <p:cNvPicPr>
            <a:picLocks noChangeAspect="1" noChangeArrowheads="1"/>
          </p:cNvPicPr>
          <p:nvPr/>
        </p:nvPicPr>
        <p:blipFill>
          <a:blip r:embed="rId3" cstate="print"/>
          <a:srcRect/>
          <a:stretch>
            <a:fillRect/>
          </a:stretch>
        </p:blipFill>
        <p:spPr bwMode="auto">
          <a:xfrm>
            <a:off x="900113" y="1500175"/>
            <a:ext cx="7010400" cy="1716100"/>
          </a:xfrm>
          <a:prstGeom prst="rect">
            <a:avLst/>
          </a:prstGeom>
          <a:noFill/>
          <a:ln w="9525">
            <a:noFill/>
            <a:miter lim="800000"/>
            <a:headEnd/>
            <a:tailEnd/>
          </a:ln>
          <a:effectLst/>
        </p:spPr>
      </p:pic>
      <p:sp>
        <p:nvSpPr>
          <p:cNvPr id="177156" name="Text Box 4"/>
          <p:cNvSpPr txBox="1">
            <a:spLocks noChangeArrowheads="1"/>
          </p:cNvSpPr>
          <p:nvPr/>
        </p:nvSpPr>
        <p:spPr bwMode="auto">
          <a:xfrm>
            <a:off x="571472" y="3573463"/>
            <a:ext cx="8215370" cy="2677656"/>
          </a:xfrm>
          <a:prstGeom prst="rect">
            <a:avLst/>
          </a:prstGeom>
          <a:noFill/>
          <a:ln w="9525">
            <a:noFill/>
            <a:miter lim="800000"/>
            <a:headEnd/>
            <a:tailEnd/>
          </a:ln>
          <a:effectLst/>
        </p:spPr>
        <p:txBody>
          <a:bodyPr wrap="square">
            <a:spAutoFit/>
          </a:bodyPr>
          <a:lstStyle/>
          <a:p>
            <a:pPr algn="just">
              <a:spcBef>
                <a:spcPct val="50000"/>
              </a:spcBef>
            </a:pPr>
            <a:r>
              <a:rPr lang="el-GR" sz="1600" dirty="0"/>
              <a:t>Παρέχονται πληροφορίες για τους μέσους της κάθε μεταβλητής.</a:t>
            </a:r>
          </a:p>
          <a:p>
            <a:pPr algn="just">
              <a:spcBef>
                <a:spcPct val="50000"/>
              </a:spcBef>
            </a:pPr>
            <a:r>
              <a:rPr lang="el-GR" sz="1600" dirty="0"/>
              <a:t>Η 1</a:t>
            </a:r>
            <a:r>
              <a:rPr lang="el-GR" sz="1600" baseline="30000" dirty="0"/>
              <a:t>η</a:t>
            </a:r>
            <a:r>
              <a:rPr lang="el-GR" sz="1600" dirty="0"/>
              <a:t> Ομάδα εμπεριέχει υψηλές τιμές μέσων για τις μεταβλητές ν1, ν3, ν4. Άρα </a:t>
            </a:r>
            <a:r>
              <a:rPr lang="el-GR" sz="1600" dirty="0">
                <a:solidFill>
                  <a:schemeClr val="tx2"/>
                </a:solidFill>
              </a:rPr>
              <a:t>οι καταναλωτές που ανήκουν στην 1</a:t>
            </a:r>
            <a:r>
              <a:rPr lang="el-GR" sz="1600" baseline="30000" dirty="0">
                <a:solidFill>
                  <a:schemeClr val="tx2"/>
                </a:solidFill>
              </a:rPr>
              <a:t>η</a:t>
            </a:r>
            <a:r>
              <a:rPr lang="el-GR" sz="1600" dirty="0">
                <a:solidFill>
                  <a:schemeClr val="tx2"/>
                </a:solidFill>
              </a:rPr>
              <a:t> ομάδα έχουν κοινό χαρακτηριστικό τη θετική στάση απέναντι στο γυμναστήριο</a:t>
            </a:r>
            <a:r>
              <a:rPr lang="el-GR" sz="1600" dirty="0"/>
              <a:t>. Η ομάδα αυτή θα μπορούσε να ονομαστεί </a:t>
            </a:r>
            <a:r>
              <a:rPr lang="el-GR" sz="1600" dirty="0">
                <a:solidFill>
                  <a:srgbClr val="C00000"/>
                </a:solidFill>
              </a:rPr>
              <a:t>«Αθλητικοί Καταναλωτές»</a:t>
            </a:r>
            <a:r>
              <a:rPr lang="el-GR" sz="1600" dirty="0"/>
              <a:t>.</a:t>
            </a:r>
          </a:p>
          <a:p>
            <a:pPr algn="just">
              <a:spcBef>
                <a:spcPct val="50000"/>
              </a:spcBef>
            </a:pPr>
            <a:r>
              <a:rPr lang="el-GR" sz="1600" dirty="0"/>
              <a:t>Η 2</a:t>
            </a:r>
            <a:r>
              <a:rPr lang="el-GR" sz="1600" baseline="30000" dirty="0"/>
              <a:t>η</a:t>
            </a:r>
            <a:r>
              <a:rPr lang="el-GR" sz="1600" dirty="0"/>
              <a:t> Ομάδα εμπεριέχει υψηλές τιμές μέσων για τις μεταβλητές ν2, ν5,ν6. Άρα </a:t>
            </a:r>
            <a:r>
              <a:rPr lang="el-GR" sz="1600" dirty="0">
                <a:solidFill>
                  <a:schemeClr val="tx2"/>
                </a:solidFill>
              </a:rPr>
              <a:t>οι καταναλωτές που ανήκουν στην 2</a:t>
            </a:r>
            <a:r>
              <a:rPr lang="el-GR" sz="1600" baseline="30000" dirty="0">
                <a:solidFill>
                  <a:schemeClr val="tx2"/>
                </a:solidFill>
              </a:rPr>
              <a:t>η</a:t>
            </a:r>
            <a:r>
              <a:rPr lang="el-GR" sz="1600" dirty="0">
                <a:solidFill>
                  <a:schemeClr val="tx2"/>
                </a:solidFill>
              </a:rPr>
              <a:t> ομάδα έχουν αρνητική στάση απέναντι στο γυμναστήριο</a:t>
            </a:r>
            <a:r>
              <a:rPr lang="el-GR" sz="1600" dirty="0"/>
              <a:t>. Η ομάδα αυτή θα μπορούσε να ονομαστεί </a:t>
            </a:r>
            <a:r>
              <a:rPr lang="el-GR" sz="1600" dirty="0">
                <a:solidFill>
                  <a:srgbClr val="C00000"/>
                </a:solidFill>
              </a:rPr>
              <a:t>«Αποστάτες Καταναλωτές».</a:t>
            </a:r>
          </a:p>
          <a:p>
            <a:pPr algn="just">
              <a:spcBef>
                <a:spcPct val="50000"/>
              </a:spcBef>
            </a:pPr>
            <a:endParaRPr lang="el-GR" sz="16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428596" y="500042"/>
            <a:ext cx="8316913" cy="755650"/>
          </a:xfrm>
        </p:spPr>
        <p:txBody>
          <a:bodyPr/>
          <a:lstStyle/>
          <a:p>
            <a:r>
              <a:rPr lang="el-GR" sz="3200" b="1"/>
              <a:t>Εφαρμογή της Μεθόδου </a:t>
            </a:r>
            <a:r>
              <a:rPr lang="en-US" sz="3200" b="1"/>
              <a:t>K-Means</a:t>
            </a:r>
            <a:endParaRPr lang="el-GR" sz="3200" b="1"/>
          </a:p>
        </p:txBody>
      </p:sp>
      <p:pic>
        <p:nvPicPr>
          <p:cNvPr id="182280" name="Picture 8"/>
          <p:cNvPicPr>
            <a:picLocks noChangeAspect="1" noChangeArrowheads="1"/>
          </p:cNvPicPr>
          <p:nvPr/>
        </p:nvPicPr>
        <p:blipFill>
          <a:blip r:embed="rId3" cstate="print"/>
          <a:srcRect/>
          <a:stretch>
            <a:fillRect/>
          </a:stretch>
        </p:blipFill>
        <p:spPr bwMode="auto">
          <a:xfrm>
            <a:off x="360363" y="1571612"/>
            <a:ext cx="4537075" cy="2143140"/>
          </a:xfrm>
          <a:prstGeom prst="rect">
            <a:avLst/>
          </a:prstGeom>
          <a:noFill/>
        </p:spPr>
      </p:pic>
      <p:pic>
        <p:nvPicPr>
          <p:cNvPr id="182281" name="Picture 9"/>
          <p:cNvPicPr>
            <a:picLocks noChangeAspect="1" noChangeArrowheads="1"/>
          </p:cNvPicPr>
          <p:nvPr/>
        </p:nvPicPr>
        <p:blipFill>
          <a:blip r:embed="rId4" cstate="print"/>
          <a:srcRect/>
          <a:stretch>
            <a:fillRect/>
          </a:stretch>
        </p:blipFill>
        <p:spPr bwMode="auto">
          <a:xfrm>
            <a:off x="1500166" y="3786190"/>
            <a:ext cx="2057400" cy="2143140"/>
          </a:xfrm>
          <a:prstGeom prst="rect">
            <a:avLst/>
          </a:prstGeom>
          <a:noFill/>
        </p:spPr>
      </p:pic>
      <p:pic>
        <p:nvPicPr>
          <p:cNvPr id="182282" name="Picture 10"/>
          <p:cNvPicPr>
            <a:picLocks noChangeAspect="1" noChangeArrowheads="1"/>
          </p:cNvPicPr>
          <p:nvPr/>
        </p:nvPicPr>
        <p:blipFill>
          <a:blip r:embed="rId5" cstate="print"/>
          <a:srcRect/>
          <a:stretch>
            <a:fillRect/>
          </a:stretch>
        </p:blipFill>
        <p:spPr bwMode="auto">
          <a:xfrm>
            <a:off x="4752975" y="2076437"/>
            <a:ext cx="3890991" cy="2944814"/>
          </a:xfrm>
          <a:prstGeom prst="rect">
            <a:avLst/>
          </a:prstGeom>
          <a:noFill/>
        </p:spPr>
      </p:pic>
      <p:sp>
        <p:nvSpPr>
          <p:cNvPr id="182283" name="Line 11"/>
          <p:cNvSpPr>
            <a:spLocks noChangeShapeType="1"/>
          </p:cNvSpPr>
          <p:nvPr/>
        </p:nvSpPr>
        <p:spPr bwMode="auto">
          <a:xfrm flipH="1">
            <a:off x="3214678" y="2285992"/>
            <a:ext cx="431800" cy="1468230"/>
          </a:xfrm>
          <a:prstGeom prst="line">
            <a:avLst/>
          </a:prstGeom>
          <a:noFill/>
          <a:ln w="9525">
            <a:solidFill>
              <a:schemeClr val="tx2"/>
            </a:solidFill>
            <a:round/>
            <a:headEnd/>
            <a:tailEnd type="triangle" w="med" len="med"/>
          </a:ln>
          <a:effectLst/>
        </p:spPr>
        <p:txBody>
          <a:bodyPr/>
          <a:lstStyle/>
          <a:p>
            <a:endParaRPr lang="el-GR"/>
          </a:p>
        </p:txBody>
      </p:sp>
      <p:sp>
        <p:nvSpPr>
          <p:cNvPr id="182284" name="Line 12"/>
          <p:cNvSpPr>
            <a:spLocks noChangeShapeType="1"/>
          </p:cNvSpPr>
          <p:nvPr/>
        </p:nvSpPr>
        <p:spPr bwMode="auto">
          <a:xfrm flipV="1">
            <a:off x="3428992" y="4429131"/>
            <a:ext cx="928694" cy="1114467"/>
          </a:xfrm>
          <a:prstGeom prst="line">
            <a:avLst/>
          </a:prstGeom>
          <a:noFill/>
          <a:ln w="9525">
            <a:solidFill>
              <a:schemeClr val="tx2"/>
            </a:solidFill>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571472" y="428604"/>
            <a:ext cx="8316913" cy="755650"/>
          </a:xfrm>
        </p:spPr>
        <p:txBody>
          <a:bodyPr/>
          <a:lstStyle/>
          <a:p>
            <a:r>
              <a:rPr lang="el-GR" sz="3200" b="1" dirty="0"/>
              <a:t>Εφαρμογή της Μεθόδου </a:t>
            </a:r>
            <a:r>
              <a:rPr lang="en-US" sz="3200" b="1" dirty="0"/>
              <a:t>K-Means</a:t>
            </a:r>
            <a:endParaRPr lang="el-GR" sz="3200" b="1" dirty="0"/>
          </a:p>
        </p:txBody>
      </p:sp>
      <p:pic>
        <p:nvPicPr>
          <p:cNvPr id="178179" name="Picture 3"/>
          <p:cNvPicPr>
            <a:picLocks noChangeAspect="1" noChangeArrowheads="1"/>
          </p:cNvPicPr>
          <p:nvPr/>
        </p:nvPicPr>
        <p:blipFill>
          <a:blip r:embed="rId3" cstate="print"/>
          <a:srcRect/>
          <a:stretch>
            <a:fillRect/>
          </a:stretch>
        </p:blipFill>
        <p:spPr bwMode="auto">
          <a:xfrm>
            <a:off x="1476375" y="1484313"/>
            <a:ext cx="5953125" cy="4762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785786" y="571480"/>
            <a:ext cx="6870700" cy="576262"/>
          </a:xfrm>
        </p:spPr>
        <p:txBody>
          <a:bodyPr/>
          <a:lstStyle/>
          <a:p>
            <a:r>
              <a:rPr lang="el-GR" sz="3200" b="1" dirty="0"/>
              <a:t>Παραδείγματα Εφαρμογών</a:t>
            </a:r>
          </a:p>
        </p:txBody>
      </p:sp>
      <p:sp>
        <p:nvSpPr>
          <p:cNvPr id="112643" name="Rectangle 3"/>
          <p:cNvSpPr>
            <a:spLocks noGrp="1" noChangeArrowheads="1"/>
          </p:cNvSpPr>
          <p:nvPr>
            <p:ph type="body" idx="1"/>
          </p:nvPr>
        </p:nvSpPr>
        <p:spPr>
          <a:xfrm>
            <a:off x="714348" y="1643050"/>
            <a:ext cx="8064500" cy="3382963"/>
          </a:xfrm>
        </p:spPr>
        <p:txBody>
          <a:bodyPr/>
          <a:lstStyle/>
          <a:p>
            <a:pPr algn="just">
              <a:lnSpc>
                <a:spcPct val="80000"/>
              </a:lnSpc>
              <a:buClr>
                <a:srgbClr val="336699"/>
              </a:buClr>
              <a:buFont typeface="Wingdings" pitchFamily="2" charset="2"/>
              <a:buChar char="ü"/>
            </a:pPr>
            <a:r>
              <a:rPr lang="el-GR" sz="2000" dirty="0"/>
              <a:t>Στη Βιολογία: για την κατάταξη διαφορετικών ειδών ζώων σε ομάδες με βάση κάποια χαρακτηριστικά τους.</a:t>
            </a:r>
          </a:p>
          <a:p>
            <a:pPr algn="just">
              <a:lnSpc>
                <a:spcPct val="80000"/>
              </a:lnSpc>
              <a:buClr>
                <a:srgbClr val="336699"/>
              </a:buClr>
              <a:buFont typeface="Wingdings" pitchFamily="2" charset="2"/>
              <a:buChar char="ü"/>
            </a:pPr>
            <a:r>
              <a:rPr lang="el-GR" sz="2000" dirty="0"/>
              <a:t>Στο Μάρκετινγκ: για την ομαδοποίηση πελατών σύμφωνα με τα στοιχεία που υπάρχουν σχετικά με τις αγοραστικές συνήθειες και τα δημογραφικά χαρακτηριστικά τους.</a:t>
            </a:r>
          </a:p>
          <a:p>
            <a:pPr algn="just">
              <a:lnSpc>
                <a:spcPct val="80000"/>
              </a:lnSpc>
              <a:buClr>
                <a:srgbClr val="336699"/>
              </a:buClr>
              <a:buFont typeface="Wingdings" pitchFamily="2" charset="2"/>
              <a:buChar char="ü"/>
            </a:pPr>
            <a:r>
              <a:rPr lang="el-GR" sz="2000" dirty="0"/>
              <a:t>Στην Αρχαιολογία: για την κατάταξη των ευρημάτων μιας ανασκαφής σε ομάδες που π.χ. αντανακλούν διαφορετικές χρονικές περιόδους. </a:t>
            </a:r>
          </a:p>
          <a:p>
            <a:pPr algn="just">
              <a:lnSpc>
                <a:spcPct val="80000"/>
              </a:lnSpc>
              <a:buClr>
                <a:srgbClr val="336699"/>
              </a:buClr>
              <a:buFont typeface="Wingdings" pitchFamily="2" charset="2"/>
              <a:buChar char="ü"/>
            </a:pPr>
            <a:r>
              <a:rPr lang="el-GR" sz="2000" dirty="0"/>
              <a:t>Στην Πληροφορική: για τον εντοπισμό και την ομαδοποίηση της συμπεριφοράς των χρηστών </a:t>
            </a:r>
            <a:r>
              <a:rPr lang="en-US" sz="2000" dirty="0"/>
              <a:t>Internet</a:t>
            </a:r>
            <a:r>
              <a:rPr lang="el-GR" sz="2000" dirty="0"/>
              <a:t> ανάλογα με τον τρόπο με τον οποίο σερφάρουν. </a:t>
            </a:r>
          </a:p>
          <a:p>
            <a:pPr algn="just">
              <a:lnSpc>
                <a:spcPct val="80000"/>
              </a:lnSpc>
              <a:buClr>
                <a:srgbClr val="336699"/>
              </a:buClr>
              <a:buFont typeface="Wingdings" pitchFamily="2" charset="2"/>
              <a:buChar char="ü"/>
            </a:pPr>
            <a:endParaRPr lang="en-US" sz="2000" dirty="0"/>
          </a:p>
          <a:p>
            <a:pPr algn="just">
              <a:lnSpc>
                <a:spcPct val="80000"/>
              </a:lnSpc>
              <a:buFontTx/>
              <a:buNone/>
            </a:pPr>
            <a:endParaRPr lang="el-GR" sz="2000" dirty="0"/>
          </a:p>
          <a:p>
            <a:pPr lvl="1" algn="just">
              <a:lnSpc>
                <a:spcPct val="80000"/>
              </a:lnSpc>
              <a:buFontTx/>
              <a:buNone/>
            </a:pPr>
            <a:endParaRPr lang="el-GR" sz="2000" dirty="0"/>
          </a:p>
        </p:txBody>
      </p:sp>
      <p:cxnSp>
        <p:nvCxnSpPr>
          <p:cNvPr id="5" name="4 - Γωνιακή σύνδεση"/>
          <p:cNvCxnSpPr/>
          <p:nvPr/>
        </p:nvCxnSpPr>
        <p:spPr>
          <a:xfrm>
            <a:off x="1428728" y="4857760"/>
            <a:ext cx="857256" cy="428628"/>
          </a:xfrm>
          <a:prstGeom prst="bentConnector3">
            <a:avLst>
              <a:gd name="adj1" fmla="val 50000"/>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 name="6 - TextBox"/>
          <p:cNvSpPr txBox="1"/>
          <p:nvPr/>
        </p:nvSpPr>
        <p:spPr>
          <a:xfrm>
            <a:off x="2428860" y="5143512"/>
            <a:ext cx="4286280" cy="369332"/>
          </a:xfrm>
          <a:prstGeom prst="rect">
            <a:avLst/>
          </a:prstGeom>
          <a:noFill/>
        </p:spPr>
        <p:txBody>
          <a:bodyPr wrap="square" rtlCol="0">
            <a:spAutoFit/>
          </a:bodyPr>
          <a:lstStyle/>
          <a:p>
            <a:r>
              <a:rPr lang="el-GR" dirty="0" smtClean="0">
                <a:solidFill>
                  <a:srgbClr val="C00000"/>
                </a:solidFill>
              </a:rPr>
              <a:t>Πληθώρα εφαρμογών σε κάθε επιστήμη</a:t>
            </a:r>
            <a:endParaRPr lang="el-GR" dirty="0">
              <a:solidFill>
                <a:srgbClr val="C00000"/>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285720" y="428604"/>
            <a:ext cx="8316913" cy="755650"/>
          </a:xfrm>
        </p:spPr>
        <p:txBody>
          <a:bodyPr/>
          <a:lstStyle/>
          <a:p>
            <a:r>
              <a:rPr lang="el-GR" sz="3200" b="1" dirty="0"/>
              <a:t>Εφαρμογή της Μεθόδου </a:t>
            </a:r>
            <a:r>
              <a:rPr lang="en-US" sz="3200" b="1" dirty="0"/>
              <a:t>K-Means</a:t>
            </a:r>
            <a:endParaRPr lang="el-GR" sz="3200" b="1" dirty="0"/>
          </a:p>
        </p:txBody>
      </p:sp>
      <p:pic>
        <p:nvPicPr>
          <p:cNvPr id="180228" name="Picture 4"/>
          <p:cNvPicPr>
            <a:picLocks noChangeAspect="1" noChangeArrowheads="1"/>
          </p:cNvPicPr>
          <p:nvPr/>
        </p:nvPicPr>
        <p:blipFill>
          <a:blip r:embed="rId3" cstate="print"/>
          <a:srcRect/>
          <a:stretch>
            <a:fillRect/>
          </a:stretch>
        </p:blipFill>
        <p:spPr bwMode="auto">
          <a:xfrm>
            <a:off x="468313" y="1428736"/>
            <a:ext cx="4714875" cy="2381264"/>
          </a:xfrm>
          <a:prstGeom prst="rect">
            <a:avLst/>
          </a:prstGeom>
          <a:noFill/>
        </p:spPr>
      </p:pic>
      <p:pic>
        <p:nvPicPr>
          <p:cNvPr id="180229" name="Picture 5"/>
          <p:cNvPicPr>
            <a:picLocks noChangeAspect="1" noChangeArrowheads="1"/>
          </p:cNvPicPr>
          <p:nvPr/>
        </p:nvPicPr>
        <p:blipFill>
          <a:blip r:embed="rId4" cstate="print"/>
          <a:srcRect/>
          <a:stretch>
            <a:fillRect/>
          </a:stretch>
        </p:blipFill>
        <p:spPr bwMode="auto">
          <a:xfrm>
            <a:off x="1928794" y="4286256"/>
            <a:ext cx="2019300" cy="1708168"/>
          </a:xfrm>
          <a:prstGeom prst="rect">
            <a:avLst/>
          </a:prstGeom>
          <a:noFill/>
        </p:spPr>
      </p:pic>
      <p:pic>
        <p:nvPicPr>
          <p:cNvPr id="180230" name="Picture 6"/>
          <p:cNvPicPr>
            <a:picLocks noChangeAspect="1" noChangeArrowheads="1"/>
          </p:cNvPicPr>
          <p:nvPr/>
        </p:nvPicPr>
        <p:blipFill>
          <a:blip r:embed="rId5" cstate="print"/>
          <a:srcRect/>
          <a:stretch>
            <a:fillRect/>
          </a:stretch>
        </p:blipFill>
        <p:spPr bwMode="auto">
          <a:xfrm>
            <a:off x="5357817" y="1714488"/>
            <a:ext cx="3402007" cy="3875100"/>
          </a:xfrm>
          <a:prstGeom prst="rect">
            <a:avLst/>
          </a:prstGeom>
          <a:noFill/>
        </p:spPr>
      </p:pic>
      <p:sp>
        <p:nvSpPr>
          <p:cNvPr id="180231" name="Line 7"/>
          <p:cNvSpPr>
            <a:spLocks noChangeShapeType="1"/>
          </p:cNvSpPr>
          <p:nvPr/>
        </p:nvSpPr>
        <p:spPr bwMode="auto">
          <a:xfrm flipH="1">
            <a:off x="3428992" y="3286124"/>
            <a:ext cx="358775" cy="1079500"/>
          </a:xfrm>
          <a:prstGeom prst="line">
            <a:avLst/>
          </a:prstGeom>
          <a:noFill/>
          <a:ln w="9525">
            <a:solidFill>
              <a:schemeClr val="tx2"/>
            </a:solidFill>
            <a:round/>
            <a:headEnd/>
            <a:tailEnd type="triangle" w="med" len="med"/>
          </a:ln>
          <a:effectLst/>
        </p:spPr>
        <p:txBody>
          <a:bodyPr/>
          <a:lstStyle/>
          <a:p>
            <a:endParaRPr lang="el-GR"/>
          </a:p>
        </p:txBody>
      </p:sp>
      <p:sp>
        <p:nvSpPr>
          <p:cNvPr id="180232" name="Line 8"/>
          <p:cNvSpPr>
            <a:spLocks noChangeShapeType="1"/>
          </p:cNvSpPr>
          <p:nvPr/>
        </p:nvSpPr>
        <p:spPr bwMode="auto">
          <a:xfrm flipV="1">
            <a:off x="4071934" y="4071942"/>
            <a:ext cx="865188" cy="719138"/>
          </a:xfrm>
          <a:prstGeom prst="line">
            <a:avLst/>
          </a:prstGeom>
          <a:noFill/>
          <a:ln w="9525">
            <a:solidFill>
              <a:schemeClr val="tx2"/>
            </a:solidFill>
            <a:round/>
            <a:headEnd/>
            <a:tailEnd type="triangle" w="med" len="med"/>
          </a:ln>
          <a:effectLst/>
        </p:spPr>
        <p:txBody>
          <a:bodyPr/>
          <a:lstStyle/>
          <a:p>
            <a:endParaRPr lang="el-G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285720" y="428604"/>
            <a:ext cx="8316913" cy="755650"/>
          </a:xfrm>
        </p:spPr>
        <p:txBody>
          <a:bodyPr/>
          <a:lstStyle/>
          <a:p>
            <a:r>
              <a:rPr lang="el-GR" sz="3200" b="1" dirty="0"/>
              <a:t>Εφαρμογή της Μεθόδου </a:t>
            </a:r>
            <a:r>
              <a:rPr lang="en-US" sz="3200" b="1" dirty="0"/>
              <a:t>K-Means</a:t>
            </a:r>
            <a:endParaRPr lang="el-GR" sz="3200" b="1" dirty="0"/>
          </a:p>
        </p:txBody>
      </p:sp>
      <p:pic>
        <p:nvPicPr>
          <p:cNvPr id="181251" name="Picture 3"/>
          <p:cNvPicPr>
            <a:picLocks noChangeAspect="1" noChangeArrowheads="1"/>
          </p:cNvPicPr>
          <p:nvPr/>
        </p:nvPicPr>
        <p:blipFill>
          <a:blip r:embed="rId3" cstate="print"/>
          <a:srcRect/>
          <a:stretch>
            <a:fillRect/>
          </a:stretch>
        </p:blipFill>
        <p:spPr bwMode="auto">
          <a:xfrm>
            <a:off x="1571604" y="1500174"/>
            <a:ext cx="5953125" cy="4762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714348" y="642918"/>
            <a:ext cx="6870700" cy="576262"/>
          </a:xfrm>
        </p:spPr>
        <p:txBody>
          <a:bodyPr/>
          <a:lstStyle/>
          <a:p>
            <a:r>
              <a:rPr lang="el-GR" sz="3200" b="1" dirty="0"/>
              <a:t>Βασικές Έννοιες</a:t>
            </a:r>
          </a:p>
        </p:txBody>
      </p:sp>
      <p:sp>
        <p:nvSpPr>
          <p:cNvPr id="113667" name="Rectangle 3"/>
          <p:cNvSpPr>
            <a:spLocks noGrp="1" noChangeArrowheads="1"/>
          </p:cNvSpPr>
          <p:nvPr>
            <p:ph type="body" idx="1"/>
          </p:nvPr>
        </p:nvSpPr>
        <p:spPr>
          <a:xfrm>
            <a:off x="857224" y="1643050"/>
            <a:ext cx="5929354" cy="1000132"/>
          </a:xfrm>
        </p:spPr>
        <p:txBody>
          <a:bodyPr/>
          <a:lstStyle/>
          <a:p>
            <a:pPr>
              <a:lnSpc>
                <a:spcPct val="90000"/>
              </a:lnSpc>
              <a:buClr>
                <a:srgbClr val="336699"/>
              </a:buClr>
              <a:buFont typeface="Wingdings" pitchFamily="2" charset="2"/>
              <a:buChar char="ü"/>
            </a:pPr>
            <a:r>
              <a:rPr lang="el-GR" sz="2400" dirty="0"/>
              <a:t>Η Έννοια της Απόστασης</a:t>
            </a:r>
          </a:p>
          <a:p>
            <a:pPr>
              <a:lnSpc>
                <a:spcPct val="90000"/>
              </a:lnSpc>
              <a:buClr>
                <a:srgbClr val="336699"/>
              </a:buClr>
              <a:buFont typeface="Wingdings" pitchFamily="2" charset="2"/>
              <a:buChar char="ü"/>
            </a:pPr>
            <a:r>
              <a:rPr lang="el-GR" sz="2400" dirty="0"/>
              <a:t>Η Έννοια της Ομοιότητας</a:t>
            </a:r>
          </a:p>
          <a:p>
            <a:pPr>
              <a:lnSpc>
                <a:spcPct val="90000"/>
              </a:lnSpc>
              <a:buClr>
                <a:srgbClr val="336699"/>
              </a:buClr>
              <a:buFont typeface="Wingdings" pitchFamily="2" charset="2"/>
              <a:buNone/>
            </a:pPr>
            <a:endParaRPr lang="el-GR" sz="2400" dirty="0"/>
          </a:p>
        </p:txBody>
      </p:sp>
      <p:sp>
        <p:nvSpPr>
          <p:cNvPr id="113668" name="Rectangle 4"/>
          <p:cNvSpPr>
            <a:spLocks noChangeArrowheads="1"/>
          </p:cNvSpPr>
          <p:nvPr/>
        </p:nvSpPr>
        <p:spPr bwMode="auto">
          <a:xfrm>
            <a:off x="755650" y="2852738"/>
            <a:ext cx="7921625" cy="3194721"/>
          </a:xfrm>
          <a:prstGeom prst="rect">
            <a:avLst/>
          </a:prstGeom>
          <a:noFill/>
          <a:ln w="9525">
            <a:noFill/>
            <a:miter lim="800000"/>
            <a:headEnd/>
            <a:tailEnd/>
          </a:ln>
          <a:effectLst/>
        </p:spPr>
        <p:txBody>
          <a:bodyPr>
            <a:spAutoFit/>
          </a:bodyPr>
          <a:lstStyle/>
          <a:p>
            <a:pPr algn="just">
              <a:spcBef>
                <a:spcPct val="20000"/>
              </a:spcBef>
              <a:buClr>
                <a:srgbClr val="336699"/>
              </a:buClr>
              <a:buFont typeface="Wingdings" pitchFamily="2" charset="2"/>
              <a:buChar char="Ø"/>
            </a:pPr>
            <a:r>
              <a:rPr lang="el-GR" dirty="0"/>
              <a:t>Είναι δύο </a:t>
            </a:r>
            <a:r>
              <a:rPr lang="el-GR" dirty="0">
                <a:solidFill>
                  <a:schemeClr val="folHlink"/>
                </a:solidFill>
              </a:rPr>
              <a:t>αντίθετες</a:t>
            </a:r>
            <a:r>
              <a:rPr lang="el-GR" dirty="0"/>
              <a:t> έννοιες: παρατηρήσεις που είναι όμοιες θα έχουν μεγάλη ομοιότητα και μικρή απόσταση</a:t>
            </a:r>
            <a:r>
              <a:rPr lang="el-GR" dirty="0" smtClean="0"/>
              <a:t>.</a:t>
            </a:r>
            <a:endParaRPr lang="en-US" dirty="0" smtClean="0"/>
          </a:p>
          <a:p>
            <a:pPr algn="just">
              <a:spcBef>
                <a:spcPct val="20000"/>
              </a:spcBef>
              <a:buClr>
                <a:srgbClr val="336699"/>
              </a:buClr>
              <a:buFont typeface="Wingdings" pitchFamily="2" charset="2"/>
              <a:buChar char="Ø"/>
            </a:pPr>
            <a:endParaRPr lang="el-GR" dirty="0"/>
          </a:p>
          <a:p>
            <a:pPr algn="just">
              <a:spcBef>
                <a:spcPct val="20000"/>
              </a:spcBef>
              <a:buClr>
                <a:srgbClr val="336699"/>
              </a:buClr>
              <a:buFont typeface="Wingdings" pitchFamily="2" charset="2"/>
              <a:buChar char="Ø"/>
            </a:pPr>
            <a:r>
              <a:rPr lang="el-GR" dirty="0"/>
              <a:t>Οι έννοιες αυτές </a:t>
            </a:r>
            <a:r>
              <a:rPr lang="el-GR" dirty="0" err="1">
                <a:solidFill>
                  <a:schemeClr val="folHlink"/>
                </a:solidFill>
              </a:rPr>
              <a:t>ποσοτικοποιούν</a:t>
            </a:r>
            <a:r>
              <a:rPr lang="el-GR" dirty="0"/>
              <a:t> αυτό που στην καθημερινή γλώσσα εννοούν</a:t>
            </a:r>
            <a:r>
              <a:rPr lang="el-GR" dirty="0" smtClean="0"/>
              <a:t>.</a:t>
            </a:r>
            <a:endParaRPr lang="en-US" dirty="0" smtClean="0"/>
          </a:p>
          <a:p>
            <a:pPr algn="just">
              <a:spcBef>
                <a:spcPct val="20000"/>
              </a:spcBef>
              <a:buClr>
                <a:srgbClr val="336699"/>
              </a:buClr>
            </a:pPr>
            <a:endParaRPr lang="el-GR" dirty="0"/>
          </a:p>
          <a:p>
            <a:pPr algn="just">
              <a:spcBef>
                <a:spcPct val="20000"/>
              </a:spcBef>
              <a:buClr>
                <a:srgbClr val="336699"/>
              </a:buClr>
              <a:buFont typeface="Wingdings" pitchFamily="2" charset="2"/>
              <a:buChar char="Ø"/>
            </a:pPr>
            <a:r>
              <a:rPr lang="el-GR" dirty="0"/>
              <a:t>Μας επιτρέπουν να </a:t>
            </a:r>
            <a:r>
              <a:rPr lang="el-GR" dirty="0">
                <a:solidFill>
                  <a:schemeClr val="folHlink"/>
                </a:solidFill>
              </a:rPr>
              <a:t>μετρήσουμε</a:t>
            </a:r>
            <a:r>
              <a:rPr lang="el-GR" dirty="0"/>
              <a:t> πόσο μοιάζουν οι παρατηρήσεις μεταξύ τους και επομένως να τις τοποθετήσουμε στην ίδια ομάδα.</a:t>
            </a:r>
          </a:p>
          <a:p>
            <a:pPr algn="just">
              <a:spcBef>
                <a:spcPct val="20000"/>
              </a:spcBef>
              <a:buClr>
                <a:srgbClr val="336699"/>
              </a:buClr>
              <a:buFont typeface="Wingdings" pitchFamily="2" charset="2"/>
              <a:buNone/>
            </a:pPr>
            <a:endParaRPr lang="el-GR" dirty="0"/>
          </a:p>
          <a:p>
            <a:pPr algn="just">
              <a:spcBef>
                <a:spcPct val="20000"/>
              </a:spcBef>
              <a:buClr>
                <a:srgbClr val="336699"/>
              </a:buClr>
              <a:buFont typeface="Wingdings" pitchFamily="2" charset="2"/>
              <a:buNone/>
            </a:pP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857224" y="642918"/>
            <a:ext cx="6870700" cy="576262"/>
          </a:xfrm>
        </p:spPr>
        <p:txBody>
          <a:bodyPr/>
          <a:lstStyle/>
          <a:p>
            <a:r>
              <a:rPr lang="el-GR" sz="2600" b="1" dirty="0"/>
              <a:t>Διάφορες </a:t>
            </a:r>
            <a:r>
              <a:rPr lang="el-GR" sz="2600" b="1" dirty="0" smtClean="0"/>
              <a:t>Προσεγγίσεις για Ομαδοποίηση</a:t>
            </a:r>
            <a:endParaRPr lang="el-GR" sz="2600" b="1" dirty="0"/>
          </a:p>
        </p:txBody>
      </p:sp>
      <p:sp>
        <p:nvSpPr>
          <p:cNvPr id="114691" name="Rectangle 3"/>
          <p:cNvSpPr>
            <a:spLocks noGrp="1" noChangeArrowheads="1"/>
          </p:cNvSpPr>
          <p:nvPr>
            <p:ph type="body" idx="1"/>
          </p:nvPr>
        </p:nvSpPr>
        <p:spPr>
          <a:xfrm>
            <a:off x="571472" y="1571612"/>
            <a:ext cx="8064500" cy="4392612"/>
          </a:xfrm>
        </p:spPr>
        <p:txBody>
          <a:bodyPr/>
          <a:lstStyle/>
          <a:p>
            <a:pPr algn="just">
              <a:lnSpc>
                <a:spcPct val="80000"/>
              </a:lnSpc>
              <a:buClr>
                <a:srgbClr val="336699"/>
              </a:buClr>
              <a:buFont typeface="Wingdings" pitchFamily="2" charset="2"/>
              <a:buChar char="ü"/>
            </a:pPr>
            <a:r>
              <a:rPr lang="el-GR" sz="1600" dirty="0">
                <a:solidFill>
                  <a:srgbClr val="336699"/>
                </a:solidFill>
              </a:rPr>
              <a:t>Ιεραρχικές Μέθοδοι</a:t>
            </a:r>
          </a:p>
          <a:p>
            <a:pPr algn="just">
              <a:lnSpc>
                <a:spcPct val="80000"/>
              </a:lnSpc>
              <a:buClr>
                <a:srgbClr val="336699"/>
              </a:buClr>
              <a:buFont typeface="Wingdings" pitchFamily="2" charset="2"/>
              <a:buNone/>
            </a:pPr>
            <a:r>
              <a:rPr lang="el-GR" sz="1600" dirty="0"/>
              <a:t>	Ξεκινάμε με κάθε παρατήρηση να είναι από μόνη της μια ομάδα. Σε κάθε βήμα ενώνουμε τις 2 παρατηρήσεις που έχουν την μικρότερη απόσταση. Αν 2 παρατηρήσεις έχουν ενωθεί σε προηγούμενο βήμα, ενώνουμε μια προϋπάρχουσα ομάδα με μια παρατήρηση μέχρι να φτιάξουμε μια ομάδα. Κοιτώντας τα αποτελέσματα, διαλέγουμε πόσες ομάδες τελικά προκύπτουν.</a:t>
            </a:r>
          </a:p>
          <a:p>
            <a:pPr algn="just">
              <a:lnSpc>
                <a:spcPct val="80000"/>
              </a:lnSpc>
              <a:buClr>
                <a:srgbClr val="336699"/>
              </a:buClr>
              <a:buFont typeface="Wingdings" pitchFamily="2" charset="2"/>
              <a:buNone/>
            </a:pPr>
            <a:endParaRPr lang="el-GR" sz="1600" dirty="0"/>
          </a:p>
          <a:p>
            <a:pPr algn="just">
              <a:lnSpc>
                <a:spcPct val="80000"/>
              </a:lnSpc>
              <a:buClr>
                <a:srgbClr val="336699"/>
              </a:buClr>
              <a:buFont typeface="Wingdings" pitchFamily="2" charset="2"/>
              <a:buChar char="ü"/>
            </a:pPr>
            <a:r>
              <a:rPr lang="en-US" sz="1600" dirty="0">
                <a:solidFill>
                  <a:srgbClr val="336699"/>
                </a:solidFill>
              </a:rPr>
              <a:t>K-Means </a:t>
            </a:r>
            <a:endParaRPr lang="el-GR" sz="1600" dirty="0">
              <a:solidFill>
                <a:srgbClr val="336699"/>
              </a:solidFill>
            </a:endParaRPr>
          </a:p>
          <a:p>
            <a:pPr algn="just">
              <a:lnSpc>
                <a:spcPct val="80000"/>
              </a:lnSpc>
              <a:buClr>
                <a:srgbClr val="336699"/>
              </a:buClr>
              <a:buFont typeface="Wingdings" pitchFamily="2" charset="2"/>
              <a:buNone/>
            </a:pPr>
            <a:r>
              <a:rPr lang="el-GR" sz="1600" dirty="0"/>
              <a:t>	Ο αριθμός των ομάδων είναι γνωστός από πριν. Με έναν επαναληπτικό αλγόριθμο μοιράζουμε τις παρατηρήσεις στις ομάδες ανάλογα με το ποια ομάδα είναι πιο κοντά στην παρατήρηση.</a:t>
            </a:r>
          </a:p>
          <a:p>
            <a:pPr algn="just">
              <a:lnSpc>
                <a:spcPct val="80000"/>
              </a:lnSpc>
              <a:buClr>
                <a:srgbClr val="336699"/>
              </a:buClr>
              <a:buFont typeface="Wingdings" pitchFamily="2" charset="2"/>
              <a:buNone/>
            </a:pPr>
            <a:endParaRPr lang="el-GR" sz="1600" dirty="0"/>
          </a:p>
          <a:p>
            <a:pPr algn="just">
              <a:lnSpc>
                <a:spcPct val="80000"/>
              </a:lnSpc>
              <a:buClr>
                <a:srgbClr val="336699"/>
              </a:buClr>
              <a:buFont typeface="Wingdings" pitchFamily="2" charset="2"/>
              <a:buNone/>
            </a:pPr>
            <a:r>
              <a:rPr lang="el-GR" sz="1600" dirty="0">
                <a:solidFill>
                  <a:srgbClr val="C00000"/>
                </a:solidFill>
              </a:rPr>
              <a:t>Οι δύο αυτές μέθοδοι βασίζονται σε αλγοριθμικές λύσεις.</a:t>
            </a:r>
          </a:p>
          <a:p>
            <a:pPr algn="just">
              <a:lnSpc>
                <a:spcPct val="80000"/>
              </a:lnSpc>
              <a:buClr>
                <a:srgbClr val="336699"/>
              </a:buClr>
              <a:buFont typeface="Wingdings" pitchFamily="2" charset="2"/>
              <a:buNone/>
            </a:pPr>
            <a:endParaRPr lang="en-US" sz="1600" dirty="0">
              <a:solidFill>
                <a:schemeClr val="bg2"/>
              </a:solidFill>
            </a:endParaRPr>
          </a:p>
          <a:p>
            <a:pPr algn="just">
              <a:lnSpc>
                <a:spcPct val="80000"/>
              </a:lnSpc>
              <a:buClr>
                <a:srgbClr val="336699"/>
              </a:buClr>
              <a:buFont typeface="Wingdings" pitchFamily="2" charset="2"/>
              <a:buChar char="ü"/>
            </a:pPr>
            <a:r>
              <a:rPr lang="el-GR" sz="1600" dirty="0">
                <a:solidFill>
                  <a:srgbClr val="336699"/>
                </a:solidFill>
              </a:rPr>
              <a:t>Στατιστικές Μέθοδοι</a:t>
            </a:r>
          </a:p>
          <a:p>
            <a:pPr algn="just">
              <a:lnSpc>
                <a:spcPct val="80000"/>
              </a:lnSpc>
              <a:buClr>
                <a:srgbClr val="336699"/>
              </a:buClr>
              <a:buFont typeface="Wingdings" pitchFamily="2" charset="2"/>
              <a:buNone/>
            </a:pPr>
            <a:r>
              <a:rPr lang="el-GR" sz="1600" dirty="0"/>
              <a:t>	Ξεκινώντας από κάποιες υποθέσεις κατατάσσουμε τις παρατηρήσεις. Έχουν αρκετά υπολογιστικά προβλήματα και γι’ αυτόν δεν προσφέρονται από πολλά στατιστικά πακέτα που χρησιμοποιούνται στην πράξη.</a:t>
            </a:r>
          </a:p>
          <a:p>
            <a:pPr algn="just">
              <a:lnSpc>
                <a:spcPct val="80000"/>
              </a:lnSpc>
              <a:buClr>
                <a:srgbClr val="336699"/>
              </a:buClr>
              <a:buFont typeface="Wingdings" pitchFamily="2" charset="2"/>
              <a:buNone/>
            </a:pPr>
            <a:endParaRPr lang="el-GR"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857224" y="571480"/>
            <a:ext cx="6870700" cy="576262"/>
          </a:xfrm>
        </p:spPr>
        <p:txBody>
          <a:bodyPr/>
          <a:lstStyle/>
          <a:p>
            <a:r>
              <a:rPr lang="el-GR" sz="3200" b="1" dirty="0"/>
              <a:t>Επιπρόσθετοι Σκοποί</a:t>
            </a:r>
          </a:p>
        </p:txBody>
      </p:sp>
      <p:sp>
        <p:nvSpPr>
          <p:cNvPr id="115715" name="Rectangle 3"/>
          <p:cNvSpPr>
            <a:spLocks noGrp="1" noChangeArrowheads="1"/>
          </p:cNvSpPr>
          <p:nvPr>
            <p:ph type="body" idx="1"/>
          </p:nvPr>
        </p:nvSpPr>
        <p:spPr>
          <a:xfrm>
            <a:off x="714348" y="1857364"/>
            <a:ext cx="8064500" cy="3230570"/>
          </a:xfrm>
        </p:spPr>
        <p:txBody>
          <a:bodyPr/>
          <a:lstStyle/>
          <a:p>
            <a:pPr>
              <a:buClr>
                <a:srgbClr val="336699"/>
              </a:buClr>
              <a:buFont typeface="Wingdings" pitchFamily="2" charset="2"/>
              <a:buChar char="ü"/>
            </a:pPr>
            <a:r>
              <a:rPr lang="el-GR" dirty="0"/>
              <a:t>Απόκτηση γνώσης σχετικά με τα δεδομένα. </a:t>
            </a:r>
          </a:p>
          <a:p>
            <a:pPr>
              <a:buClr>
                <a:srgbClr val="336699"/>
              </a:buClr>
              <a:buFont typeface="Wingdings" pitchFamily="2" charset="2"/>
              <a:buChar char="ü"/>
            </a:pPr>
            <a:r>
              <a:rPr lang="el-GR" dirty="0"/>
              <a:t>Διερεύνηση σχέσεων στα δεδομένα.</a:t>
            </a:r>
          </a:p>
          <a:p>
            <a:pPr>
              <a:buClr>
                <a:srgbClr val="336699"/>
              </a:buClr>
              <a:buFont typeface="Wingdings" pitchFamily="2" charset="2"/>
              <a:buChar char="ü"/>
            </a:pPr>
            <a:r>
              <a:rPr lang="el-GR" dirty="0"/>
              <a:t>Μείωση των διαστάσεων του προβλήματος. </a:t>
            </a:r>
          </a:p>
          <a:p>
            <a:pPr>
              <a:buClr>
                <a:srgbClr val="336699"/>
              </a:buClr>
              <a:buFont typeface="Wingdings" pitchFamily="2" charset="2"/>
              <a:buChar char="ü"/>
            </a:pPr>
            <a:r>
              <a:rPr lang="el-GR" dirty="0"/>
              <a:t>Δημιουργία και έλεγχο υποθέσεων σχετικά με τα δεδομένα.</a:t>
            </a:r>
          </a:p>
          <a:p>
            <a:pPr>
              <a:buClr>
                <a:srgbClr val="336699"/>
              </a:buClr>
              <a:buFont typeface="Wingdings" pitchFamily="2" charset="2"/>
              <a:buChar char="ü"/>
            </a:pPr>
            <a:r>
              <a:rPr lang="el-GR" dirty="0"/>
              <a:t>Πρόβλεψη καινούργιων τιμών.</a:t>
            </a:r>
          </a:p>
          <a:p>
            <a:pPr>
              <a:buClr>
                <a:srgbClr val="336699"/>
              </a:buClr>
              <a:buFont typeface="Wingdings" pitchFamily="2" charset="2"/>
              <a:buNone/>
            </a:pPr>
            <a:r>
              <a:rPr lang="el-GR" dirty="0"/>
              <a:t>	</a:t>
            </a:r>
          </a:p>
          <a:p>
            <a:pPr>
              <a:buClr>
                <a:srgbClr val="336699"/>
              </a:buClr>
              <a:buFont typeface="Wingdings" pitchFamily="2" charset="2"/>
              <a:buNone/>
            </a:pP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Στούντιο">
  <a:themeElements>
    <a:clrScheme name="Στούντιο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Στούντιο">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Στούντιο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Στούντιο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Στούντιο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Στούντιο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Στούντιο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Στούντιο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Στούντιο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Στούντιο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Στούντιο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Στούντιο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2793</TotalTime>
  <Words>3554</Words>
  <Application>Microsoft Office PowerPoint</Application>
  <PresentationFormat>Προβολή στην οθόνη (4:3)</PresentationFormat>
  <Paragraphs>488</Paragraphs>
  <Slides>61</Slides>
  <Notes>61</Notes>
  <HiddenSlides>0</HiddenSlides>
  <MMClips>0</MMClips>
  <ScaleCrop>false</ScaleCrop>
  <HeadingPairs>
    <vt:vector size="6" baseType="variant">
      <vt:variant>
        <vt:lpstr>Θέμα</vt:lpstr>
      </vt:variant>
      <vt:variant>
        <vt:i4>2</vt:i4>
      </vt:variant>
      <vt:variant>
        <vt:lpstr>Ενσωματωμένοι διακομιστές OLE</vt:lpstr>
      </vt:variant>
      <vt:variant>
        <vt:i4>1</vt:i4>
      </vt:variant>
      <vt:variant>
        <vt:lpstr>Τίτλοι διαφανειών</vt:lpstr>
      </vt:variant>
      <vt:variant>
        <vt:i4>61</vt:i4>
      </vt:variant>
    </vt:vector>
  </HeadingPairs>
  <TitlesOfParts>
    <vt:vector size="64" baseType="lpstr">
      <vt:lpstr>Στούντιο</vt:lpstr>
      <vt:lpstr>Θέμα του Office</vt:lpstr>
      <vt:lpstr>Equation</vt:lpstr>
      <vt:lpstr>ΕΦΑΡΜΟΣΜΕΝΗ ΣΤΑΤΙΣΤΙΚΗ</vt:lpstr>
      <vt:lpstr>Άδειες Χρήσης</vt:lpstr>
      <vt:lpstr>Χρηματοδότηση</vt:lpstr>
      <vt:lpstr>Περιεχόμενα Διάλεξης</vt:lpstr>
      <vt:lpstr>Σκοπός Ανάλυσης Κατά Συστάδες</vt:lpstr>
      <vt:lpstr>Παραδείγματα Εφαρμογών</vt:lpstr>
      <vt:lpstr>Βασικές Έννοιες</vt:lpstr>
      <vt:lpstr>Διάφορες Προσεγγίσεις για Ομαδοποίηση</vt:lpstr>
      <vt:lpstr>Επιπρόσθετοι Σκοποί</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Η Απόσταση</vt:lpstr>
      <vt:lpstr>Προβλήματα της Ανάλυσης κατά Συστάδες</vt:lpstr>
      <vt:lpstr>Προβλήματα της Ανάλυσης κατά Συστάδες</vt:lpstr>
      <vt:lpstr>Προβλήματα της Ανάλυσης κατά Συστάδες</vt:lpstr>
      <vt:lpstr>Προβλήματα της Ανάλυσης κατά Συστάδες</vt:lpstr>
      <vt:lpstr>Η Μέθοδος K-Means</vt:lpstr>
      <vt:lpstr>Η Μέθοδος K-Means</vt:lpstr>
      <vt:lpstr>Η Μέθοδος K-Means</vt:lpstr>
      <vt:lpstr>Η Μέθοδος K-Means</vt:lpstr>
      <vt:lpstr>Η Μέθοδος K-Means</vt:lpstr>
      <vt:lpstr>Η Μέθοδος K-Means</vt:lpstr>
      <vt:lpstr>Η Μέθοδος K-Means</vt:lpstr>
      <vt:lpstr>Η Μέθοδος K-Means</vt:lpstr>
      <vt:lpstr>Η Μέθοδος K-Means</vt:lpstr>
      <vt:lpstr>Η Μέθοδος K-Means</vt:lpstr>
      <vt:lpstr>Εφαρμογή της Μεθόδου K-Means</vt:lpstr>
      <vt:lpstr>Εφαρμογή της Μεθόδου K-Means</vt:lpstr>
      <vt:lpstr>Εφαρμογή της Μεθόδου K-Means</vt:lpstr>
      <vt:lpstr>Εφαρμογή της Μεθόδου K-Means</vt:lpstr>
      <vt:lpstr>Εφαρμογή της Μεθόδου K-Means</vt:lpstr>
      <vt:lpstr>Εφαρμογή της Μεθόδου K-Means</vt:lpstr>
      <vt:lpstr>Εφαρμογή της Μεθόδου K-Means</vt:lpstr>
      <vt:lpstr>Εφαρμογή της Μεθόδου K-Means</vt:lpstr>
      <vt:lpstr>Εφαρμογή της Μεθόδου K-Means</vt:lpstr>
      <vt:lpstr>Εφαρμογή της Μεθόδου K-Means</vt:lpstr>
      <vt:lpstr>Εφαρμογή της Μεθόδου K-Means</vt:lpstr>
      <vt:lpstr>Εφαρμογή της Μεθόδου K-Means</vt:lpstr>
      <vt:lpstr>Εφαρμογή της Μεθόδου K-Means</vt:lpstr>
    </vt:vector>
  </TitlesOfParts>
  <Company>University of Aegean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ΑΝΑΛΥΣΗ ΔΕΔΟΜΕΝΩΝ</dc:title>
  <dc:creator>e.gaki</dc:creator>
  <cp:lastModifiedBy>PA</cp:lastModifiedBy>
  <cp:revision>268</cp:revision>
  <dcterms:created xsi:type="dcterms:W3CDTF">2009-09-29T10:20:01Z</dcterms:created>
  <dcterms:modified xsi:type="dcterms:W3CDTF">2015-11-16T15:39:04Z</dcterms:modified>
</cp:coreProperties>
</file>