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62F005-A483-45B8-971A-EF003ED37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3D5673D-EF1D-4EA4-8C0C-CC0353377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A5288D-6255-45DC-BAD3-C855B573E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AF599C-C82F-4604-88C3-AC4615AD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1BA916-AF1B-47F4-8496-E82AB769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58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ED1651-38EE-45AC-B38F-30CD41AB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5EE4719-A3D8-415C-B2F0-1ED6EA3E2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2929184-AC36-480E-A9DC-376E37DD5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1668DD-60C5-447F-A852-3ED469B69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B3FDE2-5CD4-4C0A-ACB4-8C7337FF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597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9BB2124-5AE0-4795-8051-5D0D4E2E3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A0E2AE0-7E83-4804-8621-C0734D40E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B6402F-CED0-4947-819F-5A27CBC3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52DB40-5F3C-4D2D-8F51-0BE9C2BD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CFEEB55-1C5C-41D6-9FD1-F7CC3576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165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DE3B91-5435-43CE-8D60-3A83179C3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B6F8D9-9597-4E72-BAE4-8CB5AEC25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7EF2E71-D947-4C38-A88F-4F1613BE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5CBBBED-5161-48BF-B29C-D19388620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727A84-6D86-4218-96EA-239FD492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21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F7F9B6-8C3F-4106-B83A-F717C0CCD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0306AC-CB10-45FF-9F6A-E80DB1377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33946F-789D-4597-BF06-DCBCE9BB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3FF32EB-6FCC-464B-B691-F6031ED4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03ABF29-C36F-4CAC-84F8-235C27AF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52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682D4A-7778-4F09-813F-1870F43E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C9BE62-83C0-4DC2-A357-2D04962E9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9024D5B-BF5A-4AAA-8EE6-D920FFDBE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C5CF64D-543F-487E-AD5E-07DFACE5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C2F49FB-0533-4807-8D84-B640FF129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53E87E3-F61A-4957-BCEA-65701C24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799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6213A7-329F-4E14-B11A-739D5174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9361768-CCBF-4EB3-8338-F78E6A488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6F137C8-C59B-44C4-AF38-FEDBE088F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EACF0B0-7CC9-4096-8482-A4D2F9AFD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468890E-42F1-4A20-812A-020DC86C7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7966AA7-F421-4683-AF26-A3704A65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1205E6A-8330-488E-A417-4E1EAE68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986288A-39B2-4786-BE77-4CCC6B12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330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BC8270-07D2-4F8C-B7A1-DB87E78B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B271AEB-BEE4-42B5-A48C-B6D01D2E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C77498A-F8FA-4782-9AAD-BE5E8C28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29A4962-CD43-4F7D-84AB-43A607AE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85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834A810-B6A3-42D5-AB7F-64B1ADA2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B4057E6-01C3-490E-AEA7-0D1DB39C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81608D0-6DA6-4ED5-9E8E-AC56AFF8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78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3764E1-AAA1-4CD8-8E86-890EFF60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F36316-62F0-4BF5-B184-D4352B21E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BFC77D8-E0D3-424E-9085-50959C7ED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BDBF771-2666-4459-BBE9-46E325E4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6A1B45F-4EE4-4F19-9849-0DD4D546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4AA6F05-EA6D-4A73-B9DB-93F367E3A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47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C6B31B-F722-42B2-8BDA-E5FBF2E7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F634354-00A9-43BC-8E46-1AE4C9823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2349786-4274-4522-A690-52C9EBB75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8A1F79C-8B5E-48B0-AA24-AFC4BD2CB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C328805-D85B-40FC-9866-D16EFDBF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650D316-5009-4CD6-BBBD-0E31DA5DE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209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ED5370F-B5A5-4F5C-81CA-5E6AA23D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F6BE9E-59E2-44AA-A214-90BF28898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3B53CE-4308-44F4-86F3-C61F6501B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0A67-092B-4395-9AEC-76538DAF212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643031-D324-4539-B189-CA382F880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7C9E65-D6E5-400B-AD08-CE758F316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50582-CB5C-4796-86A1-DF86D7B5C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86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4B2CBB-1A4E-49AC-8DB7-1C51AF6640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Εισαγωγή στην Κοινωνιολογία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519C7DC-C3DA-4A35-94CE-E25FC62D68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Οικονομία και Εργασία</a:t>
            </a:r>
          </a:p>
        </p:txBody>
      </p:sp>
    </p:spTree>
    <p:extLst>
      <p:ext uri="{BB962C8B-B14F-4D97-AF65-F5344CB8AC3E}">
        <p14:creationId xmlns:p14="http://schemas.microsoft.com/office/powerpoint/2010/main" val="272185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03D13A-7445-434A-B913-76CD6659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Οικονομία και Κοινωνιολογία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3AD7B3-74E2-4110-97BC-4B54464BB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1825625"/>
            <a:ext cx="11174136" cy="4667250"/>
          </a:xfrm>
        </p:spPr>
        <p:txBody>
          <a:bodyPr>
            <a:normAutofit/>
          </a:bodyPr>
          <a:lstStyle/>
          <a:p>
            <a:r>
              <a:rPr lang="el-GR" dirty="0"/>
              <a:t>Οικονομία ως «διαχείριση της έλλειψης»</a:t>
            </a:r>
          </a:p>
          <a:p>
            <a:r>
              <a:rPr lang="el-GR" dirty="0"/>
              <a:t>Η επιστήμη των Ορθόδοξων Οικονομικών είναι αντίθετη προς τις βασικές αρχές της κοινωνιολογίας </a:t>
            </a:r>
          </a:p>
          <a:p>
            <a:r>
              <a:rPr lang="el-GR" dirty="0"/>
              <a:t>Η αναφορά των οικονομικών είναι το άτομο και η μεγιστοποίηση των κερδών του (</a:t>
            </a:r>
            <a:r>
              <a:rPr lang="el-GR" i="1" dirty="0"/>
              <a:t>ωφελιμισμός</a:t>
            </a:r>
            <a:r>
              <a:rPr lang="el-GR" dirty="0"/>
              <a:t>)</a:t>
            </a:r>
          </a:p>
          <a:p>
            <a:r>
              <a:rPr lang="el-GR" dirty="0"/>
              <a:t>Η αναφορά της κοινωνιολογίας είναι οι κοινωνικές ομάδες και οι κοινωνικές σχέσεις </a:t>
            </a:r>
          </a:p>
          <a:p>
            <a:r>
              <a:rPr lang="el-GR" dirty="0"/>
              <a:t>Οι </a:t>
            </a:r>
            <a:r>
              <a:rPr lang="en-GB" dirty="0"/>
              <a:t>Marx, Weber, Durkheim </a:t>
            </a:r>
            <a:r>
              <a:rPr lang="el-GR" dirty="0"/>
              <a:t>κ.α. αντιμετώπιζαν την οικονομία ως μια δομή που υπόκειται σε κοινωνικούς και όχι μαθηματικούς / ατομικούς κανόνες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040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685C8F-6D31-42F2-8060-3A68899D7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Οικονομία και Κοινωνιολογία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076971-9DEB-430E-823B-6146A174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1964"/>
            <a:ext cx="12191999" cy="5306036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Παράδειγμα: </a:t>
            </a:r>
            <a:r>
              <a:rPr lang="el-GR" b="1" dirty="0"/>
              <a:t>Περίφραξη κοινών γαιών στην Αγγλία τον 16</a:t>
            </a:r>
            <a:r>
              <a:rPr lang="el-GR" b="1" baseline="30000" dirty="0"/>
              <a:t>ο</a:t>
            </a:r>
            <a:r>
              <a:rPr lang="el-GR" b="1" dirty="0"/>
              <a:t> αιώνα</a:t>
            </a:r>
          </a:p>
          <a:p>
            <a:r>
              <a:rPr lang="el-GR" dirty="0"/>
              <a:t>Στη φεουδαρχία υπήρχε γη που ανήκε στο φεουδάρχη και μέσα της ζούσαν χωρικοί που έδιναν ένα μέρος της σοδειάς σε αυτόν σαν ενοίκιο</a:t>
            </a:r>
          </a:p>
          <a:p>
            <a:r>
              <a:rPr lang="el-GR" dirty="0"/>
              <a:t>Οι φεουδάρχες θεώρησαν ότι θα έχουν περισσότερο κέρδος αν χρησιμοποιούσαν τη γη για βοσκοτόπια και παραγωγή μαλλιού ώστε να πουληθεί στην τότε αναδυόμενη αγορά</a:t>
            </a:r>
          </a:p>
          <a:p>
            <a:r>
              <a:rPr lang="el-GR" dirty="0"/>
              <a:t>Η γη περιφράχτηκε και χιλιάδες αγροτών βρέθηκαν στο δρόμο και μετακινήθηκαν προς τις πόλεις (φτώχεια, εγκληματικότητα, ασθένειες)</a:t>
            </a:r>
          </a:p>
          <a:p>
            <a:r>
              <a:rPr lang="el-GR" dirty="0"/>
              <a:t>Η μόνη πηγή εισοδήματος ήταν τα νέα εργοστάσια παραγωγής υφασμάτων με τραγικές συνθήκες εργασίας (προσδόκιμο ζωής εργατών: 17 έτη)</a:t>
            </a:r>
          </a:p>
          <a:p>
            <a:pPr marL="0" indent="0">
              <a:buNone/>
            </a:pPr>
            <a:r>
              <a:rPr lang="el-GR" dirty="0"/>
              <a:t>Οικονομικό ή Κοινωνικό φαινόμενο;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287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F1B8C7-DE03-4FEE-BB83-8CC021E38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Κοινωνιολογικές Προσεγγίσεις της 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D4A6EE-E4B1-45F3-9D1B-743B95C4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4" y="1825625"/>
            <a:ext cx="11803310" cy="4935902"/>
          </a:xfrm>
        </p:spPr>
        <p:txBody>
          <a:bodyPr>
            <a:normAutofit/>
          </a:bodyPr>
          <a:lstStyle/>
          <a:p>
            <a:r>
              <a:rPr lang="el-GR" b="1" dirty="0"/>
              <a:t>Λειτουργισμός</a:t>
            </a:r>
            <a:r>
              <a:rPr lang="el-GR" dirty="0"/>
              <a:t> → Καταμερισμός Εργασίας ως μέσο εξασφάλισης Κοινωνικής Ευταξίας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Μαρξισμός</a:t>
            </a:r>
            <a:r>
              <a:rPr lang="el-GR" dirty="0"/>
              <a:t> → Η εργασία στον καπιταλισμό αποτελεί εκμετάλλευση των εργατών από την άρχουσα τάξη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Βεμπεριανοί</a:t>
            </a:r>
            <a:r>
              <a:rPr lang="el-GR" dirty="0"/>
              <a:t> → Έμφαση στη νοηματοδότηση των εργαζομένων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Συμβολική Αλληλεπίδραση</a:t>
            </a:r>
            <a:r>
              <a:rPr lang="el-GR" dirty="0"/>
              <a:t>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Οι κανόνες και λειτουργίες της εργασίας φαίνονται στο μικροεπίπεδο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290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27049C-4B21-4345-8B40-0C2F1F56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Εργασία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E932CA-CC2B-4736-8B79-A38C4CFC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3" y="1825624"/>
            <a:ext cx="11744587" cy="4877179"/>
          </a:xfrm>
        </p:spPr>
        <p:txBody>
          <a:bodyPr>
            <a:normAutofit/>
          </a:bodyPr>
          <a:lstStyle/>
          <a:p>
            <a:r>
              <a:rPr lang="el-GR" dirty="0"/>
              <a:t>Από τον Τεχνίτη στον Εργάτη</a:t>
            </a:r>
          </a:p>
          <a:p>
            <a:r>
              <a:rPr lang="en-GB" dirty="0"/>
              <a:t>Adam Smith, </a:t>
            </a:r>
            <a:r>
              <a:rPr lang="el-GR" dirty="0"/>
              <a:t>Ο Πλούτος των Εθνών (1776)</a:t>
            </a:r>
            <a:br>
              <a:rPr lang="el-GR" dirty="0"/>
            </a:br>
            <a:r>
              <a:rPr lang="el-GR" dirty="0"/>
              <a:t>Το Εργοστάσιο με τις Πινέζες: </a:t>
            </a:r>
            <a:br>
              <a:rPr lang="el-GR" dirty="0"/>
            </a:br>
            <a:r>
              <a:rPr lang="el-GR" dirty="0"/>
              <a:t>1 Τεχνίτης → 20 πινέζες</a:t>
            </a:r>
            <a:br>
              <a:rPr lang="el-GR" dirty="0"/>
            </a:br>
            <a:r>
              <a:rPr lang="el-GR" dirty="0"/>
              <a:t>10 Εργάτες → 48000 πινέζες</a:t>
            </a:r>
            <a:endParaRPr lang="en-GB" dirty="0"/>
          </a:p>
          <a:p>
            <a:r>
              <a:rPr lang="el-GR" dirty="0"/>
              <a:t>Η Γέννηση της Μαζικής Παραγωγής</a:t>
            </a:r>
          </a:p>
          <a:p>
            <a:pPr marL="0" indent="0">
              <a:buNone/>
            </a:pPr>
            <a:r>
              <a:rPr lang="el-GR" dirty="0"/>
              <a:t>«</a:t>
            </a:r>
            <a:r>
              <a:rPr lang="el-GR" i="1" dirty="0"/>
              <a:t>Η εργασία σε έναν αυξανόμενο καταμερισμό εργασίας περιορίζεται στην εκτέλεση ενός ή δύο απλών καθηκόντων. Ο άνθρωπος που περνάει τη ζωή του εκτελώντας λίγα απλά καθήκοντα γίνεται ο πιο ηλίθιος και αδαής άνθρωπος που μπορεί να φανταστεί κανείς</a:t>
            </a:r>
            <a:r>
              <a:rPr lang="el-GR" dirty="0"/>
              <a:t>» (</a:t>
            </a:r>
            <a:r>
              <a:rPr lang="en-GB" dirty="0"/>
              <a:t>Adam Smith 1776: 302)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727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18A705-E0A4-4B59-BCA3-34AEAA28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Μαζική Παραγωγή, </a:t>
            </a:r>
            <a:r>
              <a:rPr lang="el-GR" b="1" dirty="0" err="1"/>
              <a:t>Τεϊλορισμός</a:t>
            </a:r>
            <a:r>
              <a:rPr lang="el-GR" b="1" dirty="0"/>
              <a:t> και </a:t>
            </a:r>
            <a:r>
              <a:rPr lang="el-GR" b="1" dirty="0" err="1"/>
              <a:t>Φορντισμός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E8CEC0-8E45-48BC-AC84-2532F76B8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1825625"/>
            <a:ext cx="11836866" cy="4919124"/>
          </a:xfrm>
        </p:spPr>
        <p:txBody>
          <a:bodyPr/>
          <a:lstStyle/>
          <a:p>
            <a:r>
              <a:rPr lang="en-GB" dirty="0"/>
              <a:t>F.W. Taylor </a:t>
            </a:r>
            <a:r>
              <a:rPr lang="el-GR" dirty="0"/>
              <a:t>(1911) </a:t>
            </a:r>
            <a:r>
              <a:rPr lang="el-GR" i="1" dirty="0"/>
              <a:t>Οι Αρχές του Επιστημονικού Μάνατζμεντ</a:t>
            </a:r>
          </a:p>
          <a:p>
            <a:r>
              <a:rPr lang="el-GR" dirty="0"/>
              <a:t>Η προσπάθεια διασφάλισης του μέγιστου δυνατού κέρδους από τον κάθε ένα εργάτη</a:t>
            </a:r>
          </a:p>
          <a:p>
            <a:r>
              <a:rPr lang="el-GR" dirty="0"/>
              <a:t>Σπάσιμο της παραγωγής σε μικρά κομμάτια όπου ο κάθε εργάτης γίνεται αναλώσιμός</a:t>
            </a:r>
          </a:p>
          <a:p>
            <a:r>
              <a:rPr lang="el-GR" dirty="0"/>
              <a:t>(1914) Ο </a:t>
            </a:r>
            <a:r>
              <a:rPr lang="en-GB" dirty="0"/>
              <a:t>Henry Ford </a:t>
            </a:r>
            <a:r>
              <a:rPr lang="el-GR" dirty="0"/>
              <a:t>κάνει πραγματικότητα τις αρχές του </a:t>
            </a:r>
            <a:r>
              <a:rPr lang="en-GB" dirty="0"/>
              <a:t>Taylor </a:t>
            </a:r>
            <a:r>
              <a:rPr lang="el-GR" dirty="0"/>
              <a:t>στο εργοστάσιό του</a:t>
            </a:r>
            <a:endParaRPr lang="en-GB" dirty="0"/>
          </a:p>
          <a:p>
            <a:r>
              <a:rPr lang="el-GR" dirty="0"/>
              <a:t>Διπλασιάζει το μισθό σε 5$ τη μέρα. </a:t>
            </a:r>
            <a:br>
              <a:rPr lang="el-GR" dirty="0"/>
            </a:br>
            <a:r>
              <a:rPr lang="el-GR" i="1" dirty="0"/>
              <a:t>Η Μαζική Παραγωγή απαιτεί και Μαζική Κατανάλωση</a:t>
            </a:r>
          </a:p>
          <a:p>
            <a:r>
              <a:rPr lang="el-GR" dirty="0"/>
              <a:t>(Δεκαετία 60) Εργασιακή Αντίσταση και Συνδικάτα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914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84FDC1-1C53-485C-868A-C5F4B231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Μεταφορντισμός</a:t>
            </a:r>
            <a:r>
              <a:rPr lang="el-GR" b="1" dirty="0"/>
              <a:t> και Ευελιξία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37BDAA-6767-4510-9F4D-F63200F62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83" y="1577130"/>
            <a:ext cx="11425805" cy="5134063"/>
          </a:xfrm>
        </p:spPr>
        <p:txBody>
          <a:bodyPr/>
          <a:lstStyle/>
          <a:p>
            <a:r>
              <a:rPr lang="el-GR" b="1" dirty="0" err="1"/>
              <a:t>Μεταφορντισμός</a:t>
            </a:r>
            <a:r>
              <a:rPr lang="el-GR" dirty="0"/>
              <a:t>: Πιο ποικιλόμορφη, ευέλικτη παραγωγή με λιγότερη κάθετη ιεραρχία. </a:t>
            </a:r>
          </a:p>
          <a:p>
            <a:pPr marL="0" indent="0">
              <a:buNone/>
            </a:pPr>
            <a:r>
              <a:rPr lang="el-GR" dirty="0"/>
              <a:t>Ενδιαφέρον όρος </a:t>
            </a:r>
            <a:r>
              <a:rPr lang="el-GR" i="1" dirty="0"/>
              <a:t>αλλά…</a:t>
            </a:r>
          </a:p>
          <a:p>
            <a:r>
              <a:rPr lang="el-GR" dirty="0"/>
              <a:t>Ακόμα λειτουργεί ο </a:t>
            </a:r>
            <a:r>
              <a:rPr lang="el-GR" dirty="0" err="1"/>
              <a:t>Φορντισμός</a:t>
            </a:r>
            <a:r>
              <a:rPr lang="el-GR" dirty="0"/>
              <a:t> σε πολλά εργοστάσια</a:t>
            </a:r>
          </a:p>
          <a:p>
            <a:r>
              <a:rPr lang="el-GR" dirty="0"/>
              <a:t>Δεν φαίνονται μεγάλες αλλαγές στην οργάνωση της ζωής</a:t>
            </a:r>
          </a:p>
          <a:p>
            <a:pPr marL="0" indent="0">
              <a:buNone/>
            </a:pPr>
            <a:r>
              <a:rPr lang="el-GR" b="1" dirty="0"/>
              <a:t>Ευελιξία και </a:t>
            </a:r>
            <a:r>
              <a:rPr lang="el-GR" b="1" i="1" dirty="0"/>
              <a:t>Διάβρωση του Χαρακτήρα</a:t>
            </a:r>
          </a:p>
          <a:p>
            <a:r>
              <a:rPr lang="el-GR" dirty="0"/>
              <a:t>Απομάκρυνση από εξειδίκευση, έννοια συνέχειας στη σταδιοδρομία</a:t>
            </a:r>
          </a:p>
          <a:p>
            <a:r>
              <a:rPr lang="el-GR" dirty="0"/>
              <a:t>Κοινωνικές ταυτότητες που δεν έρχονται από την εργασία αλλά την κατανάλωση και τη συνεχή αλλαγή</a:t>
            </a:r>
          </a:p>
          <a:p>
            <a:r>
              <a:rPr lang="el-GR" dirty="0"/>
              <a:t>Σύγχυση, ψυχολογικά πλήγματα, ανασφάλεια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47250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477</Words>
  <Application>Microsoft Office PowerPoint</Application>
  <PresentationFormat>Ευρεία οθόνη</PresentationFormat>
  <Paragraphs>44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Εισαγωγή στην Κοινωνιολογία</vt:lpstr>
      <vt:lpstr>Οικονομία και Κοινωνιολογία</vt:lpstr>
      <vt:lpstr>Οικονομία και Κοινωνιολογία</vt:lpstr>
      <vt:lpstr>Κοινωνιολογικές Προσεγγίσεις της Εργασίας</vt:lpstr>
      <vt:lpstr>Εργασία</vt:lpstr>
      <vt:lpstr>Μαζική Παραγωγή, Τεϊλορισμός και Φορντισμός</vt:lpstr>
      <vt:lpstr>Μεταφορντισμός και Ευελιξία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Xypolytas</dc:creator>
  <cp:lastModifiedBy>Nikos Xypolytas</cp:lastModifiedBy>
  <cp:revision>10</cp:revision>
  <dcterms:created xsi:type="dcterms:W3CDTF">2020-12-17T07:55:40Z</dcterms:created>
  <dcterms:modified xsi:type="dcterms:W3CDTF">2020-12-17T09:34:41Z</dcterms:modified>
</cp:coreProperties>
</file>