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docProps/custom.xml" ContentType="application/vnd.openxmlformats-officedocument.custom-properties+xml"/>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 id="2147483660" r:id="rId3"/>
  </p:sldMasterIdLst>
  <p:notesMasterIdLst>
    <p:notesMasterId r:id="rId35"/>
  </p:notesMasterIdLst>
  <p:handoutMasterIdLst>
    <p:handoutMasterId r:id="rId36"/>
  </p:handoutMasterIdLst>
  <p:sldIdLst>
    <p:sldId id="700" r:id="rId4"/>
    <p:sldId id="701" r:id="rId5"/>
    <p:sldId id="702" r:id="rId6"/>
    <p:sldId id="659" r:id="rId7"/>
    <p:sldId id="692" r:id="rId8"/>
    <p:sldId id="695" r:id="rId9"/>
    <p:sldId id="693" r:id="rId10"/>
    <p:sldId id="696" r:id="rId11"/>
    <p:sldId id="694" r:id="rId12"/>
    <p:sldId id="697" r:id="rId13"/>
    <p:sldId id="698" r:id="rId14"/>
    <p:sldId id="699" r:id="rId15"/>
    <p:sldId id="392" r:id="rId16"/>
    <p:sldId id="561" r:id="rId17"/>
    <p:sldId id="562" r:id="rId18"/>
    <p:sldId id="566" r:id="rId19"/>
    <p:sldId id="567" r:id="rId20"/>
    <p:sldId id="568" r:id="rId21"/>
    <p:sldId id="569" r:id="rId22"/>
    <p:sldId id="570" r:id="rId23"/>
    <p:sldId id="393" r:id="rId24"/>
    <p:sldId id="571" r:id="rId25"/>
    <p:sldId id="394" r:id="rId26"/>
    <p:sldId id="572" r:id="rId27"/>
    <p:sldId id="573" r:id="rId28"/>
    <p:sldId id="574" r:id="rId29"/>
    <p:sldId id="575" r:id="rId30"/>
    <p:sldId id="576" r:id="rId31"/>
    <p:sldId id="577" r:id="rId32"/>
    <p:sldId id="691" r:id="rId33"/>
    <p:sldId id="649" r:id="rId34"/>
  </p:sldIdLst>
  <p:sldSz cx="12188825"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994" autoAdjust="0"/>
    <p:restoredTop sz="72279" autoAdjust="0"/>
  </p:normalViewPr>
  <p:slideViewPr>
    <p:cSldViewPr showGuides="1">
      <p:cViewPr varScale="1">
        <p:scale>
          <a:sx n="71" d="100"/>
          <a:sy n="71" d="100"/>
        </p:scale>
        <p:origin x="-402" y="-102"/>
      </p:cViewPr>
      <p:guideLst>
        <p:guide orient="horz" pos="2160"/>
        <p:guide pos="3839"/>
      </p:guideLst>
    </p:cSldViewPr>
  </p:slideViewPr>
  <p:outlineViewPr>
    <p:cViewPr>
      <p:scale>
        <a:sx n="33" d="100"/>
        <a:sy n="33" d="100"/>
      </p:scale>
      <p:origin x="0" y="-94350"/>
    </p:cViewPr>
  </p:outlineViewPr>
  <p:notesTextViewPr>
    <p:cViewPr>
      <p:scale>
        <a:sx n="1" d="1"/>
        <a:sy n="1" d="1"/>
      </p:scale>
      <p:origin x="0" y="0"/>
    </p:cViewPr>
  </p:notesTextViewPr>
  <p:sorterViewPr>
    <p:cViewPr varScale="1">
      <p:scale>
        <a:sx n="1" d="1"/>
        <a:sy n="1" d="1"/>
      </p:scale>
      <p:origin x="0" y="-116220"/>
    </p:cViewPr>
  </p:sorterViewPr>
  <p:notesViewPr>
    <p:cSldViewPr showGuides="1">
      <p:cViewPr varScale="1">
        <p:scale>
          <a:sx n="63" d="100"/>
          <a:sy n="63" d="100"/>
        </p:scale>
        <p:origin x="1986" y="108"/>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2.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88EAF-6ECA-4616-85EF-35AA19C641F3}" type="datetimeFigureOut">
              <a:rPr lang="en-US"/>
              <a:pPr/>
              <a:t>9/2/2015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F912AB-2776-42F2-A957-313FC7EFEDB9}" type="slidenum">
              <a:rPr/>
              <a:pPr/>
              <a:t>‹#›</a:t>
            </a:fld>
            <a:endParaRPr/>
          </a:p>
        </p:txBody>
      </p:sp>
    </p:spTree>
    <p:extLst>
      <p:ext uri="{BB962C8B-B14F-4D97-AF65-F5344CB8AC3E}">
        <p14:creationId xmlns:p14="http://schemas.microsoft.com/office/powerpoint/2010/main" xmlns=""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pPr/>
              <a:t>9/2/2015</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pPr/>
              <a:t>‹#›</a:t>
            </a:fld>
            <a:endParaRPr/>
          </a:p>
        </p:txBody>
      </p:sp>
    </p:spTree>
    <p:extLst>
      <p:ext uri="{BB962C8B-B14F-4D97-AF65-F5344CB8AC3E}">
        <p14:creationId xmlns:p14="http://schemas.microsoft.com/office/powerpoint/2010/main" xmlns=""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2588" y="685800"/>
            <a:ext cx="6092825" cy="3429000"/>
          </a:xfrm>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a:t>
            </a:fld>
            <a:endParaRPr lang="el-GR"/>
          </a:p>
        </p:txBody>
      </p:sp>
    </p:spTree>
    <p:extLst>
      <p:ext uri="{BB962C8B-B14F-4D97-AF65-F5344CB8AC3E}">
        <p14:creationId xmlns="" xmlns:p14="http://schemas.microsoft.com/office/powerpoint/2010/main" val="399281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2588" y="685800"/>
            <a:ext cx="6092825" cy="3429000"/>
          </a:xfrm>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a:t>
            </a:fld>
            <a:endParaRPr lang="el-GR"/>
          </a:p>
        </p:txBody>
      </p:sp>
    </p:spTree>
    <p:extLst>
      <p:ext uri="{BB962C8B-B14F-4D97-AF65-F5344CB8AC3E}">
        <p14:creationId xmlns="" xmlns:p14="http://schemas.microsoft.com/office/powerpoint/2010/main" val="3142176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2588" y="685800"/>
            <a:ext cx="6092825" cy="3429000"/>
          </a:xfrm>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a:t>
            </a:fld>
            <a:endParaRPr lang="el-GR"/>
          </a:p>
        </p:txBody>
      </p:sp>
    </p:spTree>
    <p:extLst>
      <p:ext uri="{BB962C8B-B14F-4D97-AF65-F5344CB8AC3E}">
        <p14:creationId xmlns="" xmlns:p14="http://schemas.microsoft.com/office/powerpoint/2010/main" val="2533023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16</a:t>
            </a:fld>
            <a:endParaRPr lang="en-US"/>
          </a:p>
        </p:txBody>
      </p:sp>
    </p:spTree>
    <p:extLst>
      <p:ext uri="{BB962C8B-B14F-4D97-AF65-F5344CB8AC3E}">
        <p14:creationId xmlns:p14="http://schemas.microsoft.com/office/powerpoint/2010/main" xmlns="" val="1219399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30</a:t>
            </a:fld>
            <a:endParaRPr lang="en-US"/>
          </a:p>
        </p:txBody>
      </p:sp>
    </p:spTree>
    <p:extLst>
      <p:ext uri="{BB962C8B-B14F-4D97-AF65-F5344CB8AC3E}">
        <p14:creationId xmlns:p14="http://schemas.microsoft.com/office/powerpoint/2010/main" xmlns="" val="2374568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31</a:t>
            </a:fld>
            <a:endParaRPr lang="en-US"/>
          </a:p>
        </p:txBody>
      </p:sp>
    </p:spTree>
    <p:extLst>
      <p:ext uri="{BB962C8B-B14F-4D97-AF65-F5344CB8AC3E}">
        <p14:creationId xmlns:p14="http://schemas.microsoft.com/office/powerpoint/2010/main" xmlns="" val="28659656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1828800"/>
            <a:ext cx="8229600" cy="2895600"/>
          </a:xfrm>
        </p:spPr>
        <p:txBody>
          <a:bodyPr anchor="b">
            <a:normAutofit/>
          </a:bodyPr>
          <a:lstStyle>
            <a:lvl1pPr>
              <a:lnSpc>
                <a:spcPct val="80000"/>
              </a:lnSpc>
              <a:defRPr sz="66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1065213" y="4800600"/>
            <a:ext cx="8229600"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Tree>
    <p:extLst>
      <p:ext uri="{BB962C8B-B14F-4D97-AF65-F5344CB8AC3E}">
        <p14:creationId xmlns:p14="http://schemas.microsoft.com/office/powerpoint/2010/main" xmlns="" val="949990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3F41C87-7AD9-4845-A077-840E4A0F3F06}" type="datetimeFigureOut">
              <a:rPr lang="en-US"/>
              <a:pPr/>
              <a:t>9/2/2015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46009531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381001"/>
            <a:ext cx="1524001" cy="56388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522412" y="381001"/>
            <a:ext cx="7391399"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3F41C87-7AD9-4845-A077-840E4A0F3F06}" type="datetimeFigureOut">
              <a:rPr lang="en-US"/>
              <a:pPr/>
              <a:t>9/2/2015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40790354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44"/>
            <a:ext cx="10360501"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60DB1C8C-B414-4477-82F8-703A46026E4D}" type="datetimeFigureOut">
              <a:rPr lang="el-GR" smtClean="0"/>
              <a:t>2/9/2015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3AD98DB-74AE-4F0B-AD86-0F0B52A901BB}" type="slidenum">
              <a:rPr lang="el-GR" smtClean="0"/>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03F41C87-7AD9-4845-A077-840E4A0F3F06}" type="datetimeFigureOut">
              <a:rPr lang="en-US" smtClean="0"/>
              <a:pPr/>
              <a:t>9/2/2015</a:t>
            </a:fld>
            <a:endParaRPr lang="en-US"/>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19"/>
            <a:ext cx="10360501"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F41C87-7AD9-4845-A077-840E4A0F3F06}" type="datetimeFigureOut">
              <a:rPr lang="en-US" smtClean="0"/>
              <a:pPr/>
              <a:t>9/2/2015</a:t>
            </a:fld>
            <a:endParaRPr lang="en-US"/>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09441" y="1600206"/>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195986" y="1600206"/>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03F41C87-7AD9-4845-A077-840E4A0F3F06}" type="datetimeFigureOut">
              <a:rPr lang="en-US" smtClean="0"/>
              <a:pPr/>
              <a:t>9/2/2015</a:t>
            </a:fld>
            <a:endParaRPr lang="en-US"/>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03F41C87-7AD9-4845-A077-840E4A0F3F06}" type="datetimeFigureOut">
              <a:rPr lang="en-US" smtClean="0"/>
              <a:pPr/>
              <a:t>9/2/2015</a:t>
            </a:fld>
            <a:endParaRPr lang="en-US"/>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03F41C87-7AD9-4845-A077-840E4A0F3F06}" type="datetimeFigureOut">
              <a:rPr lang="en-US" smtClean="0"/>
              <a:pPr/>
              <a:t>9/2/2015</a:t>
            </a:fld>
            <a:endParaRPr lang="en-US"/>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41C87-7AD9-4845-A077-840E4A0F3F06}" type="datetimeFigureOut">
              <a:rPr lang="en-US" smtClean="0"/>
              <a:pPr/>
              <a:t>9/2/2015</a:t>
            </a:fld>
            <a:endParaRPr lang="en-US"/>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54" y="273050"/>
            <a:ext cx="4010039"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4765492" y="273069"/>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609454" y="1435103"/>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smtClean="0"/>
              <a:pPr/>
              <a:t>9/2/2015</a:t>
            </a:fld>
            <a:endParaRPr lang="en-US"/>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3F41C87-7AD9-4845-A077-840E4A0F3F06}" type="datetimeFigureOut">
              <a:rPr lang="en-US"/>
              <a:pPr/>
              <a:t>9/2/2015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27382540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smtClean="0"/>
              <a:pPr/>
              <a:t>9/2/2015</a:t>
            </a:fld>
            <a:endParaRPr lang="en-US"/>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03F41C87-7AD9-4845-A077-840E4A0F3F06}" type="datetimeFigureOut">
              <a:rPr lang="en-US" smtClean="0"/>
              <a:pPr/>
              <a:t>9/2/2015</a:t>
            </a:fld>
            <a:endParaRPr lang="en-US"/>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57"/>
            <a:ext cx="2742486"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09441" y="274657"/>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03F41C87-7AD9-4845-A077-840E4A0F3F06}" type="datetimeFigureOut">
              <a:rPr lang="en-US" smtClean="0"/>
              <a:pPr/>
              <a:t>9/2/2015</a:t>
            </a:fld>
            <a:endParaRPr lang="en-US"/>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9614" y="2514600"/>
            <a:ext cx="8692399" cy="2819400"/>
          </a:xfrm>
        </p:spPr>
        <p:txBody>
          <a:bodyPr anchor="b">
            <a:normAutofit/>
          </a:bodyPr>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1065213" y="5410200"/>
            <a:ext cx="8687333"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F41C87-7AD9-4845-A077-840E4A0F3F06}" type="datetimeFigureOut">
              <a:rPr lang="en-US"/>
              <a:pPr/>
              <a:t>9/2/2015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176181331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504781" y="1905001"/>
            <a:ext cx="4419599"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29183" y="1905001"/>
            <a:ext cx="441960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3F41C87-7AD9-4845-A077-840E4A0F3F06}" type="datetimeFigureOut">
              <a:rPr lang="en-US"/>
              <a:pPr/>
              <a:t>9/2/2015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282534076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2241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241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4986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986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03F41C87-7AD9-4845-A077-840E4A0F3F06}" type="datetimeFigureOut">
              <a:rPr lang="en-US"/>
              <a:pPr/>
              <a:t>9/2/2015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420841950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3F41C87-7AD9-4845-A077-840E4A0F3F06}" type="datetimeFigureOut">
              <a:rPr lang="en-US"/>
              <a:pPr/>
              <a:t>9/2/2015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162663140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41C87-7AD9-4845-A077-840E4A0F3F06}" type="datetimeFigureOut">
              <a:rPr lang="en-US"/>
              <a:pPr/>
              <a:t>9/2/2015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360754012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Autofit/>
          </a:bodyPr>
          <a:lstStyle>
            <a:lvl1pPr algn="l">
              <a:lnSpc>
                <a:spcPct val="90000"/>
              </a:lnSpc>
              <a:defRPr sz="3600" b="0" baseline="0">
                <a:solidFill>
                  <a:schemeClr val="tx1"/>
                </a:solidFill>
              </a:defRPr>
            </a:lvl1pPr>
          </a:lstStyle>
          <a:p>
            <a:r>
              <a:rPr lang="en-US" smtClean="0"/>
              <a:t>Click to edit Master title style</a:t>
            </a:r>
            <a:endParaRPr/>
          </a:p>
        </p:txBody>
      </p:sp>
      <p:sp>
        <p:nvSpPr>
          <p:cNvPr id="3" name="Content Placeholder 2"/>
          <p:cNvSpPr>
            <a:spLocks noGrp="1"/>
          </p:cNvSpPr>
          <p:nvPr>
            <p:ph idx="1"/>
          </p:nvPr>
        </p:nvSpPr>
        <p:spPr>
          <a:xfrm>
            <a:off x="4951414" y="685800"/>
            <a:ext cx="640080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a:pPr/>
              <a:t>9/2/2015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25449815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951414" y="685800"/>
            <a:ext cx="6400799"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1055604" y="1905000"/>
            <a:ext cx="3596607" cy="2667000"/>
          </a:xfrm>
        </p:spPr>
        <p:txBody>
          <a:bodyPr anchor="b">
            <a:normAutofit/>
          </a:bodyPr>
          <a:lstStyle>
            <a:lvl1pPr algn="l">
              <a:lnSpc>
                <a:spcPct val="90000"/>
              </a:lnSpc>
              <a:defRPr sz="3600" b="0" i="0" baseline="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a:pPr/>
              <a:t>9/2/2015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224917215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03F41C87-7AD9-4845-A077-840E4A0F3F06}" type="datetimeFigureOut">
              <a:rPr lang="en-US"/>
              <a:pPr/>
              <a:t>9/2/2015</a:t>
            </a:fld>
            <a:endParaRPr/>
          </a:p>
        </p:txBody>
      </p:sp>
      <p:sp>
        <p:nvSpPr>
          <p:cNvPr id="5" name="Footer Placeholder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2A013F82-EE5E-44EE-A61D-E31C6657F26F}" type="slidenum">
              <a:rPr/>
              <a:pPr/>
              <a:t>‹#›</a:t>
            </a:fld>
            <a:endParaRPr/>
          </a:p>
        </p:txBody>
      </p:sp>
    </p:spTree>
    <p:extLst>
      <p:ext uri="{BB962C8B-B14F-4D97-AF65-F5344CB8AC3E}">
        <p14:creationId xmlns:p14="http://schemas.microsoft.com/office/powerpoint/2010/main" xmlns=""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3839" userDrawn="1">
          <p15:clr>
            <a:srgbClr val="F26B43"/>
          </p15:clr>
        </p15:guide>
        <p15:guide id="2"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609441" y="1600206"/>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609441" y="6356369"/>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F41C87-7AD9-4845-A077-840E4A0F3F06}" type="datetimeFigureOut">
              <a:rPr lang="en-US" smtClean="0"/>
              <a:pPr/>
              <a:t>9/2/2015</a:t>
            </a:fld>
            <a:endParaRPr lang="en-US"/>
          </a:p>
        </p:txBody>
      </p:sp>
      <p:sp>
        <p:nvSpPr>
          <p:cNvPr id="5" name="Footer Placeholder 4"/>
          <p:cNvSpPr>
            <a:spLocks noGrp="1"/>
          </p:cNvSpPr>
          <p:nvPr>
            <p:ph type="ftr" sz="quarter" idx="3"/>
          </p:nvPr>
        </p:nvSpPr>
        <p:spPr>
          <a:xfrm>
            <a:off x="4164515" y="6356369"/>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735326" y="6356369"/>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013F82-EE5E-44EE-A61D-E31C6657F26F}"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911188" y="1484787"/>
            <a:ext cx="10360501" cy="1470025"/>
          </a:xfrm>
        </p:spPr>
        <p:txBody>
          <a:bodyPr>
            <a:normAutofit fontScale="90000"/>
          </a:bodyPr>
          <a:lstStyle/>
          <a:p>
            <a:r>
              <a:rPr lang="el-GR" b="1" dirty="0" smtClean="0"/>
              <a:t>Τεχνολογικές και διδακτικές καινοτομίες με τη χρήση της Πληροφορικής</a:t>
            </a:r>
            <a:br>
              <a:rPr lang="el-GR" b="1" dirty="0" smtClean="0"/>
            </a:br>
            <a:r>
              <a:rPr lang="el-GR" b="1" dirty="0" smtClean="0"/>
              <a:t>Εικονική Πραγματικότητα</a:t>
            </a:r>
            <a:endParaRPr lang="el-GR" b="1" dirty="0"/>
          </a:p>
        </p:txBody>
      </p:sp>
      <p:sp>
        <p:nvSpPr>
          <p:cNvPr id="3" name="Υπότιτλος 2"/>
          <p:cNvSpPr>
            <a:spLocks noGrp="1"/>
          </p:cNvSpPr>
          <p:nvPr>
            <p:ph type="subTitle" idx="1"/>
          </p:nvPr>
        </p:nvSpPr>
        <p:spPr>
          <a:xfrm>
            <a:off x="527244" y="3281564"/>
            <a:ext cx="11326308" cy="2290576"/>
          </a:xfrm>
        </p:spPr>
        <p:txBody>
          <a:bodyPr>
            <a:noAutofit/>
          </a:bodyPr>
          <a:lstStyle/>
          <a:p>
            <a:r>
              <a:rPr lang="el-GR" sz="2800" b="1" dirty="0" smtClean="0">
                <a:solidFill>
                  <a:schemeClr val="tx1"/>
                </a:solidFill>
              </a:rPr>
              <a:t>Ενότητα </a:t>
            </a:r>
            <a:r>
              <a:rPr lang="el-GR" sz="2800" b="1" dirty="0" smtClean="0">
                <a:solidFill>
                  <a:schemeClr val="tx1"/>
                </a:solidFill>
              </a:rPr>
              <a:t>7:</a:t>
            </a:r>
            <a:r>
              <a:rPr lang="en-US" sz="2800" dirty="0" smtClean="0">
                <a:solidFill>
                  <a:schemeClr val="tx1"/>
                </a:solidFill>
              </a:rPr>
              <a:t> </a:t>
            </a:r>
            <a:r>
              <a:rPr lang="el-GR" sz="2800" dirty="0" smtClean="0">
                <a:solidFill>
                  <a:schemeClr val="tx1"/>
                </a:solidFill>
              </a:rPr>
              <a:t>Χειρισμός </a:t>
            </a:r>
            <a:r>
              <a:rPr lang="en-US" sz="2800" smtClean="0">
                <a:solidFill>
                  <a:schemeClr val="tx1"/>
                </a:solidFill>
              </a:rPr>
              <a:t>Sever</a:t>
            </a:r>
            <a:endParaRPr lang="en-US" sz="2800" dirty="0" smtClean="0">
              <a:solidFill>
                <a:schemeClr val="tx1"/>
              </a:solidFill>
            </a:endParaRPr>
          </a:p>
          <a:p>
            <a:endParaRPr lang="el-GR" sz="2800" dirty="0" smtClean="0">
              <a:solidFill>
                <a:schemeClr val="tx1"/>
              </a:solidFill>
            </a:endParaRPr>
          </a:p>
          <a:p>
            <a:r>
              <a:rPr lang="el-GR" sz="2800" dirty="0" smtClean="0">
                <a:solidFill>
                  <a:schemeClr val="tx1"/>
                </a:solidFill>
              </a:rPr>
              <a:t>Εμμανουήλ Φωκίδης</a:t>
            </a:r>
          </a:p>
          <a:p>
            <a:r>
              <a:rPr lang="el-GR" sz="2800" dirty="0" smtClean="0">
                <a:solidFill>
                  <a:schemeClr val="tx1"/>
                </a:solidFill>
              </a:rPr>
              <a:t>Παιδαγωγικό Τμήμα Δημοτικής Εκπαίδευσης</a:t>
            </a:r>
            <a:endParaRPr lang="en-US" sz="2800" dirty="0" smtClean="0">
              <a:solidFill>
                <a:schemeClr val="tx1"/>
              </a:solidFill>
            </a:endParaRPr>
          </a:p>
        </p:txBody>
      </p:sp>
      <p:pic>
        <p:nvPicPr>
          <p:cNvPr id="4" name="7 - Εικόνα" descr="Λογότυπο για Άδειες χρήσης Creative Commons BY-NC-ND"/>
          <p:cNvPicPr>
            <a:picLocks noChangeAspect="1"/>
          </p:cNvPicPr>
          <p:nvPr/>
        </p:nvPicPr>
        <p:blipFill>
          <a:blip r:embed="rId3" cstate="print"/>
          <a:stretch>
            <a:fillRect/>
          </a:stretch>
        </p:blipFill>
        <p:spPr>
          <a:xfrm>
            <a:off x="2063215" y="5827938"/>
            <a:ext cx="2108364" cy="553393"/>
          </a:xfrm>
          <a:prstGeom prst="rect">
            <a:avLst/>
          </a:prstGeom>
        </p:spPr>
      </p:pic>
      <p:pic>
        <p:nvPicPr>
          <p:cNvPr id="5" name="Picture 3" descr="Λογότυπο Επιχειρησιακού Προγράμματος Εκπαίδευση και Δια βίου Μάθηση του Υπουργείου Παιδείας ΕΣΠΑ 2007-2013 με τη σημαία της Ευρωπαϊκής Ένωσης, το οποίο συγχρηματοδοτείται από την Ευρωπαϊκή Ένωση (Ευρωπαϊκό Κοινωνικό Ταμείο) και από εθνικούς πόρους."/>
          <p:cNvPicPr>
            <a:picLocks noChangeAspect="1" noChangeArrowheads="1"/>
          </p:cNvPicPr>
          <p:nvPr/>
        </p:nvPicPr>
        <p:blipFill>
          <a:blip r:embed="rId4" cstate="print"/>
          <a:srcRect/>
          <a:stretch>
            <a:fillRect/>
          </a:stretch>
        </p:blipFill>
        <p:spPr bwMode="auto">
          <a:xfrm>
            <a:off x="4786939" y="5591697"/>
            <a:ext cx="5745555" cy="1025873"/>
          </a:xfrm>
          <a:prstGeom prst="rect">
            <a:avLst/>
          </a:prstGeom>
          <a:noFill/>
        </p:spPr>
      </p:pic>
      <p:pic>
        <p:nvPicPr>
          <p:cNvPr id="7" name="Picture 3" descr="logo"/>
          <p:cNvPicPr>
            <a:picLocks noChangeAspect="1" noChangeArrowheads="1"/>
          </p:cNvPicPr>
          <p:nvPr/>
        </p:nvPicPr>
        <p:blipFill>
          <a:blip r:embed="rId5" cstate="print"/>
          <a:srcRect/>
          <a:stretch>
            <a:fillRect/>
          </a:stretch>
        </p:blipFill>
        <p:spPr bwMode="auto">
          <a:xfrm>
            <a:off x="719481" y="404813"/>
            <a:ext cx="1149051" cy="862012"/>
          </a:xfrm>
          <a:prstGeom prst="rect">
            <a:avLst/>
          </a:prstGeom>
          <a:noFill/>
          <a:ln w="9525">
            <a:noFill/>
            <a:miter lim="800000"/>
            <a:headEnd/>
            <a:tailEnd/>
          </a:ln>
        </p:spPr>
      </p:pic>
      <p:sp>
        <p:nvSpPr>
          <p:cNvPr id="8" name="Rectangle 8"/>
          <p:cNvSpPr>
            <a:spLocks noChangeArrowheads="1"/>
          </p:cNvSpPr>
          <p:nvPr/>
        </p:nvSpPr>
        <p:spPr bwMode="auto">
          <a:xfrm>
            <a:off x="2063215" y="548680"/>
            <a:ext cx="5183027" cy="523220"/>
          </a:xfrm>
          <a:prstGeom prst="rect">
            <a:avLst/>
          </a:prstGeom>
          <a:noFill/>
          <a:ln w="9525">
            <a:noFill/>
            <a:miter lim="800000"/>
            <a:headEnd/>
            <a:tailEnd/>
          </a:ln>
        </p:spPr>
        <p:txBody>
          <a:bodyPr wrap="square">
            <a:spAutoFit/>
          </a:bodyPr>
          <a:lstStyle/>
          <a:p>
            <a:r>
              <a:rPr lang="el-GR" altLang="el-GR" sz="2800" b="1" dirty="0" smtClean="0"/>
              <a:t>Πανεπιστήμιο Αιγαίου</a:t>
            </a:r>
          </a:p>
        </p:txBody>
      </p:sp>
    </p:spTree>
    <p:extLst>
      <p:ext uri="{BB962C8B-B14F-4D97-AF65-F5344CB8AC3E}">
        <p14:creationId xmlns="" xmlns:p14="http://schemas.microsoft.com/office/powerpoint/2010/main" val="631697698"/>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smtClean="0">
                <a:solidFill>
                  <a:srgbClr val="00B0F0"/>
                </a:solidFill>
              </a:rPr>
              <a:t>Σύνδεση με τα προηγούμενα</a:t>
            </a:r>
            <a:endParaRPr lang="en-US" dirty="0">
              <a:solidFill>
                <a:srgbClr val="00B0F0"/>
              </a:solidFill>
            </a:endParaRPr>
          </a:p>
        </p:txBody>
      </p:sp>
      <p:sp>
        <p:nvSpPr>
          <p:cNvPr id="3" name="Rectangle 2"/>
          <p:cNvSpPr/>
          <p:nvPr/>
        </p:nvSpPr>
        <p:spPr>
          <a:xfrm>
            <a:off x="1629916" y="2132856"/>
            <a:ext cx="4248472" cy="2246769"/>
          </a:xfrm>
          <a:prstGeom prst="rect">
            <a:avLst/>
          </a:prstGeom>
        </p:spPr>
        <p:txBody>
          <a:bodyPr wrap="square">
            <a:spAutoFit/>
          </a:bodyPr>
          <a:lstStyle/>
          <a:p>
            <a:r>
              <a:rPr lang="el-GR" sz="2800" dirty="0" smtClean="0"/>
              <a:t>Για να επιλέξουμε πολλά </a:t>
            </a:r>
            <a:r>
              <a:rPr lang="en-US" sz="2800" dirty="0" smtClean="0"/>
              <a:t>prims, </a:t>
            </a:r>
            <a:r>
              <a:rPr lang="el-GR" sz="2800" dirty="0" smtClean="0"/>
              <a:t>αρκεί να τραβήξουμε και να σύρουμε ένα τετράγωνο γύρω από αυτά.</a:t>
            </a:r>
            <a:endParaRPr lang="en-US" sz="2800" dirty="0"/>
          </a:p>
        </p:txBody>
      </p:sp>
      <p:pic>
        <p:nvPicPr>
          <p:cNvPr id="4" name="Picture 3"/>
          <p:cNvPicPr>
            <a:picLocks noChangeAspect="1"/>
          </p:cNvPicPr>
          <p:nvPr/>
        </p:nvPicPr>
        <p:blipFill rotWithShape="1">
          <a:blip r:embed="rId2"/>
          <a:srcRect l="20705" t="25640" r="51417" b="13881"/>
          <a:stretch/>
        </p:blipFill>
        <p:spPr>
          <a:xfrm>
            <a:off x="6057900" y="1271227"/>
            <a:ext cx="4248472" cy="5184576"/>
          </a:xfrm>
          <a:prstGeom prst="rect">
            <a:avLst/>
          </a:prstGeom>
        </p:spPr>
      </p:pic>
    </p:spTree>
    <p:extLst>
      <p:ext uri="{BB962C8B-B14F-4D97-AF65-F5344CB8AC3E}">
        <p14:creationId xmlns:p14="http://schemas.microsoft.com/office/powerpoint/2010/main" xmlns="" val="34099499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smtClean="0">
                <a:solidFill>
                  <a:srgbClr val="00B0F0"/>
                </a:solidFill>
              </a:rPr>
              <a:t>Σύνδεση με τα προηγούμενα</a:t>
            </a:r>
            <a:endParaRPr lang="en-US" dirty="0">
              <a:solidFill>
                <a:srgbClr val="00B0F0"/>
              </a:solidFill>
            </a:endParaRPr>
          </a:p>
        </p:txBody>
      </p:sp>
      <p:sp>
        <p:nvSpPr>
          <p:cNvPr id="3" name="Rectangle 2"/>
          <p:cNvSpPr/>
          <p:nvPr/>
        </p:nvSpPr>
        <p:spPr>
          <a:xfrm>
            <a:off x="1629916" y="1843822"/>
            <a:ext cx="3312368" cy="4154984"/>
          </a:xfrm>
          <a:prstGeom prst="rect">
            <a:avLst/>
          </a:prstGeom>
        </p:spPr>
        <p:txBody>
          <a:bodyPr wrap="square">
            <a:spAutoFit/>
          </a:bodyPr>
          <a:lstStyle/>
          <a:p>
            <a:r>
              <a:rPr lang="el-GR" sz="2400" dirty="0" smtClean="0"/>
              <a:t>Για να συνδέσουμε πολλά </a:t>
            </a:r>
            <a:r>
              <a:rPr lang="en-US" sz="2400" dirty="0" smtClean="0"/>
              <a:t>prims, </a:t>
            </a:r>
            <a:r>
              <a:rPr lang="el-GR" sz="2400" dirty="0" smtClean="0"/>
              <a:t>μπαίνουμε σε κατάσταση επεξεργασίας ,τα επιλέγουμε όλα μαζί ή ένα-ένα κάνοντας κλικ και έχοντας πατημένο το πλήκτρο </a:t>
            </a:r>
            <a:r>
              <a:rPr lang="en-US" sz="2400" dirty="0" smtClean="0"/>
              <a:t>Shift. </a:t>
            </a:r>
            <a:r>
              <a:rPr lang="el-GR" sz="2400" dirty="0" smtClean="0"/>
              <a:t>Στη συνέχεια επιλέγουμε από τη γραμμή εντολών </a:t>
            </a:r>
            <a:r>
              <a:rPr lang="en-US" sz="2400" dirty="0" smtClean="0"/>
              <a:t>Build, Link</a:t>
            </a:r>
            <a:endParaRPr lang="en-US" sz="2400" dirty="0"/>
          </a:p>
        </p:txBody>
      </p:sp>
      <p:pic>
        <p:nvPicPr>
          <p:cNvPr id="4" name="Picture 3"/>
          <p:cNvPicPr>
            <a:picLocks noChangeAspect="1"/>
          </p:cNvPicPr>
          <p:nvPr/>
        </p:nvPicPr>
        <p:blipFill rotWithShape="1">
          <a:blip r:embed="rId2"/>
          <a:srcRect t="2961" r="49055" b="23120"/>
          <a:stretch/>
        </p:blipFill>
        <p:spPr>
          <a:xfrm>
            <a:off x="5662364" y="1700808"/>
            <a:ext cx="5824640" cy="4753857"/>
          </a:xfrm>
          <a:prstGeom prst="rect">
            <a:avLst/>
          </a:prstGeom>
        </p:spPr>
      </p:pic>
      <p:sp>
        <p:nvSpPr>
          <p:cNvPr id="5" name="Shape 3830"/>
          <p:cNvSpPr/>
          <p:nvPr/>
        </p:nvSpPr>
        <p:spPr>
          <a:xfrm>
            <a:off x="6670476" y="1574794"/>
            <a:ext cx="828600" cy="252028"/>
          </a:xfrm>
          <a:custGeom>
            <a:avLst/>
            <a:gdLst/>
            <a:ahLst/>
            <a:cxnLst/>
            <a:rect l="0" t="0" r="0" b="0"/>
            <a:pathLst>
              <a:path w="504444" h="190500">
                <a:moveTo>
                  <a:pt x="0" y="95250"/>
                </a:moveTo>
                <a:cubicBezTo>
                  <a:pt x="0" y="42672"/>
                  <a:pt x="112903" y="0"/>
                  <a:pt x="252222" y="0"/>
                </a:cubicBezTo>
                <a:cubicBezTo>
                  <a:pt x="391541" y="0"/>
                  <a:pt x="504444" y="42672"/>
                  <a:pt x="504444" y="95250"/>
                </a:cubicBezTo>
                <a:cubicBezTo>
                  <a:pt x="504444" y="147828"/>
                  <a:pt x="391541" y="190500"/>
                  <a:pt x="252222" y="190500"/>
                </a:cubicBezTo>
                <a:cubicBezTo>
                  <a:pt x="112903" y="190500"/>
                  <a:pt x="0" y="147828"/>
                  <a:pt x="0" y="95250"/>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sp>
        <p:nvSpPr>
          <p:cNvPr id="6" name="Shape 3830"/>
          <p:cNvSpPr/>
          <p:nvPr/>
        </p:nvSpPr>
        <p:spPr>
          <a:xfrm>
            <a:off x="6670476" y="2008164"/>
            <a:ext cx="1696380" cy="342930"/>
          </a:xfrm>
          <a:custGeom>
            <a:avLst/>
            <a:gdLst/>
            <a:ahLst/>
            <a:cxnLst/>
            <a:rect l="0" t="0" r="0" b="0"/>
            <a:pathLst>
              <a:path w="504444" h="190500">
                <a:moveTo>
                  <a:pt x="0" y="95250"/>
                </a:moveTo>
                <a:cubicBezTo>
                  <a:pt x="0" y="42672"/>
                  <a:pt x="112903" y="0"/>
                  <a:pt x="252222" y="0"/>
                </a:cubicBezTo>
                <a:cubicBezTo>
                  <a:pt x="391541" y="0"/>
                  <a:pt x="504444" y="42672"/>
                  <a:pt x="504444" y="95250"/>
                </a:cubicBezTo>
                <a:cubicBezTo>
                  <a:pt x="504444" y="147828"/>
                  <a:pt x="391541" y="190500"/>
                  <a:pt x="252222" y="190500"/>
                </a:cubicBezTo>
                <a:cubicBezTo>
                  <a:pt x="112903" y="190500"/>
                  <a:pt x="0" y="147828"/>
                  <a:pt x="0" y="95250"/>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spTree>
    <p:extLst>
      <p:ext uri="{BB962C8B-B14F-4D97-AF65-F5344CB8AC3E}">
        <p14:creationId xmlns:p14="http://schemas.microsoft.com/office/powerpoint/2010/main" xmlns="" val="31601968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smtClean="0">
                <a:solidFill>
                  <a:srgbClr val="00B0F0"/>
                </a:solidFill>
              </a:rPr>
              <a:t>Σύνδεση με τα προηγούμενα</a:t>
            </a:r>
            <a:endParaRPr lang="en-US" dirty="0">
              <a:solidFill>
                <a:srgbClr val="00B0F0"/>
              </a:solidFill>
            </a:endParaRPr>
          </a:p>
        </p:txBody>
      </p:sp>
      <p:sp>
        <p:nvSpPr>
          <p:cNvPr id="3" name="Rectangle 2"/>
          <p:cNvSpPr/>
          <p:nvPr/>
        </p:nvSpPr>
        <p:spPr>
          <a:xfrm>
            <a:off x="1629916" y="1843822"/>
            <a:ext cx="3312368" cy="3785652"/>
          </a:xfrm>
          <a:prstGeom prst="rect">
            <a:avLst/>
          </a:prstGeom>
        </p:spPr>
        <p:txBody>
          <a:bodyPr wrap="square">
            <a:spAutoFit/>
          </a:bodyPr>
          <a:lstStyle/>
          <a:p>
            <a:r>
              <a:rPr lang="el-GR" sz="2400" dirty="0" smtClean="0"/>
              <a:t>Εξαιρετικά σημαντικό!</a:t>
            </a:r>
          </a:p>
          <a:p>
            <a:endParaRPr lang="el-GR" sz="2400" dirty="0"/>
          </a:p>
          <a:p>
            <a:r>
              <a:rPr lang="el-GR" sz="2400" dirty="0" smtClean="0"/>
              <a:t>Το τελευταίο επιλεγμένο </a:t>
            </a:r>
            <a:r>
              <a:rPr lang="en-US" sz="2400" dirty="0" smtClean="0"/>
              <a:t>prim</a:t>
            </a:r>
            <a:r>
              <a:rPr lang="el-GR" sz="2400" dirty="0" smtClean="0"/>
              <a:t> γίνεται </a:t>
            </a:r>
            <a:r>
              <a:rPr lang="en-US" sz="2400" dirty="0" smtClean="0"/>
              <a:t>parent prim.</a:t>
            </a:r>
          </a:p>
          <a:p>
            <a:endParaRPr lang="en-US" sz="2400" dirty="0"/>
          </a:p>
          <a:p>
            <a:r>
              <a:rPr lang="el-GR" sz="2400" dirty="0" smtClean="0"/>
              <a:t>Αποκτά κίτρινο περίγραμμα, ενώ τα άλλα </a:t>
            </a:r>
            <a:r>
              <a:rPr lang="en-US" sz="2400" dirty="0" smtClean="0"/>
              <a:t>prims </a:t>
            </a:r>
            <a:r>
              <a:rPr lang="el-GR" sz="2400" dirty="0" smtClean="0"/>
              <a:t>αποκτούν μπλε περίγραμμα</a:t>
            </a:r>
            <a:endParaRPr lang="en-US" sz="2400" dirty="0"/>
          </a:p>
        </p:txBody>
      </p:sp>
      <p:pic>
        <p:nvPicPr>
          <p:cNvPr id="4" name="Picture 3"/>
          <p:cNvPicPr>
            <a:picLocks noChangeAspect="1"/>
          </p:cNvPicPr>
          <p:nvPr/>
        </p:nvPicPr>
        <p:blipFill rotWithShape="1">
          <a:blip r:embed="rId2"/>
          <a:srcRect l="26376" t="36561" r="54252" b="23120"/>
          <a:stretch/>
        </p:blipFill>
        <p:spPr>
          <a:xfrm>
            <a:off x="6057900" y="1700808"/>
            <a:ext cx="3960440" cy="4636613"/>
          </a:xfrm>
          <a:prstGeom prst="rect">
            <a:avLst/>
          </a:prstGeom>
        </p:spPr>
      </p:pic>
    </p:spTree>
    <p:extLst>
      <p:ext uri="{BB962C8B-B14F-4D97-AF65-F5344CB8AC3E}">
        <p14:creationId xmlns:p14="http://schemas.microsoft.com/office/powerpoint/2010/main" xmlns="" val="321195741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a:solidFill>
                  <a:srgbClr val="00B0F0"/>
                </a:solidFill>
              </a:rPr>
              <a:t>Αλλάζοντας το ανάγλυφο του εδάφους </a:t>
            </a:r>
            <a:endParaRPr lang="en-US" dirty="0">
              <a:solidFill>
                <a:srgbClr val="00B0F0"/>
              </a:solidFill>
            </a:endParaRPr>
          </a:p>
        </p:txBody>
      </p:sp>
      <p:sp>
        <p:nvSpPr>
          <p:cNvPr id="14" name="Content Placeholder 13"/>
          <p:cNvSpPr>
            <a:spLocks noGrp="1"/>
          </p:cNvSpPr>
          <p:nvPr>
            <p:ph idx="1"/>
          </p:nvPr>
        </p:nvSpPr>
        <p:spPr>
          <a:xfrm>
            <a:off x="1522222" y="1196752"/>
            <a:ext cx="9828774" cy="2736304"/>
          </a:xfrm>
        </p:spPr>
        <p:txBody>
          <a:bodyPr>
            <a:normAutofit/>
          </a:bodyPr>
          <a:lstStyle/>
          <a:p>
            <a:pPr marL="0" indent="0">
              <a:buNone/>
            </a:pPr>
            <a:r>
              <a:rPr lang="el-GR" sz="2000" dirty="0"/>
              <a:t>Στην αρχική εγκατάσταση του </a:t>
            </a:r>
            <a:r>
              <a:rPr lang="el-GR" sz="2000" dirty="0" err="1"/>
              <a:t>Simonastick</a:t>
            </a:r>
            <a:r>
              <a:rPr lang="el-GR" sz="2000" dirty="0"/>
              <a:t>, ο κόσμος μας αποτελείται από έναν ενιαίο επίπεδο χώρο. Για να αλλάξουμε το ανάγλυφο υπάρχουν δύο τρόποι.  </a:t>
            </a:r>
          </a:p>
          <a:p>
            <a:pPr marL="0" indent="0">
              <a:buNone/>
            </a:pPr>
            <a:r>
              <a:rPr lang="el-GR" sz="2000" dirty="0"/>
              <a:t>Ο πρώτος αφορά τη χρήση εργαλείων διαμόρφωσης του εδάφους που υπάρχουν στο </a:t>
            </a:r>
            <a:r>
              <a:rPr lang="el-GR" sz="2000" dirty="0" err="1"/>
              <a:t>Firestorm</a:t>
            </a:r>
            <a:r>
              <a:rPr lang="el-GR" sz="2000" dirty="0"/>
              <a:t> (και σε όλους τους </a:t>
            </a:r>
            <a:r>
              <a:rPr lang="el-GR" sz="2000" dirty="0" err="1"/>
              <a:t>viewers</a:t>
            </a:r>
            <a:r>
              <a:rPr lang="el-GR" sz="2000" dirty="0"/>
              <a:t>). Ο τρόπος αυτός είναι δύσκολος και σε περίπτωση λάθους δεν υπάρχει αναίρεση. </a:t>
            </a:r>
            <a:endParaRPr lang="en-US" sz="2000" dirty="0" smtClean="0"/>
          </a:p>
          <a:p>
            <a:pPr marL="0" indent="0">
              <a:buNone/>
            </a:pPr>
            <a:r>
              <a:rPr lang="el-GR" sz="2000" dirty="0" smtClean="0"/>
              <a:t>Κάνουμε </a:t>
            </a:r>
            <a:r>
              <a:rPr lang="el-GR" sz="2000" dirty="0"/>
              <a:t>δεξί κλικ στο έδαφος και στο στρογγυλό μενού επιλέγουμε </a:t>
            </a:r>
            <a:r>
              <a:rPr lang="el-GR" sz="2000" dirty="0" err="1"/>
              <a:t>Edit</a:t>
            </a:r>
            <a:r>
              <a:rPr lang="el-GR" sz="2000" dirty="0"/>
              <a:t> </a:t>
            </a:r>
            <a:r>
              <a:rPr lang="el-GR" sz="2000" dirty="0" err="1"/>
              <a:t>Terrain</a:t>
            </a:r>
            <a:r>
              <a:rPr lang="el-GR" sz="2000" dirty="0"/>
              <a:t>. </a:t>
            </a:r>
          </a:p>
          <a:p>
            <a:pPr marL="0" indent="0">
              <a:buNone/>
            </a:pPr>
            <a:endParaRPr lang="en-US" sz="2000" dirty="0"/>
          </a:p>
        </p:txBody>
      </p:sp>
      <p:grpSp>
        <p:nvGrpSpPr>
          <p:cNvPr id="4" name="Group 3"/>
          <p:cNvGrpSpPr/>
          <p:nvPr/>
        </p:nvGrpSpPr>
        <p:grpSpPr>
          <a:xfrm>
            <a:off x="7102524" y="3429000"/>
            <a:ext cx="2304256" cy="3600400"/>
            <a:chOff x="0" y="0"/>
            <a:chExt cx="1851767" cy="2875860"/>
          </a:xfrm>
        </p:grpSpPr>
        <p:sp>
          <p:nvSpPr>
            <p:cNvPr id="5" name="Rectangle 4"/>
            <p:cNvSpPr/>
            <p:nvPr/>
          </p:nvSpPr>
          <p:spPr>
            <a:xfrm>
              <a:off x="305" y="0"/>
              <a:ext cx="42144"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6" name="Rectangle 5"/>
            <p:cNvSpPr/>
            <p:nvPr/>
          </p:nvSpPr>
          <p:spPr>
            <a:xfrm>
              <a:off x="1809623" y="2554859"/>
              <a:ext cx="42144"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7" name="Rectangle 6"/>
            <p:cNvSpPr/>
            <p:nvPr/>
          </p:nvSpPr>
          <p:spPr>
            <a:xfrm>
              <a:off x="305" y="2685923"/>
              <a:ext cx="42144"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pic>
          <p:nvPicPr>
            <p:cNvPr id="8" name="Picture 7"/>
            <p:cNvPicPr/>
            <p:nvPr/>
          </p:nvPicPr>
          <p:blipFill>
            <a:blip r:embed="rId2"/>
            <a:stretch>
              <a:fillRect/>
            </a:stretch>
          </p:blipFill>
          <p:spPr>
            <a:xfrm>
              <a:off x="0" y="144526"/>
              <a:ext cx="1808988" cy="2513076"/>
            </a:xfrm>
            <a:prstGeom prst="rect">
              <a:avLst/>
            </a:prstGeom>
          </p:spPr>
        </p:pic>
        <p:sp>
          <p:nvSpPr>
            <p:cNvPr id="9" name="Shape 3912"/>
            <p:cNvSpPr/>
            <p:nvPr/>
          </p:nvSpPr>
          <p:spPr>
            <a:xfrm>
              <a:off x="724662" y="1413256"/>
              <a:ext cx="751332" cy="818388"/>
            </a:xfrm>
            <a:custGeom>
              <a:avLst/>
              <a:gdLst/>
              <a:ahLst/>
              <a:cxnLst/>
              <a:rect l="0" t="0" r="0" b="0"/>
              <a:pathLst>
                <a:path w="751332" h="818388">
                  <a:moveTo>
                    <a:pt x="0" y="409194"/>
                  </a:moveTo>
                  <a:cubicBezTo>
                    <a:pt x="0" y="183261"/>
                    <a:pt x="168148" y="0"/>
                    <a:pt x="375666" y="0"/>
                  </a:cubicBezTo>
                  <a:cubicBezTo>
                    <a:pt x="583184" y="0"/>
                    <a:pt x="751332" y="183261"/>
                    <a:pt x="751332" y="409194"/>
                  </a:cubicBezTo>
                  <a:cubicBezTo>
                    <a:pt x="751332" y="635127"/>
                    <a:pt x="583184" y="818388"/>
                    <a:pt x="375666" y="818388"/>
                  </a:cubicBezTo>
                  <a:cubicBezTo>
                    <a:pt x="168148" y="818388"/>
                    <a:pt x="0" y="635127"/>
                    <a:pt x="0" y="409194"/>
                  </a:cubicBezTo>
                  <a:close/>
                </a:path>
              </a:pathLst>
            </a:custGeom>
            <a:ln w="25908" cap="flat">
              <a:round/>
            </a:ln>
          </p:spPr>
          <p:style>
            <a:lnRef idx="1">
              <a:srgbClr val="FF0000"/>
            </a:lnRef>
            <a:fillRef idx="0">
              <a:srgbClr val="000000">
                <a:alpha val="0"/>
              </a:srgbClr>
            </a:fillRef>
            <a:effectRef idx="0">
              <a:scrgbClr r="0" g="0" b="0"/>
            </a:effectRef>
            <a:fontRef idx="none"/>
          </p:style>
          <p:txBody>
            <a:bodyPr/>
            <a:lstStyle/>
            <a:p>
              <a:endParaRPr lang="en-US"/>
            </a:p>
          </p:txBody>
        </p:sp>
      </p:grpSp>
    </p:spTree>
    <p:extLst>
      <p:ext uri="{BB962C8B-B14F-4D97-AF65-F5344CB8AC3E}">
        <p14:creationId xmlns:p14="http://schemas.microsoft.com/office/powerpoint/2010/main" xmlns="" val="7752287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a:solidFill>
                  <a:srgbClr val="00B0F0"/>
                </a:solidFill>
              </a:rPr>
              <a:t>Αλλάζοντας το ανάγλυφο του εδάφους </a:t>
            </a:r>
            <a:endParaRPr lang="en-US" dirty="0">
              <a:solidFill>
                <a:srgbClr val="00B0F0"/>
              </a:solidFill>
            </a:endParaRPr>
          </a:p>
        </p:txBody>
      </p:sp>
      <p:sp>
        <p:nvSpPr>
          <p:cNvPr id="14" name="Content Placeholder 13"/>
          <p:cNvSpPr>
            <a:spLocks noGrp="1"/>
          </p:cNvSpPr>
          <p:nvPr>
            <p:ph idx="1"/>
          </p:nvPr>
        </p:nvSpPr>
        <p:spPr>
          <a:xfrm>
            <a:off x="1413892" y="1556792"/>
            <a:ext cx="4284158" cy="2808312"/>
          </a:xfrm>
        </p:spPr>
        <p:txBody>
          <a:bodyPr>
            <a:normAutofit/>
          </a:bodyPr>
          <a:lstStyle/>
          <a:p>
            <a:pPr marL="0" indent="0">
              <a:buNone/>
            </a:pPr>
            <a:r>
              <a:rPr lang="el-GR" sz="2000" dirty="0"/>
              <a:t>Εμφανίζεται η καρτέλα επεξεργασίας του εδάφους, όπου ανάλογα με την επιλογή που θα κάνουμε σε αυτή, με κλικ του ποντικιού στο έδαφος, αυτό θα ανυψώνεται, θα βυθίζεται, θα εξομαλύνεται, κτλ. </a:t>
            </a:r>
            <a:endParaRPr lang="en-US" sz="2000" dirty="0" smtClean="0"/>
          </a:p>
          <a:p>
            <a:pPr marL="0" indent="0">
              <a:buNone/>
            </a:pPr>
            <a:r>
              <a:rPr lang="el-GR" sz="2000" dirty="0" smtClean="0"/>
              <a:t>Η </a:t>
            </a:r>
            <a:r>
              <a:rPr lang="el-GR" sz="2000" dirty="0"/>
              <a:t>ένταση των αλλαγών εξαρτάται από τις δύο κυλιόμενες μπάρες </a:t>
            </a:r>
            <a:r>
              <a:rPr lang="en-US" sz="2000" dirty="0"/>
              <a:t>Size</a:t>
            </a:r>
            <a:r>
              <a:rPr lang="el-GR" sz="2000" dirty="0"/>
              <a:t> και </a:t>
            </a:r>
            <a:r>
              <a:rPr lang="en-US" sz="2000" dirty="0"/>
              <a:t>Strength</a:t>
            </a:r>
            <a:r>
              <a:rPr lang="el-GR" sz="2000" dirty="0"/>
              <a:t>. </a:t>
            </a:r>
            <a:endParaRPr lang="en-US" sz="2000" dirty="0"/>
          </a:p>
          <a:p>
            <a:pPr marL="0" indent="0">
              <a:buNone/>
            </a:pPr>
            <a:endParaRPr lang="en-US" sz="2000" dirty="0"/>
          </a:p>
        </p:txBody>
      </p:sp>
      <p:grpSp>
        <p:nvGrpSpPr>
          <p:cNvPr id="4" name="Group 3"/>
          <p:cNvGrpSpPr/>
          <p:nvPr/>
        </p:nvGrpSpPr>
        <p:grpSpPr>
          <a:xfrm>
            <a:off x="6742484" y="1196752"/>
            <a:ext cx="3024336" cy="5544616"/>
            <a:chOff x="0" y="0"/>
            <a:chExt cx="2347066" cy="4389446"/>
          </a:xfrm>
        </p:grpSpPr>
        <p:sp>
          <p:nvSpPr>
            <p:cNvPr id="5" name="Rectangle 4"/>
            <p:cNvSpPr/>
            <p:nvPr/>
          </p:nvSpPr>
          <p:spPr>
            <a:xfrm>
              <a:off x="2304923" y="4066921"/>
              <a:ext cx="42143"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6" name="Rectangle 5"/>
            <p:cNvSpPr/>
            <p:nvPr/>
          </p:nvSpPr>
          <p:spPr>
            <a:xfrm>
              <a:off x="305" y="4199509"/>
              <a:ext cx="42144"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pic>
          <p:nvPicPr>
            <p:cNvPr id="7" name="Picture 6"/>
            <p:cNvPicPr/>
            <p:nvPr/>
          </p:nvPicPr>
          <p:blipFill>
            <a:blip r:embed="rId2"/>
            <a:stretch>
              <a:fillRect/>
            </a:stretch>
          </p:blipFill>
          <p:spPr>
            <a:xfrm>
              <a:off x="0" y="0"/>
              <a:ext cx="2304288" cy="4163568"/>
            </a:xfrm>
            <a:prstGeom prst="rect">
              <a:avLst/>
            </a:prstGeom>
          </p:spPr>
        </p:pic>
        <p:sp>
          <p:nvSpPr>
            <p:cNvPr id="8" name="Shape 4038"/>
            <p:cNvSpPr/>
            <p:nvPr/>
          </p:nvSpPr>
          <p:spPr>
            <a:xfrm>
              <a:off x="1009650" y="630174"/>
              <a:ext cx="1095756" cy="723900"/>
            </a:xfrm>
            <a:custGeom>
              <a:avLst/>
              <a:gdLst/>
              <a:ahLst/>
              <a:cxnLst/>
              <a:rect l="0" t="0" r="0" b="0"/>
              <a:pathLst>
                <a:path w="1095756" h="723900">
                  <a:moveTo>
                    <a:pt x="0" y="361950"/>
                  </a:moveTo>
                  <a:cubicBezTo>
                    <a:pt x="0" y="162052"/>
                    <a:pt x="245237" y="0"/>
                    <a:pt x="547878" y="0"/>
                  </a:cubicBezTo>
                  <a:cubicBezTo>
                    <a:pt x="850519" y="0"/>
                    <a:pt x="1095756" y="162052"/>
                    <a:pt x="1095756" y="361950"/>
                  </a:cubicBezTo>
                  <a:cubicBezTo>
                    <a:pt x="1095756" y="561848"/>
                    <a:pt x="850519" y="723900"/>
                    <a:pt x="547878" y="723900"/>
                  </a:cubicBezTo>
                  <a:cubicBezTo>
                    <a:pt x="245237" y="723900"/>
                    <a:pt x="0" y="561848"/>
                    <a:pt x="0" y="361950"/>
                  </a:cubicBezTo>
                  <a:close/>
                </a:path>
              </a:pathLst>
            </a:custGeom>
            <a:ln w="25908" cap="flat">
              <a:round/>
            </a:ln>
          </p:spPr>
          <p:style>
            <a:lnRef idx="1">
              <a:srgbClr val="FF0000"/>
            </a:lnRef>
            <a:fillRef idx="0">
              <a:srgbClr val="000000">
                <a:alpha val="0"/>
              </a:srgbClr>
            </a:fillRef>
            <a:effectRef idx="0">
              <a:scrgbClr r="0" g="0" b="0"/>
            </a:effectRef>
            <a:fontRef idx="none"/>
          </p:style>
          <p:txBody>
            <a:bodyPr/>
            <a:lstStyle/>
            <a:p>
              <a:endParaRPr lang="en-US"/>
            </a:p>
          </p:txBody>
        </p:sp>
        <p:sp>
          <p:nvSpPr>
            <p:cNvPr id="9" name="Shape 4039"/>
            <p:cNvSpPr/>
            <p:nvPr/>
          </p:nvSpPr>
          <p:spPr>
            <a:xfrm>
              <a:off x="115062" y="276606"/>
              <a:ext cx="656844" cy="1181100"/>
            </a:xfrm>
            <a:custGeom>
              <a:avLst/>
              <a:gdLst/>
              <a:ahLst/>
              <a:cxnLst/>
              <a:rect l="0" t="0" r="0" b="0"/>
              <a:pathLst>
                <a:path w="656844" h="1181100">
                  <a:moveTo>
                    <a:pt x="0" y="590550"/>
                  </a:moveTo>
                  <a:cubicBezTo>
                    <a:pt x="0" y="264414"/>
                    <a:pt x="147066" y="0"/>
                    <a:pt x="328422" y="0"/>
                  </a:cubicBezTo>
                  <a:cubicBezTo>
                    <a:pt x="509778" y="0"/>
                    <a:pt x="656844" y="264414"/>
                    <a:pt x="656844" y="590550"/>
                  </a:cubicBezTo>
                  <a:cubicBezTo>
                    <a:pt x="656844" y="916686"/>
                    <a:pt x="509778" y="1181100"/>
                    <a:pt x="328422" y="1181100"/>
                  </a:cubicBezTo>
                  <a:cubicBezTo>
                    <a:pt x="147066" y="1181100"/>
                    <a:pt x="0" y="916686"/>
                    <a:pt x="0" y="590550"/>
                  </a:cubicBezTo>
                  <a:close/>
                </a:path>
              </a:pathLst>
            </a:custGeom>
            <a:ln w="25908" cap="flat">
              <a:round/>
            </a:ln>
          </p:spPr>
          <p:style>
            <a:lnRef idx="1">
              <a:srgbClr val="FF0000"/>
            </a:lnRef>
            <a:fillRef idx="0">
              <a:srgbClr val="000000">
                <a:alpha val="0"/>
              </a:srgbClr>
            </a:fillRef>
            <a:effectRef idx="0">
              <a:scrgbClr r="0" g="0" b="0"/>
            </a:effectRef>
            <a:fontRef idx="none"/>
          </p:style>
          <p:txBody>
            <a:bodyPr/>
            <a:lstStyle/>
            <a:p>
              <a:endParaRPr lang="en-US"/>
            </a:p>
          </p:txBody>
        </p:sp>
      </p:grpSp>
    </p:spTree>
    <p:extLst>
      <p:ext uri="{BB962C8B-B14F-4D97-AF65-F5344CB8AC3E}">
        <p14:creationId xmlns:p14="http://schemas.microsoft.com/office/powerpoint/2010/main" xmlns="" val="132805205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a:solidFill>
                  <a:srgbClr val="00B0F0"/>
                </a:solidFill>
              </a:rPr>
              <a:t>Αλλάζοντας το ανάγλυφο του εδάφους </a:t>
            </a:r>
            <a:endParaRPr lang="en-US" dirty="0">
              <a:solidFill>
                <a:srgbClr val="00B0F0"/>
              </a:solidFill>
            </a:endParaRPr>
          </a:p>
        </p:txBody>
      </p:sp>
      <p:sp>
        <p:nvSpPr>
          <p:cNvPr id="14" name="Content Placeholder 13"/>
          <p:cNvSpPr>
            <a:spLocks noGrp="1"/>
          </p:cNvSpPr>
          <p:nvPr>
            <p:ph idx="1"/>
          </p:nvPr>
        </p:nvSpPr>
        <p:spPr>
          <a:xfrm>
            <a:off x="1522222" y="1196752"/>
            <a:ext cx="9828774" cy="5328592"/>
          </a:xfrm>
        </p:spPr>
        <p:txBody>
          <a:bodyPr>
            <a:normAutofit/>
          </a:bodyPr>
          <a:lstStyle/>
          <a:p>
            <a:pPr marL="0" indent="0">
              <a:buNone/>
            </a:pPr>
            <a:r>
              <a:rPr lang="el-GR" sz="2000" dirty="0"/>
              <a:t>Ο δεύτερος τρόπος είναι η χρήση εικόνων που καθορίζουν υψομετρικές διαφορές (</a:t>
            </a:r>
            <a:r>
              <a:rPr lang="en-US" sz="2000" dirty="0" err="1"/>
              <a:t>heightmaps</a:t>
            </a:r>
            <a:r>
              <a:rPr lang="el-GR" sz="2000" dirty="0"/>
              <a:t>). </a:t>
            </a:r>
            <a:endParaRPr lang="en-US" sz="2000" dirty="0" smtClean="0"/>
          </a:p>
          <a:p>
            <a:pPr marL="0" indent="0">
              <a:buNone/>
            </a:pPr>
            <a:r>
              <a:rPr lang="el-GR" sz="2000" dirty="0" smtClean="0"/>
              <a:t>Οι </a:t>
            </a:r>
            <a:r>
              <a:rPr lang="el-GR" sz="2000" dirty="0"/>
              <a:t>εικόνες αυτές είναι ασπρόμαυρες, όπου το μαύρο χρώμα δηλώνει τη μέγιστη βύθιση και το λευκό τη μέγιστη κορυφή. </a:t>
            </a:r>
            <a:endParaRPr lang="en-US" sz="2000" dirty="0" smtClean="0"/>
          </a:p>
          <a:p>
            <a:pPr marL="0" indent="0">
              <a:buNone/>
            </a:pPr>
            <a:r>
              <a:rPr lang="el-GR" sz="2000" dirty="0" smtClean="0"/>
              <a:t>Οι </a:t>
            </a:r>
            <a:r>
              <a:rPr lang="el-GR" sz="2000" dirty="0"/>
              <a:t>ενδιάμεσοι τόνοι του γκρι δηλώνουν ανάλογα ύψη (σκούρο γκρι σημαντική βύθιση, ανοιχτό γκρι σημαντική ανύψωση του εδάφους). </a:t>
            </a:r>
            <a:endParaRPr lang="en-US" sz="2000" dirty="0" smtClean="0"/>
          </a:p>
          <a:p>
            <a:pPr marL="0" indent="0">
              <a:buNone/>
            </a:pPr>
            <a:r>
              <a:rPr lang="el-GR" sz="2000" dirty="0" smtClean="0"/>
              <a:t>Μπορούμε </a:t>
            </a:r>
            <a:r>
              <a:rPr lang="el-GR" sz="2000" dirty="0"/>
              <a:t>να κατασκευάσουμε τέτοιες εικόνες με κάποιο πρόγραμμα επεξεργασίας εικόνων όπως το </a:t>
            </a:r>
            <a:r>
              <a:rPr lang="en-US" sz="2000" dirty="0"/>
              <a:t>Photoshop</a:t>
            </a:r>
            <a:r>
              <a:rPr lang="el-GR" sz="2000" dirty="0"/>
              <a:t>. </a:t>
            </a:r>
            <a:endParaRPr lang="en-US" sz="2000" dirty="0" smtClean="0"/>
          </a:p>
          <a:p>
            <a:pPr marL="0" indent="0">
              <a:buNone/>
            </a:pPr>
            <a:r>
              <a:rPr lang="el-GR" sz="2000" dirty="0" smtClean="0"/>
              <a:t>Μπορούμε </a:t>
            </a:r>
            <a:r>
              <a:rPr lang="el-GR" sz="2000" dirty="0"/>
              <a:t>επίσης να βρούμε τέτοιες εικόνες στο Διαδίκτυο, πρέπει όπως με κάποιο πρόγραμμα επεξεργασίας εικόνων να μεταβληθούν οι διαστάσεις τους σε 512</a:t>
            </a:r>
            <a:r>
              <a:rPr lang="en-US" sz="2000" dirty="0"/>
              <a:t>X</a:t>
            </a:r>
            <a:r>
              <a:rPr lang="el-GR" sz="2000" dirty="0"/>
              <a:t>512 </a:t>
            </a:r>
            <a:r>
              <a:rPr lang="en-US" sz="2000" dirty="0"/>
              <a:t>pixels</a:t>
            </a:r>
            <a:r>
              <a:rPr lang="el-GR" sz="2000" dirty="0"/>
              <a:t> και να αποθηκευτούν ως </a:t>
            </a:r>
            <a:r>
              <a:rPr lang="en-US" sz="2000" dirty="0" err="1"/>
              <a:t>png</a:t>
            </a:r>
            <a:r>
              <a:rPr lang="el-GR" sz="2000" dirty="0"/>
              <a:t>. </a:t>
            </a:r>
            <a:endParaRPr lang="en-US" sz="2000" dirty="0" smtClean="0"/>
          </a:p>
          <a:p>
            <a:pPr marL="0" indent="0">
              <a:buNone/>
            </a:pPr>
            <a:r>
              <a:rPr lang="el-GR" sz="2000" dirty="0" smtClean="0"/>
              <a:t>Μπορούμε </a:t>
            </a:r>
            <a:r>
              <a:rPr lang="el-GR" sz="2000" dirty="0"/>
              <a:t>να δημιουργήσουμε μεγαλύτερες ενιαίες εκτάσεις αν χρησιμοποιήσουμε για παράδειγμα εικόνες με διάσταση 768</a:t>
            </a:r>
            <a:r>
              <a:rPr lang="en-US" sz="2000" dirty="0"/>
              <a:t>X</a:t>
            </a:r>
            <a:r>
              <a:rPr lang="el-GR" sz="2000" dirty="0"/>
              <a:t>768, 1024</a:t>
            </a:r>
            <a:r>
              <a:rPr lang="en-US" sz="2000" dirty="0"/>
              <a:t>X</a:t>
            </a:r>
            <a:r>
              <a:rPr lang="el-GR" sz="2000" dirty="0"/>
              <a:t>1024. </a:t>
            </a:r>
            <a:endParaRPr lang="en-US" sz="2000" dirty="0"/>
          </a:p>
          <a:p>
            <a:pPr marL="0" indent="0">
              <a:buNone/>
            </a:pPr>
            <a:endParaRPr lang="en-US" sz="2000" dirty="0"/>
          </a:p>
        </p:txBody>
      </p:sp>
    </p:spTree>
    <p:extLst>
      <p:ext uri="{BB962C8B-B14F-4D97-AF65-F5344CB8AC3E}">
        <p14:creationId xmlns:p14="http://schemas.microsoft.com/office/powerpoint/2010/main" xmlns="" val="335463082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a:solidFill>
                  <a:srgbClr val="00B0F0"/>
                </a:solidFill>
              </a:rPr>
              <a:t>Αλλάζοντας το ανάγλυφο του εδάφους </a:t>
            </a:r>
            <a:endParaRPr lang="en-US" dirty="0">
              <a:solidFill>
                <a:srgbClr val="00B0F0"/>
              </a:solidFill>
            </a:endParaRPr>
          </a:p>
        </p:txBody>
      </p:sp>
      <p:sp>
        <p:nvSpPr>
          <p:cNvPr id="14" name="Content Placeholder 13"/>
          <p:cNvSpPr>
            <a:spLocks noGrp="1"/>
          </p:cNvSpPr>
          <p:nvPr>
            <p:ph idx="1"/>
          </p:nvPr>
        </p:nvSpPr>
        <p:spPr>
          <a:xfrm>
            <a:off x="1522222" y="1196752"/>
            <a:ext cx="9828774" cy="2304256"/>
          </a:xfrm>
        </p:spPr>
        <p:txBody>
          <a:bodyPr>
            <a:normAutofit/>
          </a:bodyPr>
          <a:lstStyle/>
          <a:p>
            <a:pPr marL="0" indent="0">
              <a:buNone/>
            </a:pPr>
            <a:r>
              <a:rPr lang="el-GR" sz="2000" dirty="0"/>
              <a:t>Τα βήματα της μετατροπής του αρχικού επίπεδου εδάφους σε εκτάσεις με ανάγλυφο που θα καθοριστεί από τις </a:t>
            </a:r>
            <a:r>
              <a:rPr lang="el-GR" sz="2000" dirty="0" err="1"/>
              <a:t>heightmap</a:t>
            </a:r>
            <a:r>
              <a:rPr lang="el-GR" sz="2000" dirty="0"/>
              <a:t> εικόνες είναι τα εξής: </a:t>
            </a:r>
          </a:p>
          <a:p>
            <a:pPr marL="457200" indent="-457200">
              <a:buFont typeface="+mj-lt"/>
              <a:buAutoNum type="arabicPeriod"/>
            </a:pPr>
            <a:r>
              <a:rPr lang="el-GR" sz="2000" dirty="0" smtClean="0"/>
              <a:t>Αποθηκεύουμε </a:t>
            </a:r>
            <a:r>
              <a:rPr lang="el-GR" sz="2000" dirty="0"/>
              <a:t>τις εικόνες στο φάκελο </a:t>
            </a:r>
            <a:r>
              <a:rPr lang="el-GR" sz="2000" dirty="0" err="1"/>
              <a:t>Diva</a:t>
            </a:r>
            <a:r>
              <a:rPr lang="el-GR" sz="2000" dirty="0"/>
              <a:t>\</a:t>
            </a:r>
            <a:r>
              <a:rPr lang="el-GR" sz="2000" dirty="0" err="1"/>
              <a:t>Bin</a:t>
            </a:r>
            <a:r>
              <a:rPr lang="el-GR" sz="2000" dirty="0"/>
              <a:t>. </a:t>
            </a:r>
          </a:p>
          <a:p>
            <a:pPr marL="457200" indent="-457200">
              <a:buFont typeface="+mj-lt"/>
              <a:buAutoNum type="arabicPeriod"/>
            </a:pPr>
            <a:r>
              <a:rPr lang="el-GR" sz="2000" dirty="0" smtClean="0"/>
              <a:t>Δίνουμε </a:t>
            </a:r>
            <a:r>
              <a:rPr lang="el-GR" sz="2000" dirty="0"/>
              <a:t>την εντολή </a:t>
            </a:r>
            <a:r>
              <a:rPr lang="el-GR" sz="2000" dirty="0" err="1"/>
              <a:t>terrain</a:t>
            </a:r>
            <a:r>
              <a:rPr lang="el-GR" sz="2000" dirty="0"/>
              <a:t> </a:t>
            </a:r>
            <a:r>
              <a:rPr lang="el-GR" sz="2000" dirty="0" err="1"/>
              <a:t>load</a:t>
            </a:r>
            <a:r>
              <a:rPr lang="el-GR" sz="2000" dirty="0"/>
              <a:t> XXΧ.png και πατάμε </a:t>
            </a:r>
            <a:r>
              <a:rPr lang="el-GR" sz="2000" dirty="0" err="1"/>
              <a:t>Enter</a:t>
            </a:r>
            <a:r>
              <a:rPr lang="el-GR" sz="2000" dirty="0"/>
              <a:t> (XXΧ.png το αρχείο με τη </a:t>
            </a:r>
            <a:r>
              <a:rPr lang="el-GR" sz="2000" dirty="0" err="1"/>
              <a:t>heightmap</a:t>
            </a:r>
            <a:r>
              <a:rPr lang="el-GR" sz="2000" dirty="0"/>
              <a:t> εικόνα). </a:t>
            </a:r>
          </a:p>
          <a:p>
            <a:pPr marL="0" indent="0">
              <a:buNone/>
            </a:pPr>
            <a:endParaRPr lang="en-US" sz="2000" dirty="0"/>
          </a:p>
        </p:txBody>
      </p:sp>
      <p:grpSp>
        <p:nvGrpSpPr>
          <p:cNvPr id="4" name="Group 3"/>
          <p:cNvGrpSpPr/>
          <p:nvPr/>
        </p:nvGrpSpPr>
        <p:grpSpPr>
          <a:xfrm>
            <a:off x="3100998" y="3284984"/>
            <a:ext cx="6737829" cy="3573016"/>
            <a:chOff x="0" y="0"/>
            <a:chExt cx="5987014" cy="3095316"/>
          </a:xfrm>
        </p:grpSpPr>
        <p:sp>
          <p:nvSpPr>
            <p:cNvPr id="5" name="Rectangle 4"/>
            <p:cNvSpPr/>
            <p:nvPr/>
          </p:nvSpPr>
          <p:spPr>
            <a:xfrm>
              <a:off x="5944870" y="2905379"/>
              <a:ext cx="42144"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pic>
          <p:nvPicPr>
            <p:cNvPr id="6" name="Picture 5"/>
            <p:cNvPicPr/>
            <p:nvPr/>
          </p:nvPicPr>
          <p:blipFill>
            <a:blip r:embed="rId3"/>
            <a:stretch>
              <a:fillRect/>
            </a:stretch>
          </p:blipFill>
          <p:spPr>
            <a:xfrm>
              <a:off x="0" y="0"/>
              <a:ext cx="5943600" cy="3000756"/>
            </a:xfrm>
            <a:prstGeom prst="rect">
              <a:avLst/>
            </a:prstGeom>
          </p:spPr>
        </p:pic>
        <p:pic>
          <p:nvPicPr>
            <p:cNvPr id="7" name="Picture 6"/>
            <p:cNvPicPr/>
            <p:nvPr/>
          </p:nvPicPr>
          <p:blipFill>
            <a:blip r:embed="rId4"/>
            <a:stretch>
              <a:fillRect/>
            </a:stretch>
          </p:blipFill>
          <p:spPr>
            <a:xfrm>
              <a:off x="821436" y="2124456"/>
              <a:ext cx="3346704" cy="792480"/>
            </a:xfrm>
            <a:prstGeom prst="rect">
              <a:avLst/>
            </a:prstGeom>
          </p:spPr>
        </p:pic>
        <p:sp>
          <p:nvSpPr>
            <p:cNvPr id="8" name="Shape 4114"/>
            <p:cNvSpPr/>
            <p:nvPr/>
          </p:nvSpPr>
          <p:spPr>
            <a:xfrm>
              <a:off x="829818" y="2119122"/>
              <a:ext cx="3305556" cy="751332"/>
            </a:xfrm>
            <a:custGeom>
              <a:avLst/>
              <a:gdLst/>
              <a:ahLst/>
              <a:cxnLst/>
              <a:rect l="0" t="0" r="0" b="0"/>
              <a:pathLst>
                <a:path w="3305556" h="751332">
                  <a:moveTo>
                    <a:pt x="0" y="375666"/>
                  </a:moveTo>
                  <a:cubicBezTo>
                    <a:pt x="0" y="168148"/>
                    <a:pt x="740029" y="0"/>
                    <a:pt x="1652778" y="0"/>
                  </a:cubicBezTo>
                  <a:cubicBezTo>
                    <a:pt x="2565527" y="0"/>
                    <a:pt x="3305556" y="168148"/>
                    <a:pt x="3305556" y="375666"/>
                  </a:cubicBezTo>
                  <a:cubicBezTo>
                    <a:pt x="3305556" y="583184"/>
                    <a:pt x="2565527" y="751332"/>
                    <a:pt x="1652778" y="751332"/>
                  </a:cubicBezTo>
                  <a:cubicBezTo>
                    <a:pt x="740029" y="751332"/>
                    <a:pt x="0" y="583184"/>
                    <a:pt x="0" y="375666"/>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grpSp>
    </p:spTree>
    <p:extLst>
      <p:ext uri="{BB962C8B-B14F-4D97-AF65-F5344CB8AC3E}">
        <p14:creationId xmlns:p14="http://schemas.microsoft.com/office/powerpoint/2010/main" xmlns="" val="14501490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a:solidFill>
                  <a:srgbClr val="00B0F0"/>
                </a:solidFill>
              </a:rPr>
              <a:t>Αλλάζοντας το ανάγλυφο του εδάφους </a:t>
            </a:r>
            <a:endParaRPr lang="en-US" dirty="0">
              <a:solidFill>
                <a:srgbClr val="00B0F0"/>
              </a:solidFill>
            </a:endParaRPr>
          </a:p>
        </p:txBody>
      </p:sp>
      <p:sp>
        <p:nvSpPr>
          <p:cNvPr id="14" name="Content Placeholder 13"/>
          <p:cNvSpPr>
            <a:spLocks noGrp="1"/>
          </p:cNvSpPr>
          <p:nvPr>
            <p:ph idx="1"/>
          </p:nvPr>
        </p:nvSpPr>
        <p:spPr>
          <a:xfrm>
            <a:off x="1522222" y="1196752"/>
            <a:ext cx="9828774" cy="1008112"/>
          </a:xfrm>
        </p:spPr>
        <p:txBody>
          <a:bodyPr>
            <a:normAutofit/>
          </a:bodyPr>
          <a:lstStyle/>
          <a:p>
            <a:pPr marL="0" indent="0">
              <a:buNone/>
            </a:pPr>
            <a:r>
              <a:rPr lang="el-GR" dirty="0"/>
              <a:t>Παρατηρούμε στο </a:t>
            </a:r>
            <a:r>
              <a:rPr lang="el-GR" dirty="0" err="1"/>
              <a:t>Firestorm</a:t>
            </a:r>
            <a:r>
              <a:rPr lang="el-GR" dirty="0"/>
              <a:t> ότι η έκτασή μας έχει αλλάξει μορφή και διαμορφώθηκε σύμφωνα με την εικόνα που επιλέξαμε να φορτωθεί. </a:t>
            </a:r>
            <a:endParaRPr lang="en-US" dirty="0"/>
          </a:p>
        </p:txBody>
      </p:sp>
      <p:pic>
        <p:nvPicPr>
          <p:cNvPr id="4" name="Picture 3"/>
          <p:cNvPicPr/>
          <p:nvPr/>
        </p:nvPicPr>
        <p:blipFill>
          <a:blip r:embed="rId2"/>
          <a:stretch>
            <a:fillRect/>
          </a:stretch>
        </p:blipFill>
        <p:spPr>
          <a:xfrm>
            <a:off x="3117976" y="2060848"/>
            <a:ext cx="6720851" cy="4464496"/>
          </a:xfrm>
          <a:prstGeom prst="rect">
            <a:avLst/>
          </a:prstGeom>
        </p:spPr>
      </p:pic>
    </p:spTree>
    <p:extLst>
      <p:ext uri="{BB962C8B-B14F-4D97-AF65-F5344CB8AC3E}">
        <p14:creationId xmlns:p14="http://schemas.microsoft.com/office/powerpoint/2010/main" xmlns="" val="4951644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a:solidFill>
                  <a:srgbClr val="00B0F0"/>
                </a:solidFill>
              </a:rPr>
              <a:t>Αλλάζοντας το ανάγλυφο του εδάφους </a:t>
            </a:r>
            <a:endParaRPr lang="en-US" dirty="0">
              <a:solidFill>
                <a:srgbClr val="00B0F0"/>
              </a:solidFill>
            </a:endParaRPr>
          </a:p>
        </p:txBody>
      </p:sp>
      <p:sp>
        <p:nvSpPr>
          <p:cNvPr id="14" name="Content Placeholder 13"/>
          <p:cNvSpPr>
            <a:spLocks noGrp="1"/>
          </p:cNvSpPr>
          <p:nvPr>
            <p:ph idx="1"/>
          </p:nvPr>
        </p:nvSpPr>
        <p:spPr>
          <a:xfrm>
            <a:off x="1500057" y="1340768"/>
            <a:ext cx="9828774" cy="3744416"/>
          </a:xfrm>
        </p:spPr>
        <p:txBody>
          <a:bodyPr>
            <a:noAutofit/>
          </a:bodyPr>
          <a:lstStyle/>
          <a:p>
            <a:pPr marL="0" lvl="0" indent="0" fontAlgn="base">
              <a:buNone/>
            </a:pPr>
            <a:r>
              <a:rPr lang="el-GR" sz="2000" dirty="0"/>
              <a:t>Δίνουμε την εντολή </a:t>
            </a:r>
            <a:r>
              <a:rPr lang="en-US" sz="2000" dirty="0"/>
              <a:t>terrain multiply</a:t>
            </a:r>
            <a:r>
              <a:rPr lang="el-GR" sz="2000" dirty="0"/>
              <a:t> 0.5 και πατάμε </a:t>
            </a:r>
            <a:r>
              <a:rPr lang="en-US" sz="2000" dirty="0"/>
              <a:t>Enter</a:t>
            </a:r>
            <a:r>
              <a:rPr lang="el-GR" sz="2000" dirty="0"/>
              <a:t>.  Το 0.5 ένας δεκαδικός αριθμός με τον οποίο πολλαπλασιάζεται το αρχικό ύψος. Αφού στο παράδειγμά μας δίνουμε 0.5, η έκτασή μας θα μειωθεί στο μισό του αρχικού της ύψους. Αν δίναμε 1.2, η έκτασή μας θα αύξανε το ύψος της κατά 20%. </a:t>
            </a:r>
            <a:endParaRPr lang="en-US" sz="2000" dirty="0"/>
          </a:p>
          <a:p>
            <a:pPr marL="0" indent="0">
              <a:buNone/>
            </a:pPr>
            <a:r>
              <a:rPr lang="el-GR" sz="2000" dirty="0"/>
              <a:t>Το ίδιο αποτέλεσμα θα είχαμε αν δίναμε την εντολή </a:t>
            </a:r>
            <a:r>
              <a:rPr lang="en-US" sz="2000" dirty="0"/>
              <a:t>terrain elevate XXX</a:t>
            </a:r>
            <a:r>
              <a:rPr lang="el-GR" sz="2000" dirty="0"/>
              <a:t> (όπου ΧΧΧ ένας ακέραιος αριθμός που αντιπροσωπεύει μέτρα). Στην περίπτωση αυτή, το έδαφος θα ανυψωνόταν όσα μέτρα προσδιορίζονται στην εντολή. Να σημειωθεί ότι μπορούν να χρησιμοποιηθούν αρνητικές τιμές, για παράδειγμα -20, κάτι που θα είχε ως αποτέλεσμα τη βύθιση του εδάφους</a:t>
            </a:r>
            <a:r>
              <a:rPr lang="el-GR" sz="2000" dirty="0" smtClean="0"/>
              <a:t>.</a:t>
            </a:r>
            <a:endParaRPr lang="en-US" sz="2000" dirty="0" smtClean="0"/>
          </a:p>
          <a:p>
            <a:pPr marL="0" indent="0">
              <a:buNone/>
            </a:pPr>
            <a:endParaRPr lang="en-US" sz="2000" dirty="0"/>
          </a:p>
          <a:p>
            <a:pPr marL="0" indent="0">
              <a:buNone/>
            </a:pPr>
            <a:r>
              <a:rPr lang="el-GR" sz="2000" dirty="0" smtClean="0">
                <a:solidFill>
                  <a:srgbClr val="00B0F0"/>
                </a:solidFill>
              </a:rPr>
              <a:t>Σημαντική παρατήρηση! </a:t>
            </a:r>
          </a:p>
          <a:p>
            <a:pPr marL="0" indent="0">
              <a:buNone/>
            </a:pPr>
            <a:r>
              <a:rPr lang="el-GR" sz="2000" dirty="0" smtClean="0"/>
              <a:t>Η αρχική διανομή του </a:t>
            </a:r>
            <a:r>
              <a:rPr lang="en-US" sz="2000" dirty="0" smtClean="0"/>
              <a:t>Sim on a Stick, </a:t>
            </a:r>
            <a:r>
              <a:rPr lang="el-GR" sz="2000" dirty="0" smtClean="0"/>
              <a:t>το βάθος της θάλασσας είναι 20 μέτρα. Στη διανομή που έχετε, το βάθος της θάλασσας είναι 100 μέτρα. Ως εκ τούτου, όταν φορτώνετε ένα ανάγλυφο εδάφους, αυτό θα είναι κάτω από το νερό και δεν θα φαίνεται. Ανυψώστε το δίνοντας την εντολή </a:t>
            </a:r>
            <a:r>
              <a:rPr lang="en-US" sz="2000" dirty="0" smtClean="0"/>
              <a:t>terrain elevate 80</a:t>
            </a:r>
            <a:endParaRPr lang="en-US" sz="2000" dirty="0"/>
          </a:p>
        </p:txBody>
      </p:sp>
    </p:spTree>
    <p:extLst>
      <p:ext uri="{BB962C8B-B14F-4D97-AF65-F5344CB8AC3E}">
        <p14:creationId xmlns:p14="http://schemas.microsoft.com/office/powerpoint/2010/main" xmlns="" val="40752075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a:solidFill>
                  <a:srgbClr val="00B0F0"/>
                </a:solidFill>
              </a:rPr>
              <a:t>Αλλάζοντας το ανάγλυφο του εδάφους </a:t>
            </a:r>
            <a:endParaRPr lang="en-US" dirty="0">
              <a:solidFill>
                <a:srgbClr val="00B0F0"/>
              </a:solidFill>
            </a:endParaRPr>
          </a:p>
        </p:txBody>
      </p:sp>
      <p:pic>
        <p:nvPicPr>
          <p:cNvPr id="4" name="Picture 3"/>
          <p:cNvPicPr/>
          <p:nvPr/>
        </p:nvPicPr>
        <p:blipFill>
          <a:blip r:embed="rId2" cstate="print">
            <a:extLst>
              <a:ext uri="{28A0092B-C50C-407E-A947-70E740481C1C}">
                <a14:useLocalDpi xmlns:a14="http://schemas.microsoft.com/office/drawing/2010/main" xmlns="" val="0"/>
              </a:ext>
            </a:extLst>
          </a:blip>
          <a:stretch>
            <a:fillRect/>
          </a:stretch>
        </p:blipFill>
        <p:spPr>
          <a:xfrm>
            <a:off x="2611944" y="1484784"/>
            <a:ext cx="6964555" cy="4647585"/>
          </a:xfrm>
          <a:prstGeom prst="rect">
            <a:avLst/>
          </a:prstGeom>
        </p:spPr>
      </p:pic>
    </p:spTree>
    <p:extLst>
      <p:ext uri="{BB962C8B-B14F-4D97-AF65-F5344CB8AC3E}">
        <p14:creationId xmlns:p14="http://schemas.microsoft.com/office/powerpoint/2010/main" xmlns="" val="241683697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dirty="0" smtClean="0"/>
              <a:t>Άδειες Χρήσης</a:t>
            </a:r>
            <a:endParaRPr lang="el-GR" dirty="0"/>
          </a:p>
        </p:txBody>
      </p:sp>
      <p:sp>
        <p:nvSpPr>
          <p:cNvPr id="9" name="Subtitle 8"/>
          <p:cNvSpPr>
            <a:spLocks noGrp="1"/>
          </p:cNvSpPr>
          <p:nvPr>
            <p:ph idx="1"/>
          </p:nvPr>
        </p:nvSpPr>
        <p:spPr/>
        <p:txBody>
          <a:bodyPr>
            <a:normAutofit/>
          </a:bodyPr>
          <a:lstStyle/>
          <a:p>
            <a:pPr algn="l"/>
            <a:r>
              <a:rPr lang="el-GR" sz="2800" dirty="0" smtClean="0"/>
              <a:t>Το παρόν εκπαιδευτικό υλικό υπόκειται σε</a:t>
            </a:r>
            <a:r>
              <a:rPr lang="en-US" sz="2800" dirty="0" smtClean="0"/>
              <a:t> </a:t>
            </a:r>
            <a:r>
              <a:rPr lang="el-GR" sz="2800" dirty="0" smtClean="0"/>
              <a:t>άδειες χρήσης </a:t>
            </a:r>
            <a:r>
              <a:rPr lang="en-US" sz="2800" dirty="0" smtClean="0"/>
              <a:t>Creative Commons. </a:t>
            </a:r>
          </a:p>
          <a:p>
            <a:pPr algn="l"/>
            <a:r>
              <a:rPr lang="el-GR" sz="2800" dirty="0" smtClean="0"/>
              <a:t>Για εκπαιδευτικό υλικό, όπως εικόνες, που υπόκειται σε άλλου τύπου άδειας χρήσης, η άδεια χρήσης αναφέρεται ρητώς. </a:t>
            </a:r>
          </a:p>
        </p:txBody>
      </p:sp>
      <p:sp>
        <p:nvSpPr>
          <p:cNvPr id="3" name="Θέση αριθμού διαφάνειας 2"/>
          <p:cNvSpPr>
            <a:spLocks noGrp="1"/>
          </p:cNvSpPr>
          <p:nvPr>
            <p:ph type="sldNum" sz="quarter" idx="12"/>
          </p:nvPr>
        </p:nvSpPr>
        <p:spPr/>
        <p:txBody>
          <a:bodyPr/>
          <a:lstStyle/>
          <a:p>
            <a:fld id="{53C4726A-630D-4CB4-B088-BAB00F4188E9}" type="slidenum">
              <a:rPr lang="el-GR" smtClean="0"/>
              <a:pPr/>
              <a:t>2</a:t>
            </a:fld>
            <a:endParaRPr lang="el-GR" dirty="0"/>
          </a:p>
        </p:txBody>
      </p:sp>
      <p:pic>
        <p:nvPicPr>
          <p:cNvPr id="5" name="7 - Εικόνα" descr="Λογότυπο για Άδειες χρήσης Creative Commons BY-NC-ND"/>
          <p:cNvPicPr>
            <a:picLocks noChangeAspect="1"/>
          </p:cNvPicPr>
          <p:nvPr/>
        </p:nvPicPr>
        <p:blipFill>
          <a:blip r:embed="rId3" cstate="print"/>
          <a:stretch>
            <a:fillRect/>
          </a:stretch>
        </p:blipFill>
        <p:spPr>
          <a:xfrm>
            <a:off x="4942585" y="4941171"/>
            <a:ext cx="2108364" cy="553393"/>
          </a:xfrm>
          <a:prstGeom prst="rect">
            <a:avLst/>
          </a:prstGeom>
        </p:spPr>
      </p:pic>
    </p:spTree>
    <p:extLst>
      <p:ext uri="{BB962C8B-B14F-4D97-AF65-F5344CB8AC3E}">
        <p14:creationId xmlns="" xmlns:p14="http://schemas.microsoft.com/office/powerpoint/2010/main" val="3767907378"/>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a:solidFill>
                  <a:srgbClr val="00B0F0"/>
                </a:solidFill>
              </a:rPr>
              <a:t>Αλλάζοντας το ανάγλυφο του εδάφους </a:t>
            </a:r>
            <a:endParaRPr lang="en-US" dirty="0">
              <a:solidFill>
                <a:srgbClr val="00B0F0"/>
              </a:solidFill>
            </a:endParaRPr>
          </a:p>
        </p:txBody>
      </p:sp>
      <p:sp>
        <p:nvSpPr>
          <p:cNvPr id="3" name="Rectangle 2"/>
          <p:cNvSpPr/>
          <p:nvPr/>
        </p:nvSpPr>
        <p:spPr>
          <a:xfrm>
            <a:off x="1554035" y="1700808"/>
            <a:ext cx="9721080" cy="2308324"/>
          </a:xfrm>
          <a:prstGeom prst="rect">
            <a:avLst/>
          </a:prstGeom>
        </p:spPr>
        <p:txBody>
          <a:bodyPr wrap="square">
            <a:spAutoFit/>
          </a:bodyPr>
          <a:lstStyle/>
          <a:p>
            <a:endParaRPr lang="el-GR" sz="2400" dirty="0"/>
          </a:p>
          <a:p>
            <a:r>
              <a:rPr lang="el-GR" sz="2400" dirty="0"/>
              <a:t>Για να επαναφέρουμε το </a:t>
            </a:r>
            <a:r>
              <a:rPr lang="el-GR" sz="2400" dirty="0" err="1"/>
              <a:t>terrain</a:t>
            </a:r>
            <a:r>
              <a:rPr lang="el-GR" sz="2400" dirty="0"/>
              <a:t> στην αρχική του επίπεδη μορφή, δίνουμε στον </a:t>
            </a:r>
            <a:r>
              <a:rPr lang="el-GR" sz="2400" dirty="0" err="1"/>
              <a:t>server</a:t>
            </a:r>
            <a:r>
              <a:rPr lang="el-GR" sz="2400" dirty="0"/>
              <a:t> την εντολή </a:t>
            </a:r>
            <a:r>
              <a:rPr lang="el-GR" sz="2400" dirty="0" err="1"/>
              <a:t>terrain</a:t>
            </a:r>
            <a:r>
              <a:rPr lang="el-GR" sz="2400" dirty="0"/>
              <a:t> </a:t>
            </a:r>
            <a:r>
              <a:rPr lang="el-GR" sz="2400" dirty="0" err="1"/>
              <a:t>fill</a:t>
            </a:r>
            <a:r>
              <a:rPr lang="el-GR" sz="2400" dirty="0"/>
              <a:t> 101 και πατάμε </a:t>
            </a:r>
            <a:r>
              <a:rPr lang="el-GR" sz="2400" dirty="0" err="1"/>
              <a:t>Enter</a:t>
            </a:r>
            <a:r>
              <a:rPr lang="el-GR" sz="2400" dirty="0"/>
              <a:t>. </a:t>
            </a:r>
          </a:p>
          <a:p>
            <a:r>
              <a:rPr lang="el-GR" sz="2400" dirty="0"/>
              <a:t> </a:t>
            </a:r>
          </a:p>
          <a:p>
            <a:r>
              <a:rPr lang="el-GR" sz="2400" dirty="0"/>
              <a:t>Για να πειραματιστείτε, στο φάκελο </a:t>
            </a:r>
            <a:r>
              <a:rPr lang="el-GR" sz="2400" dirty="0" err="1"/>
              <a:t>Files</a:t>
            </a:r>
            <a:r>
              <a:rPr lang="el-GR" sz="2400" dirty="0"/>
              <a:t> for </a:t>
            </a:r>
            <a:r>
              <a:rPr lang="el-GR" sz="2400" dirty="0" err="1"/>
              <a:t>lessons</a:t>
            </a:r>
            <a:r>
              <a:rPr lang="el-GR" sz="2400" dirty="0"/>
              <a:t>\</a:t>
            </a:r>
            <a:r>
              <a:rPr lang="el-GR" sz="2400" dirty="0" err="1"/>
              <a:t>Terrain</a:t>
            </a:r>
            <a:r>
              <a:rPr lang="el-GR" sz="2400" dirty="0"/>
              <a:t> υπάρχουν έτοιμες ορισμένες </a:t>
            </a:r>
            <a:r>
              <a:rPr lang="el-GR" sz="2400" dirty="0" err="1"/>
              <a:t>heighmap</a:t>
            </a:r>
            <a:r>
              <a:rPr lang="el-GR" sz="2400" dirty="0"/>
              <a:t> εικόνες. </a:t>
            </a:r>
          </a:p>
        </p:txBody>
      </p:sp>
    </p:spTree>
    <p:extLst>
      <p:ext uri="{BB962C8B-B14F-4D97-AF65-F5344CB8AC3E}">
        <p14:creationId xmlns:p14="http://schemas.microsoft.com/office/powerpoint/2010/main" xmlns="" val="36539649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a:solidFill>
                  <a:srgbClr val="00B0F0"/>
                </a:solidFill>
              </a:rPr>
              <a:t>Αλλάζοντας την έκταση του κόσμου </a:t>
            </a:r>
            <a:endParaRPr lang="en-US" dirty="0">
              <a:solidFill>
                <a:srgbClr val="00B0F0"/>
              </a:solidFill>
            </a:endParaRPr>
          </a:p>
        </p:txBody>
      </p:sp>
      <p:sp>
        <p:nvSpPr>
          <p:cNvPr id="14" name="Content Placeholder 13"/>
          <p:cNvSpPr>
            <a:spLocks noGrp="1"/>
          </p:cNvSpPr>
          <p:nvPr>
            <p:ph idx="1"/>
          </p:nvPr>
        </p:nvSpPr>
        <p:spPr>
          <a:xfrm>
            <a:off x="1522222" y="1196752"/>
            <a:ext cx="9828774" cy="5328592"/>
          </a:xfrm>
        </p:spPr>
        <p:txBody>
          <a:bodyPr>
            <a:normAutofit/>
          </a:bodyPr>
          <a:lstStyle/>
          <a:p>
            <a:pPr marL="0" indent="0">
              <a:buNone/>
            </a:pPr>
            <a:r>
              <a:rPr lang="el-GR" sz="2000" dirty="0"/>
              <a:t>Στο φάκελο </a:t>
            </a:r>
            <a:r>
              <a:rPr lang="el-GR" sz="2000" dirty="0" err="1"/>
              <a:t>Diva</a:t>
            </a:r>
            <a:r>
              <a:rPr lang="el-GR" sz="2000" dirty="0"/>
              <a:t>/</a:t>
            </a:r>
            <a:r>
              <a:rPr lang="el-GR" sz="2000" dirty="0" err="1"/>
              <a:t>Bin</a:t>
            </a:r>
            <a:r>
              <a:rPr lang="el-GR" sz="2000" dirty="0"/>
              <a:t>/</a:t>
            </a:r>
            <a:r>
              <a:rPr lang="el-GR" sz="2000" dirty="0" err="1"/>
              <a:t>Regions</a:t>
            </a:r>
            <a:r>
              <a:rPr lang="el-GR" sz="2000" dirty="0"/>
              <a:t> υπάρχει το αρχείο RegionConfig.ini, το οποίο και μπορείτε να το επεξεργαστείτε με το Σημειωματάριο (</a:t>
            </a:r>
            <a:r>
              <a:rPr lang="el-GR" sz="2000" dirty="0" err="1"/>
              <a:t>Notepad</a:t>
            </a:r>
            <a:r>
              <a:rPr lang="el-GR" sz="2000" dirty="0"/>
              <a:t>). </a:t>
            </a:r>
            <a:endParaRPr lang="en-US" sz="2000" dirty="0" smtClean="0"/>
          </a:p>
          <a:p>
            <a:pPr marL="0" indent="0">
              <a:buNone/>
            </a:pPr>
            <a:r>
              <a:rPr lang="el-GR" sz="2000" dirty="0" smtClean="0"/>
              <a:t>Οι </a:t>
            </a:r>
            <a:r>
              <a:rPr lang="el-GR" sz="2000" dirty="0"/>
              <a:t>δύο τελευταίας γραμμές καθορίζουν την έκταση του κόσμου. Στο παρακάτω παράδειγμα ο κόσμος έχει έκταση 512Χ512 μέτρα:</a:t>
            </a:r>
          </a:p>
          <a:p>
            <a:pPr marL="0" indent="0">
              <a:buNone/>
            </a:pPr>
            <a:r>
              <a:rPr lang="el-GR" sz="2000" dirty="0" err="1"/>
              <a:t>SizeX</a:t>
            </a:r>
            <a:r>
              <a:rPr lang="el-GR" sz="2000" dirty="0"/>
              <a:t> = 512</a:t>
            </a:r>
          </a:p>
          <a:p>
            <a:pPr marL="0" indent="0">
              <a:buNone/>
            </a:pPr>
            <a:r>
              <a:rPr lang="el-GR" sz="2000" dirty="0" err="1"/>
              <a:t>SizeY</a:t>
            </a:r>
            <a:r>
              <a:rPr lang="el-GR" sz="2000" dirty="0"/>
              <a:t> = 512</a:t>
            </a:r>
          </a:p>
          <a:p>
            <a:pPr marL="0" indent="0">
              <a:buNone/>
            </a:pPr>
            <a:endParaRPr lang="el-GR" sz="2000" dirty="0"/>
          </a:p>
          <a:p>
            <a:pPr marL="0" indent="0">
              <a:buNone/>
            </a:pPr>
            <a:r>
              <a:rPr lang="el-GR" sz="2000" dirty="0"/>
              <a:t>Μπορούμε να αλλάξουμε τις τιμές σε όποια διάσταση θέλουμε, αρκεί να είναι δύναμη του 2, όπως: 256Χ256, 512Χ256, 1024Χ1024, 1024Χ768. Αφού αποθηκεύσουμε το αρχείο και </a:t>
            </a:r>
            <a:r>
              <a:rPr lang="el-GR" sz="2000" dirty="0" err="1"/>
              <a:t>επανεκκινήσουμε</a:t>
            </a:r>
            <a:r>
              <a:rPr lang="el-GR" sz="2000" dirty="0"/>
              <a:t> τον </a:t>
            </a:r>
            <a:r>
              <a:rPr lang="el-GR" sz="2000" dirty="0" err="1"/>
              <a:t>sever</a:t>
            </a:r>
            <a:r>
              <a:rPr lang="el-GR" sz="2000" dirty="0"/>
              <a:t>, θα παρατηρήσουμε ότι είναι δυνατόν να κινηθούμε, να δημιουργήσουμε έδαφος και να τοποθετήσουμε αντικείμενα σε μεγαλύτερη έκταση. </a:t>
            </a:r>
            <a:endParaRPr lang="en-US" sz="2000" dirty="0" smtClean="0"/>
          </a:p>
          <a:p>
            <a:pPr marL="0" indent="0">
              <a:buNone/>
            </a:pPr>
            <a:r>
              <a:rPr lang="el-GR" sz="2000" dirty="0" smtClean="0"/>
              <a:t>Στην περίπτωση που τροποποιήσουμε την έκταση του κόσμου μας, ανάλογα πρέπει να τροποποιηθούν σε μέγεθος οι εικόνες που θα χρησιμοποιήσουμε για το ανάγλυφο του εδάφους.</a:t>
            </a:r>
            <a:endParaRPr lang="el-GR" sz="2000" dirty="0"/>
          </a:p>
          <a:p>
            <a:pPr marL="0" indent="0">
              <a:buNone/>
            </a:pPr>
            <a:endParaRPr lang="en-US" sz="2000" dirty="0"/>
          </a:p>
        </p:txBody>
      </p:sp>
    </p:spTree>
    <p:extLst>
      <p:ext uri="{BB962C8B-B14F-4D97-AF65-F5344CB8AC3E}">
        <p14:creationId xmlns:p14="http://schemas.microsoft.com/office/powerpoint/2010/main" xmlns="" val="241632951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a:solidFill>
                  <a:srgbClr val="00B0F0"/>
                </a:solidFill>
              </a:rPr>
              <a:t>Αλλάζοντας την έκταση του κόσμου </a:t>
            </a:r>
            <a:endParaRPr lang="en-US" dirty="0">
              <a:solidFill>
                <a:srgbClr val="00B0F0"/>
              </a:solidFill>
            </a:endParaRPr>
          </a:p>
        </p:txBody>
      </p:sp>
      <p:sp>
        <p:nvSpPr>
          <p:cNvPr id="14" name="Content Placeholder 13"/>
          <p:cNvSpPr>
            <a:spLocks noGrp="1"/>
          </p:cNvSpPr>
          <p:nvPr>
            <p:ph idx="1"/>
          </p:nvPr>
        </p:nvSpPr>
        <p:spPr>
          <a:xfrm>
            <a:off x="1517388" y="1565017"/>
            <a:ext cx="9828774" cy="5328592"/>
          </a:xfrm>
        </p:spPr>
        <p:txBody>
          <a:bodyPr>
            <a:normAutofit/>
          </a:bodyPr>
          <a:lstStyle/>
          <a:p>
            <a:pPr marL="0" indent="0">
              <a:buNone/>
            </a:pPr>
            <a:r>
              <a:rPr lang="el-GR" dirty="0"/>
              <a:t>Προσοχή! Είναι δυνατόν να δώσουμε τιμές μικρότερες από τις αρχικές. Τότε όμως θα χαθεί έδαφος στο οποίο μπορεί να έχουν τοποθετηθεί αντικείμενα. Τα αντικείμενα αυτά, που ουσιαστικά θα βρίσκονται πια σε ανύπαρκτο χώρο, μπορεί να δημιουργήσουν προβλήματα στον </a:t>
            </a:r>
            <a:r>
              <a:rPr lang="el-GR" dirty="0" err="1"/>
              <a:t>server</a:t>
            </a:r>
            <a:r>
              <a:rPr lang="el-GR" dirty="0"/>
              <a:t>.</a:t>
            </a:r>
            <a:endParaRPr lang="en-US" dirty="0"/>
          </a:p>
        </p:txBody>
      </p:sp>
    </p:spTree>
    <p:extLst>
      <p:ext uri="{BB962C8B-B14F-4D97-AF65-F5344CB8AC3E}">
        <p14:creationId xmlns:p14="http://schemas.microsoft.com/office/powerpoint/2010/main" xmlns="" val="14195020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76672"/>
            <a:ext cx="9144001" cy="699864"/>
          </a:xfrm>
        </p:spPr>
        <p:txBody>
          <a:bodyPr>
            <a:normAutofit fontScale="90000"/>
          </a:bodyPr>
          <a:lstStyle/>
          <a:p>
            <a:r>
              <a:rPr lang="el-GR" dirty="0">
                <a:solidFill>
                  <a:srgbClr val="00B0F0"/>
                </a:solidFill>
              </a:rPr>
              <a:t>Παίρνοντας </a:t>
            </a:r>
            <a:r>
              <a:rPr lang="el-GR" dirty="0" err="1">
                <a:solidFill>
                  <a:srgbClr val="00B0F0"/>
                </a:solidFill>
              </a:rPr>
              <a:t>backup</a:t>
            </a:r>
            <a:r>
              <a:rPr lang="el-GR" dirty="0">
                <a:solidFill>
                  <a:srgbClr val="00B0F0"/>
                </a:solidFill>
              </a:rPr>
              <a:t> και αποκαθιστώντας ολόκληρες περιοχές </a:t>
            </a:r>
            <a:endParaRPr lang="en-US" dirty="0">
              <a:solidFill>
                <a:srgbClr val="00B0F0"/>
              </a:solidFill>
            </a:endParaRPr>
          </a:p>
        </p:txBody>
      </p:sp>
      <p:sp>
        <p:nvSpPr>
          <p:cNvPr id="14" name="Content Placeholder 13"/>
          <p:cNvSpPr>
            <a:spLocks noGrp="1"/>
          </p:cNvSpPr>
          <p:nvPr>
            <p:ph idx="1"/>
          </p:nvPr>
        </p:nvSpPr>
        <p:spPr>
          <a:xfrm>
            <a:off x="1341884" y="1529408"/>
            <a:ext cx="9828774" cy="5328592"/>
          </a:xfrm>
        </p:spPr>
        <p:txBody>
          <a:bodyPr>
            <a:normAutofit/>
          </a:bodyPr>
          <a:lstStyle/>
          <a:p>
            <a:pPr marL="0" indent="0">
              <a:buNone/>
            </a:pPr>
            <a:r>
              <a:rPr lang="el-GR" sz="2000" dirty="0"/>
              <a:t>Κάθε διανομή του </a:t>
            </a:r>
            <a:r>
              <a:rPr lang="el-GR" sz="2000" dirty="0" err="1"/>
              <a:t>Opensim</a:t>
            </a:r>
            <a:r>
              <a:rPr lang="el-GR" sz="2000" dirty="0"/>
              <a:t> μας δίνει τη δυνατότητα να πάρουμε αντίγραφο ασφαλείας (</a:t>
            </a:r>
            <a:r>
              <a:rPr lang="el-GR" sz="2000" dirty="0" err="1"/>
              <a:t>backup</a:t>
            </a:r>
            <a:r>
              <a:rPr lang="el-GR" sz="2000" dirty="0"/>
              <a:t>) ή να εξαγάγουμε και να αποκαταστήσουμε (να εισαγάγουμε) ολόκληρες περιοχές με το περιεχόμενό τους. Με τον τρόπο αυτό οι χρήστες μπορούν να ανταλλάσσουν έτοιμους κόσμους. </a:t>
            </a:r>
            <a:endParaRPr lang="el-GR" sz="2000" dirty="0" smtClean="0"/>
          </a:p>
          <a:p>
            <a:pPr marL="0" indent="0">
              <a:buNone/>
            </a:pPr>
            <a:endParaRPr lang="el-GR" sz="2000" dirty="0"/>
          </a:p>
          <a:p>
            <a:pPr marL="0" indent="0">
              <a:buNone/>
            </a:pPr>
            <a:r>
              <a:rPr lang="el-GR" sz="2000" dirty="0" smtClean="0"/>
              <a:t>Για </a:t>
            </a:r>
            <a:r>
              <a:rPr lang="el-GR" sz="2000" dirty="0"/>
              <a:t>να πάρουμε αντίγραφο ασφαλείας, δίνουμε την παρακάτω εντολή: </a:t>
            </a:r>
          </a:p>
          <a:p>
            <a:pPr marL="0" indent="0">
              <a:buNone/>
            </a:pPr>
            <a:r>
              <a:rPr lang="el-GR" sz="2000" dirty="0" err="1"/>
              <a:t>save</a:t>
            </a:r>
            <a:r>
              <a:rPr lang="el-GR" sz="2000" dirty="0"/>
              <a:t> </a:t>
            </a:r>
            <a:r>
              <a:rPr lang="el-GR" sz="2000" dirty="0" err="1"/>
              <a:t>oar</a:t>
            </a:r>
            <a:r>
              <a:rPr lang="el-GR" sz="2000" dirty="0"/>
              <a:t> --</a:t>
            </a:r>
            <a:r>
              <a:rPr lang="el-GR" sz="2000" dirty="0" err="1"/>
              <a:t>all</a:t>
            </a:r>
            <a:r>
              <a:rPr lang="el-GR" sz="2000" dirty="0"/>
              <a:t> </a:t>
            </a:r>
            <a:r>
              <a:rPr lang="el-GR" sz="2000" dirty="0" err="1"/>
              <a:t>TestWorld.oar</a:t>
            </a:r>
            <a:r>
              <a:rPr lang="el-GR" sz="2000" dirty="0"/>
              <a:t> και πατάμε </a:t>
            </a:r>
            <a:r>
              <a:rPr lang="el-GR" sz="2000" dirty="0" err="1"/>
              <a:t>Enter</a:t>
            </a:r>
            <a:r>
              <a:rPr lang="el-GR" sz="2000" dirty="0"/>
              <a:t> (όπου </a:t>
            </a:r>
            <a:r>
              <a:rPr lang="el-GR" sz="2000" dirty="0" err="1"/>
              <a:t>TestWorld</a:t>
            </a:r>
            <a:r>
              <a:rPr lang="el-GR" sz="2000" dirty="0"/>
              <a:t> ό,τι όνομα επιθυμούμε, προσοχή υπάρχουν 2 παύλες μπροστά από την παράμετρο </a:t>
            </a:r>
            <a:r>
              <a:rPr lang="el-GR" sz="2000" dirty="0" err="1"/>
              <a:t>all</a:t>
            </a:r>
            <a:r>
              <a:rPr lang="el-GR" sz="2000" dirty="0"/>
              <a:t>) </a:t>
            </a:r>
          </a:p>
          <a:p>
            <a:pPr marL="0" indent="0">
              <a:buNone/>
            </a:pPr>
            <a:endParaRPr lang="el-GR" sz="2000" dirty="0"/>
          </a:p>
          <a:p>
            <a:pPr marL="0" indent="0">
              <a:buNone/>
            </a:pPr>
            <a:r>
              <a:rPr lang="el-GR" sz="2000" dirty="0"/>
              <a:t>Θα δούμε ότι στο φάκελο </a:t>
            </a:r>
            <a:r>
              <a:rPr lang="el-GR" sz="2000" dirty="0" err="1"/>
              <a:t>Diva</a:t>
            </a:r>
            <a:r>
              <a:rPr lang="el-GR" sz="2000" dirty="0"/>
              <a:t>\</a:t>
            </a:r>
            <a:r>
              <a:rPr lang="el-GR" sz="2000" dirty="0" err="1"/>
              <a:t>Bin</a:t>
            </a:r>
            <a:r>
              <a:rPr lang="el-GR" sz="2000" dirty="0"/>
              <a:t>, θα έχει δημιουργηθεί ένα αρχείο </a:t>
            </a:r>
            <a:r>
              <a:rPr lang="el-GR" sz="2000" dirty="0" err="1"/>
              <a:t>TestWorld.oar</a:t>
            </a:r>
            <a:r>
              <a:rPr lang="el-GR" sz="2000" dirty="0"/>
              <a:t>, που περιέχει όλη την έκτασή μας και το περιεχόμενό της (αντικείμενα και </a:t>
            </a:r>
            <a:r>
              <a:rPr lang="el-GR" sz="2000" dirty="0" err="1"/>
              <a:t>scripts</a:t>
            </a:r>
            <a:r>
              <a:rPr lang="el-GR" sz="2000" dirty="0"/>
              <a:t>). </a:t>
            </a:r>
          </a:p>
          <a:p>
            <a:pPr marL="0" indent="0">
              <a:buNone/>
            </a:pPr>
            <a:endParaRPr lang="en-US" sz="2000" dirty="0"/>
          </a:p>
        </p:txBody>
      </p:sp>
    </p:spTree>
    <p:extLst>
      <p:ext uri="{BB962C8B-B14F-4D97-AF65-F5344CB8AC3E}">
        <p14:creationId xmlns:p14="http://schemas.microsoft.com/office/powerpoint/2010/main" xmlns="" val="12797344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76672"/>
            <a:ext cx="9144001" cy="699864"/>
          </a:xfrm>
        </p:spPr>
        <p:txBody>
          <a:bodyPr>
            <a:normAutofit fontScale="90000"/>
          </a:bodyPr>
          <a:lstStyle/>
          <a:p>
            <a:r>
              <a:rPr lang="el-GR" dirty="0">
                <a:solidFill>
                  <a:srgbClr val="00B0F0"/>
                </a:solidFill>
              </a:rPr>
              <a:t>Παίρνοντας </a:t>
            </a:r>
            <a:r>
              <a:rPr lang="el-GR" dirty="0" err="1">
                <a:solidFill>
                  <a:srgbClr val="00B0F0"/>
                </a:solidFill>
              </a:rPr>
              <a:t>backup</a:t>
            </a:r>
            <a:r>
              <a:rPr lang="el-GR" dirty="0">
                <a:solidFill>
                  <a:srgbClr val="00B0F0"/>
                </a:solidFill>
              </a:rPr>
              <a:t> και αποκαθιστώντας ολόκληρες περιοχές </a:t>
            </a:r>
            <a:endParaRPr lang="en-US" dirty="0">
              <a:solidFill>
                <a:srgbClr val="00B0F0"/>
              </a:solidFill>
            </a:endParaRPr>
          </a:p>
        </p:txBody>
      </p:sp>
      <p:sp>
        <p:nvSpPr>
          <p:cNvPr id="14" name="Content Placeholder 13"/>
          <p:cNvSpPr>
            <a:spLocks noGrp="1"/>
          </p:cNvSpPr>
          <p:nvPr>
            <p:ph idx="1"/>
          </p:nvPr>
        </p:nvSpPr>
        <p:spPr>
          <a:xfrm>
            <a:off x="1522222" y="1550503"/>
            <a:ext cx="9828774" cy="5328592"/>
          </a:xfrm>
        </p:spPr>
        <p:txBody>
          <a:bodyPr>
            <a:normAutofit/>
          </a:bodyPr>
          <a:lstStyle/>
          <a:p>
            <a:pPr marL="0" indent="0">
              <a:buNone/>
            </a:pPr>
            <a:r>
              <a:rPr lang="el-GR" sz="2000" dirty="0"/>
              <a:t>Για να αποκαταστήσουμε περιοχές, αφού τοποθετήσουμε το ανάλογο αρχείο στο φάκελο </a:t>
            </a:r>
            <a:r>
              <a:rPr lang="el-GR" sz="2000" dirty="0" err="1"/>
              <a:t>Diva</a:t>
            </a:r>
            <a:r>
              <a:rPr lang="el-GR" sz="2000" dirty="0"/>
              <a:t>\</a:t>
            </a:r>
            <a:r>
              <a:rPr lang="el-GR" sz="2000" dirty="0" err="1"/>
              <a:t>Bin</a:t>
            </a:r>
            <a:r>
              <a:rPr lang="el-GR" sz="2000" dirty="0"/>
              <a:t>, θα δώσουμε τις εντολές: </a:t>
            </a:r>
          </a:p>
          <a:p>
            <a:pPr marL="0" indent="0">
              <a:buNone/>
            </a:pPr>
            <a:r>
              <a:rPr lang="el-GR" sz="2000" dirty="0" err="1"/>
              <a:t>load</a:t>
            </a:r>
            <a:r>
              <a:rPr lang="el-GR" sz="2000" dirty="0"/>
              <a:t> </a:t>
            </a:r>
            <a:r>
              <a:rPr lang="el-GR" sz="2000" dirty="0" err="1"/>
              <a:t>oar</a:t>
            </a:r>
            <a:r>
              <a:rPr lang="el-GR" sz="2000" dirty="0"/>
              <a:t> </a:t>
            </a:r>
            <a:r>
              <a:rPr lang="el-GR" sz="2000" dirty="0" err="1"/>
              <a:t>TestWorld.oar</a:t>
            </a:r>
            <a:r>
              <a:rPr lang="el-GR" sz="2000" dirty="0"/>
              <a:t> και πατάμε </a:t>
            </a:r>
            <a:r>
              <a:rPr lang="el-GR" sz="2000" dirty="0" err="1"/>
              <a:t>Enter</a:t>
            </a:r>
            <a:r>
              <a:rPr lang="el-GR" sz="2000" dirty="0"/>
              <a:t> </a:t>
            </a:r>
          </a:p>
          <a:p>
            <a:pPr marL="0" indent="0">
              <a:buNone/>
            </a:pPr>
            <a:r>
              <a:rPr lang="el-GR" sz="2000" dirty="0" err="1"/>
              <a:t>fix</a:t>
            </a:r>
            <a:r>
              <a:rPr lang="el-GR" sz="2000" dirty="0"/>
              <a:t> </a:t>
            </a:r>
            <a:r>
              <a:rPr lang="el-GR" sz="2000" dirty="0" err="1"/>
              <a:t>phantoms</a:t>
            </a:r>
            <a:r>
              <a:rPr lang="el-GR" sz="2000" dirty="0"/>
              <a:t> και πατάμε </a:t>
            </a:r>
            <a:r>
              <a:rPr lang="el-GR" sz="2000" dirty="0" err="1"/>
              <a:t>Enter</a:t>
            </a:r>
            <a:r>
              <a:rPr lang="el-GR" sz="2000" dirty="0"/>
              <a:t> </a:t>
            </a:r>
          </a:p>
          <a:p>
            <a:pPr marL="0" indent="0">
              <a:buNone/>
            </a:pPr>
            <a:r>
              <a:rPr lang="el-GR" sz="2000" dirty="0"/>
              <a:t> </a:t>
            </a:r>
          </a:p>
          <a:p>
            <a:pPr marL="0" indent="0">
              <a:buNone/>
            </a:pPr>
            <a:r>
              <a:rPr lang="el-GR" sz="2000" dirty="0"/>
              <a:t>H εντολή </a:t>
            </a:r>
            <a:r>
              <a:rPr lang="el-GR" sz="2000" dirty="0" err="1"/>
              <a:t>fix</a:t>
            </a:r>
            <a:r>
              <a:rPr lang="el-GR" sz="2000" dirty="0"/>
              <a:t> </a:t>
            </a:r>
            <a:r>
              <a:rPr lang="el-GR" sz="2000" dirty="0" err="1"/>
              <a:t>phantoms</a:t>
            </a:r>
            <a:r>
              <a:rPr lang="el-GR" sz="2000" dirty="0"/>
              <a:t> χρησιμοποιείται για την αποκατάσταση των αντικειμένων μιας περιοχής που τυχαία μετατράπηκαν σε </a:t>
            </a:r>
            <a:r>
              <a:rPr lang="el-GR" sz="2000" dirty="0" err="1"/>
              <a:t>phantoms</a:t>
            </a:r>
            <a:r>
              <a:rPr lang="el-GR" sz="2000" dirty="0"/>
              <a:t> (μπορεί ο χρήστης να περνάει από μέσα τους). </a:t>
            </a:r>
          </a:p>
          <a:p>
            <a:pPr marL="0" indent="0">
              <a:buNone/>
            </a:pPr>
            <a:endParaRPr lang="en-US" sz="2000" dirty="0"/>
          </a:p>
        </p:txBody>
      </p:sp>
    </p:spTree>
    <p:extLst>
      <p:ext uri="{BB962C8B-B14F-4D97-AF65-F5344CB8AC3E}">
        <p14:creationId xmlns:p14="http://schemas.microsoft.com/office/powerpoint/2010/main" xmlns="" val="262536337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76672"/>
            <a:ext cx="9144001" cy="699864"/>
          </a:xfrm>
        </p:spPr>
        <p:txBody>
          <a:bodyPr>
            <a:normAutofit fontScale="90000"/>
          </a:bodyPr>
          <a:lstStyle/>
          <a:p>
            <a:r>
              <a:rPr lang="el-GR" dirty="0">
                <a:solidFill>
                  <a:srgbClr val="00B0F0"/>
                </a:solidFill>
              </a:rPr>
              <a:t>Παίρνοντας </a:t>
            </a:r>
            <a:r>
              <a:rPr lang="el-GR" dirty="0" err="1">
                <a:solidFill>
                  <a:srgbClr val="00B0F0"/>
                </a:solidFill>
              </a:rPr>
              <a:t>backup</a:t>
            </a:r>
            <a:r>
              <a:rPr lang="el-GR" dirty="0">
                <a:solidFill>
                  <a:srgbClr val="00B0F0"/>
                </a:solidFill>
              </a:rPr>
              <a:t> και αποκαθιστώντας ολόκληρες περιοχές </a:t>
            </a:r>
            <a:endParaRPr lang="en-US" dirty="0">
              <a:solidFill>
                <a:srgbClr val="00B0F0"/>
              </a:solidFill>
            </a:endParaRPr>
          </a:p>
        </p:txBody>
      </p:sp>
      <p:sp>
        <p:nvSpPr>
          <p:cNvPr id="14" name="Content Placeholder 13"/>
          <p:cNvSpPr>
            <a:spLocks noGrp="1"/>
          </p:cNvSpPr>
          <p:nvPr>
            <p:ph idx="1"/>
          </p:nvPr>
        </p:nvSpPr>
        <p:spPr>
          <a:xfrm>
            <a:off x="1522222" y="1550503"/>
            <a:ext cx="9828774" cy="5328592"/>
          </a:xfrm>
        </p:spPr>
        <p:txBody>
          <a:bodyPr>
            <a:normAutofit/>
          </a:bodyPr>
          <a:lstStyle/>
          <a:p>
            <a:pPr marL="0" indent="0">
              <a:buNone/>
            </a:pPr>
            <a:r>
              <a:rPr lang="el-GR" sz="2000" dirty="0"/>
              <a:t>Στην περίπτωση που επιθυμούμε να αποκαταστήσουμε μια περιοχή σε μια άλλη που ήδη υπάρχει περιεχόμενο, η εντολή τροποποιείται ως εξής:</a:t>
            </a:r>
          </a:p>
          <a:p>
            <a:pPr marL="0" indent="0">
              <a:buNone/>
            </a:pPr>
            <a:r>
              <a:rPr lang="el-GR" sz="2000" dirty="0" err="1"/>
              <a:t>load</a:t>
            </a:r>
            <a:r>
              <a:rPr lang="el-GR" sz="2000" dirty="0"/>
              <a:t> </a:t>
            </a:r>
            <a:r>
              <a:rPr lang="el-GR" sz="2000" dirty="0" err="1"/>
              <a:t>oar</a:t>
            </a:r>
            <a:r>
              <a:rPr lang="el-GR" sz="2000" dirty="0"/>
              <a:t> </a:t>
            </a:r>
            <a:r>
              <a:rPr lang="el-GR" sz="2000" dirty="0" err="1"/>
              <a:t>XXX.oar</a:t>
            </a:r>
            <a:r>
              <a:rPr lang="el-GR" sz="2000" dirty="0"/>
              <a:t> --</a:t>
            </a:r>
            <a:r>
              <a:rPr lang="el-GR" sz="2000" dirty="0" err="1"/>
              <a:t>merge</a:t>
            </a:r>
            <a:r>
              <a:rPr lang="el-GR" sz="2000" dirty="0"/>
              <a:t> και πατάμε </a:t>
            </a:r>
            <a:r>
              <a:rPr lang="el-GR" sz="2000" dirty="0" err="1"/>
              <a:t>Enter</a:t>
            </a:r>
            <a:r>
              <a:rPr lang="el-GR" sz="2000" dirty="0"/>
              <a:t> (όπου </a:t>
            </a:r>
            <a:r>
              <a:rPr lang="el-GR" sz="2000" dirty="0" err="1"/>
              <a:t>ΧΧΧ.oar</a:t>
            </a:r>
            <a:r>
              <a:rPr lang="el-GR" sz="2000" dirty="0"/>
              <a:t> το όνομα του αρχείου, προσοχή υπάρχουν 2 παύλες μπροστά από την παράμετρο </a:t>
            </a:r>
            <a:r>
              <a:rPr lang="el-GR" sz="2000" dirty="0" err="1"/>
              <a:t>merge</a:t>
            </a:r>
            <a:r>
              <a:rPr lang="el-GR" sz="2000" dirty="0"/>
              <a:t>)</a:t>
            </a:r>
          </a:p>
          <a:p>
            <a:pPr marL="0" indent="0">
              <a:buNone/>
            </a:pPr>
            <a:r>
              <a:rPr lang="el-GR" sz="2000" dirty="0"/>
              <a:t>Με την παραπάνω εντολή θα συγχωνευτεί το περιεχόμενο που ήδη υπάρχει, με το περιεχόμενο του αρχείου που αποκαθιστούμε. </a:t>
            </a:r>
            <a:endParaRPr lang="el-GR" sz="2000" dirty="0" smtClean="0"/>
          </a:p>
          <a:p>
            <a:pPr marL="0" indent="0">
              <a:buNone/>
            </a:pPr>
            <a:r>
              <a:rPr lang="el-GR" sz="2000" dirty="0" smtClean="0"/>
              <a:t>Θα </a:t>
            </a:r>
            <a:r>
              <a:rPr lang="el-GR" sz="2000" dirty="0"/>
              <a:t>πρέπει να προσέξουμε: α) Το έδαφος να είναι ίδιο και στις δύο περιπτώσεις (του κόσμου που υπάρχει και του κόσμου που φορτώνουμε) και β) Να μην υπάρχει περιεχόμενο-αντικείμενα σε κοινές θέσεις στους δύο κόσμους, γιατί τα αντικείμενα θα μπερδευτούν μεταξύ τους.</a:t>
            </a:r>
          </a:p>
          <a:p>
            <a:pPr marL="0" indent="0">
              <a:buNone/>
            </a:pPr>
            <a:endParaRPr lang="en-US" sz="2000" dirty="0"/>
          </a:p>
        </p:txBody>
      </p:sp>
    </p:spTree>
    <p:extLst>
      <p:ext uri="{BB962C8B-B14F-4D97-AF65-F5344CB8AC3E}">
        <p14:creationId xmlns:p14="http://schemas.microsoft.com/office/powerpoint/2010/main" xmlns="" val="5322775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76672"/>
            <a:ext cx="9144001" cy="699864"/>
          </a:xfrm>
        </p:spPr>
        <p:txBody>
          <a:bodyPr>
            <a:normAutofit fontScale="90000"/>
          </a:bodyPr>
          <a:lstStyle/>
          <a:p>
            <a:r>
              <a:rPr lang="el-GR" dirty="0">
                <a:solidFill>
                  <a:srgbClr val="00B0F0"/>
                </a:solidFill>
              </a:rPr>
              <a:t>Παίρνοντας </a:t>
            </a:r>
            <a:r>
              <a:rPr lang="el-GR" dirty="0" err="1">
                <a:solidFill>
                  <a:srgbClr val="00B0F0"/>
                </a:solidFill>
              </a:rPr>
              <a:t>backup</a:t>
            </a:r>
            <a:r>
              <a:rPr lang="el-GR" dirty="0">
                <a:solidFill>
                  <a:srgbClr val="00B0F0"/>
                </a:solidFill>
              </a:rPr>
              <a:t> και αποκαθιστώντας ολόκληρες περιοχές </a:t>
            </a:r>
            <a:endParaRPr lang="en-US" dirty="0">
              <a:solidFill>
                <a:srgbClr val="00B0F0"/>
              </a:solidFill>
            </a:endParaRPr>
          </a:p>
        </p:txBody>
      </p:sp>
      <p:sp>
        <p:nvSpPr>
          <p:cNvPr id="14" name="Content Placeholder 13"/>
          <p:cNvSpPr>
            <a:spLocks noGrp="1"/>
          </p:cNvSpPr>
          <p:nvPr>
            <p:ph idx="1"/>
          </p:nvPr>
        </p:nvSpPr>
        <p:spPr>
          <a:xfrm>
            <a:off x="1522222" y="1550503"/>
            <a:ext cx="9828774" cy="5328592"/>
          </a:xfrm>
        </p:spPr>
        <p:txBody>
          <a:bodyPr>
            <a:normAutofit/>
          </a:bodyPr>
          <a:lstStyle/>
          <a:p>
            <a:pPr marL="0" indent="0">
              <a:buNone/>
            </a:pPr>
            <a:r>
              <a:rPr lang="el-GR" sz="2000" dirty="0"/>
              <a:t>Αν θέλουμε το έδαφος του κόσμου που υπάρχει να αντικατασταθεί από το έδαφος που υπάρχει στο αρχείο που φορτώνουμε, η εντολή τροποποιείται ως εξής:</a:t>
            </a:r>
          </a:p>
          <a:p>
            <a:pPr marL="0" indent="0">
              <a:buNone/>
            </a:pPr>
            <a:r>
              <a:rPr lang="el-GR" sz="2000" dirty="0"/>
              <a:t> </a:t>
            </a:r>
            <a:r>
              <a:rPr lang="el-GR" sz="2000" dirty="0" err="1"/>
              <a:t>load</a:t>
            </a:r>
            <a:r>
              <a:rPr lang="el-GR" sz="2000" dirty="0"/>
              <a:t> </a:t>
            </a:r>
            <a:r>
              <a:rPr lang="el-GR" sz="2000" dirty="0" err="1"/>
              <a:t>oar</a:t>
            </a:r>
            <a:r>
              <a:rPr lang="el-GR" sz="2000" dirty="0"/>
              <a:t> </a:t>
            </a:r>
            <a:r>
              <a:rPr lang="el-GR" sz="2000" dirty="0" err="1"/>
              <a:t>XXX.oar</a:t>
            </a:r>
            <a:r>
              <a:rPr lang="el-GR" sz="2000" dirty="0"/>
              <a:t> --</a:t>
            </a:r>
            <a:r>
              <a:rPr lang="el-GR" sz="2000" dirty="0" err="1"/>
              <a:t>merge</a:t>
            </a:r>
            <a:r>
              <a:rPr lang="el-GR" sz="2000" dirty="0"/>
              <a:t> --</a:t>
            </a:r>
            <a:r>
              <a:rPr lang="el-GR" sz="2000" dirty="0" err="1"/>
              <a:t>force-terrain</a:t>
            </a:r>
            <a:r>
              <a:rPr lang="el-GR" sz="2000" dirty="0"/>
              <a:t> και πατάμε </a:t>
            </a:r>
            <a:r>
              <a:rPr lang="el-GR" sz="2000" dirty="0" err="1"/>
              <a:t>Enter</a:t>
            </a:r>
            <a:r>
              <a:rPr lang="el-GR" sz="2000" dirty="0"/>
              <a:t> (όπου </a:t>
            </a:r>
            <a:r>
              <a:rPr lang="el-GR" sz="2000" dirty="0" err="1"/>
              <a:t>ΧΧΧ.oar</a:t>
            </a:r>
            <a:r>
              <a:rPr lang="el-GR" sz="2000" dirty="0"/>
              <a:t> το όνομα του αρχείου, προσοχή υπάρχουν 2 παύλες μπροστά από την παράμετρο </a:t>
            </a:r>
            <a:r>
              <a:rPr lang="el-GR" sz="2000" dirty="0" err="1"/>
              <a:t>merge</a:t>
            </a:r>
            <a:r>
              <a:rPr lang="el-GR" sz="2000" dirty="0"/>
              <a:t> και από την παράμετρο </a:t>
            </a:r>
            <a:r>
              <a:rPr lang="el-GR" sz="2000" dirty="0" err="1"/>
              <a:t>force-terrain</a:t>
            </a:r>
            <a:r>
              <a:rPr lang="el-GR" sz="2000" dirty="0"/>
              <a:t>)</a:t>
            </a:r>
          </a:p>
          <a:p>
            <a:pPr marL="0" indent="0">
              <a:buNone/>
            </a:pPr>
            <a:endParaRPr lang="en-US" sz="2000" dirty="0"/>
          </a:p>
        </p:txBody>
      </p:sp>
    </p:spTree>
    <p:extLst>
      <p:ext uri="{BB962C8B-B14F-4D97-AF65-F5344CB8AC3E}">
        <p14:creationId xmlns:p14="http://schemas.microsoft.com/office/powerpoint/2010/main" xmlns="" val="283303616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76672"/>
            <a:ext cx="9144001" cy="699864"/>
          </a:xfrm>
        </p:spPr>
        <p:txBody>
          <a:bodyPr>
            <a:normAutofit fontScale="90000"/>
          </a:bodyPr>
          <a:lstStyle/>
          <a:p>
            <a:r>
              <a:rPr lang="el-GR" dirty="0">
                <a:solidFill>
                  <a:srgbClr val="00B0F0"/>
                </a:solidFill>
              </a:rPr>
              <a:t>Παίρνοντας </a:t>
            </a:r>
            <a:r>
              <a:rPr lang="el-GR" dirty="0" err="1">
                <a:solidFill>
                  <a:srgbClr val="00B0F0"/>
                </a:solidFill>
              </a:rPr>
              <a:t>backup</a:t>
            </a:r>
            <a:r>
              <a:rPr lang="el-GR" dirty="0">
                <a:solidFill>
                  <a:srgbClr val="00B0F0"/>
                </a:solidFill>
              </a:rPr>
              <a:t> και αποκαθιστώντας ολόκληρες περιοχές </a:t>
            </a:r>
            <a:endParaRPr lang="en-US" dirty="0">
              <a:solidFill>
                <a:srgbClr val="00B0F0"/>
              </a:solidFill>
            </a:endParaRPr>
          </a:p>
        </p:txBody>
      </p:sp>
      <p:sp>
        <p:nvSpPr>
          <p:cNvPr id="14" name="Content Placeholder 13"/>
          <p:cNvSpPr>
            <a:spLocks noGrp="1"/>
          </p:cNvSpPr>
          <p:nvPr>
            <p:ph idx="1"/>
          </p:nvPr>
        </p:nvSpPr>
        <p:spPr>
          <a:xfrm>
            <a:off x="1522222" y="1550503"/>
            <a:ext cx="9828774" cy="5328592"/>
          </a:xfrm>
        </p:spPr>
        <p:txBody>
          <a:bodyPr>
            <a:normAutofit fontScale="85000" lnSpcReduction="10000"/>
          </a:bodyPr>
          <a:lstStyle/>
          <a:p>
            <a:pPr marL="0" indent="0">
              <a:buNone/>
            </a:pPr>
            <a:r>
              <a:rPr lang="el-GR" dirty="0"/>
              <a:t>Υπάρχει και η δυνατότητα να αποκατασταθούν περιοχές μικρότερης έκτασης σε περιοχή μεγαλύτερης. Για παράδειγμα, μπορούμε να αποκαταστήσουμε 4 περιοχές έκτασης 256Χ256 μέτρων σε μια περιοχή 512Χ512 μέτρων. Στην περίπτωση αυτή, πρέπει να είμαστε πολύ προσεκτικοί στη θέση της κάθε περιοχής. </a:t>
            </a:r>
          </a:p>
          <a:p>
            <a:pPr marL="0" indent="0">
              <a:buNone/>
            </a:pPr>
            <a:r>
              <a:rPr lang="el-GR" dirty="0"/>
              <a:t>Στο παραπάνω παράδειγμα, ας υποθέσουμε ότι έχουμε τις περιοχές NE, NW, SE και SW (</a:t>
            </a:r>
            <a:r>
              <a:rPr lang="el-GR" dirty="0" err="1"/>
              <a:t>Northeast</a:t>
            </a:r>
            <a:r>
              <a:rPr lang="el-GR" dirty="0"/>
              <a:t>-Βορειοανατολική, </a:t>
            </a:r>
            <a:r>
              <a:rPr lang="el-GR" dirty="0" err="1"/>
              <a:t>Northwest</a:t>
            </a:r>
            <a:r>
              <a:rPr lang="el-GR" dirty="0"/>
              <a:t>-Βορειοδυτική, </a:t>
            </a:r>
            <a:r>
              <a:rPr lang="el-GR" dirty="0" err="1"/>
              <a:t>Southeast</a:t>
            </a:r>
            <a:r>
              <a:rPr lang="el-GR" dirty="0"/>
              <a:t>-Νοτιοανατολική, </a:t>
            </a:r>
            <a:r>
              <a:rPr lang="el-GR" dirty="0" err="1"/>
              <a:t>Southwest</a:t>
            </a:r>
            <a:r>
              <a:rPr lang="el-GR" dirty="0"/>
              <a:t>-Νοτιοδυτική). Πρέπει να δώσουμε τις εξής εντολές:</a:t>
            </a:r>
          </a:p>
          <a:p>
            <a:pPr marL="0" indent="0">
              <a:buNone/>
            </a:pPr>
            <a:r>
              <a:rPr lang="el-GR" dirty="0" err="1"/>
              <a:t>load</a:t>
            </a:r>
            <a:r>
              <a:rPr lang="el-GR" dirty="0"/>
              <a:t> </a:t>
            </a:r>
            <a:r>
              <a:rPr lang="el-GR" dirty="0" err="1"/>
              <a:t>oar</a:t>
            </a:r>
            <a:r>
              <a:rPr lang="el-GR" dirty="0"/>
              <a:t> </a:t>
            </a:r>
            <a:r>
              <a:rPr lang="el-GR" dirty="0" err="1"/>
              <a:t>SW.oar</a:t>
            </a:r>
            <a:r>
              <a:rPr lang="el-GR" dirty="0"/>
              <a:t> --</a:t>
            </a:r>
            <a:r>
              <a:rPr lang="el-GR" dirty="0" err="1"/>
              <a:t>merge</a:t>
            </a:r>
            <a:r>
              <a:rPr lang="el-GR" dirty="0"/>
              <a:t> --</a:t>
            </a:r>
            <a:r>
              <a:rPr lang="el-GR" dirty="0" err="1"/>
              <a:t>force-terrain</a:t>
            </a:r>
            <a:r>
              <a:rPr lang="el-GR" dirty="0"/>
              <a:t> --</a:t>
            </a:r>
            <a:r>
              <a:rPr lang="el-GR" dirty="0" err="1"/>
              <a:t>displacement</a:t>
            </a:r>
            <a:r>
              <a:rPr lang="el-GR" dirty="0"/>
              <a:t> &lt;0,0,0&gt; και πατάμε </a:t>
            </a:r>
            <a:r>
              <a:rPr lang="el-GR" dirty="0" err="1"/>
              <a:t>Enter</a:t>
            </a:r>
            <a:endParaRPr lang="el-GR" dirty="0"/>
          </a:p>
          <a:p>
            <a:pPr marL="0" indent="0">
              <a:buNone/>
            </a:pPr>
            <a:r>
              <a:rPr lang="el-GR" dirty="0" err="1"/>
              <a:t>load</a:t>
            </a:r>
            <a:r>
              <a:rPr lang="el-GR" dirty="0"/>
              <a:t> </a:t>
            </a:r>
            <a:r>
              <a:rPr lang="el-GR" dirty="0" err="1"/>
              <a:t>oar</a:t>
            </a:r>
            <a:r>
              <a:rPr lang="el-GR" dirty="0"/>
              <a:t> </a:t>
            </a:r>
            <a:r>
              <a:rPr lang="el-GR" dirty="0" err="1"/>
              <a:t>SE.oar</a:t>
            </a:r>
            <a:r>
              <a:rPr lang="el-GR" dirty="0"/>
              <a:t> --</a:t>
            </a:r>
            <a:r>
              <a:rPr lang="el-GR" dirty="0" err="1"/>
              <a:t>merge</a:t>
            </a:r>
            <a:r>
              <a:rPr lang="el-GR" dirty="0"/>
              <a:t> --</a:t>
            </a:r>
            <a:r>
              <a:rPr lang="el-GR" dirty="0" err="1"/>
              <a:t>force-terrain</a:t>
            </a:r>
            <a:r>
              <a:rPr lang="el-GR" dirty="0"/>
              <a:t> --</a:t>
            </a:r>
            <a:r>
              <a:rPr lang="el-GR" dirty="0" err="1"/>
              <a:t>displacement</a:t>
            </a:r>
            <a:r>
              <a:rPr lang="el-GR" dirty="0"/>
              <a:t> &lt;256,0,0&gt; και πατάμε </a:t>
            </a:r>
            <a:r>
              <a:rPr lang="el-GR" dirty="0" err="1"/>
              <a:t>Enter</a:t>
            </a:r>
            <a:endParaRPr lang="el-GR" dirty="0"/>
          </a:p>
          <a:p>
            <a:pPr marL="0" indent="0">
              <a:buNone/>
            </a:pPr>
            <a:r>
              <a:rPr lang="el-GR" dirty="0" err="1"/>
              <a:t>load</a:t>
            </a:r>
            <a:r>
              <a:rPr lang="el-GR" dirty="0"/>
              <a:t> </a:t>
            </a:r>
            <a:r>
              <a:rPr lang="el-GR" dirty="0" err="1"/>
              <a:t>oar</a:t>
            </a:r>
            <a:r>
              <a:rPr lang="el-GR" dirty="0"/>
              <a:t> </a:t>
            </a:r>
            <a:r>
              <a:rPr lang="el-GR" dirty="0" err="1"/>
              <a:t>NW.oar</a:t>
            </a:r>
            <a:r>
              <a:rPr lang="el-GR" dirty="0"/>
              <a:t> --</a:t>
            </a:r>
            <a:r>
              <a:rPr lang="el-GR" dirty="0" err="1"/>
              <a:t>merge</a:t>
            </a:r>
            <a:r>
              <a:rPr lang="el-GR" dirty="0"/>
              <a:t> --</a:t>
            </a:r>
            <a:r>
              <a:rPr lang="el-GR" dirty="0" err="1"/>
              <a:t>force-terrain</a:t>
            </a:r>
            <a:r>
              <a:rPr lang="el-GR" dirty="0"/>
              <a:t> --</a:t>
            </a:r>
            <a:r>
              <a:rPr lang="el-GR" dirty="0" err="1"/>
              <a:t>displacement</a:t>
            </a:r>
            <a:r>
              <a:rPr lang="el-GR" dirty="0"/>
              <a:t> &lt;0,256,0&gt; και πατάμε </a:t>
            </a:r>
            <a:r>
              <a:rPr lang="el-GR" dirty="0" err="1"/>
              <a:t>Enter</a:t>
            </a:r>
            <a:endParaRPr lang="el-GR" dirty="0"/>
          </a:p>
          <a:p>
            <a:pPr marL="0" indent="0">
              <a:buNone/>
            </a:pPr>
            <a:r>
              <a:rPr lang="el-GR" dirty="0" err="1"/>
              <a:t>load</a:t>
            </a:r>
            <a:r>
              <a:rPr lang="el-GR" dirty="0"/>
              <a:t> </a:t>
            </a:r>
            <a:r>
              <a:rPr lang="el-GR" dirty="0" err="1"/>
              <a:t>oar</a:t>
            </a:r>
            <a:r>
              <a:rPr lang="el-GR" dirty="0"/>
              <a:t> </a:t>
            </a:r>
            <a:r>
              <a:rPr lang="el-GR" dirty="0" err="1"/>
              <a:t>NE.oar</a:t>
            </a:r>
            <a:r>
              <a:rPr lang="el-GR" dirty="0"/>
              <a:t> --</a:t>
            </a:r>
            <a:r>
              <a:rPr lang="el-GR" dirty="0" err="1"/>
              <a:t>merge</a:t>
            </a:r>
            <a:r>
              <a:rPr lang="el-GR" dirty="0"/>
              <a:t> --</a:t>
            </a:r>
            <a:r>
              <a:rPr lang="el-GR" dirty="0" err="1"/>
              <a:t>force-terrain</a:t>
            </a:r>
            <a:r>
              <a:rPr lang="el-GR" dirty="0"/>
              <a:t> --</a:t>
            </a:r>
            <a:r>
              <a:rPr lang="el-GR" dirty="0" err="1"/>
              <a:t>displacement</a:t>
            </a:r>
            <a:r>
              <a:rPr lang="el-GR" dirty="0"/>
              <a:t> &lt;256,256,0&gt; και πατάμε </a:t>
            </a:r>
            <a:r>
              <a:rPr lang="el-GR" dirty="0" err="1"/>
              <a:t>Enter</a:t>
            </a:r>
            <a:endParaRPr lang="el-GR" dirty="0"/>
          </a:p>
          <a:p>
            <a:pPr marL="0" indent="0">
              <a:buNone/>
            </a:pPr>
            <a:endParaRPr lang="el-GR" dirty="0"/>
          </a:p>
          <a:p>
            <a:pPr marL="0" indent="0">
              <a:buNone/>
            </a:pPr>
            <a:r>
              <a:rPr lang="el-GR" dirty="0"/>
              <a:t>Με τις εντολές αυτές η πρώτη περιοχή θα τοποθετηθεί κάτω αριστερά, η δεύτερη κάτω δεξιά, η τρίτη πάνω αριστερά και η τέταρτη πάνω δεξιά.</a:t>
            </a:r>
          </a:p>
          <a:p>
            <a:pPr marL="0" indent="0">
              <a:buNone/>
            </a:pPr>
            <a:endParaRPr lang="en-US" dirty="0"/>
          </a:p>
        </p:txBody>
      </p:sp>
    </p:spTree>
    <p:extLst>
      <p:ext uri="{BB962C8B-B14F-4D97-AF65-F5344CB8AC3E}">
        <p14:creationId xmlns:p14="http://schemas.microsoft.com/office/powerpoint/2010/main" xmlns="" val="56944108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76672"/>
            <a:ext cx="9144001" cy="699864"/>
          </a:xfrm>
        </p:spPr>
        <p:txBody>
          <a:bodyPr>
            <a:normAutofit fontScale="90000"/>
          </a:bodyPr>
          <a:lstStyle/>
          <a:p>
            <a:r>
              <a:rPr lang="el-GR" dirty="0">
                <a:solidFill>
                  <a:srgbClr val="00B0F0"/>
                </a:solidFill>
              </a:rPr>
              <a:t>Παίρνοντας </a:t>
            </a:r>
            <a:r>
              <a:rPr lang="el-GR" dirty="0" err="1">
                <a:solidFill>
                  <a:srgbClr val="00B0F0"/>
                </a:solidFill>
              </a:rPr>
              <a:t>backup</a:t>
            </a:r>
            <a:r>
              <a:rPr lang="el-GR" dirty="0">
                <a:solidFill>
                  <a:srgbClr val="00B0F0"/>
                </a:solidFill>
              </a:rPr>
              <a:t> και αποκαθιστώντας ολόκληρες περιοχές </a:t>
            </a:r>
            <a:endParaRPr lang="en-US" dirty="0">
              <a:solidFill>
                <a:srgbClr val="00B0F0"/>
              </a:solidFill>
            </a:endParaRPr>
          </a:p>
        </p:txBody>
      </p:sp>
      <p:sp>
        <p:nvSpPr>
          <p:cNvPr id="14" name="Content Placeholder 13"/>
          <p:cNvSpPr>
            <a:spLocks noGrp="1"/>
          </p:cNvSpPr>
          <p:nvPr>
            <p:ph idx="1"/>
          </p:nvPr>
        </p:nvSpPr>
        <p:spPr>
          <a:xfrm>
            <a:off x="1522222" y="1550503"/>
            <a:ext cx="9828774" cy="5328592"/>
          </a:xfrm>
        </p:spPr>
        <p:txBody>
          <a:bodyPr>
            <a:normAutofit fontScale="92500"/>
          </a:bodyPr>
          <a:lstStyle/>
          <a:p>
            <a:pPr marL="0" indent="0">
              <a:buNone/>
            </a:pPr>
            <a:r>
              <a:rPr lang="el-GR" dirty="0"/>
              <a:t>Αντίστοιχα, αν θέλαμε να αποκαταστήσουμε 4 περιοχές έκτασης 512Χ512 μέτρων σε μια έκταση 1024Χ1024 μέτρων, θα δίναμε τις εξής εντολές:</a:t>
            </a:r>
          </a:p>
          <a:p>
            <a:pPr marL="0" indent="0">
              <a:buNone/>
            </a:pPr>
            <a:r>
              <a:rPr lang="el-GR" dirty="0" err="1"/>
              <a:t>load</a:t>
            </a:r>
            <a:r>
              <a:rPr lang="el-GR" dirty="0"/>
              <a:t> </a:t>
            </a:r>
            <a:r>
              <a:rPr lang="el-GR" dirty="0" err="1"/>
              <a:t>oar</a:t>
            </a:r>
            <a:r>
              <a:rPr lang="el-GR" dirty="0"/>
              <a:t> </a:t>
            </a:r>
            <a:r>
              <a:rPr lang="el-GR" dirty="0" err="1"/>
              <a:t>SW.oar</a:t>
            </a:r>
            <a:r>
              <a:rPr lang="el-GR" dirty="0"/>
              <a:t> --</a:t>
            </a:r>
            <a:r>
              <a:rPr lang="el-GR" dirty="0" err="1"/>
              <a:t>merge</a:t>
            </a:r>
            <a:r>
              <a:rPr lang="el-GR" dirty="0"/>
              <a:t> --</a:t>
            </a:r>
            <a:r>
              <a:rPr lang="el-GR" dirty="0" err="1"/>
              <a:t>force-terrain</a:t>
            </a:r>
            <a:r>
              <a:rPr lang="el-GR" dirty="0"/>
              <a:t> --</a:t>
            </a:r>
            <a:r>
              <a:rPr lang="el-GR" dirty="0" err="1"/>
              <a:t>displacement</a:t>
            </a:r>
            <a:r>
              <a:rPr lang="el-GR" dirty="0"/>
              <a:t> &lt;0,0,0&gt; και πατάμε </a:t>
            </a:r>
            <a:r>
              <a:rPr lang="el-GR" dirty="0" err="1"/>
              <a:t>Enter</a:t>
            </a:r>
            <a:endParaRPr lang="el-GR" dirty="0"/>
          </a:p>
          <a:p>
            <a:pPr marL="0" indent="0">
              <a:buNone/>
            </a:pPr>
            <a:r>
              <a:rPr lang="el-GR" dirty="0" err="1"/>
              <a:t>load</a:t>
            </a:r>
            <a:r>
              <a:rPr lang="el-GR" dirty="0"/>
              <a:t> </a:t>
            </a:r>
            <a:r>
              <a:rPr lang="el-GR" dirty="0" err="1"/>
              <a:t>oar</a:t>
            </a:r>
            <a:r>
              <a:rPr lang="el-GR" dirty="0"/>
              <a:t> </a:t>
            </a:r>
            <a:r>
              <a:rPr lang="el-GR" dirty="0" err="1"/>
              <a:t>SE.oar</a:t>
            </a:r>
            <a:r>
              <a:rPr lang="el-GR" dirty="0"/>
              <a:t> --</a:t>
            </a:r>
            <a:r>
              <a:rPr lang="el-GR" dirty="0" err="1"/>
              <a:t>merge</a:t>
            </a:r>
            <a:r>
              <a:rPr lang="el-GR" dirty="0"/>
              <a:t> --</a:t>
            </a:r>
            <a:r>
              <a:rPr lang="el-GR" dirty="0" err="1"/>
              <a:t>force-terrain</a:t>
            </a:r>
            <a:r>
              <a:rPr lang="el-GR" dirty="0"/>
              <a:t> --</a:t>
            </a:r>
            <a:r>
              <a:rPr lang="el-GR" dirty="0" err="1"/>
              <a:t>displacement</a:t>
            </a:r>
            <a:r>
              <a:rPr lang="el-GR" dirty="0"/>
              <a:t> &lt;512,0,0&gt; και πατάμε </a:t>
            </a:r>
            <a:r>
              <a:rPr lang="el-GR" dirty="0" err="1"/>
              <a:t>Enter</a:t>
            </a:r>
            <a:endParaRPr lang="el-GR" dirty="0"/>
          </a:p>
          <a:p>
            <a:pPr marL="0" indent="0">
              <a:buNone/>
            </a:pPr>
            <a:r>
              <a:rPr lang="el-GR" dirty="0" err="1"/>
              <a:t>load</a:t>
            </a:r>
            <a:r>
              <a:rPr lang="el-GR" dirty="0"/>
              <a:t> </a:t>
            </a:r>
            <a:r>
              <a:rPr lang="el-GR" dirty="0" err="1"/>
              <a:t>oar</a:t>
            </a:r>
            <a:r>
              <a:rPr lang="el-GR" dirty="0"/>
              <a:t> </a:t>
            </a:r>
            <a:r>
              <a:rPr lang="el-GR" dirty="0" err="1"/>
              <a:t>NW.oar</a:t>
            </a:r>
            <a:r>
              <a:rPr lang="el-GR" dirty="0"/>
              <a:t> --</a:t>
            </a:r>
            <a:r>
              <a:rPr lang="el-GR" dirty="0" err="1"/>
              <a:t>merge</a:t>
            </a:r>
            <a:r>
              <a:rPr lang="el-GR" dirty="0"/>
              <a:t> --</a:t>
            </a:r>
            <a:r>
              <a:rPr lang="el-GR" dirty="0" err="1"/>
              <a:t>force-terrain</a:t>
            </a:r>
            <a:r>
              <a:rPr lang="el-GR" dirty="0"/>
              <a:t> --</a:t>
            </a:r>
            <a:r>
              <a:rPr lang="el-GR" dirty="0" err="1"/>
              <a:t>displacement</a:t>
            </a:r>
            <a:r>
              <a:rPr lang="el-GR" dirty="0"/>
              <a:t> &lt;0,512,0&gt; και πατάμε </a:t>
            </a:r>
            <a:r>
              <a:rPr lang="el-GR" dirty="0" err="1"/>
              <a:t>Enter</a:t>
            </a:r>
            <a:endParaRPr lang="el-GR" dirty="0"/>
          </a:p>
          <a:p>
            <a:pPr marL="0" indent="0">
              <a:buNone/>
            </a:pPr>
            <a:r>
              <a:rPr lang="el-GR" dirty="0" err="1"/>
              <a:t>load</a:t>
            </a:r>
            <a:r>
              <a:rPr lang="el-GR" dirty="0"/>
              <a:t> </a:t>
            </a:r>
            <a:r>
              <a:rPr lang="el-GR" dirty="0" err="1"/>
              <a:t>oar</a:t>
            </a:r>
            <a:r>
              <a:rPr lang="el-GR" dirty="0"/>
              <a:t> </a:t>
            </a:r>
            <a:r>
              <a:rPr lang="el-GR" dirty="0" err="1"/>
              <a:t>NE.oar</a:t>
            </a:r>
            <a:r>
              <a:rPr lang="el-GR" dirty="0"/>
              <a:t> --</a:t>
            </a:r>
            <a:r>
              <a:rPr lang="el-GR" dirty="0" err="1"/>
              <a:t>merge</a:t>
            </a:r>
            <a:r>
              <a:rPr lang="el-GR" dirty="0"/>
              <a:t> --</a:t>
            </a:r>
            <a:r>
              <a:rPr lang="el-GR" dirty="0" err="1"/>
              <a:t>force-terrain</a:t>
            </a:r>
            <a:r>
              <a:rPr lang="el-GR" dirty="0"/>
              <a:t> --</a:t>
            </a:r>
            <a:r>
              <a:rPr lang="el-GR" dirty="0" err="1"/>
              <a:t>displacement</a:t>
            </a:r>
            <a:r>
              <a:rPr lang="el-GR" dirty="0"/>
              <a:t> &lt;512,512,0&gt; και πατάμε </a:t>
            </a:r>
            <a:r>
              <a:rPr lang="el-GR" dirty="0" err="1"/>
              <a:t>Enter</a:t>
            </a:r>
            <a:endParaRPr lang="el-GR" dirty="0"/>
          </a:p>
          <a:p>
            <a:pPr marL="0" indent="0">
              <a:buNone/>
            </a:pPr>
            <a:endParaRPr lang="el-GR" dirty="0"/>
          </a:p>
          <a:p>
            <a:pPr marL="0" indent="0">
              <a:buNone/>
            </a:pPr>
            <a:r>
              <a:rPr lang="el-GR" dirty="0"/>
              <a:t>Με την ίδια λογική, μπορούμε να τοποθετήσουμε περιοχές σε συγκεκριμένες θέσεις ακόμα κι αν υπάρχει περιεχόμενο στην μεγαλύτερη έκταση, αρκεί να προσέξουμε να μην υπάρχουν επικαλύψεις. Το </a:t>
            </a:r>
            <a:r>
              <a:rPr lang="el-GR" dirty="0" smtClean="0"/>
              <a:t>σχεδιάγραμμα </a:t>
            </a:r>
            <a:r>
              <a:rPr lang="el-GR" dirty="0"/>
              <a:t>ίσως σας φανεί χρήσιμο.</a:t>
            </a:r>
          </a:p>
          <a:p>
            <a:pPr marL="0" indent="0">
              <a:buNone/>
            </a:pPr>
            <a:endParaRPr lang="en-US" dirty="0"/>
          </a:p>
        </p:txBody>
      </p:sp>
    </p:spTree>
    <p:extLst>
      <p:ext uri="{BB962C8B-B14F-4D97-AF65-F5344CB8AC3E}">
        <p14:creationId xmlns:p14="http://schemas.microsoft.com/office/powerpoint/2010/main" xmlns="" val="7288100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76672"/>
            <a:ext cx="9144001" cy="699864"/>
          </a:xfrm>
        </p:spPr>
        <p:txBody>
          <a:bodyPr>
            <a:normAutofit fontScale="90000"/>
          </a:bodyPr>
          <a:lstStyle/>
          <a:p>
            <a:r>
              <a:rPr lang="el-GR" dirty="0">
                <a:solidFill>
                  <a:srgbClr val="00B0F0"/>
                </a:solidFill>
              </a:rPr>
              <a:t>Παίρνοντας </a:t>
            </a:r>
            <a:r>
              <a:rPr lang="el-GR" dirty="0" err="1">
                <a:solidFill>
                  <a:srgbClr val="00B0F0"/>
                </a:solidFill>
              </a:rPr>
              <a:t>backup</a:t>
            </a:r>
            <a:r>
              <a:rPr lang="el-GR" dirty="0">
                <a:solidFill>
                  <a:srgbClr val="00B0F0"/>
                </a:solidFill>
              </a:rPr>
              <a:t> και αποκαθιστώντας ολόκληρες περιοχές </a:t>
            </a:r>
            <a:endParaRPr lang="en-US" dirty="0">
              <a:solidFill>
                <a:srgbClr val="00B0F0"/>
              </a:solidFill>
            </a:endParaRPr>
          </a:p>
        </p:txBody>
      </p:sp>
      <p:grpSp>
        <p:nvGrpSpPr>
          <p:cNvPr id="32" name="Group 31"/>
          <p:cNvGrpSpPr/>
          <p:nvPr/>
        </p:nvGrpSpPr>
        <p:grpSpPr>
          <a:xfrm>
            <a:off x="3502124" y="1700808"/>
            <a:ext cx="3517900" cy="3377564"/>
            <a:chOff x="0" y="0"/>
            <a:chExt cx="3518389" cy="3378198"/>
          </a:xfrm>
        </p:grpSpPr>
        <p:grpSp>
          <p:nvGrpSpPr>
            <p:cNvPr id="33" name="Group 32"/>
            <p:cNvGrpSpPr/>
            <p:nvPr/>
          </p:nvGrpSpPr>
          <p:grpSpPr>
            <a:xfrm>
              <a:off x="0" y="0"/>
              <a:ext cx="3380706" cy="3378198"/>
              <a:chOff x="0" y="0"/>
              <a:chExt cx="3380706" cy="3378198"/>
            </a:xfrm>
          </p:grpSpPr>
          <p:sp>
            <p:nvSpPr>
              <p:cNvPr id="38" name="Rectangle 37"/>
              <p:cNvSpPr/>
              <p:nvPr/>
            </p:nvSpPr>
            <p:spPr>
              <a:xfrm>
                <a:off x="52754" y="8792"/>
                <a:ext cx="1622244" cy="162224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9" name="Rectangle 38"/>
              <p:cNvSpPr/>
              <p:nvPr/>
            </p:nvSpPr>
            <p:spPr>
              <a:xfrm>
                <a:off x="1758462" y="0"/>
                <a:ext cx="1622244" cy="1622244"/>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0" name="Rectangle 39"/>
              <p:cNvSpPr/>
              <p:nvPr/>
            </p:nvSpPr>
            <p:spPr>
              <a:xfrm>
                <a:off x="52754" y="1723292"/>
                <a:ext cx="1622244" cy="1622244"/>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1" name="Rectangle 40"/>
              <p:cNvSpPr/>
              <p:nvPr/>
            </p:nvSpPr>
            <p:spPr>
              <a:xfrm>
                <a:off x="1758462" y="1714500"/>
                <a:ext cx="1622244" cy="162224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2" name="Oval 41"/>
              <p:cNvSpPr/>
              <p:nvPr/>
            </p:nvSpPr>
            <p:spPr>
              <a:xfrm>
                <a:off x="17585" y="3217985"/>
                <a:ext cx="160213" cy="1602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3" name="Oval 42"/>
              <p:cNvSpPr/>
              <p:nvPr/>
            </p:nvSpPr>
            <p:spPr>
              <a:xfrm>
                <a:off x="1732085" y="3217985"/>
                <a:ext cx="160213" cy="16021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4" name="Oval 43"/>
              <p:cNvSpPr/>
              <p:nvPr/>
            </p:nvSpPr>
            <p:spPr>
              <a:xfrm>
                <a:off x="0" y="1512277"/>
                <a:ext cx="160213" cy="16021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5" name="Oval 44"/>
              <p:cNvSpPr/>
              <p:nvPr/>
            </p:nvSpPr>
            <p:spPr>
              <a:xfrm>
                <a:off x="1688123" y="1521069"/>
                <a:ext cx="160213" cy="16021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34" name="Text Box 2"/>
            <p:cNvSpPr txBox="1">
              <a:spLocks noChangeArrowheads="1"/>
            </p:cNvSpPr>
            <p:nvPr/>
          </p:nvSpPr>
          <p:spPr bwMode="auto">
            <a:xfrm>
              <a:off x="589085" y="2444262"/>
              <a:ext cx="1276350" cy="465455"/>
            </a:xfrm>
            <a:prstGeom prst="rect">
              <a:avLst/>
            </a:prstGeom>
            <a:noFill/>
            <a:ln w="9525">
              <a:noFill/>
              <a:miter lim="800000"/>
              <a:headEnd/>
              <a:tailEnd/>
            </a:ln>
          </p:spPr>
          <p:txBody>
            <a:bodyPr rot="0" vert="horz" wrap="square" lIns="72000" tIns="45720" rIns="72000" bIns="45720" anchor="t" anchorCtr="0">
              <a:noAutofit/>
            </a:bodyPr>
            <a:lstStyle/>
            <a:p>
              <a:pPr marL="6350" indent="-6350" algn="just">
                <a:lnSpc>
                  <a:spcPct val="112000"/>
                </a:lnSpc>
                <a:spcAft>
                  <a:spcPts val="1030"/>
                </a:spcAft>
              </a:pPr>
              <a:r>
                <a:rPr lang="en-US" sz="2000">
                  <a:solidFill>
                    <a:srgbClr val="000000"/>
                  </a:solidFill>
                  <a:effectLst/>
                  <a:latin typeface="Calibri" panose="020F0502020204030204" pitchFamily="34" charset="0"/>
                  <a:ea typeface="Calibri" panose="020F0502020204030204" pitchFamily="34" charset="0"/>
                  <a:cs typeface="Calibri" panose="020F0502020204030204" pitchFamily="34" charset="0"/>
                </a:rPr>
                <a:t>SW</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5" name="Text Box 2"/>
            <p:cNvSpPr txBox="1">
              <a:spLocks noChangeArrowheads="1"/>
            </p:cNvSpPr>
            <p:nvPr/>
          </p:nvSpPr>
          <p:spPr bwMode="auto">
            <a:xfrm>
              <a:off x="2242039" y="2409093"/>
              <a:ext cx="1276350" cy="465455"/>
            </a:xfrm>
            <a:prstGeom prst="rect">
              <a:avLst/>
            </a:prstGeom>
            <a:noFill/>
            <a:ln w="9525">
              <a:noFill/>
              <a:miter lim="800000"/>
              <a:headEnd/>
              <a:tailEnd/>
            </a:ln>
          </p:spPr>
          <p:txBody>
            <a:bodyPr rot="0" vert="horz" wrap="square" lIns="72000" tIns="45720" rIns="72000" bIns="45720" anchor="t" anchorCtr="0">
              <a:noAutofit/>
            </a:bodyPr>
            <a:lstStyle/>
            <a:p>
              <a:pPr marL="6350" indent="-6350" algn="just">
                <a:lnSpc>
                  <a:spcPct val="112000"/>
                </a:lnSpc>
                <a:spcAft>
                  <a:spcPts val="1030"/>
                </a:spcAft>
              </a:pPr>
              <a:r>
                <a:rPr lang="en-US"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SE</a:t>
              </a:r>
              <a:endParaRPr lang="en-US"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6" name="Text Box 2"/>
            <p:cNvSpPr txBox="1">
              <a:spLocks noChangeArrowheads="1"/>
            </p:cNvSpPr>
            <p:nvPr/>
          </p:nvSpPr>
          <p:spPr bwMode="auto">
            <a:xfrm>
              <a:off x="571500" y="641839"/>
              <a:ext cx="1276350" cy="465455"/>
            </a:xfrm>
            <a:prstGeom prst="rect">
              <a:avLst/>
            </a:prstGeom>
            <a:noFill/>
            <a:ln w="9525">
              <a:noFill/>
              <a:miter lim="800000"/>
              <a:headEnd/>
              <a:tailEnd/>
            </a:ln>
          </p:spPr>
          <p:txBody>
            <a:bodyPr rot="0" vert="horz" wrap="square" lIns="72000" tIns="45720" rIns="72000" bIns="45720" anchor="t" anchorCtr="0">
              <a:noAutofit/>
            </a:bodyPr>
            <a:lstStyle/>
            <a:p>
              <a:pPr marL="6350" indent="-6350" algn="just">
                <a:lnSpc>
                  <a:spcPct val="112000"/>
                </a:lnSpc>
                <a:spcAft>
                  <a:spcPts val="1030"/>
                </a:spcAft>
              </a:pPr>
              <a:r>
                <a:rPr lang="en-US" sz="2000">
                  <a:solidFill>
                    <a:srgbClr val="000000"/>
                  </a:solidFill>
                  <a:effectLst/>
                  <a:latin typeface="Calibri" panose="020F0502020204030204" pitchFamily="34" charset="0"/>
                  <a:ea typeface="Calibri" panose="020F0502020204030204" pitchFamily="34" charset="0"/>
                  <a:cs typeface="Calibri" panose="020F0502020204030204" pitchFamily="34" charset="0"/>
                </a:rPr>
                <a:t>NW</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7" name="Text Box 2"/>
            <p:cNvSpPr txBox="1">
              <a:spLocks noChangeArrowheads="1"/>
            </p:cNvSpPr>
            <p:nvPr/>
          </p:nvSpPr>
          <p:spPr bwMode="auto">
            <a:xfrm>
              <a:off x="2242039" y="641839"/>
              <a:ext cx="1276350" cy="465455"/>
            </a:xfrm>
            <a:prstGeom prst="rect">
              <a:avLst/>
            </a:prstGeom>
            <a:noFill/>
            <a:ln w="9525">
              <a:noFill/>
              <a:miter lim="800000"/>
              <a:headEnd/>
              <a:tailEnd/>
            </a:ln>
          </p:spPr>
          <p:txBody>
            <a:bodyPr rot="0" vert="horz" wrap="square" lIns="72000" tIns="45720" rIns="72000" bIns="45720" anchor="t" anchorCtr="0">
              <a:noAutofit/>
            </a:bodyPr>
            <a:lstStyle/>
            <a:p>
              <a:pPr marL="6350" indent="-6350" algn="just">
                <a:lnSpc>
                  <a:spcPct val="112000"/>
                </a:lnSpc>
                <a:spcAft>
                  <a:spcPts val="1030"/>
                </a:spcAft>
              </a:pPr>
              <a:r>
                <a:rPr lang="en-US" sz="2000">
                  <a:solidFill>
                    <a:srgbClr val="000000"/>
                  </a:solidFill>
                  <a:effectLst/>
                  <a:latin typeface="Calibri" panose="020F0502020204030204" pitchFamily="34" charset="0"/>
                  <a:ea typeface="Calibri" panose="020F0502020204030204" pitchFamily="34" charset="0"/>
                  <a:cs typeface="Calibri" panose="020F0502020204030204" pitchFamily="34" charset="0"/>
                </a:rPr>
                <a:t>NE</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46" name="Oval 45"/>
          <p:cNvSpPr/>
          <p:nvPr/>
        </p:nvSpPr>
        <p:spPr>
          <a:xfrm>
            <a:off x="7746786" y="3013503"/>
            <a:ext cx="558778" cy="558778"/>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7" name="Oval 46"/>
          <p:cNvSpPr/>
          <p:nvPr/>
        </p:nvSpPr>
        <p:spPr>
          <a:xfrm>
            <a:off x="7759014" y="3716524"/>
            <a:ext cx="558778" cy="55877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8" name="Oval 47"/>
          <p:cNvSpPr/>
          <p:nvPr/>
        </p:nvSpPr>
        <p:spPr>
          <a:xfrm>
            <a:off x="7715246" y="1635890"/>
            <a:ext cx="558778" cy="55877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9" name="Oval 48"/>
          <p:cNvSpPr/>
          <p:nvPr/>
        </p:nvSpPr>
        <p:spPr>
          <a:xfrm>
            <a:off x="7750596" y="2310482"/>
            <a:ext cx="558778" cy="55877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1" name="Rectangle 50"/>
          <p:cNvSpPr/>
          <p:nvPr/>
        </p:nvSpPr>
        <p:spPr>
          <a:xfrm>
            <a:off x="8367765" y="1709598"/>
            <a:ext cx="1478290" cy="369332"/>
          </a:xfrm>
          <a:prstGeom prst="rect">
            <a:avLst/>
          </a:prstGeom>
        </p:spPr>
        <p:txBody>
          <a:bodyPr wrap="none">
            <a:spAutoFit/>
          </a:bodyPr>
          <a:lstStyle/>
          <a:p>
            <a:r>
              <a:rPr lang="el-GR" dirty="0"/>
              <a:t>Θέση &lt;0,0,0&gt;</a:t>
            </a:r>
            <a:endParaRPr lang="en-US" dirty="0"/>
          </a:p>
        </p:txBody>
      </p:sp>
      <p:sp>
        <p:nvSpPr>
          <p:cNvPr id="53" name="Rectangle 52"/>
          <p:cNvSpPr/>
          <p:nvPr/>
        </p:nvSpPr>
        <p:spPr>
          <a:xfrm>
            <a:off x="8367765" y="2405205"/>
            <a:ext cx="1703993" cy="369332"/>
          </a:xfrm>
          <a:prstGeom prst="rect">
            <a:avLst/>
          </a:prstGeom>
        </p:spPr>
        <p:txBody>
          <a:bodyPr wrap="none">
            <a:spAutoFit/>
          </a:bodyPr>
          <a:lstStyle/>
          <a:p>
            <a:r>
              <a:rPr lang="el-GR" dirty="0"/>
              <a:t>Θέση &lt;256,0,0&gt;</a:t>
            </a:r>
            <a:endParaRPr lang="en-US" dirty="0"/>
          </a:p>
        </p:txBody>
      </p:sp>
      <p:sp>
        <p:nvSpPr>
          <p:cNvPr id="55" name="Rectangle 54"/>
          <p:cNvSpPr/>
          <p:nvPr/>
        </p:nvSpPr>
        <p:spPr>
          <a:xfrm>
            <a:off x="8384588" y="3138082"/>
            <a:ext cx="1703993" cy="369332"/>
          </a:xfrm>
          <a:prstGeom prst="rect">
            <a:avLst/>
          </a:prstGeom>
        </p:spPr>
        <p:txBody>
          <a:bodyPr wrap="none">
            <a:spAutoFit/>
          </a:bodyPr>
          <a:lstStyle/>
          <a:p>
            <a:r>
              <a:rPr lang="el-GR" dirty="0"/>
              <a:t>Θέση &lt;0,256,0&gt;</a:t>
            </a:r>
            <a:endParaRPr lang="en-US" dirty="0"/>
          </a:p>
        </p:txBody>
      </p:sp>
      <p:sp>
        <p:nvSpPr>
          <p:cNvPr id="57" name="Rectangle 56"/>
          <p:cNvSpPr/>
          <p:nvPr/>
        </p:nvSpPr>
        <p:spPr>
          <a:xfrm>
            <a:off x="8367765" y="3811247"/>
            <a:ext cx="1929695" cy="369332"/>
          </a:xfrm>
          <a:prstGeom prst="rect">
            <a:avLst/>
          </a:prstGeom>
        </p:spPr>
        <p:txBody>
          <a:bodyPr wrap="none">
            <a:spAutoFit/>
          </a:bodyPr>
          <a:lstStyle/>
          <a:p>
            <a:r>
              <a:rPr lang="el-GR" dirty="0"/>
              <a:t>Θέση &lt;256,256,0&gt;</a:t>
            </a:r>
            <a:endParaRPr lang="en-US" dirty="0"/>
          </a:p>
        </p:txBody>
      </p:sp>
      <p:cxnSp>
        <p:nvCxnSpPr>
          <p:cNvPr id="58" name="Straight Arrow Connector 57"/>
          <p:cNvCxnSpPr/>
          <p:nvPr/>
        </p:nvCxnSpPr>
        <p:spPr>
          <a:xfrm>
            <a:off x="3498266" y="5229200"/>
            <a:ext cx="335724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3364916" y="1810995"/>
            <a:ext cx="0" cy="33775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7113419" y="5022199"/>
            <a:ext cx="324128" cy="369332"/>
          </a:xfrm>
          <a:prstGeom prst="rect">
            <a:avLst/>
          </a:prstGeom>
          <a:noFill/>
        </p:spPr>
        <p:txBody>
          <a:bodyPr wrap="none" rtlCol="0">
            <a:spAutoFit/>
          </a:bodyPr>
          <a:lstStyle/>
          <a:p>
            <a:r>
              <a:rPr lang="el-GR" dirty="0" smtClean="0"/>
              <a:t>Χ</a:t>
            </a:r>
            <a:endParaRPr lang="en-US" dirty="0"/>
          </a:p>
        </p:txBody>
      </p:sp>
      <p:sp>
        <p:nvSpPr>
          <p:cNvPr id="61" name="TextBox 60"/>
          <p:cNvSpPr txBox="1"/>
          <p:nvPr/>
        </p:nvSpPr>
        <p:spPr>
          <a:xfrm>
            <a:off x="3147290" y="1374177"/>
            <a:ext cx="320922" cy="369332"/>
          </a:xfrm>
          <a:prstGeom prst="rect">
            <a:avLst/>
          </a:prstGeom>
          <a:noFill/>
        </p:spPr>
        <p:txBody>
          <a:bodyPr wrap="none" rtlCol="0">
            <a:spAutoFit/>
          </a:bodyPr>
          <a:lstStyle/>
          <a:p>
            <a:r>
              <a:rPr lang="el-GR" dirty="0"/>
              <a:t>Υ</a:t>
            </a:r>
            <a:endParaRPr lang="en-US" dirty="0"/>
          </a:p>
        </p:txBody>
      </p:sp>
      <p:sp>
        <p:nvSpPr>
          <p:cNvPr id="63" name="Rectangle 62"/>
          <p:cNvSpPr/>
          <p:nvPr/>
        </p:nvSpPr>
        <p:spPr>
          <a:xfrm>
            <a:off x="3300413" y="5245984"/>
            <a:ext cx="3938899" cy="369332"/>
          </a:xfrm>
          <a:prstGeom prst="rect">
            <a:avLst/>
          </a:prstGeom>
        </p:spPr>
        <p:txBody>
          <a:bodyPr wrap="none">
            <a:spAutoFit/>
          </a:bodyPr>
          <a:lstStyle/>
          <a:p>
            <a:r>
              <a:rPr lang="el-GR" dirty="0" smtClean="0"/>
              <a:t>0</a:t>
            </a:r>
            <a:r>
              <a:rPr lang="en-US" dirty="0"/>
              <a:t>	                 </a:t>
            </a:r>
            <a:r>
              <a:rPr lang="en-US" dirty="0" smtClean="0"/>
              <a:t> 256</a:t>
            </a:r>
            <a:r>
              <a:rPr lang="el-GR" dirty="0" smtClean="0"/>
              <a:t>	</a:t>
            </a:r>
            <a:r>
              <a:rPr lang="el-GR" smtClean="0"/>
              <a:t>              </a:t>
            </a:r>
            <a:r>
              <a:rPr lang="en-US" smtClean="0"/>
              <a:t>512</a:t>
            </a:r>
            <a:endParaRPr lang="en-US" dirty="0"/>
          </a:p>
        </p:txBody>
      </p:sp>
      <p:sp>
        <p:nvSpPr>
          <p:cNvPr id="64" name="Rectangle 63"/>
          <p:cNvSpPr/>
          <p:nvPr/>
        </p:nvSpPr>
        <p:spPr>
          <a:xfrm rot="16200000">
            <a:off x="1067310" y="3330390"/>
            <a:ext cx="3752950" cy="369332"/>
          </a:xfrm>
          <a:prstGeom prst="rect">
            <a:avLst/>
          </a:prstGeom>
        </p:spPr>
        <p:txBody>
          <a:bodyPr wrap="none">
            <a:spAutoFit/>
          </a:bodyPr>
          <a:lstStyle/>
          <a:p>
            <a:r>
              <a:rPr lang="en-US" dirty="0" smtClean="0"/>
              <a:t>	                  256</a:t>
            </a:r>
            <a:r>
              <a:rPr lang="el-GR" dirty="0" smtClean="0"/>
              <a:t>	          </a:t>
            </a:r>
            <a:r>
              <a:rPr lang="en-US" dirty="0" smtClean="0"/>
              <a:t>512</a:t>
            </a:r>
            <a:endParaRPr lang="en-US" dirty="0"/>
          </a:p>
        </p:txBody>
      </p:sp>
    </p:spTree>
    <p:extLst>
      <p:ext uri="{BB962C8B-B14F-4D97-AF65-F5344CB8AC3E}">
        <p14:creationId xmlns:p14="http://schemas.microsoft.com/office/powerpoint/2010/main" xmlns="" val="156235795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609441" y="1340770"/>
            <a:ext cx="10969943" cy="4525963"/>
          </a:xfrm>
        </p:spPr>
        <p:txBody>
          <a:bodyPr>
            <a:normAutofit/>
          </a:bodyPr>
          <a:lstStyle/>
          <a:p>
            <a:r>
              <a:rPr lang="el-GR" sz="2400" dirty="0" smtClean="0"/>
              <a:t>Το παρόν εκπαιδευτικό υλικό έχει αναπτυχθεί στα πλαίσια του εκπαιδευτικού έργου του διδάσκοντα.</a:t>
            </a:r>
            <a:endParaRPr lang="en-US" sz="2400" dirty="0" smtClean="0"/>
          </a:p>
          <a:p>
            <a:r>
              <a:rPr lang="el-GR" sz="2400" dirty="0" smtClean="0"/>
              <a:t>Το έργο «</a:t>
            </a:r>
            <a:r>
              <a:rPr lang="el-GR" sz="2400" b="1" dirty="0" smtClean="0"/>
              <a:t>Ανοικτά Ακαδημαϊκά Μαθήματα στο </a:t>
            </a:r>
            <a:r>
              <a:rPr lang="el-GR" sz="2400" b="1" smtClean="0"/>
              <a:t>Πανεπιστήμιο Αιγαίου</a:t>
            </a:r>
            <a:r>
              <a:rPr lang="el-GR" sz="2400" smtClean="0"/>
              <a:t>» </a:t>
            </a:r>
            <a:r>
              <a:rPr lang="el-GR" sz="2400" dirty="0" smtClean="0"/>
              <a:t>έχει χρηματοδοτήσει μόνο τη αναδιαμόρφωση του εκπαιδευτικού υλικού. </a:t>
            </a:r>
          </a:p>
          <a:p>
            <a:r>
              <a:rPr lang="el-GR" sz="24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sp>
        <p:nvSpPr>
          <p:cNvPr id="6" name="Θέση αριθμού διαφάνειας 5"/>
          <p:cNvSpPr>
            <a:spLocks noGrp="1"/>
          </p:cNvSpPr>
          <p:nvPr>
            <p:ph type="sldNum" sz="quarter" idx="12"/>
          </p:nvPr>
        </p:nvSpPr>
        <p:spPr/>
        <p:txBody>
          <a:bodyPr/>
          <a:lstStyle/>
          <a:p>
            <a:fld id="{53C4726A-630D-4CB4-B088-BAB00F4188E9}" type="slidenum">
              <a:rPr lang="el-GR" smtClean="0"/>
              <a:pPr/>
              <a:t>3</a:t>
            </a:fld>
            <a:endParaRPr lang="el-GR" dirty="0"/>
          </a:p>
        </p:txBody>
      </p:sp>
      <p:pic>
        <p:nvPicPr>
          <p:cNvPr id="5" name="Picture 3" descr="Λογότυπο Επιχειρησιακού Προγράμματος Εκπαίδευση και Δια βίου Μάθηση"/>
          <p:cNvPicPr>
            <a:picLocks noChangeAspect="1" noChangeArrowheads="1"/>
          </p:cNvPicPr>
          <p:nvPr/>
        </p:nvPicPr>
        <p:blipFill>
          <a:blip r:embed="rId3" cstate="print"/>
          <a:srcRect/>
          <a:stretch>
            <a:fillRect/>
          </a:stretch>
        </p:blipFill>
        <p:spPr bwMode="auto">
          <a:xfrm>
            <a:off x="1775953" y="5055064"/>
            <a:ext cx="8637814" cy="1542288"/>
          </a:xfrm>
          <a:prstGeom prst="rect">
            <a:avLst/>
          </a:prstGeom>
          <a:noFill/>
        </p:spPr>
      </p:pic>
    </p:spTree>
    <p:extLst>
      <p:ext uri="{BB962C8B-B14F-4D97-AF65-F5344CB8AC3E}">
        <p14:creationId xmlns="" xmlns:p14="http://schemas.microsoft.com/office/powerpoint/2010/main" val="2262486911"/>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492573" y="1556792"/>
            <a:ext cx="9173841" cy="4680520"/>
          </a:xfrm>
        </p:spPr>
        <p:txBody>
          <a:bodyPr>
            <a:normAutofit/>
          </a:bodyPr>
          <a:lstStyle/>
          <a:p>
            <a:pPr marL="0" indent="0" algn="just">
              <a:buNone/>
            </a:pPr>
            <a:r>
              <a:rPr lang="el-GR" dirty="0" smtClean="0"/>
              <a:t>Η 7</a:t>
            </a:r>
            <a:r>
              <a:rPr lang="el-GR" baseline="30000" dirty="0" smtClean="0"/>
              <a:t>η</a:t>
            </a:r>
            <a:r>
              <a:rPr lang="el-GR" dirty="0" smtClean="0"/>
              <a:t> διάλεξη αφορούσε δύο πολύ σημαντικές διαδικασίες στο </a:t>
            </a:r>
            <a:r>
              <a:rPr lang="en-US" dirty="0" err="1" smtClean="0"/>
              <a:t>Opensim</a:t>
            </a:r>
            <a:r>
              <a:rPr lang="el-GR" dirty="0" smtClean="0"/>
              <a:t>:</a:t>
            </a:r>
          </a:p>
          <a:p>
            <a:pPr algn="just"/>
            <a:r>
              <a:rPr lang="el-GR" dirty="0" smtClean="0"/>
              <a:t>Τη διαμόρφωση του εδάφους</a:t>
            </a:r>
          </a:p>
          <a:p>
            <a:pPr algn="just"/>
            <a:r>
              <a:rPr lang="el-GR" dirty="0" smtClean="0"/>
              <a:t>Τη λήψη αντιγράφων ασφαλείας και την αποκατάστασή τους.</a:t>
            </a:r>
          </a:p>
          <a:p>
            <a:pPr algn="just"/>
            <a:endParaRPr lang="el-GR" dirty="0"/>
          </a:p>
          <a:p>
            <a:pPr marL="0" indent="0" algn="just">
              <a:buNone/>
            </a:pPr>
            <a:r>
              <a:rPr lang="el-GR" dirty="0" smtClean="0"/>
              <a:t>Και τα δύο αυτά στοιχεία είναι ζωτικής σημασίας κατά την υλοποίηση μιας εφαρμογής.</a:t>
            </a:r>
            <a:endParaRPr lang="en-US" dirty="0"/>
          </a:p>
        </p:txBody>
      </p:sp>
      <p:sp>
        <p:nvSpPr>
          <p:cNvPr id="4" name="Title 12"/>
          <p:cNvSpPr>
            <a:spLocks noGrp="1"/>
          </p:cNvSpPr>
          <p:nvPr>
            <p:ph type="title"/>
          </p:nvPr>
        </p:nvSpPr>
        <p:spPr>
          <a:xfrm>
            <a:off x="1522413" y="380999"/>
            <a:ext cx="9144001" cy="1383341"/>
          </a:xfrm>
        </p:spPr>
        <p:txBody>
          <a:bodyPr>
            <a:normAutofit/>
          </a:bodyPr>
          <a:lstStyle/>
          <a:p>
            <a:r>
              <a:rPr lang="el-GR" dirty="0" smtClean="0">
                <a:solidFill>
                  <a:srgbClr val="00B0F0"/>
                </a:solidFill>
              </a:rPr>
              <a:t>Σύνοψη 7</a:t>
            </a:r>
            <a:r>
              <a:rPr lang="el-GR" baseline="30000" dirty="0" smtClean="0">
                <a:solidFill>
                  <a:srgbClr val="00B0F0"/>
                </a:solidFill>
              </a:rPr>
              <a:t>ης</a:t>
            </a:r>
            <a:r>
              <a:rPr lang="el-GR" dirty="0" smtClean="0">
                <a:solidFill>
                  <a:srgbClr val="00B0F0"/>
                </a:solidFill>
              </a:rPr>
              <a:t> διάλεξης</a:t>
            </a:r>
            <a:r>
              <a:rPr lang="el-GR" dirty="0"/>
              <a:t/>
            </a:r>
            <a:br>
              <a:rPr lang="el-GR" dirty="0"/>
            </a:br>
            <a:endParaRPr lang="el-GR" dirty="0"/>
          </a:p>
        </p:txBody>
      </p:sp>
    </p:spTree>
    <p:extLst>
      <p:ext uri="{BB962C8B-B14F-4D97-AF65-F5344CB8AC3E}">
        <p14:creationId xmlns:p14="http://schemas.microsoft.com/office/powerpoint/2010/main" xmlns="" val="257311869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2204" y="2492896"/>
            <a:ext cx="4716015" cy="1371600"/>
          </a:xfrm>
        </p:spPr>
        <p:txBody>
          <a:bodyPr/>
          <a:lstStyle/>
          <a:p>
            <a:r>
              <a:rPr lang="el-GR" dirty="0" smtClean="0">
                <a:solidFill>
                  <a:srgbClr val="00B0F0"/>
                </a:solidFill>
              </a:rPr>
              <a:t>Τέλος </a:t>
            </a:r>
            <a:r>
              <a:rPr lang="el-GR" dirty="0">
                <a:solidFill>
                  <a:srgbClr val="00B0F0"/>
                </a:solidFill>
              </a:rPr>
              <a:t>7</a:t>
            </a:r>
            <a:r>
              <a:rPr lang="el-GR" baseline="30000" dirty="0" smtClean="0">
                <a:solidFill>
                  <a:srgbClr val="00B0F0"/>
                </a:solidFill>
              </a:rPr>
              <a:t>ης</a:t>
            </a:r>
            <a:r>
              <a:rPr lang="el-GR" dirty="0" smtClean="0">
                <a:solidFill>
                  <a:srgbClr val="00B0F0"/>
                </a:solidFill>
              </a:rPr>
              <a:t> Διάλεξης</a:t>
            </a:r>
            <a:endParaRPr lang="en-US" dirty="0">
              <a:solidFill>
                <a:srgbClr val="00B0F0"/>
              </a:solidFill>
            </a:endParaRPr>
          </a:p>
        </p:txBody>
      </p:sp>
    </p:spTree>
    <p:extLst>
      <p:ext uri="{BB962C8B-B14F-4D97-AF65-F5344CB8AC3E}">
        <p14:creationId xmlns:p14="http://schemas.microsoft.com/office/powerpoint/2010/main" xmlns="" val="53055778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065213" y="1844824"/>
            <a:ext cx="6829399" cy="2015480"/>
          </a:xfrm>
        </p:spPr>
        <p:txBody>
          <a:bodyPr>
            <a:noAutofit/>
          </a:bodyPr>
          <a:lstStyle/>
          <a:p>
            <a:r>
              <a:rPr lang="el-GR" sz="3600" dirty="0"/>
              <a:t>Τεχνολογικές και διδακτικές καινοτομίες με τη χρήση της </a:t>
            </a:r>
            <a:r>
              <a:rPr lang="el-GR" sz="3600" dirty="0" smtClean="0"/>
              <a:t>Πληροφορικής</a:t>
            </a:r>
            <a:br>
              <a:rPr lang="el-GR" sz="3600" dirty="0" smtClean="0"/>
            </a:br>
            <a:r>
              <a:rPr lang="el-GR" sz="3600" dirty="0" smtClean="0"/>
              <a:t>Εικονική </a:t>
            </a:r>
            <a:r>
              <a:rPr lang="el-GR" sz="3600" dirty="0"/>
              <a:t>Πραγματικότητα</a:t>
            </a:r>
            <a:endParaRPr lang="en-US" sz="3600" dirty="0"/>
          </a:p>
        </p:txBody>
      </p:sp>
      <p:sp>
        <p:nvSpPr>
          <p:cNvPr id="4" name="Subtitle 3"/>
          <p:cNvSpPr>
            <a:spLocks noGrp="1"/>
          </p:cNvSpPr>
          <p:nvPr>
            <p:ph type="subTitle" idx="1"/>
          </p:nvPr>
        </p:nvSpPr>
        <p:spPr/>
        <p:txBody>
          <a:bodyPr>
            <a:normAutofit/>
          </a:bodyPr>
          <a:lstStyle/>
          <a:p>
            <a:r>
              <a:rPr lang="el-GR" sz="2800" b="1" cap="none" dirty="0" smtClean="0"/>
              <a:t>Διάλεξη </a:t>
            </a:r>
            <a:r>
              <a:rPr lang="el-GR" sz="3600" b="1" cap="none" dirty="0" smtClean="0"/>
              <a:t>7</a:t>
            </a:r>
            <a:r>
              <a:rPr lang="el-GR" sz="2800" b="1" cap="none" baseline="30000" dirty="0" smtClean="0"/>
              <a:t>η</a:t>
            </a:r>
            <a:r>
              <a:rPr lang="el-GR" sz="2800" b="1" cap="none" dirty="0"/>
              <a:t> Χειρισμός </a:t>
            </a:r>
            <a:r>
              <a:rPr lang="en-US" sz="2800" b="1" cap="none"/>
              <a:t>Sever</a:t>
            </a:r>
            <a:endParaRPr lang="it-IT" sz="2800" b="1" cap="none" dirty="0"/>
          </a:p>
        </p:txBody>
      </p:sp>
    </p:spTree>
    <p:extLst>
      <p:ext uri="{BB962C8B-B14F-4D97-AF65-F5344CB8AC3E}">
        <p14:creationId xmlns:p14="http://schemas.microsoft.com/office/powerpoint/2010/main" xmlns="" val="246844450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smtClean="0">
                <a:solidFill>
                  <a:srgbClr val="00B0F0"/>
                </a:solidFill>
              </a:rPr>
              <a:t>Σύνδεση με τα προηγούμενα</a:t>
            </a:r>
            <a:endParaRPr lang="en-US" dirty="0">
              <a:solidFill>
                <a:srgbClr val="00B0F0"/>
              </a:solidFill>
            </a:endParaRPr>
          </a:p>
        </p:txBody>
      </p:sp>
      <p:grpSp>
        <p:nvGrpSpPr>
          <p:cNvPr id="11" name="Group 10"/>
          <p:cNvGrpSpPr/>
          <p:nvPr/>
        </p:nvGrpSpPr>
        <p:grpSpPr>
          <a:xfrm>
            <a:off x="3214092" y="1484784"/>
            <a:ext cx="7998898" cy="5008012"/>
            <a:chOff x="0" y="0"/>
            <a:chExt cx="6338550" cy="3823716"/>
          </a:xfrm>
        </p:grpSpPr>
        <p:sp>
          <p:nvSpPr>
            <p:cNvPr id="12" name="Rectangle 11"/>
            <p:cNvSpPr/>
            <p:nvPr/>
          </p:nvSpPr>
          <p:spPr>
            <a:xfrm>
              <a:off x="4466971" y="26797"/>
              <a:ext cx="42143"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15" name="Rectangle 14"/>
            <p:cNvSpPr/>
            <p:nvPr/>
          </p:nvSpPr>
          <p:spPr>
            <a:xfrm>
              <a:off x="4466971" y="349885"/>
              <a:ext cx="42143"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16" name="Rectangle 15"/>
            <p:cNvSpPr/>
            <p:nvPr/>
          </p:nvSpPr>
          <p:spPr>
            <a:xfrm>
              <a:off x="4466971" y="672973"/>
              <a:ext cx="42143"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17" name="Rectangle 16"/>
            <p:cNvSpPr/>
            <p:nvPr/>
          </p:nvSpPr>
          <p:spPr>
            <a:xfrm>
              <a:off x="4466971" y="996061"/>
              <a:ext cx="42143"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18" name="Rectangle 17"/>
            <p:cNvSpPr/>
            <p:nvPr/>
          </p:nvSpPr>
          <p:spPr>
            <a:xfrm>
              <a:off x="4466971" y="1319148"/>
              <a:ext cx="42143"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19" name="Rectangle 18"/>
            <p:cNvSpPr/>
            <p:nvPr/>
          </p:nvSpPr>
          <p:spPr>
            <a:xfrm>
              <a:off x="6296406" y="1319148"/>
              <a:ext cx="42144"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pic>
          <p:nvPicPr>
            <p:cNvPr id="20" name="Picture 19"/>
            <p:cNvPicPr/>
            <p:nvPr/>
          </p:nvPicPr>
          <p:blipFill>
            <a:blip r:embed="rId2"/>
            <a:stretch>
              <a:fillRect/>
            </a:stretch>
          </p:blipFill>
          <p:spPr>
            <a:xfrm>
              <a:off x="102870" y="0"/>
              <a:ext cx="1648968" cy="3412236"/>
            </a:xfrm>
            <a:prstGeom prst="rect">
              <a:avLst/>
            </a:prstGeom>
          </p:spPr>
        </p:pic>
        <p:sp>
          <p:nvSpPr>
            <p:cNvPr id="21" name="Shape 3372"/>
            <p:cNvSpPr/>
            <p:nvPr/>
          </p:nvSpPr>
          <p:spPr>
            <a:xfrm>
              <a:off x="0" y="572262"/>
              <a:ext cx="1304544" cy="1362456"/>
            </a:xfrm>
            <a:custGeom>
              <a:avLst/>
              <a:gdLst/>
              <a:ahLst/>
              <a:cxnLst/>
              <a:rect l="0" t="0" r="0" b="0"/>
              <a:pathLst>
                <a:path w="1304544" h="1362456">
                  <a:moveTo>
                    <a:pt x="0" y="681229"/>
                  </a:moveTo>
                  <a:cubicBezTo>
                    <a:pt x="0" y="305054"/>
                    <a:pt x="291973" y="0"/>
                    <a:pt x="652272" y="0"/>
                  </a:cubicBezTo>
                  <a:cubicBezTo>
                    <a:pt x="1012571" y="0"/>
                    <a:pt x="1304544" y="305054"/>
                    <a:pt x="1304544" y="681229"/>
                  </a:cubicBezTo>
                  <a:cubicBezTo>
                    <a:pt x="1304544" y="1057403"/>
                    <a:pt x="1012571" y="1362456"/>
                    <a:pt x="652272" y="1362456"/>
                  </a:cubicBezTo>
                  <a:cubicBezTo>
                    <a:pt x="291973" y="1362456"/>
                    <a:pt x="0" y="1057403"/>
                    <a:pt x="0" y="681229"/>
                  </a:cubicBezTo>
                  <a:close/>
                </a:path>
              </a:pathLst>
            </a:custGeom>
            <a:ln w="25908" cap="flat">
              <a:round/>
            </a:ln>
          </p:spPr>
          <p:style>
            <a:lnRef idx="1">
              <a:srgbClr val="FF0000"/>
            </a:lnRef>
            <a:fillRef idx="0">
              <a:srgbClr val="000000">
                <a:alpha val="0"/>
              </a:srgbClr>
            </a:fillRef>
            <a:effectRef idx="0">
              <a:scrgbClr r="0" g="0" b="0"/>
            </a:effectRef>
            <a:fontRef idx="none"/>
          </p:style>
          <p:txBody>
            <a:bodyPr/>
            <a:lstStyle/>
            <a:p>
              <a:endParaRPr lang="en-US"/>
            </a:p>
          </p:txBody>
        </p:sp>
        <p:pic>
          <p:nvPicPr>
            <p:cNvPr id="22" name="Picture 21"/>
            <p:cNvPicPr/>
            <p:nvPr/>
          </p:nvPicPr>
          <p:blipFill>
            <a:blip r:embed="rId3"/>
            <a:stretch>
              <a:fillRect/>
            </a:stretch>
          </p:blipFill>
          <p:spPr>
            <a:xfrm>
              <a:off x="1875282" y="3048"/>
              <a:ext cx="2476500" cy="1648968"/>
            </a:xfrm>
            <a:prstGeom prst="rect">
              <a:avLst/>
            </a:prstGeom>
          </p:spPr>
        </p:pic>
        <p:sp>
          <p:nvSpPr>
            <p:cNvPr id="23" name="Shape 3374"/>
            <p:cNvSpPr/>
            <p:nvPr/>
          </p:nvSpPr>
          <p:spPr>
            <a:xfrm>
              <a:off x="2324100" y="204978"/>
              <a:ext cx="1495044" cy="1353312"/>
            </a:xfrm>
            <a:custGeom>
              <a:avLst/>
              <a:gdLst/>
              <a:ahLst/>
              <a:cxnLst/>
              <a:rect l="0" t="0" r="0" b="0"/>
              <a:pathLst>
                <a:path w="1495044" h="1353312">
                  <a:moveTo>
                    <a:pt x="0" y="676656"/>
                  </a:moveTo>
                  <a:cubicBezTo>
                    <a:pt x="0" y="302895"/>
                    <a:pt x="334645" y="0"/>
                    <a:pt x="747522" y="0"/>
                  </a:cubicBezTo>
                  <a:cubicBezTo>
                    <a:pt x="1160399" y="0"/>
                    <a:pt x="1495044" y="302895"/>
                    <a:pt x="1495044" y="676656"/>
                  </a:cubicBezTo>
                  <a:cubicBezTo>
                    <a:pt x="1495044" y="1050417"/>
                    <a:pt x="1160399" y="1353312"/>
                    <a:pt x="747522" y="1353312"/>
                  </a:cubicBezTo>
                  <a:cubicBezTo>
                    <a:pt x="334645" y="1353312"/>
                    <a:pt x="0" y="1050417"/>
                    <a:pt x="0" y="676656"/>
                  </a:cubicBezTo>
                  <a:close/>
                </a:path>
              </a:pathLst>
            </a:custGeom>
            <a:ln w="25908" cap="flat">
              <a:round/>
            </a:ln>
          </p:spPr>
          <p:style>
            <a:lnRef idx="1">
              <a:srgbClr val="FF0000"/>
            </a:lnRef>
            <a:fillRef idx="0">
              <a:srgbClr val="000000">
                <a:alpha val="0"/>
              </a:srgbClr>
            </a:fillRef>
            <a:effectRef idx="0">
              <a:scrgbClr r="0" g="0" b="0"/>
            </a:effectRef>
            <a:fontRef idx="none"/>
          </p:style>
          <p:txBody>
            <a:bodyPr/>
            <a:lstStyle/>
            <a:p>
              <a:endParaRPr lang="en-US"/>
            </a:p>
          </p:txBody>
        </p:sp>
        <p:pic>
          <p:nvPicPr>
            <p:cNvPr id="24" name="Picture 23"/>
            <p:cNvPicPr/>
            <p:nvPr/>
          </p:nvPicPr>
          <p:blipFill>
            <a:blip r:embed="rId4"/>
            <a:stretch>
              <a:fillRect/>
            </a:stretch>
          </p:blipFill>
          <p:spPr>
            <a:xfrm>
              <a:off x="1922526" y="1859280"/>
              <a:ext cx="2342388" cy="1964436"/>
            </a:xfrm>
            <a:prstGeom prst="rect">
              <a:avLst/>
            </a:prstGeom>
          </p:spPr>
        </p:pic>
        <p:sp>
          <p:nvSpPr>
            <p:cNvPr id="25" name="Shape 3376"/>
            <p:cNvSpPr/>
            <p:nvPr/>
          </p:nvSpPr>
          <p:spPr>
            <a:xfrm>
              <a:off x="2264178" y="2036540"/>
              <a:ext cx="1304544" cy="1360932"/>
            </a:xfrm>
            <a:custGeom>
              <a:avLst/>
              <a:gdLst/>
              <a:ahLst/>
              <a:cxnLst/>
              <a:rect l="0" t="0" r="0" b="0"/>
              <a:pathLst>
                <a:path w="1304544" h="1360932">
                  <a:moveTo>
                    <a:pt x="0" y="680466"/>
                  </a:moveTo>
                  <a:cubicBezTo>
                    <a:pt x="0" y="304673"/>
                    <a:pt x="291973" y="0"/>
                    <a:pt x="652272" y="0"/>
                  </a:cubicBezTo>
                  <a:cubicBezTo>
                    <a:pt x="1012571" y="0"/>
                    <a:pt x="1304544" y="304673"/>
                    <a:pt x="1304544" y="680466"/>
                  </a:cubicBezTo>
                  <a:cubicBezTo>
                    <a:pt x="1304544" y="1056259"/>
                    <a:pt x="1012571" y="1360932"/>
                    <a:pt x="652272" y="1360932"/>
                  </a:cubicBezTo>
                  <a:cubicBezTo>
                    <a:pt x="291973" y="1360932"/>
                    <a:pt x="0" y="1056259"/>
                    <a:pt x="0" y="680466"/>
                  </a:cubicBezTo>
                  <a:close/>
                </a:path>
              </a:pathLst>
            </a:custGeom>
            <a:ln w="25908" cap="flat">
              <a:round/>
            </a:ln>
          </p:spPr>
          <p:style>
            <a:lnRef idx="1">
              <a:srgbClr val="FF0000"/>
            </a:lnRef>
            <a:fillRef idx="0">
              <a:srgbClr val="000000">
                <a:alpha val="0"/>
              </a:srgbClr>
            </a:fillRef>
            <a:effectRef idx="0">
              <a:scrgbClr r="0" g="0" b="0"/>
            </a:effectRef>
            <a:fontRef idx="none"/>
          </p:style>
          <p:txBody>
            <a:bodyPr/>
            <a:lstStyle/>
            <a:p>
              <a:endParaRPr lang="en-US"/>
            </a:p>
          </p:txBody>
        </p:sp>
      </p:grpSp>
    </p:spTree>
    <p:extLst>
      <p:ext uri="{BB962C8B-B14F-4D97-AF65-F5344CB8AC3E}">
        <p14:creationId xmlns:p14="http://schemas.microsoft.com/office/powerpoint/2010/main" xmlns="" val="22897590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smtClean="0">
                <a:solidFill>
                  <a:srgbClr val="00B0F0"/>
                </a:solidFill>
              </a:rPr>
              <a:t>Σύνδεση με τα προηγούμενα</a:t>
            </a:r>
            <a:endParaRPr lang="en-US" dirty="0">
              <a:solidFill>
                <a:srgbClr val="00B0F0"/>
              </a:solidFill>
            </a:endParaRPr>
          </a:p>
        </p:txBody>
      </p:sp>
      <p:grpSp>
        <p:nvGrpSpPr>
          <p:cNvPr id="3" name="Group 2"/>
          <p:cNvGrpSpPr/>
          <p:nvPr/>
        </p:nvGrpSpPr>
        <p:grpSpPr>
          <a:xfrm>
            <a:off x="3142084" y="1484784"/>
            <a:ext cx="5616624" cy="4752528"/>
            <a:chOff x="0" y="0"/>
            <a:chExt cx="4451964" cy="3705551"/>
          </a:xfrm>
        </p:grpSpPr>
        <p:sp>
          <p:nvSpPr>
            <p:cNvPr id="4" name="Rectangle 3"/>
            <p:cNvSpPr/>
            <p:nvPr/>
          </p:nvSpPr>
          <p:spPr>
            <a:xfrm>
              <a:off x="4409821" y="3515614"/>
              <a:ext cx="42143"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pic>
          <p:nvPicPr>
            <p:cNvPr id="5" name="Picture 4"/>
            <p:cNvPicPr/>
            <p:nvPr/>
          </p:nvPicPr>
          <p:blipFill>
            <a:blip r:embed="rId2"/>
            <a:stretch>
              <a:fillRect/>
            </a:stretch>
          </p:blipFill>
          <p:spPr>
            <a:xfrm>
              <a:off x="0" y="0"/>
              <a:ext cx="4410456" cy="3616452"/>
            </a:xfrm>
            <a:prstGeom prst="rect">
              <a:avLst/>
            </a:prstGeom>
          </p:spPr>
        </p:pic>
        <p:sp>
          <p:nvSpPr>
            <p:cNvPr id="6" name="Shape 3581"/>
            <p:cNvSpPr/>
            <p:nvPr/>
          </p:nvSpPr>
          <p:spPr>
            <a:xfrm>
              <a:off x="172974" y="2457450"/>
              <a:ext cx="580644" cy="562356"/>
            </a:xfrm>
            <a:custGeom>
              <a:avLst/>
              <a:gdLst/>
              <a:ahLst/>
              <a:cxnLst/>
              <a:rect l="0" t="0" r="0" b="0"/>
              <a:pathLst>
                <a:path w="580644" h="562356">
                  <a:moveTo>
                    <a:pt x="0" y="281178"/>
                  </a:moveTo>
                  <a:cubicBezTo>
                    <a:pt x="0" y="125857"/>
                    <a:pt x="129921" y="0"/>
                    <a:pt x="290322" y="0"/>
                  </a:cubicBezTo>
                  <a:cubicBezTo>
                    <a:pt x="450723" y="0"/>
                    <a:pt x="580644" y="125857"/>
                    <a:pt x="580644" y="281178"/>
                  </a:cubicBezTo>
                  <a:cubicBezTo>
                    <a:pt x="580644" y="436499"/>
                    <a:pt x="450723" y="562356"/>
                    <a:pt x="290322" y="562356"/>
                  </a:cubicBezTo>
                  <a:cubicBezTo>
                    <a:pt x="129921" y="562356"/>
                    <a:pt x="0" y="436499"/>
                    <a:pt x="0" y="281178"/>
                  </a:cubicBezTo>
                  <a:close/>
                </a:path>
              </a:pathLst>
            </a:custGeom>
            <a:ln w="25908" cap="flat">
              <a:round/>
            </a:ln>
          </p:spPr>
          <p:style>
            <a:lnRef idx="1">
              <a:srgbClr val="FF0000"/>
            </a:lnRef>
            <a:fillRef idx="0">
              <a:srgbClr val="000000">
                <a:alpha val="0"/>
              </a:srgbClr>
            </a:fillRef>
            <a:effectRef idx="0">
              <a:scrgbClr r="0" g="0" b="0"/>
            </a:effectRef>
            <a:fontRef idx="none"/>
          </p:style>
          <p:txBody>
            <a:bodyPr/>
            <a:lstStyle/>
            <a:p>
              <a:endParaRPr lang="en-US"/>
            </a:p>
          </p:txBody>
        </p:sp>
        <p:sp>
          <p:nvSpPr>
            <p:cNvPr id="7" name="Shape 3582"/>
            <p:cNvSpPr/>
            <p:nvPr/>
          </p:nvSpPr>
          <p:spPr>
            <a:xfrm>
              <a:off x="2430018" y="1038606"/>
              <a:ext cx="1667256" cy="1808988"/>
            </a:xfrm>
            <a:custGeom>
              <a:avLst/>
              <a:gdLst/>
              <a:ahLst/>
              <a:cxnLst/>
              <a:rect l="0" t="0" r="0" b="0"/>
              <a:pathLst>
                <a:path w="1667256" h="1808988">
                  <a:moveTo>
                    <a:pt x="0" y="904494"/>
                  </a:moveTo>
                  <a:cubicBezTo>
                    <a:pt x="0" y="405003"/>
                    <a:pt x="373253" y="0"/>
                    <a:pt x="833628" y="0"/>
                  </a:cubicBezTo>
                  <a:cubicBezTo>
                    <a:pt x="1294003" y="0"/>
                    <a:pt x="1667256" y="405003"/>
                    <a:pt x="1667256" y="904494"/>
                  </a:cubicBezTo>
                  <a:cubicBezTo>
                    <a:pt x="1667256" y="1403985"/>
                    <a:pt x="1294003" y="1808988"/>
                    <a:pt x="833628" y="1808988"/>
                  </a:cubicBezTo>
                  <a:cubicBezTo>
                    <a:pt x="373253" y="1808988"/>
                    <a:pt x="0" y="1403985"/>
                    <a:pt x="0" y="904494"/>
                  </a:cubicBezTo>
                  <a:close/>
                </a:path>
              </a:pathLst>
            </a:custGeom>
            <a:ln w="25908" cap="flat">
              <a:round/>
            </a:ln>
          </p:spPr>
          <p:style>
            <a:lnRef idx="1">
              <a:srgbClr val="FF0000"/>
            </a:lnRef>
            <a:fillRef idx="0">
              <a:srgbClr val="000000">
                <a:alpha val="0"/>
              </a:srgbClr>
            </a:fillRef>
            <a:effectRef idx="0">
              <a:scrgbClr r="0" g="0" b="0"/>
            </a:effectRef>
            <a:fontRef idx="none"/>
          </p:style>
          <p:txBody>
            <a:bodyPr/>
            <a:lstStyle/>
            <a:p>
              <a:endParaRPr lang="en-US"/>
            </a:p>
          </p:txBody>
        </p:sp>
        <p:sp>
          <p:nvSpPr>
            <p:cNvPr id="8" name="Shape 3583"/>
            <p:cNvSpPr/>
            <p:nvPr/>
          </p:nvSpPr>
          <p:spPr>
            <a:xfrm>
              <a:off x="762" y="276606"/>
              <a:ext cx="647700" cy="304800"/>
            </a:xfrm>
            <a:custGeom>
              <a:avLst/>
              <a:gdLst/>
              <a:ahLst/>
              <a:cxnLst/>
              <a:rect l="0" t="0" r="0" b="0"/>
              <a:pathLst>
                <a:path w="647700" h="304800">
                  <a:moveTo>
                    <a:pt x="0" y="152400"/>
                  </a:moveTo>
                  <a:cubicBezTo>
                    <a:pt x="0" y="68199"/>
                    <a:pt x="145034" y="0"/>
                    <a:pt x="323850" y="0"/>
                  </a:cubicBezTo>
                  <a:cubicBezTo>
                    <a:pt x="502666" y="0"/>
                    <a:pt x="647700" y="68199"/>
                    <a:pt x="647700" y="152400"/>
                  </a:cubicBezTo>
                  <a:cubicBezTo>
                    <a:pt x="647700" y="236601"/>
                    <a:pt x="502666" y="304800"/>
                    <a:pt x="323850" y="304800"/>
                  </a:cubicBezTo>
                  <a:cubicBezTo>
                    <a:pt x="145034" y="304800"/>
                    <a:pt x="0" y="236601"/>
                    <a:pt x="0" y="152400"/>
                  </a:cubicBezTo>
                  <a:close/>
                </a:path>
              </a:pathLst>
            </a:custGeom>
            <a:ln w="25908" cap="flat">
              <a:round/>
            </a:ln>
          </p:spPr>
          <p:style>
            <a:lnRef idx="1">
              <a:srgbClr val="FF0000"/>
            </a:lnRef>
            <a:fillRef idx="0">
              <a:srgbClr val="000000">
                <a:alpha val="0"/>
              </a:srgbClr>
            </a:fillRef>
            <a:effectRef idx="0">
              <a:scrgbClr r="0" g="0" b="0"/>
            </a:effectRef>
            <a:fontRef idx="none"/>
          </p:style>
          <p:txBody>
            <a:bodyPr/>
            <a:lstStyle/>
            <a:p>
              <a:endParaRPr lang="en-US"/>
            </a:p>
          </p:txBody>
        </p:sp>
      </p:grpSp>
    </p:spTree>
    <p:extLst>
      <p:ext uri="{BB962C8B-B14F-4D97-AF65-F5344CB8AC3E}">
        <p14:creationId xmlns:p14="http://schemas.microsoft.com/office/powerpoint/2010/main" xmlns="" val="285350193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smtClean="0">
                <a:solidFill>
                  <a:srgbClr val="00B0F0"/>
                </a:solidFill>
              </a:rPr>
              <a:t>Σύνδεση με τα προηγούμενα</a:t>
            </a:r>
            <a:endParaRPr lang="en-US" dirty="0">
              <a:solidFill>
                <a:srgbClr val="00B0F0"/>
              </a:solidFill>
            </a:endParaRPr>
          </a:p>
        </p:txBody>
      </p:sp>
      <p:sp>
        <p:nvSpPr>
          <p:cNvPr id="26" name="Rectangle 25"/>
          <p:cNvSpPr/>
          <p:nvPr/>
        </p:nvSpPr>
        <p:spPr>
          <a:xfrm>
            <a:off x="1520237" y="1628800"/>
            <a:ext cx="9289032" cy="3170099"/>
          </a:xfrm>
          <a:prstGeom prst="rect">
            <a:avLst/>
          </a:prstGeom>
        </p:spPr>
        <p:txBody>
          <a:bodyPr wrap="square">
            <a:spAutoFit/>
          </a:bodyPr>
          <a:lstStyle/>
          <a:p>
            <a:r>
              <a:rPr lang="el-GR" sz="2000" dirty="0"/>
              <a:t>Για να αντιμετωπιστεί το πρόβλημα </a:t>
            </a:r>
            <a:r>
              <a:rPr lang="el-GR" sz="2000" dirty="0" smtClean="0"/>
              <a:t>του </a:t>
            </a:r>
            <a:r>
              <a:rPr lang="en-US" sz="2000" dirty="0" smtClean="0"/>
              <a:t>no copy no modify</a:t>
            </a:r>
            <a:r>
              <a:rPr lang="el-GR" sz="2000" dirty="0" smtClean="0"/>
              <a:t>, </a:t>
            </a:r>
            <a:r>
              <a:rPr lang="el-GR" sz="2000" dirty="0"/>
              <a:t>χρειάζεται να κάνουμε τις εξής ενέργειες: </a:t>
            </a:r>
          </a:p>
          <a:p>
            <a:pPr marL="457200" indent="-457200">
              <a:buFont typeface="+mj-lt"/>
              <a:buAutoNum type="arabicPeriod"/>
            </a:pPr>
            <a:r>
              <a:rPr lang="el-GR" sz="2000" dirty="0" smtClean="0"/>
              <a:t>Τοποθετούμε </a:t>
            </a:r>
            <a:r>
              <a:rPr lang="el-GR" sz="2000" dirty="0"/>
              <a:t>ένα τέτοιο αντικείμενο στον κόσμο μας. </a:t>
            </a:r>
          </a:p>
          <a:p>
            <a:pPr marL="457200" indent="-457200">
              <a:buFont typeface="+mj-lt"/>
              <a:buAutoNum type="arabicPeriod"/>
            </a:pPr>
            <a:r>
              <a:rPr lang="el-GR" sz="2000" dirty="0" smtClean="0"/>
              <a:t>Κάνουμε </a:t>
            </a:r>
            <a:r>
              <a:rPr lang="el-GR" sz="2000" dirty="0"/>
              <a:t>δεξί κλικ σε αυτό και επιλέγουμε </a:t>
            </a:r>
            <a:r>
              <a:rPr lang="el-GR" sz="2000" dirty="0" err="1"/>
              <a:t>Edit</a:t>
            </a:r>
            <a:r>
              <a:rPr lang="el-GR" sz="2000" dirty="0"/>
              <a:t>. </a:t>
            </a:r>
          </a:p>
          <a:p>
            <a:pPr marL="457200" indent="-457200">
              <a:buFont typeface="+mj-lt"/>
              <a:buAutoNum type="arabicPeriod"/>
            </a:pPr>
            <a:r>
              <a:rPr lang="el-GR" sz="2000" dirty="0" smtClean="0"/>
              <a:t>Από </a:t>
            </a:r>
            <a:r>
              <a:rPr lang="el-GR" sz="2000" dirty="0"/>
              <a:t>τη γραμμή εντολών </a:t>
            </a:r>
            <a:r>
              <a:rPr lang="el-GR" sz="2000" dirty="0" err="1"/>
              <a:t>Admin</a:t>
            </a:r>
            <a:r>
              <a:rPr lang="el-GR" sz="2000" dirty="0"/>
              <a:t> επιλέγουμε </a:t>
            </a:r>
            <a:r>
              <a:rPr lang="el-GR" sz="2000" dirty="0" err="1"/>
              <a:t>Object</a:t>
            </a:r>
            <a:r>
              <a:rPr lang="el-GR" sz="2000" dirty="0"/>
              <a:t> και κάνουμε κλικ στην επιλογή Force </a:t>
            </a:r>
            <a:r>
              <a:rPr lang="el-GR" sz="2000" dirty="0" err="1"/>
              <a:t>Owner</a:t>
            </a:r>
            <a:r>
              <a:rPr lang="el-GR" sz="2000" dirty="0"/>
              <a:t> </a:t>
            </a:r>
            <a:r>
              <a:rPr lang="el-GR" sz="2000" dirty="0" err="1"/>
              <a:t>to</a:t>
            </a:r>
            <a:r>
              <a:rPr lang="el-GR" sz="2000" dirty="0"/>
              <a:t> </a:t>
            </a:r>
            <a:r>
              <a:rPr lang="el-GR" sz="2000" dirty="0" err="1"/>
              <a:t>Me</a:t>
            </a:r>
            <a:r>
              <a:rPr lang="el-GR" sz="2000" dirty="0"/>
              <a:t> </a:t>
            </a:r>
            <a:endParaRPr lang="en-US" sz="2000" dirty="0" smtClean="0"/>
          </a:p>
          <a:p>
            <a:pPr marL="457200" indent="-457200">
              <a:buFont typeface="+mj-lt"/>
              <a:buAutoNum type="arabicPeriod"/>
            </a:pPr>
            <a:r>
              <a:rPr lang="el-GR" sz="2000" dirty="0" smtClean="0"/>
              <a:t>Από </a:t>
            </a:r>
            <a:r>
              <a:rPr lang="el-GR" sz="2000" dirty="0"/>
              <a:t>τη γραμμή εντολών </a:t>
            </a:r>
            <a:r>
              <a:rPr lang="el-GR" sz="2000" dirty="0" err="1"/>
              <a:t>Admin</a:t>
            </a:r>
            <a:r>
              <a:rPr lang="el-GR" sz="2000" dirty="0"/>
              <a:t> επιλέγουμε </a:t>
            </a:r>
            <a:r>
              <a:rPr lang="el-GR" sz="2000" dirty="0" err="1"/>
              <a:t>Object</a:t>
            </a:r>
            <a:r>
              <a:rPr lang="el-GR" sz="2000" dirty="0"/>
              <a:t> και κάνουμε κλικ στην επιλογή Force </a:t>
            </a:r>
            <a:r>
              <a:rPr lang="el-GR" sz="2000" dirty="0" err="1"/>
              <a:t>Owner</a:t>
            </a:r>
            <a:r>
              <a:rPr lang="el-GR" sz="2000" dirty="0"/>
              <a:t> </a:t>
            </a:r>
            <a:r>
              <a:rPr lang="el-GR" sz="2000" dirty="0" err="1"/>
              <a:t>Permissive</a:t>
            </a:r>
            <a:r>
              <a:rPr lang="el-GR" sz="2000" dirty="0"/>
              <a:t> </a:t>
            </a:r>
            <a:endParaRPr lang="en-US" sz="2000" dirty="0" smtClean="0"/>
          </a:p>
          <a:p>
            <a:endParaRPr lang="en-US" sz="2000" dirty="0"/>
          </a:p>
          <a:p>
            <a:endParaRPr lang="el-GR" sz="2000" dirty="0"/>
          </a:p>
        </p:txBody>
      </p:sp>
    </p:spTree>
    <p:extLst>
      <p:ext uri="{BB962C8B-B14F-4D97-AF65-F5344CB8AC3E}">
        <p14:creationId xmlns:p14="http://schemas.microsoft.com/office/powerpoint/2010/main" xmlns="" val="355859650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smtClean="0">
                <a:solidFill>
                  <a:srgbClr val="00B0F0"/>
                </a:solidFill>
              </a:rPr>
              <a:t>Σύνδεση με τα προηγούμενα</a:t>
            </a:r>
            <a:endParaRPr lang="en-US" dirty="0">
              <a:solidFill>
                <a:srgbClr val="00B0F0"/>
              </a:solidFill>
            </a:endParaRPr>
          </a:p>
        </p:txBody>
      </p:sp>
      <p:pic>
        <p:nvPicPr>
          <p:cNvPr id="3" name="Picture 2"/>
          <p:cNvPicPr>
            <a:picLocks noChangeAspect="1"/>
          </p:cNvPicPr>
          <p:nvPr/>
        </p:nvPicPr>
        <p:blipFill rotWithShape="1">
          <a:blip r:embed="rId2"/>
          <a:srcRect l="2278" t="16401" r="47165" b="16401"/>
          <a:stretch/>
        </p:blipFill>
        <p:spPr>
          <a:xfrm>
            <a:off x="909836" y="1844824"/>
            <a:ext cx="5425803" cy="4056675"/>
          </a:xfrm>
          <a:prstGeom prst="rect">
            <a:avLst/>
          </a:prstGeom>
        </p:spPr>
      </p:pic>
      <p:pic>
        <p:nvPicPr>
          <p:cNvPr id="4" name="Picture 3"/>
          <p:cNvPicPr>
            <a:picLocks noChangeAspect="1"/>
          </p:cNvPicPr>
          <p:nvPr/>
        </p:nvPicPr>
        <p:blipFill rotWithShape="1">
          <a:blip r:embed="rId3"/>
          <a:srcRect l="27321" t="16401" r="34879" b="33201"/>
          <a:stretch/>
        </p:blipFill>
        <p:spPr>
          <a:xfrm>
            <a:off x="6670477" y="2204864"/>
            <a:ext cx="4510237" cy="3382678"/>
          </a:xfrm>
          <a:prstGeom prst="rect">
            <a:avLst/>
          </a:prstGeom>
        </p:spPr>
      </p:pic>
    </p:spTree>
    <p:extLst>
      <p:ext uri="{BB962C8B-B14F-4D97-AF65-F5344CB8AC3E}">
        <p14:creationId xmlns:p14="http://schemas.microsoft.com/office/powerpoint/2010/main" xmlns="" val="271540765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smtClean="0">
                <a:solidFill>
                  <a:srgbClr val="00B0F0"/>
                </a:solidFill>
              </a:rPr>
              <a:t>Σύνδεση με τα προηγούμενα</a:t>
            </a:r>
            <a:endParaRPr lang="en-US" dirty="0">
              <a:solidFill>
                <a:srgbClr val="00B0F0"/>
              </a:solidFill>
            </a:endParaRPr>
          </a:p>
        </p:txBody>
      </p:sp>
      <p:pic>
        <p:nvPicPr>
          <p:cNvPr id="3" name="Picture 2"/>
          <p:cNvPicPr>
            <a:picLocks noChangeAspect="1"/>
          </p:cNvPicPr>
          <p:nvPr/>
        </p:nvPicPr>
        <p:blipFill rotWithShape="1">
          <a:blip r:embed="rId2"/>
          <a:srcRect l="2846" t="17240" r="78180" b="13040"/>
          <a:stretch/>
        </p:blipFill>
        <p:spPr>
          <a:xfrm>
            <a:off x="2998068" y="1268760"/>
            <a:ext cx="2602871" cy="5400958"/>
          </a:xfrm>
          <a:prstGeom prst="rect">
            <a:avLst/>
          </a:prstGeom>
        </p:spPr>
      </p:pic>
      <p:pic>
        <p:nvPicPr>
          <p:cNvPr id="4" name="Picture 3"/>
          <p:cNvPicPr>
            <a:picLocks noChangeAspect="1"/>
          </p:cNvPicPr>
          <p:nvPr/>
        </p:nvPicPr>
        <p:blipFill rotWithShape="1">
          <a:blip r:embed="rId3"/>
          <a:srcRect l="14564" t="21440" r="54252" b="32360"/>
          <a:stretch/>
        </p:blipFill>
        <p:spPr>
          <a:xfrm>
            <a:off x="5708105" y="2861165"/>
            <a:ext cx="3456384" cy="2880320"/>
          </a:xfrm>
          <a:prstGeom prst="rect">
            <a:avLst/>
          </a:prstGeom>
        </p:spPr>
      </p:pic>
    </p:spTree>
    <p:extLst>
      <p:ext uri="{BB962C8B-B14F-4D97-AF65-F5344CB8AC3E}">
        <p14:creationId xmlns:p14="http://schemas.microsoft.com/office/powerpoint/2010/main" xmlns="" val="421650376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4228E6B-D70C-44BB-A81F-A245495F61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1825</Words>
  <Application>Microsoft Office PowerPoint</Application>
  <PresentationFormat>Custom</PresentationFormat>
  <Paragraphs>157</Paragraphs>
  <Slides>31</Slides>
  <Notes>6</Notes>
  <HiddenSlides>0</HiddenSlides>
  <MMClips>0</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Digital Blue Tunnel 16x9</vt:lpstr>
      <vt:lpstr>Office Theme</vt:lpstr>
      <vt:lpstr>Τεχνολογικές και διδακτικές καινοτομίες με τη χρήση της Πληροφορικής Εικονική Πραγματικότητα</vt:lpstr>
      <vt:lpstr>Άδειες Χρήσης</vt:lpstr>
      <vt:lpstr>Χρηματοδότηση</vt:lpstr>
      <vt:lpstr>Τεχνολογικές και διδακτικές καινοτομίες με τη χρήση της Πληροφορικής Εικονική Πραγματικότητα</vt:lpstr>
      <vt:lpstr>Σύνδεση με τα προηγούμενα</vt:lpstr>
      <vt:lpstr>Σύνδεση με τα προηγούμενα</vt:lpstr>
      <vt:lpstr>Σύνδεση με τα προηγούμενα</vt:lpstr>
      <vt:lpstr>Σύνδεση με τα προηγούμενα</vt:lpstr>
      <vt:lpstr>Σύνδεση με τα προηγούμενα</vt:lpstr>
      <vt:lpstr>Σύνδεση με τα προηγούμενα</vt:lpstr>
      <vt:lpstr>Σύνδεση με τα προηγούμενα</vt:lpstr>
      <vt:lpstr>Σύνδεση με τα προηγούμενα</vt:lpstr>
      <vt:lpstr>Αλλάζοντας το ανάγλυφο του εδάφους </vt:lpstr>
      <vt:lpstr>Αλλάζοντας το ανάγλυφο του εδάφους </vt:lpstr>
      <vt:lpstr>Αλλάζοντας το ανάγλυφο του εδάφους </vt:lpstr>
      <vt:lpstr>Αλλάζοντας το ανάγλυφο του εδάφους </vt:lpstr>
      <vt:lpstr>Αλλάζοντας το ανάγλυφο του εδάφους </vt:lpstr>
      <vt:lpstr>Αλλάζοντας το ανάγλυφο του εδάφους </vt:lpstr>
      <vt:lpstr>Αλλάζοντας το ανάγλυφο του εδάφους </vt:lpstr>
      <vt:lpstr>Αλλάζοντας το ανάγλυφο του εδάφους </vt:lpstr>
      <vt:lpstr>Αλλάζοντας την έκταση του κόσμου </vt:lpstr>
      <vt:lpstr>Αλλάζοντας την έκταση του κόσμου </vt:lpstr>
      <vt:lpstr>Παίρνοντας backup και αποκαθιστώντας ολόκληρες περιοχές </vt:lpstr>
      <vt:lpstr>Παίρνοντας backup και αποκαθιστώντας ολόκληρες περιοχές </vt:lpstr>
      <vt:lpstr>Παίρνοντας backup και αποκαθιστώντας ολόκληρες περιοχές </vt:lpstr>
      <vt:lpstr>Παίρνοντας backup και αποκαθιστώντας ολόκληρες περιοχές </vt:lpstr>
      <vt:lpstr>Παίρνοντας backup και αποκαθιστώντας ολόκληρες περιοχές </vt:lpstr>
      <vt:lpstr>Παίρνοντας backup και αποκαθιστώντας ολόκληρες περιοχές </vt:lpstr>
      <vt:lpstr>Παίρνοντας backup και αποκαθιστώντας ολόκληρες περιοχές </vt:lpstr>
      <vt:lpstr>Σύνοψη 7ης διάλεξης </vt:lpstr>
      <vt:lpstr>Τέλος 7ης Διάλεξης</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2015-06-02T14:18:30Z</dcterms:created>
  <dcterms:modified xsi:type="dcterms:W3CDTF">2015-09-02T16:44:23Z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TC028952619991</vt:lpwstr>
  </property>
</Properties>
</file>