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72" r:id="rId2"/>
    <p:sldId id="297" r:id="rId3"/>
    <p:sldId id="298" r:id="rId4"/>
    <p:sldId id="269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</p:sldIdLst>
  <p:sldSz cx="9144000" cy="6858000" type="screen4x3"/>
  <p:notesSz cx="6858000" cy="9083675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C20B8-B1EE-4D06-9F53-E78BF77C4E83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E0FE2-A5DC-4FD2-B6DD-F436150B0C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3607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7288" y="681038"/>
            <a:ext cx="4543425" cy="3406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4746"/>
            <a:ext cx="5486400" cy="4087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7915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7915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42B19F-3521-4953-B402-4C01898EC5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039456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19080-F3E8-47CC-82FA-0DA20E9ED84B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#6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4770A-B7CD-4D08-82B4-16E0A4BD14F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#6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DD409-5F26-40D9-96E9-E3915EF7B5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#6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45A11-9F7C-4F0E-ABE5-DC7B3E3973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#6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E4940-C6CC-4B5E-B471-D28055C4D8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#6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59505-9F6E-41E7-90D8-FAB5C075BE0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#6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81871-ACF6-481C-A6E8-E07CED90C0C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#6</a:t>
            </a: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56453-B4A8-4A19-B17C-9D47F086AC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#6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7431E-A33D-4BA6-8DF9-3D427EE5AC9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#6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2BA66-206D-49D0-92B6-D199154FEA5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#6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E74C9-D686-43CE-8A03-906A9C4C7B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#6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DA98C-43E4-4354-B6D3-7E38CED44A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2013-2014      #6</a:t>
            </a: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81E719-4DAB-4730-AC28-AE1221FCE9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___________________Microsoft_Excel1.xlsx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___________________Microsoft_Excel2.xlsx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package" Target="../embeddings/___________________Microsoft_Excel3.xlsx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package" Target="../embeddings/___________________Microsoft_Excel4.xlsx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package" Target="../embeddings/___________________Microsoft_Excel5.xlsx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package" Target="../embeddings/___________________Microsoft_Excel6.xlsx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package" Target="../embeddings/___________________Microsoft_Excel7.xlsx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package" Target="../embeddings/___________________Microsoft_Excel8.xlsx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eaLnBrk="1" hangingPunct="1"/>
            <a:endParaRPr lang="en-US" sz="2400" smtClean="0">
              <a:latin typeface="Verdana" pitchFamily="34" charset="0"/>
            </a:endParaRPr>
          </a:p>
          <a:p>
            <a:pPr eaLnBrk="1" hangingPunct="1"/>
            <a:r>
              <a:rPr lang="el-GR" sz="2400" smtClean="0">
                <a:latin typeface="Verdana" pitchFamily="34" charset="0"/>
              </a:rPr>
              <a:t>Αχιλλέας </a:t>
            </a:r>
            <a:r>
              <a:rPr lang="el-GR" sz="2400" dirty="0" smtClean="0">
                <a:latin typeface="Verdana" pitchFamily="34" charset="0"/>
              </a:rPr>
              <a:t>Μητσός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Οικονομία και Περιβάλλον Ι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b="1" dirty="0">
                <a:latin typeface="Verdana" pitchFamily="34" charset="0"/>
              </a:rPr>
              <a:t>8</a:t>
            </a:r>
            <a:r>
              <a:rPr lang="el-GR" sz="2200" b="1" dirty="0" smtClean="0">
                <a:latin typeface="Verdana" pitchFamily="34" charset="0"/>
              </a:rPr>
              <a:t> – Παραγωγή, Ανταγωνισμός, Μονοπώλια</a:t>
            </a:r>
            <a:endParaRPr lang="en-US" sz="2200" b="1" dirty="0" smtClean="0">
              <a:latin typeface="Verdana" pitchFamily="34" charset="0"/>
            </a:endParaRPr>
          </a:p>
        </p:txBody>
      </p:sp>
      <p:pic>
        <p:nvPicPr>
          <p:cNvPr id="6" name="Εικόνα 1" descr="image00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32656"/>
            <a:ext cx="8064896" cy="796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Λογότυπο επιχειρησιακού προγράμματος εκπαίδευσης και δια βίου μάθησης&#10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91941" y="5085184"/>
            <a:ext cx="37242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60648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24000"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2. Η επιχείρηση και η συνάρτηση παραγωγής</a:t>
            </a:r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Μορφές: </a:t>
            </a:r>
            <a:r>
              <a:rPr lang="el-GR" sz="1600" b="1" i="1" dirty="0" smtClean="0">
                <a:latin typeface="Verdana" pitchFamily="34" charset="0"/>
              </a:rPr>
              <a:t>δημόσια / ιδιωτική, ομόρρυθμη / ΕΠΕ /ΑΕ</a:t>
            </a:r>
            <a:endParaRPr lang="el-GR" sz="2000" b="1" i="1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Στόχοι:</a:t>
            </a:r>
            <a:r>
              <a:rPr lang="el-GR" sz="1600" b="1" i="1" dirty="0" smtClean="0">
                <a:latin typeface="Verdana" pitchFamily="34" charset="0"/>
              </a:rPr>
              <a:t>… μεγιστοποίηση κέρδους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Συνάρτηση παραγωγής - </a:t>
            </a:r>
            <a:r>
              <a:rPr lang="el-GR" sz="1600" b="1" i="1" dirty="0" smtClean="0">
                <a:latin typeface="Verdana" pitchFamily="34" charset="0"/>
              </a:rPr>
              <a:t>καμπύλη συνολικού προϊόντος</a:t>
            </a:r>
          </a:p>
          <a:p>
            <a:pPr lvl="1" algn="l" eaLnBrk="1" hangingPunct="1"/>
            <a:r>
              <a:rPr lang="el-GR" sz="1400" i="1" dirty="0" smtClean="0">
                <a:latin typeface="Verdana" pitchFamily="34" charset="0"/>
              </a:rPr>
              <a:t>Η σχέση ανάμεσα στην ποσότητα των εισροών που χρησιμοποιούνται για την παραγωγή ενός αγαθού και στην παραγόμενη ποσότητα του αγαθού αυτού</a:t>
            </a:r>
            <a:endParaRPr lang="el-GR" sz="1100" i="1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244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60648"/>
            <a:ext cx="8353425" cy="5929312"/>
          </a:xfrm>
          <a:blipFill dpi="0" rotWithShape="1">
            <a:blip r:embed="rId4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24000"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2. Η επιχείρηση και η συνάρτηση παραγωγής</a:t>
            </a:r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Μορφές: </a:t>
            </a:r>
            <a:r>
              <a:rPr lang="el-GR" sz="1600" b="1" i="1" dirty="0" smtClean="0">
                <a:latin typeface="Verdana" pitchFamily="34" charset="0"/>
              </a:rPr>
              <a:t>δημόσια / ιδιωτική, ομόρρυθμη / ΕΠΕ /ΑΕ</a:t>
            </a:r>
            <a:endParaRPr lang="el-GR" sz="2000" b="1" i="1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Στόχοι:</a:t>
            </a:r>
            <a:r>
              <a:rPr lang="el-GR" sz="1600" b="1" i="1" dirty="0" smtClean="0">
                <a:latin typeface="Verdana" pitchFamily="34" charset="0"/>
              </a:rPr>
              <a:t>… μεγιστοποίηση κέρδους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Συνάρτηση παραγωγής - </a:t>
            </a:r>
            <a:r>
              <a:rPr lang="el-GR" sz="1600" b="1" i="1" dirty="0" smtClean="0">
                <a:latin typeface="Verdana" pitchFamily="34" charset="0"/>
              </a:rPr>
              <a:t>καμπύλη συνολικού προϊόντος</a:t>
            </a:r>
          </a:p>
          <a:p>
            <a:pPr lvl="1" algn="l" eaLnBrk="1" hangingPunct="1"/>
            <a:r>
              <a:rPr lang="el-GR" sz="1400" i="1" dirty="0" smtClean="0">
                <a:latin typeface="Verdana" pitchFamily="34" charset="0"/>
              </a:rPr>
              <a:t>Η σχέση ανάμεσα στην ποσότητα των εισροών που χρησιμοποιούνται για την παραγωγή ενός αγαθού και στην παραγόμενη ποσότητα του αγαθού αυτού</a:t>
            </a:r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r>
              <a:rPr lang="el-GR" sz="1100" i="1" dirty="0" smtClean="0">
                <a:latin typeface="Verdana" pitchFamily="34" charset="0"/>
              </a:rPr>
              <a:t>					Ποσότητα</a:t>
            </a: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r>
              <a:rPr lang="el-GR" sz="1100" i="1" dirty="0" smtClean="0">
                <a:latin typeface="Verdana" pitchFamily="34" charset="0"/>
              </a:rPr>
              <a:t>						  Συνάρτηση παραγωγής</a:t>
            </a: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r>
              <a:rPr lang="el-GR" sz="1100" i="1" dirty="0" smtClean="0">
                <a:latin typeface="Verdana" pitchFamily="34" charset="0"/>
              </a:rPr>
              <a:t>								Εισροές</a:t>
            </a: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827585" y="3033563"/>
          <a:ext cx="2376263" cy="1979613"/>
        </p:xfrm>
        <a:graphic>
          <a:graphicData uri="http://schemas.openxmlformats.org/presentationml/2006/ole">
            <p:oleObj spid="_x0000_s1028" name="Worksheet" r:id="rId5" imgW="1457325" imgH="1943100" progId="Excel.Sheet.12">
              <p:embed/>
            </p:oleObj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5652120" y="2996952"/>
            <a:ext cx="0" cy="201622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652120" y="5013176"/>
            <a:ext cx="237626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 rot="6711855">
            <a:off x="6161676" y="2996688"/>
            <a:ext cx="2116032" cy="1753142"/>
          </a:xfrm>
          <a:prstGeom prst="arc">
            <a:avLst>
              <a:gd name="adj1" fmla="val 4649886"/>
              <a:gd name="adj2" fmla="val 10639926"/>
            </a:avLst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3" name="Straight Connector 12"/>
          <p:cNvCxnSpPr>
            <a:stCxn id="9" idx="0"/>
          </p:cNvCxnSpPr>
          <p:nvPr/>
        </p:nvCxnSpPr>
        <p:spPr>
          <a:xfrm flipH="1">
            <a:off x="5674538" y="3729601"/>
            <a:ext cx="673834" cy="1358187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316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60648"/>
            <a:ext cx="8353425" cy="5929312"/>
          </a:xfrm>
          <a:blipFill dpi="0" rotWithShape="1">
            <a:blip r:embed="rId4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24000"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2. Η επιχείρηση και η συνάρτηση παραγωγής</a:t>
            </a:r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Μορφές: </a:t>
            </a:r>
            <a:r>
              <a:rPr lang="el-GR" sz="1600" b="1" i="1" dirty="0" smtClean="0">
                <a:latin typeface="Verdana" pitchFamily="34" charset="0"/>
              </a:rPr>
              <a:t>δημόσια / ιδιωτική, ομόρρυθμη / ΕΠΕ /ΑΕ</a:t>
            </a:r>
            <a:endParaRPr lang="el-GR" sz="2000" b="1" i="1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Στόχοι:</a:t>
            </a:r>
            <a:r>
              <a:rPr lang="el-GR" sz="1600" b="1" i="1" dirty="0" smtClean="0">
                <a:latin typeface="Verdana" pitchFamily="34" charset="0"/>
              </a:rPr>
              <a:t>… μεγιστοποίηση κέρδους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Συνάρτηση παραγωγής - </a:t>
            </a:r>
            <a:r>
              <a:rPr lang="el-GR" sz="1600" b="1" i="1" dirty="0" smtClean="0">
                <a:latin typeface="Verdana" pitchFamily="34" charset="0"/>
              </a:rPr>
              <a:t>καμπύλη συνολικού προϊόντος</a:t>
            </a:r>
          </a:p>
          <a:p>
            <a:pPr lvl="1" algn="l" eaLnBrk="1" hangingPunct="1"/>
            <a:r>
              <a:rPr lang="el-GR" sz="1400" i="1" dirty="0" smtClean="0">
                <a:latin typeface="Verdana" pitchFamily="34" charset="0"/>
              </a:rPr>
              <a:t>Η σχέση ανάμεσα στην ποσότητα των εισροών που χρησιμοποιούνται για την παραγωγή ενός αγαθού και στην παραγόμενη ποσότητα του αγαθού αυτού</a:t>
            </a:r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r>
              <a:rPr lang="el-GR" sz="1100" i="1" dirty="0" smtClean="0">
                <a:latin typeface="Verdana" pitchFamily="34" charset="0"/>
              </a:rPr>
              <a:t>					Ποσότητα</a:t>
            </a: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r>
              <a:rPr lang="el-GR" sz="1100" i="1" dirty="0" smtClean="0">
                <a:latin typeface="Verdana" pitchFamily="34" charset="0"/>
              </a:rPr>
              <a:t>						  Συνάρτηση παραγωγής</a:t>
            </a: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r>
              <a:rPr lang="el-GR" sz="1100" i="1" dirty="0" smtClean="0">
                <a:latin typeface="Verdana" pitchFamily="34" charset="0"/>
              </a:rPr>
              <a:t>								Εισροές</a:t>
            </a: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endParaRPr lang="el-GR" sz="1100" i="1" dirty="0" smtClean="0">
              <a:latin typeface="Verdana" pitchFamily="34" charset="0"/>
            </a:endParaRPr>
          </a:p>
          <a:p>
            <a:pPr lvl="1" algn="l" eaLnBrk="1" hangingPunct="1"/>
            <a:r>
              <a:rPr lang="el-GR" sz="1400" b="1" dirty="0" smtClean="0">
                <a:latin typeface="Verdana" pitchFamily="34" charset="0"/>
              </a:rPr>
              <a:t>Οριακό προϊόν: </a:t>
            </a:r>
            <a:r>
              <a:rPr lang="el-GR" sz="1400" dirty="0" smtClean="0">
                <a:latin typeface="Verdana" pitchFamily="34" charset="0"/>
              </a:rPr>
              <a:t>αύξηση παραγωγής αν μια πρόσθετη μονάδα εισροής</a:t>
            </a:r>
          </a:p>
          <a:p>
            <a:pPr lvl="1" algn="l" eaLnBrk="1" hangingPunct="1"/>
            <a:r>
              <a:rPr lang="el-GR" sz="1200" b="1" i="1" dirty="0" smtClean="0">
                <a:latin typeface="Verdana" pitchFamily="34" charset="0"/>
              </a:rPr>
              <a:t>Φθίνον οριακό προϊόν</a:t>
            </a:r>
            <a:r>
              <a:rPr lang="el-GR" sz="1200" i="1" dirty="0" smtClean="0">
                <a:latin typeface="Verdana" pitchFamily="34" charset="0"/>
              </a:rPr>
              <a:t>: </a:t>
            </a:r>
            <a:r>
              <a:rPr lang="el-GR" sz="1200" dirty="0" smtClean="0">
                <a:latin typeface="Verdana" pitchFamily="34" charset="0"/>
              </a:rPr>
              <a:t>η τάση το οριακό προϊόν να φθίνει όταν αυξάνεται η εισροή</a:t>
            </a:r>
            <a:endParaRPr lang="el-GR" sz="1200" i="1" dirty="0" smtClean="0">
              <a:latin typeface="Verdana" pitchFamily="34" charset="0"/>
            </a:endParaRP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827585" y="3033563"/>
          <a:ext cx="2376263" cy="1979613"/>
        </p:xfrm>
        <a:graphic>
          <a:graphicData uri="http://schemas.openxmlformats.org/presentationml/2006/ole">
            <p:oleObj spid="_x0000_s2052" name="Worksheet" r:id="rId5" imgW="1457325" imgH="1943100" progId="Excel.Sheet.12">
              <p:embed/>
            </p:oleObj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5652120" y="2996952"/>
            <a:ext cx="0" cy="201622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652120" y="5013176"/>
            <a:ext cx="237626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 rot="6711855">
            <a:off x="6161676" y="2996688"/>
            <a:ext cx="2116032" cy="1753142"/>
          </a:xfrm>
          <a:prstGeom prst="arc">
            <a:avLst>
              <a:gd name="adj1" fmla="val 4649886"/>
              <a:gd name="adj2" fmla="val 10639926"/>
            </a:avLst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3" name="Straight Connector 12"/>
          <p:cNvCxnSpPr>
            <a:stCxn id="9" idx="0"/>
          </p:cNvCxnSpPr>
          <p:nvPr/>
        </p:nvCxnSpPr>
        <p:spPr>
          <a:xfrm flipH="1">
            <a:off x="5674538" y="3729601"/>
            <a:ext cx="673834" cy="1358187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2944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24000"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3. Μορφές αγοράς</a:t>
            </a:r>
          </a:p>
          <a:p>
            <a:pPr algn="l" eaLnBrk="1" hangingPunct="1"/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[</a:t>
            </a:r>
            <a:r>
              <a:rPr lang="en-US" sz="1600" dirty="0" err="1" smtClean="0">
                <a:latin typeface="Verdana" pitchFamily="34" charset="0"/>
              </a:rPr>
              <a:t>Mankiw</a:t>
            </a:r>
            <a:r>
              <a:rPr lang="en-US" sz="1600" dirty="0" smtClean="0">
                <a:latin typeface="Verdana" pitchFamily="34" charset="0"/>
              </a:rPr>
              <a:t>, </a:t>
            </a:r>
            <a:r>
              <a:rPr lang="el-GR" sz="1600" dirty="0" smtClean="0">
                <a:latin typeface="Verdana" pitchFamily="34" charset="0"/>
              </a:rPr>
              <a:t>σελ. 537]</a:t>
            </a:r>
          </a:p>
          <a:p>
            <a:pPr algn="l" eaLnBrk="1" hangingPunct="1"/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        </a:t>
            </a:r>
            <a:r>
              <a:rPr lang="el-GR" sz="2000" u="sng" dirty="0" smtClean="0">
                <a:latin typeface="Verdana" pitchFamily="34" charset="0"/>
              </a:rPr>
              <a:t>Αριθμός επιχειρήσεων</a:t>
            </a:r>
          </a:p>
          <a:p>
            <a:pPr algn="l" eaLnBrk="1" hangingPunct="1"/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      Μία 	       Λίγες 			Πολλές</a:t>
            </a:r>
          </a:p>
          <a:p>
            <a:pPr algn="l" eaLnBrk="1" hangingPunct="1"/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			   </a:t>
            </a:r>
            <a:r>
              <a:rPr lang="el-GR" sz="2000" u="sng" dirty="0" smtClean="0">
                <a:latin typeface="Verdana" pitchFamily="34" charset="0"/>
              </a:rPr>
              <a:t>Τύπος προϊόντων</a:t>
            </a:r>
          </a:p>
          <a:p>
            <a:pPr algn="l" eaLnBrk="1" hangingPunct="1"/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		    Διαφοροποιημένα          Ίδια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		           προϊόντα	  </a:t>
            </a:r>
            <a:r>
              <a:rPr lang="el-GR" sz="1800" dirty="0" err="1" smtClean="0">
                <a:latin typeface="Verdana" pitchFamily="34" charset="0"/>
              </a:rPr>
              <a:t>προϊόντα</a:t>
            </a:r>
            <a:r>
              <a:rPr lang="el-GR" sz="1800" dirty="0" smtClean="0">
                <a:latin typeface="Verdana" pitchFamily="34" charset="0"/>
              </a:rPr>
              <a:t> </a:t>
            </a:r>
          </a:p>
          <a:p>
            <a:pPr algn="l" eaLnBrk="1" hangingPunct="1"/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755576" y="4653136"/>
            <a:ext cx="1656184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Μονοπώλιο</a:t>
            </a:r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2843808" y="4653136"/>
            <a:ext cx="1656184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Ολιγοπώλιο</a:t>
            </a:r>
            <a:endParaRPr lang="el-GR" dirty="0"/>
          </a:p>
        </p:txBody>
      </p:sp>
      <p:sp>
        <p:nvSpPr>
          <p:cNvPr id="8" name="Rectangle 7"/>
          <p:cNvSpPr/>
          <p:nvPr/>
        </p:nvSpPr>
        <p:spPr>
          <a:xfrm>
            <a:off x="4932040" y="4653136"/>
            <a:ext cx="1783432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Μονοπωλιακός</a:t>
            </a:r>
          </a:p>
          <a:p>
            <a:pPr algn="ctr"/>
            <a:r>
              <a:rPr lang="el-GR" dirty="0" smtClean="0"/>
              <a:t>ανταγωνισμός</a:t>
            </a:r>
            <a:endParaRPr lang="el-GR" dirty="0"/>
          </a:p>
        </p:txBody>
      </p:sp>
      <p:sp>
        <p:nvSpPr>
          <p:cNvPr id="9" name="Rectangle 8"/>
          <p:cNvSpPr/>
          <p:nvPr/>
        </p:nvSpPr>
        <p:spPr>
          <a:xfrm>
            <a:off x="7020272" y="4653136"/>
            <a:ext cx="1656184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Τέλειος</a:t>
            </a:r>
          </a:p>
          <a:p>
            <a:pPr algn="ctr"/>
            <a:r>
              <a:rPr lang="el-GR" dirty="0" smtClean="0"/>
              <a:t>ανταγωνισμός</a:t>
            </a:r>
            <a:endParaRPr lang="el-GR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0" y="1844824"/>
            <a:ext cx="0" cy="21602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619672" y="2060848"/>
            <a:ext cx="504056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19672" y="2060848"/>
            <a:ext cx="0" cy="21602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563888" y="2060848"/>
            <a:ext cx="0" cy="21602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660232" y="2060848"/>
            <a:ext cx="0" cy="21602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804248" y="3212976"/>
            <a:ext cx="0" cy="14401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740352" y="3356992"/>
            <a:ext cx="0" cy="21602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724128" y="3356992"/>
            <a:ext cx="0" cy="21602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5724128" y="3356992"/>
            <a:ext cx="2016224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619672" y="2564904"/>
            <a:ext cx="0" cy="187220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563888" y="2564904"/>
            <a:ext cx="0" cy="187220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660232" y="2564904"/>
            <a:ext cx="0" cy="36004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724128" y="4221088"/>
            <a:ext cx="0" cy="28803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812360" y="4221088"/>
            <a:ext cx="0" cy="28803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8122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288000"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4. Ανταγωνιστική αγορά – Κόστος επιχείρησης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lvl="2" algn="l" eaLnBrk="1" hangingPunct="1">
              <a:buFont typeface="Wingdings" pitchFamily="2" charset="2"/>
              <a:buChar char="v"/>
            </a:pPr>
            <a:r>
              <a:rPr lang="en-US" sz="1800" dirty="0" smtClean="0">
                <a:latin typeface="Verdana" pitchFamily="34" charset="0"/>
              </a:rPr>
              <a:t> </a:t>
            </a:r>
            <a:r>
              <a:rPr lang="el-GR" sz="1800" u="sng" dirty="0" smtClean="0">
                <a:latin typeface="Verdana" pitchFamily="34" charset="0"/>
              </a:rPr>
              <a:t>Συνολικό</a:t>
            </a:r>
            <a:r>
              <a:rPr lang="el-GR" sz="1800" dirty="0" smtClean="0">
                <a:latin typeface="Verdana" pitchFamily="34" charset="0"/>
              </a:rPr>
              <a:t>		</a:t>
            </a:r>
          </a:p>
          <a:p>
            <a:pPr lvl="6" algn="l">
              <a:buFont typeface="Wingdings" pitchFamily="2" charset="2"/>
              <a:buChar char="v"/>
            </a:pPr>
            <a:r>
              <a:rPr lang="en-US" sz="1800" dirty="0" smtClean="0">
                <a:latin typeface="Verdana" pitchFamily="34" charset="0"/>
              </a:rPr>
              <a:t> </a:t>
            </a:r>
            <a:r>
              <a:rPr lang="el-GR" sz="1800" dirty="0" smtClean="0">
                <a:latin typeface="Verdana" pitchFamily="34" charset="0"/>
              </a:rPr>
              <a:t>Σταθερό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	</a:t>
            </a:r>
            <a:r>
              <a:rPr lang="el-GR" sz="1600" i="1" dirty="0" smtClean="0">
                <a:latin typeface="Verdana" pitchFamily="34" charset="0"/>
              </a:rPr>
              <a:t>…ανεξάρτητα από την παραγωγή</a:t>
            </a:r>
            <a:endParaRPr lang="el-GR" sz="2000" i="1" dirty="0" smtClean="0">
              <a:latin typeface="Verdana" pitchFamily="34" charset="0"/>
            </a:endParaRPr>
          </a:p>
          <a:p>
            <a:pPr algn="l" eaLnBrk="1" hangingPunct="1"/>
            <a:endParaRPr lang="el-GR" sz="2000" i="1" dirty="0" smtClean="0">
              <a:latin typeface="Verdana" pitchFamily="34" charset="0"/>
            </a:endParaRPr>
          </a:p>
          <a:p>
            <a:pPr lvl="6" algn="l">
              <a:buFont typeface="Wingdings" pitchFamily="2" charset="2"/>
              <a:buChar char="v"/>
            </a:pPr>
            <a:r>
              <a:rPr lang="en-US" sz="1800" i="1" dirty="0" smtClean="0">
                <a:latin typeface="Verdana" pitchFamily="34" charset="0"/>
              </a:rPr>
              <a:t> </a:t>
            </a:r>
            <a:r>
              <a:rPr lang="el-GR" sz="1800" dirty="0" smtClean="0">
                <a:latin typeface="Verdana" pitchFamily="34" charset="0"/>
              </a:rPr>
              <a:t>Μεταβλητό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</a:t>
            </a:r>
            <a:r>
              <a:rPr lang="el-GR" sz="2000" dirty="0" smtClean="0">
                <a:latin typeface="Verdana" pitchFamily="34" charset="0"/>
              </a:rPr>
              <a:t>	</a:t>
            </a:r>
            <a:r>
              <a:rPr lang="el-GR" sz="1600" dirty="0" smtClean="0">
                <a:latin typeface="Verdana" pitchFamily="34" charset="0"/>
              </a:rPr>
              <a:t>…</a:t>
            </a:r>
            <a:r>
              <a:rPr lang="el-GR" sz="1600" i="1" dirty="0" smtClean="0">
                <a:latin typeface="Verdana" pitchFamily="34" charset="0"/>
              </a:rPr>
              <a:t>ποικίλλει βάσει παραγωγής</a:t>
            </a:r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lvl="2" algn="l" eaLnBrk="1" hangingPunct="1">
              <a:buFont typeface="Wingdings" pitchFamily="2" charset="2"/>
              <a:buChar char="v"/>
            </a:pPr>
            <a:r>
              <a:rPr lang="en-US" sz="1800" dirty="0" smtClean="0">
                <a:latin typeface="Verdana" pitchFamily="34" charset="0"/>
              </a:rPr>
              <a:t> </a:t>
            </a:r>
            <a:r>
              <a:rPr lang="el-GR" sz="1800" u="sng" dirty="0" smtClean="0">
                <a:latin typeface="Verdana" pitchFamily="34" charset="0"/>
              </a:rPr>
              <a:t>Μέσο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</a:t>
            </a:r>
            <a:r>
              <a:rPr lang="el-GR" sz="1600" dirty="0" smtClean="0">
                <a:latin typeface="Verdana" pitchFamily="34" charset="0"/>
              </a:rPr>
              <a:t>…</a:t>
            </a:r>
            <a:r>
              <a:rPr lang="el-GR" sz="1600" i="1" dirty="0" smtClean="0">
                <a:latin typeface="Verdana" pitchFamily="34" charset="0"/>
              </a:rPr>
              <a:t>συνολικό διαιρεμένο με τη συνολική ποσότητα παραγωγής</a:t>
            </a:r>
            <a:endParaRPr lang="el-GR" sz="1800" dirty="0" smtClean="0">
              <a:latin typeface="Verdana" pitchFamily="34" charset="0"/>
            </a:endParaRPr>
          </a:p>
          <a:p>
            <a:pPr lvl="6" algn="l">
              <a:buFont typeface="Wingdings" pitchFamily="2" charset="2"/>
              <a:buChar char="v"/>
            </a:pPr>
            <a:r>
              <a:rPr lang="en-US" sz="1800" dirty="0" smtClean="0">
                <a:latin typeface="Verdana" pitchFamily="34" charset="0"/>
              </a:rPr>
              <a:t> </a:t>
            </a:r>
            <a:r>
              <a:rPr lang="el-GR" sz="1800" dirty="0" smtClean="0">
                <a:latin typeface="Verdana" pitchFamily="34" charset="0"/>
              </a:rPr>
              <a:t>Σταθερό</a:t>
            </a:r>
          </a:p>
          <a:p>
            <a:pPr lvl="6" algn="l">
              <a:buFont typeface="Wingdings" pitchFamily="2" charset="2"/>
              <a:buChar char="v"/>
            </a:pPr>
            <a:r>
              <a:rPr lang="en-US" sz="1800" dirty="0" smtClean="0">
                <a:latin typeface="Verdana" pitchFamily="34" charset="0"/>
              </a:rPr>
              <a:t> </a:t>
            </a:r>
            <a:r>
              <a:rPr lang="el-GR" sz="1800" dirty="0" smtClean="0">
                <a:latin typeface="Verdana" pitchFamily="34" charset="0"/>
              </a:rPr>
              <a:t>Μεταβλητό</a:t>
            </a:r>
          </a:p>
          <a:p>
            <a:pPr lvl="2" algn="l" eaLnBrk="1" hangingPunct="1">
              <a:buFont typeface="Wingdings" pitchFamily="2" charset="2"/>
              <a:buChar char="v"/>
            </a:pPr>
            <a:endParaRPr lang="el-GR" sz="1800" dirty="0" smtClean="0">
              <a:latin typeface="Verdana" pitchFamily="34" charset="0"/>
            </a:endParaRPr>
          </a:p>
          <a:p>
            <a:pPr lvl="2" algn="l" eaLnBrk="1" hangingPunct="1">
              <a:buFont typeface="Wingdings" pitchFamily="2" charset="2"/>
              <a:buChar char="v"/>
            </a:pPr>
            <a:r>
              <a:rPr lang="en-US" sz="1800" dirty="0" smtClean="0">
                <a:latin typeface="Verdana" pitchFamily="34" charset="0"/>
              </a:rPr>
              <a:t> </a:t>
            </a:r>
            <a:r>
              <a:rPr lang="el-GR" sz="1800" u="sng" dirty="0" smtClean="0">
                <a:latin typeface="Verdana" pitchFamily="34" charset="0"/>
              </a:rPr>
              <a:t>Οριακό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</a:t>
            </a:r>
            <a:r>
              <a:rPr lang="el-GR" sz="1600" i="1" dirty="0" smtClean="0">
                <a:latin typeface="Verdana" pitchFamily="34" charset="0"/>
              </a:rPr>
              <a:t>πρόσθετο συνολικό κόστος που δημιουργείται από την παραγωγή</a:t>
            </a:r>
          </a:p>
          <a:p>
            <a:pPr algn="l" eaLnBrk="1" hangingPunct="1"/>
            <a:r>
              <a:rPr lang="el-GR" sz="1600" i="1" dirty="0" smtClean="0">
                <a:latin typeface="Verdana" pitchFamily="34" charset="0"/>
              </a:rPr>
              <a:t>	μιας επιπλέον μονάδας</a:t>
            </a:r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2555776" y="1640632"/>
            <a:ext cx="504056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555776" y="2204864"/>
            <a:ext cx="648072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627784" y="4221088"/>
            <a:ext cx="584448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2627784" y="4517504"/>
            <a:ext cx="584448" cy="678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8528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60648"/>
            <a:ext cx="8353425" cy="5929312"/>
          </a:xfrm>
          <a:blipFill dpi="0" rotWithShape="1">
            <a:blip r:embed="rId4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288000"/>
          <a:lstStyle/>
          <a:p>
            <a:pPr algn="l" eaLnBrk="1" hangingPunct="1"/>
            <a:r>
              <a:rPr lang="el-GR" sz="2400" b="1" i="1" dirty="0" smtClean="0">
                <a:latin typeface="Verdana" pitchFamily="34" charset="0"/>
              </a:rPr>
              <a:t>4. Ανταγωνιστική αγορά – Κόστος επιχείρησης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lvl="2" algn="l" eaLnBrk="1" hangingPunct="1">
              <a:buFont typeface="Wingdings" pitchFamily="2" charset="2"/>
              <a:buChar char="v"/>
            </a:pPr>
            <a:r>
              <a:rPr lang="en-US" sz="1800" dirty="0" smtClean="0">
                <a:latin typeface="Verdana" pitchFamily="34" charset="0"/>
              </a:rPr>
              <a:t> </a:t>
            </a:r>
            <a:r>
              <a:rPr lang="el-GR" sz="1800" u="sng" dirty="0" smtClean="0">
                <a:latin typeface="Verdana" pitchFamily="34" charset="0"/>
              </a:rPr>
              <a:t>Συνολικό</a:t>
            </a:r>
            <a:r>
              <a:rPr lang="el-GR" sz="1800" dirty="0" smtClean="0">
                <a:latin typeface="Verdana" pitchFamily="34" charset="0"/>
              </a:rPr>
              <a:t>		</a:t>
            </a:r>
          </a:p>
          <a:p>
            <a:pPr lvl="6" algn="l">
              <a:buFont typeface="Wingdings" pitchFamily="2" charset="2"/>
              <a:buChar char="v"/>
            </a:pPr>
            <a:r>
              <a:rPr lang="en-US" sz="1800" dirty="0" smtClean="0">
                <a:latin typeface="Verdana" pitchFamily="34" charset="0"/>
              </a:rPr>
              <a:t> </a:t>
            </a:r>
            <a:r>
              <a:rPr lang="el-GR" sz="1800" u="sng" dirty="0" smtClean="0">
                <a:latin typeface="Verdana" pitchFamily="34" charset="0"/>
              </a:rPr>
              <a:t>Σταθερό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	</a:t>
            </a:r>
            <a:r>
              <a:rPr lang="el-GR" sz="1600" i="1" dirty="0" smtClean="0">
                <a:latin typeface="Verdana" pitchFamily="34" charset="0"/>
              </a:rPr>
              <a:t>…ανεξάρτητα από την παραγωγή</a:t>
            </a:r>
            <a:endParaRPr lang="el-GR" sz="2000" i="1" dirty="0" smtClean="0">
              <a:latin typeface="Verdana" pitchFamily="34" charset="0"/>
            </a:endParaRPr>
          </a:p>
          <a:p>
            <a:pPr algn="l" eaLnBrk="1" hangingPunct="1"/>
            <a:endParaRPr lang="el-GR" sz="2000" i="1" dirty="0" smtClean="0">
              <a:latin typeface="Verdana" pitchFamily="34" charset="0"/>
            </a:endParaRPr>
          </a:p>
          <a:p>
            <a:pPr lvl="6" algn="l">
              <a:buFont typeface="Wingdings" pitchFamily="2" charset="2"/>
              <a:buChar char="v"/>
            </a:pPr>
            <a:r>
              <a:rPr lang="en-US" sz="1800" i="1" dirty="0" smtClean="0">
                <a:latin typeface="Verdana" pitchFamily="34" charset="0"/>
              </a:rPr>
              <a:t> </a:t>
            </a:r>
            <a:r>
              <a:rPr lang="el-GR" sz="1800" u="sng" dirty="0" smtClean="0">
                <a:latin typeface="Verdana" pitchFamily="34" charset="0"/>
              </a:rPr>
              <a:t>Μεταβλητό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</a:t>
            </a:r>
            <a:r>
              <a:rPr lang="el-GR" sz="2000" dirty="0" smtClean="0">
                <a:latin typeface="Verdana" pitchFamily="34" charset="0"/>
              </a:rPr>
              <a:t>	</a:t>
            </a:r>
            <a:r>
              <a:rPr lang="el-GR" sz="1600" dirty="0" smtClean="0">
                <a:latin typeface="Verdana" pitchFamily="34" charset="0"/>
              </a:rPr>
              <a:t>…</a:t>
            </a:r>
            <a:r>
              <a:rPr lang="el-GR" sz="1600" i="1" dirty="0" smtClean="0">
                <a:latin typeface="Verdana" pitchFamily="34" charset="0"/>
              </a:rPr>
              <a:t>ποικίλλει βάσει παραγωγής</a:t>
            </a:r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1547664" y="3502124"/>
          <a:ext cx="6192687" cy="2231132"/>
        </p:xfrm>
        <a:graphic>
          <a:graphicData uri="http://schemas.openxmlformats.org/presentationml/2006/ole">
            <p:oleObj spid="_x0000_s3076" name="Worksheet" r:id="rId5" imgW="3371850" imgH="1943100" progId="Excel.Sheet.12">
              <p:embed/>
            </p:oleObj>
          </a:graphicData>
        </a:graphic>
      </p:graphicFrame>
      <p:cxnSp>
        <p:nvCxnSpPr>
          <p:cNvPr id="7" name="Straight Connector 6"/>
          <p:cNvCxnSpPr/>
          <p:nvPr/>
        </p:nvCxnSpPr>
        <p:spPr>
          <a:xfrm flipH="1">
            <a:off x="2555776" y="1640632"/>
            <a:ext cx="504056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555776" y="2204864"/>
            <a:ext cx="648072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4604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60648"/>
            <a:ext cx="8353425" cy="5832648"/>
          </a:xfrm>
          <a:blipFill dpi="0" rotWithShape="1">
            <a:blip r:embed="rId4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288000"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4. Ανταγωνιστική αγορά – Κόστος επιχείρησης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lvl="2" algn="l" eaLnBrk="1" hangingPunct="1">
              <a:buFont typeface="Wingdings" pitchFamily="2" charset="2"/>
              <a:buChar char="v"/>
            </a:pPr>
            <a:r>
              <a:rPr lang="en-US" sz="1800" dirty="0" smtClean="0">
                <a:latin typeface="Verdana" pitchFamily="34" charset="0"/>
              </a:rPr>
              <a:t> </a:t>
            </a:r>
            <a:r>
              <a:rPr lang="el-GR" sz="1800" u="sng" dirty="0" smtClean="0">
                <a:latin typeface="Verdana" pitchFamily="34" charset="0"/>
              </a:rPr>
              <a:t>Μέσο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</a:t>
            </a:r>
            <a:r>
              <a:rPr lang="el-GR" sz="1600" dirty="0" smtClean="0">
                <a:latin typeface="Verdana" pitchFamily="34" charset="0"/>
              </a:rPr>
              <a:t>…</a:t>
            </a:r>
            <a:r>
              <a:rPr lang="el-GR" sz="1600" i="1" dirty="0" smtClean="0">
                <a:latin typeface="Verdana" pitchFamily="34" charset="0"/>
              </a:rPr>
              <a:t>συνολικό διαιρεμένο με τη συνολική ποσότητα παραγωγής</a:t>
            </a:r>
            <a:endParaRPr lang="el-GR" sz="1800" dirty="0" smtClean="0">
              <a:latin typeface="Verdana" pitchFamily="34" charset="0"/>
            </a:endParaRPr>
          </a:p>
          <a:p>
            <a:pPr lvl="6" algn="l">
              <a:buFont typeface="Wingdings" pitchFamily="2" charset="2"/>
              <a:buChar char="v"/>
            </a:pPr>
            <a:r>
              <a:rPr lang="en-US" sz="1800" dirty="0" smtClean="0">
                <a:latin typeface="Verdana" pitchFamily="34" charset="0"/>
              </a:rPr>
              <a:t> </a:t>
            </a:r>
            <a:r>
              <a:rPr lang="el-GR" sz="1800" u="sng" dirty="0" smtClean="0">
                <a:latin typeface="Verdana" pitchFamily="34" charset="0"/>
              </a:rPr>
              <a:t>Σταθερό</a:t>
            </a:r>
          </a:p>
          <a:p>
            <a:pPr lvl="6" algn="l">
              <a:buFont typeface="Wingdings" pitchFamily="2" charset="2"/>
              <a:buChar char="v"/>
            </a:pPr>
            <a:r>
              <a:rPr lang="en-US" sz="1800" dirty="0" smtClean="0">
                <a:latin typeface="Verdana" pitchFamily="34" charset="0"/>
              </a:rPr>
              <a:t> </a:t>
            </a:r>
            <a:r>
              <a:rPr lang="el-GR" sz="1800" u="sng" dirty="0" smtClean="0">
                <a:latin typeface="Verdana" pitchFamily="34" charset="0"/>
              </a:rPr>
              <a:t>Μεταβλητό</a:t>
            </a: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		</a:t>
            </a:r>
            <a:endParaRPr lang="el-GR" sz="2000" dirty="0" smtClean="0">
              <a:latin typeface="Verdana" pitchFamily="34" charset="0"/>
            </a:endParaRP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35966656"/>
              </p:ext>
            </p:extLst>
          </p:nvPr>
        </p:nvGraphicFramePr>
        <p:xfrm>
          <a:off x="899592" y="3068960"/>
          <a:ext cx="7416824" cy="2735188"/>
        </p:xfrm>
        <a:graphic>
          <a:graphicData uri="http://schemas.openxmlformats.org/presentationml/2006/ole">
            <p:oleObj spid="_x0000_s4100" name="Worksheet" r:id="rId5" imgW="5276850" imgH="1943100" progId="Excel.Sheet.12">
              <p:embed/>
            </p:oleObj>
          </a:graphicData>
        </a:graphic>
      </p:graphicFrame>
      <p:cxnSp>
        <p:nvCxnSpPr>
          <p:cNvPr id="7" name="Straight Connector 6"/>
          <p:cNvCxnSpPr/>
          <p:nvPr/>
        </p:nvCxnSpPr>
        <p:spPr>
          <a:xfrm flipH="1">
            <a:off x="2627784" y="1916832"/>
            <a:ext cx="584448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2627784" y="2204864"/>
            <a:ext cx="584448" cy="678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4939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60648"/>
            <a:ext cx="8353425" cy="5832648"/>
          </a:xfrm>
          <a:blipFill dpi="0" rotWithShape="1">
            <a:blip r:embed="rId4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288000"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4. Ανταγωνιστική αγορά – Κόστος επιχείρησης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lvl="2" algn="l" eaLnBrk="1" hangingPunct="1">
              <a:buFont typeface="Wingdings" pitchFamily="2" charset="2"/>
              <a:buChar char="v"/>
            </a:pPr>
            <a:r>
              <a:rPr lang="en-US" sz="1800" dirty="0" smtClean="0">
                <a:latin typeface="Verdana" pitchFamily="34" charset="0"/>
              </a:rPr>
              <a:t> </a:t>
            </a:r>
            <a:r>
              <a:rPr lang="el-GR" sz="1800" u="sng" dirty="0" smtClean="0">
                <a:latin typeface="Verdana" pitchFamily="34" charset="0"/>
              </a:rPr>
              <a:t>Μέσο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</a:t>
            </a:r>
            <a:r>
              <a:rPr lang="el-GR" sz="1600" dirty="0" smtClean="0">
                <a:latin typeface="Verdana" pitchFamily="34" charset="0"/>
              </a:rPr>
              <a:t>…</a:t>
            </a:r>
            <a:r>
              <a:rPr lang="el-GR" sz="1600" i="1" dirty="0" smtClean="0">
                <a:latin typeface="Verdana" pitchFamily="34" charset="0"/>
              </a:rPr>
              <a:t>συνολικό διαιρεμένο με τη συνολική ποσότητα παραγωγής</a:t>
            </a:r>
            <a:endParaRPr lang="el-GR" sz="1800" dirty="0" smtClean="0">
              <a:latin typeface="Verdana" pitchFamily="34" charset="0"/>
            </a:endParaRPr>
          </a:p>
          <a:p>
            <a:pPr lvl="6" algn="l">
              <a:buFont typeface="Wingdings" pitchFamily="2" charset="2"/>
              <a:buChar char="v"/>
            </a:pPr>
            <a:r>
              <a:rPr lang="en-US" sz="1800" dirty="0" smtClean="0">
                <a:latin typeface="Verdana" pitchFamily="34" charset="0"/>
              </a:rPr>
              <a:t> </a:t>
            </a:r>
            <a:r>
              <a:rPr lang="el-GR" sz="1800" u="sng" dirty="0" smtClean="0">
                <a:latin typeface="Verdana" pitchFamily="34" charset="0"/>
              </a:rPr>
              <a:t>Σταθερό</a:t>
            </a:r>
          </a:p>
          <a:p>
            <a:pPr lvl="6" algn="l">
              <a:buFont typeface="Wingdings" pitchFamily="2" charset="2"/>
              <a:buChar char="v"/>
            </a:pPr>
            <a:r>
              <a:rPr lang="en-US" sz="1800" dirty="0" smtClean="0">
                <a:latin typeface="Verdana" pitchFamily="34" charset="0"/>
              </a:rPr>
              <a:t> </a:t>
            </a:r>
            <a:r>
              <a:rPr lang="el-GR" sz="1800" u="sng" dirty="0" smtClean="0">
                <a:latin typeface="Verdana" pitchFamily="34" charset="0"/>
              </a:rPr>
              <a:t>Μεταβλητό</a:t>
            </a: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		</a:t>
            </a: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		</a:t>
            </a:r>
            <a:r>
              <a:rPr lang="el-GR" sz="1200" dirty="0" smtClean="0">
                <a:latin typeface="Verdana" pitchFamily="34" charset="0"/>
              </a:rPr>
              <a:t>Μέσο κόστος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			Συνολική παραγωγή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  <p:sp>
        <p:nvSpPr>
          <p:cNvPr id="7" name="Arc 6"/>
          <p:cNvSpPr/>
          <p:nvPr/>
        </p:nvSpPr>
        <p:spPr>
          <a:xfrm>
            <a:off x="6300192" y="2636912"/>
            <a:ext cx="2088232" cy="1512168"/>
          </a:xfrm>
          <a:prstGeom prst="arc">
            <a:avLst>
              <a:gd name="adj1" fmla="val 1990618"/>
              <a:gd name="adj2" fmla="val 1111552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5652120" y="2996952"/>
            <a:ext cx="0" cy="201622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652120" y="5013176"/>
            <a:ext cx="2736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539552" y="2998068"/>
          <a:ext cx="4752528" cy="2735188"/>
        </p:xfrm>
        <a:graphic>
          <a:graphicData uri="http://schemas.openxmlformats.org/presentationml/2006/ole">
            <p:oleObj spid="_x0000_s5124" name="Worksheet" r:id="rId5" imgW="5276850" imgH="1943100" progId="Excel.Sheet.12">
              <p:embed/>
            </p:oleObj>
          </a:graphicData>
        </a:graphic>
      </p:graphicFrame>
      <p:cxnSp>
        <p:nvCxnSpPr>
          <p:cNvPr id="11" name="Straight Connector 10"/>
          <p:cNvCxnSpPr/>
          <p:nvPr/>
        </p:nvCxnSpPr>
        <p:spPr>
          <a:xfrm flipH="1">
            <a:off x="2627784" y="1916832"/>
            <a:ext cx="584448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2627784" y="2204864"/>
            <a:ext cx="584448" cy="678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338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88640"/>
            <a:ext cx="8353425" cy="5929312"/>
          </a:xfrm>
          <a:blipFill dpi="0" rotWithShape="1">
            <a:blip r:embed="rId4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288000"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4. Ανταγωνιστική αγορά – Κόστος επιχείρησης</a:t>
            </a:r>
          </a:p>
          <a:p>
            <a:pPr lvl="2" algn="l" eaLnBrk="1" hangingPunct="1">
              <a:buFont typeface="Wingdings" pitchFamily="2" charset="2"/>
              <a:buChar char="v"/>
            </a:pPr>
            <a:r>
              <a:rPr lang="el-GR" sz="1800" u="sng" dirty="0" smtClean="0">
                <a:latin typeface="Verdana" pitchFamily="34" charset="0"/>
              </a:rPr>
              <a:t>Οριακό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</a:t>
            </a:r>
            <a:r>
              <a:rPr lang="el-GR" sz="1600" i="1" dirty="0" smtClean="0">
                <a:latin typeface="Verdana" pitchFamily="34" charset="0"/>
              </a:rPr>
              <a:t>πρόσθετο συνολικό κόστος που δημιουργείται από την παραγωγή</a:t>
            </a:r>
          </a:p>
          <a:p>
            <a:pPr algn="l" eaLnBrk="1" hangingPunct="1"/>
            <a:r>
              <a:rPr lang="el-GR" sz="1600" i="1" dirty="0" smtClean="0">
                <a:latin typeface="Verdana" pitchFamily="34" charset="0"/>
              </a:rPr>
              <a:t>	μιας επιπλέον μονάδας</a:t>
            </a:r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</a:t>
            </a:r>
            <a:endParaRPr lang="el-GR" sz="2000" dirty="0" smtClean="0">
              <a:latin typeface="Verdana" pitchFamily="34" charset="0"/>
            </a:endParaRPr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611560" y="1700808"/>
          <a:ext cx="8064896" cy="1943100"/>
        </p:xfrm>
        <a:graphic>
          <a:graphicData uri="http://schemas.openxmlformats.org/presentationml/2006/ole">
            <p:oleObj spid="_x0000_s6148" name="Worksheet" r:id="rId5" imgW="5886450" imgH="1943100" progId="Excel.Shee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10679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88640"/>
            <a:ext cx="8353425" cy="5929312"/>
          </a:xfrm>
          <a:blipFill dpi="0" rotWithShape="1">
            <a:blip r:embed="rId4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288000"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4. Ανταγωνιστική αγορά – Κόστος επιχείρησης</a:t>
            </a:r>
          </a:p>
          <a:p>
            <a:pPr lvl="2" algn="l" eaLnBrk="1" hangingPunct="1">
              <a:buFont typeface="Wingdings" pitchFamily="2" charset="2"/>
              <a:buChar char="v"/>
            </a:pPr>
            <a:r>
              <a:rPr lang="el-GR" sz="1800" u="sng" dirty="0" smtClean="0">
                <a:latin typeface="Verdana" pitchFamily="34" charset="0"/>
              </a:rPr>
              <a:t>Οριακό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</a:t>
            </a:r>
            <a:r>
              <a:rPr lang="el-GR" sz="1600" i="1" dirty="0" smtClean="0">
                <a:latin typeface="Verdana" pitchFamily="34" charset="0"/>
              </a:rPr>
              <a:t>πρόσθετο συνολικό κόστος που δημιουργείται από την παραγωγή</a:t>
            </a:r>
          </a:p>
          <a:p>
            <a:pPr algn="l" eaLnBrk="1" hangingPunct="1"/>
            <a:r>
              <a:rPr lang="el-GR" sz="1600" i="1" dirty="0" smtClean="0">
                <a:latin typeface="Verdana" pitchFamily="34" charset="0"/>
              </a:rPr>
              <a:t>	μιας επιπλέον μονάδας</a:t>
            </a:r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  Κόστη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	  Οριακό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	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	              Μέσο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		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		Συνολική παραγωγή</a:t>
            </a:r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611560" y="1700808"/>
          <a:ext cx="8064896" cy="1943100"/>
        </p:xfrm>
        <a:graphic>
          <a:graphicData uri="http://schemas.openxmlformats.org/presentationml/2006/ole">
            <p:oleObj spid="_x0000_s7172" name="Worksheet" r:id="rId5" imgW="5886450" imgH="1943100" progId="Excel.Sheet.12">
              <p:embed/>
            </p:oleObj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3995936" y="3933056"/>
            <a:ext cx="0" cy="201622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995936" y="5949280"/>
            <a:ext cx="2736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>
            <a:off x="4211960" y="3717032"/>
            <a:ext cx="2088232" cy="1512168"/>
          </a:xfrm>
          <a:prstGeom prst="arc">
            <a:avLst>
              <a:gd name="adj1" fmla="val 1990618"/>
              <a:gd name="adj2" fmla="val 10082746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Arc 11"/>
          <p:cNvSpPr/>
          <p:nvPr/>
        </p:nvSpPr>
        <p:spPr>
          <a:xfrm>
            <a:off x="4067944" y="3861048"/>
            <a:ext cx="1728192" cy="1512168"/>
          </a:xfrm>
          <a:prstGeom prst="arc">
            <a:avLst>
              <a:gd name="adj1" fmla="val 411650"/>
              <a:gd name="adj2" fmla="val 8526731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5777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Εικόνα 2" descr="image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563" y="71438"/>
            <a:ext cx="8312150" cy="623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24000"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5. Ανταγωνιστική αγορά – Έσοδα επιχείρησης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Έσοδα επιχείρησης =    Τιμή </a:t>
            </a:r>
            <a:r>
              <a:rPr lang="el-GR" sz="2000" dirty="0">
                <a:latin typeface="Verdana" pitchFamily="34" charset="0"/>
              </a:rPr>
              <a:t> </a:t>
            </a:r>
            <a:r>
              <a:rPr lang="el-GR" sz="2000" dirty="0" smtClean="0">
                <a:latin typeface="Verdana" pitchFamily="34" charset="0"/>
              </a:rPr>
              <a:t>* </a:t>
            </a:r>
            <a:r>
              <a:rPr lang="el-GR" sz="2000" dirty="0">
                <a:latin typeface="Verdana" pitchFamily="34" charset="0"/>
              </a:rPr>
              <a:t> </a:t>
            </a:r>
            <a:r>
              <a:rPr lang="el-GR" sz="2000" dirty="0" smtClean="0">
                <a:latin typeface="Verdana" pitchFamily="34" charset="0"/>
              </a:rPr>
              <a:t>Ποσότητα</a:t>
            </a:r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b="1" dirty="0" smtClean="0">
                <a:latin typeface="Verdana" pitchFamily="34" charset="0"/>
              </a:rPr>
              <a:t>			</a:t>
            </a:r>
            <a:endParaRPr lang="el-GR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45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24000"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5. Ανταγωνιστική αγορά – Έσοδα επιχείρησης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Έσοδα επιχείρησης = Τιμή 	    * 	Ποσότητα</a:t>
            </a:r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b="1" dirty="0" smtClean="0">
                <a:latin typeface="Verdana" pitchFamily="34" charset="0"/>
              </a:rPr>
              <a:t>			δεδομένη</a:t>
            </a:r>
            <a:endParaRPr lang="el-GR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225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24000"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5. Ανταγωνιστική αγορά – Έσοδα επιχείρησης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Έσοδα επιχείρησης = Τιμή 	    * 	Ποσότητα</a:t>
            </a:r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b="1" dirty="0" smtClean="0">
                <a:latin typeface="Verdana" pitchFamily="34" charset="0"/>
              </a:rPr>
              <a:t>			δεδομένη</a:t>
            </a:r>
          </a:p>
          <a:p>
            <a:pPr algn="l" eaLnBrk="1" hangingPunct="1"/>
            <a:endParaRPr lang="el-GR" sz="1600" b="1" dirty="0" smtClean="0">
              <a:latin typeface="Verdana" pitchFamily="34" charset="0"/>
            </a:endParaRPr>
          </a:p>
          <a:p>
            <a:pPr algn="l" eaLnBrk="1" hangingPunct="1"/>
            <a:endParaRPr lang="el-GR" sz="1600" b="1" dirty="0" smtClean="0">
              <a:latin typeface="Verdana" pitchFamily="34" charset="0"/>
            </a:endParaRPr>
          </a:p>
          <a:p>
            <a:pPr algn="l" eaLnBrk="1" hangingPunct="1"/>
            <a:endParaRPr lang="el-GR" sz="1600" b="1" dirty="0" smtClean="0">
              <a:latin typeface="Verdana" pitchFamily="34" charset="0"/>
            </a:endParaRPr>
          </a:p>
          <a:p>
            <a:pPr lvl="4" algn="l" eaLnBrk="1" hangingPunct="1">
              <a:buFont typeface="Wingdings" pitchFamily="2" charset="2"/>
              <a:buChar char="v"/>
            </a:pPr>
            <a:r>
              <a:rPr lang="el-GR" sz="1600" dirty="0" smtClean="0">
                <a:latin typeface="Verdana" pitchFamily="34" charset="0"/>
              </a:rPr>
              <a:t> </a:t>
            </a:r>
            <a:r>
              <a:rPr lang="el-GR" sz="1600" u="sng" dirty="0" smtClean="0">
                <a:latin typeface="Verdana" pitchFamily="34" charset="0"/>
              </a:rPr>
              <a:t>Συνολικό</a:t>
            </a:r>
          </a:p>
          <a:p>
            <a:pPr algn="l" eaLnBrk="1" hangingPunct="1"/>
            <a:endParaRPr lang="el-GR" sz="1600" dirty="0" smtClean="0"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v"/>
            </a:pPr>
            <a:r>
              <a:rPr lang="el-GR" sz="1600" u="sng" dirty="0" smtClean="0">
                <a:latin typeface="Verdana" pitchFamily="34" charset="0"/>
              </a:rPr>
              <a:t>Έσοδο</a:t>
            </a:r>
            <a:r>
              <a:rPr lang="el-GR" sz="1600" dirty="0" smtClean="0">
                <a:latin typeface="Verdana" pitchFamily="34" charset="0"/>
              </a:rPr>
              <a:t>		</a:t>
            </a:r>
          </a:p>
          <a:p>
            <a:pPr lvl="4" algn="l" eaLnBrk="1" hangingPunct="1">
              <a:buFont typeface="Wingdings" pitchFamily="2" charset="2"/>
              <a:buChar char="v"/>
            </a:pPr>
            <a:r>
              <a:rPr lang="el-GR" sz="1600" dirty="0" smtClean="0">
                <a:latin typeface="Verdana" pitchFamily="34" charset="0"/>
              </a:rPr>
              <a:t> </a:t>
            </a:r>
            <a:r>
              <a:rPr lang="el-GR" sz="1600" u="sng" dirty="0" smtClean="0">
                <a:latin typeface="Verdana" pitchFamily="34" charset="0"/>
              </a:rPr>
              <a:t>Μέσο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</a:t>
            </a:r>
            <a:r>
              <a:rPr lang="el-GR" sz="1400" i="1" dirty="0" smtClean="0">
                <a:latin typeface="Verdana" pitchFamily="34" charset="0"/>
              </a:rPr>
              <a:t>συνολικό / ποσότητα</a:t>
            </a:r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endParaRPr lang="el-GR" sz="1600" dirty="0" smtClean="0">
              <a:latin typeface="Verdana" pitchFamily="34" charset="0"/>
            </a:endParaRPr>
          </a:p>
          <a:p>
            <a:pPr lvl="4" algn="l" eaLnBrk="1" hangingPunct="1">
              <a:buFont typeface="Wingdings" pitchFamily="2" charset="2"/>
              <a:buChar char="v"/>
            </a:pPr>
            <a:r>
              <a:rPr lang="el-GR" sz="1600" dirty="0" smtClean="0">
                <a:latin typeface="Verdana" pitchFamily="34" charset="0"/>
              </a:rPr>
              <a:t> </a:t>
            </a:r>
            <a:r>
              <a:rPr lang="el-GR" sz="1600" u="sng" dirty="0" smtClean="0">
                <a:latin typeface="Verdana" pitchFamily="34" charset="0"/>
              </a:rPr>
              <a:t>Οριακό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</a:t>
            </a:r>
            <a:r>
              <a:rPr lang="el-GR" sz="1400" i="1" dirty="0" smtClean="0">
                <a:latin typeface="Verdana" pitchFamily="34" charset="0"/>
              </a:rPr>
              <a:t>μεταβολή στο συνολικό από πώληση πρόσθετης μονάδας</a:t>
            </a:r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979712" y="3212976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979712" y="3717032"/>
            <a:ext cx="57606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79712" y="4005064"/>
            <a:ext cx="432048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8934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4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24000"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6. Ανταγωνιστική αγορά – Κέρδος επιχείρησης</a:t>
            </a: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75652941"/>
              </p:ext>
            </p:extLst>
          </p:nvPr>
        </p:nvGraphicFramePr>
        <p:xfrm>
          <a:off x="1213991" y="1556792"/>
          <a:ext cx="8110537" cy="3233737"/>
        </p:xfrm>
        <a:graphic>
          <a:graphicData uri="http://schemas.openxmlformats.org/presentationml/2006/ole">
            <p:oleObj spid="_x0000_s8196" name="Worksheet" r:id="rId5" imgW="5090004" imgH="2247709" progId="Excel.Shee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40262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24000"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6. Ανταγωνιστική αγορά – Κέρδος επιχείρησης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Μεγιστοποίηση κέρδους </a:t>
            </a:r>
            <a:r>
              <a:rPr lang="el-GR" sz="2000" i="1" dirty="0" smtClean="0">
                <a:latin typeface="Verdana" pitchFamily="34" charset="0"/>
              </a:rPr>
              <a:t>όταν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Τιμή = Μέσο έσοδο = Οριακό έσοδο = Οριακό κόστος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  </a:t>
            </a:r>
            <a:r>
              <a:rPr lang="en-US" sz="2000" dirty="0" smtClean="0">
                <a:latin typeface="Verdana" pitchFamily="34" charset="0"/>
              </a:rPr>
              <a:t>P	      AR                    MR                   MC</a:t>
            </a:r>
          </a:p>
          <a:p>
            <a:pPr algn="l" eaLnBrk="1" hangingPunct="1"/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Αν</a:t>
            </a:r>
            <a:r>
              <a:rPr lang="en-US" sz="1600" dirty="0" smtClean="0">
                <a:latin typeface="Verdana" pitchFamily="34" charset="0"/>
              </a:rPr>
              <a:t>:</a:t>
            </a:r>
            <a:r>
              <a:rPr lang="el-GR" sz="1600" dirty="0" smtClean="0">
                <a:latin typeface="Verdana" pitchFamily="34" charset="0"/>
              </a:rPr>
              <a:t> </a:t>
            </a:r>
            <a:r>
              <a:rPr lang="en-US" sz="1600" dirty="0" smtClean="0">
                <a:latin typeface="Verdana" pitchFamily="34" charset="0"/>
              </a:rPr>
              <a:t>MC &lt; MR 	    </a:t>
            </a:r>
            <a:r>
              <a:rPr lang="el-GR" sz="1600" dirty="0" smtClean="0">
                <a:latin typeface="Verdana" pitchFamily="34" charset="0"/>
              </a:rPr>
              <a:t>	αύξηση  </a:t>
            </a:r>
            <a:r>
              <a:rPr lang="en-US" sz="1600" dirty="0" smtClean="0">
                <a:latin typeface="Verdana" pitchFamily="34" charset="0"/>
              </a:rPr>
              <a:t>Q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Αν</a:t>
            </a:r>
            <a:r>
              <a:rPr lang="en-US" sz="1600" dirty="0" smtClean="0">
                <a:latin typeface="Verdana" pitchFamily="34" charset="0"/>
              </a:rPr>
              <a:t>: MC &gt; MR       </a:t>
            </a:r>
            <a:r>
              <a:rPr lang="el-GR" sz="1600" dirty="0" smtClean="0">
                <a:latin typeface="Verdana" pitchFamily="34" charset="0"/>
              </a:rPr>
              <a:t>	μείωση </a:t>
            </a:r>
            <a:r>
              <a:rPr lang="en-US" sz="1600" dirty="0" smtClean="0">
                <a:latin typeface="Verdana" pitchFamily="34" charset="0"/>
              </a:rPr>
              <a:t>Q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Αν</a:t>
            </a:r>
            <a:r>
              <a:rPr lang="en-US" sz="1600" dirty="0" smtClean="0">
                <a:latin typeface="Verdana" pitchFamily="34" charset="0"/>
              </a:rPr>
              <a:t>: MC = MR</a:t>
            </a:r>
            <a:r>
              <a:rPr lang="el-GR" sz="1600" dirty="0" smtClean="0">
                <a:latin typeface="Verdana" pitchFamily="34" charset="0"/>
              </a:rPr>
              <a:t>		</a:t>
            </a:r>
            <a:r>
              <a:rPr lang="en-US" sz="1600" dirty="0" err="1" smtClean="0">
                <a:latin typeface="Verdana" pitchFamily="34" charset="0"/>
              </a:rPr>
              <a:t>Qmax</a:t>
            </a:r>
            <a:r>
              <a:rPr lang="en-US" sz="1600" dirty="0" smtClean="0">
                <a:latin typeface="Verdana" pitchFamily="34" charset="0"/>
              </a:rPr>
              <a:t> (= </a:t>
            </a:r>
            <a:r>
              <a:rPr lang="el-GR" sz="1600" dirty="0" smtClean="0">
                <a:latin typeface="Verdana" pitchFamily="34" charset="0"/>
              </a:rPr>
              <a:t>ποσότητα που μεγιστοποιεί κέρδη)</a:t>
            </a:r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             Κόστη, έσοδα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Οριακό κόστος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	Οριακό έσοδο (= Μέσο έσοδο = Τιμή)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	Ποσότητα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0	</a:t>
            </a:r>
            <a:r>
              <a:rPr lang="en-US" sz="1200" dirty="0" smtClean="0">
                <a:latin typeface="Verdana" pitchFamily="34" charset="0"/>
              </a:rPr>
              <a:t>              </a:t>
            </a:r>
            <a:r>
              <a:rPr lang="en-US" sz="1000" dirty="0" smtClean="0">
                <a:latin typeface="Verdana" pitchFamily="34" charset="0"/>
              </a:rPr>
              <a:t>Q1  </a:t>
            </a:r>
            <a:r>
              <a:rPr lang="en-US" sz="800" dirty="0" err="1" smtClean="0">
                <a:latin typeface="Verdana" pitchFamily="34" charset="0"/>
              </a:rPr>
              <a:t>Qmax</a:t>
            </a:r>
            <a:r>
              <a:rPr lang="en-US" sz="1000" dirty="0" smtClean="0">
                <a:latin typeface="Verdana" pitchFamily="34" charset="0"/>
              </a:rPr>
              <a:t> Q2 </a:t>
            </a:r>
            <a:endParaRPr lang="el-GR" sz="1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915816" y="3717032"/>
            <a:ext cx="0" cy="187220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915816" y="5589240"/>
            <a:ext cx="244827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 rot="19748185">
            <a:off x="2843808" y="3645024"/>
            <a:ext cx="2160240" cy="1512168"/>
          </a:xfrm>
          <a:prstGeom prst="arc">
            <a:avLst>
              <a:gd name="adj1" fmla="val 1063349"/>
              <a:gd name="adj2" fmla="val 8526731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Right Arrow 9"/>
          <p:cNvSpPr/>
          <p:nvPr/>
        </p:nvSpPr>
        <p:spPr>
          <a:xfrm>
            <a:off x="2555776" y="2276872"/>
            <a:ext cx="288032" cy="2160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4" name="Right Arrow 13"/>
          <p:cNvSpPr/>
          <p:nvPr/>
        </p:nvSpPr>
        <p:spPr>
          <a:xfrm>
            <a:off x="2771800" y="2564904"/>
            <a:ext cx="288032" cy="2160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5" name="Right Arrow 14"/>
          <p:cNvSpPr/>
          <p:nvPr/>
        </p:nvSpPr>
        <p:spPr>
          <a:xfrm>
            <a:off x="2987824" y="2852936"/>
            <a:ext cx="288032" cy="2160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4788024" y="4581128"/>
            <a:ext cx="0" cy="100811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915816" y="4581128"/>
            <a:ext cx="2448272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932040" y="4293096"/>
            <a:ext cx="0" cy="129614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499992" y="4941168"/>
            <a:ext cx="0" cy="64807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915816" y="4941168"/>
            <a:ext cx="158417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15816" y="4293096"/>
            <a:ext cx="2016224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9773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24000"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7. Μονοπώλια (κ.ά. «Ατελείς» αγορές)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Καμπύλη ζήτησης για την επιχείρηση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{Σχέση τιμής (=Μέσου εσόδου) και Οριακού εσόδου}</a:t>
            </a:r>
          </a:p>
          <a:p>
            <a:pPr algn="l" eaLnBrk="1" hangingPunct="1"/>
            <a:r>
              <a:rPr lang="el-GR" sz="1600" b="1" dirty="0" smtClean="0">
                <a:latin typeface="Verdana" pitchFamily="34" charset="0"/>
              </a:rPr>
              <a:t>	</a:t>
            </a:r>
          </a:p>
          <a:p>
            <a:pPr algn="l" eaLnBrk="1" hangingPunct="1"/>
            <a:r>
              <a:rPr lang="el-GR" sz="1600" b="1" dirty="0" smtClean="0">
                <a:latin typeface="Verdana" pitchFamily="34" charset="0"/>
              </a:rPr>
              <a:t>	Ανταγωνιστική αγορά			Μονοπώλιο</a:t>
            </a:r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    Τιμή					</a:t>
            </a:r>
            <a:r>
              <a:rPr lang="el-GR" sz="1200" dirty="0" err="1" smtClean="0">
                <a:latin typeface="Verdana" pitchFamily="34" charset="0"/>
              </a:rPr>
              <a:t>Τιμή</a:t>
            </a:r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Ζήτηση, Μέσο έσοδο			         Ζήτηση, Μέσο έσοδο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		Οριακό έσοδο</a:t>
            </a: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508104" y="1988840"/>
            <a:ext cx="0" cy="216024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115616" y="4149080"/>
            <a:ext cx="244827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508104" y="2060848"/>
            <a:ext cx="2448272" cy="1584176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08104" y="2060848"/>
            <a:ext cx="2808312" cy="1152128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115616" y="1988840"/>
            <a:ext cx="0" cy="216024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508104" y="4149080"/>
            <a:ext cx="244827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15616" y="2636912"/>
            <a:ext cx="2592288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2878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24000"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7. Μονοπώλια (κ.ά. «Ατελείς» αγορές)</a:t>
            </a:r>
          </a:p>
          <a:p>
            <a:pPr algn="l" eaLnBrk="1" hangingPunct="1"/>
            <a:endParaRPr lang="el-GR" sz="1600" b="1" dirty="0" smtClean="0">
              <a:latin typeface="Verdana" pitchFamily="34" charset="0"/>
            </a:endParaRPr>
          </a:p>
          <a:p>
            <a:pPr algn="l" eaLnBrk="1" hangingPunct="1"/>
            <a:endParaRPr lang="el-GR" sz="16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Μεγιστοποίηση «κανονικού» κέρδους: Οριακό κόστος = Οριακό έσοδο</a:t>
            </a:r>
            <a:endParaRPr lang="el-GR" sz="16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i="1" dirty="0" smtClean="0">
                <a:latin typeface="Verdana" pitchFamily="34" charset="0"/>
              </a:rPr>
              <a:t>Αλλά:</a:t>
            </a:r>
            <a:r>
              <a:rPr lang="el-GR" sz="1600" dirty="0" smtClean="0">
                <a:latin typeface="Verdana" pitchFamily="34" charset="0"/>
              </a:rPr>
              <a:t> Τιμή (=Μέσο έσοδο) &gt; Οριακό έσοδο</a:t>
            </a:r>
            <a:r>
              <a:rPr lang="el-GR" sz="1600" b="1" dirty="0" smtClean="0">
                <a:latin typeface="Verdana" pitchFamily="34" charset="0"/>
              </a:rPr>
              <a:t>		</a:t>
            </a:r>
          </a:p>
          <a:p>
            <a:pPr algn="l" eaLnBrk="1" hangingPunct="1"/>
            <a:r>
              <a:rPr lang="el-GR" sz="1600" i="1" dirty="0" smtClean="0">
                <a:latin typeface="Verdana" pitchFamily="34" charset="0"/>
              </a:rPr>
              <a:t>Άρα</a:t>
            </a:r>
            <a:r>
              <a:rPr lang="el-GR" sz="1600" dirty="0" smtClean="0">
                <a:latin typeface="Verdana" pitchFamily="34" charset="0"/>
              </a:rPr>
              <a:t>: Πρόσθετα, μονοπωλιακά κέρδη</a:t>
            </a:r>
            <a:r>
              <a:rPr lang="el-GR" sz="1200" dirty="0" smtClean="0">
                <a:latin typeface="Verdana" pitchFamily="34" charset="0"/>
              </a:rPr>
              <a:t>    	Τιμή								         		Οριακό κόστος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			Μέσο έσοδο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</a:t>
            </a:r>
            <a:r>
              <a:rPr lang="en-US" sz="1200" dirty="0" smtClean="0">
                <a:latin typeface="Verdana" pitchFamily="34" charset="0"/>
              </a:rPr>
              <a:t>                 P’</a:t>
            </a:r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</a:t>
            </a:r>
            <a:r>
              <a:rPr lang="en-US" sz="1200" dirty="0" smtClean="0">
                <a:latin typeface="Verdana" pitchFamily="34" charset="0"/>
              </a:rPr>
              <a:t>				P</a:t>
            </a:r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</a:t>
            </a:r>
            <a:r>
              <a:rPr lang="en-US" sz="1200" dirty="0" smtClean="0">
                <a:latin typeface="Verdana" pitchFamily="34" charset="0"/>
              </a:rPr>
              <a:t>                 </a:t>
            </a:r>
            <a:r>
              <a:rPr lang="el-GR" sz="1200" dirty="0" smtClean="0">
                <a:latin typeface="Verdana" pitchFamily="34" charset="0"/>
              </a:rPr>
              <a:t>	                      Οριακό έσοδο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		0		              </a:t>
            </a:r>
            <a:r>
              <a:rPr lang="el-GR" sz="1200" dirty="0" smtClean="0">
                <a:latin typeface="Verdana" pitchFamily="34" charset="0"/>
              </a:rPr>
              <a:t>Ποσότητα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		          </a:t>
            </a:r>
            <a:r>
              <a:rPr lang="en-US" sz="1200" dirty="0" smtClean="0">
                <a:latin typeface="Verdana" pitchFamily="34" charset="0"/>
              </a:rPr>
              <a:t>Q   </a:t>
            </a:r>
            <a:r>
              <a:rPr lang="en-US" sz="1200" dirty="0" err="1" smtClean="0">
                <a:latin typeface="Verdana" pitchFamily="34" charset="0"/>
              </a:rPr>
              <a:t>Q</a:t>
            </a:r>
            <a:r>
              <a:rPr lang="en-US" sz="1200" dirty="0" smtClean="0">
                <a:latin typeface="Verdana" pitchFamily="34" charset="0"/>
              </a:rPr>
              <a:t>’</a:t>
            </a:r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508104" y="1988840"/>
            <a:ext cx="0" cy="216024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508104" y="2060848"/>
            <a:ext cx="2448272" cy="1584176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08104" y="2060848"/>
            <a:ext cx="2808312" cy="1152128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508104" y="4149080"/>
            <a:ext cx="244827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 rot="19748185">
            <a:off x="5201182" y="1715789"/>
            <a:ext cx="2160240" cy="1512168"/>
          </a:xfrm>
          <a:prstGeom prst="arc">
            <a:avLst>
              <a:gd name="adj1" fmla="val 1063349"/>
              <a:gd name="adj2" fmla="val 8526731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5508104" y="2996952"/>
            <a:ext cx="1368152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508104" y="2708920"/>
            <a:ext cx="158417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876256" y="2996952"/>
            <a:ext cx="0" cy="115212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7092280" y="2708920"/>
            <a:ext cx="0" cy="144016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668344" y="2708920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7820744" y="3356992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4060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Εικόνα 3" descr="image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03188"/>
            <a:ext cx="8064500" cy="6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56000"/>
          <a:lstStyle/>
          <a:p>
            <a:pPr algn="l" eaLnBrk="1" hangingPunct="1">
              <a:lnSpc>
                <a:spcPct val="150000"/>
              </a:lnSpc>
              <a:spcBef>
                <a:spcPts val="3000"/>
              </a:spcBef>
              <a:spcAft>
                <a:spcPts val="1800"/>
              </a:spcAft>
            </a:pPr>
            <a:r>
              <a:rPr lang="el-GR" sz="2400" b="1" dirty="0" smtClean="0">
                <a:latin typeface="Verdana" pitchFamily="34" charset="0"/>
              </a:rPr>
              <a:t>		Θέματα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Εισαγωγή, επισκόπηση, βασικές έννοιες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Αλληλεξάρτηση και τα οφέλη του εμπορίου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Λειτουργία της αγοράς. Ζήτηση και προσφορά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Ελαστικότητα. Προσδιοριστικοί παράγοντες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Εξωτερικές επιπτώσεις, δημόσια αγαθά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Δημόσια πολιτική. Αρχές, μέσα δημόσιας παρέμβασης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Διεθνές εμπόριο, διεθνείς οικονομικές σχέσεις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b="1" u="sng" dirty="0" smtClean="0">
                <a:latin typeface="Verdana" pitchFamily="34" charset="0"/>
              </a:rPr>
              <a:t>Παραγωγή, ανταγωνισμός, μονοπώλια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r>
              <a:rPr lang="en-US" sz="1600" dirty="0" err="1" smtClean="0">
                <a:solidFill>
                  <a:srgbClr val="002060"/>
                </a:solidFill>
              </a:rPr>
              <a:t>Mankiw</a:t>
            </a:r>
            <a:r>
              <a:rPr lang="en-US" sz="1600" dirty="0" smtClean="0">
                <a:solidFill>
                  <a:srgbClr val="002060"/>
                </a:solidFill>
              </a:rPr>
              <a:t>, G.N., Taylor, M.P.,</a:t>
            </a:r>
          </a:p>
          <a:p>
            <a:pPr lvl="1" algn="l"/>
            <a:r>
              <a:rPr lang="en-US" sz="1600" dirty="0" smtClean="0">
                <a:solidFill>
                  <a:srgbClr val="002060"/>
                </a:solidFill>
              </a:rPr>
              <a:t>	</a:t>
            </a:r>
            <a:r>
              <a:rPr lang="el-GR" sz="1600" dirty="0" smtClean="0">
                <a:solidFill>
                  <a:srgbClr val="002060"/>
                </a:solidFill>
              </a:rPr>
              <a:t>Αρχές Οικονομικής Θεωρίας. Τόμος Α’ – Μικροοικονομική</a:t>
            </a:r>
          </a:p>
          <a:p>
            <a:pPr lvl="1" algn="l"/>
            <a:r>
              <a:rPr lang="el-GR" sz="1600" dirty="0" smtClean="0">
                <a:solidFill>
                  <a:srgbClr val="002060"/>
                </a:solidFill>
              </a:rPr>
              <a:t>	 Αθήνα: </a:t>
            </a:r>
            <a:r>
              <a:rPr lang="en-US" sz="1600" dirty="0" smtClean="0">
                <a:solidFill>
                  <a:srgbClr val="002060"/>
                </a:solidFill>
              </a:rPr>
              <a:t>Gutenberg, 2010</a:t>
            </a:r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>
              <a:lnSpc>
                <a:spcPct val="150000"/>
              </a:lnSpc>
            </a:pPr>
            <a:r>
              <a:rPr lang="el-GR" sz="1600" dirty="0" smtClean="0">
                <a:solidFill>
                  <a:srgbClr val="002060"/>
                </a:solidFill>
              </a:rPr>
              <a:t>Κεφ. 13 (ιδιαίτερα σελ.421-440)</a:t>
            </a:r>
          </a:p>
          <a:p>
            <a:pPr lvl="1" algn="l">
              <a:lnSpc>
                <a:spcPct val="150000"/>
              </a:lnSpc>
            </a:pPr>
            <a:r>
              <a:rPr lang="el-GR" sz="1600" dirty="0" smtClean="0">
                <a:solidFill>
                  <a:srgbClr val="002060"/>
                </a:solidFill>
              </a:rPr>
              <a:t>Κεφ.14 (ιδιαίτερα σελ.451-459)</a:t>
            </a:r>
          </a:p>
          <a:p>
            <a:pPr lvl="1" algn="l">
              <a:lnSpc>
                <a:spcPct val="150000"/>
              </a:lnSpc>
            </a:pPr>
            <a:r>
              <a:rPr lang="el-GR" sz="1600" dirty="0" smtClean="0">
                <a:solidFill>
                  <a:srgbClr val="002060"/>
                </a:solidFill>
              </a:rPr>
              <a:t>Κεφ.15 (ιδιαίτερα σελ.492-498)</a:t>
            </a:r>
          </a:p>
          <a:p>
            <a:pPr lvl="1" algn="l">
              <a:lnSpc>
                <a:spcPct val="150000"/>
              </a:lnSpc>
            </a:pPr>
            <a:r>
              <a:rPr lang="el-GR" sz="1600" dirty="0" smtClean="0">
                <a:solidFill>
                  <a:srgbClr val="002060"/>
                </a:solidFill>
              </a:rPr>
              <a:t>(Κεφ.16 – προαιρετικά)</a:t>
            </a:r>
          </a:p>
          <a:p>
            <a:pPr lvl="1" algn="l">
              <a:lnSpc>
                <a:spcPct val="150000"/>
              </a:lnSpc>
            </a:pPr>
            <a:r>
              <a:rPr lang="el-GR" sz="1600" dirty="0" smtClean="0">
                <a:solidFill>
                  <a:srgbClr val="002060"/>
                </a:solidFill>
              </a:rPr>
              <a:t>(Κεφ.17 – προαιρετικά)</a:t>
            </a:r>
          </a:p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2013-2014      #6</a:t>
            </a:r>
            <a:endParaRPr lang="el-GR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675" y="6245225"/>
            <a:ext cx="3097213" cy="476250"/>
          </a:xfrm>
        </p:spPr>
        <p:txBody>
          <a:bodyPr/>
          <a:lstStyle/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99710-F005-4E03-9A5F-27BCFB60169C}" type="slidenum">
              <a:rPr lang="el-GR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49872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>
              <a:lnSpc>
                <a:spcPct val="200000"/>
              </a:lnSpc>
            </a:pPr>
            <a:r>
              <a:rPr lang="el-GR" sz="2000" dirty="0" smtClean="0">
                <a:latin typeface="Verdana" pitchFamily="34" charset="0"/>
              </a:rPr>
              <a:t>	</a:t>
            </a:r>
            <a:r>
              <a:rPr lang="el-GR" sz="2000" u="sng" dirty="0" smtClean="0">
                <a:latin typeface="Verdana" pitchFamily="34" charset="0"/>
              </a:rPr>
              <a:t>Ερωτήματα - ζητήματα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Συντελεστές παραγωγής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l-GR" sz="2000" dirty="0" smtClean="0">
                <a:latin typeface="Verdana" pitchFamily="34" charset="0"/>
              </a:rPr>
              <a:t>και αμοιβές τους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Η επιχείρηση και η συνάρτηση παραγωγής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Μορφές αγοράς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Ανταγωνιστική αγορά – Κόστος επιχείρησης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Ανταγωνιστική αγορά – Έσοδα επιχείρησης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Ανταγωνιστική αγορά – Κέρδος επιχείρησης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Μονοπώλια (κ.ά. «ατελείς» αγορές)</a:t>
            </a:r>
          </a:p>
        </p:txBody>
      </p:sp>
    </p:spTree>
    <p:extLst>
      <p:ext uri="{BB962C8B-B14F-4D97-AF65-F5344CB8AC3E}">
        <p14:creationId xmlns:p14="http://schemas.microsoft.com/office/powerpoint/2010/main" xmlns="" val="359858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24000"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1. Συντελεστές παραγωγής</a:t>
            </a:r>
            <a:r>
              <a:rPr lang="en-US" sz="2400" b="1" dirty="0" smtClean="0">
                <a:latin typeface="Verdana" pitchFamily="34" charset="0"/>
              </a:rPr>
              <a:t> </a:t>
            </a:r>
            <a:r>
              <a:rPr lang="el-GR" sz="2400" b="1" dirty="0" smtClean="0">
                <a:latin typeface="Verdana" pitchFamily="34" charset="0"/>
              </a:rPr>
              <a:t>και αμοιβές τους</a:t>
            </a: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>
              <a:lnSpc>
                <a:spcPct val="200000"/>
              </a:lnSpc>
            </a:pPr>
            <a:r>
              <a:rPr lang="el-GR" sz="2400" b="1" dirty="0" smtClean="0">
                <a:latin typeface="Verdana" pitchFamily="34" charset="0"/>
              </a:rPr>
              <a:t>						</a:t>
            </a:r>
            <a:r>
              <a:rPr lang="el-GR" sz="2000" b="1" u="sng" dirty="0" smtClean="0">
                <a:latin typeface="Verdana" pitchFamily="34" charset="0"/>
              </a:rPr>
              <a:t>αμοιβές</a:t>
            </a:r>
            <a:endParaRPr lang="el-GR" sz="2400" b="1" dirty="0" smtClean="0">
              <a:latin typeface="Verdana" pitchFamily="34" charset="0"/>
            </a:endParaRPr>
          </a:p>
          <a:p>
            <a:pPr algn="l" eaLnBrk="1" hangingPunct="1">
              <a:lnSpc>
                <a:spcPct val="200000"/>
              </a:lnSpc>
              <a:buFont typeface="Wingdings" pitchFamily="2" charset="2"/>
              <a:buChar char="q"/>
            </a:pPr>
            <a:r>
              <a:rPr lang="el-GR" sz="2400" dirty="0" smtClean="0">
                <a:latin typeface="Verdana" pitchFamily="34" charset="0"/>
              </a:rPr>
              <a:t> Εργασία – Ανθρώπινοι πόροι	‘</a:t>
            </a:r>
            <a:r>
              <a:rPr lang="el-GR" sz="2000" b="1" dirty="0" smtClean="0">
                <a:latin typeface="Verdana" pitchFamily="34" charset="0"/>
              </a:rPr>
              <a:t>μισθοί’</a:t>
            </a:r>
            <a:endParaRPr lang="el-GR" sz="2400" dirty="0" smtClean="0">
              <a:latin typeface="Verdana" pitchFamily="34" charset="0"/>
            </a:endParaRPr>
          </a:p>
          <a:p>
            <a:pPr algn="l" eaLnBrk="1" hangingPunct="1">
              <a:lnSpc>
                <a:spcPct val="200000"/>
              </a:lnSpc>
              <a:buFont typeface="Wingdings" pitchFamily="2" charset="2"/>
              <a:buChar char="q"/>
            </a:pPr>
            <a:r>
              <a:rPr lang="el-GR" sz="2400" dirty="0" smtClean="0">
                <a:latin typeface="Verdana" pitchFamily="34" charset="0"/>
              </a:rPr>
              <a:t> Κεφάλαιο – Παραγωγικά αγαθά	</a:t>
            </a:r>
            <a:r>
              <a:rPr lang="el-GR" sz="2000" b="1" dirty="0" smtClean="0">
                <a:latin typeface="Verdana" pitchFamily="34" charset="0"/>
              </a:rPr>
              <a:t>‘τόκοι’</a:t>
            </a:r>
            <a:endParaRPr lang="el-GR" sz="2400" dirty="0" smtClean="0">
              <a:latin typeface="Verdana" pitchFamily="34" charset="0"/>
            </a:endParaRPr>
          </a:p>
          <a:p>
            <a:pPr algn="l" eaLnBrk="1" hangingPunct="1">
              <a:lnSpc>
                <a:spcPct val="200000"/>
              </a:lnSpc>
              <a:buFont typeface="Wingdings" pitchFamily="2" charset="2"/>
              <a:buChar char="q"/>
            </a:pPr>
            <a:r>
              <a:rPr lang="el-GR" sz="2400" dirty="0" smtClean="0">
                <a:latin typeface="Verdana" pitchFamily="34" charset="0"/>
              </a:rPr>
              <a:t> Γη – Φυσικοί πόροι			</a:t>
            </a:r>
            <a:r>
              <a:rPr lang="el-GR" sz="2000" b="1" dirty="0" smtClean="0">
                <a:latin typeface="Verdana" pitchFamily="34" charset="0"/>
              </a:rPr>
              <a:t>‘νοίκι’</a:t>
            </a:r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- Φως, αέρας, έδαφος και οι πόροι που περιέχει (γεωργία, αλιεία, πετρέλαιο…)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- Εντοπισμένοι, μη εντοπισμένοι, εξαντλήσιμοι, ανακυκλώσιμοι…</a:t>
            </a:r>
          </a:p>
          <a:p>
            <a:pPr eaLnBrk="1" hangingPunct="1"/>
            <a:r>
              <a:rPr lang="el-GR" sz="2400" b="1" i="1" dirty="0">
                <a:latin typeface="Verdana" pitchFamily="34" charset="0"/>
              </a:rPr>
              <a:t>+</a:t>
            </a:r>
            <a:endParaRPr lang="el-GR" sz="2400" b="1" i="1" dirty="0" smtClean="0"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q"/>
            </a:pPr>
            <a:r>
              <a:rPr lang="el-GR" sz="2400" dirty="0" smtClean="0">
                <a:latin typeface="Verdana" pitchFamily="34" charset="0"/>
              </a:rPr>
              <a:t> Επιχείρηση				</a:t>
            </a:r>
            <a:r>
              <a:rPr lang="el-GR" sz="2000" b="1" dirty="0" smtClean="0">
                <a:latin typeface="Verdana" pitchFamily="34" charset="0"/>
              </a:rPr>
              <a:t>‘κέρδος’</a:t>
            </a:r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353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60648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24000"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2. Η επιχείρηση και η συνάρτηση παραγωγής</a:t>
            </a:r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Μορφές: </a:t>
            </a:r>
            <a:r>
              <a:rPr lang="el-GR" sz="1600" b="1" i="1" dirty="0" smtClean="0">
                <a:latin typeface="Verdana" pitchFamily="34" charset="0"/>
              </a:rPr>
              <a:t>δημόσια / ιδιωτική, ομόρρυθμη / ΕΠΕ /ΑΕ</a:t>
            </a:r>
            <a:endParaRPr lang="el-GR" sz="2000" b="1" i="1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511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#6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60648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24000"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2. Η επιχείρηση και η συνάρτηση παραγωγής</a:t>
            </a:r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Μορφές: </a:t>
            </a:r>
            <a:r>
              <a:rPr lang="el-GR" sz="1600" b="1" i="1" dirty="0" smtClean="0">
                <a:latin typeface="Verdana" pitchFamily="34" charset="0"/>
              </a:rPr>
              <a:t>δημόσια / ιδιωτική, ομόρρυθμη / ΕΠΕ /ΑΕ</a:t>
            </a:r>
            <a:endParaRPr lang="el-GR" sz="2000" b="1" i="1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Στόχοι:</a:t>
            </a:r>
            <a:r>
              <a:rPr lang="el-GR" sz="1600" b="1" i="1" dirty="0" smtClean="0">
                <a:latin typeface="Verdana" pitchFamily="34" charset="0"/>
              </a:rPr>
              <a:t>… μεγιστοποίηση κέρδους</a:t>
            </a:r>
          </a:p>
        </p:txBody>
      </p:sp>
    </p:spTree>
    <p:extLst>
      <p:ext uri="{BB962C8B-B14F-4D97-AF65-F5344CB8AC3E}">
        <p14:creationId xmlns:p14="http://schemas.microsoft.com/office/powerpoint/2010/main" xmlns="" val="15523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660</Words>
  <Application>Microsoft Office PowerPoint</Application>
  <PresentationFormat>Προβολή στην οθόνη (4:3)</PresentationFormat>
  <Paragraphs>409</Paragraphs>
  <Slides>26</Slides>
  <Notes>24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28" baseType="lpstr">
      <vt:lpstr>Default Design</vt:lpstr>
      <vt:lpstr>Worksheet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mitsos</dc:creator>
  <cp:lastModifiedBy>Andreou Antonis</cp:lastModifiedBy>
  <cp:revision>29</cp:revision>
  <cp:lastPrinted>2013-11-16T09:28:17Z</cp:lastPrinted>
  <dcterms:created xsi:type="dcterms:W3CDTF">2007-03-04T10:43:13Z</dcterms:created>
  <dcterms:modified xsi:type="dcterms:W3CDTF">2015-01-16T10:32:11Z</dcterms:modified>
</cp:coreProperties>
</file>