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313" r:id="rId2"/>
    <p:sldId id="384" r:id="rId3"/>
    <p:sldId id="314" r:id="rId4"/>
    <p:sldId id="342" r:id="rId5"/>
    <p:sldId id="343" r:id="rId6"/>
    <p:sldId id="387" r:id="rId7"/>
    <p:sldId id="388" r:id="rId8"/>
    <p:sldId id="389" r:id="rId9"/>
    <p:sldId id="386" r:id="rId10"/>
    <p:sldId id="361" r:id="rId11"/>
    <p:sldId id="381" r:id="rId12"/>
    <p:sldId id="316" r:id="rId13"/>
    <p:sldId id="317" r:id="rId14"/>
    <p:sldId id="318" r:id="rId15"/>
    <p:sldId id="321" r:id="rId16"/>
    <p:sldId id="322" r:id="rId17"/>
    <p:sldId id="377" r:id="rId18"/>
    <p:sldId id="324" r:id="rId19"/>
    <p:sldId id="385" r:id="rId20"/>
    <p:sldId id="335" r:id="rId21"/>
    <p:sldId id="336" r:id="rId22"/>
    <p:sldId id="364" r:id="rId23"/>
    <p:sldId id="344" r:id="rId24"/>
    <p:sldId id="345" r:id="rId25"/>
    <p:sldId id="346" r:id="rId26"/>
    <p:sldId id="348" r:id="rId27"/>
    <p:sldId id="380" r:id="rId28"/>
    <p:sldId id="382" r:id="rId29"/>
    <p:sldId id="349" r:id="rId30"/>
    <p:sldId id="350" r:id="rId31"/>
    <p:sldId id="351" r:id="rId32"/>
    <p:sldId id="352" r:id="rId33"/>
    <p:sldId id="353" r:id="rId34"/>
    <p:sldId id="366" r:id="rId35"/>
    <p:sldId id="365" r:id="rId36"/>
    <p:sldId id="367" r:id="rId37"/>
    <p:sldId id="368" r:id="rId38"/>
    <p:sldId id="369" r:id="rId39"/>
    <p:sldId id="370" r:id="rId40"/>
    <p:sldId id="371" r:id="rId41"/>
    <p:sldId id="372" r:id="rId42"/>
    <p:sldId id="373" r:id="rId43"/>
    <p:sldId id="354" r:id="rId44"/>
    <p:sldId id="355" r:id="rId45"/>
    <p:sldId id="356" r:id="rId46"/>
    <p:sldId id="357" r:id="rId47"/>
    <p:sldId id="358" r:id="rId48"/>
    <p:sldId id="359" r:id="rId49"/>
    <p:sldId id="383" r:id="rId50"/>
    <p:sldId id="390" r:id="rId51"/>
    <p:sldId id="391" r:id="rId52"/>
    <p:sldId id="392" r:id="rId53"/>
    <p:sldId id="399" r:id="rId54"/>
    <p:sldId id="393" r:id="rId55"/>
    <p:sldId id="394" r:id="rId56"/>
    <p:sldId id="395" r:id="rId57"/>
    <p:sldId id="396" r:id="rId58"/>
    <p:sldId id="39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6" autoAdjust="0"/>
  </p:normalViewPr>
  <p:slideViewPr>
    <p:cSldViewPr>
      <p:cViewPr>
        <p:scale>
          <a:sx n="94" d="100"/>
          <a:sy n="94" d="100"/>
        </p:scale>
        <p:origin x="-678" y="924"/>
      </p:cViewPr>
      <p:guideLst>
        <p:guide orient="horz" pos="2160"/>
        <p:guide pos="2880"/>
      </p:guideLst>
    </p:cSldViewPr>
  </p:slideViewPr>
  <p:outlineViewPr>
    <p:cViewPr>
      <p:scale>
        <a:sx n="33" d="100"/>
        <a:sy n="33" d="100"/>
      </p:scale>
      <p:origin x="0" y="1336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A62E7D-4625-442C-B2BC-C24231775F41}" type="datetimeFigureOut">
              <a:rPr lang="en-GB" smtClean="0"/>
              <a:t>17/07/2016</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75D4D-7E4D-4164-9C66-5665197DD799}" type="slidenum">
              <a:rPr lang="en-GB" smtClean="0"/>
              <a:t>‹#›</a:t>
            </a:fld>
            <a:endParaRPr lang="en-GB"/>
          </a:p>
        </p:txBody>
      </p:sp>
    </p:spTree>
    <p:extLst>
      <p:ext uri="{BB962C8B-B14F-4D97-AF65-F5344CB8AC3E}">
        <p14:creationId xmlns:p14="http://schemas.microsoft.com/office/powerpoint/2010/main" val="2025506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endParaRPr lang="en-GB" dirty="0"/>
          </a:p>
        </p:txBody>
      </p:sp>
      <p:sp>
        <p:nvSpPr>
          <p:cNvPr id="93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a:solidFill>
                  <a:schemeClr val="tx1"/>
                </a:solidFill>
                <a:latin typeface="Arial" charset="0"/>
              </a:defRPr>
            </a:lvl1pPr>
            <a:lvl2pPr marL="685817" indent="-263776" defTabSz="912958" eaLnBrk="0" hangingPunct="0">
              <a:defRPr>
                <a:solidFill>
                  <a:schemeClr val="tx1"/>
                </a:solidFill>
                <a:latin typeface="Arial" charset="0"/>
              </a:defRPr>
            </a:lvl2pPr>
            <a:lvl3pPr marL="1055103" indent="-211021" defTabSz="912958" eaLnBrk="0" hangingPunct="0">
              <a:defRPr>
                <a:solidFill>
                  <a:schemeClr val="tx1"/>
                </a:solidFill>
                <a:latin typeface="Arial" charset="0"/>
              </a:defRPr>
            </a:lvl3pPr>
            <a:lvl4pPr marL="1477145" indent="-211021" defTabSz="912958" eaLnBrk="0" hangingPunct="0">
              <a:defRPr>
                <a:solidFill>
                  <a:schemeClr val="tx1"/>
                </a:solidFill>
                <a:latin typeface="Arial" charset="0"/>
              </a:defRPr>
            </a:lvl4pPr>
            <a:lvl5pPr marL="1899186" indent="-211021" defTabSz="912958" eaLnBrk="0" hangingPunct="0">
              <a:defRPr>
                <a:solidFill>
                  <a:schemeClr val="tx1"/>
                </a:solidFill>
                <a:latin typeface="Arial" charset="0"/>
              </a:defRPr>
            </a:lvl5pPr>
            <a:lvl6pPr marL="2321227" indent="-211021" defTabSz="912958" eaLnBrk="0" fontAlgn="base" hangingPunct="0">
              <a:spcBef>
                <a:spcPct val="0"/>
              </a:spcBef>
              <a:spcAft>
                <a:spcPct val="0"/>
              </a:spcAft>
              <a:defRPr>
                <a:solidFill>
                  <a:schemeClr val="tx1"/>
                </a:solidFill>
                <a:latin typeface="Arial" charset="0"/>
              </a:defRPr>
            </a:lvl6pPr>
            <a:lvl7pPr marL="2743269" indent="-211021" defTabSz="912958" eaLnBrk="0" fontAlgn="base" hangingPunct="0">
              <a:spcBef>
                <a:spcPct val="0"/>
              </a:spcBef>
              <a:spcAft>
                <a:spcPct val="0"/>
              </a:spcAft>
              <a:defRPr>
                <a:solidFill>
                  <a:schemeClr val="tx1"/>
                </a:solidFill>
                <a:latin typeface="Arial" charset="0"/>
              </a:defRPr>
            </a:lvl7pPr>
            <a:lvl8pPr marL="3165310" indent="-211021" defTabSz="912958" eaLnBrk="0" fontAlgn="base" hangingPunct="0">
              <a:spcBef>
                <a:spcPct val="0"/>
              </a:spcBef>
              <a:spcAft>
                <a:spcPct val="0"/>
              </a:spcAft>
              <a:defRPr>
                <a:solidFill>
                  <a:schemeClr val="tx1"/>
                </a:solidFill>
                <a:latin typeface="Arial" charset="0"/>
              </a:defRPr>
            </a:lvl8pPr>
            <a:lvl9pPr marL="3587351" indent="-211021" defTabSz="912958" eaLnBrk="0" fontAlgn="base" hangingPunct="0">
              <a:spcBef>
                <a:spcPct val="0"/>
              </a:spcBef>
              <a:spcAft>
                <a:spcPct val="0"/>
              </a:spcAft>
              <a:defRPr>
                <a:solidFill>
                  <a:schemeClr val="tx1"/>
                </a:solidFill>
                <a:latin typeface="Arial" charset="0"/>
              </a:defRPr>
            </a:lvl9pPr>
          </a:lstStyle>
          <a:p>
            <a:pPr eaLnBrk="1" hangingPunct="1"/>
            <a:fld id="{8AAD16A3-1C42-41AA-97E3-D2BB478E93CF}" type="slidenum">
              <a:rPr lang="en-GB" altLang="en-US" smtClean="0"/>
              <a:pPr eaLnBrk="1" hangingPunct="1"/>
              <a:t>12</a:t>
            </a:fld>
            <a:endParaRPr lang="en-GB"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76322"/>
            <a:endParaRPr lang="en-US" altLang="en-US"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a:solidFill>
                  <a:schemeClr val="tx1"/>
                </a:solidFill>
                <a:latin typeface="Arial" charset="0"/>
              </a:defRPr>
            </a:lvl1pPr>
            <a:lvl2pPr marL="685817" indent="-263776" defTabSz="912958" eaLnBrk="0" hangingPunct="0">
              <a:defRPr>
                <a:solidFill>
                  <a:schemeClr val="tx1"/>
                </a:solidFill>
                <a:latin typeface="Arial" charset="0"/>
              </a:defRPr>
            </a:lvl2pPr>
            <a:lvl3pPr marL="1055103" indent="-211021" defTabSz="912958" eaLnBrk="0" hangingPunct="0">
              <a:defRPr>
                <a:solidFill>
                  <a:schemeClr val="tx1"/>
                </a:solidFill>
                <a:latin typeface="Arial" charset="0"/>
              </a:defRPr>
            </a:lvl3pPr>
            <a:lvl4pPr marL="1477145" indent="-211021" defTabSz="912958" eaLnBrk="0" hangingPunct="0">
              <a:defRPr>
                <a:solidFill>
                  <a:schemeClr val="tx1"/>
                </a:solidFill>
                <a:latin typeface="Arial" charset="0"/>
              </a:defRPr>
            </a:lvl4pPr>
            <a:lvl5pPr marL="1899186" indent="-211021" defTabSz="912958" eaLnBrk="0" hangingPunct="0">
              <a:defRPr>
                <a:solidFill>
                  <a:schemeClr val="tx1"/>
                </a:solidFill>
                <a:latin typeface="Arial" charset="0"/>
              </a:defRPr>
            </a:lvl5pPr>
            <a:lvl6pPr marL="2321227" indent="-211021" defTabSz="912958" eaLnBrk="0" fontAlgn="base" hangingPunct="0">
              <a:spcBef>
                <a:spcPct val="0"/>
              </a:spcBef>
              <a:spcAft>
                <a:spcPct val="0"/>
              </a:spcAft>
              <a:defRPr>
                <a:solidFill>
                  <a:schemeClr val="tx1"/>
                </a:solidFill>
                <a:latin typeface="Arial" charset="0"/>
              </a:defRPr>
            </a:lvl6pPr>
            <a:lvl7pPr marL="2743269" indent="-211021" defTabSz="912958" eaLnBrk="0" fontAlgn="base" hangingPunct="0">
              <a:spcBef>
                <a:spcPct val="0"/>
              </a:spcBef>
              <a:spcAft>
                <a:spcPct val="0"/>
              </a:spcAft>
              <a:defRPr>
                <a:solidFill>
                  <a:schemeClr val="tx1"/>
                </a:solidFill>
                <a:latin typeface="Arial" charset="0"/>
              </a:defRPr>
            </a:lvl7pPr>
            <a:lvl8pPr marL="3165310" indent="-211021" defTabSz="912958" eaLnBrk="0" fontAlgn="base" hangingPunct="0">
              <a:spcBef>
                <a:spcPct val="0"/>
              </a:spcBef>
              <a:spcAft>
                <a:spcPct val="0"/>
              </a:spcAft>
              <a:defRPr>
                <a:solidFill>
                  <a:schemeClr val="tx1"/>
                </a:solidFill>
                <a:latin typeface="Arial" charset="0"/>
              </a:defRPr>
            </a:lvl8pPr>
            <a:lvl9pPr marL="3587351" indent="-211021" defTabSz="912958" eaLnBrk="0" fontAlgn="base" hangingPunct="0">
              <a:spcBef>
                <a:spcPct val="0"/>
              </a:spcBef>
              <a:spcAft>
                <a:spcPct val="0"/>
              </a:spcAft>
              <a:defRPr>
                <a:solidFill>
                  <a:schemeClr val="tx1"/>
                </a:solidFill>
                <a:latin typeface="Arial" charset="0"/>
              </a:defRPr>
            </a:lvl9pPr>
          </a:lstStyle>
          <a:p>
            <a:pPr eaLnBrk="1" hangingPunct="1"/>
            <a:fld id="{A0F5C12C-B275-430B-955B-A1F450FAC6F7}" type="slidenum">
              <a:rPr lang="en-GB" altLang="en-US" smtClean="0"/>
              <a:pPr eaLnBrk="1" hangingPunct="1"/>
              <a:t>14</a:t>
            </a:fld>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a:solidFill>
                  <a:schemeClr val="tx1"/>
                </a:solidFill>
                <a:latin typeface="Arial" charset="0"/>
              </a:defRPr>
            </a:lvl1pPr>
            <a:lvl2pPr marL="685817" indent="-263776" defTabSz="912958" eaLnBrk="0" hangingPunct="0">
              <a:defRPr>
                <a:solidFill>
                  <a:schemeClr val="tx1"/>
                </a:solidFill>
                <a:latin typeface="Arial" charset="0"/>
              </a:defRPr>
            </a:lvl2pPr>
            <a:lvl3pPr marL="1055103" indent="-211021" defTabSz="912958" eaLnBrk="0" hangingPunct="0">
              <a:defRPr>
                <a:solidFill>
                  <a:schemeClr val="tx1"/>
                </a:solidFill>
                <a:latin typeface="Arial" charset="0"/>
              </a:defRPr>
            </a:lvl3pPr>
            <a:lvl4pPr marL="1477145" indent="-211021" defTabSz="912958" eaLnBrk="0" hangingPunct="0">
              <a:defRPr>
                <a:solidFill>
                  <a:schemeClr val="tx1"/>
                </a:solidFill>
                <a:latin typeface="Arial" charset="0"/>
              </a:defRPr>
            </a:lvl4pPr>
            <a:lvl5pPr marL="1899186" indent="-211021" defTabSz="912958" eaLnBrk="0" hangingPunct="0">
              <a:defRPr>
                <a:solidFill>
                  <a:schemeClr val="tx1"/>
                </a:solidFill>
                <a:latin typeface="Arial" charset="0"/>
              </a:defRPr>
            </a:lvl5pPr>
            <a:lvl6pPr marL="2321227" indent="-211021" defTabSz="912958" eaLnBrk="0" fontAlgn="base" hangingPunct="0">
              <a:spcBef>
                <a:spcPct val="0"/>
              </a:spcBef>
              <a:spcAft>
                <a:spcPct val="0"/>
              </a:spcAft>
              <a:defRPr>
                <a:solidFill>
                  <a:schemeClr val="tx1"/>
                </a:solidFill>
                <a:latin typeface="Arial" charset="0"/>
              </a:defRPr>
            </a:lvl6pPr>
            <a:lvl7pPr marL="2743269" indent="-211021" defTabSz="912958" eaLnBrk="0" fontAlgn="base" hangingPunct="0">
              <a:spcBef>
                <a:spcPct val="0"/>
              </a:spcBef>
              <a:spcAft>
                <a:spcPct val="0"/>
              </a:spcAft>
              <a:defRPr>
                <a:solidFill>
                  <a:schemeClr val="tx1"/>
                </a:solidFill>
                <a:latin typeface="Arial" charset="0"/>
              </a:defRPr>
            </a:lvl7pPr>
            <a:lvl8pPr marL="3165310" indent="-211021" defTabSz="912958" eaLnBrk="0" fontAlgn="base" hangingPunct="0">
              <a:spcBef>
                <a:spcPct val="0"/>
              </a:spcBef>
              <a:spcAft>
                <a:spcPct val="0"/>
              </a:spcAft>
              <a:defRPr>
                <a:solidFill>
                  <a:schemeClr val="tx1"/>
                </a:solidFill>
                <a:latin typeface="Arial" charset="0"/>
              </a:defRPr>
            </a:lvl8pPr>
            <a:lvl9pPr marL="3587351" indent="-211021" defTabSz="912958" eaLnBrk="0" fontAlgn="base" hangingPunct="0">
              <a:spcBef>
                <a:spcPct val="0"/>
              </a:spcBef>
              <a:spcAft>
                <a:spcPct val="0"/>
              </a:spcAft>
              <a:defRPr>
                <a:solidFill>
                  <a:schemeClr val="tx1"/>
                </a:solidFill>
                <a:latin typeface="Arial" charset="0"/>
              </a:defRPr>
            </a:lvl9pPr>
          </a:lstStyle>
          <a:p>
            <a:pPr eaLnBrk="1" hangingPunct="1"/>
            <a:fld id="{ECCB8DB8-2CF5-4B07-8AD4-F48E8660D7A9}" type="slidenum">
              <a:rPr lang="en-GB" altLang="en-US" smtClean="0"/>
              <a:pPr eaLnBrk="1" hangingPunct="1"/>
              <a:t>15</a:t>
            </a:fld>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endParaRPr>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a:solidFill>
                  <a:schemeClr val="tx1"/>
                </a:solidFill>
                <a:latin typeface="Arial" charset="0"/>
              </a:defRPr>
            </a:lvl1pPr>
            <a:lvl2pPr marL="685817" indent="-263776" defTabSz="912958" eaLnBrk="0" hangingPunct="0">
              <a:defRPr>
                <a:solidFill>
                  <a:schemeClr val="tx1"/>
                </a:solidFill>
                <a:latin typeface="Arial" charset="0"/>
              </a:defRPr>
            </a:lvl2pPr>
            <a:lvl3pPr marL="1055103" indent="-211021" defTabSz="912958" eaLnBrk="0" hangingPunct="0">
              <a:defRPr>
                <a:solidFill>
                  <a:schemeClr val="tx1"/>
                </a:solidFill>
                <a:latin typeface="Arial" charset="0"/>
              </a:defRPr>
            </a:lvl3pPr>
            <a:lvl4pPr marL="1477145" indent="-211021" defTabSz="912958" eaLnBrk="0" hangingPunct="0">
              <a:defRPr>
                <a:solidFill>
                  <a:schemeClr val="tx1"/>
                </a:solidFill>
                <a:latin typeface="Arial" charset="0"/>
              </a:defRPr>
            </a:lvl4pPr>
            <a:lvl5pPr marL="1899186" indent="-211021" defTabSz="912958" eaLnBrk="0" hangingPunct="0">
              <a:defRPr>
                <a:solidFill>
                  <a:schemeClr val="tx1"/>
                </a:solidFill>
                <a:latin typeface="Arial" charset="0"/>
              </a:defRPr>
            </a:lvl5pPr>
            <a:lvl6pPr marL="2321227" indent="-211021" defTabSz="912958" eaLnBrk="0" fontAlgn="base" hangingPunct="0">
              <a:spcBef>
                <a:spcPct val="0"/>
              </a:spcBef>
              <a:spcAft>
                <a:spcPct val="0"/>
              </a:spcAft>
              <a:defRPr>
                <a:solidFill>
                  <a:schemeClr val="tx1"/>
                </a:solidFill>
                <a:latin typeface="Arial" charset="0"/>
              </a:defRPr>
            </a:lvl6pPr>
            <a:lvl7pPr marL="2743269" indent="-211021" defTabSz="912958" eaLnBrk="0" fontAlgn="base" hangingPunct="0">
              <a:spcBef>
                <a:spcPct val="0"/>
              </a:spcBef>
              <a:spcAft>
                <a:spcPct val="0"/>
              </a:spcAft>
              <a:defRPr>
                <a:solidFill>
                  <a:schemeClr val="tx1"/>
                </a:solidFill>
                <a:latin typeface="Arial" charset="0"/>
              </a:defRPr>
            </a:lvl7pPr>
            <a:lvl8pPr marL="3165310" indent="-211021" defTabSz="912958" eaLnBrk="0" fontAlgn="base" hangingPunct="0">
              <a:spcBef>
                <a:spcPct val="0"/>
              </a:spcBef>
              <a:spcAft>
                <a:spcPct val="0"/>
              </a:spcAft>
              <a:defRPr>
                <a:solidFill>
                  <a:schemeClr val="tx1"/>
                </a:solidFill>
                <a:latin typeface="Arial" charset="0"/>
              </a:defRPr>
            </a:lvl8pPr>
            <a:lvl9pPr marL="3587351" indent="-211021" defTabSz="912958" eaLnBrk="0" fontAlgn="base" hangingPunct="0">
              <a:spcBef>
                <a:spcPct val="0"/>
              </a:spcBef>
              <a:spcAft>
                <a:spcPct val="0"/>
              </a:spcAft>
              <a:defRPr>
                <a:solidFill>
                  <a:schemeClr val="tx1"/>
                </a:solidFill>
                <a:latin typeface="Arial" charset="0"/>
              </a:defRPr>
            </a:lvl9pPr>
          </a:lstStyle>
          <a:p>
            <a:pPr eaLnBrk="1" hangingPunct="1"/>
            <a:fld id="{D8AC9AF2-A165-4AFE-99C6-4E4A6401B932}" type="slidenum">
              <a:rPr lang="en-GB" altLang="en-US" smtClean="0"/>
              <a:pPr eaLnBrk="1" hangingPunct="1"/>
              <a:t>16</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58" eaLnBrk="0" hangingPunct="0">
              <a:defRPr>
                <a:solidFill>
                  <a:schemeClr val="tx1"/>
                </a:solidFill>
                <a:latin typeface="Arial" charset="0"/>
              </a:defRPr>
            </a:lvl1pPr>
            <a:lvl2pPr marL="685817" indent="-263776" defTabSz="912958" eaLnBrk="0" hangingPunct="0">
              <a:defRPr>
                <a:solidFill>
                  <a:schemeClr val="tx1"/>
                </a:solidFill>
                <a:latin typeface="Arial" charset="0"/>
              </a:defRPr>
            </a:lvl2pPr>
            <a:lvl3pPr marL="1055103" indent="-211021" defTabSz="912958" eaLnBrk="0" hangingPunct="0">
              <a:defRPr>
                <a:solidFill>
                  <a:schemeClr val="tx1"/>
                </a:solidFill>
                <a:latin typeface="Arial" charset="0"/>
              </a:defRPr>
            </a:lvl3pPr>
            <a:lvl4pPr marL="1477145" indent="-211021" defTabSz="912958" eaLnBrk="0" hangingPunct="0">
              <a:defRPr>
                <a:solidFill>
                  <a:schemeClr val="tx1"/>
                </a:solidFill>
                <a:latin typeface="Arial" charset="0"/>
              </a:defRPr>
            </a:lvl4pPr>
            <a:lvl5pPr marL="1899186" indent="-211021" defTabSz="912958" eaLnBrk="0" hangingPunct="0">
              <a:defRPr>
                <a:solidFill>
                  <a:schemeClr val="tx1"/>
                </a:solidFill>
                <a:latin typeface="Arial" charset="0"/>
              </a:defRPr>
            </a:lvl5pPr>
            <a:lvl6pPr marL="2321227" indent="-211021" defTabSz="912958" eaLnBrk="0" fontAlgn="base" hangingPunct="0">
              <a:spcBef>
                <a:spcPct val="0"/>
              </a:spcBef>
              <a:spcAft>
                <a:spcPct val="0"/>
              </a:spcAft>
              <a:defRPr>
                <a:solidFill>
                  <a:schemeClr val="tx1"/>
                </a:solidFill>
                <a:latin typeface="Arial" charset="0"/>
              </a:defRPr>
            </a:lvl6pPr>
            <a:lvl7pPr marL="2743269" indent="-211021" defTabSz="912958" eaLnBrk="0" fontAlgn="base" hangingPunct="0">
              <a:spcBef>
                <a:spcPct val="0"/>
              </a:spcBef>
              <a:spcAft>
                <a:spcPct val="0"/>
              </a:spcAft>
              <a:defRPr>
                <a:solidFill>
                  <a:schemeClr val="tx1"/>
                </a:solidFill>
                <a:latin typeface="Arial" charset="0"/>
              </a:defRPr>
            </a:lvl7pPr>
            <a:lvl8pPr marL="3165310" indent="-211021" defTabSz="912958" eaLnBrk="0" fontAlgn="base" hangingPunct="0">
              <a:spcBef>
                <a:spcPct val="0"/>
              </a:spcBef>
              <a:spcAft>
                <a:spcPct val="0"/>
              </a:spcAft>
              <a:defRPr>
                <a:solidFill>
                  <a:schemeClr val="tx1"/>
                </a:solidFill>
                <a:latin typeface="Arial" charset="0"/>
              </a:defRPr>
            </a:lvl8pPr>
            <a:lvl9pPr marL="3587351" indent="-211021" defTabSz="912958" eaLnBrk="0" fontAlgn="base" hangingPunct="0">
              <a:spcBef>
                <a:spcPct val="0"/>
              </a:spcBef>
              <a:spcAft>
                <a:spcPct val="0"/>
              </a:spcAft>
              <a:defRPr>
                <a:solidFill>
                  <a:schemeClr val="tx1"/>
                </a:solidFill>
                <a:latin typeface="Arial" charset="0"/>
              </a:defRPr>
            </a:lvl9pPr>
          </a:lstStyle>
          <a:p>
            <a:pPr eaLnBrk="1" hangingPunct="1"/>
            <a:fld id="{08E3E6D1-0747-4DF6-8131-A9ECDE54B124}" type="slidenum">
              <a:rPr lang="en-GB" altLang="en-US" smtClean="0"/>
              <a:pPr eaLnBrk="1" hangingPunct="1"/>
              <a:t>18</a:t>
            </a:fld>
            <a:endParaRPr lang="en-GB"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7FA245BE-3777-44D1-8748-71B5DE54B26C}" type="slidenum">
              <a:t>19</a:t>
            </a:fld>
            <a:endParaRPr lang="el-GR" sz="1800">
              <a:solidFill>
                <a:srgbClr val="000000"/>
              </a:solidFill>
              <a:latin typeface="Arial" pitchFamily="18"/>
              <a:ea typeface="+mn-ea" pitchFamily="2"/>
              <a:cs typeface="+mn-cs" pitchFamily="2"/>
            </a:endParaRPr>
          </a:p>
        </p:txBody>
      </p:sp>
      <p:sp>
        <p:nvSpPr>
          <p:cNvPr id="2" name="Slide Image Placeholder 1"/>
          <p:cNvSpPr>
            <a:spLocks noGrp="1" noRot="1" noChangeAspect="1" noResize="1"/>
          </p:cNvSpPr>
          <p:nvPr>
            <p:ph type="sldImg"/>
          </p:nvPr>
        </p:nvSpPr>
        <p:spPr>
          <a:xfrm>
            <a:off x="1143000" y="685800"/>
            <a:ext cx="4572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799" y="4343400"/>
            <a:ext cx="5486040" cy="4114440"/>
          </a:xfrm>
        </p:spPr>
        <p:txBody>
          <a:bodyPr wrap="square" lIns="90000" tIns="45000" rIns="90000" bIns="45000" anchor="t"/>
          <a:lstStyle/>
          <a:p>
            <a:pPr lvl="0"/>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1A4036-8663-4F07-A216-57BB6DCA41D5}" type="slidenum">
              <a:rPr lang="en-US" smtClean="0"/>
              <a:pPr/>
              <a:t>23</a:t>
            </a:fld>
            <a:endParaRPr lang="en-US"/>
          </a:p>
        </p:txBody>
      </p:sp>
    </p:spTree>
    <p:extLst>
      <p:ext uri="{BB962C8B-B14F-4D97-AF65-F5344CB8AC3E}">
        <p14:creationId xmlns:p14="http://schemas.microsoft.com/office/powerpoint/2010/main" val="1224080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01A4036-8663-4F07-A216-57BB6DCA41D5}" type="slidenum">
              <a:rPr lang="en-US" smtClean="0"/>
              <a:pPr/>
              <a:t>24</a:t>
            </a:fld>
            <a:endParaRPr lang="en-US"/>
          </a:p>
        </p:txBody>
      </p:sp>
    </p:spTree>
    <p:extLst>
      <p:ext uri="{BB962C8B-B14F-4D97-AF65-F5344CB8AC3E}">
        <p14:creationId xmlns:p14="http://schemas.microsoft.com/office/powerpoint/2010/main" val="207869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18BB57-7516-AC46-8314-920B428C71F3}" type="slidenum">
              <a:rPr lang="en-US" sz="1200"/>
              <a:pPr eaLnBrk="1" hangingPunct="1"/>
              <a:t>25</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85DB28-788E-4D18-8EA6-6AE2BD08CB4D}" type="datetimeFigureOut">
              <a:rPr lang="en-GB" smtClean="0"/>
              <a:t>17/07/2016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40036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5DB28-788E-4D18-8EA6-6AE2BD08CB4D}" type="datetimeFigureOut">
              <a:rPr lang="en-GB" smtClean="0"/>
              <a:t>17/07/2016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2445663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5DB28-788E-4D18-8EA6-6AE2BD08CB4D}" type="datetimeFigureOut">
              <a:rPr lang="en-GB" smtClean="0"/>
              <a:t>17/07/2016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1292763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5DB28-788E-4D18-8EA6-6AE2BD08CB4D}" type="datetimeFigureOut">
              <a:rPr lang="en-GB" smtClean="0"/>
              <a:t>17/07/2016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2111813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85DB28-788E-4D18-8EA6-6AE2BD08CB4D}" type="datetimeFigureOut">
              <a:rPr lang="en-GB" smtClean="0"/>
              <a:t>17/07/2016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45514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85DB28-788E-4D18-8EA6-6AE2BD08CB4D}" type="datetimeFigureOut">
              <a:rPr lang="en-GB" smtClean="0"/>
              <a:t>17/07/2016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187369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85DB28-788E-4D18-8EA6-6AE2BD08CB4D}" type="datetimeFigureOut">
              <a:rPr lang="en-GB" smtClean="0"/>
              <a:t>17/07/2016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1860639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85DB28-788E-4D18-8EA6-6AE2BD08CB4D}" type="datetimeFigureOut">
              <a:rPr lang="en-GB" smtClean="0"/>
              <a:t>17/07/2016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187455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5DB28-788E-4D18-8EA6-6AE2BD08CB4D}" type="datetimeFigureOut">
              <a:rPr lang="en-GB" smtClean="0"/>
              <a:t>17/07/2016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54889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5DB28-788E-4D18-8EA6-6AE2BD08CB4D}" type="datetimeFigureOut">
              <a:rPr lang="en-GB" smtClean="0"/>
              <a:t>17/07/2016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1315330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5DB28-788E-4D18-8EA6-6AE2BD08CB4D}" type="datetimeFigureOut">
              <a:rPr lang="en-GB" smtClean="0"/>
              <a:t>17/07/2016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BC17B8C-3473-49E9-BA25-8AC1D01484B1}" type="slidenum">
              <a:rPr lang="en-GB" smtClean="0"/>
              <a:t>‹#›</a:t>
            </a:fld>
            <a:endParaRPr lang="en-GB"/>
          </a:p>
        </p:txBody>
      </p:sp>
    </p:spTree>
    <p:extLst>
      <p:ext uri="{BB962C8B-B14F-4D97-AF65-F5344CB8AC3E}">
        <p14:creationId xmlns:p14="http://schemas.microsoft.com/office/powerpoint/2010/main" val="2341047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5DB28-788E-4D18-8EA6-6AE2BD08CB4D}" type="datetimeFigureOut">
              <a:rPr lang="en-GB" smtClean="0"/>
              <a:t>17/07/2016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17B8C-3473-49E9-BA25-8AC1D01484B1}" type="slidenum">
              <a:rPr lang="en-GB" smtClean="0"/>
              <a:t>‹#›</a:t>
            </a:fld>
            <a:endParaRPr lang="en-GB"/>
          </a:p>
        </p:txBody>
      </p:sp>
    </p:spTree>
    <p:extLst>
      <p:ext uri="{BB962C8B-B14F-4D97-AF65-F5344CB8AC3E}">
        <p14:creationId xmlns:p14="http://schemas.microsoft.com/office/powerpoint/2010/main" val="13584510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https://europemapper.org/" TargetMode="External"/><Relationship Id="rId2" Type="http://schemas.openxmlformats.org/officeDocument/2006/relationships/hyperlink" Target="http://www.europemapper.org/" TargetMode="External"/><Relationship Id="rId1" Type="http://schemas.openxmlformats.org/officeDocument/2006/relationships/slideLayout" Target="../slideLayouts/slideLayout7.xml"/><Relationship Id="rId6" Type="http://schemas.openxmlformats.org/officeDocument/2006/relationships/hyperlink" Target="mailto:d.ballas@aegean.gr" TargetMode="Externa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_iBps5R81GE" TargetMode="External"/><Relationship Id="rId4" Type="http://schemas.openxmlformats.org/officeDocument/2006/relationships/hyperlink" Target="http://www.youtube.com/watch?v=_iBps5R81GE"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asi.group.shef.ac.uk/publications/2006/dorling_new_maps.pdf"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0.png"/><Relationship Id="rId7"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wmf"/><Relationship Id="rId4" Type="http://schemas.openxmlformats.org/officeDocument/2006/relationships/image" Target="../media/image21.png"/><Relationship Id="rId9" Type="http://schemas.openxmlformats.org/officeDocument/2006/relationships/image" Target="../media/image26.tiff"/></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McKhO7wtShw" TargetMode="External"/><Relationship Id="rId4" Type="http://schemas.openxmlformats.org/officeDocument/2006/relationships/hyperlink" Target="http://www.youtube.com/watch?v=McKhO7wtShw"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www.churchill-society-london.org.uk/astonish.html"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hyperlink" Target="http://onlinelibrary.wiley.com/doi/10.1111/2041-9066.12057/full" TargetMode="External"/><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europemapper.org/" TargetMode="External"/><Relationship Id="rId2" Type="http://schemas.openxmlformats.org/officeDocument/2006/relationships/hyperlink" Target="http://www.slideshare.net/worldmapper/the-social-atlas-of-europe" TargetMode="External"/><Relationship Id="rId1" Type="http://schemas.openxmlformats.org/officeDocument/2006/relationships/slideLayout" Target="../slideLayouts/slideLayout7.xml"/><Relationship Id="rId6" Type="http://schemas.openxmlformats.org/officeDocument/2006/relationships/hyperlink" Target="http://www.policypress.co.uk/display.asp?K=9781447313533" TargetMode="External"/><Relationship Id="rId5" Type="http://schemas.openxmlformats.org/officeDocument/2006/relationships/hyperlink" Target="http://www.discoversociety.org/2014/09/02/a-country-called-europe-a-cartographic-story-of-a-continent-united-in-diversity/" TargetMode="External"/><Relationship Id="rId4" Type="http://schemas.openxmlformats.org/officeDocument/2006/relationships/hyperlink" Target="http://blogs.lse.ac.uk/europpblog/2014/08/12/there-are-benefits-to-viewing-europe-as-a-collection-of-cities-and-regions-rather-than-as-a-group-of-nation-sta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ideo" Target="https://www.youtube.com/embed/aqBg2_rMkK0" TargetMode="External"/><Relationship Id="rId4" Type="http://schemas.openxmlformats.org/officeDocument/2006/relationships/hyperlink" Target="http://www.youtube.com/watch?v=aqBg2_rMkK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peri.dept.shef.ac.uk/2016/01/06/a-letter-from-lesvos" TargetMode="Externa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hyperlink" Target="http://speri.dept.shef.ac.uk/2016/01/06/a-letter-from-lesvo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coe.int/en/web/commissioner/-/human-rights-in-europe-do-not-leave-the-battlefield"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ec.europa.eu/public_opinion/archives/eb/eb81/eb81_first_en.pdf"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ec.europa.eu/public_opinion/archives/eb/eb83/eb83_first_en.pdf"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08504" y="2391023"/>
            <a:ext cx="8727992"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b="1" dirty="0" smtClean="0">
                <a:latin typeface="Arial" panose="020B0604020202020204" pitchFamily="34" charset="0"/>
                <a:cs typeface="Arial" panose="020B0604020202020204" pitchFamily="34" charset="0"/>
              </a:rPr>
              <a:t>Once upon a time there was a country called Europe: a</a:t>
            </a:r>
            <a:r>
              <a:rPr lang="en-GB" sz="3600" b="1" dirty="0">
                <a:latin typeface="Arial" panose="020B0604020202020204" pitchFamily="34" charset="0"/>
                <a:cs typeface="Arial" panose="020B0604020202020204" pitchFamily="34" charset="0"/>
              </a:rPr>
              <a:t> </a:t>
            </a:r>
            <a:r>
              <a:rPr lang="en-GB" sz="3600" b="1" dirty="0" smtClean="0">
                <a:latin typeface="Arial" panose="020B0604020202020204" pitchFamily="34" charset="0"/>
                <a:cs typeface="Arial" panose="020B0604020202020204" pitchFamily="34" charset="0"/>
              </a:rPr>
              <a:t>human cartographic </a:t>
            </a:r>
            <a:r>
              <a:rPr lang="en-GB" sz="3600" b="1" dirty="0">
                <a:latin typeface="Arial" panose="020B0604020202020204" pitchFamily="34" charset="0"/>
                <a:cs typeface="Arial" panose="020B0604020202020204" pitchFamily="34" charset="0"/>
              </a:rPr>
              <a:t>s</a:t>
            </a:r>
            <a:r>
              <a:rPr lang="en-GB" sz="3600" b="1" dirty="0" smtClean="0">
                <a:latin typeface="Arial" panose="020B0604020202020204" pitchFamily="34" charset="0"/>
                <a:cs typeface="Arial" panose="020B0604020202020204" pitchFamily="34" charset="0"/>
              </a:rPr>
              <a:t>tory </a:t>
            </a:r>
            <a:r>
              <a:rPr lang="en-GB" sz="3600" b="1" dirty="0">
                <a:latin typeface="Arial" panose="020B0604020202020204" pitchFamily="34" charset="0"/>
                <a:cs typeface="Arial" panose="020B0604020202020204" pitchFamily="34" charset="0"/>
              </a:rPr>
              <a:t>of a </a:t>
            </a:r>
            <a:r>
              <a:rPr lang="en-GB" sz="3600" b="1" dirty="0" smtClean="0">
                <a:latin typeface="Arial" panose="020B0604020202020204" pitchFamily="34" charset="0"/>
                <a:cs typeface="Arial" panose="020B0604020202020204" pitchFamily="34" charset="0"/>
              </a:rPr>
              <a:t>continent united </a:t>
            </a:r>
            <a:r>
              <a:rPr lang="en-GB" sz="3600" b="1" dirty="0">
                <a:latin typeface="Arial" panose="020B0604020202020204" pitchFamily="34" charset="0"/>
                <a:cs typeface="Arial" panose="020B0604020202020204" pitchFamily="34" charset="0"/>
              </a:rPr>
              <a:t>in </a:t>
            </a:r>
            <a:r>
              <a:rPr lang="en-GB" sz="3600" b="1" dirty="0" smtClean="0">
                <a:latin typeface="Arial" panose="020B0604020202020204" pitchFamily="34" charset="0"/>
                <a:cs typeface="Arial" panose="020B0604020202020204" pitchFamily="34" charset="0"/>
              </a:rPr>
              <a:t>diversity</a:t>
            </a:r>
            <a:endParaRPr lang="en-GB" sz="3600" b="1" dirty="0">
              <a:latin typeface="Arial" panose="020B0604020202020204" pitchFamily="34" charset="0"/>
              <a:cs typeface="Arial" panose="020B0604020202020204" pitchFamily="34" charset="0"/>
            </a:endParaRPr>
          </a:p>
        </p:txBody>
      </p:sp>
      <p:sp>
        <p:nvSpPr>
          <p:cNvPr id="5" name="Rectangle 13"/>
          <p:cNvSpPr>
            <a:spLocks noChangeArrowheads="1"/>
          </p:cNvSpPr>
          <p:nvPr/>
        </p:nvSpPr>
        <p:spPr bwMode="auto">
          <a:xfrm>
            <a:off x="395536" y="4365104"/>
            <a:ext cx="8208912" cy="2088232"/>
          </a:xfrm>
          <a:prstGeom prst="rect">
            <a:avLst/>
          </a:prstGeom>
          <a:noFill/>
          <a:ln w="9525">
            <a:noFill/>
            <a:miter lim="800000"/>
            <a:headEnd/>
            <a:tailEnd/>
          </a:ln>
          <a:effectLst/>
        </p:spPr>
        <p:txBody>
          <a:bodyPr/>
          <a:lstStyle/>
          <a:p>
            <a:pPr marL="342900" indent="-342900">
              <a:lnSpc>
                <a:spcPct val="80000"/>
              </a:lnSpc>
              <a:spcBef>
                <a:spcPct val="20000"/>
              </a:spcBef>
            </a:pPr>
            <a:endParaRPr lang="en-GB" sz="2600" i="1" dirty="0" smtClean="0">
              <a:latin typeface="+mj-lt"/>
            </a:endParaRPr>
          </a:p>
          <a:p>
            <a:pPr marL="342900" indent="-342900">
              <a:lnSpc>
                <a:spcPct val="80000"/>
              </a:lnSpc>
              <a:spcBef>
                <a:spcPct val="20000"/>
              </a:spcBef>
            </a:pPr>
            <a:endParaRPr lang="en-GB" sz="2600" i="1" dirty="0">
              <a:latin typeface="+mj-lt"/>
            </a:endParaRPr>
          </a:p>
          <a:p>
            <a:pPr marL="342900" indent="-342900">
              <a:lnSpc>
                <a:spcPct val="80000"/>
              </a:lnSpc>
              <a:spcBef>
                <a:spcPct val="20000"/>
              </a:spcBef>
            </a:pPr>
            <a:endParaRPr lang="en-GB" sz="2600" i="1" dirty="0" smtClean="0">
              <a:latin typeface="+mj-lt"/>
              <a:hlinkClick r:id="rId2"/>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37600"/>
            <a:ext cx="1527240" cy="15272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7187" y="44624"/>
            <a:ext cx="1150637" cy="1707224"/>
          </a:xfrm>
          <a:prstGeom prst="rect">
            <a:avLst/>
          </a:prstGeom>
        </p:spPr>
      </p:pic>
      <p:pic>
        <p:nvPicPr>
          <p:cNvPr id="7" name="Picture 6"/>
          <p:cNvPicPr>
            <a:picLocks noChangeAspect="1"/>
          </p:cNvPicPr>
          <p:nvPr/>
        </p:nvPicPr>
        <p:blipFill>
          <a:blip r:embed="rId5">
            <a:lum/>
            <a:alphaModFix/>
          </a:blip>
          <a:srcRect/>
          <a:stretch>
            <a:fillRect/>
          </a:stretch>
        </p:blipFill>
        <p:spPr>
          <a:xfrm>
            <a:off x="107504" y="4941168"/>
            <a:ext cx="2520000" cy="1728000"/>
          </a:xfrm>
          <a:prstGeom prst="rect">
            <a:avLst/>
          </a:prstGeom>
          <a:noFill/>
          <a:ln>
            <a:noFill/>
          </a:ln>
        </p:spPr>
      </p:pic>
      <p:sp>
        <p:nvSpPr>
          <p:cNvPr id="4" name="Rectangle 3"/>
          <p:cNvSpPr/>
          <p:nvPr/>
        </p:nvSpPr>
        <p:spPr>
          <a:xfrm>
            <a:off x="2699792" y="5031426"/>
            <a:ext cx="4536504" cy="2574038"/>
          </a:xfrm>
          <a:prstGeom prst="rect">
            <a:avLst/>
          </a:prstGeom>
        </p:spPr>
        <p:txBody>
          <a:bodyPr wrap="square">
            <a:spAutoFit/>
          </a:bodyPr>
          <a:lstStyle/>
          <a:p>
            <a:pPr marL="343080" lvl="0" indent="-342720">
              <a:lnSpc>
                <a:spcPct val="80000"/>
              </a:lnSpc>
              <a:spcBef>
                <a:spcPts val="360"/>
              </a:spcBef>
              <a:defRPr sz="1800"/>
            </a:pPr>
            <a:r>
              <a:rPr lang="en-GB" sz="3000" b="1" i="1" dirty="0" smtClean="0">
                <a:solidFill>
                  <a:srgbClr val="000000"/>
                </a:solidFill>
                <a:latin typeface="Calibri" pitchFamily="18"/>
                <a:ea typeface="Microsoft YaHei" pitchFamily="2"/>
                <a:cs typeface="Lucida Sans" pitchFamily="2"/>
              </a:rPr>
              <a:t>Dimitris Ballas</a:t>
            </a:r>
          </a:p>
          <a:p>
            <a:pPr marL="343080" lvl="0" indent="-342720">
              <a:lnSpc>
                <a:spcPct val="80000"/>
              </a:lnSpc>
              <a:spcBef>
                <a:spcPts val="360"/>
              </a:spcBef>
              <a:defRPr sz="1800"/>
            </a:pPr>
            <a:r>
              <a:rPr lang="el-GR" sz="3000" i="1" dirty="0" smtClean="0">
                <a:solidFill>
                  <a:srgbClr val="000000"/>
                </a:solidFill>
                <a:latin typeface="Calibri" pitchFamily="18"/>
                <a:ea typeface="Microsoft YaHei" pitchFamily="2"/>
                <a:cs typeface="Lucida Sans" pitchFamily="2"/>
              </a:rPr>
              <a:t>e-mail</a:t>
            </a:r>
            <a:r>
              <a:rPr lang="el-GR" sz="3000" i="1" dirty="0">
                <a:solidFill>
                  <a:srgbClr val="000000"/>
                </a:solidFill>
                <a:latin typeface="Calibri" pitchFamily="18"/>
                <a:ea typeface="Microsoft YaHei" pitchFamily="2"/>
                <a:cs typeface="Lucida Sans" pitchFamily="2"/>
              </a:rPr>
              <a:t>: </a:t>
            </a:r>
            <a:r>
              <a:rPr lang="el-GR" sz="3000" i="1" dirty="0">
                <a:solidFill>
                  <a:srgbClr val="000000"/>
                </a:solidFill>
                <a:latin typeface="Calibri" pitchFamily="18"/>
                <a:ea typeface="Microsoft YaHei" pitchFamily="2"/>
                <a:cs typeface="Lucida Sans" pitchFamily="2"/>
                <a:hlinkClick r:id="rId6"/>
              </a:rPr>
              <a:t>d.ballas@aegean.gr</a:t>
            </a:r>
          </a:p>
          <a:p>
            <a:pPr marL="343080" lvl="0" indent="-342720">
              <a:lnSpc>
                <a:spcPct val="80000"/>
              </a:lnSpc>
              <a:spcBef>
                <a:spcPts val="360"/>
              </a:spcBef>
              <a:defRPr sz="1800"/>
            </a:pPr>
            <a:r>
              <a:rPr lang="el-GR" sz="3000" i="1" dirty="0">
                <a:solidFill>
                  <a:srgbClr val="000000"/>
                </a:solidFill>
                <a:latin typeface="Calibri" pitchFamily="18"/>
                <a:ea typeface="Microsoft YaHei" pitchFamily="2"/>
                <a:cs typeface="Lucida Sans" pitchFamily="2"/>
              </a:rPr>
              <a:t>twitter: @</a:t>
            </a:r>
            <a:r>
              <a:rPr lang="el-GR" sz="3000" i="1" dirty="0" smtClean="0">
                <a:solidFill>
                  <a:srgbClr val="000000"/>
                </a:solidFill>
                <a:latin typeface="Calibri" pitchFamily="18"/>
                <a:ea typeface="Microsoft YaHei" pitchFamily="2"/>
                <a:cs typeface="Lucida Sans" pitchFamily="2"/>
              </a:rPr>
              <a:t>dimitris_ballas</a:t>
            </a:r>
            <a:endParaRPr lang="en-GB" sz="3000" i="1" dirty="0" smtClean="0">
              <a:solidFill>
                <a:srgbClr val="000000"/>
              </a:solidFill>
              <a:latin typeface="Calibri" pitchFamily="18"/>
              <a:ea typeface="Microsoft YaHei" pitchFamily="2"/>
              <a:cs typeface="Lucida Sans" pitchFamily="2"/>
            </a:endParaRPr>
          </a:p>
          <a:p>
            <a:pPr marL="343080" lvl="0" indent="-342720">
              <a:lnSpc>
                <a:spcPct val="80000"/>
              </a:lnSpc>
              <a:spcBef>
                <a:spcPts val="360"/>
              </a:spcBef>
              <a:defRPr sz="1800"/>
            </a:pPr>
            <a:r>
              <a:rPr lang="el-GR" sz="3000" i="1" dirty="0">
                <a:solidFill>
                  <a:srgbClr val="000000"/>
                </a:solidFill>
                <a:latin typeface="Calibri" pitchFamily="18"/>
                <a:ea typeface="Microsoft YaHei" pitchFamily="2"/>
                <a:cs typeface="Lucida Sans" pitchFamily="2"/>
                <a:hlinkClick r:id="rId7"/>
              </a:rPr>
              <a:t>https</a:t>
            </a:r>
            <a:r>
              <a:rPr lang="el-GR" sz="3000" i="1" dirty="0" smtClean="0">
                <a:solidFill>
                  <a:srgbClr val="000000"/>
                </a:solidFill>
                <a:latin typeface="Calibri" pitchFamily="18"/>
                <a:ea typeface="Microsoft YaHei" pitchFamily="2"/>
                <a:cs typeface="Lucida Sans" pitchFamily="2"/>
                <a:hlinkClick r:id="rId7"/>
              </a:rPr>
              <a:t>://</a:t>
            </a:r>
            <a:r>
              <a:rPr lang="en-GB" sz="3000" i="1" dirty="0" smtClean="0">
                <a:solidFill>
                  <a:srgbClr val="000000"/>
                </a:solidFill>
                <a:latin typeface="Calibri" pitchFamily="18"/>
                <a:ea typeface="Microsoft YaHei" pitchFamily="2"/>
                <a:cs typeface="Lucida Sans" pitchFamily="2"/>
                <a:hlinkClick r:id="rId7"/>
              </a:rPr>
              <a:t>europemapper.org</a:t>
            </a:r>
            <a:endParaRPr lang="en-GB" sz="3000" i="1" dirty="0" smtClean="0">
              <a:solidFill>
                <a:srgbClr val="000000"/>
              </a:solidFill>
              <a:latin typeface="Calibri" pitchFamily="18"/>
              <a:ea typeface="Microsoft YaHei" pitchFamily="2"/>
              <a:cs typeface="Lucida Sans" pitchFamily="2"/>
            </a:endParaRPr>
          </a:p>
          <a:p>
            <a:pPr marL="343080" lvl="0" indent="-342720">
              <a:lnSpc>
                <a:spcPct val="80000"/>
              </a:lnSpc>
              <a:spcBef>
                <a:spcPts val="360"/>
              </a:spcBef>
              <a:defRPr sz="1800"/>
            </a:pPr>
            <a:r>
              <a:rPr lang="en-GB" sz="3000" i="1" dirty="0" smtClean="0">
                <a:solidFill>
                  <a:srgbClr val="000000"/>
                </a:solidFill>
                <a:latin typeface="Calibri" pitchFamily="18"/>
                <a:ea typeface="Microsoft YaHei" pitchFamily="2"/>
                <a:cs typeface="Lucida Sans" pitchFamily="2"/>
              </a:rPr>
              <a:t> </a:t>
            </a:r>
          </a:p>
          <a:p>
            <a:pPr marL="343080" lvl="0" indent="-342720">
              <a:lnSpc>
                <a:spcPct val="80000"/>
              </a:lnSpc>
              <a:spcBef>
                <a:spcPts val="360"/>
              </a:spcBef>
              <a:defRPr sz="1800"/>
            </a:pPr>
            <a:r>
              <a:rPr lang="en-GB" sz="3000" i="1" dirty="0" smtClean="0">
                <a:solidFill>
                  <a:srgbClr val="000000"/>
                </a:solidFill>
                <a:latin typeface="Calibri" pitchFamily="18"/>
                <a:ea typeface="Microsoft YaHei" pitchFamily="2"/>
                <a:cs typeface="Lucida Sans" pitchFamily="2"/>
              </a:rPr>
              <a:t>  </a:t>
            </a:r>
            <a:endParaRPr lang="el-GR" sz="3000" i="1" dirty="0">
              <a:solidFill>
                <a:srgbClr val="000000"/>
              </a:solidFill>
              <a:latin typeface="Calibri" pitchFamily="18"/>
              <a:ea typeface="Microsoft YaHei" pitchFamily="2"/>
              <a:cs typeface="Lucida Sans" pitchFamily="2"/>
            </a:endParaRPr>
          </a:p>
        </p:txBody>
      </p:sp>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2736" y="31016"/>
            <a:ext cx="4265568" cy="176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427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524" y="1384237"/>
            <a:ext cx="8568952" cy="5693866"/>
          </a:xfrm>
          <a:prstGeom prst="rect">
            <a:avLst/>
          </a:prstGeom>
        </p:spPr>
        <p:txBody>
          <a:bodyPr wrap="square">
            <a:spAutoFit/>
          </a:bodyPr>
          <a:lstStyle/>
          <a:p>
            <a:pPr marL="342900" indent="-342900">
              <a:buFont typeface="Arial" panose="020B0604020202020204" pitchFamily="34" charset="0"/>
              <a:buChar char="•"/>
            </a:pPr>
            <a:r>
              <a:rPr lang="en-GB" sz="2800" dirty="0"/>
              <a:t>One way in which the debate on Europe might progress is to see Europe in a new </a:t>
            </a:r>
            <a:r>
              <a:rPr lang="en-GB" sz="2800" dirty="0" smtClean="0"/>
              <a:t>light </a:t>
            </a:r>
            <a:r>
              <a:rPr lang="en-GB" sz="2800" b="1" dirty="0" smtClean="0"/>
              <a:t>by </a:t>
            </a:r>
            <a:r>
              <a:rPr lang="en-GB" sz="2800" b="1" dirty="0"/>
              <a:t>redrawing the map of Europe. </a:t>
            </a:r>
            <a:endParaRPr lang="en-GB" sz="2800" b="1" dirty="0" smtClean="0"/>
          </a:p>
          <a:p>
            <a:pPr marL="342900" indent="-342900">
              <a:buFont typeface="Arial" panose="020B0604020202020204" pitchFamily="34" charset="0"/>
              <a:buChar char="•"/>
            </a:pPr>
            <a:r>
              <a:rPr lang="en-GB" sz="2800" b="1" dirty="0" smtClean="0"/>
              <a:t>A </a:t>
            </a:r>
            <a:r>
              <a:rPr lang="en-GB" sz="2800" b="1" dirty="0"/>
              <a:t>new cartography can further develop ideas of Europe as a single mass of people and help our thinking to move further towards a “Europe of people” instead of “nation-states</a:t>
            </a:r>
            <a:r>
              <a:rPr lang="en-GB" sz="2800" b="1" dirty="0" smtClean="0"/>
              <a:t>”</a:t>
            </a:r>
            <a:r>
              <a:rPr lang="en-GB" sz="2800" dirty="0" smtClean="0"/>
              <a:t>.</a:t>
            </a:r>
          </a:p>
          <a:p>
            <a:pPr marL="342900" indent="-342900">
              <a:buFont typeface="Arial" panose="020B0604020202020204" pitchFamily="34" charset="0"/>
              <a:buChar char="•"/>
            </a:pPr>
            <a:r>
              <a:rPr lang="en-GB" sz="2800" dirty="0" smtClean="0"/>
              <a:t>Through </a:t>
            </a:r>
            <a:r>
              <a:rPr lang="en-GB" sz="2800" dirty="0"/>
              <a:t>such action we may see a bolstering of European identity to help us </a:t>
            </a:r>
            <a:r>
              <a:rPr lang="en-GB" sz="2800" b="1" dirty="0"/>
              <a:t>think of Europe and its economy, culture, history and both </a:t>
            </a:r>
            <a:r>
              <a:rPr lang="en-GB" sz="2800" b="1" i="1" dirty="0"/>
              <a:t>human</a:t>
            </a:r>
            <a:r>
              <a:rPr lang="en-GB" sz="2800" b="1" dirty="0"/>
              <a:t> and </a:t>
            </a:r>
            <a:r>
              <a:rPr lang="en-GB" sz="2800" b="1" i="1" dirty="0"/>
              <a:t>physical geography</a:t>
            </a:r>
            <a:r>
              <a:rPr lang="en-GB" sz="2800" b="1" dirty="0"/>
              <a:t> in terms of a single large land and population mass</a:t>
            </a:r>
            <a:r>
              <a:rPr lang="en-GB" sz="2800" b="1" dirty="0" smtClean="0"/>
              <a:t>.</a:t>
            </a:r>
          </a:p>
          <a:p>
            <a:pPr marL="342900" indent="-342900">
              <a:buFont typeface="Arial" panose="020B0604020202020204" pitchFamily="34" charset="0"/>
              <a:buChar char="•"/>
            </a:pPr>
            <a:endParaRPr lang="en-GB" sz="2800" b="1" dirty="0"/>
          </a:p>
        </p:txBody>
      </p:sp>
      <p:sp>
        <p:nvSpPr>
          <p:cNvPr id="3"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smtClean="0"/>
              <a:t>A country called Europe?</a:t>
            </a:r>
            <a:endParaRPr lang="en-GB" b="1" dirty="0"/>
          </a:p>
        </p:txBody>
      </p:sp>
    </p:spTree>
    <p:extLst>
      <p:ext uri="{BB962C8B-B14F-4D97-AF65-F5344CB8AC3E}">
        <p14:creationId xmlns:p14="http://schemas.microsoft.com/office/powerpoint/2010/main" val="2466694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 country called Europe?</a:t>
            </a:r>
            <a:endParaRPr lang="en-GB" b="1" dirty="0"/>
          </a:p>
        </p:txBody>
      </p:sp>
      <p:pic>
        <p:nvPicPr>
          <p:cNvPr id="5" name="_iBps5R81GE"/>
          <p:cNvPicPr>
            <a:picLocks noRot="1" noChangeAspect="1"/>
          </p:cNvPicPr>
          <p:nvPr>
            <a:videoFile r:link="rId1"/>
          </p:nvPr>
        </p:nvPicPr>
        <p:blipFill>
          <a:blip r:embed="rId3"/>
          <a:stretch>
            <a:fillRect/>
          </a:stretch>
        </p:blipFill>
        <p:spPr>
          <a:xfrm>
            <a:off x="299525" y="1484784"/>
            <a:ext cx="8448939" cy="4752528"/>
          </a:xfrm>
          <a:prstGeom prst="rect">
            <a:avLst/>
          </a:prstGeom>
        </p:spPr>
      </p:pic>
      <p:sp>
        <p:nvSpPr>
          <p:cNvPr id="3" name="Rectangle 2"/>
          <p:cNvSpPr/>
          <p:nvPr/>
        </p:nvSpPr>
        <p:spPr>
          <a:xfrm>
            <a:off x="322404" y="6300028"/>
            <a:ext cx="7129915" cy="369332"/>
          </a:xfrm>
          <a:prstGeom prst="rect">
            <a:avLst/>
          </a:prstGeom>
        </p:spPr>
        <p:txBody>
          <a:bodyPr wrap="square">
            <a:spAutoFit/>
          </a:bodyPr>
          <a:lstStyle/>
          <a:p>
            <a:r>
              <a:rPr lang="en-GB" dirty="0" smtClean="0">
                <a:hlinkClick r:id="rId4"/>
              </a:rPr>
              <a:t>http://www.youtube.com/watch?v=_iBps5R81GE</a:t>
            </a:r>
            <a:r>
              <a:rPr lang="en-GB" dirty="0" smtClean="0"/>
              <a:t> </a:t>
            </a:r>
            <a:endParaRPr lang="en-GB" dirty="0"/>
          </a:p>
        </p:txBody>
      </p:sp>
    </p:spTree>
    <p:extLst>
      <p:ext uri="{BB962C8B-B14F-4D97-AF65-F5344CB8AC3E}">
        <p14:creationId xmlns:p14="http://schemas.microsoft.com/office/powerpoint/2010/main" val="694125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412776"/>
            <a:ext cx="492918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i="1"/>
              <a:t>“The world is complex, dynamic, multidimensional; the paper is static, flat. How are we to represent the rich visual world of experience and measurement on mere flatland?”</a:t>
            </a:r>
          </a:p>
          <a:p>
            <a:pPr eaLnBrk="1" hangingPunct="1"/>
            <a:r>
              <a:rPr lang="en-US" altLang="en-US" i="1"/>
              <a:t>(Tufte, 1990 p.9)</a:t>
            </a:r>
          </a:p>
          <a:p>
            <a:pPr eaLnBrk="1" hangingPunct="1"/>
            <a:endParaRPr lang="en-GB" altLang="en-US"/>
          </a:p>
          <a:p>
            <a:pPr eaLnBrk="1" hangingPunct="1"/>
            <a:endParaRPr lang="en-GB" altLang="en-US"/>
          </a:p>
          <a:p>
            <a:pPr eaLnBrk="1" hangingPunct="1"/>
            <a:endParaRPr lang="en-GB" altLang="en-US"/>
          </a:p>
        </p:txBody>
      </p:sp>
      <p:sp>
        <p:nvSpPr>
          <p:cNvPr id="5" name="TextBox 4"/>
          <p:cNvSpPr txBox="1">
            <a:spLocks noChangeArrowheads="1"/>
          </p:cNvSpPr>
          <p:nvPr/>
        </p:nvSpPr>
        <p:spPr bwMode="auto">
          <a:xfrm>
            <a:off x="857250" y="3341589"/>
            <a:ext cx="59642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i="1" dirty="0"/>
              <a:t>We must create a new language, consider a transitory</a:t>
            </a:r>
          </a:p>
          <a:p>
            <a:pPr eaLnBrk="1" hangingPunct="1"/>
            <a:r>
              <a:rPr lang="en-US" altLang="en-US" i="1" dirty="0"/>
              <a:t> state of new illusions and layers of validity and accept </a:t>
            </a:r>
          </a:p>
          <a:p>
            <a:pPr eaLnBrk="1" hangingPunct="1"/>
            <a:r>
              <a:rPr lang="en-US" altLang="en-US" i="1" dirty="0"/>
              <a:t>the possibility that there may be no language to </a:t>
            </a:r>
          </a:p>
          <a:p>
            <a:pPr eaLnBrk="1" hangingPunct="1"/>
            <a:r>
              <a:rPr lang="en-US" altLang="en-US" i="1" dirty="0"/>
              <a:t>describe ultimate reality, beyond the language of visions.</a:t>
            </a:r>
            <a:endParaRPr lang="en-GB" altLang="en-US" i="1" dirty="0"/>
          </a:p>
          <a:p>
            <a:pPr eaLnBrk="1" hangingPunct="1"/>
            <a:r>
              <a:rPr lang="en-US" altLang="en-US" i="1" dirty="0"/>
              <a:t/>
            </a:r>
            <a:br>
              <a:rPr lang="en-US" altLang="en-US" i="1" dirty="0"/>
            </a:br>
            <a:r>
              <a:rPr lang="en-US" altLang="en-US" i="1" dirty="0"/>
              <a:t>(Denes A. 1979, p.3)</a:t>
            </a:r>
            <a:endParaRPr lang="en-GB" altLang="en-US" i="1" dirty="0"/>
          </a:p>
          <a:p>
            <a:pPr eaLnBrk="1" hangingPunct="1"/>
            <a:endParaRPr lang="en-GB" altLang="en-US" i="1" dirty="0"/>
          </a:p>
        </p:txBody>
      </p:sp>
      <p:sp>
        <p:nvSpPr>
          <p:cNvPr id="6" name="TextBox 5"/>
          <p:cNvSpPr txBox="1">
            <a:spLocks noChangeArrowheads="1"/>
          </p:cNvSpPr>
          <p:nvPr/>
        </p:nvSpPr>
        <p:spPr bwMode="auto">
          <a:xfrm>
            <a:off x="0" y="5484714"/>
            <a:ext cx="93043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2400" b="1" dirty="0"/>
              <a:t>How long will it take to describe all that you can see in words?</a:t>
            </a:r>
          </a:p>
        </p:txBody>
      </p:sp>
      <p:sp>
        <p:nvSpPr>
          <p:cNvPr id="7" name="TextBox 6"/>
          <p:cNvSpPr txBox="1">
            <a:spLocks noChangeArrowheads="1"/>
          </p:cNvSpPr>
          <p:nvPr/>
        </p:nvSpPr>
        <p:spPr bwMode="auto">
          <a:xfrm>
            <a:off x="941568" y="15588"/>
            <a:ext cx="687079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ltLang="en-US" sz="3800" b="1" dirty="0" smtClean="0"/>
              <a:t>Human-scaled visualisations</a:t>
            </a:r>
            <a:endParaRPr lang="en-GB" altLang="en-US" sz="3800" b="1" dirty="0"/>
          </a:p>
        </p:txBody>
      </p:sp>
    </p:spTree>
    <p:extLst>
      <p:ext uri="{BB962C8B-B14F-4D97-AF65-F5344CB8AC3E}">
        <p14:creationId xmlns:p14="http://schemas.microsoft.com/office/powerpoint/2010/main" val="2328381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linds(horizontal)">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blinds(horizontal)">
                                      <p:cBhvr>
                                        <p:cTn id="20" dur="500"/>
                                        <p:tgtEl>
                                          <p:spTgt spid="5">
                                            <p:txEl>
                                              <p:pRg st="0" end="0"/>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linds(horizontal)">
                                      <p:cBhvr>
                                        <p:cTn id="23" dur="500"/>
                                        <p:tgtEl>
                                          <p:spTgt spid="5">
                                            <p:txEl>
                                              <p:pRg st="1" end="1"/>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linds(horizontal)">
                                      <p:cBhvr>
                                        <p:cTn id="26" dur="500"/>
                                        <p:tgtEl>
                                          <p:spTgt spid="5">
                                            <p:txEl>
                                              <p:pRg st="2" end="2"/>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blinds(horizontal)">
                                      <p:cBhvr>
                                        <p:cTn id="29" dur="500"/>
                                        <p:tgtEl>
                                          <p:spTgt spid="5">
                                            <p:txEl>
                                              <p:pRg st="3" end="3"/>
                                            </p:txEl>
                                          </p:spTgt>
                                        </p:tgtEl>
                                      </p:cBhvr>
                                    </p:animEffect>
                                  </p:childTnLst>
                                </p:cTn>
                              </p:par>
                              <p:par>
                                <p:cTn id="30" presetID="3" presetClass="entr" presetSubtype="10" fill="hold" nodeType="with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linds(horizontal)">
                                      <p:cBhvr>
                                        <p:cTn id="3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algn="ctr">
              <a:defRPr/>
            </a:pPr>
            <a:r>
              <a:rPr lang="en-GB" sz="4400" b="1" kern="0" dirty="0">
                <a:latin typeface="+mj-lt"/>
                <a:ea typeface="+mj-ea"/>
                <a:cs typeface="+mj-cs"/>
              </a:rPr>
              <a:t>Speaking visually…</a:t>
            </a:r>
          </a:p>
        </p:txBody>
      </p:sp>
      <p:sp>
        <p:nvSpPr>
          <p:cNvPr id="3" name="Content Placeholder 2"/>
          <p:cNvSpPr txBox="1">
            <a:spLocks/>
          </p:cNvSpPr>
          <p:nvPr/>
        </p:nvSpPr>
        <p:spPr>
          <a:xfrm>
            <a:off x="457200" y="1600200"/>
            <a:ext cx="8229600" cy="4525963"/>
          </a:xfrm>
          <a:prstGeom prst="rect">
            <a:avLst/>
          </a:prstGeom>
        </p:spPr>
        <p:txBody>
          <a:bodyPr/>
          <a:lstStyle/>
          <a:p>
            <a:pPr marL="342900" indent="-342900">
              <a:spcBef>
                <a:spcPct val="20000"/>
              </a:spcBef>
              <a:buFontTx/>
              <a:buChar char="•"/>
              <a:defRPr/>
            </a:pPr>
            <a:r>
              <a:rPr lang="en-GB" sz="3600" kern="0" dirty="0">
                <a:latin typeface="+mn-lt"/>
              </a:rPr>
              <a:t>We cannot easily turn a picture on our mind into something that other people see</a:t>
            </a:r>
          </a:p>
          <a:p>
            <a:pPr marL="342900" indent="-342900">
              <a:spcBef>
                <a:spcPct val="20000"/>
              </a:spcBef>
              <a:buFontTx/>
              <a:buChar char="•"/>
              <a:defRPr/>
            </a:pPr>
            <a:r>
              <a:rPr lang="en-GB" sz="3600" kern="0" dirty="0">
                <a:latin typeface="+mn-lt"/>
              </a:rPr>
              <a:t>Artists take days to paint a single portrait</a:t>
            </a:r>
          </a:p>
          <a:p>
            <a:pPr marL="342900" indent="-342900">
              <a:spcBef>
                <a:spcPct val="20000"/>
              </a:spcBef>
              <a:buFontTx/>
              <a:buChar char="•"/>
              <a:defRPr/>
            </a:pPr>
            <a:r>
              <a:rPr lang="en-GB" sz="3600" kern="0" dirty="0">
                <a:latin typeface="+mn-lt"/>
              </a:rPr>
              <a:t>From cameras to computers: converting data into pictures</a:t>
            </a:r>
          </a:p>
          <a:p>
            <a:pPr marL="342900" indent="-342900">
              <a:spcBef>
                <a:spcPct val="20000"/>
              </a:spcBef>
              <a:buFontTx/>
              <a:buChar char="•"/>
              <a:defRPr/>
            </a:pPr>
            <a:r>
              <a:rPr lang="en-GB" sz="3600" kern="0" dirty="0">
                <a:latin typeface="+mn-lt"/>
              </a:rPr>
              <a:t>Mapping</a:t>
            </a:r>
          </a:p>
        </p:txBody>
      </p:sp>
    </p:spTree>
    <p:extLst>
      <p:ext uri="{BB962C8B-B14F-4D97-AF65-F5344CB8AC3E}">
        <p14:creationId xmlns:p14="http://schemas.microsoft.com/office/powerpoint/2010/main" val="19363309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b="1" dirty="0" smtClean="0"/>
              <a:t>Conventional mapping</a:t>
            </a:r>
          </a:p>
        </p:txBody>
      </p:sp>
      <p:grpSp>
        <p:nvGrpSpPr>
          <p:cNvPr id="9" name="Group 8"/>
          <p:cNvGrpSpPr/>
          <p:nvPr/>
        </p:nvGrpSpPr>
        <p:grpSpPr>
          <a:xfrm>
            <a:off x="297007" y="2089712"/>
            <a:ext cx="4244382" cy="3270329"/>
            <a:chOff x="1122512" y="5859262"/>
            <a:chExt cx="6070931" cy="4047832"/>
          </a:xfrm>
        </p:grpSpPr>
        <p:pic>
          <p:nvPicPr>
            <p:cNvPr id="10" name="Picture 9" descr="Figure014_MapProjectionsI.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8869" r="57896" b="36795"/>
            <a:stretch/>
          </p:blipFill>
          <p:spPr>
            <a:xfrm>
              <a:off x="1122512" y="5859262"/>
              <a:ext cx="6070931" cy="4047832"/>
            </a:xfrm>
            <a:prstGeom prst="rect">
              <a:avLst/>
            </a:prstGeom>
          </p:spPr>
        </p:pic>
        <p:sp>
          <p:nvSpPr>
            <p:cNvPr id="11" name="TextBox 10"/>
            <p:cNvSpPr txBox="1"/>
            <p:nvPr/>
          </p:nvSpPr>
          <p:spPr>
            <a:xfrm>
              <a:off x="1132165" y="9522558"/>
              <a:ext cx="1831302" cy="344710"/>
            </a:xfrm>
            <a:prstGeom prst="rect">
              <a:avLst/>
            </a:prstGeom>
            <a:noFill/>
          </p:spPr>
          <p:txBody>
            <a:bodyPr wrap="none" rtlCol="0">
              <a:spAutoFit/>
            </a:bodyPr>
            <a:lstStyle/>
            <a:p>
              <a:r>
                <a:rPr lang="en-US" sz="800" dirty="0"/>
                <a:t>Mercator (17. Century)</a:t>
              </a:r>
            </a:p>
          </p:txBody>
        </p:sp>
      </p:grpSp>
      <p:grpSp>
        <p:nvGrpSpPr>
          <p:cNvPr id="12" name="Group 11"/>
          <p:cNvGrpSpPr/>
          <p:nvPr/>
        </p:nvGrpSpPr>
        <p:grpSpPr>
          <a:xfrm>
            <a:off x="4110425" y="2060848"/>
            <a:ext cx="4782055" cy="3333952"/>
            <a:chOff x="7315200" y="5813080"/>
            <a:chExt cx="6839989" cy="4126580"/>
          </a:xfrm>
        </p:grpSpPr>
        <p:pic>
          <p:nvPicPr>
            <p:cNvPr id="13" name="Picture 12"/>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t="6474" r="46623" b="5735"/>
            <a:stretch/>
          </p:blipFill>
          <p:spPr>
            <a:xfrm>
              <a:off x="7315200" y="5813080"/>
              <a:ext cx="6839989" cy="4126580"/>
            </a:xfrm>
            <a:prstGeom prst="rect">
              <a:avLst/>
            </a:prstGeom>
          </p:spPr>
        </p:pic>
        <p:sp>
          <p:nvSpPr>
            <p:cNvPr id="14" name="TextBox 13"/>
            <p:cNvSpPr txBox="1"/>
            <p:nvPr/>
          </p:nvSpPr>
          <p:spPr>
            <a:xfrm>
              <a:off x="7603232" y="9518847"/>
              <a:ext cx="2344744" cy="344710"/>
            </a:xfrm>
            <a:prstGeom prst="rect">
              <a:avLst/>
            </a:prstGeom>
            <a:noFill/>
          </p:spPr>
          <p:txBody>
            <a:bodyPr wrap="none" rtlCol="0">
              <a:spAutoFit/>
            </a:bodyPr>
            <a:lstStyle/>
            <a:p>
              <a:r>
                <a:rPr lang="en-US" sz="800" dirty="0"/>
                <a:t>Gall/Peters (19. &amp; 20. Century)</a:t>
              </a:r>
            </a:p>
          </p:txBody>
        </p:sp>
      </p:grpSp>
    </p:spTree>
    <p:extLst>
      <p:ext uri="{BB962C8B-B14F-4D97-AF65-F5344CB8AC3E}">
        <p14:creationId xmlns:p14="http://schemas.microsoft.com/office/powerpoint/2010/main" val="334308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b="1" dirty="0" smtClean="0"/>
              <a:t>Land area</a:t>
            </a:r>
          </a:p>
        </p:txBody>
      </p:sp>
      <p:pic>
        <p:nvPicPr>
          <p:cNvPr id="28675" name="Picture 5" descr="http://www.worldmapper.org/images/smallpn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357313"/>
            <a:ext cx="8001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3240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GB" altLang="en-US" b="1" dirty="0" smtClean="0"/>
              <a:t>But conventional maps	</a:t>
            </a:r>
          </a:p>
        </p:txBody>
      </p:sp>
      <p:sp>
        <p:nvSpPr>
          <p:cNvPr id="3" name="Content Placeholder 2"/>
          <p:cNvSpPr>
            <a:spLocks noGrp="1"/>
          </p:cNvSpPr>
          <p:nvPr>
            <p:ph idx="1"/>
          </p:nvPr>
        </p:nvSpPr>
        <p:spPr>
          <a:xfrm>
            <a:off x="214313" y="1600200"/>
            <a:ext cx="8229600" cy="4525963"/>
          </a:xfrm>
        </p:spPr>
        <p:txBody>
          <a:bodyPr/>
          <a:lstStyle/>
          <a:p>
            <a:r>
              <a:rPr lang="en-GB" altLang="en-US" sz="2400" smtClean="0">
                <a:latin typeface="Times New Roman" pitchFamily="18" charset="0"/>
                <a:cs typeface="Times New Roman" pitchFamily="18" charset="0"/>
              </a:rPr>
              <a:t>cannot show how many people live in small areas – instead they show how little land supports so many people</a:t>
            </a:r>
          </a:p>
          <a:p>
            <a:r>
              <a:rPr lang="en-GB" altLang="en-US" sz="2400" smtClean="0">
                <a:latin typeface="Times New Roman" pitchFamily="18" charset="0"/>
                <a:cs typeface="Times New Roman" pitchFamily="18" charset="0"/>
              </a:rPr>
              <a:t>cannot show who the people are, what they do, where they go…</a:t>
            </a:r>
          </a:p>
          <a:p>
            <a:r>
              <a:rPr lang="en-US" altLang="en-US" sz="2400" smtClean="0">
                <a:latin typeface="Times New Roman" pitchFamily="18" charset="0"/>
                <a:cs typeface="Times New Roman" pitchFamily="18" charset="0"/>
              </a:rPr>
              <a:t>They will not show the distributions of people changing — international migration, moving house, or just going to work. </a:t>
            </a:r>
          </a:p>
          <a:p>
            <a:r>
              <a:rPr lang="en-US" altLang="en-US" sz="2400" smtClean="0">
                <a:latin typeface="Times New Roman" pitchFamily="18" charset="0"/>
                <a:cs typeface="Times New Roman" pitchFamily="18" charset="0"/>
              </a:rPr>
              <a:t>They cannot portray the distribution of the wealthy or the poor; on the map, at almost any scale, they live in much the same square inch of paper. Nor will they show where and when people had certain jobs, certain power, voted, were out of work, lived and died. </a:t>
            </a:r>
            <a:endParaRPr lang="en-GB" altLang="en-US" sz="2400" smtClean="0">
              <a:latin typeface="Times New Roman" pitchFamily="18" charset="0"/>
              <a:cs typeface="Times New Roman" pitchFamily="18" charset="0"/>
            </a:endParaRPr>
          </a:p>
          <a:p>
            <a:endParaRPr lang="en-US" altLang="en-US" smtClean="0"/>
          </a:p>
          <a:p>
            <a:endParaRPr lang="en-GB" altLang="en-US" smtClean="0"/>
          </a:p>
          <a:p>
            <a:endParaRPr lang="en-GB" altLang="en-US" smtClean="0"/>
          </a:p>
        </p:txBody>
      </p:sp>
    </p:spTree>
    <p:extLst>
      <p:ext uri="{BB962C8B-B14F-4D97-AF65-F5344CB8AC3E}">
        <p14:creationId xmlns:p14="http://schemas.microsoft.com/office/powerpoint/2010/main" val="18788427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02_total_population-ea-cart.jpg"/>
          <p:cNvPicPr>
            <a:picLocks noChangeAspect="1"/>
          </p:cNvPicPr>
          <p:nvPr/>
        </p:nvPicPr>
        <p:blipFill>
          <a:blip r:embed="rId2" cstate="print"/>
          <a:srcRect/>
          <a:stretch>
            <a:fillRect/>
          </a:stretch>
        </p:blipFill>
        <p:spPr bwMode="auto">
          <a:xfrm>
            <a:off x="8820" y="1179004"/>
            <a:ext cx="9108504" cy="4554252"/>
          </a:xfrm>
          <a:prstGeom prst="rect">
            <a:avLst/>
          </a:prstGeom>
          <a:noFill/>
          <a:ln w="9525">
            <a:noFill/>
            <a:miter lim="800000"/>
            <a:headEnd/>
            <a:tailEnd/>
          </a:ln>
        </p:spPr>
      </p:pic>
      <p:sp>
        <p:nvSpPr>
          <p:cNvPr id="3" name="Title 1"/>
          <p:cNvSpPr txBox="1">
            <a:spLocks/>
          </p:cNvSpPr>
          <p:nvPr/>
        </p:nvSpPr>
        <p:spPr>
          <a:xfrm>
            <a:off x="0" y="53752"/>
            <a:ext cx="8748464"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smtClean="0"/>
              <a:t>Worldmapper</a:t>
            </a:r>
            <a:r>
              <a:rPr lang="en-US" b="1" dirty="0" smtClean="0"/>
              <a:t> population cartogram</a:t>
            </a:r>
            <a:endParaRPr lang="en-US" b="1" dirty="0"/>
          </a:p>
        </p:txBody>
      </p:sp>
    </p:spTree>
    <p:extLst>
      <p:ext uri="{BB962C8B-B14F-4D97-AF65-F5344CB8AC3E}">
        <p14:creationId xmlns:p14="http://schemas.microsoft.com/office/powerpoint/2010/main" val="10805975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altLang="en-US" b="1" dirty="0" smtClean="0"/>
              <a:t>What is a cartogram?</a:t>
            </a:r>
          </a:p>
        </p:txBody>
      </p:sp>
      <p:sp>
        <p:nvSpPr>
          <p:cNvPr id="31747" name="Content Placeholder 2"/>
          <p:cNvSpPr>
            <a:spLocks noGrp="1"/>
          </p:cNvSpPr>
          <p:nvPr>
            <p:ph idx="1"/>
          </p:nvPr>
        </p:nvSpPr>
        <p:spPr>
          <a:xfrm>
            <a:off x="0" y="1571625"/>
            <a:ext cx="8229600" cy="4525963"/>
          </a:xfrm>
        </p:spPr>
        <p:txBody>
          <a:bodyPr>
            <a:normAutofit lnSpcReduction="10000"/>
          </a:bodyPr>
          <a:lstStyle/>
          <a:p>
            <a:pPr>
              <a:buFontTx/>
              <a:buNone/>
            </a:pPr>
            <a:r>
              <a:rPr lang="en-GB" altLang="en-US" sz="1800" dirty="0" smtClean="0"/>
              <a:t>"Erwin </a:t>
            </a:r>
            <a:r>
              <a:rPr lang="en-GB" altLang="en-US" sz="1800" dirty="0" err="1" smtClean="0"/>
              <a:t>Raisz</a:t>
            </a:r>
            <a:r>
              <a:rPr lang="en-GB" altLang="en-US" sz="1800" dirty="0" smtClean="0"/>
              <a:t> called cartograms 'diagrammatic maps.' Today they might be called cartograms, value-by-area maps, </a:t>
            </a:r>
            <a:r>
              <a:rPr lang="en-GB" altLang="en-US" sz="1800" dirty="0" err="1" smtClean="0"/>
              <a:t>anamorphated</a:t>
            </a:r>
            <a:r>
              <a:rPr lang="en-GB" altLang="en-US" sz="1800" dirty="0" smtClean="0"/>
              <a:t> images or simply spatial transformations. Whatever their name, cartograms are unique representations of geographical space. Examined more closely, the value-by-area mapping technique encodes the mapped data in a simple and efficient manner with no data generalization or loss of detail. Two forms, contiguous and non-contiguous, have become popular. Mapping requirements include </a:t>
            </a:r>
            <a:r>
              <a:rPr lang="en-GB" altLang="en-US" sz="1800" b="1" dirty="0" smtClean="0"/>
              <a:t>the preservation of shape, orientation contiguity, and data that have suitable variation</a:t>
            </a:r>
            <a:r>
              <a:rPr lang="en-GB" altLang="en-US" sz="1800" dirty="0" smtClean="0"/>
              <a:t>. Successful communication depends on </a:t>
            </a:r>
            <a:r>
              <a:rPr lang="en-GB" altLang="en-US" sz="1800" b="1" dirty="0" smtClean="0"/>
              <a:t>how well the map reader recognizes the shapes of the internal enumeration units, the accuracy of estimating these areas, and effective legend design</a:t>
            </a:r>
            <a:r>
              <a:rPr lang="en-GB" altLang="en-US" sz="1800" dirty="0" smtClean="0"/>
              <a:t>. Complex forms include the two-variable map. Cartogram construction may be by manual or computer means. In either method, a careful examination of the logic behind the use of the cartogram must first be undertaken.“</a:t>
            </a:r>
          </a:p>
          <a:p>
            <a:pPr>
              <a:buFontTx/>
              <a:buNone/>
            </a:pPr>
            <a:endParaRPr lang="en-GB" altLang="en-US" sz="1800" dirty="0" smtClean="0"/>
          </a:p>
          <a:p>
            <a:pPr>
              <a:buFontTx/>
              <a:buNone/>
            </a:pPr>
            <a:r>
              <a:rPr lang="en-GB" altLang="en-US" sz="1800" dirty="0" smtClean="0"/>
              <a:t>Dent, 1996, my emphasis</a:t>
            </a:r>
          </a:p>
          <a:p>
            <a:pPr>
              <a:buFontTx/>
              <a:buNone/>
            </a:pPr>
            <a:r>
              <a:rPr lang="en-GB" altLang="en-US" sz="1800" dirty="0" smtClean="0"/>
              <a:t>after http://www.ncgia.ucsb.edu/projects/Cartogram_Central/types.html</a:t>
            </a:r>
          </a:p>
        </p:txBody>
      </p:sp>
    </p:spTree>
    <p:extLst>
      <p:ext uri="{BB962C8B-B14F-4D97-AF65-F5344CB8AC3E}">
        <p14:creationId xmlns:p14="http://schemas.microsoft.com/office/powerpoint/2010/main" val="1814865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lum/>
            <a:alphaModFix/>
          </a:blip>
          <a:srcRect/>
          <a:stretch>
            <a:fillRect/>
          </a:stretch>
        </p:blipFill>
        <p:spPr>
          <a:xfrm>
            <a:off x="1928879" y="714240"/>
            <a:ext cx="3928680" cy="5100120"/>
          </a:xfrm>
          <a:prstGeom prst="rect">
            <a:avLst/>
          </a:prstGeom>
          <a:noFill/>
          <a:ln>
            <a:noFill/>
          </a:ln>
        </p:spPr>
      </p:pic>
      <p:sp>
        <p:nvSpPr>
          <p:cNvPr id="3" name="Rectangle 3"/>
          <p:cNvSpPr/>
          <p:nvPr/>
        </p:nvSpPr>
        <p:spPr>
          <a:xfrm>
            <a:off x="522000" y="142920"/>
            <a:ext cx="5115600"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el-GR" sz="1800" b="1" i="1" u="none" strike="noStrike" kern="1200" spc="0">
                <a:ln>
                  <a:noFill/>
                </a:ln>
                <a:solidFill>
                  <a:srgbClr val="000000"/>
                </a:solidFill>
                <a:latin typeface="Arial" pitchFamily="18"/>
                <a:ea typeface="Microsoft YaHei" pitchFamily="2"/>
                <a:cs typeface="Lucida Sans" pitchFamily="2"/>
              </a:rPr>
              <a:t>The geographical equivalent of homunculus?</a:t>
            </a:r>
          </a:p>
        </p:txBody>
      </p:sp>
      <p:sp>
        <p:nvSpPr>
          <p:cNvPr id="4" name="Rectangle 4"/>
          <p:cNvSpPr/>
          <p:nvPr/>
        </p:nvSpPr>
        <p:spPr>
          <a:xfrm>
            <a:off x="1033919" y="6286679"/>
            <a:ext cx="5014800" cy="364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0">
            <a:spAutoFit/>
          </a:bodyPr>
          <a:lstStyle/>
          <a:p>
            <a:pPr marL="0" marR="0" lvl="0" indent="0" algn="l" rtl="0" hangingPunct="1">
              <a:lnSpc>
                <a:spcPct val="100000"/>
              </a:lnSpc>
              <a:spcBef>
                <a:spcPts val="0"/>
              </a:spcBef>
              <a:spcAft>
                <a:spcPts val="0"/>
              </a:spcAft>
              <a:buNone/>
              <a:tabLst/>
              <a:defRPr sz="1800"/>
            </a:pPr>
            <a:r>
              <a:rPr lang="el-GR" sz="1800" b="0" i="0" u="none" strike="noStrike" kern="1200" spc="0">
                <a:ln>
                  <a:noFill/>
                </a:ln>
                <a:solidFill>
                  <a:srgbClr val="000000"/>
                </a:solidFill>
                <a:latin typeface="Arial" pitchFamily="18"/>
                <a:ea typeface="Microsoft YaHei" pitchFamily="2"/>
                <a:cs typeface="Lucida Sans" pitchFamily="2"/>
              </a:rPr>
              <a:t>Source: http://en.wikipedia.org/wiki/Homunculus</a:t>
            </a:r>
          </a:p>
        </p:txBody>
      </p:sp>
    </p:spTree>
    <p:extLst>
      <p:ext uri="{BB962C8B-B14F-4D97-AF65-F5344CB8AC3E}">
        <p14:creationId xmlns:p14="http://schemas.microsoft.com/office/powerpoint/2010/main" val="3247511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251520" y="188640"/>
            <a:ext cx="8640960" cy="6048672"/>
          </a:xfrm>
          <a:prstGeom prst="rect">
            <a:avLst/>
          </a:prstGeom>
          <a:ln>
            <a:solidFill>
              <a:schemeClr val="tx1">
                <a:alpha val="10000"/>
              </a:schemeClr>
            </a:solidFill>
          </a:ln>
        </p:spPr>
      </p:pic>
    </p:spTree>
    <p:extLst>
      <p:ext uri="{BB962C8B-B14F-4D97-AF65-F5344CB8AC3E}">
        <p14:creationId xmlns:p14="http://schemas.microsoft.com/office/powerpoint/2010/main" val="12960695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44624"/>
            <a:ext cx="8229600" cy="1143000"/>
          </a:xfrm>
        </p:spPr>
        <p:txBody>
          <a:bodyPr>
            <a:normAutofit fontScale="90000"/>
          </a:bodyPr>
          <a:lstStyle/>
          <a:p>
            <a:r>
              <a:rPr lang="en-US" altLang="en-US" b="1" dirty="0" smtClean="0"/>
              <a:t>Automated computer algorithms – key issues and challenges</a:t>
            </a:r>
            <a:endParaRPr lang="en-GB" altLang="en-US" b="1" dirty="0" smtClean="0"/>
          </a:p>
        </p:txBody>
      </p:sp>
      <p:sp>
        <p:nvSpPr>
          <p:cNvPr id="43011" name="Content Placeholder 2"/>
          <p:cNvSpPr>
            <a:spLocks noGrp="1"/>
          </p:cNvSpPr>
          <p:nvPr>
            <p:ph idx="1"/>
          </p:nvPr>
        </p:nvSpPr>
        <p:spPr>
          <a:xfrm>
            <a:off x="457200" y="1423317"/>
            <a:ext cx="8229600" cy="4525963"/>
          </a:xfrm>
        </p:spPr>
        <p:txBody>
          <a:bodyPr>
            <a:noAutofit/>
          </a:bodyPr>
          <a:lstStyle/>
          <a:p>
            <a:r>
              <a:rPr lang="en-US" altLang="en-US" sz="2600" dirty="0" smtClean="0"/>
              <a:t>Develop a method which is as simple and easy to understand and implement as possible</a:t>
            </a:r>
            <a:endParaRPr lang="en-GB" altLang="en-US" sz="2600" dirty="0" smtClean="0"/>
          </a:p>
          <a:p>
            <a:r>
              <a:rPr lang="en-US" altLang="en-US" sz="2600" dirty="0" smtClean="0"/>
              <a:t>Generate “readable” maps by minimizing the distortion of the shape of the geographical areas being mapped, while at the same time preserving accuracy and maintain topological features.</a:t>
            </a:r>
            <a:endParaRPr lang="en-GB" altLang="en-US" sz="2600" dirty="0" smtClean="0"/>
          </a:p>
          <a:p>
            <a:r>
              <a:rPr lang="en-US" altLang="en-US" sz="2600" dirty="0" smtClean="0"/>
              <a:t>Determine the cartogram projection uniquely</a:t>
            </a:r>
            <a:endParaRPr lang="en-GB" altLang="en-US" sz="2600" dirty="0" smtClean="0"/>
          </a:p>
          <a:p>
            <a:r>
              <a:rPr lang="en-US" altLang="en-US" sz="2600" dirty="0" smtClean="0"/>
              <a:t>Minimize computational speed</a:t>
            </a:r>
            <a:endParaRPr lang="en-GB" altLang="en-US" sz="2600" dirty="0" smtClean="0"/>
          </a:p>
          <a:p>
            <a:r>
              <a:rPr lang="en-US" altLang="en-US" sz="2600" dirty="0" smtClean="0"/>
              <a:t>Make the end result independent of the initial projection being used</a:t>
            </a:r>
            <a:endParaRPr lang="en-GB" altLang="en-US" sz="2600" dirty="0" smtClean="0"/>
          </a:p>
          <a:p>
            <a:r>
              <a:rPr lang="en-US" altLang="en-US" sz="2600" dirty="0" smtClean="0"/>
              <a:t>Make the end result look aesthetically acceptable</a:t>
            </a:r>
            <a:endParaRPr lang="en-GB" altLang="en-US" sz="2600" dirty="0" smtClean="0"/>
          </a:p>
          <a:p>
            <a:r>
              <a:rPr lang="en-US" altLang="en-US" sz="2600" dirty="0" smtClean="0"/>
              <a:t>Have no overlapping regions</a:t>
            </a:r>
            <a:endParaRPr lang="en-GB" altLang="en-US" sz="2600" dirty="0" smtClean="0"/>
          </a:p>
          <a:p>
            <a:endParaRPr lang="en-GB" altLang="en-US" sz="2600" dirty="0" smtClean="0"/>
          </a:p>
        </p:txBody>
      </p:sp>
    </p:spTree>
    <p:extLst>
      <p:ext uri="{BB962C8B-B14F-4D97-AF65-F5344CB8AC3E}">
        <p14:creationId xmlns:p14="http://schemas.microsoft.com/office/powerpoint/2010/main" val="1494736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normAutofit fontScale="90000"/>
          </a:bodyPr>
          <a:lstStyle/>
          <a:p>
            <a:r>
              <a:rPr lang="en-GB" altLang="en-US" sz="4000" b="1" dirty="0" smtClean="0"/>
              <a:t>One small step for two men, </a:t>
            </a:r>
            <a:br>
              <a:rPr lang="en-GB" altLang="en-US" sz="4000" b="1" dirty="0" smtClean="0"/>
            </a:br>
            <a:r>
              <a:rPr lang="en-GB" altLang="en-US" sz="4000" b="1" dirty="0" smtClean="0"/>
              <a:t>one giant leap for mapping </a:t>
            </a:r>
          </a:p>
        </p:txBody>
      </p:sp>
      <p:sp>
        <p:nvSpPr>
          <p:cNvPr id="44035" name="Rectangle 3"/>
          <p:cNvSpPr>
            <a:spLocks noGrp="1" noChangeArrowheads="1"/>
          </p:cNvSpPr>
          <p:nvPr>
            <p:ph type="body" idx="1"/>
          </p:nvPr>
        </p:nvSpPr>
        <p:spPr/>
        <p:txBody>
          <a:bodyPr/>
          <a:lstStyle/>
          <a:p>
            <a:pPr>
              <a:lnSpc>
                <a:spcPct val="90000"/>
              </a:lnSpc>
              <a:buFontTx/>
              <a:buNone/>
            </a:pPr>
            <a:endParaRPr lang="en-GB" altLang="en-US" sz="2400" dirty="0" smtClean="0"/>
          </a:p>
          <a:p>
            <a:pPr>
              <a:lnSpc>
                <a:spcPct val="90000"/>
              </a:lnSpc>
              <a:buFontTx/>
              <a:buNone/>
            </a:pPr>
            <a:r>
              <a:rPr lang="en-GB" altLang="en-US" sz="2400" dirty="0" smtClean="0"/>
              <a:t>In 2004 there was a human cartogram breakthrough with the creation of a new density-equalizing map projection by Michael </a:t>
            </a:r>
            <a:r>
              <a:rPr lang="en-GB" altLang="en-US" sz="2400" dirty="0" err="1" smtClean="0"/>
              <a:t>Gastner</a:t>
            </a:r>
            <a:r>
              <a:rPr lang="en-GB" altLang="en-US" sz="2400" dirty="0" smtClean="0"/>
              <a:t> and Mark Newman of the University of Michigan, USA. Perhaps what they have achieved is potentially the most significant breakthrough in cartography since </a:t>
            </a:r>
            <a:r>
              <a:rPr lang="en-GB" altLang="en-US" sz="2400" dirty="0" err="1" smtClean="0"/>
              <a:t>Gerardus</a:t>
            </a:r>
            <a:r>
              <a:rPr lang="en-GB" altLang="en-US" sz="2400" dirty="0" smtClean="0"/>
              <a:t> Mercator’s wall maps of 1569!  </a:t>
            </a:r>
            <a:r>
              <a:rPr lang="en-GB" altLang="en-US" sz="2400" dirty="0" err="1" smtClean="0"/>
              <a:t>Gastner</a:t>
            </a:r>
            <a:r>
              <a:rPr lang="en-GB" altLang="en-US" sz="2400" dirty="0" smtClean="0"/>
              <a:t> and Newman have made their projection widely available – but will it be widely used?</a:t>
            </a:r>
          </a:p>
          <a:p>
            <a:pPr>
              <a:lnSpc>
                <a:spcPct val="90000"/>
              </a:lnSpc>
              <a:buFontTx/>
              <a:buNone/>
            </a:pPr>
            <a:r>
              <a:rPr lang="en-GB" altLang="en-US" sz="2400" dirty="0" smtClean="0"/>
              <a:t>(Dorling, 2006; see </a:t>
            </a:r>
            <a:r>
              <a:rPr lang="en-GB" altLang="en-US" sz="2400" dirty="0" smtClean="0">
                <a:hlinkClick r:id="rId2"/>
              </a:rPr>
              <a:t>http://sasi.group.shef.ac.uk/publications/2006/dorling_new_maps.pdf</a:t>
            </a:r>
            <a:r>
              <a:rPr lang="en-GB" altLang="en-US" sz="2400" dirty="0" smtClean="0"/>
              <a:t> )</a:t>
            </a:r>
          </a:p>
        </p:txBody>
      </p:sp>
    </p:spTree>
    <p:extLst>
      <p:ext uri="{BB962C8B-B14F-4D97-AF65-F5344CB8AC3E}">
        <p14:creationId xmlns:p14="http://schemas.microsoft.com/office/powerpoint/2010/main" val="15433527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700808"/>
            <a:ext cx="7128792" cy="5355312"/>
          </a:xfrm>
          <a:prstGeom prst="rect">
            <a:avLst/>
          </a:prstGeom>
        </p:spPr>
        <p:txBody>
          <a:bodyPr wrap="square">
            <a:spAutoFit/>
          </a:bodyPr>
          <a:lstStyle/>
          <a:p>
            <a:endParaRPr lang="en-GB" dirty="0"/>
          </a:p>
          <a:p>
            <a:r>
              <a:rPr lang="en-GB" dirty="0" smtClean="0"/>
              <a:t>“In </a:t>
            </a:r>
            <a:r>
              <a:rPr lang="en-GB" dirty="0"/>
              <a:t>this article we propose a method that is, we believe, intuitive, but also produces </a:t>
            </a:r>
            <a:r>
              <a:rPr lang="en-GB" b="1" dirty="0"/>
              <a:t>elegant, well behaved, and useful cartograms, whose calculation makes relatively low demands on our computational </a:t>
            </a:r>
            <a:r>
              <a:rPr lang="en-GB" b="1" dirty="0" smtClean="0"/>
              <a:t>resources</a:t>
            </a:r>
            <a:r>
              <a:rPr lang="en-GB" dirty="0" smtClean="0"/>
              <a:t>”</a:t>
            </a:r>
          </a:p>
          <a:p>
            <a:endParaRPr lang="en-GB" dirty="0"/>
          </a:p>
          <a:p>
            <a:r>
              <a:rPr lang="en-GB" dirty="0"/>
              <a:t>“… a general method for constructing density-equalizing projections or cartograms, which provide an </a:t>
            </a:r>
            <a:r>
              <a:rPr lang="en-GB" b="1" dirty="0"/>
              <a:t>invaluable tool for the presentation and analysis of geographic data</a:t>
            </a:r>
            <a:r>
              <a:rPr lang="en-GB" dirty="0"/>
              <a:t>. Our method is simpler than many earlier methods, allowing for </a:t>
            </a:r>
            <a:r>
              <a:rPr lang="en-GB" b="1" dirty="0"/>
              <a:t>rapid calculations, while generating accurate and readable maps</a:t>
            </a:r>
            <a:r>
              <a:rPr lang="en-GB" dirty="0"/>
              <a:t>. The method allows its users to choose their own balance between good density equalization and low distortion of map regions, making it flexible enough for a wide variety of applications” </a:t>
            </a:r>
          </a:p>
          <a:p>
            <a:endParaRPr lang="en-GB" dirty="0" smtClean="0"/>
          </a:p>
          <a:p>
            <a:endParaRPr lang="en-GB" dirty="0"/>
          </a:p>
          <a:p>
            <a:r>
              <a:rPr lang="en-GB" dirty="0" err="1"/>
              <a:t>Gastner</a:t>
            </a:r>
            <a:r>
              <a:rPr lang="en-GB" dirty="0"/>
              <a:t>, M.T. and Newman, M.E.J. (2004) ‘Diffusion-based method for producing density equalizing maps’, </a:t>
            </a:r>
            <a:r>
              <a:rPr lang="en-GB" i="1" dirty="0"/>
              <a:t>Proc. Natl. Acad. Sci. USA, </a:t>
            </a:r>
            <a:r>
              <a:rPr lang="en-GB" dirty="0" err="1"/>
              <a:t>vol</a:t>
            </a:r>
            <a:r>
              <a:rPr lang="en-GB" dirty="0"/>
              <a:t> 101, pp </a:t>
            </a:r>
            <a:r>
              <a:rPr lang="en-GB" dirty="0" smtClean="0"/>
              <a:t>7499–504  (my emphasis)</a:t>
            </a:r>
            <a:endParaRPr lang="en-GB" dirty="0"/>
          </a:p>
          <a:p>
            <a:endParaRPr lang="en-GB"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6768752" cy="148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62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01570" y="386363"/>
            <a:ext cx="3794332" cy="2529895"/>
            <a:chOff x="1122512" y="5859262"/>
            <a:chExt cx="6070931" cy="4047832"/>
          </a:xfrm>
        </p:grpSpPr>
        <p:pic>
          <p:nvPicPr>
            <p:cNvPr id="12" name="Picture 11" descr="Figure014_MapProjectionsI.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8869" r="57896" b="36795"/>
            <a:stretch/>
          </p:blipFill>
          <p:spPr>
            <a:xfrm>
              <a:off x="1122512" y="5859262"/>
              <a:ext cx="6070931" cy="4047832"/>
            </a:xfrm>
            <a:prstGeom prst="rect">
              <a:avLst/>
            </a:prstGeom>
          </p:spPr>
        </p:pic>
        <p:sp>
          <p:nvSpPr>
            <p:cNvPr id="14" name="TextBox 13"/>
            <p:cNvSpPr txBox="1"/>
            <p:nvPr/>
          </p:nvSpPr>
          <p:spPr>
            <a:xfrm>
              <a:off x="1132165" y="9522558"/>
              <a:ext cx="1831302" cy="344710"/>
            </a:xfrm>
            <a:prstGeom prst="rect">
              <a:avLst/>
            </a:prstGeom>
            <a:noFill/>
          </p:spPr>
          <p:txBody>
            <a:bodyPr wrap="none" rtlCol="0">
              <a:spAutoFit/>
            </a:bodyPr>
            <a:lstStyle/>
            <a:p>
              <a:r>
                <a:rPr lang="en-US" sz="800" dirty="0"/>
                <a:t>Mercator (17. Century)</a:t>
              </a:r>
            </a:p>
          </p:txBody>
        </p:sp>
      </p:grpSp>
      <p:grpSp>
        <p:nvGrpSpPr>
          <p:cNvPr id="17" name="Group 16"/>
          <p:cNvGrpSpPr/>
          <p:nvPr/>
        </p:nvGrpSpPr>
        <p:grpSpPr>
          <a:xfrm>
            <a:off x="4572000" y="357499"/>
            <a:ext cx="4274993" cy="2579113"/>
            <a:chOff x="7315200" y="5813080"/>
            <a:chExt cx="6839989" cy="4126580"/>
          </a:xfrm>
        </p:grpSpPr>
        <p:pic>
          <p:nvPicPr>
            <p:cNvPr id="13" name="Picture 12"/>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t="6474" r="46623" b="5735"/>
            <a:stretch/>
          </p:blipFill>
          <p:spPr>
            <a:xfrm>
              <a:off x="7315200" y="5813080"/>
              <a:ext cx="6839989" cy="4126580"/>
            </a:xfrm>
            <a:prstGeom prst="rect">
              <a:avLst/>
            </a:prstGeom>
          </p:spPr>
        </p:pic>
        <p:sp>
          <p:nvSpPr>
            <p:cNvPr id="15" name="TextBox 14"/>
            <p:cNvSpPr txBox="1"/>
            <p:nvPr/>
          </p:nvSpPr>
          <p:spPr>
            <a:xfrm>
              <a:off x="7603232" y="9518847"/>
              <a:ext cx="2344744" cy="344710"/>
            </a:xfrm>
            <a:prstGeom prst="rect">
              <a:avLst/>
            </a:prstGeom>
            <a:noFill/>
          </p:spPr>
          <p:txBody>
            <a:bodyPr wrap="none" rtlCol="0">
              <a:spAutoFit/>
            </a:bodyPr>
            <a:lstStyle/>
            <a:p>
              <a:r>
                <a:rPr lang="en-US" sz="800" dirty="0"/>
                <a:t>Gall/Peters (19. &amp; 20. Century)</a:t>
              </a:r>
            </a:p>
          </p:txBody>
        </p:sp>
      </p:grpSp>
      <p:pic>
        <p:nvPicPr>
          <p:cNvPr id="18" name="Picture 17" descr="002_total_population-ea-cart.jpg"/>
          <p:cNvPicPr>
            <a:picLocks noChangeAspect="1"/>
          </p:cNvPicPr>
          <p:nvPr/>
        </p:nvPicPr>
        <p:blipFill>
          <a:blip r:embed="rId5" cstate="print"/>
          <a:srcRect/>
          <a:stretch>
            <a:fillRect/>
          </a:stretch>
        </p:blipFill>
        <p:spPr bwMode="auto">
          <a:xfrm>
            <a:off x="1130614" y="3182503"/>
            <a:ext cx="6903748" cy="3451874"/>
          </a:xfrm>
          <a:prstGeom prst="rect">
            <a:avLst/>
          </a:prstGeom>
          <a:noFill/>
          <a:ln w="9525">
            <a:noFill/>
            <a:miter lim="800000"/>
            <a:headEnd/>
            <a:tailEnd/>
          </a:ln>
        </p:spPr>
      </p:pic>
    </p:spTree>
    <p:extLst>
      <p:ext uri="{BB962C8B-B14F-4D97-AF65-F5344CB8AC3E}">
        <p14:creationId xmlns:p14="http://schemas.microsoft.com/office/powerpoint/2010/main" val="32440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002_total_population-ea-cart.jpg"/>
          <p:cNvPicPr>
            <a:picLocks noChangeAspect="1"/>
          </p:cNvPicPr>
          <p:nvPr/>
        </p:nvPicPr>
        <p:blipFill>
          <a:blip r:embed="rId3" cstate="print"/>
          <a:srcRect/>
          <a:stretch>
            <a:fillRect/>
          </a:stretch>
        </p:blipFill>
        <p:spPr bwMode="auto">
          <a:xfrm>
            <a:off x="8820" y="854968"/>
            <a:ext cx="9108504" cy="4554252"/>
          </a:xfrm>
          <a:prstGeom prst="rect">
            <a:avLst/>
          </a:prstGeom>
          <a:noFill/>
          <a:ln w="9525">
            <a:noFill/>
            <a:miter lim="800000"/>
            <a:headEnd/>
            <a:tailEnd/>
          </a:ln>
        </p:spPr>
      </p:pic>
      <p:grpSp>
        <p:nvGrpSpPr>
          <p:cNvPr id="12" name="Group 11"/>
          <p:cNvGrpSpPr/>
          <p:nvPr/>
        </p:nvGrpSpPr>
        <p:grpSpPr>
          <a:xfrm>
            <a:off x="209768" y="4208077"/>
            <a:ext cx="1595016" cy="785047"/>
            <a:chOff x="179512" y="4156121"/>
            <a:chExt cx="1595016" cy="785047"/>
          </a:xfrm>
        </p:grpSpPr>
        <p:pic>
          <p:nvPicPr>
            <p:cNvPr id="10" name="Picture 9"/>
            <p:cNvPicPr>
              <a:picLocks noChangeAspect="1"/>
            </p:cNvPicPr>
            <p:nvPr/>
          </p:nvPicPr>
          <p:blipFill>
            <a:blip r:embed="rId4" cstate="print"/>
            <a:stretch>
              <a:fillRect/>
            </a:stretch>
          </p:blipFill>
          <p:spPr>
            <a:xfrm>
              <a:off x="179512" y="4156121"/>
              <a:ext cx="1595016" cy="785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p:cNvSpPr/>
            <p:nvPr/>
          </p:nvSpPr>
          <p:spPr>
            <a:xfrm>
              <a:off x="197152" y="4724236"/>
              <a:ext cx="607859" cy="215444"/>
            </a:xfrm>
            <a:prstGeom prst="rect">
              <a:avLst/>
            </a:prstGeom>
          </p:spPr>
          <p:txBody>
            <a:bodyPr wrap="none">
              <a:spAutoFit/>
            </a:bodyPr>
            <a:lstStyle/>
            <a:p>
              <a:r>
                <a:rPr lang="en-US" sz="800" b="1" dirty="0">
                  <a:solidFill>
                    <a:srgbClr val="000000"/>
                  </a:solidFill>
                </a:rPr>
                <a:t>Land area</a:t>
              </a:r>
              <a:endParaRPr lang="en-US" sz="800" dirty="0">
                <a:solidFill>
                  <a:srgbClr val="000000"/>
                </a:solidFill>
              </a:endParaRPr>
            </a:p>
          </p:txBody>
        </p:sp>
      </p:grpSp>
      <p:grpSp>
        <p:nvGrpSpPr>
          <p:cNvPr id="13" name="Group 12"/>
          <p:cNvGrpSpPr/>
          <p:nvPr/>
        </p:nvGrpSpPr>
        <p:grpSpPr>
          <a:xfrm>
            <a:off x="179512" y="5200715"/>
            <a:ext cx="2592288" cy="1331293"/>
            <a:chOff x="287219" y="8306196"/>
            <a:chExt cx="4147661" cy="2130068"/>
          </a:xfrm>
        </p:grpSpPr>
        <p:pic>
          <p:nvPicPr>
            <p:cNvPr id="3" name="Picture 2"/>
            <p:cNvPicPr>
              <a:picLocks noChangeAspect="1"/>
            </p:cNvPicPr>
            <p:nvPr/>
          </p:nvPicPr>
          <p:blipFill>
            <a:blip r:embed="rId5" cstate="print"/>
            <a:stretch>
              <a:fillRect/>
            </a:stretch>
          </p:blipFill>
          <p:spPr>
            <a:xfrm>
              <a:off x="287219" y="8306196"/>
              <a:ext cx="4147661" cy="204142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315445" y="9953671"/>
              <a:ext cx="3041357" cy="482593"/>
            </a:xfrm>
            <a:prstGeom prst="rect">
              <a:avLst/>
            </a:prstGeom>
          </p:spPr>
          <p:txBody>
            <a:bodyPr wrap="none" lIns="146304" tIns="73152" rIns="146304" bIns="73152">
              <a:spAutoFit/>
            </a:bodyPr>
            <a:lstStyle/>
            <a:p>
              <a:r>
                <a:rPr lang="en-US" sz="1000" b="1" dirty="0">
                  <a:solidFill>
                    <a:srgbClr val="000000"/>
                  </a:solidFill>
                </a:rPr>
                <a:t>Earthquake victims 1975-2000</a:t>
              </a:r>
              <a:endParaRPr lang="en-US" sz="1000" dirty="0">
                <a:solidFill>
                  <a:srgbClr val="000000"/>
                </a:solidFill>
              </a:endParaRPr>
            </a:p>
          </p:txBody>
        </p:sp>
      </p:grpSp>
      <p:grpSp>
        <p:nvGrpSpPr>
          <p:cNvPr id="16" name="Group 15"/>
          <p:cNvGrpSpPr/>
          <p:nvPr/>
        </p:nvGrpSpPr>
        <p:grpSpPr>
          <a:xfrm>
            <a:off x="3255429" y="5202683"/>
            <a:ext cx="2633143" cy="1340180"/>
            <a:chOff x="5208686" y="8309344"/>
            <a:chExt cx="4213029" cy="2144288"/>
          </a:xfrm>
        </p:grpSpPr>
        <p:pic>
          <p:nvPicPr>
            <p:cNvPr id="5" name="Picture 4"/>
            <p:cNvPicPr>
              <a:picLocks noChangeAspect="1"/>
            </p:cNvPicPr>
            <p:nvPr/>
          </p:nvPicPr>
          <p:blipFill>
            <a:blip r:embed="rId6" cstate="print"/>
            <a:stretch>
              <a:fillRect/>
            </a:stretch>
          </p:blipFill>
          <p:spPr>
            <a:xfrm>
              <a:off x="5208686" y="8309344"/>
              <a:ext cx="4213029" cy="207360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224350" y="9971038"/>
              <a:ext cx="2424402" cy="482594"/>
            </a:xfrm>
            <a:prstGeom prst="rect">
              <a:avLst/>
            </a:prstGeom>
          </p:spPr>
          <p:txBody>
            <a:bodyPr wrap="none" lIns="146304" tIns="73152" rIns="146304" bIns="73152">
              <a:spAutoFit/>
            </a:bodyPr>
            <a:lstStyle/>
            <a:p>
              <a:r>
                <a:rPr lang="en-US" sz="1000" b="1" dirty="0">
                  <a:solidFill>
                    <a:srgbClr val="000000"/>
                  </a:solidFill>
                </a:rPr>
                <a:t>Economic activity 2012</a:t>
              </a:r>
              <a:endParaRPr lang="en-US" sz="1000" dirty="0">
                <a:solidFill>
                  <a:srgbClr val="000000"/>
                </a:solidFill>
              </a:endParaRPr>
            </a:p>
          </p:txBody>
        </p:sp>
      </p:grpSp>
      <p:grpSp>
        <p:nvGrpSpPr>
          <p:cNvPr id="17" name="Group 16"/>
          <p:cNvGrpSpPr/>
          <p:nvPr/>
        </p:nvGrpSpPr>
        <p:grpSpPr>
          <a:xfrm>
            <a:off x="6300193" y="5202683"/>
            <a:ext cx="2633143" cy="1329325"/>
            <a:chOff x="10080308" y="8309344"/>
            <a:chExt cx="4213029" cy="2126920"/>
          </a:xfrm>
        </p:grpSpPr>
        <p:pic>
          <p:nvPicPr>
            <p:cNvPr id="7" name="Picture 6"/>
            <p:cNvPicPr>
              <a:picLocks noChangeAspect="1"/>
            </p:cNvPicPr>
            <p:nvPr/>
          </p:nvPicPr>
          <p:blipFill>
            <a:blip r:embed="rId7" cstate="print"/>
            <a:stretch>
              <a:fillRect/>
            </a:stretch>
          </p:blipFill>
          <p:spPr>
            <a:xfrm>
              <a:off x="10080308" y="8309344"/>
              <a:ext cx="4213029" cy="20736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0080308" y="9953670"/>
              <a:ext cx="2410375" cy="482594"/>
            </a:xfrm>
            <a:prstGeom prst="rect">
              <a:avLst/>
            </a:prstGeom>
          </p:spPr>
          <p:txBody>
            <a:bodyPr wrap="none" lIns="146304" tIns="73152" rIns="146304" bIns="73152">
              <a:spAutoFit/>
            </a:bodyPr>
            <a:lstStyle/>
            <a:p>
              <a:r>
                <a:rPr lang="en-US" sz="1000" b="1" dirty="0">
                  <a:solidFill>
                    <a:srgbClr val="000000"/>
                  </a:solidFill>
                </a:rPr>
                <a:t>Nuclear weapons 2011</a:t>
              </a:r>
              <a:endParaRPr lang="en-US" sz="1000" dirty="0">
                <a:solidFill>
                  <a:srgbClr val="000000"/>
                </a:solidFill>
              </a:endParaRPr>
            </a:p>
          </p:txBody>
        </p:sp>
      </p:grpSp>
      <p:sp>
        <p:nvSpPr>
          <p:cNvPr id="2" name="Title 1"/>
          <p:cNvSpPr>
            <a:spLocks noGrp="1"/>
          </p:cNvSpPr>
          <p:nvPr>
            <p:ph type="title"/>
          </p:nvPr>
        </p:nvSpPr>
        <p:spPr>
          <a:xfrm>
            <a:off x="457200" y="-187122"/>
            <a:ext cx="8229600" cy="1143000"/>
          </a:xfrm>
        </p:spPr>
        <p:txBody>
          <a:bodyPr/>
          <a:lstStyle/>
          <a:p>
            <a:r>
              <a:rPr lang="en-US" b="1" dirty="0" err="1" smtClean="0"/>
              <a:t>Worldmapper</a:t>
            </a:r>
            <a:endParaRPr lang="en-US" b="1" dirty="0"/>
          </a:p>
        </p:txBody>
      </p:sp>
      <p:sp>
        <p:nvSpPr>
          <p:cNvPr id="23" name="Footer Placeholder 4"/>
          <p:cNvSpPr>
            <a:spLocks noGrp="1"/>
          </p:cNvSpPr>
          <p:nvPr>
            <p:ph type="ftr" sz="quarter" idx="4294967295"/>
          </p:nvPr>
        </p:nvSpPr>
        <p:spPr>
          <a:xfrm>
            <a:off x="0" y="6524424"/>
            <a:ext cx="9144000" cy="32108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sz="800" dirty="0">
              <a:solidFill>
                <a:schemeClr val="tx2">
                  <a:lumMod val="75000"/>
                </a:schemeClr>
              </a:solidFill>
            </a:endParaRPr>
          </a:p>
          <a:p>
            <a:r>
              <a:rPr lang="de-DE" sz="800" dirty="0"/>
              <a:t>I. A </a:t>
            </a:r>
            <a:r>
              <a:rPr lang="de-DE" sz="800" dirty="0" err="1"/>
              <a:t>changing</a:t>
            </a:r>
            <a:r>
              <a:rPr lang="de-DE" sz="800" dirty="0"/>
              <a:t> </a:t>
            </a:r>
            <a:r>
              <a:rPr lang="de-DE" sz="800" dirty="0" err="1"/>
              <a:t>world</a:t>
            </a:r>
            <a:r>
              <a:rPr lang="de-DE" sz="800" dirty="0"/>
              <a:t> </a:t>
            </a:r>
            <a:r>
              <a:rPr lang="de-DE" sz="800" dirty="0">
                <a:latin typeface="Wingdings"/>
                <a:ea typeface="Wingdings"/>
                <a:cs typeface="Wingdings"/>
                <a:sym typeface="Wingdings"/>
              </a:rPr>
              <a:t></a:t>
            </a:r>
            <a:r>
              <a:rPr lang="de-DE" sz="800" dirty="0"/>
              <a:t> </a:t>
            </a:r>
            <a:r>
              <a:rPr lang="de-DE" sz="800" b="1" u="sng" dirty="0"/>
              <a:t>II. </a:t>
            </a:r>
            <a:r>
              <a:rPr lang="de-DE" sz="800" b="1" u="sng" dirty="0" err="1"/>
              <a:t>Changing</a:t>
            </a:r>
            <a:r>
              <a:rPr lang="de-DE" sz="800" b="1" u="sng" dirty="0"/>
              <a:t> </a:t>
            </a:r>
            <a:r>
              <a:rPr lang="de-DE" sz="800" b="1" u="sng" dirty="0" err="1"/>
              <a:t>cartographies</a:t>
            </a:r>
            <a:r>
              <a:rPr lang="de-DE" sz="800" dirty="0"/>
              <a:t> </a:t>
            </a:r>
            <a:r>
              <a:rPr lang="de-DE" sz="800" dirty="0">
                <a:latin typeface="Wingdings"/>
                <a:ea typeface="Wingdings"/>
                <a:cs typeface="Wingdings"/>
                <a:sym typeface="Wingdings"/>
              </a:rPr>
              <a:t></a:t>
            </a:r>
            <a:r>
              <a:rPr lang="de-DE" sz="800" dirty="0"/>
              <a:t>  III. Planet </a:t>
            </a:r>
            <a:r>
              <a:rPr lang="de-DE" sz="800" dirty="0" err="1"/>
              <a:t>of</a:t>
            </a:r>
            <a:r>
              <a:rPr lang="de-DE" sz="800" dirty="0"/>
              <a:t> </a:t>
            </a:r>
            <a:r>
              <a:rPr lang="de-DE" sz="800" dirty="0" err="1"/>
              <a:t>people</a:t>
            </a:r>
            <a:r>
              <a:rPr lang="de-DE" sz="800" dirty="0"/>
              <a:t> </a:t>
            </a:r>
            <a:r>
              <a:rPr lang="de-DE" sz="800" dirty="0">
                <a:latin typeface="Wingdings"/>
                <a:ea typeface="Wingdings"/>
                <a:cs typeface="Wingdings"/>
                <a:sym typeface="Wingdings"/>
              </a:rPr>
              <a:t></a:t>
            </a:r>
            <a:r>
              <a:rPr lang="de-DE" sz="800" dirty="0"/>
              <a:t> IV. </a:t>
            </a:r>
            <a:r>
              <a:rPr lang="de-DE" sz="800" dirty="0" err="1"/>
              <a:t>Warped</a:t>
            </a:r>
            <a:r>
              <a:rPr lang="de-DE" sz="800" dirty="0"/>
              <a:t> </a:t>
            </a:r>
            <a:r>
              <a:rPr lang="de-DE" sz="800" dirty="0" err="1"/>
              <a:t>worlds</a:t>
            </a:r>
            <a:endParaRPr lang="de-DE" sz="800" dirty="0"/>
          </a:p>
          <a:p>
            <a:r>
              <a:rPr lang="de-DE" sz="800" dirty="0"/>
              <a:t>Benjamin D. Hennig </a:t>
            </a:r>
            <a:r>
              <a:rPr lang="de-DE" sz="800" dirty="0">
                <a:latin typeface="Wingdings"/>
                <a:ea typeface="Wingdings"/>
                <a:cs typeface="Wingdings"/>
                <a:sym typeface="Wingdings"/>
              </a:rPr>
              <a:t></a:t>
            </a:r>
            <a:r>
              <a:rPr lang="de-DE" sz="800" dirty="0"/>
              <a:t> </a:t>
            </a:r>
            <a:r>
              <a:rPr lang="de-DE" sz="800" dirty="0" err="1"/>
              <a:t>One</a:t>
            </a:r>
            <a:r>
              <a:rPr lang="de-DE" sz="800" dirty="0"/>
              <a:t> Planet, </a:t>
            </a:r>
            <a:r>
              <a:rPr lang="de-DE" sz="800" dirty="0" err="1"/>
              <a:t>Many</a:t>
            </a:r>
            <a:r>
              <a:rPr lang="de-DE" sz="800" dirty="0"/>
              <a:t> </a:t>
            </a:r>
            <a:r>
              <a:rPr lang="de-DE" sz="800" dirty="0" err="1"/>
              <a:t>Worlds</a:t>
            </a:r>
            <a:r>
              <a:rPr lang="de-DE" sz="800" dirty="0"/>
              <a:t> </a:t>
            </a:r>
            <a:r>
              <a:rPr lang="de-DE" sz="800" dirty="0">
                <a:latin typeface="Wingdings"/>
                <a:ea typeface="Wingdings"/>
                <a:cs typeface="Wingdings"/>
                <a:sym typeface="Wingdings"/>
              </a:rPr>
              <a:t></a:t>
            </a:r>
            <a:r>
              <a:rPr lang="de-DE" sz="800" dirty="0"/>
              <a:t> The </a:t>
            </a:r>
            <a:r>
              <a:rPr lang="de-DE" sz="800" dirty="0" err="1"/>
              <a:t>Prince's</a:t>
            </a:r>
            <a:r>
              <a:rPr lang="de-DE" sz="800" dirty="0"/>
              <a:t> Teaching Institute, London, 30.06.2014</a:t>
            </a:r>
            <a:endParaRPr lang="en-US" sz="800" dirty="0"/>
          </a:p>
        </p:txBody>
      </p:sp>
    </p:spTree>
    <p:extLst>
      <p:ext uri="{BB962C8B-B14F-4D97-AF65-F5344CB8AC3E}">
        <p14:creationId xmlns:p14="http://schemas.microsoft.com/office/powerpoint/2010/main" val="2532168651"/>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19673" y="797517"/>
            <a:ext cx="1919287"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517105" y="773705"/>
            <a:ext cx="1960563" cy="191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6515" y="788532"/>
            <a:ext cx="1919287" cy="1919288"/>
          </a:xfrm>
          <a:prstGeom prst="rect">
            <a:avLst/>
          </a:prstGeom>
          <a:ln w="12700">
            <a:solidFill>
              <a:schemeClr val="bg1">
                <a:lumMod val="65000"/>
              </a:schemeClr>
            </a:solidFill>
          </a:ln>
        </p:spPr>
        <p:style>
          <a:lnRef idx="2">
            <a:schemeClr val="dk1"/>
          </a:lnRef>
          <a:fillRef idx="1">
            <a:schemeClr val="lt1"/>
          </a:fillRef>
          <a:effectRef idx="0">
            <a:schemeClr val="dk1"/>
          </a:effectRef>
          <a:fontRef idx="minor">
            <a:schemeClr val="dk1"/>
          </a:fontRef>
        </p:style>
        <p:txBody>
          <a:bodyPr lIns="91440" tIns="45720" rIns="91440" bIns="45720" anchor="ctr"/>
          <a:lstStyle/>
          <a:p>
            <a:pPr algn="ctr">
              <a:defRPr/>
            </a:pPr>
            <a:endParaRPr lang="en-GB"/>
          </a:p>
        </p:txBody>
      </p:sp>
      <p:sp>
        <p:nvSpPr>
          <p:cNvPr id="16" name="Right Arrow 15"/>
          <p:cNvSpPr/>
          <p:nvPr/>
        </p:nvSpPr>
        <p:spPr>
          <a:xfrm>
            <a:off x="2276745" y="1541261"/>
            <a:ext cx="363538" cy="431800"/>
          </a:xfrm>
          <a:prstGeom prst="rightArrow">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lIns="91440" tIns="45720" rIns="91440" bIns="45720" anchor="ctr"/>
          <a:lstStyle/>
          <a:p>
            <a:pPr algn="ctr">
              <a:defRPr/>
            </a:pPr>
            <a:endParaRPr lang="en-GB"/>
          </a:p>
        </p:txBody>
      </p:sp>
      <p:sp>
        <p:nvSpPr>
          <p:cNvPr id="17" name="Right Arrow 16"/>
          <p:cNvSpPr/>
          <p:nvPr/>
        </p:nvSpPr>
        <p:spPr>
          <a:xfrm>
            <a:off x="4932040" y="1541261"/>
            <a:ext cx="363537" cy="431800"/>
          </a:xfrm>
          <a:prstGeom prst="rightArrow">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lIns="91440" tIns="45720" rIns="91440" bIns="45720" anchor="ctr"/>
          <a:lstStyle/>
          <a:p>
            <a:pPr algn="ctr">
              <a:defRPr/>
            </a:pPr>
            <a:endParaRPr lang="en-GB"/>
          </a:p>
        </p:txBody>
      </p:sp>
      <p:pic>
        <p:nvPicPr>
          <p:cNvPr id="1026"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3041923" y="870542"/>
            <a:ext cx="1031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3483248" y="870542"/>
            <a:ext cx="1031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3041923" y="1332504"/>
            <a:ext cx="1031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3483248" y="1332504"/>
            <a:ext cx="1031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5863179" y="973730"/>
            <a:ext cx="1016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6394993" y="943567"/>
            <a:ext cx="10318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5883818" y="1643655"/>
            <a:ext cx="1031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6342605" y="1556342"/>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4450034" y="891179"/>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4450034" y="1353142"/>
            <a:ext cx="1031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4450034" y="1878604"/>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4450034" y="2338979"/>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6828380" y="1007067"/>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7220493" y="1432517"/>
            <a:ext cx="101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7117305" y="1916705"/>
            <a:ext cx="103188"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6661693" y="2270717"/>
            <a:ext cx="1031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3511823" y="2113554"/>
            <a:ext cx="103187"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5891755" y="2191342"/>
            <a:ext cx="1031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327165" y="2271257"/>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a:solidFill>
                  <a:schemeClr val="bg1"/>
                </a:solidFill>
              </a:rPr>
              <a:t>9</a:t>
            </a:r>
          </a:p>
        </p:txBody>
      </p:sp>
      <p:grpSp>
        <p:nvGrpSpPr>
          <p:cNvPr id="8" name="Group 7"/>
          <p:cNvGrpSpPr>
            <a:grpSpLocks/>
          </p:cNvGrpSpPr>
          <p:nvPr/>
        </p:nvGrpSpPr>
        <p:grpSpPr bwMode="auto">
          <a:xfrm>
            <a:off x="256521" y="907620"/>
            <a:ext cx="1819275" cy="1747837"/>
            <a:chOff x="7050521" y="188640"/>
            <a:chExt cx="1818364" cy="1748560"/>
          </a:xfrm>
        </p:grpSpPr>
        <p:pic>
          <p:nvPicPr>
            <p:cNvPr id="23586" name="Picture 3"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188640"/>
              <a:ext cx="1632589" cy="174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7"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7133865" y="939439"/>
              <a:ext cx="85035" cy="29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88" name="Picture 2" descr="C:\Users\Benjamin D Hennig\AppData\Local\Microsoft\Windows\Temporary Internet Files\Content.IE5\VYXCZ9IA\MC900078708[1].wmf"/>
            <p:cNvPicPr>
              <a:picLocks noChangeAspect="1" noChangeArrowheads="1"/>
            </p:cNvPicPr>
            <p:nvPr/>
          </p:nvPicPr>
          <p:blipFill>
            <a:blip r:embed="rId5" cstate="print">
              <a:extLst>
                <a:ext uri="{28A0092B-C50C-407E-A947-70E740481C1C}">
                  <a14:useLocalDpi xmlns:a14="http://schemas.microsoft.com/office/drawing/2010/main" val="0"/>
                </a:ext>
              </a:extLst>
            </a:blip>
            <a:srcRect l="72717"/>
            <a:stretch>
              <a:fillRect/>
            </a:stretch>
          </p:blipFill>
          <p:spPr bwMode="auto">
            <a:xfrm>
              <a:off x="7050521" y="946261"/>
              <a:ext cx="70277" cy="24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Title 3"/>
          <p:cNvSpPr>
            <a:spLocks noGrp="1"/>
          </p:cNvSpPr>
          <p:nvPr>
            <p:ph type="title"/>
          </p:nvPr>
        </p:nvSpPr>
        <p:spPr>
          <a:xfrm>
            <a:off x="457200" y="0"/>
            <a:ext cx="8229600" cy="638690"/>
          </a:xfrm>
        </p:spPr>
        <p:txBody>
          <a:bodyPr>
            <a:normAutofit fontScale="90000"/>
          </a:bodyPr>
          <a:lstStyle/>
          <a:p>
            <a:r>
              <a:rPr lang="en-US" b="1" dirty="0" smtClean="0"/>
              <a:t>A new map </a:t>
            </a:r>
            <a:r>
              <a:rPr lang="en-US" b="1" i="1" dirty="0" smtClean="0"/>
              <a:t>projection</a:t>
            </a:r>
            <a:endParaRPr lang="en-US" b="1" i="1" dirty="0"/>
          </a:p>
        </p:txBody>
      </p:sp>
      <p:sp>
        <p:nvSpPr>
          <p:cNvPr id="110" name="Footer Placeholder 4"/>
          <p:cNvSpPr>
            <a:spLocks noGrp="1"/>
          </p:cNvSpPr>
          <p:nvPr>
            <p:ph type="ftr" sz="quarter" idx="4294967295"/>
          </p:nvPr>
        </p:nvSpPr>
        <p:spPr>
          <a:xfrm>
            <a:off x="0" y="6524424"/>
            <a:ext cx="9144000" cy="321081"/>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GB" sz="800" dirty="0">
              <a:solidFill>
                <a:schemeClr val="tx2">
                  <a:lumMod val="75000"/>
                </a:schemeClr>
              </a:solidFill>
            </a:endParaRPr>
          </a:p>
          <a:p>
            <a:r>
              <a:rPr lang="de-DE" sz="800" dirty="0"/>
              <a:t>I. A </a:t>
            </a:r>
            <a:r>
              <a:rPr lang="de-DE" sz="800" dirty="0" err="1"/>
              <a:t>changing</a:t>
            </a:r>
            <a:r>
              <a:rPr lang="de-DE" sz="800" dirty="0"/>
              <a:t> </a:t>
            </a:r>
            <a:r>
              <a:rPr lang="de-DE" sz="800" dirty="0" err="1"/>
              <a:t>world</a:t>
            </a:r>
            <a:r>
              <a:rPr lang="de-DE" sz="800" dirty="0"/>
              <a:t> </a:t>
            </a:r>
            <a:r>
              <a:rPr lang="de-DE" sz="800" dirty="0">
                <a:latin typeface="Wingdings"/>
                <a:ea typeface="Wingdings"/>
                <a:cs typeface="Wingdings"/>
                <a:sym typeface="Wingdings"/>
              </a:rPr>
              <a:t></a:t>
            </a:r>
            <a:r>
              <a:rPr lang="de-DE" sz="800" dirty="0"/>
              <a:t> </a:t>
            </a:r>
            <a:r>
              <a:rPr lang="de-DE" sz="800" b="1" u="sng" dirty="0"/>
              <a:t>II. </a:t>
            </a:r>
            <a:r>
              <a:rPr lang="de-DE" sz="800" b="1" u="sng" dirty="0" err="1"/>
              <a:t>Changing</a:t>
            </a:r>
            <a:r>
              <a:rPr lang="de-DE" sz="800" b="1" u="sng" dirty="0"/>
              <a:t> </a:t>
            </a:r>
            <a:r>
              <a:rPr lang="de-DE" sz="800" b="1" u="sng" dirty="0" err="1"/>
              <a:t>cartographies</a:t>
            </a:r>
            <a:r>
              <a:rPr lang="de-DE" sz="800" dirty="0"/>
              <a:t> </a:t>
            </a:r>
            <a:r>
              <a:rPr lang="de-DE" sz="800" dirty="0">
                <a:latin typeface="Wingdings"/>
                <a:ea typeface="Wingdings"/>
                <a:cs typeface="Wingdings"/>
                <a:sym typeface="Wingdings"/>
              </a:rPr>
              <a:t></a:t>
            </a:r>
            <a:r>
              <a:rPr lang="de-DE" sz="800" dirty="0"/>
              <a:t>  III. Planet </a:t>
            </a:r>
            <a:r>
              <a:rPr lang="de-DE" sz="800" dirty="0" err="1"/>
              <a:t>of</a:t>
            </a:r>
            <a:r>
              <a:rPr lang="de-DE" sz="800" dirty="0"/>
              <a:t> </a:t>
            </a:r>
            <a:r>
              <a:rPr lang="de-DE" sz="800" dirty="0" err="1"/>
              <a:t>people</a:t>
            </a:r>
            <a:r>
              <a:rPr lang="de-DE" sz="800" dirty="0"/>
              <a:t> </a:t>
            </a:r>
            <a:r>
              <a:rPr lang="de-DE" sz="800" dirty="0">
                <a:latin typeface="Wingdings"/>
                <a:ea typeface="Wingdings"/>
                <a:cs typeface="Wingdings"/>
                <a:sym typeface="Wingdings"/>
              </a:rPr>
              <a:t></a:t>
            </a:r>
            <a:r>
              <a:rPr lang="de-DE" sz="800" dirty="0"/>
              <a:t> IV. </a:t>
            </a:r>
            <a:r>
              <a:rPr lang="de-DE" sz="800" dirty="0" err="1"/>
              <a:t>Warped</a:t>
            </a:r>
            <a:r>
              <a:rPr lang="de-DE" sz="800" dirty="0"/>
              <a:t> </a:t>
            </a:r>
            <a:r>
              <a:rPr lang="de-DE" sz="800" dirty="0" err="1"/>
              <a:t>worlds</a:t>
            </a:r>
            <a:endParaRPr lang="de-DE" sz="800" dirty="0"/>
          </a:p>
          <a:p>
            <a:r>
              <a:rPr lang="de-DE" sz="800" dirty="0"/>
              <a:t>Benjamin D. Hennig </a:t>
            </a:r>
            <a:r>
              <a:rPr lang="de-DE" sz="800" dirty="0">
                <a:latin typeface="Wingdings"/>
                <a:ea typeface="Wingdings"/>
                <a:cs typeface="Wingdings"/>
                <a:sym typeface="Wingdings"/>
              </a:rPr>
              <a:t></a:t>
            </a:r>
            <a:r>
              <a:rPr lang="de-DE" sz="800" dirty="0"/>
              <a:t> </a:t>
            </a:r>
            <a:r>
              <a:rPr lang="de-DE" sz="800" dirty="0" err="1"/>
              <a:t>One</a:t>
            </a:r>
            <a:r>
              <a:rPr lang="de-DE" sz="800" dirty="0"/>
              <a:t> Planet, </a:t>
            </a:r>
            <a:r>
              <a:rPr lang="de-DE" sz="800" dirty="0" err="1"/>
              <a:t>Many</a:t>
            </a:r>
            <a:r>
              <a:rPr lang="de-DE" sz="800" dirty="0"/>
              <a:t> </a:t>
            </a:r>
            <a:r>
              <a:rPr lang="de-DE" sz="800" dirty="0" err="1"/>
              <a:t>Worlds</a:t>
            </a:r>
            <a:r>
              <a:rPr lang="de-DE" sz="800" dirty="0"/>
              <a:t> </a:t>
            </a:r>
            <a:r>
              <a:rPr lang="de-DE" sz="800" dirty="0">
                <a:latin typeface="Wingdings"/>
                <a:ea typeface="Wingdings"/>
                <a:cs typeface="Wingdings"/>
                <a:sym typeface="Wingdings"/>
              </a:rPr>
              <a:t></a:t>
            </a:r>
            <a:r>
              <a:rPr lang="de-DE" sz="800" dirty="0"/>
              <a:t> The </a:t>
            </a:r>
            <a:r>
              <a:rPr lang="de-DE" sz="800" dirty="0" err="1"/>
              <a:t>Prince's</a:t>
            </a:r>
            <a:r>
              <a:rPr lang="de-DE" sz="800" dirty="0"/>
              <a:t> Teaching Institute, London, 30.06.2014</a:t>
            </a:r>
            <a:endParaRPr lang="en-US" sz="800" dirty="0"/>
          </a:p>
        </p:txBody>
      </p:sp>
      <p:pic>
        <p:nvPicPr>
          <p:cNvPr id="109" name="Picture 108" descr="bhennig_springer_cov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1618" y="1058839"/>
            <a:ext cx="995857" cy="1493785"/>
          </a:xfrm>
          <a:prstGeom prst="rect">
            <a:avLst/>
          </a:prstGeom>
          <a:ln>
            <a:noFill/>
          </a:ln>
          <a:effectLst>
            <a:outerShdw blurRad="292100" dist="139700" dir="2700000" algn="tl" rotWithShape="0">
              <a:srgbClr val="333333">
                <a:alpha val="65000"/>
              </a:srgbClr>
            </a:outerShdw>
          </a:effectLst>
        </p:spPr>
      </p:pic>
      <p:pic>
        <p:nvPicPr>
          <p:cNvPr id="3" name="Picture 2" descr="Figure4-01_CartogramsCompared.tif"/>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65181"/>
          <a:stretch/>
        </p:blipFill>
        <p:spPr>
          <a:xfrm>
            <a:off x="4600559" y="4104075"/>
            <a:ext cx="4563989" cy="2361303"/>
          </a:xfrm>
          <a:prstGeom prst="rect">
            <a:avLst/>
          </a:prstGeom>
        </p:spPr>
      </p:pic>
      <p:pic>
        <p:nvPicPr>
          <p:cNvPr id="35" name="Picture 34" descr="Figure4-01_CartogramsCompared.tif"/>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34143" b="33373"/>
          <a:stretch/>
        </p:blipFill>
        <p:spPr>
          <a:xfrm>
            <a:off x="14870" y="4215128"/>
            <a:ext cx="4585688" cy="2213386"/>
          </a:xfrm>
          <a:prstGeom prst="rect">
            <a:avLst/>
          </a:prstGeom>
        </p:spPr>
      </p:pic>
      <p:pic>
        <p:nvPicPr>
          <p:cNvPr id="36" name="Picture 35" descr="Figure4-01_CartogramsCompared.tif"/>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66777"/>
          <a:stretch/>
        </p:blipFill>
        <p:spPr>
          <a:xfrm>
            <a:off x="3235358" y="2888157"/>
            <a:ext cx="2673284" cy="1319708"/>
          </a:xfrm>
          <a:prstGeom prst="rect">
            <a:avLst/>
          </a:prstGeom>
        </p:spPr>
      </p:pic>
    </p:spTree>
    <p:extLst>
      <p:ext uri="{BB962C8B-B14F-4D97-AF65-F5344CB8AC3E}">
        <p14:creationId xmlns:p14="http://schemas.microsoft.com/office/powerpoint/2010/main" val="17275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500"/>
                            </p:stCondLst>
                            <p:childTnLst>
                              <p:par>
                                <p:cTn id="25" presetID="5" presetClass="entr" presetSubtype="1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par>
                          <p:cTn id="28" fill="hold">
                            <p:stCondLst>
                              <p:cond delay="1000"/>
                            </p:stCondLst>
                            <p:childTnLst>
                              <p:par>
                                <p:cTn id="29" presetID="12" presetClass="entr" presetSubtype="2" fill="hold" nodeType="after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p:tgtEl>
                                          <p:spTgt spid="1026"/>
                                        </p:tgtEl>
                                        <p:attrNameLst>
                                          <p:attrName>ppt_x</p:attrName>
                                        </p:attrNameLst>
                                      </p:cBhvr>
                                      <p:tavLst>
                                        <p:tav tm="0">
                                          <p:val>
                                            <p:strVal val="#ppt_x+#ppt_w*1.125000"/>
                                          </p:val>
                                        </p:tav>
                                        <p:tav tm="100000">
                                          <p:val>
                                            <p:strVal val="#ppt_x"/>
                                          </p:val>
                                        </p:tav>
                                      </p:tavLst>
                                    </p:anim>
                                    <p:animEffect transition="in" filter="wipe(left)">
                                      <p:cBhvr>
                                        <p:cTn id="32" dur="500"/>
                                        <p:tgtEl>
                                          <p:spTgt spid="1026"/>
                                        </p:tgtEl>
                                      </p:cBhvr>
                                    </p:animEffect>
                                  </p:childTnLst>
                                </p:cTn>
                              </p:par>
                              <p:par>
                                <p:cTn id="33" presetID="1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p:tgtEl>
                                          <p:spTgt spid="20"/>
                                        </p:tgtEl>
                                        <p:attrNameLst>
                                          <p:attrName>ppt_x</p:attrName>
                                        </p:attrNameLst>
                                      </p:cBhvr>
                                      <p:tavLst>
                                        <p:tav tm="0">
                                          <p:val>
                                            <p:strVal val="#ppt_x+#ppt_w*1.125000"/>
                                          </p:val>
                                        </p:tav>
                                        <p:tav tm="100000">
                                          <p:val>
                                            <p:strVal val="#ppt_x"/>
                                          </p:val>
                                        </p:tav>
                                      </p:tavLst>
                                    </p:anim>
                                    <p:animEffect transition="in" filter="wipe(left)">
                                      <p:cBhvr>
                                        <p:cTn id="36" dur="500"/>
                                        <p:tgtEl>
                                          <p:spTgt spid="20"/>
                                        </p:tgtEl>
                                      </p:cBhvr>
                                    </p:animEffect>
                                  </p:childTnLst>
                                </p:cTn>
                              </p:par>
                              <p:par>
                                <p:cTn id="37" presetID="12" presetClass="entr" presetSubtype="2"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ppt_x</p:attrName>
                                        </p:attrNameLst>
                                      </p:cBhvr>
                                      <p:tavLst>
                                        <p:tav tm="0">
                                          <p:val>
                                            <p:strVal val="#ppt_x+#ppt_w*1.125000"/>
                                          </p:val>
                                        </p:tav>
                                        <p:tav tm="100000">
                                          <p:val>
                                            <p:strVal val="#ppt_x"/>
                                          </p:val>
                                        </p:tav>
                                      </p:tavLst>
                                    </p:anim>
                                    <p:animEffect transition="in" filter="wipe(left)">
                                      <p:cBhvr>
                                        <p:cTn id="40" dur="500"/>
                                        <p:tgtEl>
                                          <p:spTgt spid="21"/>
                                        </p:tgtEl>
                                      </p:cBhvr>
                                    </p:animEffect>
                                  </p:childTnLst>
                                </p:cTn>
                              </p:par>
                              <p:par>
                                <p:cTn id="41" presetID="12" presetClass="entr" presetSubtype="2"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p:tgtEl>
                                          <p:spTgt spid="22"/>
                                        </p:tgtEl>
                                        <p:attrNameLst>
                                          <p:attrName>ppt_x</p:attrName>
                                        </p:attrNameLst>
                                      </p:cBhvr>
                                      <p:tavLst>
                                        <p:tav tm="0">
                                          <p:val>
                                            <p:strVal val="#ppt_x+#ppt_w*1.125000"/>
                                          </p:val>
                                        </p:tav>
                                        <p:tav tm="100000">
                                          <p:val>
                                            <p:strVal val="#ppt_x"/>
                                          </p:val>
                                        </p:tav>
                                      </p:tavLst>
                                    </p:anim>
                                    <p:animEffect transition="in" filter="wipe(left)">
                                      <p:cBhvr>
                                        <p:cTn id="44" dur="500"/>
                                        <p:tgtEl>
                                          <p:spTgt spid="22"/>
                                        </p:tgtEl>
                                      </p:cBhvr>
                                    </p:animEffect>
                                  </p:childTnLst>
                                </p:cTn>
                              </p:par>
                              <p:par>
                                <p:cTn id="45" presetID="12" presetClass="entr" presetSubtype="2"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p:tgtEl>
                                          <p:spTgt spid="27"/>
                                        </p:tgtEl>
                                        <p:attrNameLst>
                                          <p:attrName>ppt_x</p:attrName>
                                        </p:attrNameLst>
                                      </p:cBhvr>
                                      <p:tavLst>
                                        <p:tav tm="0">
                                          <p:val>
                                            <p:strVal val="#ppt_x+#ppt_w*1.125000"/>
                                          </p:val>
                                        </p:tav>
                                        <p:tav tm="100000">
                                          <p:val>
                                            <p:strVal val="#ppt_x"/>
                                          </p:val>
                                        </p:tav>
                                      </p:tavLst>
                                    </p:anim>
                                    <p:animEffect transition="in" filter="wipe(left)">
                                      <p:cBhvr>
                                        <p:cTn id="48" dur="500"/>
                                        <p:tgtEl>
                                          <p:spTgt spid="27"/>
                                        </p:tgtEl>
                                      </p:cBhvr>
                                    </p:animEffect>
                                  </p:childTnLst>
                                </p:cTn>
                              </p:par>
                              <p:par>
                                <p:cTn id="49" presetID="12" presetClass="entr" presetSubtype="2"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p:tgtEl>
                                          <p:spTgt spid="28"/>
                                        </p:tgtEl>
                                        <p:attrNameLst>
                                          <p:attrName>ppt_x</p:attrName>
                                        </p:attrNameLst>
                                      </p:cBhvr>
                                      <p:tavLst>
                                        <p:tav tm="0">
                                          <p:val>
                                            <p:strVal val="#ppt_x+#ppt_w*1.125000"/>
                                          </p:val>
                                        </p:tav>
                                        <p:tav tm="100000">
                                          <p:val>
                                            <p:strVal val="#ppt_x"/>
                                          </p:val>
                                        </p:tav>
                                      </p:tavLst>
                                    </p:anim>
                                    <p:animEffect transition="in" filter="wipe(left)">
                                      <p:cBhvr>
                                        <p:cTn id="52" dur="500"/>
                                        <p:tgtEl>
                                          <p:spTgt spid="28"/>
                                        </p:tgtEl>
                                      </p:cBhvr>
                                    </p:animEffect>
                                  </p:childTnLst>
                                </p:cTn>
                              </p:par>
                              <p:par>
                                <p:cTn id="53" presetID="12" presetClass="entr" presetSubtype="2"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p:tgtEl>
                                          <p:spTgt spid="29"/>
                                        </p:tgtEl>
                                        <p:attrNameLst>
                                          <p:attrName>ppt_x</p:attrName>
                                        </p:attrNameLst>
                                      </p:cBhvr>
                                      <p:tavLst>
                                        <p:tav tm="0">
                                          <p:val>
                                            <p:strVal val="#ppt_x+#ppt_w*1.125000"/>
                                          </p:val>
                                        </p:tav>
                                        <p:tav tm="100000">
                                          <p:val>
                                            <p:strVal val="#ppt_x"/>
                                          </p:val>
                                        </p:tav>
                                      </p:tavLst>
                                    </p:anim>
                                    <p:animEffect transition="in" filter="wipe(left)">
                                      <p:cBhvr>
                                        <p:cTn id="56" dur="500"/>
                                        <p:tgtEl>
                                          <p:spTgt spid="29"/>
                                        </p:tgtEl>
                                      </p:cBhvr>
                                    </p:animEffect>
                                  </p:childTnLst>
                                </p:cTn>
                              </p:par>
                              <p:par>
                                <p:cTn id="57" presetID="12" presetClass="entr" presetSubtype="2"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p:tgtEl>
                                          <p:spTgt spid="30"/>
                                        </p:tgtEl>
                                        <p:attrNameLst>
                                          <p:attrName>ppt_x</p:attrName>
                                        </p:attrNameLst>
                                      </p:cBhvr>
                                      <p:tavLst>
                                        <p:tav tm="0">
                                          <p:val>
                                            <p:strVal val="#ppt_x+#ppt_w*1.125000"/>
                                          </p:val>
                                        </p:tav>
                                        <p:tav tm="100000">
                                          <p:val>
                                            <p:strVal val="#ppt_x"/>
                                          </p:val>
                                        </p:tav>
                                      </p:tavLst>
                                    </p:anim>
                                    <p:animEffect transition="in" filter="wipe(left)">
                                      <p:cBhvr>
                                        <p:cTn id="60" dur="500"/>
                                        <p:tgtEl>
                                          <p:spTgt spid="30"/>
                                        </p:tgtEl>
                                      </p:cBhvr>
                                    </p:animEffect>
                                  </p:childTnLst>
                                </p:cTn>
                              </p:par>
                              <p:par>
                                <p:cTn id="61" presetID="12" presetClass="entr" presetSubtype="2"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500"/>
                                        <p:tgtEl>
                                          <p:spTgt spid="37"/>
                                        </p:tgtEl>
                                        <p:attrNameLst>
                                          <p:attrName>ppt_x</p:attrName>
                                        </p:attrNameLst>
                                      </p:cBhvr>
                                      <p:tavLst>
                                        <p:tav tm="0">
                                          <p:val>
                                            <p:strVal val="#ppt_x+#ppt_w*1.125000"/>
                                          </p:val>
                                        </p:tav>
                                        <p:tav tm="100000">
                                          <p:val>
                                            <p:strVal val="#ppt_x"/>
                                          </p:val>
                                        </p:tav>
                                      </p:tavLst>
                                    </p:anim>
                                    <p:animEffect transition="in" filter="wipe(left)">
                                      <p:cBhvr>
                                        <p:cTn id="64" dur="500"/>
                                        <p:tgtEl>
                                          <p:spTgt spid="3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par>
                                <p:cTn id="70" presetID="55" presetClass="entr" presetSubtype="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strVal val="#ppt_w*0.70"/>
                                          </p:val>
                                        </p:tav>
                                        <p:tav tm="100000">
                                          <p:val>
                                            <p:strVal val="#ppt_w"/>
                                          </p:val>
                                        </p:tav>
                                      </p:tavLst>
                                    </p:anim>
                                    <p:anim calcmode="lin" valueType="num">
                                      <p:cBhvr>
                                        <p:cTn id="73" dur="1000" fill="hold"/>
                                        <p:tgtEl>
                                          <p:spTgt spid="10"/>
                                        </p:tgtEl>
                                        <p:attrNameLst>
                                          <p:attrName>ppt_h</p:attrName>
                                        </p:attrNameLst>
                                      </p:cBhvr>
                                      <p:tavLst>
                                        <p:tav tm="0">
                                          <p:val>
                                            <p:strVal val="#ppt_h"/>
                                          </p:val>
                                        </p:tav>
                                        <p:tav tm="100000">
                                          <p:val>
                                            <p:strVal val="#ppt_h"/>
                                          </p:val>
                                        </p:tav>
                                      </p:tavLst>
                                    </p:anim>
                                    <p:animEffect transition="in" filter="fade">
                                      <p:cBhvr>
                                        <p:cTn id="74" dur="1000"/>
                                        <p:tgtEl>
                                          <p:spTgt spid="10"/>
                                        </p:tgtEl>
                                      </p:cBhvr>
                                    </p:animEffect>
                                  </p:childTnLst>
                                </p:cTn>
                              </p:par>
                            </p:childTnLst>
                          </p:cTn>
                        </p:par>
                        <p:par>
                          <p:cTn id="75" fill="hold">
                            <p:stCondLst>
                              <p:cond delay="1000"/>
                            </p:stCondLst>
                            <p:childTnLst>
                              <p:par>
                                <p:cTn id="76" presetID="12" presetClass="entr" presetSubtype="8"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p:tgtEl>
                                          <p:spTgt spid="23"/>
                                        </p:tgtEl>
                                        <p:attrNameLst>
                                          <p:attrName>ppt_x</p:attrName>
                                        </p:attrNameLst>
                                      </p:cBhvr>
                                      <p:tavLst>
                                        <p:tav tm="0">
                                          <p:val>
                                            <p:strVal val="#ppt_x-#ppt_w*1.125000"/>
                                          </p:val>
                                        </p:tav>
                                        <p:tav tm="100000">
                                          <p:val>
                                            <p:strVal val="#ppt_x"/>
                                          </p:val>
                                        </p:tav>
                                      </p:tavLst>
                                    </p:anim>
                                    <p:animEffect transition="in" filter="wipe(right)">
                                      <p:cBhvr>
                                        <p:cTn id="79" dur="500"/>
                                        <p:tgtEl>
                                          <p:spTgt spid="23"/>
                                        </p:tgtEl>
                                      </p:cBhvr>
                                    </p:animEffect>
                                  </p:childTnLst>
                                </p:cTn>
                              </p:par>
                              <p:par>
                                <p:cTn id="80" presetID="12" presetClass="entr" presetSubtype="8"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additive="base">
                                        <p:cTn id="82" dur="500"/>
                                        <p:tgtEl>
                                          <p:spTgt spid="24"/>
                                        </p:tgtEl>
                                        <p:attrNameLst>
                                          <p:attrName>ppt_x</p:attrName>
                                        </p:attrNameLst>
                                      </p:cBhvr>
                                      <p:tavLst>
                                        <p:tav tm="0">
                                          <p:val>
                                            <p:strVal val="#ppt_x-#ppt_w*1.125000"/>
                                          </p:val>
                                        </p:tav>
                                        <p:tav tm="100000">
                                          <p:val>
                                            <p:strVal val="#ppt_x"/>
                                          </p:val>
                                        </p:tav>
                                      </p:tavLst>
                                    </p:anim>
                                    <p:animEffect transition="in" filter="wipe(right)">
                                      <p:cBhvr>
                                        <p:cTn id="83" dur="500"/>
                                        <p:tgtEl>
                                          <p:spTgt spid="24"/>
                                        </p:tgtEl>
                                      </p:cBhvr>
                                    </p:animEffect>
                                  </p:childTnLst>
                                </p:cTn>
                              </p:par>
                              <p:par>
                                <p:cTn id="84" presetID="12" presetClass="entr" presetSubtype="8" fill="hold" nodeType="withEffect">
                                  <p:stCondLst>
                                    <p:cond delay="0"/>
                                  </p:stCondLst>
                                  <p:childTnLst>
                                    <p:set>
                                      <p:cBhvr>
                                        <p:cTn id="85" dur="1" fill="hold">
                                          <p:stCondLst>
                                            <p:cond delay="0"/>
                                          </p:stCondLst>
                                        </p:cTn>
                                        <p:tgtEl>
                                          <p:spTgt spid="25"/>
                                        </p:tgtEl>
                                        <p:attrNameLst>
                                          <p:attrName>style.visibility</p:attrName>
                                        </p:attrNameLst>
                                      </p:cBhvr>
                                      <p:to>
                                        <p:strVal val="visible"/>
                                      </p:to>
                                    </p:set>
                                    <p:anim calcmode="lin" valueType="num">
                                      <p:cBhvr additive="base">
                                        <p:cTn id="86" dur="500"/>
                                        <p:tgtEl>
                                          <p:spTgt spid="25"/>
                                        </p:tgtEl>
                                        <p:attrNameLst>
                                          <p:attrName>ppt_x</p:attrName>
                                        </p:attrNameLst>
                                      </p:cBhvr>
                                      <p:tavLst>
                                        <p:tav tm="0">
                                          <p:val>
                                            <p:strVal val="#ppt_x-#ppt_w*1.125000"/>
                                          </p:val>
                                        </p:tav>
                                        <p:tav tm="100000">
                                          <p:val>
                                            <p:strVal val="#ppt_x"/>
                                          </p:val>
                                        </p:tav>
                                      </p:tavLst>
                                    </p:anim>
                                    <p:animEffect transition="in" filter="wipe(right)">
                                      <p:cBhvr>
                                        <p:cTn id="87" dur="500"/>
                                        <p:tgtEl>
                                          <p:spTgt spid="25"/>
                                        </p:tgtEl>
                                      </p:cBhvr>
                                    </p:animEffect>
                                  </p:childTnLst>
                                </p:cTn>
                              </p:par>
                              <p:par>
                                <p:cTn id="88" presetID="12" presetClass="entr" presetSubtype="8"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 calcmode="lin" valueType="num">
                                      <p:cBhvr additive="base">
                                        <p:cTn id="90" dur="500"/>
                                        <p:tgtEl>
                                          <p:spTgt spid="26"/>
                                        </p:tgtEl>
                                        <p:attrNameLst>
                                          <p:attrName>ppt_x</p:attrName>
                                        </p:attrNameLst>
                                      </p:cBhvr>
                                      <p:tavLst>
                                        <p:tav tm="0">
                                          <p:val>
                                            <p:strVal val="#ppt_x-#ppt_w*1.125000"/>
                                          </p:val>
                                        </p:tav>
                                        <p:tav tm="100000">
                                          <p:val>
                                            <p:strVal val="#ppt_x"/>
                                          </p:val>
                                        </p:tav>
                                      </p:tavLst>
                                    </p:anim>
                                    <p:animEffect transition="in" filter="wipe(right)">
                                      <p:cBhvr>
                                        <p:cTn id="91" dur="500"/>
                                        <p:tgtEl>
                                          <p:spTgt spid="26"/>
                                        </p:tgtEl>
                                      </p:cBhvr>
                                    </p:animEffect>
                                  </p:childTnLst>
                                </p:cTn>
                              </p:par>
                              <p:par>
                                <p:cTn id="92" presetID="12" presetClass="entr" presetSubtype="8" fill="hold" nodeType="withEffect">
                                  <p:stCondLst>
                                    <p:cond delay="0"/>
                                  </p:stCondLst>
                                  <p:childTnLst>
                                    <p:set>
                                      <p:cBhvr>
                                        <p:cTn id="93" dur="1" fill="hold">
                                          <p:stCondLst>
                                            <p:cond delay="0"/>
                                          </p:stCondLst>
                                        </p:cTn>
                                        <p:tgtEl>
                                          <p:spTgt spid="31"/>
                                        </p:tgtEl>
                                        <p:attrNameLst>
                                          <p:attrName>style.visibility</p:attrName>
                                        </p:attrNameLst>
                                      </p:cBhvr>
                                      <p:to>
                                        <p:strVal val="visible"/>
                                      </p:to>
                                    </p:set>
                                    <p:anim calcmode="lin" valueType="num">
                                      <p:cBhvr additive="base">
                                        <p:cTn id="94" dur="500"/>
                                        <p:tgtEl>
                                          <p:spTgt spid="31"/>
                                        </p:tgtEl>
                                        <p:attrNameLst>
                                          <p:attrName>ppt_x</p:attrName>
                                        </p:attrNameLst>
                                      </p:cBhvr>
                                      <p:tavLst>
                                        <p:tav tm="0">
                                          <p:val>
                                            <p:strVal val="#ppt_x-#ppt_w*1.125000"/>
                                          </p:val>
                                        </p:tav>
                                        <p:tav tm="100000">
                                          <p:val>
                                            <p:strVal val="#ppt_x"/>
                                          </p:val>
                                        </p:tav>
                                      </p:tavLst>
                                    </p:anim>
                                    <p:animEffect transition="in" filter="wipe(right)">
                                      <p:cBhvr>
                                        <p:cTn id="95" dur="500"/>
                                        <p:tgtEl>
                                          <p:spTgt spid="31"/>
                                        </p:tgtEl>
                                      </p:cBhvr>
                                    </p:animEffect>
                                  </p:childTnLst>
                                </p:cTn>
                              </p:par>
                              <p:par>
                                <p:cTn id="96" presetID="12" presetClass="entr" presetSubtype="8" fill="hold"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500"/>
                                        <p:tgtEl>
                                          <p:spTgt spid="32"/>
                                        </p:tgtEl>
                                        <p:attrNameLst>
                                          <p:attrName>ppt_x</p:attrName>
                                        </p:attrNameLst>
                                      </p:cBhvr>
                                      <p:tavLst>
                                        <p:tav tm="0">
                                          <p:val>
                                            <p:strVal val="#ppt_x-#ppt_w*1.125000"/>
                                          </p:val>
                                        </p:tav>
                                        <p:tav tm="100000">
                                          <p:val>
                                            <p:strVal val="#ppt_x"/>
                                          </p:val>
                                        </p:tav>
                                      </p:tavLst>
                                    </p:anim>
                                    <p:animEffect transition="in" filter="wipe(right)">
                                      <p:cBhvr>
                                        <p:cTn id="99" dur="500"/>
                                        <p:tgtEl>
                                          <p:spTgt spid="32"/>
                                        </p:tgtEl>
                                      </p:cBhvr>
                                    </p:animEffect>
                                  </p:childTnLst>
                                </p:cTn>
                              </p:par>
                              <p:par>
                                <p:cTn id="100" presetID="12" presetClass="entr" presetSubtype="8" fill="hold" nodeType="withEffect">
                                  <p:stCondLst>
                                    <p:cond delay="0"/>
                                  </p:stCondLst>
                                  <p:childTnLst>
                                    <p:set>
                                      <p:cBhvr>
                                        <p:cTn id="101" dur="1" fill="hold">
                                          <p:stCondLst>
                                            <p:cond delay="0"/>
                                          </p:stCondLst>
                                        </p:cTn>
                                        <p:tgtEl>
                                          <p:spTgt spid="33"/>
                                        </p:tgtEl>
                                        <p:attrNameLst>
                                          <p:attrName>style.visibility</p:attrName>
                                        </p:attrNameLst>
                                      </p:cBhvr>
                                      <p:to>
                                        <p:strVal val="visible"/>
                                      </p:to>
                                    </p:set>
                                    <p:anim calcmode="lin" valueType="num">
                                      <p:cBhvr additive="base">
                                        <p:cTn id="102" dur="500"/>
                                        <p:tgtEl>
                                          <p:spTgt spid="33"/>
                                        </p:tgtEl>
                                        <p:attrNameLst>
                                          <p:attrName>ppt_x</p:attrName>
                                        </p:attrNameLst>
                                      </p:cBhvr>
                                      <p:tavLst>
                                        <p:tav tm="0">
                                          <p:val>
                                            <p:strVal val="#ppt_x-#ppt_w*1.125000"/>
                                          </p:val>
                                        </p:tav>
                                        <p:tav tm="100000">
                                          <p:val>
                                            <p:strVal val="#ppt_x"/>
                                          </p:val>
                                        </p:tav>
                                      </p:tavLst>
                                    </p:anim>
                                    <p:animEffect transition="in" filter="wipe(right)">
                                      <p:cBhvr>
                                        <p:cTn id="103" dur="500"/>
                                        <p:tgtEl>
                                          <p:spTgt spid="33"/>
                                        </p:tgtEl>
                                      </p:cBhvr>
                                    </p:animEffect>
                                  </p:childTnLst>
                                </p:cTn>
                              </p:par>
                              <p:par>
                                <p:cTn id="104" presetID="12" presetClass="entr" presetSubtype="8" fill="hold" nodeType="withEffect">
                                  <p:stCondLst>
                                    <p:cond delay="0"/>
                                  </p:stCondLst>
                                  <p:childTnLst>
                                    <p:set>
                                      <p:cBhvr>
                                        <p:cTn id="105" dur="1" fill="hold">
                                          <p:stCondLst>
                                            <p:cond delay="0"/>
                                          </p:stCondLst>
                                        </p:cTn>
                                        <p:tgtEl>
                                          <p:spTgt spid="34"/>
                                        </p:tgtEl>
                                        <p:attrNameLst>
                                          <p:attrName>style.visibility</p:attrName>
                                        </p:attrNameLst>
                                      </p:cBhvr>
                                      <p:to>
                                        <p:strVal val="visible"/>
                                      </p:to>
                                    </p:set>
                                    <p:anim calcmode="lin" valueType="num">
                                      <p:cBhvr additive="base">
                                        <p:cTn id="106" dur="500"/>
                                        <p:tgtEl>
                                          <p:spTgt spid="34"/>
                                        </p:tgtEl>
                                        <p:attrNameLst>
                                          <p:attrName>ppt_x</p:attrName>
                                        </p:attrNameLst>
                                      </p:cBhvr>
                                      <p:tavLst>
                                        <p:tav tm="0">
                                          <p:val>
                                            <p:strVal val="#ppt_x-#ppt_w*1.125000"/>
                                          </p:val>
                                        </p:tav>
                                        <p:tav tm="100000">
                                          <p:val>
                                            <p:strVal val="#ppt_x"/>
                                          </p:val>
                                        </p:tav>
                                      </p:tavLst>
                                    </p:anim>
                                    <p:animEffect transition="in" filter="wipe(right)">
                                      <p:cBhvr>
                                        <p:cTn id="107" dur="500"/>
                                        <p:tgtEl>
                                          <p:spTgt spid="34"/>
                                        </p:tgtEl>
                                      </p:cBhvr>
                                    </p:animEffect>
                                  </p:childTnLst>
                                </p:cTn>
                              </p:par>
                              <p:par>
                                <p:cTn id="108" presetID="12" presetClass="entr" presetSubtype="8"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base">
                                        <p:cTn id="110" dur="500"/>
                                        <p:tgtEl>
                                          <p:spTgt spid="38"/>
                                        </p:tgtEl>
                                        <p:attrNameLst>
                                          <p:attrName>ppt_x</p:attrName>
                                        </p:attrNameLst>
                                      </p:cBhvr>
                                      <p:tavLst>
                                        <p:tav tm="0">
                                          <p:val>
                                            <p:strVal val="#ppt_x-#ppt_w*1.125000"/>
                                          </p:val>
                                        </p:tav>
                                        <p:tav tm="100000">
                                          <p:val>
                                            <p:strVal val="#ppt_x"/>
                                          </p:val>
                                        </p:tav>
                                      </p:tavLst>
                                    </p:anim>
                                    <p:animEffect transition="in" filter="wipe(right)">
                                      <p:cBhvr>
                                        <p:cTn id="111" dur="500"/>
                                        <p:tgtEl>
                                          <p:spTgt spid="38"/>
                                        </p:tgtEl>
                                      </p:cBhvr>
                                    </p:animEffect>
                                  </p:childTnLst>
                                </p:cTn>
                              </p:par>
                            </p:childTnLst>
                          </p:cTn>
                        </p:par>
                        <p:par>
                          <p:cTn id="112" fill="hold">
                            <p:stCondLst>
                              <p:cond delay="1500"/>
                            </p:stCondLst>
                            <p:childTnLst>
                              <p:par>
                                <p:cTn id="113" presetID="10" presetClass="entr" presetSubtype="0" fill="hold" nodeType="afterEffect">
                                  <p:stCondLst>
                                    <p:cond delay="0"/>
                                  </p:stCondLst>
                                  <p:childTnLst>
                                    <p:set>
                                      <p:cBhvr>
                                        <p:cTn id="114" dur="1" fill="hold">
                                          <p:stCondLst>
                                            <p:cond delay="0"/>
                                          </p:stCondLst>
                                        </p:cTn>
                                        <p:tgtEl>
                                          <p:spTgt spid="35"/>
                                        </p:tgtEl>
                                        <p:attrNameLst>
                                          <p:attrName>style.visibility</p:attrName>
                                        </p:attrNameLst>
                                      </p:cBhvr>
                                      <p:to>
                                        <p:strVal val="visible"/>
                                      </p:to>
                                    </p:set>
                                    <p:animEffect transition="in" filter="fade">
                                      <p:cBhvr>
                                        <p:cTn id="115" dur="1000"/>
                                        <p:tgtEl>
                                          <p:spTgt spid="35"/>
                                        </p:tgtEl>
                                      </p:cBhvr>
                                    </p:animEffect>
                                  </p:childTnLst>
                                </p:cTn>
                              </p:par>
                              <p:par>
                                <p:cTn id="116" presetID="10" presetClass="entr" presetSubtype="0" fill="hold" nodeType="withEffect">
                                  <p:stCondLst>
                                    <p:cond delay="0"/>
                                  </p:stCondLst>
                                  <p:childTnLst>
                                    <p:set>
                                      <p:cBhvr>
                                        <p:cTn id="117" dur="1" fill="hold">
                                          <p:stCondLst>
                                            <p:cond delay="0"/>
                                          </p:stCondLst>
                                        </p:cTn>
                                        <p:tgtEl>
                                          <p:spTgt spid="3"/>
                                        </p:tgtEl>
                                        <p:attrNameLst>
                                          <p:attrName>style.visibility</p:attrName>
                                        </p:attrNameLst>
                                      </p:cBhvr>
                                      <p:to>
                                        <p:strVal val="visible"/>
                                      </p:to>
                                    </p:set>
                                    <p:animEffect transition="in" filter="fade">
                                      <p:cBhvr>
                                        <p:cTn id="118" dur="1000"/>
                                        <p:tgtEl>
                                          <p:spTgt spid="3"/>
                                        </p:tgtEl>
                                      </p:cBhvr>
                                    </p:animEffect>
                                  </p:childTnLst>
                                </p:cTn>
                              </p:par>
                            </p:childTnLst>
                          </p:cTn>
                        </p:par>
                        <p:par>
                          <p:cTn id="119" fill="hold">
                            <p:stCondLst>
                              <p:cond delay="2500"/>
                            </p:stCondLst>
                            <p:childTnLst>
                              <p:par>
                                <p:cTn id="120" presetID="10" presetClass="entr" presetSubtype="0" fill="hold" nodeType="afterEffect">
                                  <p:stCondLst>
                                    <p:cond delay="0"/>
                                  </p:stCondLst>
                                  <p:childTnLst>
                                    <p:set>
                                      <p:cBhvr>
                                        <p:cTn id="121" dur="1" fill="hold">
                                          <p:stCondLst>
                                            <p:cond delay="0"/>
                                          </p:stCondLst>
                                        </p:cTn>
                                        <p:tgtEl>
                                          <p:spTgt spid="109"/>
                                        </p:tgtEl>
                                        <p:attrNameLst>
                                          <p:attrName>style.visibility</p:attrName>
                                        </p:attrNameLst>
                                      </p:cBhvr>
                                      <p:to>
                                        <p:strVal val="visible"/>
                                      </p:to>
                                    </p:set>
                                    <p:animEffect transition="in" filter="fade">
                                      <p:cBhvr>
                                        <p:cTn id="122"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pter 1 - Map 004.jpg"/>
          <p:cNvPicPr>
            <a:picLocks noChangeAspect="1"/>
          </p:cNvPicPr>
          <p:nvPr/>
        </p:nvPicPr>
        <p:blipFill rotWithShape="1">
          <a:blip r:embed="rId2" cstate="print">
            <a:extLst>
              <a:ext uri="{28A0092B-C50C-407E-A947-70E740481C1C}">
                <a14:useLocalDpi xmlns:a14="http://schemas.microsoft.com/office/drawing/2010/main" val="0"/>
              </a:ext>
            </a:extLst>
          </a:blip>
          <a:srcRect l="8838" t="3044"/>
          <a:stretch/>
        </p:blipFill>
        <p:spPr>
          <a:xfrm>
            <a:off x="0" y="331899"/>
            <a:ext cx="9144000" cy="6233889"/>
          </a:xfrm>
          <a:prstGeom prst="rect">
            <a:avLst/>
          </a:prstGeom>
        </p:spPr>
      </p:pic>
    </p:spTree>
    <p:extLst>
      <p:ext uri="{BB962C8B-B14F-4D97-AF65-F5344CB8AC3E}">
        <p14:creationId xmlns:p14="http://schemas.microsoft.com/office/powerpoint/2010/main" val="35478648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An inverse of a traditional physical geography map?</a:t>
            </a:r>
            <a:endParaRPr lang="en-GB" b="1" dirty="0"/>
          </a:p>
        </p:txBody>
      </p:sp>
      <p:sp>
        <p:nvSpPr>
          <p:cNvPr id="3" name="Content Placeholder 2"/>
          <p:cNvSpPr>
            <a:spLocks noGrp="1"/>
          </p:cNvSpPr>
          <p:nvPr>
            <p:ph idx="1"/>
          </p:nvPr>
        </p:nvSpPr>
        <p:spPr/>
        <p:txBody>
          <a:bodyPr>
            <a:normAutofit fontScale="92500" lnSpcReduction="10000"/>
          </a:bodyPr>
          <a:lstStyle/>
          <a:p>
            <a:r>
              <a:rPr lang="en-GB" dirty="0" smtClean="0"/>
              <a:t>This </a:t>
            </a:r>
            <a:r>
              <a:rPr lang="en-GB" dirty="0"/>
              <a:t>is </a:t>
            </a:r>
            <a:r>
              <a:rPr lang="en-GB" dirty="0" smtClean="0"/>
              <a:t>a new</a:t>
            </a:r>
            <a:r>
              <a:rPr lang="en-GB" dirty="0"/>
              <a:t>, human geography map, depicting mountains </a:t>
            </a:r>
            <a:r>
              <a:rPr lang="en-GB" dirty="0" smtClean="0"/>
              <a:t>and valleys</a:t>
            </a:r>
            <a:r>
              <a:rPr lang="en-GB" dirty="0"/>
              <a:t>. </a:t>
            </a:r>
            <a:endParaRPr lang="en-GB" dirty="0" smtClean="0"/>
          </a:p>
          <a:p>
            <a:r>
              <a:rPr lang="en-GB" dirty="0" smtClean="0"/>
              <a:t>European </a:t>
            </a:r>
            <a:r>
              <a:rPr lang="en-GB" dirty="0"/>
              <a:t>mapping needs to change if an </a:t>
            </a:r>
            <a:r>
              <a:rPr lang="en-GB" dirty="0" smtClean="0"/>
              <a:t>entity as </a:t>
            </a:r>
            <a:r>
              <a:rPr lang="en-GB" dirty="0"/>
              <a:t>complex and diverse as the human geography </a:t>
            </a:r>
            <a:r>
              <a:rPr lang="en-GB" dirty="0" smtClean="0"/>
              <a:t>of this </a:t>
            </a:r>
            <a:r>
              <a:rPr lang="en-GB" dirty="0"/>
              <a:t>continent is to be shown in all its detail, in a </a:t>
            </a:r>
            <a:r>
              <a:rPr lang="en-GB" dirty="0" smtClean="0"/>
              <a:t>way in </a:t>
            </a:r>
            <a:r>
              <a:rPr lang="en-GB" dirty="0"/>
              <a:t>which a map may be able to fire up </a:t>
            </a:r>
            <a:r>
              <a:rPr lang="en-GB" dirty="0" smtClean="0"/>
              <a:t>imaginations, certainly </a:t>
            </a:r>
            <a:r>
              <a:rPr lang="en-GB" dirty="0"/>
              <a:t>of its younger citizens who are more used </a:t>
            </a:r>
            <a:r>
              <a:rPr lang="en-GB" dirty="0" smtClean="0"/>
              <a:t>to seeing </a:t>
            </a:r>
            <a:r>
              <a:rPr lang="en-GB" dirty="0"/>
              <a:t>the world graphically in ways their </a:t>
            </a:r>
            <a:r>
              <a:rPr lang="en-GB" dirty="0" smtClean="0"/>
              <a:t>grandparents could </a:t>
            </a:r>
            <a:r>
              <a:rPr lang="en-GB" dirty="0"/>
              <a:t>have hardly imagined.</a:t>
            </a:r>
          </a:p>
        </p:txBody>
      </p:sp>
    </p:spTree>
    <p:extLst>
      <p:ext uri="{BB962C8B-B14F-4D97-AF65-F5344CB8AC3E}">
        <p14:creationId xmlns:p14="http://schemas.microsoft.com/office/powerpoint/2010/main" val="19361727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 country called Europe?</a:t>
            </a:r>
            <a:endParaRPr lang="en-GB" b="1" dirty="0"/>
          </a:p>
        </p:txBody>
      </p:sp>
      <p:pic>
        <p:nvPicPr>
          <p:cNvPr id="5" name="McKhO7wtShw"/>
          <p:cNvPicPr>
            <a:picLocks noRot="1" noChangeAspect="1"/>
          </p:cNvPicPr>
          <p:nvPr>
            <a:videoFile r:link="rId1"/>
          </p:nvPr>
        </p:nvPicPr>
        <p:blipFill>
          <a:blip r:embed="rId3"/>
          <a:stretch>
            <a:fillRect/>
          </a:stretch>
        </p:blipFill>
        <p:spPr>
          <a:xfrm>
            <a:off x="720350" y="1628800"/>
            <a:ext cx="7768863" cy="4369986"/>
          </a:xfrm>
          <a:prstGeom prst="rect">
            <a:avLst/>
          </a:prstGeom>
        </p:spPr>
      </p:pic>
      <p:sp>
        <p:nvSpPr>
          <p:cNvPr id="3" name="Rectangle 2"/>
          <p:cNvSpPr/>
          <p:nvPr/>
        </p:nvSpPr>
        <p:spPr>
          <a:xfrm>
            <a:off x="720350" y="6183452"/>
            <a:ext cx="6731970" cy="369332"/>
          </a:xfrm>
          <a:prstGeom prst="rect">
            <a:avLst/>
          </a:prstGeom>
        </p:spPr>
        <p:txBody>
          <a:bodyPr wrap="square">
            <a:spAutoFit/>
          </a:bodyPr>
          <a:lstStyle/>
          <a:p>
            <a:r>
              <a:rPr lang="en-GB" dirty="0">
                <a:hlinkClick r:id="rId4"/>
              </a:rPr>
              <a:t>http://</a:t>
            </a:r>
            <a:r>
              <a:rPr lang="en-GB" dirty="0" smtClean="0">
                <a:hlinkClick r:id="rId4"/>
              </a:rPr>
              <a:t>www.youtube.com/watch?v=McKhO7wtShw</a:t>
            </a:r>
            <a:r>
              <a:rPr lang="en-GB" dirty="0" smtClean="0"/>
              <a:t> </a:t>
            </a:r>
            <a:endParaRPr lang="en-GB" dirty="0"/>
          </a:p>
        </p:txBody>
      </p:sp>
    </p:spTree>
    <p:extLst>
      <p:ext uri="{BB962C8B-B14F-4D97-AF65-F5344CB8AC3E}">
        <p14:creationId xmlns:p14="http://schemas.microsoft.com/office/powerpoint/2010/main" val="3921990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0773"/>
          <a:stretch/>
        </p:blipFill>
        <p:spPr>
          <a:xfrm>
            <a:off x="0" y="841143"/>
            <a:ext cx="9144000" cy="5230318"/>
          </a:xfrm>
          <a:prstGeom prst="rect">
            <a:avLst/>
          </a:prstGeom>
        </p:spPr>
      </p:pic>
      <p:pic>
        <p:nvPicPr>
          <p:cNvPr id="3" name="Picture 2"/>
          <p:cNvPicPr>
            <a:picLocks noChangeAspect="1"/>
          </p:cNvPicPr>
          <p:nvPr/>
        </p:nvPicPr>
        <p:blipFill rotWithShape="1">
          <a:blip r:embed="rId2"/>
          <a:srcRect l="79927" t="66217"/>
          <a:stretch/>
        </p:blipFill>
        <p:spPr>
          <a:xfrm>
            <a:off x="187607" y="1717206"/>
            <a:ext cx="1835444" cy="1399899"/>
          </a:xfrm>
          <a:prstGeom prst="rect">
            <a:avLst/>
          </a:prstGeom>
        </p:spPr>
      </p:pic>
    </p:spTree>
    <p:extLst>
      <p:ext uri="{BB962C8B-B14F-4D97-AF65-F5344CB8AC3E}">
        <p14:creationId xmlns:p14="http://schemas.microsoft.com/office/powerpoint/2010/main" val="818979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60"/>
            <a:ext cx="8229600" cy="1143000"/>
          </a:xfrm>
        </p:spPr>
        <p:txBody>
          <a:bodyPr/>
          <a:lstStyle/>
          <a:p>
            <a:r>
              <a:rPr lang="en-GB" b="1" dirty="0" smtClean="0"/>
              <a:t>Outline</a:t>
            </a:r>
            <a:endParaRPr lang="en-GB" b="1" dirty="0"/>
          </a:p>
        </p:txBody>
      </p:sp>
      <p:sp>
        <p:nvSpPr>
          <p:cNvPr id="3" name="Content Placeholder 2"/>
          <p:cNvSpPr>
            <a:spLocks noGrp="1"/>
          </p:cNvSpPr>
          <p:nvPr>
            <p:ph idx="1"/>
          </p:nvPr>
        </p:nvSpPr>
        <p:spPr>
          <a:xfrm>
            <a:off x="457200" y="1351309"/>
            <a:ext cx="8435280" cy="4525963"/>
          </a:xfrm>
        </p:spPr>
        <p:txBody>
          <a:bodyPr>
            <a:noAutofit/>
          </a:bodyPr>
          <a:lstStyle/>
          <a:p>
            <a:r>
              <a:rPr lang="en-GB" sz="4200" dirty="0" smtClean="0"/>
              <a:t>A country called Europe?</a:t>
            </a:r>
          </a:p>
          <a:p>
            <a:r>
              <a:rPr lang="en-GB" sz="4200" dirty="0" smtClean="0"/>
              <a:t>Human-scaled visualisations</a:t>
            </a:r>
          </a:p>
          <a:p>
            <a:r>
              <a:rPr lang="en-GB" sz="4200" dirty="0" smtClean="0"/>
              <a:t>The Social Atlas of Europe: data, methods and types of maps</a:t>
            </a:r>
          </a:p>
          <a:p>
            <a:r>
              <a:rPr lang="en-GB" sz="4200" dirty="0" smtClean="0"/>
              <a:t>Outputs</a:t>
            </a:r>
          </a:p>
          <a:p>
            <a:r>
              <a:rPr lang="en-GB" sz="4200" dirty="0" smtClean="0"/>
              <a:t>On-going work and next steps</a:t>
            </a:r>
            <a:endParaRPr lang="en-GB" sz="4200" i="1" dirty="0" smtClean="0"/>
          </a:p>
          <a:p>
            <a:endParaRPr lang="en-GB" sz="4200" dirty="0" smtClean="0"/>
          </a:p>
        </p:txBody>
      </p:sp>
    </p:spTree>
    <p:extLst>
      <p:ext uri="{BB962C8B-B14F-4D97-AF65-F5344CB8AC3E}">
        <p14:creationId xmlns:p14="http://schemas.microsoft.com/office/powerpoint/2010/main" val="2167148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 038 - Unemployment 20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0119"/>
            <a:ext cx="9144000" cy="5388567"/>
          </a:xfrm>
          <a:prstGeom prst="rect">
            <a:avLst/>
          </a:prstGeom>
        </p:spPr>
      </p:pic>
      <p:sp>
        <p:nvSpPr>
          <p:cNvPr id="3" name="Title 3"/>
          <p:cNvSpPr txBox="1">
            <a:spLocks/>
          </p:cNvSpPr>
          <p:nvPr/>
        </p:nvSpPr>
        <p:spPr>
          <a:xfrm>
            <a:off x="457200" y="0"/>
            <a:ext cx="8229600" cy="638690"/>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Unemployment 2012</a:t>
            </a:r>
            <a:endParaRPr lang="en-US" i="1" dirty="0"/>
          </a:p>
        </p:txBody>
      </p:sp>
    </p:spTree>
    <p:extLst>
      <p:ext uri="{BB962C8B-B14F-4D97-AF65-F5344CB8AC3E}">
        <p14:creationId xmlns:p14="http://schemas.microsoft.com/office/powerpoint/2010/main" val="31661137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uropeColours.jpg"/>
          <p:cNvPicPr>
            <a:picLocks noChangeAspect="1"/>
          </p:cNvPicPr>
          <p:nvPr/>
        </p:nvPicPr>
        <p:blipFill rotWithShape="1">
          <a:blip r:embed="rId2">
            <a:extLst>
              <a:ext uri="{28A0092B-C50C-407E-A947-70E740481C1C}">
                <a14:useLocalDpi xmlns:a14="http://schemas.microsoft.com/office/drawing/2010/main" val="0"/>
              </a:ext>
            </a:extLst>
          </a:blip>
          <a:srcRect t="49289"/>
          <a:stretch/>
        </p:blipFill>
        <p:spPr>
          <a:xfrm>
            <a:off x="0" y="208342"/>
            <a:ext cx="9144000" cy="6474439"/>
          </a:xfrm>
          <a:prstGeom prst="rect">
            <a:avLst/>
          </a:prstGeom>
        </p:spPr>
      </p:pic>
      <p:pic>
        <p:nvPicPr>
          <p:cNvPr id="6" name="Picture 5" descr="EuropeColours.jpg"/>
          <p:cNvPicPr>
            <a:picLocks noChangeAspect="1"/>
          </p:cNvPicPr>
          <p:nvPr/>
        </p:nvPicPr>
        <p:blipFill rotWithShape="1">
          <a:blip r:embed="rId2">
            <a:clrChange>
              <a:clrFrom>
                <a:srgbClr val="D9F1FF"/>
              </a:clrFrom>
              <a:clrTo>
                <a:srgbClr val="D9F1FF">
                  <a:alpha val="0"/>
                </a:srgbClr>
              </a:clrTo>
            </a:clrChange>
            <a:extLst>
              <a:ext uri="{28A0092B-C50C-407E-A947-70E740481C1C}">
                <a14:useLocalDpi xmlns:a14="http://schemas.microsoft.com/office/drawing/2010/main" val="0"/>
              </a:ext>
            </a:extLst>
          </a:blip>
          <a:srcRect r="79580" b="67537"/>
          <a:stretch/>
        </p:blipFill>
        <p:spPr>
          <a:xfrm>
            <a:off x="194337" y="349346"/>
            <a:ext cx="1954893" cy="4339453"/>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5" name="Picture 4" descr="EuropeColours.jpg"/>
          <p:cNvPicPr>
            <a:picLocks noChangeAspect="1"/>
          </p:cNvPicPr>
          <p:nvPr/>
        </p:nvPicPr>
        <p:blipFill rotWithShape="1">
          <a:blip r:embed="rId3" cstate="print">
            <a:extLst>
              <a:ext uri="{28A0092B-C50C-407E-A947-70E740481C1C}">
                <a14:useLocalDpi xmlns:a14="http://schemas.microsoft.com/office/drawing/2010/main" val="0"/>
              </a:ext>
            </a:extLst>
          </a:blip>
          <a:srcRect l="26712" t="910" r="2308" b="56351"/>
          <a:stretch/>
        </p:blipFill>
        <p:spPr>
          <a:xfrm>
            <a:off x="6470266" y="349346"/>
            <a:ext cx="2419737" cy="20343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9946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pemapper | A Social Atlas of Europe.jpg"/>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923599" y="-2"/>
            <a:ext cx="7302195" cy="6912385"/>
          </a:xfrm>
          <a:prstGeom prst="rect">
            <a:avLst/>
          </a:prstGeom>
        </p:spPr>
      </p:pic>
    </p:spTree>
    <p:extLst>
      <p:ext uri="{BB962C8B-B14F-4D97-AF65-F5344CB8AC3E}">
        <p14:creationId xmlns:p14="http://schemas.microsoft.com/office/powerpoint/2010/main" val="36013099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ropemapper | A Social Atlas of Europe.jpg"/>
          <p:cNvPicPr>
            <a:picLocks noChangeAspect="1"/>
          </p:cNvPicPr>
          <p:nvPr/>
        </p:nvPicPr>
        <p:blipFill rotWithShape="1">
          <a:blip r:embed="rId2">
            <a:extLst>
              <a:ext uri="{28A0092B-C50C-407E-A947-70E740481C1C}">
                <a14:useLocalDpi xmlns:a14="http://schemas.microsoft.com/office/drawing/2010/main" val="0"/>
              </a:ext>
            </a:extLst>
          </a:blip>
          <a:srcRect l="34813" t="52657" r="4534" b="20577"/>
          <a:stretch/>
        </p:blipFill>
        <p:spPr>
          <a:xfrm>
            <a:off x="533956" y="28861"/>
            <a:ext cx="8121266" cy="6785186"/>
          </a:xfrm>
          <a:prstGeom prst="rect">
            <a:avLst/>
          </a:prstGeom>
        </p:spPr>
      </p:pic>
    </p:spTree>
    <p:extLst>
      <p:ext uri="{BB962C8B-B14F-4D97-AF65-F5344CB8AC3E}">
        <p14:creationId xmlns:p14="http://schemas.microsoft.com/office/powerpoint/2010/main" val="4168243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2938" y="428625"/>
            <a:ext cx="8229600" cy="762000"/>
          </a:xfrm>
          <a:prstGeom prst="rect">
            <a:avLst/>
          </a:prstGeom>
        </p:spPr>
        <p:txBody>
          <a:bodyPr/>
          <a:lstStyle/>
          <a:p>
            <a:pPr algn="ctr">
              <a:defRPr/>
            </a:pPr>
            <a:r>
              <a:rPr lang="en-GB" sz="4400" b="1" dirty="0"/>
              <a:t>The </a:t>
            </a:r>
            <a:r>
              <a:rPr lang="en-GB" sz="4400" b="1" dirty="0" smtClean="0"/>
              <a:t>Social Atlas of Europe</a:t>
            </a:r>
            <a:endParaRPr lang="en-GB" sz="4400" b="1" kern="0" dirty="0">
              <a:solidFill>
                <a:schemeClr val="tx2"/>
              </a:solidFill>
              <a:latin typeface="+mj-lt"/>
              <a:ea typeface="+mj-ea"/>
              <a:cs typeface="+mj-cs"/>
            </a:endParaRPr>
          </a:p>
        </p:txBody>
      </p:sp>
      <p:sp>
        <p:nvSpPr>
          <p:cNvPr id="3" name="Rectangle 3"/>
          <p:cNvSpPr txBox="1">
            <a:spLocks noChangeArrowheads="1"/>
          </p:cNvSpPr>
          <p:nvPr/>
        </p:nvSpPr>
        <p:spPr>
          <a:xfrm>
            <a:off x="435769" y="1340768"/>
            <a:ext cx="8643937" cy="3733800"/>
          </a:xfrm>
          <a:prstGeom prst="rect">
            <a:avLst/>
          </a:prstGeom>
        </p:spPr>
        <p:txBody>
          <a:bodyPr/>
          <a:lstStyle/>
          <a:p>
            <a:pPr marL="342900" indent="-342900">
              <a:spcBef>
                <a:spcPct val="20000"/>
              </a:spcBef>
              <a:buFontTx/>
              <a:buChar char="•"/>
              <a:defRPr/>
            </a:pPr>
            <a:r>
              <a:rPr lang="en-GB" sz="3200" kern="0" dirty="0"/>
              <a:t>Thinking about Europe as a continent of regions and cities rather than nation-states and to realise the huge number of ways in which people living in different parts of Europe have so much in common. </a:t>
            </a:r>
          </a:p>
          <a:p>
            <a:pPr marL="342900" indent="-342900">
              <a:spcBef>
                <a:spcPct val="20000"/>
              </a:spcBef>
              <a:buFontTx/>
              <a:buChar char="•"/>
              <a:defRPr/>
            </a:pPr>
            <a:r>
              <a:rPr lang="en-GB" sz="3200" kern="0" dirty="0"/>
              <a:t>By transforming the human and physical space of Europe simultaneously, we argue that it is more likely for Europeans to make more sense of both their home area’s physical and human geography and to think of </a:t>
            </a:r>
            <a:r>
              <a:rPr lang="en-GB" sz="3200" b="1" kern="0" dirty="0"/>
              <a:t>Europe </a:t>
            </a:r>
            <a:r>
              <a:rPr lang="en-GB" sz="3200" b="1" kern="0" dirty="0" smtClean="0"/>
              <a:t>as one place</a:t>
            </a:r>
            <a:r>
              <a:rPr lang="en-GB" sz="3200" kern="0" dirty="0" smtClean="0"/>
              <a:t>.</a:t>
            </a:r>
          </a:p>
        </p:txBody>
      </p:sp>
    </p:spTree>
    <p:extLst>
      <p:ext uri="{BB962C8B-B14F-4D97-AF65-F5344CB8AC3E}">
        <p14:creationId xmlns:p14="http://schemas.microsoft.com/office/powerpoint/2010/main" val="38424387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642938" y="428625"/>
            <a:ext cx="8229600" cy="762000"/>
          </a:xfrm>
          <a:prstGeom prst="rect">
            <a:avLst/>
          </a:prstGeom>
        </p:spPr>
        <p:txBody>
          <a:bodyPr/>
          <a:lstStyle/>
          <a:p>
            <a:pPr algn="ctr">
              <a:defRPr/>
            </a:pPr>
            <a:r>
              <a:rPr lang="en-GB" sz="4400" b="1" dirty="0" smtClean="0"/>
              <a:t>Key data sources</a:t>
            </a:r>
            <a:endParaRPr lang="en-GB" sz="4400" b="1" kern="0" dirty="0">
              <a:solidFill>
                <a:schemeClr val="tx2"/>
              </a:solidFill>
              <a:latin typeface="+mj-lt"/>
              <a:ea typeface="+mj-ea"/>
              <a:cs typeface="+mj-cs"/>
            </a:endParaRPr>
          </a:p>
        </p:txBody>
      </p:sp>
      <p:sp>
        <p:nvSpPr>
          <p:cNvPr id="3" name="Rectangle 3"/>
          <p:cNvSpPr txBox="1">
            <a:spLocks noChangeArrowheads="1"/>
          </p:cNvSpPr>
          <p:nvPr/>
        </p:nvSpPr>
        <p:spPr>
          <a:xfrm>
            <a:off x="357188" y="1500188"/>
            <a:ext cx="8643937" cy="3733800"/>
          </a:xfrm>
          <a:prstGeom prst="rect">
            <a:avLst/>
          </a:prstGeom>
        </p:spPr>
        <p:txBody>
          <a:bodyPr/>
          <a:lstStyle/>
          <a:p>
            <a:pPr marL="342900" indent="-342900">
              <a:spcBef>
                <a:spcPct val="20000"/>
              </a:spcBef>
              <a:buFontTx/>
              <a:buChar char="•"/>
              <a:defRPr/>
            </a:pPr>
            <a:r>
              <a:rPr lang="en-GB" sz="3200" kern="0" dirty="0" smtClean="0"/>
              <a:t>Gridded Population of </a:t>
            </a:r>
            <a:r>
              <a:rPr lang="en-GB" sz="3200" kern="0" smtClean="0"/>
              <a:t>the World (SEDAC/NASA)</a:t>
            </a:r>
            <a:endParaRPr lang="en-GB" sz="3200" kern="0" dirty="0" smtClean="0"/>
          </a:p>
          <a:p>
            <a:pPr marL="342900" indent="-342900">
              <a:spcBef>
                <a:spcPct val="20000"/>
              </a:spcBef>
              <a:buFontTx/>
              <a:buChar char="•"/>
              <a:defRPr/>
            </a:pPr>
            <a:r>
              <a:rPr lang="en-GB" sz="3200" kern="0" dirty="0" smtClean="0"/>
              <a:t>European Values Survey</a:t>
            </a:r>
            <a:endParaRPr lang="en-GB" sz="3200" kern="0" dirty="0"/>
          </a:p>
          <a:p>
            <a:pPr marL="342900" indent="-342900">
              <a:spcBef>
                <a:spcPct val="20000"/>
              </a:spcBef>
              <a:buFontTx/>
              <a:buChar char="•"/>
              <a:defRPr/>
            </a:pPr>
            <a:r>
              <a:rPr lang="en-GB" sz="3200" kern="0" dirty="0" smtClean="0"/>
              <a:t>Eurostat</a:t>
            </a:r>
          </a:p>
          <a:p>
            <a:pPr marL="342900" indent="-342900">
              <a:spcBef>
                <a:spcPct val="20000"/>
              </a:spcBef>
              <a:buFontTx/>
              <a:buChar char="•"/>
              <a:defRPr/>
            </a:pPr>
            <a:r>
              <a:rPr lang="en-GB" sz="3200" kern="0" dirty="0" smtClean="0"/>
              <a:t>European Union Statistics on Income and Living Conditions</a:t>
            </a:r>
          </a:p>
          <a:p>
            <a:pPr marL="342900" indent="-342900">
              <a:spcBef>
                <a:spcPct val="20000"/>
              </a:spcBef>
              <a:buFontTx/>
              <a:buChar char="•"/>
              <a:defRPr/>
            </a:pPr>
            <a:r>
              <a:rPr lang="en-GB" sz="3200" kern="0" dirty="0" smtClean="0"/>
              <a:t>International Labour Organisation</a:t>
            </a:r>
          </a:p>
          <a:p>
            <a:pPr marL="342900" indent="-342900">
              <a:spcBef>
                <a:spcPct val="20000"/>
              </a:spcBef>
              <a:buFontTx/>
              <a:buChar char="•"/>
              <a:defRPr/>
            </a:pPr>
            <a:r>
              <a:rPr lang="en-GB" sz="3200" kern="0" dirty="0" smtClean="0"/>
              <a:t>The World Bank</a:t>
            </a:r>
          </a:p>
          <a:p>
            <a:pPr marL="342900" indent="-342900">
              <a:spcBef>
                <a:spcPct val="20000"/>
              </a:spcBef>
              <a:buFontTx/>
              <a:buChar char="•"/>
              <a:defRPr/>
            </a:pPr>
            <a:r>
              <a:rPr lang="en-GB" sz="3200" kern="0" dirty="0" smtClean="0"/>
              <a:t>World Health Organisation </a:t>
            </a:r>
          </a:p>
          <a:p>
            <a:pPr marL="342900" indent="-342900">
              <a:spcBef>
                <a:spcPct val="20000"/>
              </a:spcBef>
              <a:buFontTx/>
              <a:buChar char="•"/>
              <a:defRPr/>
            </a:pPr>
            <a:r>
              <a:rPr lang="en-GB" sz="3200" kern="0" dirty="0" err="1" smtClean="0"/>
              <a:t>Barro</a:t>
            </a:r>
            <a:r>
              <a:rPr lang="en-GB" sz="3200" kern="0" dirty="0" smtClean="0"/>
              <a:t>-Lee education attainment database</a:t>
            </a:r>
          </a:p>
        </p:txBody>
      </p:sp>
    </p:spTree>
    <p:extLst>
      <p:ext uri="{BB962C8B-B14F-4D97-AF65-F5344CB8AC3E}">
        <p14:creationId xmlns:p14="http://schemas.microsoft.com/office/powerpoint/2010/main" val="364833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Types of maps</a:t>
            </a:r>
            <a:endParaRPr lang="en-GB" b="1" dirty="0"/>
          </a:p>
        </p:txBody>
      </p:sp>
      <p:sp>
        <p:nvSpPr>
          <p:cNvPr id="3" name="Content Placeholder 2"/>
          <p:cNvSpPr>
            <a:spLocks noGrp="1"/>
          </p:cNvSpPr>
          <p:nvPr>
            <p:ph idx="1"/>
          </p:nvPr>
        </p:nvSpPr>
        <p:spPr/>
        <p:txBody>
          <a:bodyPr/>
          <a:lstStyle/>
          <a:p>
            <a:r>
              <a:rPr lang="en-GB" dirty="0" smtClean="0"/>
              <a:t>Country cartograms, using a </a:t>
            </a:r>
            <a:r>
              <a:rPr lang="en-GB" dirty="0"/>
              <a:t>rainbow colour </a:t>
            </a:r>
            <a:r>
              <a:rPr lang="en-GB" dirty="0" smtClean="0"/>
              <a:t>scheme, with </a:t>
            </a:r>
            <a:r>
              <a:rPr lang="en-GB" dirty="0"/>
              <a:t>each country resized on </a:t>
            </a:r>
            <a:r>
              <a:rPr lang="en-GB" dirty="0" smtClean="0"/>
              <a:t>the basis </a:t>
            </a:r>
            <a:r>
              <a:rPr lang="en-GB" dirty="0"/>
              <a:t>of a variable of interest</a:t>
            </a:r>
            <a:r>
              <a:rPr lang="en-GB" dirty="0" smtClean="0"/>
              <a:t>.</a:t>
            </a:r>
          </a:p>
          <a:p>
            <a:r>
              <a:rPr lang="en-GB" dirty="0" smtClean="0"/>
              <a:t>Country population cartograms with thematic mapping showing the geographical distribution of a variable of interest</a:t>
            </a:r>
          </a:p>
          <a:p>
            <a:r>
              <a:rPr lang="en-GB" dirty="0" smtClean="0"/>
              <a:t>Gridded population (Hennig) cartograms with thematic mapping</a:t>
            </a:r>
          </a:p>
          <a:p>
            <a:endParaRPr lang="en-GB" dirty="0"/>
          </a:p>
        </p:txBody>
      </p:sp>
    </p:spTree>
    <p:extLst>
      <p:ext uri="{BB962C8B-B14F-4D97-AF65-F5344CB8AC3E}">
        <p14:creationId xmlns:p14="http://schemas.microsoft.com/office/powerpoint/2010/main" val="9797249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Types of maps</a:t>
            </a:r>
            <a:endParaRPr lang="en-GB" b="1" dirty="0"/>
          </a:p>
        </p:txBody>
      </p:sp>
      <p:sp>
        <p:nvSpPr>
          <p:cNvPr id="3" name="Content Placeholder 2"/>
          <p:cNvSpPr>
            <a:spLocks noGrp="1"/>
          </p:cNvSpPr>
          <p:nvPr>
            <p:ph idx="1"/>
          </p:nvPr>
        </p:nvSpPr>
        <p:spPr/>
        <p:txBody>
          <a:bodyPr/>
          <a:lstStyle/>
          <a:p>
            <a:r>
              <a:rPr lang="en-GB" b="1" dirty="0" smtClean="0">
                <a:solidFill>
                  <a:srgbClr val="FF0000"/>
                </a:solidFill>
              </a:rPr>
              <a:t>Country cartograms, using a </a:t>
            </a:r>
            <a:r>
              <a:rPr lang="en-GB" b="1" dirty="0">
                <a:solidFill>
                  <a:srgbClr val="FF0000"/>
                </a:solidFill>
              </a:rPr>
              <a:t>rainbow colour </a:t>
            </a:r>
            <a:r>
              <a:rPr lang="en-GB" b="1" dirty="0" smtClean="0">
                <a:solidFill>
                  <a:srgbClr val="FF0000"/>
                </a:solidFill>
              </a:rPr>
              <a:t>scheme, with </a:t>
            </a:r>
            <a:r>
              <a:rPr lang="en-GB" b="1" dirty="0">
                <a:solidFill>
                  <a:srgbClr val="FF0000"/>
                </a:solidFill>
              </a:rPr>
              <a:t>each country resized on </a:t>
            </a:r>
            <a:r>
              <a:rPr lang="en-GB" b="1" dirty="0" smtClean="0">
                <a:solidFill>
                  <a:srgbClr val="FF0000"/>
                </a:solidFill>
              </a:rPr>
              <a:t>the basis </a:t>
            </a:r>
            <a:r>
              <a:rPr lang="en-GB" b="1" dirty="0">
                <a:solidFill>
                  <a:srgbClr val="FF0000"/>
                </a:solidFill>
              </a:rPr>
              <a:t>of a variable of interest</a:t>
            </a:r>
            <a:r>
              <a:rPr lang="en-GB" b="1" dirty="0" smtClean="0">
                <a:solidFill>
                  <a:srgbClr val="FF0000"/>
                </a:solidFill>
              </a:rPr>
              <a:t>.</a:t>
            </a:r>
          </a:p>
          <a:p>
            <a:r>
              <a:rPr lang="en-GB" dirty="0" smtClean="0"/>
              <a:t>Country population cartograms with thematic mapping showing the geographical distribution of a variable of interest</a:t>
            </a:r>
          </a:p>
          <a:p>
            <a:r>
              <a:rPr lang="en-GB" dirty="0" smtClean="0"/>
              <a:t>Gridded population (Hennig) cartograms with thematic mapping</a:t>
            </a:r>
          </a:p>
          <a:p>
            <a:endParaRPr lang="en-GB" dirty="0"/>
          </a:p>
        </p:txBody>
      </p:sp>
    </p:spTree>
    <p:extLst>
      <p:ext uri="{BB962C8B-B14F-4D97-AF65-F5344CB8AC3E}">
        <p14:creationId xmlns:p14="http://schemas.microsoft.com/office/powerpoint/2010/main" val="3724910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187526" y="-27384"/>
            <a:ext cx="8272906" cy="1040285"/>
          </a:xfrm>
          <a:prstGeom prst="rect">
            <a:avLst/>
          </a:prstGeom>
          <a:noFill/>
          <a:ln w="9525" algn="ctr">
            <a:noFill/>
            <a:miter lim="800000"/>
            <a:headEnd/>
            <a:tailEnd/>
          </a:ln>
          <a:effectLst/>
        </p:spPr>
        <p:txBody>
          <a:bodyPr wrap="none">
            <a:spAutoFit/>
          </a:bodyPr>
          <a:lstStyle/>
          <a:p>
            <a:r>
              <a:rPr lang="en-GB" sz="2800" b="1" dirty="0"/>
              <a:t>MAP 5.040 – NUMBERS OF UNEMPLOYED </a:t>
            </a:r>
            <a:endParaRPr lang="en-GB" sz="2800" b="1" dirty="0" smtClean="0"/>
          </a:p>
          <a:p>
            <a:r>
              <a:rPr lang="en-GB" sz="2800" b="1" dirty="0" smtClean="0"/>
              <a:t>PEOPLE</a:t>
            </a:r>
            <a:r>
              <a:rPr lang="en-GB" sz="2800" b="1" dirty="0"/>
              <a:t>: INCREASE </a:t>
            </a:r>
            <a:r>
              <a:rPr lang="en-GB" sz="2800" b="1" dirty="0" smtClean="0"/>
              <a:t>BETWEEN 2007 </a:t>
            </a:r>
            <a:r>
              <a:rPr lang="en-GB" sz="2800" b="1" dirty="0"/>
              <a:t>AND 2012</a:t>
            </a:r>
            <a:endParaRPr lang="en-GB" sz="2800" dirty="0"/>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229" y="1262116"/>
            <a:ext cx="8301203" cy="4944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a:stretch>
            <a:fillRect/>
          </a:stretch>
        </p:blipFill>
        <p:spPr>
          <a:xfrm>
            <a:off x="2940050" y="6411752"/>
            <a:ext cx="3263900" cy="431800"/>
          </a:xfrm>
          <a:prstGeom prst="rect">
            <a:avLst/>
          </a:prstGeom>
        </p:spPr>
      </p:pic>
    </p:spTree>
    <p:extLst>
      <p:ext uri="{BB962C8B-B14F-4D97-AF65-F5344CB8AC3E}">
        <p14:creationId xmlns:p14="http://schemas.microsoft.com/office/powerpoint/2010/main" val="2478970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Types of maps</a:t>
            </a:r>
            <a:endParaRPr lang="en-GB" b="1" dirty="0"/>
          </a:p>
        </p:txBody>
      </p:sp>
      <p:sp>
        <p:nvSpPr>
          <p:cNvPr id="3" name="Content Placeholder 2"/>
          <p:cNvSpPr>
            <a:spLocks noGrp="1"/>
          </p:cNvSpPr>
          <p:nvPr>
            <p:ph idx="1"/>
          </p:nvPr>
        </p:nvSpPr>
        <p:spPr/>
        <p:txBody>
          <a:bodyPr/>
          <a:lstStyle/>
          <a:p>
            <a:r>
              <a:rPr lang="en-GB" dirty="0" smtClean="0"/>
              <a:t>Country cartograms, using a </a:t>
            </a:r>
            <a:r>
              <a:rPr lang="en-GB" dirty="0"/>
              <a:t>rainbow colour </a:t>
            </a:r>
            <a:r>
              <a:rPr lang="en-GB" dirty="0" smtClean="0"/>
              <a:t>scheme, with </a:t>
            </a:r>
            <a:r>
              <a:rPr lang="en-GB" dirty="0"/>
              <a:t>each country resized on </a:t>
            </a:r>
            <a:r>
              <a:rPr lang="en-GB" dirty="0" smtClean="0"/>
              <a:t>the basis </a:t>
            </a:r>
            <a:r>
              <a:rPr lang="en-GB" dirty="0"/>
              <a:t>of a variable of interest</a:t>
            </a:r>
            <a:r>
              <a:rPr lang="en-GB" dirty="0" smtClean="0"/>
              <a:t>.</a:t>
            </a:r>
          </a:p>
          <a:p>
            <a:r>
              <a:rPr lang="en-GB" b="1" dirty="0" smtClean="0">
                <a:solidFill>
                  <a:srgbClr val="FF0000"/>
                </a:solidFill>
              </a:rPr>
              <a:t>Country population cartograms with thematic mapping showing the geographical distribution of a variable of interest</a:t>
            </a:r>
          </a:p>
          <a:p>
            <a:r>
              <a:rPr lang="en-GB" dirty="0" smtClean="0"/>
              <a:t>Gridded population (Hennig) cartograms with thematic mapping</a:t>
            </a:r>
          </a:p>
          <a:p>
            <a:endParaRPr lang="en-GB" dirty="0"/>
          </a:p>
        </p:txBody>
      </p:sp>
    </p:spTree>
    <p:extLst>
      <p:ext uri="{BB962C8B-B14F-4D97-AF65-F5344CB8AC3E}">
        <p14:creationId xmlns:p14="http://schemas.microsoft.com/office/powerpoint/2010/main" val="1312738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 country called Europe?</a:t>
            </a:r>
            <a:endParaRPr lang="en-GB" b="1" dirty="0"/>
          </a:p>
        </p:txBody>
      </p:sp>
      <p:sp>
        <p:nvSpPr>
          <p:cNvPr id="3" name="Content Placeholder 2"/>
          <p:cNvSpPr>
            <a:spLocks noGrp="1"/>
          </p:cNvSpPr>
          <p:nvPr>
            <p:ph idx="1"/>
          </p:nvPr>
        </p:nvSpPr>
        <p:spPr/>
        <p:txBody>
          <a:bodyPr>
            <a:normAutofit/>
          </a:bodyPr>
          <a:lstStyle/>
          <a:p>
            <a:pPr marL="0" indent="0">
              <a:buNone/>
            </a:pPr>
            <a:r>
              <a:rPr lang="en-GB" sz="4200" i="1" dirty="0"/>
              <a:t>“… we must re-create the European family in a regional structure, called, it may be, the United States of Europe…”  </a:t>
            </a:r>
            <a:endParaRPr lang="en-GB" sz="4200" i="1" dirty="0" smtClean="0"/>
          </a:p>
          <a:p>
            <a:pPr marL="0" indent="0">
              <a:buNone/>
            </a:pPr>
            <a:r>
              <a:rPr lang="en-GB" dirty="0" smtClean="0"/>
              <a:t>(</a:t>
            </a:r>
            <a:r>
              <a:rPr lang="en-GB" b="1" dirty="0">
                <a:hlinkClick r:id="rId2"/>
              </a:rPr>
              <a:t>Winston Churchill, Zurich 19 September 1946</a:t>
            </a:r>
            <a:r>
              <a:rPr lang="en-GB" dirty="0" smtClean="0"/>
              <a:t>)</a:t>
            </a:r>
          </a:p>
          <a:p>
            <a:pPr marL="0" indent="0">
              <a:buNone/>
            </a:pPr>
            <a:endParaRPr lang="en-GB" sz="4200" dirty="0"/>
          </a:p>
        </p:txBody>
      </p:sp>
    </p:spTree>
    <p:extLst>
      <p:ext uri="{BB962C8B-B14F-4D97-AF65-F5344CB8AC3E}">
        <p14:creationId xmlns:p14="http://schemas.microsoft.com/office/powerpoint/2010/main" val="187087491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512" y="44624"/>
            <a:ext cx="8708602" cy="400110"/>
          </a:xfrm>
          <a:prstGeom prst="rect">
            <a:avLst/>
          </a:prstGeom>
          <a:noFill/>
          <a:ln w="9525" algn="ctr">
            <a:noFill/>
            <a:miter lim="800000"/>
            <a:headEnd/>
            <a:tailEnd/>
          </a:ln>
          <a:effectLst/>
        </p:spPr>
        <p:txBody>
          <a:bodyPr wrap="none">
            <a:spAutoFit/>
          </a:bodyPr>
          <a:lstStyle/>
          <a:p>
            <a:r>
              <a:rPr lang="en-GB" sz="2000" b="1" dirty="0"/>
              <a:t>MAP 11.137 – INCOME SHARE HELD BY THE LEAST AFFLUENT 20</a:t>
            </a:r>
            <a:r>
              <a:rPr lang="en-GB" sz="2000" b="1" dirty="0" smtClean="0"/>
              <a:t>% </a:t>
            </a:r>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8886389" cy="508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1895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2940050" y="6411752"/>
            <a:ext cx="3263900" cy="431800"/>
          </a:xfrm>
          <a:prstGeom prst="rect">
            <a:avLst/>
          </a:prstGeom>
        </p:spPr>
      </p:pic>
    </p:spTree>
    <p:extLst>
      <p:ext uri="{BB962C8B-B14F-4D97-AF65-F5344CB8AC3E}">
        <p14:creationId xmlns:p14="http://schemas.microsoft.com/office/powerpoint/2010/main" val="1532762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Types of maps</a:t>
            </a:r>
            <a:endParaRPr lang="en-GB" b="1" dirty="0"/>
          </a:p>
        </p:txBody>
      </p:sp>
      <p:sp>
        <p:nvSpPr>
          <p:cNvPr id="3" name="Content Placeholder 2"/>
          <p:cNvSpPr>
            <a:spLocks noGrp="1"/>
          </p:cNvSpPr>
          <p:nvPr>
            <p:ph idx="1"/>
          </p:nvPr>
        </p:nvSpPr>
        <p:spPr/>
        <p:txBody>
          <a:bodyPr/>
          <a:lstStyle/>
          <a:p>
            <a:r>
              <a:rPr lang="en-GB" dirty="0" smtClean="0"/>
              <a:t>Country cartograms, using a </a:t>
            </a:r>
            <a:r>
              <a:rPr lang="en-GB" dirty="0"/>
              <a:t>rainbow colour </a:t>
            </a:r>
            <a:r>
              <a:rPr lang="en-GB" dirty="0" smtClean="0"/>
              <a:t>scheme, with </a:t>
            </a:r>
            <a:r>
              <a:rPr lang="en-GB" dirty="0"/>
              <a:t>each country resized on </a:t>
            </a:r>
            <a:r>
              <a:rPr lang="en-GB" dirty="0" smtClean="0"/>
              <a:t>the basis </a:t>
            </a:r>
            <a:r>
              <a:rPr lang="en-GB" dirty="0"/>
              <a:t>of a variable of interest</a:t>
            </a:r>
            <a:r>
              <a:rPr lang="en-GB" dirty="0" smtClean="0"/>
              <a:t>.</a:t>
            </a:r>
          </a:p>
          <a:p>
            <a:r>
              <a:rPr lang="en-GB" dirty="0" smtClean="0"/>
              <a:t>Country population cartograms with thematic mapping showing the geographical distribution of a variable of interest</a:t>
            </a:r>
          </a:p>
          <a:p>
            <a:r>
              <a:rPr lang="en-GB" b="1" dirty="0" smtClean="0">
                <a:solidFill>
                  <a:srgbClr val="FF0000"/>
                </a:solidFill>
              </a:rPr>
              <a:t>Gridded population (Hennig) cartograms with thematic mapping</a:t>
            </a:r>
          </a:p>
          <a:p>
            <a:endParaRPr lang="en-GB" dirty="0"/>
          </a:p>
        </p:txBody>
      </p:sp>
    </p:spTree>
    <p:extLst>
      <p:ext uri="{BB962C8B-B14F-4D97-AF65-F5344CB8AC3E}">
        <p14:creationId xmlns:p14="http://schemas.microsoft.com/office/powerpoint/2010/main" val="15356322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36512" y="-27384"/>
            <a:ext cx="9255995" cy="1040285"/>
          </a:xfrm>
          <a:prstGeom prst="rect">
            <a:avLst/>
          </a:prstGeom>
          <a:noFill/>
          <a:ln w="9525" algn="ctr">
            <a:noFill/>
            <a:miter lim="800000"/>
            <a:headEnd/>
            <a:tailEnd/>
          </a:ln>
          <a:effectLst/>
        </p:spPr>
        <p:txBody>
          <a:bodyPr wrap="none">
            <a:spAutoFit/>
          </a:bodyPr>
          <a:lstStyle/>
          <a:p>
            <a:r>
              <a:rPr lang="en-GB" sz="2800" b="1" dirty="0"/>
              <a:t>MAP 7.076 – NUMBER OF PRACTISING PHYSICIANS </a:t>
            </a:r>
            <a:endParaRPr lang="en-GB" sz="2800" b="1" dirty="0" smtClean="0"/>
          </a:p>
          <a:p>
            <a:r>
              <a:rPr lang="en-GB" sz="2800" b="1" dirty="0" smtClean="0"/>
              <a:t>(</a:t>
            </a:r>
            <a:r>
              <a:rPr lang="en-GB" sz="2800" b="1" dirty="0"/>
              <a:t>PER 100,000 </a:t>
            </a:r>
            <a:r>
              <a:rPr lang="en-GB" sz="2800" b="1" dirty="0" smtClean="0"/>
              <a:t>INHABITANTS) BY </a:t>
            </a:r>
            <a:r>
              <a:rPr lang="en-GB" sz="2800" b="1" dirty="0"/>
              <a:t>NUTS 2 REGIONS</a:t>
            </a:r>
            <a:endParaRPr lang="en-GB" sz="2800"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765" y="1124744"/>
            <a:ext cx="8651707"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454" y="1772816"/>
            <a:ext cx="19145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2940050" y="6411752"/>
            <a:ext cx="3263900" cy="431800"/>
          </a:xfrm>
          <a:prstGeom prst="rect">
            <a:avLst/>
          </a:prstGeom>
        </p:spPr>
      </p:pic>
    </p:spTree>
    <p:extLst>
      <p:ext uri="{BB962C8B-B14F-4D97-AF65-F5344CB8AC3E}">
        <p14:creationId xmlns:p14="http://schemas.microsoft.com/office/powerpoint/2010/main" val="23655824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Useats20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4260" y="44624"/>
            <a:ext cx="6306456" cy="6300770"/>
          </a:xfrm>
          <a:prstGeom prst="rect">
            <a:avLst/>
          </a:prstGeom>
        </p:spPr>
      </p:pic>
      <p:sp>
        <p:nvSpPr>
          <p:cNvPr id="4" name="Rectangle 3"/>
          <p:cNvSpPr/>
          <p:nvPr/>
        </p:nvSpPr>
        <p:spPr>
          <a:xfrm>
            <a:off x="-16970" y="6381328"/>
            <a:ext cx="9125474" cy="400110"/>
          </a:xfrm>
          <a:prstGeom prst="rect">
            <a:avLst/>
          </a:prstGeom>
        </p:spPr>
        <p:txBody>
          <a:bodyPr wrap="square">
            <a:spAutoFit/>
          </a:bodyPr>
          <a:lstStyle/>
          <a:p>
            <a:r>
              <a:rPr lang="en-GB" sz="2000" dirty="0">
                <a:hlinkClick r:id="rId3"/>
              </a:rPr>
              <a:t>http://</a:t>
            </a:r>
            <a:r>
              <a:rPr lang="en-GB" sz="2000" dirty="0" smtClean="0">
                <a:hlinkClick r:id="rId3"/>
              </a:rPr>
              <a:t>onlinelibrary.wiley.com/doi/10.1111/2041-9066.12057/full</a:t>
            </a:r>
            <a:r>
              <a:rPr lang="en-GB" sz="2000" dirty="0" smtClean="0"/>
              <a:t> </a:t>
            </a:r>
            <a:endParaRPr lang="en-GB" sz="2000" dirty="0"/>
          </a:p>
        </p:txBody>
      </p:sp>
    </p:spTree>
    <p:extLst>
      <p:ext uri="{BB962C8B-B14F-4D97-AF65-F5344CB8AC3E}">
        <p14:creationId xmlns:p14="http://schemas.microsoft.com/office/powerpoint/2010/main" val="3638079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ion2014EU_Cartogram_EP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1221"/>
            <a:ext cx="9144000" cy="5586984"/>
          </a:xfrm>
          <a:prstGeom prst="rect">
            <a:avLst/>
          </a:prstGeom>
        </p:spPr>
      </p:pic>
    </p:spTree>
    <p:extLst>
      <p:ext uri="{BB962C8B-B14F-4D97-AF65-F5344CB8AC3E}">
        <p14:creationId xmlns:p14="http://schemas.microsoft.com/office/powerpoint/2010/main" val="368238881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ion2014EU_Cartogram_EC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1785"/>
            <a:ext cx="9144000" cy="5705856"/>
          </a:xfrm>
          <a:prstGeom prst="rect">
            <a:avLst/>
          </a:prstGeom>
        </p:spPr>
      </p:pic>
    </p:spTree>
    <p:extLst>
      <p:ext uri="{BB962C8B-B14F-4D97-AF65-F5344CB8AC3E}">
        <p14:creationId xmlns:p14="http://schemas.microsoft.com/office/powerpoint/2010/main" val="22785005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ion2014EU_Cartogram_ALD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6065"/>
            <a:ext cx="9144000" cy="5797296"/>
          </a:xfrm>
          <a:prstGeom prst="rect">
            <a:avLst/>
          </a:prstGeom>
        </p:spPr>
      </p:pic>
    </p:spTree>
    <p:extLst>
      <p:ext uri="{BB962C8B-B14F-4D97-AF65-F5344CB8AC3E}">
        <p14:creationId xmlns:p14="http://schemas.microsoft.com/office/powerpoint/2010/main" val="3633484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ion2014EU_Cartogram_EFD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7797"/>
            <a:ext cx="9144000" cy="5513832"/>
          </a:xfrm>
          <a:prstGeom prst="rect">
            <a:avLst/>
          </a:prstGeom>
        </p:spPr>
      </p:pic>
    </p:spTree>
    <p:extLst>
      <p:ext uri="{BB962C8B-B14F-4D97-AF65-F5344CB8AC3E}">
        <p14:creationId xmlns:p14="http://schemas.microsoft.com/office/powerpoint/2010/main" val="2400534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ection2014EU_Cartogram_GUENG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229"/>
            <a:ext cx="9144000" cy="5458968"/>
          </a:xfrm>
          <a:prstGeom prst="rect">
            <a:avLst/>
          </a:prstGeom>
        </p:spPr>
      </p:pic>
    </p:spTree>
    <p:extLst>
      <p:ext uri="{BB962C8B-B14F-4D97-AF65-F5344CB8AC3E}">
        <p14:creationId xmlns:p14="http://schemas.microsoft.com/office/powerpoint/2010/main" val="2951999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528" y="1619672"/>
            <a:ext cx="8136904" cy="430887"/>
          </a:xfrm>
          <a:prstGeom prst="rect">
            <a:avLst/>
          </a:prstGeom>
        </p:spPr>
        <p:txBody>
          <a:bodyPr wrap="square">
            <a:spAutoFit/>
          </a:bodyPr>
          <a:lstStyle/>
          <a:p>
            <a:r>
              <a:rPr lang="en-GB" sz="2200" b="1" dirty="0">
                <a:hlinkClick r:id="rId2"/>
              </a:rPr>
              <a:t>http://</a:t>
            </a:r>
            <a:r>
              <a:rPr lang="en-GB" sz="2200" b="1" dirty="0" smtClean="0">
                <a:hlinkClick r:id="rId2"/>
              </a:rPr>
              <a:t>www.slideshare.net/worldmapper/the-social-atlas-of-europe</a:t>
            </a:r>
            <a:r>
              <a:rPr lang="en-GB" sz="2200" b="1" dirty="0" smtClean="0"/>
              <a:t> </a:t>
            </a:r>
            <a:endParaRPr lang="en-GB" sz="2200" b="1" dirty="0"/>
          </a:p>
        </p:txBody>
      </p:sp>
      <p:sp>
        <p:nvSpPr>
          <p:cNvPr id="6" name="Title 1"/>
          <p:cNvSpPr txBox="1">
            <a:spLocks/>
          </p:cNvSpPr>
          <p:nvPr/>
        </p:nvSpPr>
        <p:spPr>
          <a:xfrm>
            <a:off x="88032" y="260648"/>
            <a:ext cx="8229600" cy="1143000"/>
          </a:xfrm>
          <a:prstGeom prst="rect">
            <a:avLst/>
          </a:prstGeom>
        </p:spPr>
        <p:txBody>
          <a:bodyP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b="1" dirty="0" smtClean="0"/>
              <a:t>More </a:t>
            </a:r>
            <a:r>
              <a:rPr lang="en-GB" sz="4800" b="1" i="1" dirty="0" smtClean="0"/>
              <a:t>Social Atlas of Europe </a:t>
            </a:r>
            <a:r>
              <a:rPr lang="en-GB" sz="4800" b="1" dirty="0" smtClean="0"/>
              <a:t>outputs and information available from:</a:t>
            </a:r>
            <a:endParaRPr lang="en-GB" sz="4800" b="1" dirty="0"/>
          </a:p>
        </p:txBody>
      </p:sp>
      <p:sp>
        <p:nvSpPr>
          <p:cNvPr id="7" name="Rectangle 6"/>
          <p:cNvSpPr/>
          <p:nvPr/>
        </p:nvSpPr>
        <p:spPr>
          <a:xfrm>
            <a:off x="251520" y="2338947"/>
            <a:ext cx="3941528" cy="369973"/>
          </a:xfrm>
          <a:prstGeom prst="rect">
            <a:avLst/>
          </a:prstGeom>
        </p:spPr>
        <p:txBody>
          <a:bodyPr wrap="none">
            <a:spAutoFit/>
          </a:bodyPr>
          <a:lstStyle/>
          <a:p>
            <a:pPr marL="342900" indent="-342900">
              <a:lnSpc>
                <a:spcPct val="80000"/>
              </a:lnSpc>
              <a:spcBef>
                <a:spcPct val="20000"/>
              </a:spcBef>
            </a:pPr>
            <a:r>
              <a:rPr lang="en-GB" sz="2200" b="1" dirty="0">
                <a:hlinkClick r:id="rId3"/>
              </a:rPr>
              <a:t>http://www.europemapper.org</a:t>
            </a:r>
            <a:r>
              <a:rPr lang="en-GB" sz="2200" b="1" dirty="0"/>
              <a:t> </a:t>
            </a:r>
          </a:p>
        </p:txBody>
      </p:sp>
      <p:sp>
        <p:nvSpPr>
          <p:cNvPr id="11" name="Rectangle 10"/>
          <p:cNvSpPr/>
          <p:nvPr/>
        </p:nvSpPr>
        <p:spPr>
          <a:xfrm>
            <a:off x="251520" y="2780928"/>
            <a:ext cx="8280920" cy="1107996"/>
          </a:xfrm>
          <a:prstGeom prst="rect">
            <a:avLst/>
          </a:prstGeom>
        </p:spPr>
        <p:txBody>
          <a:bodyPr wrap="square">
            <a:spAutoFit/>
          </a:bodyPr>
          <a:lstStyle/>
          <a:p>
            <a:r>
              <a:rPr lang="en-GB" sz="2200" b="1" dirty="0">
                <a:hlinkClick r:id="rId4"/>
              </a:rPr>
              <a:t>http://blogs.lse.ac.uk/europpblog/2014/08/12/there-are-benefits-to-viewing-europe-as-a-collection-of-cities-and-regions-rather-than-as-a-group-of-nation-states</a:t>
            </a:r>
            <a:r>
              <a:rPr lang="en-GB" sz="2200" b="1" dirty="0" smtClean="0">
                <a:hlinkClick r:id="rId4"/>
              </a:rPr>
              <a:t>/</a:t>
            </a:r>
            <a:r>
              <a:rPr lang="en-GB" sz="2200" dirty="0" smtClean="0"/>
              <a:t> </a:t>
            </a:r>
            <a:endParaRPr lang="en-GB" sz="2200" b="1" dirty="0"/>
          </a:p>
        </p:txBody>
      </p:sp>
      <p:sp>
        <p:nvSpPr>
          <p:cNvPr id="12" name="Rectangle 11"/>
          <p:cNvSpPr/>
          <p:nvPr/>
        </p:nvSpPr>
        <p:spPr>
          <a:xfrm>
            <a:off x="251520" y="4005064"/>
            <a:ext cx="8280920" cy="1446550"/>
          </a:xfrm>
          <a:prstGeom prst="rect">
            <a:avLst/>
          </a:prstGeom>
        </p:spPr>
        <p:txBody>
          <a:bodyPr wrap="square">
            <a:spAutoFit/>
          </a:bodyPr>
          <a:lstStyle/>
          <a:p>
            <a:r>
              <a:rPr lang="en-GB" sz="2200" b="1" dirty="0" smtClean="0">
                <a:hlinkClick r:id="rId5"/>
              </a:rPr>
              <a:t>http://www.discoversociety.org/2014/09/02/a-country-called-europe-a-cartographic-story-of-a-continent-united-in-diversity/</a:t>
            </a:r>
            <a:endParaRPr lang="en-GB" sz="2200" b="1" dirty="0" smtClean="0"/>
          </a:p>
          <a:p>
            <a:endParaRPr lang="en-GB" sz="2200" b="1" dirty="0"/>
          </a:p>
          <a:p>
            <a:r>
              <a:rPr lang="en-GB" sz="2200" b="1" dirty="0">
                <a:hlinkClick r:id="rId6"/>
              </a:rPr>
              <a:t>http://</a:t>
            </a:r>
            <a:r>
              <a:rPr lang="en-GB" sz="2200" b="1" dirty="0" smtClean="0">
                <a:hlinkClick r:id="rId6"/>
              </a:rPr>
              <a:t>www.policypress.co.uk/display.asp?K=9781447313533</a:t>
            </a:r>
            <a:r>
              <a:rPr lang="en-GB" sz="2200" b="1" dirty="0" smtClean="0"/>
              <a:t>  </a:t>
            </a:r>
            <a:endParaRPr lang="en-GB" sz="2200" b="1" dirty="0"/>
          </a:p>
        </p:txBody>
      </p:sp>
    </p:spTree>
    <p:extLst>
      <p:ext uri="{BB962C8B-B14F-4D97-AF65-F5344CB8AC3E}">
        <p14:creationId xmlns:p14="http://schemas.microsoft.com/office/powerpoint/2010/main" val="266605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 country called Europe?</a:t>
            </a:r>
          </a:p>
        </p:txBody>
      </p:sp>
      <p:pic>
        <p:nvPicPr>
          <p:cNvPr id="5" name="aqBg2_rMkK0"/>
          <p:cNvPicPr>
            <a:picLocks noRot="1" noChangeAspect="1"/>
          </p:cNvPicPr>
          <p:nvPr>
            <a:videoFile r:link="rId1"/>
          </p:nvPr>
        </p:nvPicPr>
        <p:blipFill>
          <a:blip r:embed="rId3"/>
          <a:stretch>
            <a:fillRect/>
          </a:stretch>
        </p:blipFill>
        <p:spPr>
          <a:xfrm>
            <a:off x="635562" y="1772816"/>
            <a:ext cx="7680854" cy="4320480"/>
          </a:xfrm>
          <a:prstGeom prst="rect">
            <a:avLst/>
          </a:prstGeom>
        </p:spPr>
      </p:pic>
      <p:sp>
        <p:nvSpPr>
          <p:cNvPr id="3" name="TextBox 2"/>
          <p:cNvSpPr txBox="1"/>
          <p:nvPr/>
        </p:nvSpPr>
        <p:spPr>
          <a:xfrm>
            <a:off x="539552" y="6453336"/>
            <a:ext cx="4943341" cy="369332"/>
          </a:xfrm>
          <a:prstGeom prst="rect">
            <a:avLst/>
          </a:prstGeom>
          <a:noFill/>
        </p:spPr>
        <p:txBody>
          <a:bodyPr wrap="none" rtlCol="0">
            <a:spAutoFit/>
          </a:bodyPr>
          <a:lstStyle/>
          <a:p>
            <a:r>
              <a:rPr lang="en-GB" dirty="0">
                <a:hlinkClick r:id="rId4"/>
              </a:rPr>
              <a:t>http://</a:t>
            </a:r>
            <a:r>
              <a:rPr lang="en-GB" dirty="0" smtClean="0">
                <a:hlinkClick r:id="rId4"/>
              </a:rPr>
              <a:t>www.youtube.com/watch?v=aqBg2_rMkK0</a:t>
            </a:r>
            <a:r>
              <a:rPr lang="en-GB" dirty="0" smtClean="0"/>
              <a:t> </a:t>
            </a:r>
            <a:endParaRPr lang="en-GB" dirty="0"/>
          </a:p>
        </p:txBody>
      </p:sp>
    </p:spTree>
    <p:extLst>
      <p:ext uri="{BB962C8B-B14F-4D97-AF65-F5344CB8AC3E}">
        <p14:creationId xmlns:p14="http://schemas.microsoft.com/office/powerpoint/2010/main" val="12168869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 questions (1)</a:t>
            </a:r>
          </a:p>
        </p:txBody>
      </p:sp>
      <p:sp>
        <p:nvSpPr>
          <p:cNvPr id="3" name="Content Placeholder 2"/>
          <p:cNvSpPr>
            <a:spLocks noGrp="1"/>
          </p:cNvSpPr>
          <p:nvPr>
            <p:ph idx="1"/>
          </p:nvPr>
        </p:nvSpPr>
        <p:spPr/>
        <p:txBody>
          <a:bodyPr>
            <a:normAutofit fontScale="92500" lnSpcReduction="10000"/>
          </a:bodyPr>
          <a:lstStyle/>
          <a:p>
            <a:r>
              <a:rPr lang="en-US" dirty="0"/>
              <a:t>Can Europe ever be seen as one country?  Or at least as an emerging ‘entity of identity’ made up of a growing number of smaller countries and regions?  </a:t>
            </a:r>
          </a:p>
          <a:p>
            <a:r>
              <a:rPr lang="en-US" dirty="0"/>
              <a:t>What does it mean to be European today? </a:t>
            </a:r>
            <a:r>
              <a:rPr lang="en-GB" dirty="0"/>
              <a:t>To what extent do the citizens of EU member states feel that they are citizens of something larger than their own country? </a:t>
            </a:r>
          </a:p>
          <a:p>
            <a:r>
              <a:rPr lang="en-GB" dirty="0"/>
              <a:t>Apart from apparently committing to a set of key ideals, what else do Europeans have in common?</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85085359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 questions (2)</a:t>
            </a:r>
          </a:p>
        </p:txBody>
      </p:sp>
      <p:sp>
        <p:nvSpPr>
          <p:cNvPr id="3" name="Content Placeholder 2"/>
          <p:cNvSpPr>
            <a:spLocks noGrp="1"/>
          </p:cNvSpPr>
          <p:nvPr>
            <p:ph idx="1"/>
          </p:nvPr>
        </p:nvSpPr>
        <p:spPr>
          <a:xfrm>
            <a:off x="590872" y="1340768"/>
            <a:ext cx="8229600" cy="4525963"/>
          </a:xfrm>
        </p:spPr>
        <p:txBody>
          <a:bodyPr>
            <a:noAutofit/>
          </a:bodyPr>
          <a:lstStyle/>
          <a:p>
            <a:r>
              <a:rPr lang="en-GB" sz="3000" dirty="0"/>
              <a:t>How does ‘</a:t>
            </a:r>
            <a:r>
              <a:rPr lang="en-GB" sz="3000" dirty="0" err="1"/>
              <a:t>Europeaness</a:t>
            </a:r>
            <a:r>
              <a:rPr lang="en-GB" sz="3000" dirty="0"/>
              <a:t>’ vary between different countries, regions? </a:t>
            </a:r>
          </a:p>
          <a:p>
            <a:r>
              <a:rPr lang="en-GB" sz="3000" dirty="0"/>
              <a:t>Are levels of ‘</a:t>
            </a:r>
            <a:r>
              <a:rPr lang="en-GB" sz="3000" dirty="0" err="1"/>
              <a:t>Europeaness</a:t>
            </a:r>
            <a:r>
              <a:rPr lang="en-GB" sz="3000" dirty="0"/>
              <a:t>’ among individuals across Europe reflect different characteristics of residents in different countries and regions (compositional effects) or are there are environmental or other factors (e.g. media representation of Europe, unemployment rates, social capital and cohesion, socio-economic inequality) of places that affect attitudes in relation to Europe? </a:t>
            </a:r>
          </a:p>
        </p:txBody>
      </p:sp>
    </p:spTree>
    <p:extLst>
      <p:ext uri="{BB962C8B-B14F-4D97-AF65-F5344CB8AC3E}">
        <p14:creationId xmlns:p14="http://schemas.microsoft.com/office/powerpoint/2010/main" val="28465838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 questions (3)</a:t>
            </a:r>
          </a:p>
        </p:txBody>
      </p:sp>
      <p:sp>
        <p:nvSpPr>
          <p:cNvPr id="3" name="Content Placeholder 2"/>
          <p:cNvSpPr>
            <a:spLocks noGrp="1"/>
          </p:cNvSpPr>
          <p:nvPr>
            <p:ph idx="1"/>
          </p:nvPr>
        </p:nvSpPr>
        <p:spPr>
          <a:xfrm>
            <a:off x="590872" y="1340768"/>
            <a:ext cx="8229600" cy="4525963"/>
          </a:xfrm>
        </p:spPr>
        <p:txBody>
          <a:bodyPr>
            <a:noAutofit/>
          </a:bodyPr>
          <a:lstStyle/>
          <a:p>
            <a:r>
              <a:rPr lang="en-GB" sz="3000" dirty="0"/>
              <a:t>What are the geographical patterns (at national, regional and intra-regional level) of ‘European’ identity-related variables and their possible determinants? </a:t>
            </a:r>
          </a:p>
          <a:p>
            <a:r>
              <a:rPr lang="en-GB" sz="3000" dirty="0"/>
              <a:t>How much do Europeans have in common in terms of quality of life, values, lifestyles, social attitudes, ecological footprints etc. across and within EU nation states and regions?</a:t>
            </a:r>
          </a:p>
          <a:p>
            <a:r>
              <a:rPr lang="en-GB" sz="3000" dirty="0"/>
              <a:t>To what extent are social divides within Europe are within states rather than between them?</a:t>
            </a:r>
          </a:p>
          <a:p>
            <a:endParaRPr lang="en-GB" sz="3000" dirty="0"/>
          </a:p>
          <a:p>
            <a:endParaRPr lang="en-GB" sz="3000" dirty="0"/>
          </a:p>
        </p:txBody>
      </p:sp>
    </p:spTree>
    <p:extLst>
      <p:ext uri="{BB962C8B-B14F-4D97-AF65-F5344CB8AC3E}">
        <p14:creationId xmlns:p14="http://schemas.microsoft.com/office/powerpoint/2010/main" val="411924778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2130425"/>
            <a:ext cx="7846640" cy="1730623"/>
          </a:xfrm>
        </p:spPr>
        <p:txBody>
          <a:bodyPr>
            <a:normAutofit/>
          </a:bodyPr>
          <a:lstStyle/>
          <a:p>
            <a:r>
              <a:rPr lang="en-GB" sz="5000" b="1" dirty="0" smtClean="0"/>
              <a:t>The Refugee Crisis and European </a:t>
            </a:r>
            <a:r>
              <a:rPr lang="en-GB" sz="5000" b="1" dirty="0"/>
              <a:t>I</a:t>
            </a:r>
            <a:r>
              <a:rPr lang="en-GB" sz="5000" b="1" dirty="0" smtClean="0"/>
              <a:t>dentity</a:t>
            </a:r>
            <a:endParaRPr lang="en-GB" sz="5000" b="1" dirty="0"/>
          </a:p>
        </p:txBody>
      </p:sp>
    </p:spTree>
    <p:extLst>
      <p:ext uri="{BB962C8B-B14F-4D97-AF65-F5344CB8AC3E}">
        <p14:creationId xmlns:p14="http://schemas.microsoft.com/office/powerpoint/2010/main" val="2470958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504" y="-603448"/>
            <a:ext cx="9036496" cy="1470025"/>
          </a:xfrm>
        </p:spPr>
        <p:txBody>
          <a:bodyPr>
            <a:noAutofit/>
          </a:bodyPr>
          <a:lstStyle/>
          <a:p>
            <a:r>
              <a:rPr lang="en-GB" sz="3200" b="1" dirty="0"/>
              <a:t/>
            </a:r>
            <a:br>
              <a:rPr lang="en-GB" sz="3200" b="1" dirty="0"/>
            </a:br>
            <a:r>
              <a:rPr lang="en-GB" sz="3200" b="1" dirty="0"/>
              <a:t/>
            </a:r>
            <a:br>
              <a:rPr lang="en-GB" sz="3200" b="1" dirty="0"/>
            </a:br>
            <a:r>
              <a:rPr lang="en-GB" sz="3200" b="1" dirty="0"/>
              <a:t/>
            </a:r>
            <a:br>
              <a:rPr lang="en-GB" sz="3200" b="1" dirty="0"/>
            </a:br>
            <a:r>
              <a:rPr lang="en-GB" sz="3200" b="1" dirty="0"/>
              <a:t/>
            </a:r>
            <a:br>
              <a:rPr lang="en-GB" sz="3200" b="1" dirty="0"/>
            </a:br>
            <a:r>
              <a:rPr lang="en-GB" sz="3200" b="1" dirty="0"/>
              <a:t>Lesvos: the island of solidarity and human rights?</a:t>
            </a:r>
            <a:br>
              <a:rPr lang="en-GB" sz="3200" b="1" dirty="0"/>
            </a:br>
            <a:r>
              <a:rPr lang="en-GB" sz="2400" b="1" i="1" dirty="0"/>
              <a:t>The inspiring humanity of many ordinary European citizens in the face of the refugee crisis contrasts shockingly with the limited actions of European governments</a:t>
            </a:r>
          </a:p>
        </p:txBody>
      </p:sp>
      <p:sp>
        <p:nvSpPr>
          <p:cNvPr id="3" name="Subtitle 2"/>
          <p:cNvSpPr>
            <a:spLocks noGrp="1"/>
          </p:cNvSpPr>
          <p:nvPr>
            <p:ph type="subTitle" idx="1"/>
          </p:nvPr>
        </p:nvSpPr>
        <p:spPr>
          <a:xfrm>
            <a:off x="107504" y="5733256"/>
            <a:ext cx="8856984" cy="1008112"/>
          </a:xfrm>
        </p:spPr>
        <p:txBody>
          <a:bodyPr>
            <a:normAutofit fontScale="92500"/>
          </a:bodyPr>
          <a:lstStyle/>
          <a:p>
            <a:r>
              <a:rPr lang="en-GB" sz="2800" b="1" dirty="0">
                <a:solidFill>
                  <a:schemeClr val="tx1"/>
                </a:solidFill>
              </a:rPr>
              <a:t>Dimitris Ballas</a:t>
            </a:r>
          </a:p>
          <a:p>
            <a:r>
              <a:rPr lang="en-GB" sz="2800" b="1" dirty="0">
                <a:solidFill>
                  <a:schemeClr val="tx1"/>
                </a:solidFill>
                <a:hlinkClick r:id="rId2"/>
              </a:rPr>
              <a:t>http://speri.dept.shef.ac.uk/2016/01/06/a-letter-from-lesvos</a:t>
            </a:r>
            <a:r>
              <a:rPr lang="en-GB" sz="2800" b="1" dirty="0">
                <a:solidFill>
                  <a:schemeClr val="tx1"/>
                </a:solidFill>
              </a:rPr>
              <a:t> </a:t>
            </a:r>
          </a:p>
        </p:txBody>
      </p:sp>
      <p:pic>
        <p:nvPicPr>
          <p:cNvPr id="3074" name="Picture 2" descr="https://neweuropeans.net/sites/default/files/styles/large/public/articles/media/7064790-3x2-700x467.jpg?itok=Y_3oteT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916832"/>
            <a:ext cx="5616624" cy="3747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3755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00"/>
            <a:ext cx="8229600" cy="1143000"/>
          </a:xfrm>
        </p:spPr>
        <p:txBody>
          <a:bodyPr/>
          <a:lstStyle/>
          <a:p>
            <a:r>
              <a:rPr lang="en-GB" b="1" dirty="0"/>
              <a:t>Inspiring actions of humanity</a:t>
            </a:r>
          </a:p>
        </p:txBody>
      </p:sp>
      <p:sp>
        <p:nvSpPr>
          <p:cNvPr id="3" name="Content Placeholder 2"/>
          <p:cNvSpPr>
            <a:spLocks noGrp="1"/>
          </p:cNvSpPr>
          <p:nvPr>
            <p:ph idx="1"/>
          </p:nvPr>
        </p:nvSpPr>
        <p:spPr>
          <a:xfrm>
            <a:off x="457200" y="847253"/>
            <a:ext cx="8229600" cy="4525963"/>
          </a:xfrm>
        </p:spPr>
        <p:txBody>
          <a:bodyPr>
            <a:noAutofit/>
          </a:bodyPr>
          <a:lstStyle/>
          <a:p>
            <a:r>
              <a:rPr lang="en-GB" sz="3000" b="1" dirty="0"/>
              <a:t>Local volunteers</a:t>
            </a:r>
            <a:r>
              <a:rPr lang="en-GB" sz="3000" dirty="0"/>
              <a:t>… ‘even if Greece is bankrupt and we have no money, we will still have our bodies and we will help the people who need us’ (George </a:t>
            </a:r>
            <a:r>
              <a:rPr lang="en-GB" sz="3000" dirty="0" err="1"/>
              <a:t>Tyrikos-Ergas</a:t>
            </a:r>
            <a:r>
              <a:rPr lang="en-GB" sz="3000" dirty="0"/>
              <a:t>, </a:t>
            </a:r>
            <a:r>
              <a:rPr lang="en-GB" sz="3000" dirty="0" err="1"/>
              <a:t>Agkalia</a:t>
            </a:r>
            <a:r>
              <a:rPr lang="en-GB" sz="3000" dirty="0"/>
              <a:t>, NGO awarded the </a:t>
            </a:r>
            <a:r>
              <a:rPr lang="en-GB" sz="3000" i="1" dirty="0">
                <a:effectLst/>
              </a:rPr>
              <a:t>Council of Europe Raoul Wallenberg Prize</a:t>
            </a:r>
            <a:r>
              <a:rPr lang="en-GB" sz="3000" dirty="0">
                <a:effectLst/>
              </a:rPr>
              <a:t> 2016)</a:t>
            </a:r>
          </a:p>
          <a:p>
            <a:r>
              <a:rPr lang="en-GB" sz="3000" b="1" dirty="0"/>
              <a:t>‘Volunteers International’ </a:t>
            </a:r>
            <a:r>
              <a:rPr lang="en-GB" sz="3000" dirty="0"/>
              <a:t>‘often taking unpaid leave from work, bringing their own equipment and living in whatever accommodation they can find; a nurse from Palestine, a doctor from Israel, lifeguards from Barcelona; from Bolton to Oslo, everyday people are making a difference’</a:t>
            </a:r>
          </a:p>
          <a:p>
            <a:endParaRPr lang="en-GB" sz="3000" dirty="0"/>
          </a:p>
          <a:p>
            <a:endParaRPr lang="en-GB" sz="3000" dirty="0">
              <a:effectLst/>
            </a:endParaRPr>
          </a:p>
          <a:p>
            <a:endParaRPr lang="en-GB" sz="3000" dirty="0"/>
          </a:p>
        </p:txBody>
      </p:sp>
      <p:sp>
        <p:nvSpPr>
          <p:cNvPr id="4" name="Subtitle 2"/>
          <p:cNvSpPr txBox="1">
            <a:spLocks/>
          </p:cNvSpPr>
          <p:nvPr/>
        </p:nvSpPr>
        <p:spPr>
          <a:xfrm>
            <a:off x="251520" y="6093296"/>
            <a:ext cx="9001000" cy="10081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600" b="1" dirty="0">
                <a:hlinkClick r:id="rId2"/>
              </a:rPr>
              <a:t>http://speri.dept.shef.ac.uk/2016/01/06/a-letter-from-lesvos</a:t>
            </a:r>
            <a:r>
              <a:rPr lang="en-GB" sz="2600" b="1" dirty="0"/>
              <a:t> </a:t>
            </a:r>
          </a:p>
        </p:txBody>
      </p:sp>
    </p:spTree>
    <p:extLst>
      <p:ext uri="{BB962C8B-B14F-4D97-AF65-F5344CB8AC3E}">
        <p14:creationId xmlns:p14="http://schemas.microsoft.com/office/powerpoint/2010/main" val="23803327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65" y="188640"/>
            <a:ext cx="8867328" cy="1143000"/>
          </a:xfrm>
        </p:spPr>
        <p:txBody>
          <a:bodyPr>
            <a:normAutofit fontScale="90000"/>
          </a:bodyPr>
          <a:lstStyle/>
          <a:p>
            <a:r>
              <a:rPr lang="en-GB" b="1" dirty="0"/>
              <a:t>Political developments / media discourse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4" y="1052736"/>
            <a:ext cx="8947898" cy="234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9512" y="3775680"/>
            <a:ext cx="8783550" cy="2677656"/>
          </a:xfrm>
          <a:prstGeom prst="rect">
            <a:avLst/>
          </a:prstGeom>
        </p:spPr>
        <p:txBody>
          <a:bodyPr wrap="square">
            <a:spAutoFit/>
          </a:bodyPr>
          <a:lstStyle/>
          <a:p>
            <a:r>
              <a:rPr lang="en-US" sz="2800" dirty="0"/>
              <a:t>Viewing the refugee and migration crisis as a failure of immigration control often adopting a toxic discourse</a:t>
            </a:r>
            <a:r>
              <a:rPr lang="en-US" sz="2800" b="1" dirty="0"/>
              <a:t> </a:t>
            </a:r>
          </a:p>
          <a:p>
            <a:endParaRPr lang="en-US" sz="2800" b="1" u="sng" dirty="0"/>
          </a:p>
          <a:p>
            <a:r>
              <a:rPr lang="en-US" sz="2800" b="1" dirty="0"/>
              <a:t>But isn’t this an opportunity to celebrate humanity and uphold ideological and humanitarian responsibilities that are considered to be pan-European and universal ideals?</a:t>
            </a:r>
            <a:endParaRPr lang="en-GB" sz="2800" b="1" dirty="0"/>
          </a:p>
        </p:txBody>
      </p:sp>
    </p:spTree>
    <p:extLst>
      <p:ext uri="{BB962C8B-B14F-4D97-AF65-F5344CB8AC3E}">
        <p14:creationId xmlns:p14="http://schemas.microsoft.com/office/powerpoint/2010/main" val="12072679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0" y="620688"/>
            <a:ext cx="9001000" cy="634082"/>
          </a:xfrm>
        </p:spPr>
        <p:txBody>
          <a:bodyPr>
            <a:noAutofit/>
          </a:bodyPr>
          <a:lstStyle/>
          <a:p>
            <a:r>
              <a:rPr lang="en-GB" sz="3400" b="1" dirty="0">
                <a:latin typeface="Times New Roman" panose="02020603050405020304" pitchFamily="18" charset="0"/>
                <a:cs typeface="Times New Roman" panose="02020603050405020304" pitchFamily="18" charset="0"/>
              </a:rPr>
              <a:t>Other considerations (</a:t>
            </a:r>
            <a:r>
              <a:rPr lang="en-GB" sz="3400" b="1" i="1" dirty="0">
                <a:latin typeface="Times New Roman" panose="02020603050405020304" pitchFamily="18" charset="0"/>
                <a:cs typeface="Times New Roman" panose="02020603050405020304" pitchFamily="18" charset="0"/>
              </a:rPr>
              <a:t>apart from the obvious humanitarian imperatives</a:t>
            </a:r>
            <a:r>
              <a:rPr lang="en-GB" sz="3400" b="1"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83568" y="1556792"/>
            <a:ext cx="8229600" cy="4525963"/>
          </a:xfrm>
        </p:spPr>
        <p:txBody>
          <a:bodyPr>
            <a:noAutofit/>
          </a:bodyPr>
          <a:lstStyle/>
          <a:p>
            <a:r>
              <a:rPr lang="en-GB" b="1" u="sng" dirty="0"/>
              <a:t>Strong economic case: </a:t>
            </a:r>
            <a:r>
              <a:rPr lang="en-GB" dirty="0"/>
              <a:t>potential contribution that they can make to the economies and pensions systems of European countries increasingly faced with a demographic and pension crisis.</a:t>
            </a:r>
          </a:p>
          <a:p>
            <a:r>
              <a:rPr lang="en-GB" b="1" u="sng" dirty="0"/>
              <a:t>Socio-cultural:</a:t>
            </a:r>
            <a:r>
              <a:rPr lang="en-GB" u="sng" dirty="0"/>
              <a:t> </a:t>
            </a:r>
            <a:r>
              <a:rPr lang="en-GB" dirty="0"/>
              <a:t>The integration of people with diverse backgrounds can be culturally enriching.</a:t>
            </a:r>
          </a:p>
          <a:p>
            <a:r>
              <a:rPr lang="en-GB" b="1" u="sng" dirty="0"/>
              <a:t>Capacity: </a:t>
            </a:r>
            <a:r>
              <a:rPr lang="en-GB" dirty="0"/>
              <a:t>The numbers of refugees are very small for Europe.</a:t>
            </a:r>
          </a:p>
        </p:txBody>
      </p:sp>
    </p:spTree>
    <p:extLst>
      <p:ext uri="{BB962C8B-B14F-4D97-AF65-F5344CB8AC3E}">
        <p14:creationId xmlns:p14="http://schemas.microsoft.com/office/powerpoint/2010/main" val="155566766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404664"/>
            <a:ext cx="7772400" cy="1470025"/>
          </a:xfrm>
        </p:spPr>
        <p:txBody>
          <a:bodyPr>
            <a:normAutofit fontScale="90000"/>
          </a:bodyPr>
          <a:lstStyle/>
          <a:p>
            <a:r>
              <a:rPr lang="en-GB" b="1" dirty="0"/>
              <a:t>Human rights in Europe: “Do not leave the battlefield”</a:t>
            </a:r>
            <a:br>
              <a:rPr lang="en-GB" b="1" dirty="0"/>
            </a:br>
            <a:endParaRPr lang="en-GB" dirty="0"/>
          </a:p>
        </p:txBody>
      </p:sp>
      <p:sp>
        <p:nvSpPr>
          <p:cNvPr id="4" name="Rectangle 3"/>
          <p:cNvSpPr/>
          <p:nvPr/>
        </p:nvSpPr>
        <p:spPr>
          <a:xfrm>
            <a:off x="607871" y="1591720"/>
            <a:ext cx="7920880" cy="5262979"/>
          </a:xfrm>
          <a:prstGeom prst="rect">
            <a:avLst/>
          </a:prstGeom>
        </p:spPr>
        <p:txBody>
          <a:bodyPr wrap="square">
            <a:spAutoFit/>
          </a:bodyPr>
          <a:lstStyle/>
          <a:p>
            <a:r>
              <a:rPr lang="en-GB" sz="2400" dirty="0"/>
              <a:t>“The landscape I describe is a bleak one, and those who cherish human rights, who value Europe, cannot remain silent. To all human rights defenders, to all those who protect the most vulnerable, to all those politicians who stand by principles and values even when it is not electorally convenient, I say: </a:t>
            </a:r>
            <a:r>
              <a:rPr lang="en-GB" sz="2400" b="1" dirty="0"/>
              <a:t>do not leave the battlefield. With you, we will overcome this negative period and build a stronger Europe based on human rights for all</a:t>
            </a:r>
            <a:r>
              <a:rPr lang="en-GB" sz="2400" dirty="0"/>
              <a:t>.”</a:t>
            </a:r>
          </a:p>
          <a:p>
            <a:endParaRPr lang="en-GB" sz="2400" dirty="0"/>
          </a:p>
          <a:p>
            <a:r>
              <a:rPr lang="en-GB" sz="2400" dirty="0"/>
              <a:t>Nils </a:t>
            </a:r>
            <a:r>
              <a:rPr lang="en-GB" sz="2400" dirty="0" err="1"/>
              <a:t>Muižnieks</a:t>
            </a:r>
            <a:r>
              <a:rPr lang="en-GB" sz="2400" dirty="0"/>
              <a:t>, Council of Europe Commissioner for Human Rights, annual activity report for 2015 (my emphasis) – report available from: </a:t>
            </a:r>
            <a:r>
              <a:rPr lang="en-GB" sz="2400" dirty="0">
                <a:hlinkClick r:id="rId2"/>
              </a:rPr>
              <a:t>http://www.coe.int/en/web/commissioner/-/human-rights-in-europe-do-not-leave-the-battlefield</a:t>
            </a:r>
            <a:endParaRPr lang="en-GB" sz="2400" dirty="0"/>
          </a:p>
          <a:p>
            <a:endParaRPr lang="en-GB" sz="2400" dirty="0"/>
          </a:p>
        </p:txBody>
      </p:sp>
    </p:spTree>
    <p:extLst>
      <p:ext uri="{BB962C8B-B14F-4D97-AF65-F5344CB8AC3E}">
        <p14:creationId xmlns:p14="http://schemas.microsoft.com/office/powerpoint/2010/main" val="36653095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052736"/>
            <a:ext cx="8229600" cy="452596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400" b="1" dirty="0"/>
              <a:t>“Europe is a thought that needs to become a feeling</a:t>
            </a:r>
            <a:r>
              <a:rPr lang="en-GB" sz="3400" dirty="0"/>
              <a:t>. When Americans talk about their United States, they get all misty eyed, they get emotional. Hell, when the Irish talk about the United States, we get misty eyed. Do we think that way about Europe? And if not why not?” </a:t>
            </a:r>
          </a:p>
          <a:p>
            <a:pPr marL="0" indent="0">
              <a:buNone/>
            </a:pPr>
            <a:r>
              <a:rPr lang="en-GB" sz="3400" i="1" dirty="0"/>
              <a:t>Bono, addressing delegates at the European People’s Party Congress in Dublin, 7 March 2014 (RTE, 2014 ; my emphasis)</a:t>
            </a:r>
            <a:endParaRPr lang="en-GB" sz="3400" dirty="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a:t>A country called Europe?</a:t>
            </a:r>
            <a:endParaRPr lang="en-GB" b="1" dirty="0"/>
          </a:p>
        </p:txBody>
      </p:sp>
    </p:spTree>
    <p:extLst>
      <p:ext uri="{BB962C8B-B14F-4D97-AF65-F5344CB8AC3E}">
        <p14:creationId xmlns:p14="http://schemas.microsoft.com/office/powerpoint/2010/main" val="348889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8640960" cy="484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A country called Europe?</a:t>
            </a:r>
          </a:p>
        </p:txBody>
      </p:sp>
      <p:sp>
        <p:nvSpPr>
          <p:cNvPr id="5" name="Text Box 8"/>
          <p:cNvSpPr txBox="1">
            <a:spLocks noChangeArrowheads="1"/>
          </p:cNvSpPr>
          <p:nvPr/>
        </p:nvSpPr>
        <p:spPr bwMode="auto">
          <a:xfrm>
            <a:off x="304800" y="5870575"/>
            <a:ext cx="8077200" cy="584775"/>
          </a:xfrm>
          <a:prstGeom prst="rect">
            <a:avLst/>
          </a:prstGeom>
          <a:noFill/>
          <a:ln w="9525">
            <a:noFill/>
            <a:miter lim="800000"/>
            <a:headEnd/>
            <a:tailEnd/>
          </a:ln>
          <a:effectLst/>
        </p:spPr>
        <p:txBody>
          <a:bodyPr>
            <a:spAutoFit/>
          </a:bodyPr>
          <a:lstStyle/>
          <a:p>
            <a:r>
              <a:rPr lang="en-GB" sz="1600" b="1" dirty="0"/>
              <a:t>Eurobarometer, Spring 2014</a:t>
            </a:r>
          </a:p>
          <a:p>
            <a:r>
              <a:rPr lang="en-GB" sz="1600" b="1" dirty="0">
                <a:hlinkClick r:id="rId3"/>
              </a:rPr>
              <a:t>http://ec.europa.eu/public_opinion/archives/eb/eb81/eb81_first_en.pdf</a:t>
            </a:r>
            <a:r>
              <a:rPr lang="en-GB" sz="1600" b="1" dirty="0"/>
              <a:t> </a:t>
            </a:r>
          </a:p>
        </p:txBody>
      </p:sp>
    </p:spTree>
    <p:extLst>
      <p:ext uri="{BB962C8B-B14F-4D97-AF65-F5344CB8AC3E}">
        <p14:creationId xmlns:p14="http://schemas.microsoft.com/office/powerpoint/2010/main" val="1394761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b="1" dirty="0"/>
              <a:t>A country called Europe?</a:t>
            </a:r>
          </a:p>
        </p:txBody>
      </p:sp>
      <p:sp>
        <p:nvSpPr>
          <p:cNvPr id="5" name="Text Box 8"/>
          <p:cNvSpPr txBox="1">
            <a:spLocks noChangeArrowheads="1"/>
          </p:cNvSpPr>
          <p:nvPr/>
        </p:nvSpPr>
        <p:spPr bwMode="auto">
          <a:xfrm>
            <a:off x="304800" y="5870575"/>
            <a:ext cx="8077200" cy="584775"/>
          </a:xfrm>
          <a:prstGeom prst="rect">
            <a:avLst/>
          </a:prstGeom>
          <a:noFill/>
          <a:ln w="9525">
            <a:noFill/>
            <a:miter lim="800000"/>
            <a:headEnd/>
            <a:tailEnd/>
          </a:ln>
          <a:effectLst/>
        </p:spPr>
        <p:txBody>
          <a:bodyPr>
            <a:spAutoFit/>
          </a:bodyPr>
          <a:lstStyle/>
          <a:p>
            <a:r>
              <a:rPr lang="en-GB" sz="1600" b="1" dirty="0"/>
              <a:t>Eurobarometer, Spring 2015</a:t>
            </a:r>
          </a:p>
          <a:p>
            <a:r>
              <a:rPr lang="en-GB" sz="1600" b="1" dirty="0">
                <a:hlinkClick r:id="rId2"/>
              </a:rPr>
              <a:t>http://ec.europa.eu/public_opinion/archives/eb/eb83/eb83_first_en.pdf</a:t>
            </a:r>
            <a:r>
              <a:rPr lang="en-GB" sz="1600" b="1" dirty="0"/>
              <a:t> </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196752"/>
            <a:ext cx="8913128" cy="452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1741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543450"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0450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1692</TotalTime>
  <Words>2324</Words>
  <Application>Microsoft Office PowerPoint</Application>
  <PresentationFormat>On-screen Show (4:3)</PresentationFormat>
  <Paragraphs>191</Paragraphs>
  <Slides>58</Slides>
  <Notes>9</Notes>
  <HiddenSlides>0</HiddenSlides>
  <MMClips>3</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Outline</vt:lpstr>
      <vt:lpstr>A country called Europe?</vt:lpstr>
      <vt:lpstr>A country called Europe?</vt:lpstr>
      <vt:lpstr>PowerPoint Presentation</vt:lpstr>
      <vt:lpstr>PowerPoint Presentation</vt:lpstr>
      <vt:lpstr>PowerPoint Presentation</vt:lpstr>
      <vt:lpstr>PowerPoint Presentation</vt:lpstr>
      <vt:lpstr>PowerPoint Presentation</vt:lpstr>
      <vt:lpstr>A country called Europe?</vt:lpstr>
      <vt:lpstr>PowerPoint Presentation</vt:lpstr>
      <vt:lpstr>PowerPoint Presentation</vt:lpstr>
      <vt:lpstr>Conventional mapping</vt:lpstr>
      <vt:lpstr>Land area</vt:lpstr>
      <vt:lpstr>But conventional maps </vt:lpstr>
      <vt:lpstr>PowerPoint Presentation</vt:lpstr>
      <vt:lpstr>What is a cartogram?</vt:lpstr>
      <vt:lpstr>PowerPoint Presentation</vt:lpstr>
      <vt:lpstr>Automated computer algorithms – key issues and challenges</vt:lpstr>
      <vt:lpstr>One small step for two men,  one giant leap for mapping </vt:lpstr>
      <vt:lpstr>PowerPoint Presentation</vt:lpstr>
      <vt:lpstr>PowerPoint Presentation</vt:lpstr>
      <vt:lpstr>Worldmapper</vt:lpstr>
      <vt:lpstr>A new map projection</vt:lpstr>
      <vt:lpstr>PowerPoint Presentation</vt:lpstr>
      <vt:lpstr>An inverse of a traditional physical geography map?</vt:lpstr>
      <vt:lpstr>A country called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maps</vt:lpstr>
      <vt:lpstr>Types of maps</vt:lpstr>
      <vt:lpstr>PowerPoint Presentation</vt:lpstr>
      <vt:lpstr>Types of maps</vt:lpstr>
      <vt:lpstr>PowerPoint Presentation</vt:lpstr>
      <vt:lpstr>Types of maps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questions (1)</vt:lpstr>
      <vt:lpstr>Research questions (2)</vt:lpstr>
      <vt:lpstr>Research questions (3)</vt:lpstr>
      <vt:lpstr>The Refugee Crisis and European Identity</vt:lpstr>
      <vt:lpstr>    Lesvos: the island of solidarity and human rights? The inspiring humanity of many ordinary European citizens in the face of the refugee crisis contrasts shockingly with the limited actions of European governments</vt:lpstr>
      <vt:lpstr>Inspiring actions of humanity</vt:lpstr>
      <vt:lpstr>Political developments / media discourse</vt:lpstr>
      <vt:lpstr>Other considerations (apart from the obvious humanitarian imperatives)</vt:lpstr>
      <vt:lpstr>Human rights in Europe: “Do not leave the battlefield”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Dimitris Ballas</dc:creator>
  <cp:lastModifiedBy>Dimitris</cp:lastModifiedBy>
  <cp:revision>122</cp:revision>
  <dcterms:created xsi:type="dcterms:W3CDTF">2014-06-20T11:27:37Z</dcterms:created>
  <dcterms:modified xsi:type="dcterms:W3CDTF">2016-07-17T19:56:41Z</dcterms:modified>
</cp:coreProperties>
</file>