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45"/>
  </p:notesMasterIdLst>
  <p:handoutMasterIdLst>
    <p:handoutMasterId r:id="rId46"/>
  </p:handoutMasterIdLst>
  <p:sldIdLst>
    <p:sldId id="699" r:id="rId4"/>
    <p:sldId id="700" r:id="rId5"/>
    <p:sldId id="701" r:id="rId6"/>
    <p:sldId id="658" r:id="rId7"/>
    <p:sldId id="691" r:id="rId8"/>
    <p:sldId id="692" r:id="rId9"/>
    <p:sldId id="693" r:id="rId10"/>
    <p:sldId id="694" r:id="rId11"/>
    <p:sldId id="695" r:id="rId12"/>
    <p:sldId id="696" r:id="rId13"/>
    <p:sldId id="697" r:id="rId14"/>
    <p:sldId id="698" r:id="rId15"/>
    <p:sldId id="536" r:id="rId16"/>
    <p:sldId id="542" r:id="rId17"/>
    <p:sldId id="549" r:id="rId18"/>
    <p:sldId id="543" r:id="rId19"/>
    <p:sldId id="544" r:id="rId20"/>
    <p:sldId id="545" r:id="rId21"/>
    <p:sldId id="546" r:id="rId22"/>
    <p:sldId id="547" r:id="rId23"/>
    <p:sldId id="548" r:id="rId24"/>
    <p:sldId id="391" r:id="rId25"/>
    <p:sldId id="550" r:id="rId26"/>
    <p:sldId id="551" r:id="rId27"/>
    <p:sldId id="552" r:id="rId28"/>
    <p:sldId id="554" r:id="rId29"/>
    <p:sldId id="553" r:id="rId30"/>
    <p:sldId id="555" r:id="rId31"/>
    <p:sldId id="556" r:id="rId32"/>
    <p:sldId id="557" r:id="rId33"/>
    <p:sldId id="558" r:id="rId34"/>
    <p:sldId id="559" r:id="rId35"/>
    <p:sldId id="560" r:id="rId36"/>
    <p:sldId id="597" r:id="rId37"/>
    <p:sldId id="598" r:id="rId38"/>
    <p:sldId id="599" r:id="rId39"/>
    <p:sldId id="600" r:id="rId40"/>
    <p:sldId id="601" r:id="rId41"/>
    <p:sldId id="602" r:id="rId42"/>
    <p:sldId id="690" r:id="rId43"/>
    <p:sldId id="660" r:id="rId44"/>
  </p:sldIdLst>
  <p:sldSz cx="12188825"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72279" autoAdjust="0"/>
  </p:normalViewPr>
  <p:slideViewPr>
    <p:cSldViewPr showGuides="1">
      <p:cViewPr varScale="1">
        <p:scale>
          <a:sx n="71" d="100"/>
          <a:sy n="71" d="100"/>
        </p:scale>
        <p:origin x="-402" y="-102"/>
      </p:cViewPr>
      <p:guideLst>
        <p:guide orient="horz" pos="2160"/>
        <p:guide pos="3839"/>
      </p:guideLst>
    </p:cSldViewPr>
  </p:slideViewPr>
  <p:outlineViewPr>
    <p:cViewPr>
      <p:scale>
        <a:sx n="33" d="100"/>
        <a:sy n="33" d="100"/>
      </p:scale>
      <p:origin x="0" y="-94350"/>
    </p:cViewPr>
  </p:outlineViewPr>
  <p:notesTextViewPr>
    <p:cViewPr>
      <p:scale>
        <a:sx n="1" d="1"/>
        <a:sy n="1" d="1"/>
      </p:scale>
      <p:origin x="0" y="0"/>
    </p:cViewPr>
  </p:notesTextViewPr>
  <p:sorterViewPr>
    <p:cViewPr varScale="1">
      <p:scale>
        <a:sx n="1" d="1"/>
        <a:sy n="1" d="1"/>
      </p:scale>
      <p:origin x="0" y="-116220"/>
    </p:cViewPr>
  </p:sorterViewPr>
  <p:notesViewPr>
    <p:cSldViewPr showGuides="1">
      <p:cViewPr varScale="1">
        <p:scale>
          <a:sx n="63" d="100"/>
          <a:sy n="63" d="100"/>
        </p:scale>
        <p:origin x="1986" y="10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pPr/>
              <a:t>9/2/2015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xmlns=""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9/2/2015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11</a:t>
            </a:fld>
            <a:endParaRPr lang="en-US"/>
          </a:p>
        </p:txBody>
      </p:sp>
    </p:spTree>
    <p:extLst>
      <p:ext uri="{BB962C8B-B14F-4D97-AF65-F5344CB8AC3E}">
        <p14:creationId xmlns:p14="http://schemas.microsoft.com/office/powerpoint/2010/main" xmlns="" val="302949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12</a:t>
            </a:fld>
            <a:endParaRPr lang="en-US"/>
          </a:p>
        </p:txBody>
      </p:sp>
    </p:spTree>
    <p:extLst>
      <p:ext uri="{BB962C8B-B14F-4D97-AF65-F5344CB8AC3E}">
        <p14:creationId xmlns:p14="http://schemas.microsoft.com/office/powerpoint/2010/main" xmlns="" val="353576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13</a:t>
            </a:fld>
            <a:endParaRPr lang="en-US"/>
          </a:p>
        </p:txBody>
      </p:sp>
    </p:spTree>
    <p:extLst>
      <p:ext uri="{BB962C8B-B14F-4D97-AF65-F5344CB8AC3E}">
        <p14:creationId xmlns:p14="http://schemas.microsoft.com/office/powerpoint/2010/main" xmlns="" val="220671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14</a:t>
            </a:fld>
            <a:endParaRPr lang="en-US"/>
          </a:p>
        </p:txBody>
      </p:sp>
    </p:spTree>
    <p:extLst>
      <p:ext uri="{BB962C8B-B14F-4D97-AF65-F5344CB8AC3E}">
        <p14:creationId xmlns:p14="http://schemas.microsoft.com/office/powerpoint/2010/main" xmlns="" val="3063547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15</a:t>
            </a:fld>
            <a:endParaRPr lang="en-US"/>
          </a:p>
        </p:txBody>
      </p:sp>
    </p:spTree>
    <p:extLst>
      <p:ext uri="{BB962C8B-B14F-4D97-AF65-F5344CB8AC3E}">
        <p14:creationId xmlns:p14="http://schemas.microsoft.com/office/powerpoint/2010/main" xmlns="" val="57783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16</a:t>
            </a:fld>
            <a:endParaRPr lang="en-US"/>
          </a:p>
        </p:txBody>
      </p:sp>
    </p:spTree>
    <p:extLst>
      <p:ext uri="{BB962C8B-B14F-4D97-AF65-F5344CB8AC3E}">
        <p14:creationId xmlns:p14="http://schemas.microsoft.com/office/powerpoint/2010/main" xmlns="" val="303161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17</a:t>
            </a:fld>
            <a:endParaRPr lang="en-US"/>
          </a:p>
        </p:txBody>
      </p:sp>
    </p:spTree>
    <p:extLst>
      <p:ext uri="{BB962C8B-B14F-4D97-AF65-F5344CB8AC3E}">
        <p14:creationId xmlns:p14="http://schemas.microsoft.com/office/powerpoint/2010/main" xmlns="" val="233460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18</a:t>
            </a:fld>
            <a:endParaRPr lang="en-US"/>
          </a:p>
        </p:txBody>
      </p:sp>
    </p:spTree>
    <p:extLst>
      <p:ext uri="{BB962C8B-B14F-4D97-AF65-F5344CB8AC3E}">
        <p14:creationId xmlns:p14="http://schemas.microsoft.com/office/powerpoint/2010/main" xmlns="" val="3315463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19</a:t>
            </a:fld>
            <a:endParaRPr lang="en-US"/>
          </a:p>
        </p:txBody>
      </p:sp>
    </p:spTree>
    <p:extLst>
      <p:ext uri="{BB962C8B-B14F-4D97-AF65-F5344CB8AC3E}">
        <p14:creationId xmlns:p14="http://schemas.microsoft.com/office/powerpoint/2010/main" xmlns="" val="1660712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20</a:t>
            </a:fld>
            <a:endParaRPr lang="en-US"/>
          </a:p>
        </p:txBody>
      </p:sp>
    </p:spTree>
    <p:extLst>
      <p:ext uri="{BB962C8B-B14F-4D97-AF65-F5344CB8AC3E}">
        <p14:creationId xmlns:p14="http://schemas.microsoft.com/office/powerpoint/2010/main" xmlns="" val="350863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21</a:t>
            </a:fld>
            <a:endParaRPr lang="en-US"/>
          </a:p>
        </p:txBody>
      </p:sp>
    </p:spTree>
    <p:extLst>
      <p:ext uri="{BB962C8B-B14F-4D97-AF65-F5344CB8AC3E}">
        <p14:creationId xmlns:p14="http://schemas.microsoft.com/office/powerpoint/2010/main" xmlns="" val="2252525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22</a:t>
            </a:fld>
            <a:endParaRPr lang="en-US"/>
          </a:p>
        </p:txBody>
      </p:sp>
    </p:spTree>
    <p:extLst>
      <p:ext uri="{BB962C8B-B14F-4D97-AF65-F5344CB8AC3E}">
        <p14:creationId xmlns:p14="http://schemas.microsoft.com/office/powerpoint/2010/main" xmlns="" val="2461003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27</a:t>
            </a:fld>
            <a:endParaRPr lang="en-US"/>
          </a:p>
        </p:txBody>
      </p:sp>
    </p:spTree>
    <p:extLst>
      <p:ext uri="{BB962C8B-B14F-4D97-AF65-F5344CB8AC3E}">
        <p14:creationId xmlns:p14="http://schemas.microsoft.com/office/powerpoint/2010/main" xmlns="" val="121676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35</a:t>
            </a:fld>
            <a:endParaRPr lang="en-US"/>
          </a:p>
        </p:txBody>
      </p:sp>
    </p:spTree>
    <p:extLst>
      <p:ext uri="{BB962C8B-B14F-4D97-AF65-F5344CB8AC3E}">
        <p14:creationId xmlns:p14="http://schemas.microsoft.com/office/powerpoint/2010/main" xmlns="" val="3359578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36</a:t>
            </a:fld>
            <a:endParaRPr lang="en-US"/>
          </a:p>
        </p:txBody>
      </p:sp>
    </p:spTree>
    <p:extLst>
      <p:ext uri="{BB962C8B-B14F-4D97-AF65-F5344CB8AC3E}">
        <p14:creationId xmlns:p14="http://schemas.microsoft.com/office/powerpoint/2010/main" xmlns="" val="4054457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37</a:t>
            </a:fld>
            <a:endParaRPr lang="en-US"/>
          </a:p>
        </p:txBody>
      </p:sp>
    </p:spTree>
    <p:extLst>
      <p:ext uri="{BB962C8B-B14F-4D97-AF65-F5344CB8AC3E}">
        <p14:creationId xmlns:p14="http://schemas.microsoft.com/office/powerpoint/2010/main" xmlns="" val="1201635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38</a:t>
            </a:fld>
            <a:endParaRPr lang="en-US"/>
          </a:p>
        </p:txBody>
      </p:sp>
    </p:spTree>
    <p:extLst>
      <p:ext uri="{BB962C8B-B14F-4D97-AF65-F5344CB8AC3E}">
        <p14:creationId xmlns:p14="http://schemas.microsoft.com/office/powerpoint/2010/main" xmlns="" val="15483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39</a:t>
            </a:fld>
            <a:endParaRPr lang="en-US"/>
          </a:p>
        </p:txBody>
      </p:sp>
    </p:spTree>
    <p:extLst>
      <p:ext uri="{BB962C8B-B14F-4D97-AF65-F5344CB8AC3E}">
        <p14:creationId xmlns:p14="http://schemas.microsoft.com/office/powerpoint/2010/main" xmlns="" val="4203609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40</a:t>
            </a:fld>
            <a:endParaRPr lang="en-US"/>
          </a:p>
        </p:txBody>
      </p:sp>
    </p:spTree>
    <p:extLst>
      <p:ext uri="{BB962C8B-B14F-4D97-AF65-F5344CB8AC3E}">
        <p14:creationId xmlns:p14="http://schemas.microsoft.com/office/powerpoint/2010/main" xmlns="" val="2702381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41</a:t>
            </a:fld>
            <a:endParaRPr lang="en-US"/>
          </a:p>
        </p:txBody>
      </p:sp>
    </p:spTree>
    <p:extLst>
      <p:ext uri="{BB962C8B-B14F-4D97-AF65-F5344CB8AC3E}">
        <p14:creationId xmlns:p14="http://schemas.microsoft.com/office/powerpoint/2010/main" xmlns="" val="359551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a:t>
            </a:fld>
            <a:endParaRPr lang="en-US"/>
          </a:p>
        </p:txBody>
      </p:sp>
    </p:spTree>
    <p:extLst>
      <p:ext uri="{BB962C8B-B14F-4D97-AF65-F5344CB8AC3E}">
        <p14:creationId xmlns:p14="http://schemas.microsoft.com/office/powerpoint/2010/main" xmlns="" val="136286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6</a:t>
            </a:fld>
            <a:endParaRPr lang="en-US"/>
          </a:p>
        </p:txBody>
      </p:sp>
    </p:spTree>
    <p:extLst>
      <p:ext uri="{BB962C8B-B14F-4D97-AF65-F5344CB8AC3E}">
        <p14:creationId xmlns:p14="http://schemas.microsoft.com/office/powerpoint/2010/main" xmlns="" val="180875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7</a:t>
            </a:fld>
            <a:endParaRPr lang="en-US"/>
          </a:p>
        </p:txBody>
      </p:sp>
    </p:spTree>
    <p:extLst>
      <p:ext uri="{BB962C8B-B14F-4D97-AF65-F5344CB8AC3E}">
        <p14:creationId xmlns:p14="http://schemas.microsoft.com/office/powerpoint/2010/main" xmlns="" val="199706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8</a:t>
            </a:fld>
            <a:endParaRPr lang="en-US"/>
          </a:p>
        </p:txBody>
      </p:sp>
    </p:spTree>
    <p:extLst>
      <p:ext uri="{BB962C8B-B14F-4D97-AF65-F5344CB8AC3E}">
        <p14:creationId xmlns:p14="http://schemas.microsoft.com/office/powerpoint/2010/main" xmlns="" val="312127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9</a:t>
            </a:fld>
            <a:endParaRPr lang="en-US"/>
          </a:p>
        </p:txBody>
      </p:sp>
    </p:spTree>
    <p:extLst>
      <p:ext uri="{BB962C8B-B14F-4D97-AF65-F5344CB8AC3E}">
        <p14:creationId xmlns:p14="http://schemas.microsoft.com/office/powerpoint/2010/main" xmlns="" val="150345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10</a:t>
            </a:fld>
            <a:endParaRPr lang="en-US"/>
          </a:p>
        </p:txBody>
      </p:sp>
    </p:spTree>
    <p:extLst>
      <p:ext uri="{BB962C8B-B14F-4D97-AF65-F5344CB8AC3E}">
        <p14:creationId xmlns:p14="http://schemas.microsoft.com/office/powerpoint/2010/main" xmlns="" val="259688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0"/>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DB1C8C-B414-4477-82F8-703A46026E4D}" type="datetimeFigureOut">
              <a:rPr lang="el-GR" smtClean="0"/>
              <a:t>2/9/2015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AD98DB-74AE-4F0B-AD86-0F0B52A901BB}" type="slidenum">
              <a:rPr lang="el-GR" smtClean="0"/>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5"/>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3F41C87-7AD9-4845-A077-840E4A0F3F06}"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3F41C87-7AD9-4845-A077-840E4A0F3F06}"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1"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6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1"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3"/>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pPr/>
              <a:t>9/2/2015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pPr/>
              <a:t>9/2/2015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9/2/2015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9/2/2015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6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9/2/2015</a:t>
            </a:fld>
            <a:endParaRPr lang="en-US"/>
          </a:p>
        </p:txBody>
      </p:sp>
      <p:sp>
        <p:nvSpPr>
          <p:cNvPr id="5" name="Footer Placeholder 4"/>
          <p:cNvSpPr>
            <a:spLocks noGrp="1"/>
          </p:cNvSpPr>
          <p:nvPr>
            <p:ph type="ftr" sz="quarter" idx="3"/>
          </p:nvPr>
        </p:nvSpPr>
        <p:spPr>
          <a:xfrm>
            <a:off x="4164515" y="635636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35326" y="635636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8" y="1484787"/>
            <a:ext cx="10360501" cy="1470025"/>
          </a:xfrm>
        </p:spPr>
        <p:txBody>
          <a:bodyPr>
            <a:normAutofit fontScale="90000"/>
          </a:bodyPr>
          <a:lstStyle/>
          <a:p>
            <a:r>
              <a:rPr lang="el-GR" b="1" dirty="0" smtClean="0"/>
              <a:t>Τεχνολογικές και διδακτικές καινοτομίες με τη χρήση της Πληροφορικής</a:t>
            </a:r>
            <a:br>
              <a:rPr lang="el-GR" b="1" dirty="0" smtClean="0"/>
            </a:br>
            <a:r>
              <a:rPr lang="el-GR" b="1" dirty="0" smtClean="0"/>
              <a:t>Εικονική Πραγματικότητα</a:t>
            </a:r>
            <a:endParaRPr lang="el-GR" b="1" dirty="0"/>
          </a:p>
        </p:txBody>
      </p:sp>
      <p:sp>
        <p:nvSpPr>
          <p:cNvPr id="3" name="Υπότιτλος 2"/>
          <p:cNvSpPr>
            <a:spLocks noGrp="1"/>
          </p:cNvSpPr>
          <p:nvPr>
            <p:ph type="subTitle" idx="1"/>
          </p:nvPr>
        </p:nvSpPr>
        <p:spPr>
          <a:xfrm>
            <a:off x="527244" y="3281564"/>
            <a:ext cx="11326308" cy="2290576"/>
          </a:xfrm>
        </p:spPr>
        <p:txBody>
          <a:bodyPr>
            <a:noAutofit/>
          </a:bodyPr>
          <a:lstStyle/>
          <a:p>
            <a:r>
              <a:rPr lang="el-GR" sz="2800" b="1" dirty="0" smtClean="0">
                <a:solidFill>
                  <a:schemeClr val="tx1"/>
                </a:solidFill>
              </a:rPr>
              <a:t>Ενότητα </a:t>
            </a:r>
            <a:r>
              <a:rPr lang="en-US" sz="2800" b="1" dirty="0" smtClean="0">
                <a:solidFill>
                  <a:schemeClr val="tx1"/>
                </a:solidFill>
              </a:rPr>
              <a:t>6</a:t>
            </a:r>
            <a:r>
              <a:rPr lang="el-GR" sz="2800" b="1" dirty="0" smtClean="0">
                <a:solidFill>
                  <a:schemeClr val="tx1"/>
                </a:solidFill>
              </a:rPr>
              <a:t>:</a:t>
            </a:r>
            <a:r>
              <a:rPr lang="en-US" sz="2800" dirty="0" smtClean="0">
                <a:solidFill>
                  <a:schemeClr val="tx1"/>
                </a:solidFill>
              </a:rPr>
              <a:t> </a:t>
            </a:r>
            <a:r>
              <a:rPr lang="el-GR" sz="2800" smtClean="0">
                <a:solidFill>
                  <a:schemeClr val="tx1"/>
                </a:solidFill>
              </a:rPr>
              <a:t>Χειρισμός αντικειμένων</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5" y="5827938"/>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9" y="5591697"/>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1"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5"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 xmlns:p14="http://schemas.microsoft.com/office/powerpoint/2010/main"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grpSp>
        <p:nvGrpSpPr>
          <p:cNvPr id="3" name="Group 2"/>
          <p:cNvGrpSpPr/>
          <p:nvPr/>
        </p:nvGrpSpPr>
        <p:grpSpPr>
          <a:xfrm>
            <a:off x="350899" y="1196752"/>
            <a:ext cx="5009772" cy="4238125"/>
            <a:chOff x="0" y="0"/>
            <a:chExt cx="5010129" cy="4238570"/>
          </a:xfrm>
        </p:grpSpPr>
        <p:sp>
          <p:nvSpPr>
            <p:cNvPr id="4" name="Rectangle 3"/>
            <p:cNvSpPr/>
            <p:nvPr/>
          </p:nvSpPr>
          <p:spPr>
            <a:xfrm>
              <a:off x="4967986" y="376186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65837" y="4048633"/>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p:cNvPicPr/>
            <p:nvPr/>
          </p:nvPicPr>
          <p:blipFill>
            <a:blip r:embed="rId3"/>
            <a:stretch>
              <a:fillRect/>
            </a:stretch>
          </p:blipFill>
          <p:spPr>
            <a:xfrm>
              <a:off x="65532" y="0"/>
              <a:ext cx="4902708" cy="3866388"/>
            </a:xfrm>
            <a:prstGeom prst="rect">
              <a:avLst/>
            </a:prstGeom>
          </p:spPr>
        </p:pic>
        <p:pic>
          <p:nvPicPr>
            <p:cNvPr id="7" name="Picture 6"/>
            <p:cNvPicPr/>
            <p:nvPr/>
          </p:nvPicPr>
          <p:blipFill>
            <a:blip r:embed="rId4"/>
            <a:stretch>
              <a:fillRect/>
            </a:stretch>
          </p:blipFill>
          <p:spPr>
            <a:xfrm>
              <a:off x="390144" y="173736"/>
              <a:ext cx="585216" cy="384048"/>
            </a:xfrm>
            <a:prstGeom prst="rect">
              <a:avLst/>
            </a:prstGeom>
          </p:spPr>
        </p:pic>
        <p:sp>
          <p:nvSpPr>
            <p:cNvPr id="8" name="Shape 2598"/>
            <p:cNvSpPr/>
            <p:nvPr/>
          </p:nvSpPr>
          <p:spPr>
            <a:xfrm>
              <a:off x="398526" y="168403"/>
              <a:ext cx="544068" cy="342900"/>
            </a:xfrm>
            <a:custGeom>
              <a:avLst/>
              <a:gdLst/>
              <a:ahLst/>
              <a:cxnLst/>
              <a:rect l="0" t="0" r="0" b="0"/>
              <a:pathLst>
                <a:path w="544068" h="342900">
                  <a:moveTo>
                    <a:pt x="0" y="171450"/>
                  </a:moveTo>
                  <a:cubicBezTo>
                    <a:pt x="0" y="76708"/>
                    <a:pt x="121793" y="0"/>
                    <a:pt x="272034" y="0"/>
                  </a:cubicBezTo>
                  <a:cubicBezTo>
                    <a:pt x="422275" y="0"/>
                    <a:pt x="544068" y="76708"/>
                    <a:pt x="544068" y="171450"/>
                  </a:cubicBezTo>
                  <a:cubicBezTo>
                    <a:pt x="544068" y="266192"/>
                    <a:pt x="422275" y="342900"/>
                    <a:pt x="272034" y="342900"/>
                  </a:cubicBezTo>
                  <a:cubicBezTo>
                    <a:pt x="121793"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9" name="Picture 8"/>
            <p:cNvPicPr/>
            <p:nvPr/>
          </p:nvPicPr>
          <p:blipFill>
            <a:blip r:embed="rId5"/>
            <a:stretch>
              <a:fillRect/>
            </a:stretch>
          </p:blipFill>
          <p:spPr>
            <a:xfrm>
              <a:off x="0" y="467868"/>
              <a:ext cx="583692" cy="384048"/>
            </a:xfrm>
            <a:prstGeom prst="rect">
              <a:avLst/>
            </a:prstGeom>
          </p:spPr>
        </p:pic>
        <p:sp>
          <p:nvSpPr>
            <p:cNvPr id="10" name="Shape 2600"/>
            <p:cNvSpPr/>
            <p:nvPr/>
          </p:nvSpPr>
          <p:spPr>
            <a:xfrm>
              <a:off x="8382" y="462534"/>
              <a:ext cx="542544" cy="342900"/>
            </a:xfrm>
            <a:custGeom>
              <a:avLst/>
              <a:gdLst/>
              <a:ahLst/>
              <a:cxnLst/>
              <a:rect l="0" t="0" r="0" b="0"/>
              <a:pathLst>
                <a:path w="542544" h="342900">
                  <a:moveTo>
                    <a:pt x="0" y="171450"/>
                  </a:moveTo>
                  <a:cubicBezTo>
                    <a:pt x="0" y="76708"/>
                    <a:pt x="121450" y="0"/>
                    <a:pt x="271272" y="0"/>
                  </a:cubicBezTo>
                  <a:cubicBezTo>
                    <a:pt x="421132" y="0"/>
                    <a:pt x="542544" y="76708"/>
                    <a:pt x="542544" y="171450"/>
                  </a:cubicBezTo>
                  <a:cubicBezTo>
                    <a:pt x="542544" y="266192"/>
                    <a:pt x="421132" y="342900"/>
                    <a:pt x="271272" y="342900"/>
                  </a:cubicBezTo>
                  <a:cubicBezTo>
                    <a:pt x="121450"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1" name="Picture 10"/>
            <p:cNvPicPr/>
            <p:nvPr/>
          </p:nvPicPr>
          <p:blipFill>
            <a:blip r:embed="rId6"/>
            <a:stretch>
              <a:fillRect/>
            </a:stretch>
          </p:blipFill>
          <p:spPr>
            <a:xfrm>
              <a:off x="2610612" y="2625852"/>
              <a:ext cx="1365504" cy="1069848"/>
            </a:xfrm>
            <a:prstGeom prst="rect">
              <a:avLst/>
            </a:prstGeom>
          </p:spPr>
        </p:pic>
        <p:sp>
          <p:nvSpPr>
            <p:cNvPr id="12" name="Shape 2602"/>
            <p:cNvSpPr/>
            <p:nvPr/>
          </p:nvSpPr>
          <p:spPr>
            <a:xfrm>
              <a:off x="2618994" y="2620518"/>
              <a:ext cx="1324356" cy="1028700"/>
            </a:xfrm>
            <a:custGeom>
              <a:avLst/>
              <a:gdLst/>
              <a:ahLst/>
              <a:cxnLst/>
              <a:rect l="0" t="0" r="0" b="0"/>
              <a:pathLst>
                <a:path w="1324356" h="1028700">
                  <a:moveTo>
                    <a:pt x="0" y="514350"/>
                  </a:moveTo>
                  <a:cubicBezTo>
                    <a:pt x="0" y="230251"/>
                    <a:pt x="296418" y="0"/>
                    <a:pt x="662178" y="0"/>
                  </a:cubicBezTo>
                  <a:cubicBezTo>
                    <a:pt x="1027938" y="0"/>
                    <a:pt x="1324356" y="230251"/>
                    <a:pt x="1324356" y="514350"/>
                  </a:cubicBezTo>
                  <a:cubicBezTo>
                    <a:pt x="1324356" y="798449"/>
                    <a:pt x="1027938" y="1028700"/>
                    <a:pt x="662178" y="1028700"/>
                  </a:cubicBezTo>
                  <a:cubicBezTo>
                    <a:pt x="296418" y="1028700"/>
                    <a:pt x="0" y="798449"/>
                    <a:pt x="0" y="5143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grpSp>
        <p:nvGrpSpPr>
          <p:cNvPr id="20" name="Group 19"/>
          <p:cNvGrpSpPr/>
          <p:nvPr/>
        </p:nvGrpSpPr>
        <p:grpSpPr>
          <a:xfrm>
            <a:off x="6670476" y="1196752"/>
            <a:ext cx="4896544" cy="5661248"/>
            <a:chOff x="0" y="339869"/>
            <a:chExt cx="6025879" cy="6706544"/>
          </a:xfrm>
        </p:grpSpPr>
        <p:sp>
          <p:nvSpPr>
            <p:cNvPr id="21" name="Rectangle 20"/>
            <p:cNvSpPr/>
            <p:nvPr/>
          </p:nvSpPr>
          <p:spPr>
            <a:xfrm>
              <a:off x="4350385" y="3076321"/>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22" name="Rectangle 21"/>
            <p:cNvSpPr/>
            <p:nvPr/>
          </p:nvSpPr>
          <p:spPr>
            <a:xfrm>
              <a:off x="3379597" y="6856476"/>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23" name="Picture 22"/>
            <p:cNvPicPr/>
            <p:nvPr/>
          </p:nvPicPr>
          <p:blipFill>
            <a:blip r:embed="rId7"/>
            <a:stretch>
              <a:fillRect/>
            </a:stretch>
          </p:blipFill>
          <p:spPr>
            <a:xfrm>
              <a:off x="74676" y="339869"/>
              <a:ext cx="5951203" cy="4795672"/>
            </a:xfrm>
            <a:prstGeom prst="rect">
              <a:avLst/>
            </a:prstGeom>
          </p:spPr>
        </p:pic>
        <p:pic>
          <p:nvPicPr>
            <p:cNvPr id="25" name="Picture 24"/>
            <p:cNvPicPr/>
            <p:nvPr/>
          </p:nvPicPr>
          <p:blipFill>
            <a:blip r:embed="rId8"/>
            <a:stretch>
              <a:fillRect/>
            </a:stretch>
          </p:blipFill>
          <p:spPr>
            <a:xfrm>
              <a:off x="1837944" y="1065276"/>
              <a:ext cx="1746504" cy="1508760"/>
            </a:xfrm>
            <a:prstGeom prst="rect">
              <a:avLst/>
            </a:prstGeom>
          </p:spPr>
        </p:pic>
        <p:sp>
          <p:nvSpPr>
            <p:cNvPr id="26" name="Shape 2687"/>
            <p:cNvSpPr/>
            <p:nvPr/>
          </p:nvSpPr>
          <p:spPr>
            <a:xfrm>
              <a:off x="1846326" y="1059942"/>
              <a:ext cx="1705356" cy="1467612"/>
            </a:xfrm>
            <a:custGeom>
              <a:avLst/>
              <a:gdLst/>
              <a:ahLst/>
              <a:cxnLst/>
              <a:rect l="0" t="0" r="0" b="0"/>
              <a:pathLst>
                <a:path w="1705356" h="1467612">
                  <a:moveTo>
                    <a:pt x="0" y="733806"/>
                  </a:moveTo>
                  <a:cubicBezTo>
                    <a:pt x="0" y="328549"/>
                    <a:pt x="381762" y="0"/>
                    <a:pt x="852678" y="0"/>
                  </a:cubicBezTo>
                  <a:cubicBezTo>
                    <a:pt x="1323594" y="0"/>
                    <a:pt x="1705356" y="328549"/>
                    <a:pt x="1705356" y="733806"/>
                  </a:cubicBezTo>
                  <a:cubicBezTo>
                    <a:pt x="1705356" y="1139063"/>
                    <a:pt x="1323594" y="1467612"/>
                    <a:pt x="852678" y="1467612"/>
                  </a:cubicBezTo>
                  <a:cubicBezTo>
                    <a:pt x="381762" y="1467612"/>
                    <a:pt x="0" y="1139063"/>
                    <a:pt x="0" y="73380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7" name="Picture 26"/>
            <p:cNvPicPr/>
            <p:nvPr/>
          </p:nvPicPr>
          <p:blipFill>
            <a:blip r:embed="rId9"/>
            <a:stretch>
              <a:fillRect/>
            </a:stretch>
          </p:blipFill>
          <p:spPr>
            <a:xfrm>
              <a:off x="0" y="475488"/>
              <a:ext cx="641604" cy="393192"/>
            </a:xfrm>
            <a:prstGeom prst="rect">
              <a:avLst/>
            </a:prstGeom>
          </p:spPr>
        </p:pic>
        <p:sp>
          <p:nvSpPr>
            <p:cNvPr id="28" name="Shape 2689"/>
            <p:cNvSpPr/>
            <p:nvPr/>
          </p:nvSpPr>
          <p:spPr>
            <a:xfrm>
              <a:off x="8382" y="470154"/>
              <a:ext cx="600456" cy="352044"/>
            </a:xfrm>
            <a:custGeom>
              <a:avLst/>
              <a:gdLst/>
              <a:ahLst/>
              <a:cxnLst/>
              <a:rect l="0" t="0" r="0" b="0"/>
              <a:pathLst>
                <a:path w="600456" h="352044">
                  <a:moveTo>
                    <a:pt x="0" y="176022"/>
                  </a:moveTo>
                  <a:cubicBezTo>
                    <a:pt x="0" y="78867"/>
                    <a:pt x="134417" y="0"/>
                    <a:pt x="300228" y="0"/>
                  </a:cubicBezTo>
                  <a:cubicBezTo>
                    <a:pt x="466090" y="0"/>
                    <a:pt x="600456" y="78867"/>
                    <a:pt x="600456" y="176022"/>
                  </a:cubicBezTo>
                  <a:cubicBezTo>
                    <a:pt x="600456" y="273177"/>
                    <a:pt x="466090" y="352044"/>
                    <a:pt x="300228" y="352044"/>
                  </a:cubicBezTo>
                  <a:cubicBezTo>
                    <a:pt x="134417" y="352044"/>
                    <a:pt x="0" y="273177"/>
                    <a:pt x="0" y="17602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9220675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6334" y="280092"/>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grpSp>
        <p:nvGrpSpPr>
          <p:cNvPr id="17" name="Group 16"/>
          <p:cNvGrpSpPr/>
          <p:nvPr/>
        </p:nvGrpSpPr>
        <p:grpSpPr>
          <a:xfrm>
            <a:off x="262082" y="1290418"/>
            <a:ext cx="2520280" cy="5400600"/>
            <a:chOff x="0" y="0"/>
            <a:chExt cx="2782930" cy="5785811"/>
          </a:xfrm>
        </p:grpSpPr>
        <p:sp>
          <p:nvSpPr>
            <p:cNvPr id="18" name="Rectangle 17"/>
            <p:cNvSpPr/>
            <p:nvPr/>
          </p:nvSpPr>
          <p:spPr>
            <a:xfrm>
              <a:off x="2740787" y="5595874"/>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9" name="Picture 18"/>
            <p:cNvPicPr/>
            <p:nvPr/>
          </p:nvPicPr>
          <p:blipFill>
            <a:blip r:embed="rId3"/>
            <a:stretch>
              <a:fillRect/>
            </a:stretch>
          </p:blipFill>
          <p:spPr>
            <a:xfrm>
              <a:off x="178308" y="0"/>
              <a:ext cx="2561844" cy="5701284"/>
            </a:xfrm>
            <a:prstGeom prst="rect">
              <a:avLst/>
            </a:prstGeom>
          </p:spPr>
        </p:pic>
        <p:pic>
          <p:nvPicPr>
            <p:cNvPr id="20" name="Picture 19"/>
            <p:cNvPicPr/>
            <p:nvPr/>
          </p:nvPicPr>
          <p:blipFill>
            <a:blip r:embed="rId4"/>
            <a:stretch>
              <a:fillRect/>
            </a:stretch>
          </p:blipFill>
          <p:spPr>
            <a:xfrm>
              <a:off x="647700" y="2025396"/>
              <a:ext cx="640080" cy="393192"/>
            </a:xfrm>
            <a:prstGeom prst="rect">
              <a:avLst/>
            </a:prstGeom>
          </p:spPr>
        </p:pic>
        <p:sp>
          <p:nvSpPr>
            <p:cNvPr id="21" name="Shape 2774"/>
            <p:cNvSpPr/>
            <p:nvPr/>
          </p:nvSpPr>
          <p:spPr>
            <a:xfrm>
              <a:off x="656082" y="2020062"/>
              <a:ext cx="598932" cy="352044"/>
            </a:xfrm>
            <a:custGeom>
              <a:avLst/>
              <a:gdLst/>
              <a:ahLst/>
              <a:cxnLst/>
              <a:rect l="0" t="0" r="0" b="0"/>
              <a:pathLst>
                <a:path w="598932" h="352044">
                  <a:moveTo>
                    <a:pt x="0" y="176022"/>
                  </a:moveTo>
                  <a:cubicBezTo>
                    <a:pt x="0" y="78867"/>
                    <a:pt x="134112" y="0"/>
                    <a:pt x="299466" y="0"/>
                  </a:cubicBezTo>
                  <a:cubicBezTo>
                    <a:pt x="464820" y="0"/>
                    <a:pt x="598932" y="78867"/>
                    <a:pt x="598932" y="176022"/>
                  </a:cubicBezTo>
                  <a:cubicBezTo>
                    <a:pt x="598932" y="273177"/>
                    <a:pt x="464820" y="352044"/>
                    <a:pt x="299466" y="352044"/>
                  </a:cubicBezTo>
                  <a:cubicBezTo>
                    <a:pt x="134112" y="352044"/>
                    <a:pt x="0" y="273177"/>
                    <a:pt x="0" y="17602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2" name="Picture 21"/>
            <p:cNvPicPr/>
            <p:nvPr/>
          </p:nvPicPr>
          <p:blipFill>
            <a:blip r:embed="rId5"/>
            <a:stretch>
              <a:fillRect/>
            </a:stretch>
          </p:blipFill>
          <p:spPr>
            <a:xfrm>
              <a:off x="47244" y="3195828"/>
              <a:ext cx="1450848" cy="708660"/>
            </a:xfrm>
            <a:prstGeom prst="rect">
              <a:avLst/>
            </a:prstGeom>
          </p:spPr>
        </p:pic>
        <p:sp>
          <p:nvSpPr>
            <p:cNvPr id="23" name="Shape 2776"/>
            <p:cNvSpPr/>
            <p:nvPr/>
          </p:nvSpPr>
          <p:spPr>
            <a:xfrm>
              <a:off x="55626" y="3190494"/>
              <a:ext cx="1409700" cy="667512"/>
            </a:xfrm>
            <a:custGeom>
              <a:avLst/>
              <a:gdLst/>
              <a:ahLst/>
              <a:cxnLst/>
              <a:rect l="0" t="0" r="0" b="0"/>
              <a:pathLst>
                <a:path w="1409700" h="667512">
                  <a:moveTo>
                    <a:pt x="0" y="333756"/>
                  </a:moveTo>
                  <a:cubicBezTo>
                    <a:pt x="0" y="149479"/>
                    <a:pt x="315595" y="0"/>
                    <a:pt x="704850" y="0"/>
                  </a:cubicBezTo>
                  <a:cubicBezTo>
                    <a:pt x="1094105" y="0"/>
                    <a:pt x="1409700" y="149479"/>
                    <a:pt x="1409700" y="333756"/>
                  </a:cubicBezTo>
                  <a:cubicBezTo>
                    <a:pt x="1409700" y="518033"/>
                    <a:pt x="1094105" y="667512"/>
                    <a:pt x="704850" y="667512"/>
                  </a:cubicBezTo>
                  <a:cubicBezTo>
                    <a:pt x="315595" y="667512"/>
                    <a:pt x="0" y="518033"/>
                    <a:pt x="0" y="33375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4" name="Picture 23"/>
            <p:cNvPicPr/>
            <p:nvPr/>
          </p:nvPicPr>
          <p:blipFill>
            <a:blip r:embed="rId6"/>
            <a:stretch>
              <a:fillRect/>
            </a:stretch>
          </p:blipFill>
          <p:spPr>
            <a:xfrm>
              <a:off x="47244" y="3787141"/>
              <a:ext cx="1450848" cy="841248"/>
            </a:xfrm>
            <a:prstGeom prst="rect">
              <a:avLst/>
            </a:prstGeom>
          </p:spPr>
        </p:pic>
        <p:sp>
          <p:nvSpPr>
            <p:cNvPr id="25" name="Shape 2778"/>
            <p:cNvSpPr/>
            <p:nvPr/>
          </p:nvSpPr>
          <p:spPr>
            <a:xfrm>
              <a:off x="55626" y="3781806"/>
              <a:ext cx="1409700" cy="800100"/>
            </a:xfrm>
            <a:custGeom>
              <a:avLst/>
              <a:gdLst/>
              <a:ahLst/>
              <a:cxnLst/>
              <a:rect l="0" t="0" r="0" b="0"/>
              <a:pathLst>
                <a:path w="1409700" h="800100">
                  <a:moveTo>
                    <a:pt x="0" y="400050"/>
                  </a:moveTo>
                  <a:cubicBezTo>
                    <a:pt x="0" y="179070"/>
                    <a:pt x="315595" y="0"/>
                    <a:pt x="704850" y="0"/>
                  </a:cubicBezTo>
                  <a:cubicBezTo>
                    <a:pt x="1094105" y="0"/>
                    <a:pt x="1409700" y="179070"/>
                    <a:pt x="1409700" y="400050"/>
                  </a:cubicBezTo>
                  <a:cubicBezTo>
                    <a:pt x="1409700" y="621030"/>
                    <a:pt x="1094105" y="800100"/>
                    <a:pt x="704850" y="800100"/>
                  </a:cubicBezTo>
                  <a:cubicBezTo>
                    <a:pt x="315595" y="800100"/>
                    <a:pt x="0" y="621030"/>
                    <a:pt x="0" y="4000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6" name="Picture 25"/>
            <p:cNvPicPr/>
            <p:nvPr/>
          </p:nvPicPr>
          <p:blipFill>
            <a:blip r:embed="rId6"/>
            <a:stretch>
              <a:fillRect/>
            </a:stretch>
          </p:blipFill>
          <p:spPr>
            <a:xfrm>
              <a:off x="0" y="4482084"/>
              <a:ext cx="1450848" cy="841248"/>
            </a:xfrm>
            <a:prstGeom prst="rect">
              <a:avLst/>
            </a:prstGeom>
          </p:spPr>
        </p:pic>
        <p:sp>
          <p:nvSpPr>
            <p:cNvPr id="27" name="Shape 2780"/>
            <p:cNvSpPr/>
            <p:nvPr/>
          </p:nvSpPr>
          <p:spPr>
            <a:xfrm>
              <a:off x="8382" y="4476750"/>
              <a:ext cx="1409700" cy="800100"/>
            </a:xfrm>
            <a:custGeom>
              <a:avLst/>
              <a:gdLst/>
              <a:ahLst/>
              <a:cxnLst/>
              <a:rect l="0" t="0" r="0" b="0"/>
              <a:pathLst>
                <a:path w="1409700" h="800100">
                  <a:moveTo>
                    <a:pt x="0" y="400050"/>
                  </a:moveTo>
                  <a:cubicBezTo>
                    <a:pt x="0" y="179070"/>
                    <a:pt x="315595" y="0"/>
                    <a:pt x="704850" y="0"/>
                  </a:cubicBezTo>
                  <a:cubicBezTo>
                    <a:pt x="1094105" y="0"/>
                    <a:pt x="1409700" y="179070"/>
                    <a:pt x="1409700" y="400050"/>
                  </a:cubicBezTo>
                  <a:cubicBezTo>
                    <a:pt x="1409700" y="621030"/>
                    <a:pt x="1094105" y="800100"/>
                    <a:pt x="704850" y="800100"/>
                  </a:cubicBezTo>
                  <a:cubicBezTo>
                    <a:pt x="315595" y="800100"/>
                    <a:pt x="0" y="621030"/>
                    <a:pt x="0" y="4000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8" name="Picture 27"/>
            <p:cNvPicPr/>
            <p:nvPr/>
          </p:nvPicPr>
          <p:blipFill>
            <a:blip r:embed="rId7"/>
            <a:stretch>
              <a:fillRect/>
            </a:stretch>
          </p:blipFill>
          <p:spPr>
            <a:xfrm>
              <a:off x="0" y="2281428"/>
              <a:ext cx="1202436" cy="955548"/>
            </a:xfrm>
            <a:prstGeom prst="rect">
              <a:avLst/>
            </a:prstGeom>
          </p:spPr>
        </p:pic>
        <p:sp>
          <p:nvSpPr>
            <p:cNvPr id="29" name="Shape 2782"/>
            <p:cNvSpPr/>
            <p:nvPr/>
          </p:nvSpPr>
          <p:spPr>
            <a:xfrm>
              <a:off x="8382" y="2276094"/>
              <a:ext cx="1161288" cy="914400"/>
            </a:xfrm>
            <a:custGeom>
              <a:avLst/>
              <a:gdLst/>
              <a:ahLst/>
              <a:cxnLst/>
              <a:rect l="0" t="0" r="0" b="0"/>
              <a:pathLst>
                <a:path w="1161288" h="914400">
                  <a:moveTo>
                    <a:pt x="0" y="457200"/>
                  </a:moveTo>
                  <a:cubicBezTo>
                    <a:pt x="0" y="204724"/>
                    <a:pt x="259969" y="0"/>
                    <a:pt x="580644" y="0"/>
                  </a:cubicBezTo>
                  <a:cubicBezTo>
                    <a:pt x="901319" y="0"/>
                    <a:pt x="1161288" y="204724"/>
                    <a:pt x="1161288" y="457200"/>
                  </a:cubicBezTo>
                  <a:cubicBezTo>
                    <a:pt x="1161288" y="709676"/>
                    <a:pt x="901319" y="914400"/>
                    <a:pt x="580644" y="914400"/>
                  </a:cubicBezTo>
                  <a:cubicBezTo>
                    <a:pt x="259969" y="914400"/>
                    <a:pt x="0" y="709676"/>
                    <a:pt x="0" y="45720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grpSp>
        <p:nvGrpSpPr>
          <p:cNvPr id="40" name="Group 39"/>
          <p:cNvGrpSpPr/>
          <p:nvPr/>
        </p:nvGrpSpPr>
        <p:grpSpPr>
          <a:xfrm>
            <a:off x="3718148" y="1438278"/>
            <a:ext cx="7688671" cy="5025980"/>
            <a:chOff x="0" y="0"/>
            <a:chExt cx="5574009" cy="3618683"/>
          </a:xfrm>
        </p:grpSpPr>
        <p:sp>
          <p:nvSpPr>
            <p:cNvPr id="41" name="Rectangle 40"/>
            <p:cNvSpPr/>
            <p:nvPr/>
          </p:nvSpPr>
          <p:spPr>
            <a:xfrm>
              <a:off x="5531866" y="3428746"/>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42" name="Picture 41"/>
            <p:cNvPicPr/>
            <p:nvPr/>
          </p:nvPicPr>
          <p:blipFill>
            <a:blip r:embed="rId8"/>
            <a:stretch>
              <a:fillRect/>
            </a:stretch>
          </p:blipFill>
          <p:spPr>
            <a:xfrm>
              <a:off x="245364" y="0"/>
              <a:ext cx="5285232" cy="3534156"/>
            </a:xfrm>
            <a:prstGeom prst="rect">
              <a:avLst/>
            </a:prstGeom>
          </p:spPr>
        </p:pic>
        <p:pic>
          <p:nvPicPr>
            <p:cNvPr id="43" name="Picture 42"/>
            <p:cNvPicPr/>
            <p:nvPr/>
          </p:nvPicPr>
          <p:blipFill>
            <a:blip r:embed="rId9"/>
            <a:stretch>
              <a:fillRect/>
            </a:stretch>
          </p:blipFill>
          <p:spPr>
            <a:xfrm>
              <a:off x="580644" y="1220724"/>
              <a:ext cx="861060" cy="298704"/>
            </a:xfrm>
            <a:prstGeom prst="rect">
              <a:avLst/>
            </a:prstGeom>
          </p:spPr>
        </p:pic>
        <p:sp>
          <p:nvSpPr>
            <p:cNvPr id="44" name="Shape 2975"/>
            <p:cNvSpPr/>
            <p:nvPr/>
          </p:nvSpPr>
          <p:spPr>
            <a:xfrm>
              <a:off x="589026" y="1215391"/>
              <a:ext cx="819912" cy="257556"/>
            </a:xfrm>
            <a:custGeom>
              <a:avLst/>
              <a:gdLst/>
              <a:ahLst/>
              <a:cxnLst/>
              <a:rect l="0" t="0" r="0" b="0"/>
              <a:pathLst>
                <a:path w="819912" h="257556">
                  <a:moveTo>
                    <a:pt x="0" y="128778"/>
                  </a:moveTo>
                  <a:cubicBezTo>
                    <a:pt x="0" y="57658"/>
                    <a:pt x="183515" y="0"/>
                    <a:pt x="409956" y="0"/>
                  </a:cubicBezTo>
                  <a:cubicBezTo>
                    <a:pt x="636397" y="0"/>
                    <a:pt x="819912" y="57658"/>
                    <a:pt x="819912" y="128778"/>
                  </a:cubicBezTo>
                  <a:cubicBezTo>
                    <a:pt x="819912" y="199898"/>
                    <a:pt x="636397" y="257556"/>
                    <a:pt x="409956" y="257556"/>
                  </a:cubicBezTo>
                  <a:cubicBezTo>
                    <a:pt x="183515" y="257556"/>
                    <a:pt x="0" y="199898"/>
                    <a:pt x="0" y="128778"/>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45" name="Picture 44"/>
            <p:cNvPicPr/>
            <p:nvPr/>
          </p:nvPicPr>
          <p:blipFill>
            <a:blip r:embed="rId10"/>
            <a:stretch>
              <a:fillRect/>
            </a:stretch>
          </p:blipFill>
          <p:spPr>
            <a:xfrm>
              <a:off x="132588" y="716280"/>
              <a:ext cx="966216" cy="298704"/>
            </a:xfrm>
            <a:prstGeom prst="rect">
              <a:avLst/>
            </a:prstGeom>
          </p:spPr>
        </p:pic>
        <p:sp>
          <p:nvSpPr>
            <p:cNvPr id="46" name="Shape 2977"/>
            <p:cNvSpPr/>
            <p:nvPr/>
          </p:nvSpPr>
          <p:spPr>
            <a:xfrm>
              <a:off x="140970" y="710946"/>
              <a:ext cx="925068" cy="257556"/>
            </a:xfrm>
            <a:custGeom>
              <a:avLst/>
              <a:gdLst/>
              <a:ahLst/>
              <a:cxnLst/>
              <a:rect l="0" t="0" r="0" b="0"/>
              <a:pathLst>
                <a:path w="925068" h="257556">
                  <a:moveTo>
                    <a:pt x="0" y="128778"/>
                  </a:moveTo>
                  <a:cubicBezTo>
                    <a:pt x="0" y="57658"/>
                    <a:pt x="207086" y="0"/>
                    <a:pt x="462534" y="0"/>
                  </a:cubicBezTo>
                  <a:cubicBezTo>
                    <a:pt x="717931" y="0"/>
                    <a:pt x="925068" y="57658"/>
                    <a:pt x="925068" y="128778"/>
                  </a:cubicBezTo>
                  <a:cubicBezTo>
                    <a:pt x="925068" y="199898"/>
                    <a:pt x="717931" y="257556"/>
                    <a:pt x="462534" y="257556"/>
                  </a:cubicBezTo>
                  <a:cubicBezTo>
                    <a:pt x="207086" y="257556"/>
                    <a:pt x="0" y="199898"/>
                    <a:pt x="0" y="128778"/>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47" name="Picture 46"/>
            <p:cNvPicPr/>
            <p:nvPr/>
          </p:nvPicPr>
          <p:blipFill>
            <a:blip r:embed="rId11"/>
            <a:stretch>
              <a:fillRect/>
            </a:stretch>
          </p:blipFill>
          <p:spPr>
            <a:xfrm>
              <a:off x="143256" y="2107692"/>
              <a:ext cx="1440180" cy="545592"/>
            </a:xfrm>
            <a:prstGeom prst="rect">
              <a:avLst/>
            </a:prstGeom>
          </p:spPr>
        </p:pic>
        <p:sp>
          <p:nvSpPr>
            <p:cNvPr id="48" name="Shape 2979"/>
            <p:cNvSpPr/>
            <p:nvPr/>
          </p:nvSpPr>
          <p:spPr>
            <a:xfrm>
              <a:off x="151638" y="2102358"/>
              <a:ext cx="1399032" cy="504444"/>
            </a:xfrm>
            <a:custGeom>
              <a:avLst/>
              <a:gdLst/>
              <a:ahLst/>
              <a:cxnLst/>
              <a:rect l="0" t="0" r="0" b="0"/>
              <a:pathLst>
                <a:path w="1399032" h="504444">
                  <a:moveTo>
                    <a:pt x="0" y="252222"/>
                  </a:moveTo>
                  <a:cubicBezTo>
                    <a:pt x="0" y="112903"/>
                    <a:pt x="313182" y="0"/>
                    <a:pt x="699516" y="0"/>
                  </a:cubicBezTo>
                  <a:cubicBezTo>
                    <a:pt x="1085850" y="0"/>
                    <a:pt x="1399032" y="112903"/>
                    <a:pt x="1399032" y="252222"/>
                  </a:cubicBezTo>
                  <a:cubicBezTo>
                    <a:pt x="1399032" y="391541"/>
                    <a:pt x="1085850" y="504444"/>
                    <a:pt x="699516" y="504444"/>
                  </a:cubicBezTo>
                  <a:cubicBezTo>
                    <a:pt x="313182" y="504444"/>
                    <a:pt x="0" y="391541"/>
                    <a:pt x="0" y="25222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49" name="Picture 48"/>
            <p:cNvPicPr/>
            <p:nvPr/>
          </p:nvPicPr>
          <p:blipFill>
            <a:blip r:embed="rId12"/>
            <a:stretch>
              <a:fillRect/>
            </a:stretch>
          </p:blipFill>
          <p:spPr>
            <a:xfrm>
              <a:off x="132588" y="2545080"/>
              <a:ext cx="1441704" cy="545592"/>
            </a:xfrm>
            <a:prstGeom prst="rect">
              <a:avLst/>
            </a:prstGeom>
          </p:spPr>
        </p:pic>
        <p:sp>
          <p:nvSpPr>
            <p:cNvPr id="50" name="Shape 2981"/>
            <p:cNvSpPr/>
            <p:nvPr/>
          </p:nvSpPr>
          <p:spPr>
            <a:xfrm>
              <a:off x="140970" y="2539746"/>
              <a:ext cx="1400556" cy="504444"/>
            </a:xfrm>
            <a:custGeom>
              <a:avLst/>
              <a:gdLst/>
              <a:ahLst/>
              <a:cxnLst/>
              <a:rect l="0" t="0" r="0" b="0"/>
              <a:pathLst>
                <a:path w="1400556" h="504444">
                  <a:moveTo>
                    <a:pt x="0" y="252223"/>
                  </a:moveTo>
                  <a:cubicBezTo>
                    <a:pt x="0" y="112903"/>
                    <a:pt x="313563" y="0"/>
                    <a:pt x="700278" y="0"/>
                  </a:cubicBezTo>
                  <a:cubicBezTo>
                    <a:pt x="1086993" y="0"/>
                    <a:pt x="1400556" y="112903"/>
                    <a:pt x="1400556" y="252223"/>
                  </a:cubicBezTo>
                  <a:cubicBezTo>
                    <a:pt x="1400556" y="391541"/>
                    <a:pt x="1086993" y="504444"/>
                    <a:pt x="700278" y="504444"/>
                  </a:cubicBezTo>
                  <a:cubicBezTo>
                    <a:pt x="313563" y="504444"/>
                    <a:pt x="0" y="391541"/>
                    <a:pt x="0" y="252223"/>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51" name="Picture 50"/>
            <p:cNvPicPr/>
            <p:nvPr/>
          </p:nvPicPr>
          <p:blipFill>
            <a:blip r:embed="rId11"/>
            <a:stretch>
              <a:fillRect/>
            </a:stretch>
          </p:blipFill>
          <p:spPr>
            <a:xfrm>
              <a:off x="143256" y="2983992"/>
              <a:ext cx="1440180" cy="545592"/>
            </a:xfrm>
            <a:prstGeom prst="rect">
              <a:avLst/>
            </a:prstGeom>
          </p:spPr>
        </p:pic>
        <p:sp>
          <p:nvSpPr>
            <p:cNvPr id="52" name="Shape 2983"/>
            <p:cNvSpPr/>
            <p:nvPr/>
          </p:nvSpPr>
          <p:spPr>
            <a:xfrm>
              <a:off x="151638" y="2978658"/>
              <a:ext cx="1399032" cy="504444"/>
            </a:xfrm>
            <a:custGeom>
              <a:avLst/>
              <a:gdLst/>
              <a:ahLst/>
              <a:cxnLst/>
              <a:rect l="0" t="0" r="0" b="0"/>
              <a:pathLst>
                <a:path w="1399032" h="504444">
                  <a:moveTo>
                    <a:pt x="0" y="252222"/>
                  </a:moveTo>
                  <a:cubicBezTo>
                    <a:pt x="0" y="112903"/>
                    <a:pt x="313182" y="0"/>
                    <a:pt x="699516" y="0"/>
                  </a:cubicBezTo>
                  <a:cubicBezTo>
                    <a:pt x="1085850" y="0"/>
                    <a:pt x="1399032" y="112903"/>
                    <a:pt x="1399032" y="252222"/>
                  </a:cubicBezTo>
                  <a:cubicBezTo>
                    <a:pt x="1399032" y="391541"/>
                    <a:pt x="1085850" y="504444"/>
                    <a:pt x="699516" y="504444"/>
                  </a:cubicBezTo>
                  <a:cubicBezTo>
                    <a:pt x="313182" y="504444"/>
                    <a:pt x="0" y="391541"/>
                    <a:pt x="0" y="25222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53" name="Picture 52"/>
            <p:cNvPicPr/>
            <p:nvPr/>
          </p:nvPicPr>
          <p:blipFill>
            <a:blip r:embed="rId13"/>
            <a:stretch>
              <a:fillRect/>
            </a:stretch>
          </p:blipFill>
          <p:spPr>
            <a:xfrm>
              <a:off x="2761488" y="355093"/>
              <a:ext cx="1441704" cy="1488948"/>
            </a:xfrm>
            <a:prstGeom prst="rect">
              <a:avLst/>
            </a:prstGeom>
          </p:spPr>
        </p:pic>
        <p:sp>
          <p:nvSpPr>
            <p:cNvPr id="54" name="Shape 2985"/>
            <p:cNvSpPr/>
            <p:nvPr/>
          </p:nvSpPr>
          <p:spPr>
            <a:xfrm>
              <a:off x="2769870" y="349759"/>
              <a:ext cx="1400556" cy="1447800"/>
            </a:xfrm>
            <a:custGeom>
              <a:avLst/>
              <a:gdLst/>
              <a:ahLst/>
              <a:cxnLst/>
              <a:rect l="0" t="0" r="0" b="0"/>
              <a:pathLst>
                <a:path w="1400556" h="1447800">
                  <a:moveTo>
                    <a:pt x="0" y="723900"/>
                  </a:moveTo>
                  <a:cubicBezTo>
                    <a:pt x="0" y="324104"/>
                    <a:pt x="313563" y="0"/>
                    <a:pt x="700278" y="0"/>
                  </a:cubicBezTo>
                  <a:cubicBezTo>
                    <a:pt x="1086993" y="0"/>
                    <a:pt x="1400556" y="324104"/>
                    <a:pt x="1400556" y="723900"/>
                  </a:cubicBezTo>
                  <a:cubicBezTo>
                    <a:pt x="1400556" y="1123695"/>
                    <a:pt x="1086993" y="1447800"/>
                    <a:pt x="700278" y="1447800"/>
                  </a:cubicBezTo>
                  <a:cubicBezTo>
                    <a:pt x="313563" y="1447800"/>
                    <a:pt x="0" y="1123695"/>
                    <a:pt x="0" y="72390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55" name="Picture 54"/>
            <p:cNvPicPr/>
            <p:nvPr/>
          </p:nvPicPr>
          <p:blipFill>
            <a:blip r:embed="rId14"/>
            <a:stretch>
              <a:fillRect/>
            </a:stretch>
          </p:blipFill>
          <p:spPr>
            <a:xfrm>
              <a:off x="0" y="1295400"/>
              <a:ext cx="859536" cy="736092"/>
            </a:xfrm>
            <a:prstGeom prst="rect">
              <a:avLst/>
            </a:prstGeom>
          </p:spPr>
        </p:pic>
        <p:sp>
          <p:nvSpPr>
            <p:cNvPr id="56" name="Shape 2987"/>
            <p:cNvSpPr/>
            <p:nvPr/>
          </p:nvSpPr>
          <p:spPr>
            <a:xfrm>
              <a:off x="8382" y="1290067"/>
              <a:ext cx="818388" cy="694944"/>
            </a:xfrm>
            <a:custGeom>
              <a:avLst/>
              <a:gdLst/>
              <a:ahLst/>
              <a:cxnLst/>
              <a:rect l="0" t="0" r="0" b="0"/>
              <a:pathLst>
                <a:path w="818388" h="694944">
                  <a:moveTo>
                    <a:pt x="0" y="347472"/>
                  </a:moveTo>
                  <a:cubicBezTo>
                    <a:pt x="0" y="155575"/>
                    <a:pt x="183198" y="0"/>
                    <a:pt x="409194" y="0"/>
                  </a:cubicBezTo>
                  <a:cubicBezTo>
                    <a:pt x="635127" y="0"/>
                    <a:pt x="818388" y="155575"/>
                    <a:pt x="818388" y="347472"/>
                  </a:cubicBezTo>
                  <a:cubicBezTo>
                    <a:pt x="818388" y="539369"/>
                    <a:pt x="635127" y="694944"/>
                    <a:pt x="409194" y="694944"/>
                  </a:cubicBezTo>
                  <a:cubicBezTo>
                    <a:pt x="183198" y="694944"/>
                    <a:pt x="0" y="539369"/>
                    <a:pt x="0" y="34747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57" name="Picture 56"/>
            <p:cNvPicPr/>
            <p:nvPr/>
          </p:nvPicPr>
          <p:blipFill>
            <a:blip r:embed="rId9"/>
            <a:stretch>
              <a:fillRect/>
            </a:stretch>
          </p:blipFill>
          <p:spPr>
            <a:xfrm>
              <a:off x="3400044" y="1725168"/>
              <a:ext cx="861060" cy="298704"/>
            </a:xfrm>
            <a:prstGeom prst="rect">
              <a:avLst/>
            </a:prstGeom>
          </p:spPr>
        </p:pic>
        <p:sp>
          <p:nvSpPr>
            <p:cNvPr id="58" name="Shape 2989"/>
            <p:cNvSpPr/>
            <p:nvPr/>
          </p:nvSpPr>
          <p:spPr>
            <a:xfrm>
              <a:off x="3408426" y="1719834"/>
              <a:ext cx="819912" cy="257556"/>
            </a:xfrm>
            <a:custGeom>
              <a:avLst/>
              <a:gdLst/>
              <a:ahLst/>
              <a:cxnLst/>
              <a:rect l="0" t="0" r="0" b="0"/>
              <a:pathLst>
                <a:path w="819912" h="257556">
                  <a:moveTo>
                    <a:pt x="0" y="128778"/>
                  </a:moveTo>
                  <a:cubicBezTo>
                    <a:pt x="0" y="57658"/>
                    <a:pt x="183515" y="0"/>
                    <a:pt x="409956" y="0"/>
                  </a:cubicBezTo>
                  <a:cubicBezTo>
                    <a:pt x="636397" y="0"/>
                    <a:pt x="819912" y="57658"/>
                    <a:pt x="819912" y="128778"/>
                  </a:cubicBezTo>
                  <a:cubicBezTo>
                    <a:pt x="819912" y="199898"/>
                    <a:pt x="636397" y="257556"/>
                    <a:pt x="409956" y="257556"/>
                  </a:cubicBezTo>
                  <a:cubicBezTo>
                    <a:pt x="183515" y="257556"/>
                    <a:pt x="0" y="199898"/>
                    <a:pt x="0" y="128778"/>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59" name="Picture 58"/>
            <p:cNvPicPr/>
            <p:nvPr/>
          </p:nvPicPr>
          <p:blipFill>
            <a:blip r:embed="rId15"/>
            <a:stretch>
              <a:fillRect/>
            </a:stretch>
          </p:blipFill>
          <p:spPr>
            <a:xfrm>
              <a:off x="1199388" y="1376172"/>
              <a:ext cx="612648" cy="650748"/>
            </a:xfrm>
            <a:prstGeom prst="rect">
              <a:avLst/>
            </a:prstGeom>
          </p:spPr>
        </p:pic>
        <p:sp>
          <p:nvSpPr>
            <p:cNvPr id="60" name="Shape 2991"/>
            <p:cNvSpPr/>
            <p:nvPr/>
          </p:nvSpPr>
          <p:spPr>
            <a:xfrm>
              <a:off x="1207770" y="1370838"/>
              <a:ext cx="571500" cy="609600"/>
            </a:xfrm>
            <a:custGeom>
              <a:avLst/>
              <a:gdLst/>
              <a:ahLst/>
              <a:cxnLst/>
              <a:rect l="0" t="0" r="0" b="0"/>
              <a:pathLst>
                <a:path w="571500" h="609600">
                  <a:moveTo>
                    <a:pt x="0" y="304800"/>
                  </a:moveTo>
                  <a:cubicBezTo>
                    <a:pt x="0" y="136525"/>
                    <a:pt x="127889" y="0"/>
                    <a:pt x="285750" y="0"/>
                  </a:cubicBezTo>
                  <a:cubicBezTo>
                    <a:pt x="443611" y="0"/>
                    <a:pt x="571500" y="136525"/>
                    <a:pt x="571500" y="304800"/>
                  </a:cubicBezTo>
                  <a:cubicBezTo>
                    <a:pt x="571500" y="473075"/>
                    <a:pt x="443611" y="609600"/>
                    <a:pt x="285750" y="609600"/>
                  </a:cubicBezTo>
                  <a:cubicBezTo>
                    <a:pt x="127889" y="609600"/>
                    <a:pt x="0" y="473075"/>
                    <a:pt x="0" y="30480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61" name="Picture 60"/>
            <p:cNvPicPr/>
            <p:nvPr/>
          </p:nvPicPr>
          <p:blipFill>
            <a:blip r:embed="rId16"/>
            <a:stretch>
              <a:fillRect/>
            </a:stretch>
          </p:blipFill>
          <p:spPr>
            <a:xfrm>
              <a:off x="914400" y="534924"/>
              <a:ext cx="964692" cy="298704"/>
            </a:xfrm>
            <a:prstGeom prst="rect">
              <a:avLst/>
            </a:prstGeom>
          </p:spPr>
        </p:pic>
        <p:sp>
          <p:nvSpPr>
            <p:cNvPr id="62" name="Shape 2993"/>
            <p:cNvSpPr/>
            <p:nvPr/>
          </p:nvSpPr>
          <p:spPr>
            <a:xfrm>
              <a:off x="922782" y="529590"/>
              <a:ext cx="923544" cy="257556"/>
            </a:xfrm>
            <a:custGeom>
              <a:avLst/>
              <a:gdLst/>
              <a:ahLst/>
              <a:cxnLst/>
              <a:rect l="0" t="0" r="0" b="0"/>
              <a:pathLst>
                <a:path w="923544" h="257556">
                  <a:moveTo>
                    <a:pt x="0" y="128778"/>
                  </a:moveTo>
                  <a:cubicBezTo>
                    <a:pt x="0" y="57658"/>
                    <a:pt x="206756" y="0"/>
                    <a:pt x="461772" y="0"/>
                  </a:cubicBezTo>
                  <a:cubicBezTo>
                    <a:pt x="716788" y="0"/>
                    <a:pt x="923544" y="57658"/>
                    <a:pt x="923544" y="128778"/>
                  </a:cubicBezTo>
                  <a:cubicBezTo>
                    <a:pt x="923544" y="199898"/>
                    <a:pt x="716788" y="257556"/>
                    <a:pt x="461772" y="257556"/>
                  </a:cubicBezTo>
                  <a:cubicBezTo>
                    <a:pt x="206756" y="257556"/>
                    <a:pt x="0" y="199898"/>
                    <a:pt x="0" y="128778"/>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10902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grpSp>
        <p:nvGrpSpPr>
          <p:cNvPr id="3" name="Group 2"/>
          <p:cNvGrpSpPr/>
          <p:nvPr/>
        </p:nvGrpSpPr>
        <p:grpSpPr>
          <a:xfrm>
            <a:off x="3358108" y="1340768"/>
            <a:ext cx="6420939" cy="5399296"/>
            <a:chOff x="0" y="0"/>
            <a:chExt cx="4623033" cy="4209995"/>
          </a:xfrm>
        </p:grpSpPr>
        <p:sp>
          <p:nvSpPr>
            <p:cNvPr id="4" name="Rectangle 3"/>
            <p:cNvSpPr/>
            <p:nvPr/>
          </p:nvSpPr>
          <p:spPr>
            <a:xfrm>
              <a:off x="4580890" y="4020058"/>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p:nvPr/>
          </p:nvPicPr>
          <p:blipFill>
            <a:blip r:embed="rId3"/>
            <a:stretch>
              <a:fillRect/>
            </a:stretch>
          </p:blipFill>
          <p:spPr>
            <a:xfrm>
              <a:off x="7620" y="0"/>
              <a:ext cx="4564380" cy="4123944"/>
            </a:xfrm>
            <a:prstGeom prst="rect">
              <a:avLst/>
            </a:prstGeom>
          </p:spPr>
        </p:pic>
        <p:pic>
          <p:nvPicPr>
            <p:cNvPr id="6" name="Picture 5"/>
            <p:cNvPicPr/>
            <p:nvPr/>
          </p:nvPicPr>
          <p:blipFill>
            <a:blip r:embed="rId4"/>
            <a:stretch>
              <a:fillRect/>
            </a:stretch>
          </p:blipFill>
          <p:spPr>
            <a:xfrm>
              <a:off x="1210056" y="1342644"/>
              <a:ext cx="545592" cy="231648"/>
            </a:xfrm>
            <a:prstGeom prst="rect">
              <a:avLst/>
            </a:prstGeom>
          </p:spPr>
        </p:pic>
        <p:sp>
          <p:nvSpPr>
            <p:cNvPr id="7" name="Shape 3101"/>
            <p:cNvSpPr/>
            <p:nvPr/>
          </p:nvSpPr>
          <p:spPr>
            <a:xfrm>
              <a:off x="1218438" y="1337310"/>
              <a:ext cx="504444" cy="190500"/>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8" name="Picture 7"/>
            <p:cNvPicPr/>
            <p:nvPr/>
          </p:nvPicPr>
          <p:blipFill>
            <a:blip r:embed="rId5"/>
            <a:stretch>
              <a:fillRect/>
            </a:stretch>
          </p:blipFill>
          <p:spPr>
            <a:xfrm>
              <a:off x="0" y="1418844"/>
              <a:ext cx="708660" cy="297180"/>
            </a:xfrm>
            <a:prstGeom prst="rect">
              <a:avLst/>
            </a:prstGeom>
          </p:spPr>
        </p:pic>
        <p:sp>
          <p:nvSpPr>
            <p:cNvPr id="9" name="Shape 3103"/>
            <p:cNvSpPr/>
            <p:nvPr/>
          </p:nvSpPr>
          <p:spPr>
            <a:xfrm>
              <a:off x="8382" y="1413510"/>
              <a:ext cx="667512" cy="256032"/>
            </a:xfrm>
            <a:custGeom>
              <a:avLst/>
              <a:gdLst/>
              <a:ahLst/>
              <a:cxnLst/>
              <a:rect l="0" t="0" r="0" b="0"/>
              <a:pathLst>
                <a:path w="667512" h="256032">
                  <a:moveTo>
                    <a:pt x="0" y="128016"/>
                  </a:moveTo>
                  <a:cubicBezTo>
                    <a:pt x="0" y="57277"/>
                    <a:pt x="149479" y="0"/>
                    <a:pt x="333756" y="0"/>
                  </a:cubicBezTo>
                  <a:cubicBezTo>
                    <a:pt x="518033" y="0"/>
                    <a:pt x="667512" y="57277"/>
                    <a:pt x="667512" y="128016"/>
                  </a:cubicBezTo>
                  <a:cubicBezTo>
                    <a:pt x="667512" y="198755"/>
                    <a:pt x="518033" y="256032"/>
                    <a:pt x="333756" y="256032"/>
                  </a:cubicBezTo>
                  <a:cubicBezTo>
                    <a:pt x="149479" y="256032"/>
                    <a:pt x="0" y="198755"/>
                    <a:pt x="0" y="12801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0" name="Picture 9"/>
            <p:cNvPicPr/>
            <p:nvPr/>
          </p:nvPicPr>
          <p:blipFill>
            <a:blip r:embed="rId6"/>
            <a:stretch>
              <a:fillRect/>
            </a:stretch>
          </p:blipFill>
          <p:spPr>
            <a:xfrm>
              <a:off x="27432" y="1714500"/>
              <a:ext cx="890016" cy="298704"/>
            </a:xfrm>
            <a:prstGeom prst="rect">
              <a:avLst/>
            </a:prstGeom>
          </p:spPr>
        </p:pic>
        <p:sp>
          <p:nvSpPr>
            <p:cNvPr id="11" name="Shape 3105"/>
            <p:cNvSpPr/>
            <p:nvPr/>
          </p:nvSpPr>
          <p:spPr>
            <a:xfrm>
              <a:off x="35814" y="1709166"/>
              <a:ext cx="848868" cy="257556"/>
            </a:xfrm>
            <a:custGeom>
              <a:avLst/>
              <a:gdLst/>
              <a:ahLst/>
              <a:cxnLst/>
              <a:rect l="0" t="0" r="0" b="0"/>
              <a:pathLst>
                <a:path w="848868" h="257556">
                  <a:moveTo>
                    <a:pt x="0" y="128778"/>
                  </a:moveTo>
                  <a:cubicBezTo>
                    <a:pt x="0" y="57658"/>
                    <a:pt x="189992" y="0"/>
                    <a:pt x="424434" y="0"/>
                  </a:cubicBezTo>
                  <a:cubicBezTo>
                    <a:pt x="658876" y="0"/>
                    <a:pt x="848868" y="57658"/>
                    <a:pt x="848868" y="128778"/>
                  </a:cubicBezTo>
                  <a:cubicBezTo>
                    <a:pt x="848868" y="199898"/>
                    <a:pt x="658876" y="257556"/>
                    <a:pt x="424434" y="257556"/>
                  </a:cubicBezTo>
                  <a:cubicBezTo>
                    <a:pt x="189992" y="257556"/>
                    <a:pt x="0" y="199898"/>
                    <a:pt x="0" y="128778"/>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2" name="Picture 11"/>
            <p:cNvPicPr/>
            <p:nvPr/>
          </p:nvPicPr>
          <p:blipFill>
            <a:blip r:embed="rId7"/>
            <a:stretch>
              <a:fillRect/>
            </a:stretch>
          </p:blipFill>
          <p:spPr>
            <a:xfrm>
              <a:off x="1676400" y="771144"/>
              <a:ext cx="2250948" cy="1574292"/>
            </a:xfrm>
            <a:prstGeom prst="rect">
              <a:avLst/>
            </a:prstGeom>
          </p:spPr>
        </p:pic>
        <p:sp>
          <p:nvSpPr>
            <p:cNvPr id="14" name="Shape 3107"/>
            <p:cNvSpPr/>
            <p:nvPr/>
          </p:nvSpPr>
          <p:spPr>
            <a:xfrm>
              <a:off x="1684782" y="765810"/>
              <a:ext cx="2209800" cy="1533144"/>
            </a:xfrm>
            <a:custGeom>
              <a:avLst/>
              <a:gdLst/>
              <a:ahLst/>
              <a:cxnLst/>
              <a:rect l="0" t="0" r="0" b="0"/>
              <a:pathLst>
                <a:path w="2209800" h="1533144">
                  <a:moveTo>
                    <a:pt x="0" y="766572"/>
                  </a:moveTo>
                  <a:cubicBezTo>
                    <a:pt x="0" y="343154"/>
                    <a:pt x="494665" y="0"/>
                    <a:pt x="1104900" y="0"/>
                  </a:cubicBezTo>
                  <a:cubicBezTo>
                    <a:pt x="1715135" y="0"/>
                    <a:pt x="2209800" y="343154"/>
                    <a:pt x="2209800" y="766572"/>
                  </a:cubicBezTo>
                  <a:cubicBezTo>
                    <a:pt x="2209800" y="1189990"/>
                    <a:pt x="1715135" y="1533144"/>
                    <a:pt x="1104900" y="1533144"/>
                  </a:cubicBezTo>
                  <a:cubicBezTo>
                    <a:pt x="494665" y="1533144"/>
                    <a:pt x="0" y="1189990"/>
                    <a:pt x="0" y="76657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5" name="Picture 14"/>
            <p:cNvPicPr/>
            <p:nvPr/>
          </p:nvPicPr>
          <p:blipFill>
            <a:blip r:embed="rId8"/>
            <a:stretch>
              <a:fillRect/>
            </a:stretch>
          </p:blipFill>
          <p:spPr>
            <a:xfrm>
              <a:off x="0" y="3572256"/>
              <a:ext cx="1394460" cy="601980"/>
            </a:xfrm>
            <a:prstGeom prst="rect">
              <a:avLst/>
            </a:prstGeom>
          </p:spPr>
        </p:pic>
        <p:sp>
          <p:nvSpPr>
            <p:cNvPr id="16" name="Shape 3109"/>
            <p:cNvSpPr/>
            <p:nvPr/>
          </p:nvSpPr>
          <p:spPr>
            <a:xfrm>
              <a:off x="8382" y="3566922"/>
              <a:ext cx="1353312" cy="560832"/>
            </a:xfrm>
            <a:custGeom>
              <a:avLst/>
              <a:gdLst/>
              <a:ahLst/>
              <a:cxnLst/>
              <a:rect l="0" t="0" r="0" b="0"/>
              <a:pathLst>
                <a:path w="1353312" h="560832">
                  <a:moveTo>
                    <a:pt x="0" y="280416"/>
                  </a:moveTo>
                  <a:cubicBezTo>
                    <a:pt x="0" y="125603"/>
                    <a:pt x="302895" y="0"/>
                    <a:pt x="676656" y="0"/>
                  </a:cubicBezTo>
                  <a:cubicBezTo>
                    <a:pt x="1050417" y="0"/>
                    <a:pt x="1353312" y="125603"/>
                    <a:pt x="1353312" y="280416"/>
                  </a:cubicBezTo>
                  <a:cubicBezTo>
                    <a:pt x="1353312" y="435229"/>
                    <a:pt x="1050417" y="560832"/>
                    <a:pt x="676656" y="560832"/>
                  </a:cubicBezTo>
                  <a:cubicBezTo>
                    <a:pt x="302895" y="560832"/>
                    <a:pt x="0" y="435229"/>
                    <a:pt x="0" y="28041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8838876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a:solidFill>
                  <a:srgbClr val="00B0F0"/>
                </a:solidFill>
              </a:rPr>
              <a:t>Μεταφορτώνοντας εικόνες, ήχους και άλλα αντικείμενα </a:t>
            </a:r>
            <a:endParaRPr lang="en-US" dirty="0">
              <a:solidFill>
                <a:srgbClr val="00B0F0"/>
              </a:solidFill>
            </a:endParaRPr>
          </a:p>
        </p:txBody>
      </p:sp>
      <p:sp>
        <p:nvSpPr>
          <p:cNvPr id="3" name="Rectangle 2"/>
          <p:cNvSpPr/>
          <p:nvPr/>
        </p:nvSpPr>
        <p:spPr>
          <a:xfrm>
            <a:off x="1490613" y="1556792"/>
            <a:ext cx="9828774" cy="4616648"/>
          </a:xfrm>
          <a:prstGeom prst="rect">
            <a:avLst/>
          </a:prstGeom>
        </p:spPr>
        <p:txBody>
          <a:bodyPr wrap="square">
            <a:spAutoFit/>
          </a:bodyPr>
          <a:lstStyle/>
          <a:p>
            <a:r>
              <a:rPr lang="el-GR" sz="2000" dirty="0"/>
              <a:t>Αναφέρθηκε ήδη ότι έχουμε τη δυνατότητα να μεταφορτώσουμε στον </a:t>
            </a:r>
            <a:r>
              <a:rPr lang="el-GR" sz="2000" dirty="0" err="1"/>
              <a:t>server</a:t>
            </a:r>
            <a:r>
              <a:rPr lang="el-GR" sz="2000" dirty="0"/>
              <a:t> δικές μας εικόνες που μπορούν να χρησιμοποιηθούν για υφές. Γενικά, μπορούμε να μεταφορτώσουμε αρχεία εικόνων, αρχεία ήχου και αρχεία τρισδιάστατων μοντέλων (για το τελευταίο δεν θα αναφερθούμε στη διαδικασία). Επίσης, έχουμε τη δυνατότητα μαζικής μεταφόρτωσης (</a:t>
            </a:r>
            <a:r>
              <a:rPr lang="el-GR" sz="2000" dirty="0" err="1"/>
              <a:t>bulk</a:t>
            </a:r>
            <a:r>
              <a:rPr lang="el-GR" sz="2000" dirty="0"/>
              <a:t> </a:t>
            </a:r>
            <a:r>
              <a:rPr lang="el-GR" sz="2000" dirty="0" err="1"/>
              <a:t>upload</a:t>
            </a:r>
            <a:r>
              <a:rPr lang="el-GR" sz="2000" dirty="0"/>
              <a:t>). </a:t>
            </a:r>
            <a:endParaRPr lang="en-US" sz="2000" dirty="0" smtClean="0"/>
          </a:p>
          <a:p>
            <a:endParaRPr lang="el-GR" sz="2000" dirty="0"/>
          </a:p>
          <a:p>
            <a:r>
              <a:rPr lang="el-GR" sz="2000" dirty="0"/>
              <a:t>Για να μεταφορτώσουμε ένα αρχείο, κάνουμε κλικ στο σύμβολο </a:t>
            </a:r>
            <a:r>
              <a:rPr lang="el-GR" sz="5400" dirty="0"/>
              <a:t>+</a:t>
            </a:r>
            <a:r>
              <a:rPr lang="el-GR" sz="2000" dirty="0"/>
              <a:t> που υπάρχει στο κάτω μέρος του παραθύρου του </a:t>
            </a:r>
            <a:r>
              <a:rPr lang="el-GR" sz="2000" dirty="0" err="1"/>
              <a:t>Inventory</a:t>
            </a:r>
            <a:r>
              <a:rPr lang="el-GR" sz="2000" dirty="0"/>
              <a:t> μας , επιλέγουμε </a:t>
            </a:r>
            <a:r>
              <a:rPr lang="el-GR" sz="2000" dirty="0" err="1"/>
              <a:t>Upload</a:t>
            </a:r>
            <a:r>
              <a:rPr lang="el-GR" sz="2000" dirty="0"/>
              <a:t> και στη συνέχεια το είδος του αρχείου που θέλουμε να μεταφορτώσουμε. Ανοίγει ένα παράθυρο εξερεύνησης του σκληρού μας δίσκου από το οποίο γίνεται τελικά η επιλογή των αρχείων. </a:t>
            </a:r>
            <a:endParaRPr lang="en-US" sz="2000" dirty="0" smtClean="0"/>
          </a:p>
          <a:p>
            <a:endParaRPr lang="en-US" sz="2000" dirty="0"/>
          </a:p>
          <a:p>
            <a:r>
              <a:rPr lang="el-GR" sz="2000" dirty="0" smtClean="0"/>
              <a:t>Τα </a:t>
            </a:r>
            <a:r>
              <a:rPr lang="el-GR" sz="2000" dirty="0"/>
              <a:t>αρχεία που μεταφορτώνουμε, τοποθετούνται αυτόματα στους φακέλους του </a:t>
            </a:r>
            <a:r>
              <a:rPr lang="el-GR" sz="2000" dirty="0" err="1"/>
              <a:t>Inventory</a:t>
            </a:r>
            <a:r>
              <a:rPr lang="el-GR" sz="2000" dirty="0"/>
              <a:t> μας ανάλογα με το είδος τους (</a:t>
            </a:r>
            <a:r>
              <a:rPr lang="el-GR" sz="2000" dirty="0" err="1"/>
              <a:t>Textures</a:t>
            </a:r>
            <a:r>
              <a:rPr lang="el-GR" sz="2000" dirty="0"/>
              <a:t> για τις εικόνες, </a:t>
            </a:r>
            <a:r>
              <a:rPr lang="el-GR" sz="2000" dirty="0" err="1"/>
              <a:t>Sounds</a:t>
            </a:r>
            <a:r>
              <a:rPr lang="el-GR" sz="2000" dirty="0"/>
              <a:t> για τους ήχους). </a:t>
            </a:r>
          </a:p>
        </p:txBody>
      </p:sp>
    </p:spTree>
    <p:extLst>
      <p:ext uri="{BB962C8B-B14F-4D97-AF65-F5344CB8AC3E}">
        <p14:creationId xmlns:p14="http://schemas.microsoft.com/office/powerpoint/2010/main" xmlns="" val="4127769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a:solidFill>
                  <a:srgbClr val="00B0F0"/>
                </a:solidFill>
              </a:rPr>
              <a:t>Μεταφορτώνοντας εικόνες, ήχους και άλλα αντικείμενα </a:t>
            </a:r>
            <a:endParaRPr lang="en-US" dirty="0">
              <a:solidFill>
                <a:srgbClr val="00B0F0"/>
              </a:solidFill>
            </a:endParaRPr>
          </a:p>
        </p:txBody>
      </p:sp>
      <p:grpSp>
        <p:nvGrpSpPr>
          <p:cNvPr id="3" name="Group 2"/>
          <p:cNvGrpSpPr/>
          <p:nvPr/>
        </p:nvGrpSpPr>
        <p:grpSpPr>
          <a:xfrm>
            <a:off x="5158308" y="496888"/>
            <a:ext cx="3888432" cy="6100464"/>
            <a:chOff x="0" y="0"/>
            <a:chExt cx="3266292" cy="5640650"/>
          </a:xfrm>
        </p:grpSpPr>
        <p:sp>
          <p:nvSpPr>
            <p:cNvPr id="4" name="Rectangle 3"/>
            <p:cNvSpPr/>
            <p:nvPr/>
          </p:nvSpPr>
          <p:spPr>
            <a:xfrm>
              <a:off x="305" y="0"/>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3224149" y="321564"/>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p:cNvSpPr/>
            <p:nvPr/>
          </p:nvSpPr>
          <p:spPr>
            <a:xfrm>
              <a:off x="305" y="5450713"/>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3"/>
            <a:stretch>
              <a:fillRect/>
            </a:stretch>
          </p:blipFill>
          <p:spPr>
            <a:xfrm>
              <a:off x="0" y="298069"/>
              <a:ext cx="3108960" cy="5123688"/>
            </a:xfrm>
            <a:prstGeom prst="rect">
              <a:avLst/>
            </a:prstGeom>
          </p:spPr>
        </p:pic>
        <p:pic>
          <p:nvPicPr>
            <p:cNvPr id="8" name="Picture 7"/>
            <p:cNvPicPr/>
            <p:nvPr/>
          </p:nvPicPr>
          <p:blipFill>
            <a:blip r:embed="rId4"/>
            <a:stretch>
              <a:fillRect/>
            </a:stretch>
          </p:blipFill>
          <p:spPr>
            <a:xfrm>
              <a:off x="420624" y="3749929"/>
              <a:ext cx="1078992" cy="384048"/>
            </a:xfrm>
            <a:prstGeom prst="rect">
              <a:avLst/>
            </a:prstGeom>
          </p:spPr>
        </p:pic>
        <p:pic>
          <p:nvPicPr>
            <p:cNvPr id="9" name="Picture 8"/>
            <p:cNvPicPr/>
            <p:nvPr/>
          </p:nvPicPr>
          <p:blipFill>
            <a:blip r:embed="rId5"/>
            <a:stretch>
              <a:fillRect/>
            </a:stretch>
          </p:blipFill>
          <p:spPr>
            <a:xfrm>
              <a:off x="609600" y="3884041"/>
              <a:ext cx="699516" cy="117348"/>
            </a:xfrm>
            <a:prstGeom prst="rect">
              <a:avLst/>
            </a:prstGeom>
          </p:spPr>
        </p:pic>
        <p:sp>
          <p:nvSpPr>
            <p:cNvPr id="10" name="Shape 3226"/>
            <p:cNvSpPr/>
            <p:nvPr/>
          </p:nvSpPr>
          <p:spPr>
            <a:xfrm>
              <a:off x="429006" y="3744596"/>
              <a:ext cx="1037844" cy="342900"/>
            </a:xfrm>
            <a:custGeom>
              <a:avLst/>
              <a:gdLst/>
              <a:ahLst/>
              <a:cxnLst/>
              <a:rect l="0" t="0" r="0" b="0"/>
              <a:pathLst>
                <a:path w="1037844" h="342900">
                  <a:moveTo>
                    <a:pt x="0" y="171450"/>
                  </a:moveTo>
                  <a:cubicBezTo>
                    <a:pt x="0" y="76708"/>
                    <a:pt x="232283" y="0"/>
                    <a:pt x="518922" y="0"/>
                  </a:cubicBezTo>
                  <a:cubicBezTo>
                    <a:pt x="805561" y="0"/>
                    <a:pt x="1037844" y="76708"/>
                    <a:pt x="1037844" y="171450"/>
                  </a:cubicBezTo>
                  <a:cubicBezTo>
                    <a:pt x="1037844" y="266192"/>
                    <a:pt x="805561" y="342900"/>
                    <a:pt x="518922" y="342900"/>
                  </a:cubicBezTo>
                  <a:cubicBezTo>
                    <a:pt x="232283"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1" name="Picture 10"/>
            <p:cNvPicPr/>
            <p:nvPr/>
          </p:nvPicPr>
          <p:blipFill>
            <a:blip r:embed="rId6"/>
            <a:stretch>
              <a:fillRect/>
            </a:stretch>
          </p:blipFill>
          <p:spPr>
            <a:xfrm>
              <a:off x="598932" y="3859658"/>
              <a:ext cx="696468" cy="114300"/>
            </a:xfrm>
            <a:prstGeom prst="rect">
              <a:avLst/>
            </a:prstGeom>
          </p:spPr>
        </p:pic>
        <p:sp>
          <p:nvSpPr>
            <p:cNvPr id="12" name="Rectangle 11"/>
            <p:cNvSpPr/>
            <p:nvPr/>
          </p:nvSpPr>
          <p:spPr>
            <a:xfrm>
              <a:off x="946658" y="3888360"/>
              <a:ext cx="42144" cy="189936"/>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4" name="Picture 13"/>
            <p:cNvPicPr/>
            <p:nvPr/>
          </p:nvPicPr>
          <p:blipFill>
            <a:blip r:embed="rId7"/>
            <a:stretch>
              <a:fillRect/>
            </a:stretch>
          </p:blipFill>
          <p:spPr>
            <a:xfrm>
              <a:off x="1496568" y="3760598"/>
              <a:ext cx="1717548" cy="384048"/>
            </a:xfrm>
            <a:prstGeom prst="rect">
              <a:avLst/>
            </a:prstGeom>
          </p:spPr>
        </p:pic>
        <p:pic>
          <p:nvPicPr>
            <p:cNvPr id="15" name="Picture 14"/>
            <p:cNvPicPr/>
            <p:nvPr/>
          </p:nvPicPr>
          <p:blipFill>
            <a:blip r:embed="rId8"/>
            <a:stretch>
              <a:fillRect/>
            </a:stretch>
          </p:blipFill>
          <p:spPr>
            <a:xfrm>
              <a:off x="1780032" y="3894710"/>
              <a:ext cx="1150620" cy="115824"/>
            </a:xfrm>
            <a:prstGeom prst="rect">
              <a:avLst/>
            </a:prstGeom>
          </p:spPr>
        </p:pic>
        <p:sp>
          <p:nvSpPr>
            <p:cNvPr id="16" name="Shape 3231"/>
            <p:cNvSpPr/>
            <p:nvPr/>
          </p:nvSpPr>
          <p:spPr>
            <a:xfrm>
              <a:off x="1504950" y="3755263"/>
              <a:ext cx="1676400" cy="342900"/>
            </a:xfrm>
            <a:custGeom>
              <a:avLst/>
              <a:gdLst/>
              <a:ahLst/>
              <a:cxnLst/>
              <a:rect l="0" t="0" r="0" b="0"/>
              <a:pathLst>
                <a:path w="1676400" h="342900">
                  <a:moveTo>
                    <a:pt x="0" y="171450"/>
                  </a:moveTo>
                  <a:cubicBezTo>
                    <a:pt x="0" y="76708"/>
                    <a:pt x="375285" y="0"/>
                    <a:pt x="838200" y="0"/>
                  </a:cubicBezTo>
                  <a:cubicBezTo>
                    <a:pt x="1301115" y="0"/>
                    <a:pt x="1676400" y="76708"/>
                    <a:pt x="1676400" y="171450"/>
                  </a:cubicBezTo>
                  <a:cubicBezTo>
                    <a:pt x="1676400" y="266192"/>
                    <a:pt x="1301115" y="342900"/>
                    <a:pt x="838200" y="342900"/>
                  </a:cubicBezTo>
                  <a:cubicBezTo>
                    <a:pt x="375285"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7" name="Picture 16"/>
            <p:cNvPicPr/>
            <p:nvPr/>
          </p:nvPicPr>
          <p:blipFill>
            <a:blip r:embed="rId9"/>
            <a:stretch>
              <a:fillRect/>
            </a:stretch>
          </p:blipFill>
          <p:spPr>
            <a:xfrm>
              <a:off x="1769364" y="3870327"/>
              <a:ext cx="1147572" cy="112775"/>
            </a:xfrm>
            <a:prstGeom prst="rect">
              <a:avLst/>
            </a:prstGeom>
          </p:spPr>
        </p:pic>
        <p:sp>
          <p:nvSpPr>
            <p:cNvPr id="18" name="Rectangle 17"/>
            <p:cNvSpPr/>
            <p:nvPr/>
          </p:nvSpPr>
          <p:spPr>
            <a:xfrm>
              <a:off x="2343023" y="389902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9" name="Picture 18"/>
            <p:cNvPicPr/>
            <p:nvPr/>
          </p:nvPicPr>
          <p:blipFill>
            <a:blip r:embed="rId10"/>
            <a:stretch>
              <a:fillRect/>
            </a:stretch>
          </p:blipFill>
          <p:spPr>
            <a:xfrm>
              <a:off x="286512" y="4740529"/>
              <a:ext cx="650748" cy="384048"/>
            </a:xfrm>
            <a:prstGeom prst="rect">
              <a:avLst/>
            </a:prstGeom>
          </p:spPr>
        </p:pic>
        <p:pic>
          <p:nvPicPr>
            <p:cNvPr id="20" name="Picture 19"/>
            <p:cNvPicPr/>
            <p:nvPr/>
          </p:nvPicPr>
          <p:blipFill>
            <a:blip r:embed="rId11"/>
            <a:stretch>
              <a:fillRect/>
            </a:stretch>
          </p:blipFill>
          <p:spPr>
            <a:xfrm>
              <a:off x="414528" y="4874641"/>
              <a:ext cx="396240" cy="117348"/>
            </a:xfrm>
            <a:prstGeom prst="rect">
              <a:avLst/>
            </a:prstGeom>
          </p:spPr>
        </p:pic>
        <p:sp>
          <p:nvSpPr>
            <p:cNvPr id="21" name="Shape 3236"/>
            <p:cNvSpPr/>
            <p:nvPr/>
          </p:nvSpPr>
          <p:spPr>
            <a:xfrm>
              <a:off x="294894" y="4735196"/>
              <a:ext cx="609600" cy="342900"/>
            </a:xfrm>
            <a:custGeom>
              <a:avLst/>
              <a:gdLst/>
              <a:ahLst/>
              <a:cxnLst/>
              <a:rect l="0" t="0" r="0" b="0"/>
              <a:pathLst>
                <a:path w="609600" h="342900">
                  <a:moveTo>
                    <a:pt x="0" y="171450"/>
                  </a:moveTo>
                  <a:cubicBezTo>
                    <a:pt x="0" y="76708"/>
                    <a:pt x="136525" y="0"/>
                    <a:pt x="304800" y="0"/>
                  </a:cubicBezTo>
                  <a:cubicBezTo>
                    <a:pt x="473075" y="0"/>
                    <a:pt x="609600" y="76708"/>
                    <a:pt x="609600" y="171450"/>
                  </a:cubicBezTo>
                  <a:cubicBezTo>
                    <a:pt x="609600" y="266192"/>
                    <a:pt x="473075" y="342900"/>
                    <a:pt x="304800" y="342900"/>
                  </a:cubicBezTo>
                  <a:cubicBezTo>
                    <a:pt x="136525"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2" name="Picture 21"/>
            <p:cNvPicPr/>
            <p:nvPr/>
          </p:nvPicPr>
          <p:blipFill>
            <a:blip r:embed="rId12"/>
            <a:stretch>
              <a:fillRect/>
            </a:stretch>
          </p:blipFill>
          <p:spPr>
            <a:xfrm>
              <a:off x="403860" y="4850258"/>
              <a:ext cx="393192" cy="114300"/>
            </a:xfrm>
            <a:prstGeom prst="rect">
              <a:avLst/>
            </a:prstGeom>
          </p:spPr>
        </p:pic>
        <p:sp>
          <p:nvSpPr>
            <p:cNvPr id="23" name="Rectangle 22"/>
            <p:cNvSpPr/>
            <p:nvPr/>
          </p:nvSpPr>
          <p:spPr>
            <a:xfrm>
              <a:off x="600710" y="4878960"/>
              <a:ext cx="42144" cy="189936"/>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xmlns="" val="30998777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sp>
        <p:nvSpPr>
          <p:cNvPr id="4" name="Rectangle 3"/>
          <p:cNvSpPr/>
          <p:nvPr/>
        </p:nvSpPr>
        <p:spPr>
          <a:xfrm>
            <a:off x="1522222" y="1556792"/>
            <a:ext cx="9612750" cy="2677656"/>
          </a:xfrm>
          <a:prstGeom prst="rect">
            <a:avLst/>
          </a:prstGeom>
        </p:spPr>
        <p:txBody>
          <a:bodyPr wrap="square">
            <a:spAutoFit/>
          </a:bodyPr>
          <a:lstStyle/>
          <a:p>
            <a:r>
              <a:rPr lang="el-GR" sz="2400" dirty="0"/>
              <a:t>Υπάρχουν δύο τρόποι να αλλάξουμε την εμφάνιση του </a:t>
            </a:r>
            <a:r>
              <a:rPr lang="el-GR" sz="2400" dirty="0" err="1"/>
              <a:t>avatar</a:t>
            </a:r>
            <a:r>
              <a:rPr lang="el-GR" sz="2400" dirty="0"/>
              <a:t>, με τον δεύτερο να έχει πολύ πιο εντυπωσιακά αποτελέσματα από τον πρώτο. Ο πρώτος τρόπος συνίσταται στη διαμόρφωση του υπάρχοντος </a:t>
            </a:r>
            <a:r>
              <a:rPr lang="el-GR" sz="2400" dirty="0" err="1"/>
              <a:t>avatar</a:t>
            </a:r>
            <a:r>
              <a:rPr lang="el-GR" sz="2400" dirty="0"/>
              <a:t> ενώ ο δεύτερος συνίσταται στη χρήση ενός έτοιμου από το </a:t>
            </a:r>
            <a:r>
              <a:rPr lang="el-GR" sz="2400" dirty="0" err="1"/>
              <a:t>Inventory</a:t>
            </a:r>
            <a:r>
              <a:rPr lang="el-GR" sz="2400" dirty="0"/>
              <a:t> μας. </a:t>
            </a:r>
            <a:endParaRPr lang="en-US" sz="2400" dirty="0" smtClean="0"/>
          </a:p>
          <a:p>
            <a:endParaRPr lang="en-US" sz="2400" dirty="0"/>
          </a:p>
          <a:p>
            <a:endParaRPr lang="el-GR" sz="2400" dirty="0"/>
          </a:p>
          <a:p>
            <a:r>
              <a:rPr lang="el-GR" sz="2400" dirty="0"/>
              <a:t>Για την πρώτη μέθοδο, κάνουμε τα εξής βήματα: </a:t>
            </a:r>
          </a:p>
        </p:txBody>
      </p:sp>
    </p:spTree>
    <p:extLst>
      <p:ext uri="{BB962C8B-B14F-4D97-AF65-F5344CB8AC3E}">
        <p14:creationId xmlns:p14="http://schemas.microsoft.com/office/powerpoint/2010/main" xmlns="" val="18223234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sp>
        <p:nvSpPr>
          <p:cNvPr id="3" name="Rectangle 2"/>
          <p:cNvSpPr/>
          <p:nvPr/>
        </p:nvSpPr>
        <p:spPr>
          <a:xfrm>
            <a:off x="1687251" y="2272492"/>
            <a:ext cx="3759090" cy="1815882"/>
          </a:xfrm>
          <a:prstGeom prst="rect">
            <a:avLst/>
          </a:prstGeom>
        </p:spPr>
        <p:txBody>
          <a:bodyPr wrap="square">
            <a:spAutoFit/>
          </a:bodyPr>
          <a:lstStyle/>
          <a:p>
            <a:r>
              <a:rPr lang="el-GR" sz="2800" dirty="0" smtClean="0"/>
              <a:t>Κάνουμε </a:t>
            </a:r>
            <a:r>
              <a:rPr lang="el-GR" sz="2800" dirty="0"/>
              <a:t>δεξί στο </a:t>
            </a:r>
            <a:r>
              <a:rPr lang="el-GR" sz="2800" dirty="0" err="1"/>
              <a:t>avatar</a:t>
            </a:r>
            <a:r>
              <a:rPr lang="el-GR" sz="2800" dirty="0"/>
              <a:t> και από το στρογγυλό μενού επιλέγουμε </a:t>
            </a:r>
            <a:r>
              <a:rPr lang="el-GR" sz="2800" dirty="0" err="1"/>
              <a:t>Appearance</a:t>
            </a:r>
            <a:r>
              <a:rPr lang="el-GR" sz="2800" dirty="0"/>
              <a:t> </a:t>
            </a:r>
            <a:endParaRPr lang="en-US" sz="2800" dirty="0"/>
          </a:p>
        </p:txBody>
      </p:sp>
      <p:grpSp>
        <p:nvGrpSpPr>
          <p:cNvPr id="5" name="Group 4"/>
          <p:cNvGrpSpPr/>
          <p:nvPr/>
        </p:nvGrpSpPr>
        <p:grpSpPr>
          <a:xfrm>
            <a:off x="6454452" y="1700808"/>
            <a:ext cx="4608512" cy="4824536"/>
            <a:chOff x="0" y="0"/>
            <a:chExt cx="2519278" cy="2761814"/>
          </a:xfrm>
        </p:grpSpPr>
        <p:sp>
          <p:nvSpPr>
            <p:cNvPr id="6" name="Rectangle 5"/>
            <p:cNvSpPr/>
            <p:nvPr/>
          </p:nvSpPr>
          <p:spPr>
            <a:xfrm>
              <a:off x="2477135" y="257187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3"/>
            <a:stretch>
              <a:fillRect/>
            </a:stretch>
          </p:blipFill>
          <p:spPr>
            <a:xfrm>
              <a:off x="0" y="0"/>
              <a:ext cx="2471928" cy="2676144"/>
            </a:xfrm>
            <a:prstGeom prst="rect">
              <a:avLst/>
            </a:prstGeom>
          </p:spPr>
        </p:pic>
        <p:sp>
          <p:nvSpPr>
            <p:cNvPr id="8" name="Shape 3307"/>
            <p:cNvSpPr/>
            <p:nvPr/>
          </p:nvSpPr>
          <p:spPr>
            <a:xfrm>
              <a:off x="115062" y="1058418"/>
              <a:ext cx="1219200" cy="1495044"/>
            </a:xfrm>
            <a:custGeom>
              <a:avLst/>
              <a:gdLst/>
              <a:ahLst/>
              <a:cxnLst/>
              <a:rect l="0" t="0" r="0" b="0"/>
              <a:pathLst>
                <a:path w="1219200" h="1495044">
                  <a:moveTo>
                    <a:pt x="0" y="747522"/>
                  </a:moveTo>
                  <a:cubicBezTo>
                    <a:pt x="0" y="334645"/>
                    <a:pt x="272923" y="0"/>
                    <a:pt x="609600" y="0"/>
                  </a:cubicBezTo>
                  <a:cubicBezTo>
                    <a:pt x="946277" y="0"/>
                    <a:pt x="1219200" y="334645"/>
                    <a:pt x="1219200" y="747522"/>
                  </a:cubicBezTo>
                  <a:cubicBezTo>
                    <a:pt x="1219200" y="1160399"/>
                    <a:pt x="946277" y="1495044"/>
                    <a:pt x="609600" y="1495044"/>
                  </a:cubicBezTo>
                  <a:cubicBezTo>
                    <a:pt x="272923" y="1495044"/>
                    <a:pt x="0" y="1160399"/>
                    <a:pt x="0" y="747522"/>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25469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sp>
        <p:nvSpPr>
          <p:cNvPr id="3" name="Rectangle 2"/>
          <p:cNvSpPr/>
          <p:nvPr/>
        </p:nvSpPr>
        <p:spPr>
          <a:xfrm>
            <a:off x="1522222" y="1533786"/>
            <a:ext cx="9540742" cy="1015663"/>
          </a:xfrm>
          <a:prstGeom prst="rect">
            <a:avLst/>
          </a:prstGeom>
        </p:spPr>
        <p:txBody>
          <a:bodyPr wrap="square">
            <a:spAutoFit/>
          </a:bodyPr>
          <a:lstStyle/>
          <a:p>
            <a:r>
              <a:rPr lang="el-GR" sz="2000" dirty="0" smtClean="0"/>
              <a:t>Παρατηρούμε </a:t>
            </a:r>
            <a:r>
              <a:rPr lang="el-GR" sz="2000" dirty="0"/>
              <a:t>ότι το </a:t>
            </a:r>
            <a:r>
              <a:rPr lang="el-GR" sz="2000" dirty="0" err="1"/>
              <a:t>avatar</a:t>
            </a:r>
            <a:r>
              <a:rPr lang="el-GR" sz="2000" dirty="0"/>
              <a:t> περιστρέφεται και κοιτάει προς τα εμάς, ενώ παράλληλα ανοίγει ένα παράθυρο στο οποίο μπορούμε να διαμορφώσουμε μια σειρά από παραμέτρους (μάτια, χρώμα δέρματος, σχήμα, μαλλιά, </a:t>
            </a:r>
            <a:r>
              <a:rPr lang="el-GR" sz="2000" dirty="0" err="1"/>
              <a:t>κτλ</a:t>
            </a:r>
            <a:r>
              <a:rPr lang="el-GR" sz="2000" dirty="0"/>
              <a:t>). </a:t>
            </a:r>
            <a:endParaRPr lang="en-US" sz="2000" dirty="0"/>
          </a:p>
        </p:txBody>
      </p:sp>
      <p:grpSp>
        <p:nvGrpSpPr>
          <p:cNvPr id="5" name="Group 4"/>
          <p:cNvGrpSpPr/>
          <p:nvPr/>
        </p:nvGrpSpPr>
        <p:grpSpPr>
          <a:xfrm>
            <a:off x="3358108" y="2708920"/>
            <a:ext cx="6321782" cy="3936574"/>
            <a:chOff x="0" y="0"/>
            <a:chExt cx="5480283" cy="3057216"/>
          </a:xfrm>
        </p:grpSpPr>
        <p:sp>
          <p:nvSpPr>
            <p:cNvPr id="6" name="Rectangle 5"/>
            <p:cNvSpPr/>
            <p:nvPr/>
          </p:nvSpPr>
          <p:spPr>
            <a:xfrm>
              <a:off x="5438140" y="2867279"/>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3"/>
            <a:stretch>
              <a:fillRect/>
            </a:stretch>
          </p:blipFill>
          <p:spPr>
            <a:xfrm>
              <a:off x="160782" y="0"/>
              <a:ext cx="5274564" cy="2965704"/>
            </a:xfrm>
            <a:prstGeom prst="rect">
              <a:avLst/>
            </a:prstGeom>
          </p:spPr>
        </p:pic>
        <p:sp>
          <p:nvSpPr>
            <p:cNvPr id="8" name="Shape 3371"/>
            <p:cNvSpPr/>
            <p:nvPr/>
          </p:nvSpPr>
          <p:spPr>
            <a:xfrm>
              <a:off x="0" y="220218"/>
              <a:ext cx="665988" cy="2028444"/>
            </a:xfrm>
            <a:custGeom>
              <a:avLst/>
              <a:gdLst/>
              <a:ahLst/>
              <a:cxnLst/>
              <a:rect l="0" t="0" r="0" b="0"/>
              <a:pathLst>
                <a:path w="665988" h="2028444">
                  <a:moveTo>
                    <a:pt x="0" y="1014223"/>
                  </a:moveTo>
                  <a:cubicBezTo>
                    <a:pt x="0" y="454025"/>
                    <a:pt x="149085" y="0"/>
                    <a:pt x="332994" y="0"/>
                  </a:cubicBezTo>
                  <a:cubicBezTo>
                    <a:pt x="516890" y="0"/>
                    <a:pt x="665988" y="454025"/>
                    <a:pt x="665988" y="1014223"/>
                  </a:cubicBezTo>
                  <a:cubicBezTo>
                    <a:pt x="665988" y="1574419"/>
                    <a:pt x="516890" y="2028444"/>
                    <a:pt x="332994" y="2028444"/>
                  </a:cubicBezTo>
                  <a:cubicBezTo>
                    <a:pt x="149085" y="2028444"/>
                    <a:pt x="0" y="1574419"/>
                    <a:pt x="0" y="1014223"/>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4277197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sp>
        <p:nvSpPr>
          <p:cNvPr id="3" name="Rectangle 2"/>
          <p:cNvSpPr/>
          <p:nvPr/>
        </p:nvSpPr>
        <p:spPr>
          <a:xfrm>
            <a:off x="1522222" y="1412776"/>
            <a:ext cx="9972790" cy="1938992"/>
          </a:xfrm>
          <a:prstGeom prst="rect">
            <a:avLst/>
          </a:prstGeom>
        </p:spPr>
        <p:txBody>
          <a:bodyPr wrap="square">
            <a:spAutoFit/>
          </a:bodyPr>
          <a:lstStyle/>
          <a:p>
            <a:r>
              <a:rPr lang="el-GR" sz="2000" dirty="0"/>
              <a:t>Για τη δεύτερη μέθοδο ακολουθούμε τα εξής βήματα: </a:t>
            </a:r>
            <a:endParaRPr lang="en-US" sz="2000" dirty="0" smtClean="0"/>
          </a:p>
          <a:p>
            <a:endParaRPr lang="el-GR" sz="2000" dirty="0"/>
          </a:p>
          <a:p>
            <a:r>
              <a:rPr lang="el-GR" sz="2000" dirty="0" smtClean="0"/>
              <a:t>Στον </a:t>
            </a:r>
            <a:r>
              <a:rPr lang="el-GR" sz="2000" dirty="0" err="1"/>
              <a:t>υποφάκελο</a:t>
            </a:r>
            <a:r>
              <a:rPr lang="el-GR" sz="2000" dirty="0"/>
              <a:t> του </a:t>
            </a:r>
            <a:r>
              <a:rPr lang="el-GR" sz="2000" dirty="0" err="1"/>
              <a:t>Inventory</a:t>
            </a:r>
            <a:r>
              <a:rPr lang="el-GR" sz="2000" dirty="0"/>
              <a:t> μας </a:t>
            </a:r>
            <a:r>
              <a:rPr lang="el-GR" sz="2000" dirty="0" err="1"/>
              <a:t>Avatars</a:t>
            </a:r>
            <a:r>
              <a:rPr lang="el-GR" sz="2000" dirty="0"/>
              <a:t> and </a:t>
            </a:r>
            <a:r>
              <a:rPr lang="el-GR" sz="2000" dirty="0" err="1"/>
              <a:t>Avatar</a:t>
            </a:r>
            <a:r>
              <a:rPr lang="el-GR" sz="2000" dirty="0"/>
              <a:t> </a:t>
            </a:r>
            <a:r>
              <a:rPr lang="el-GR" sz="2000" dirty="0" err="1"/>
              <a:t>Items</a:t>
            </a:r>
            <a:r>
              <a:rPr lang="el-GR" sz="2000" dirty="0"/>
              <a:t> υπάρχουν πάρα πολλά έτοιμα διαμορφωμένα </a:t>
            </a:r>
            <a:r>
              <a:rPr lang="el-GR" sz="2000" dirty="0" err="1"/>
              <a:t>avatars</a:t>
            </a:r>
            <a:r>
              <a:rPr lang="el-GR" sz="2000" dirty="0"/>
              <a:t> τοποθετημένα το καθένα σε δικό του φάκελο. Στο φάκελο αυτό υπάρχουν όλα τα στοιχεία που χρειάζονται για να διαμορφωθεί η εμφάνιση. Πρέπει να κάνουμε διπλό κλικ στο καθένα για να τοποθετηθούν.  </a:t>
            </a:r>
          </a:p>
        </p:txBody>
      </p:sp>
    </p:spTree>
    <p:extLst>
      <p:ext uri="{BB962C8B-B14F-4D97-AF65-F5344CB8AC3E}">
        <p14:creationId xmlns:p14="http://schemas.microsoft.com/office/powerpoint/2010/main" xmlns="" val="1792150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grpSp>
        <p:nvGrpSpPr>
          <p:cNvPr id="3" name="Group 2"/>
          <p:cNvGrpSpPr/>
          <p:nvPr/>
        </p:nvGrpSpPr>
        <p:grpSpPr>
          <a:xfrm>
            <a:off x="3214092" y="1484784"/>
            <a:ext cx="7998898" cy="5008012"/>
            <a:chOff x="0" y="0"/>
            <a:chExt cx="6338550" cy="3823716"/>
          </a:xfrm>
        </p:grpSpPr>
        <p:sp>
          <p:nvSpPr>
            <p:cNvPr id="4" name="Rectangle 3"/>
            <p:cNvSpPr/>
            <p:nvPr/>
          </p:nvSpPr>
          <p:spPr>
            <a:xfrm>
              <a:off x="4466971" y="2679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4466971" y="349885"/>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p:cNvSpPr/>
            <p:nvPr/>
          </p:nvSpPr>
          <p:spPr>
            <a:xfrm>
              <a:off x="4466971" y="67297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6"/>
            <p:cNvSpPr/>
            <p:nvPr/>
          </p:nvSpPr>
          <p:spPr>
            <a:xfrm>
              <a:off x="4466971" y="996061"/>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8" name="Rectangle 7"/>
            <p:cNvSpPr/>
            <p:nvPr/>
          </p:nvSpPr>
          <p:spPr>
            <a:xfrm>
              <a:off x="4466971" y="1319148"/>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9" name="Rectangle 8"/>
            <p:cNvSpPr/>
            <p:nvPr/>
          </p:nvSpPr>
          <p:spPr>
            <a:xfrm>
              <a:off x="6296406" y="1319148"/>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0" name="Picture 9"/>
            <p:cNvPicPr/>
            <p:nvPr/>
          </p:nvPicPr>
          <p:blipFill>
            <a:blip r:embed="rId3"/>
            <a:stretch>
              <a:fillRect/>
            </a:stretch>
          </p:blipFill>
          <p:spPr>
            <a:xfrm>
              <a:off x="102870" y="0"/>
              <a:ext cx="1648968" cy="3412236"/>
            </a:xfrm>
            <a:prstGeom prst="rect">
              <a:avLst/>
            </a:prstGeom>
          </p:spPr>
        </p:pic>
        <p:sp>
          <p:nvSpPr>
            <p:cNvPr id="11" name="Shape 3372"/>
            <p:cNvSpPr/>
            <p:nvPr/>
          </p:nvSpPr>
          <p:spPr>
            <a:xfrm>
              <a:off x="0" y="572262"/>
              <a:ext cx="1304544" cy="1362456"/>
            </a:xfrm>
            <a:custGeom>
              <a:avLst/>
              <a:gdLst/>
              <a:ahLst/>
              <a:cxnLst/>
              <a:rect l="0" t="0" r="0" b="0"/>
              <a:pathLst>
                <a:path w="1304544" h="1362456">
                  <a:moveTo>
                    <a:pt x="0" y="681229"/>
                  </a:moveTo>
                  <a:cubicBezTo>
                    <a:pt x="0" y="305054"/>
                    <a:pt x="291973" y="0"/>
                    <a:pt x="652272" y="0"/>
                  </a:cubicBezTo>
                  <a:cubicBezTo>
                    <a:pt x="1012571" y="0"/>
                    <a:pt x="1304544" y="305054"/>
                    <a:pt x="1304544" y="681229"/>
                  </a:cubicBezTo>
                  <a:cubicBezTo>
                    <a:pt x="1304544" y="1057403"/>
                    <a:pt x="1012571" y="1362456"/>
                    <a:pt x="652272" y="1362456"/>
                  </a:cubicBezTo>
                  <a:cubicBezTo>
                    <a:pt x="291973" y="1362456"/>
                    <a:pt x="0" y="1057403"/>
                    <a:pt x="0" y="681229"/>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2" name="Picture 11"/>
            <p:cNvPicPr/>
            <p:nvPr/>
          </p:nvPicPr>
          <p:blipFill>
            <a:blip r:embed="rId4"/>
            <a:stretch>
              <a:fillRect/>
            </a:stretch>
          </p:blipFill>
          <p:spPr>
            <a:xfrm>
              <a:off x="1875282" y="3048"/>
              <a:ext cx="2476500" cy="1648968"/>
            </a:xfrm>
            <a:prstGeom prst="rect">
              <a:avLst/>
            </a:prstGeom>
          </p:spPr>
        </p:pic>
        <p:sp>
          <p:nvSpPr>
            <p:cNvPr id="14" name="Shape 3374"/>
            <p:cNvSpPr/>
            <p:nvPr/>
          </p:nvSpPr>
          <p:spPr>
            <a:xfrm>
              <a:off x="2324100" y="204978"/>
              <a:ext cx="1495044" cy="1353312"/>
            </a:xfrm>
            <a:custGeom>
              <a:avLst/>
              <a:gdLst/>
              <a:ahLst/>
              <a:cxnLst/>
              <a:rect l="0" t="0" r="0" b="0"/>
              <a:pathLst>
                <a:path w="1495044" h="1353312">
                  <a:moveTo>
                    <a:pt x="0" y="676656"/>
                  </a:moveTo>
                  <a:cubicBezTo>
                    <a:pt x="0" y="302895"/>
                    <a:pt x="334645" y="0"/>
                    <a:pt x="747522" y="0"/>
                  </a:cubicBezTo>
                  <a:cubicBezTo>
                    <a:pt x="1160399" y="0"/>
                    <a:pt x="1495044" y="302895"/>
                    <a:pt x="1495044" y="676656"/>
                  </a:cubicBezTo>
                  <a:cubicBezTo>
                    <a:pt x="1495044" y="1050417"/>
                    <a:pt x="1160399" y="1353312"/>
                    <a:pt x="747522" y="1353312"/>
                  </a:cubicBezTo>
                  <a:cubicBezTo>
                    <a:pt x="334645" y="1353312"/>
                    <a:pt x="0" y="1050417"/>
                    <a:pt x="0" y="67665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5" name="Picture 14"/>
            <p:cNvPicPr/>
            <p:nvPr/>
          </p:nvPicPr>
          <p:blipFill>
            <a:blip r:embed="rId5"/>
            <a:stretch>
              <a:fillRect/>
            </a:stretch>
          </p:blipFill>
          <p:spPr>
            <a:xfrm>
              <a:off x="1922526" y="1859280"/>
              <a:ext cx="2342388" cy="1964436"/>
            </a:xfrm>
            <a:prstGeom prst="rect">
              <a:avLst/>
            </a:prstGeom>
          </p:spPr>
        </p:pic>
        <p:sp>
          <p:nvSpPr>
            <p:cNvPr id="16" name="Shape 3376"/>
            <p:cNvSpPr/>
            <p:nvPr/>
          </p:nvSpPr>
          <p:spPr>
            <a:xfrm>
              <a:off x="2264178" y="2036540"/>
              <a:ext cx="1304544" cy="1360932"/>
            </a:xfrm>
            <a:custGeom>
              <a:avLst/>
              <a:gdLst/>
              <a:ahLst/>
              <a:cxnLst/>
              <a:rect l="0" t="0" r="0" b="0"/>
              <a:pathLst>
                <a:path w="1304544" h="1360932">
                  <a:moveTo>
                    <a:pt x="0" y="680466"/>
                  </a:moveTo>
                  <a:cubicBezTo>
                    <a:pt x="0" y="304673"/>
                    <a:pt x="291973" y="0"/>
                    <a:pt x="652272" y="0"/>
                  </a:cubicBezTo>
                  <a:cubicBezTo>
                    <a:pt x="1012571" y="0"/>
                    <a:pt x="1304544" y="304673"/>
                    <a:pt x="1304544" y="680466"/>
                  </a:cubicBezTo>
                  <a:cubicBezTo>
                    <a:pt x="1304544" y="1056259"/>
                    <a:pt x="1012571" y="1360932"/>
                    <a:pt x="652272" y="1360932"/>
                  </a:cubicBezTo>
                  <a:cubicBezTo>
                    <a:pt x="291973" y="1360932"/>
                    <a:pt x="0" y="1056259"/>
                    <a:pt x="0" y="68046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065717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71"/>
            <a:ext cx="2108364" cy="553393"/>
          </a:xfrm>
          <a:prstGeom prst="rect">
            <a:avLst/>
          </a:prstGeom>
        </p:spPr>
      </p:pic>
    </p:spTree>
    <p:extLst>
      <p:ext uri="{BB962C8B-B14F-4D97-AF65-F5344CB8AC3E}">
        <p14:creationId xmlns="" xmlns:p14="http://schemas.microsoft.com/office/powerpoint/2010/main"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sp>
        <p:nvSpPr>
          <p:cNvPr id="3" name="Rectangle 2"/>
          <p:cNvSpPr/>
          <p:nvPr/>
        </p:nvSpPr>
        <p:spPr>
          <a:xfrm>
            <a:off x="2133972" y="1772816"/>
            <a:ext cx="8663036" cy="3416320"/>
          </a:xfrm>
          <a:prstGeom prst="rect">
            <a:avLst/>
          </a:prstGeom>
        </p:spPr>
        <p:txBody>
          <a:bodyPr wrap="square">
            <a:spAutoFit/>
          </a:bodyPr>
          <a:lstStyle/>
          <a:p>
            <a:r>
              <a:rPr lang="el-GR" sz="2400" dirty="0" smtClean="0"/>
              <a:t>Τώρα </a:t>
            </a:r>
            <a:r>
              <a:rPr lang="el-GR" sz="2400" dirty="0"/>
              <a:t>μπορούμε να επεξεργαστούμε περαιτέρω την εμφάνιση του </a:t>
            </a:r>
            <a:r>
              <a:rPr lang="el-GR" sz="2400" dirty="0" err="1"/>
              <a:t>avatar</a:t>
            </a:r>
            <a:r>
              <a:rPr lang="el-GR" sz="2400" dirty="0"/>
              <a:t>. Αυτό που πρέπει να γίνει οπωσδήποτε είναι να κάνουμε κλικ στο κουμπί </a:t>
            </a:r>
            <a:r>
              <a:rPr lang="el-GR" sz="2400" dirty="0" err="1"/>
              <a:t>Make</a:t>
            </a:r>
            <a:r>
              <a:rPr lang="el-GR" sz="2400" dirty="0"/>
              <a:t> </a:t>
            </a:r>
            <a:r>
              <a:rPr lang="el-GR" sz="2400" dirty="0" err="1"/>
              <a:t>Outfit</a:t>
            </a:r>
            <a:r>
              <a:rPr lang="el-GR" sz="2400" dirty="0"/>
              <a:t>, στο νέο παράθυρο επιλέγουμε </a:t>
            </a:r>
            <a:r>
              <a:rPr lang="el-GR" sz="2400" dirty="0" err="1"/>
              <a:t>Check</a:t>
            </a:r>
            <a:r>
              <a:rPr lang="el-GR" sz="2400" dirty="0"/>
              <a:t> </a:t>
            </a:r>
            <a:r>
              <a:rPr lang="el-GR" sz="2400" dirty="0" err="1"/>
              <a:t>All</a:t>
            </a:r>
            <a:r>
              <a:rPr lang="el-GR" sz="2400" dirty="0"/>
              <a:t>, να δώσουμε ένα όνομα στο πεδίο </a:t>
            </a:r>
            <a:r>
              <a:rPr lang="el-GR" sz="2400" dirty="0" err="1"/>
              <a:t>Folder</a:t>
            </a:r>
            <a:r>
              <a:rPr lang="el-GR" sz="2400" dirty="0"/>
              <a:t> </a:t>
            </a:r>
            <a:r>
              <a:rPr lang="el-GR" sz="2400" dirty="0" err="1"/>
              <a:t>Name</a:t>
            </a:r>
            <a:r>
              <a:rPr lang="el-GR" sz="2400" dirty="0"/>
              <a:t> και να πατήσουμε </a:t>
            </a:r>
            <a:r>
              <a:rPr lang="el-GR" sz="2400" dirty="0" err="1"/>
              <a:t>Save</a:t>
            </a:r>
            <a:r>
              <a:rPr lang="el-GR" sz="2400" dirty="0"/>
              <a:t>. </a:t>
            </a:r>
            <a:endParaRPr lang="en-US" sz="2400" dirty="0" smtClean="0"/>
          </a:p>
          <a:p>
            <a:endParaRPr lang="en-US" sz="2400" dirty="0"/>
          </a:p>
          <a:p>
            <a:r>
              <a:rPr lang="el-GR" sz="2400" dirty="0" smtClean="0"/>
              <a:t>Ο </a:t>
            </a:r>
            <a:r>
              <a:rPr lang="el-GR" sz="2400" dirty="0"/>
              <a:t>λόγος που ακολουθούμε αυτή τη διαδικασία είναι ότι σε αντίθετη περίπτωση υπάρχει το ενδεχόμενο σε επανεκκίνηση να χαθεί η διαμόρφωση που κάναμε και να είμαστε κόκκινος καπνός.</a:t>
            </a:r>
            <a:endParaRPr lang="en-US" sz="2400" dirty="0"/>
          </a:p>
        </p:txBody>
      </p:sp>
    </p:spTree>
    <p:extLst>
      <p:ext uri="{BB962C8B-B14F-4D97-AF65-F5344CB8AC3E}">
        <p14:creationId xmlns:p14="http://schemas.microsoft.com/office/powerpoint/2010/main" xmlns="" val="1032282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Αλλάζοντας την εμφάνιση του </a:t>
            </a:r>
            <a:r>
              <a:rPr lang="el-GR" dirty="0" err="1">
                <a:solidFill>
                  <a:srgbClr val="00B0F0"/>
                </a:solidFill>
              </a:rPr>
              <a:t>avatar</a:t>
            </a:r>
            <a:r>
              <a:rPr lang="el-GR" dirty="0">
                <a:solidFill>
                  <a:srgbClr val="00B0F0"/>
                </a:solidFill>
              </a:rPr>
              <a:t> </a:t>
            </a:r>
            <a:endParaRPr lang="en-US" dirty="0">
              <a:solidFill>
                <a:srgbClr val="00B0F0"/>
              </a:solidFill>
            </a:endParaRPr>
          </a:p>
        </p:txBody>
      </p:sp>
      <p:grpSp>
        <p:nvGrpSpPr>
          <p:cNvPr id="3" name="Group 2"/>
          <p:cNvGrpSpPr/>
          <p:nvPr/>
        </p:nvGrpSpPr>
        <p:grpSpPr>
          <a:xfrm>
            <a:off x="2097778" y="1556792"/>
            <a:ext cx="7992888" cy="5631825"/>
            <a:chOff x="0" y="0"/>
            <a:chExt cx="5666975" cy="3534482"/>
          </a:xfrm>
        </p:grpSpPr>
        <p:sp>
          <p:nvSpPr>
            <p:cNvPr id="4" name="Rectangle 3"/>
            <p:cNvSpPr/>
            <p:nvPr/>
          </p:nvSpPr>
          <p:spPr>
            <a:xfrm>
              <a:off x="5624831" y="3058033"/>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305" y="3344545"/>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32309" y="3344545"/>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p:nvPr/>
          </p:nvPicPr>
          <p:blipFill>
            <a:blip r:embed="rId3"/>
            <a:stretch>
              <a:fillRect/>
            </a:stretch>
          </p:blipFill>
          <p:spPr>
            <a:xfrm>
              <a:off x="0" y="0"/>
              <a:ext cx="5623560" cy="3162300"/>
            </a:xfrm>
            <a:prstGeom prst="rect">
              <a:avLst/>
            </a:prstGeom>
          </p:spPr>
        </p:pic>
        <p:sp>
          <p:nvSpPr>
            <p:cNvPr id="8" name="Shape 3438"/>
            <p:cNvSpPr/>
            <p:nvPr/>
          </p:nvSpPr>
          <p:spPr>
            <a:xfrm>
              <a:off x="619506" y="2253234"/>
              <a:ext cx="858012" cy="399288"/>
            </a:xfrm>
            <a:custGeom>
              <a:avLst/>
              <a:gdLst/>
              <a:ahLst/>
              <a:cxnLst/>
              <a:rect l="0" t="0" r="0" b="0"/>
              <a:pathLst>
                <a:path w="858012" h="399288">
                  <a:moveTo>
                    <a:pt x="0" y="199644"/>
                  </a:moveTo>
                  <a:cubicBezTo>
                    <a:pt x="0" y="89408"/>
                    <a:pt x="192024" y="0"/>
                    <a:pt x="429006" y="0"/>
                  </a:cubicBezTo>
                  <a:cubicBezTo>
                    <a:pt x="665988" y="0"/>
                    <a:pt x="858012" y="89408"/>
                    <a:pt x="858012" y="199644"/>
                  </a:cubicBezTo>
                  <a:cubicBezTo>
                    <a:pt x="858012" y="309880"/>
                    <a:pt x="665988" y="399288"/>
                    <a:pt x="429006" y="399288"/>
                  </a:cubicBezTo>
                  <a:cubicBezTo>
                    <a:pt x="192024" y="399288"/>
                    <a:pt x="0" y="309880"/>
                    <a:pt x="0" y="199644"/>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9" name="Shape 3439"/>
            <p:cNvSpPr/>
            <p:nvPr/>
          </p:nvSpPr>
          <p:spPr>
            <a:xfrm>
              <a:off x="2477262" y="1052322"/>
              <a:ext cx="656844" cy="286512"/>
            </a:xfrm>
            <a:custGeom>
              <a:avLst/>
              <a:gdLst/>
              <a:ahLst/>
              <a:cxnLst/>
              <a:rect l="0" t="0" r="0" b="0"/>
              <a:pathLst>
                <a:path w="656844" h="286512">
                  <a:moveTo>
                    <a:pt x="0" y="143256"/>
                  </a:moveTo>
                  <a:cubicBezTo>
                    <a:pt x="0" y="64136"/>
                    <a:pt x="147066" y="0"/>
                    <a:pt x="328422" y="0"/>
                  </a:cubicBezTo>
                  <a:cubicBezTo>
                    <a:pt x="509778" y="0"/>
                    <a:pt x="656844" y="64136"/>
                    <a:pt x="656844" y="143256"/>
                  </a:cubicBezTo>
                  <a:cubicBezTo>
                    <a:pt x="656844" y="222377"/>
                    <a:pt x="509778" y="286512"/>
                    <a:pt x="328422" y="286512"/>
                  </a:cubicBezTo>
                  <a:cubicBezTo>
                    <a:pt x="147066" y="286512"/>
                    <a:pt x="0" y="222377"/>
                    <a:pt x="0" y="14325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0" name="Shape 3440"/>
            <p:cNvSpPr/>
            <p:nvPr/>
          </p:nvSpPr>
          <p:spPr>
            <a:xfrm>
              <a:off x="2343150" y="2271522"/>
              <a:ext cx="656844" cy="286512"/>
            </a:xfrm>
            <a:custGeom>
              <a:avLst/>
              <a:gdLst/>
              <a:ahLst/>
              <a:cxnLst/>
              <a:rect l="0" t="0" r="0" b="0"/>
              <a:pathLst>
                <a:path w="656844" h="286512">
                  <a:moveTo>
                    <a:pt x="0" y="143256"/>
                  </a:moveTo>
                  <a:cubicBezTo>
                    <a:pt x="0" y="64135"/>
                    <a:pt x="147066" y="0"/>
                    <a:pt x="328422" y="0"/>
                  </a:cubicBezTo>
                  <a:cubicBezTo>
                    <a:pt x="509778" y="0"/>
                    <a:pt x="656844" y="64135"/>
                    <a:pt x="656844" y="143256"/>
                  </a:cubicBezTo>
                  <a:cubicBezTo>
                    <a:pt x="656844" y="222377"/>
                    <a:pt x="509778" y="286512"/>
                    <a:pt x="328422" y="286512"/>
                  </a:cubicBezTo>
                  <a:cubicBezTo>
                    <a:pt x="147066" y="286512"/>
                    <a:pt x="0" y="222377"/>
                    <a:pt x="0" y="14325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1" name="Shape 3441"/>
            <p:cNvSpPr/>
            <p:nvPr/>
          </p:nvSpPr>
          <p:spPr>
            <a:xfrm>
              <a:off x="1639062" y="919734"/>
              <a:ext cx="656844" cy="284988"/>
            </a:xfrm>
            <a:custGeom>
              <a:avLst/>
              <a:gdLst/>
              <a:ahLst/>
              <a:cxnLst/>
              <a:rect l="0" t="0" r="0" b="0"/>
              <a:pathLst>
                <a:path w="656844" h="284988">
                  <a:moveTo>
                    <a:pt x="0" y="142494"/>
                  </a:moveTo>
                  <a:cubicBezTo>
                    <a:pt x="0" y="63754"/>
                    <a:pt x="147066" y="0"/>
                    <a:pt x="328422" y="0"/>
                  </a:cubicBezTo>
                  <a:cubicBezTo>
                    <a:pt x="509778" y="0"/>
                    <a:pt x="656844" y="63754"/>
                    <a:pt x="656844" y="142494"/>
                  </a:cubicBezTo>
                  <a:cubicBezTo>
                    <a:pt x="656844" y="221235"/>
                    <a:pt x="509778" y="284988"/>
                    <a:pt x="328422" y="284988"/>
                  </a:cubicBezTo>
                  <a:cubicBezTo>
                    <a:pt x="147066" y="284988"/>
                    <a:pt x="0" y="221235"/>
                    <a:pt x="0" y="142494"/>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33316675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485900" y="1484784"/>
            <a:ext cx="9433048" cy="5232202"/>
          </a:xfrm>
          <a:prstGeom prst="rect">
            <a:avLst/>
          </a:prstGeom>
        </p:spPr>
        <p:txBody>
          <a:bodyPr wrap="square">
            <a:spAutoFit/>
          </a:bodyPr>
          <a:lstStyle/>
          <a:p>
            <a:r>
              <a:rPr lang="el-GR" sz="2000" dirty="0"/>
              <a:t>Η κατασκευή περίπλοκων αντικειμένων χρησιμοποιώντας </a:t>
            </a:r>
            <a:r>
              <a:rPr lang="el-GR" sz="2000" dirty="0" err="1"/>
              <a:t>prims</a:t>
            </a:r>
            <a:r>
              <a:rPr lang="el-GR" sz="2000" dirty="0"/>
              <a:t> είναι μια εξαιρετικά επίπονη και χρονοβόρα διαδικασία. Το θετικό όμως στοιχείο του </a:t>
            </a:r>
            <a:r>
              <a:rPr lang="el-GR" sz="2000" dirty="0" err="1"/>
              <a:t>Opensim</a:t>
            </a:r>
            <a:r>
              <a:rPr lang="el-GR" sz="2000" dirty="0"/>
              <a:t> (και γενικά κάθε ελεύθερου λογισμικού) είναι ότι το σύνολο σχεδόν των αντικειμένων διατίθενται δωρεάν και μπορούν ελεύθερα να αντιγραφούν. </a:t>
            </a:r>
            <a:endParaRPr lang="en-US" sz="2000" dirty="0" smtClean="0"/>
          </a:p>
          <a:p>
            <a:endParaRPr lang="en-US" sz="2000" dirty="0"/>
          </a:p>
          <a:p>
            <a:r>
              <a:rPr lang="el-GR" sz="2000" dirty="0" smtClean="0"/>
              <a:t>Απαιτείται </a:t>
            </a:r>
            <a:r>
              <a:rPr lang="el-GR" sz="2000" dirty="0"/>
              <a:t>βέβαια να επισκεφτούμε εικονικούς κόσμους άλλων χρηστών και να συλλέξουμε ένα προς ένα τα αντικείμενα που μας ενδιαφέρουν.  </a:t>
            </a:r>
          </a:p>
          <a:p>
            <a:endParaRPr lang="en-US" sz="2000" dirty="0" smtClean="0"/>
          </a:p>
          <a:p>
            <a:r>
              <a:rPr lang="el-GR" sz="2000" dirty="0" smtClean="0"/>
              <a:t>Ας </a:t>
            </a:r>
            <a:r>
              <a:rPr lang="el-GR" sz="2000" dirty="0"/>
              <a:t>υποθέσουμε ότι θέλουμε να τοποθετήσουμε στον κόσμο μας μια σειρά καθισμάτων ή μια σειρά από παγκάκια.  Στον </a:t>
            </a:r>
            <a:r>
              <a:rPr lang="el-GR" sz="2000" dirty="0" err="1"/>
              <a:t>υποφάκελο</a:t>
            </a:r>
            <a:r>
              <a:rPr lang="el-GR" sz="2000" dirty="0"/>
              <a:t> </a:t>
            </a:r>
            <a:r>
              <a:rPr lang="el-GR" sz="2000" dirty="0" err="1"/>
              <a:t>Benches</a:t>
            </a:r>
            <a:r>
              <a:rPr lang="el-GR" sz="2000" dirty="0"/>
              <a:t> υπάρχουν αρκετά τέτοια. Επιλέγουμε ένα από τη λίστα, κάνουμε κλικ και σέρνουμε στον σημείο που θέλουμε να τοποθετηθεί. </a:t>
            </a:r>
          </a:p>
          <a:p>
            <a:endParaRPr lang="en-US" sz="2000" dirty="0" smtClean="0"/>
          </a:p>
          <a:p>
            <a:r>
              <a:rPr lang="el-GR" sz="2000" dirty="0" smtClean="0"/>
              <a:t>Παρατηρούμε </a:t>
            </a:r>
            <a:r>
              <a:rPr lang="el-GR" sz="2000" dirty="0"/>
              <a:t>ότι ο δείκτης του ποντικιού έχει από κάτω του ένα τετραγωνάκι με το σύμβολο </a:t>
            </a:r>
            <a:r>
              <a:rPr lang="el-GR" sz="5400" dirty="0"/>
              <a:t>+</a:t>
            </a:r>
            <a:r>
              <a:rPr lang="el-GR" sz="2000" dirty="0"/>
              <a:t>. Το στοιχείο αυτό θα μας χρειαστεί στη συνέχεια. </a:t>
            </a:r>
          </a:p>
        </p:txBody>
      </p:sp>
    </p:spTree>
    <p:extLst>
      <p:ext uri="{BB962C8B-B14F-4D97-AF65-F5344CB8AC3E}">
        <p14:creationId xmlns:p14="http://schemas.microsoft.com/office/powerpoint/2010/main" xmlns="" val="13040436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pic>
        <p:nvPicPr>
          <p:cNvPr id="3" name="Picture 2"/>
          <p:cNvPicPr/>
          <p:nvPr/>
        </p:nvPicPr>
        <p:blipFill>
          <a:blip r:embed="rId2">
            <a:extLst>
              <a:ext uri="{28A0092B-C50C-407E-A947-70E740481C1C}">
                <a14:useLocalDpi xmlns:a14="http://schemas.microsoft.com/office/drawing/2010/main" xmlns="" val="0"/>
              </a:ext>
            </a:extLst>
          </a:blip>
          <a:stretch>
            <a:fillRect/>
          </a:stretch>
        </p:blipFill>
        <p:spPr>
          <a:xfrm>
            <a:off x="2638028" y="1412776"/>
            <a:ext cx="7488832" cy="4887550"/>
          </a:xfrm>
          <a:prstGeom prst="rect">
            <a:avLst/>
          </a:prstGeom>
        </p:spPr>
      </p:pic>
    </p:spTree>
    <p:extLst>
      <p:ext uri="{BB962C8B-B14F-4D97-AF65-F5344CB8AC3E}">
        <p14:creationId xmlns:p14="http://schemas.microsoft.com/office/powerpoint/2010/main" xmlns="" val="17068695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773933" y="1743199"/>
            <a:ext cx="4968552" cy="2677656"/>
          </a:xfrm>
          <a:prstGeom prst="rect">
            <a:avLst/>
          </a:prstGeom>
        </p:spPr>
        <p:txBody>
          <a:bodyPr wrap="square">
            <a:spAutoFit/>
          </a:bodyPr>
          <a:lstStyle/>
          <a:p>
            <a:r>
              <a:rPr lang="el-GR" sz="2400" dirty="0"/>
              <a:t>Στο παράδειγμά μας βλέπουμε ότι χρειάζεται να περιστρέψουμε το αντικείμενο για να είναι σωστή η θέση του. </a:t>
            </a:r>
            <a:endParaRPr lang="en-US" sz="2400" dirty="0" smtClean="0"/>
          </a:p>
          <a:p>
            <a:endParaRPr lang="en-US" sz="2400" dirty="0"/>
          </a:p>
          <a:p>
            <a:r>
              <a:rPr lang="el-GR" sz="2400" dirty="0" smtClean="0"/>
              <a:t>Κάνουμε </a:t>
            </a:r>
            <a:r>
              <a:rPr lang="el-GR" sz="2400" dirty="0"/>
              <a:t>δεξί κλικ επάνω του και επιλέγουμε </a:t>
            </a:r>
            <a:r>
              <a:rPr lang="el-GR" sz="2400" dirty="0" err="1"/>
              <a:t>Edit</a:t>
            </a:r>
            <a:r>
              <a:rPr lang="el-GR" sz="2400" dirty="0"/>
              <a:t>. </a:t>
            </a:r>
            <a:endParaRPr lang="en-US" sz="2400" dirty="0"/>
          </a:p>
        </p:txBody>
      </p:sp>
      <p:grpSp>
        <p:nvGrpSpPr>
          <p:cNvPr id="5" name="Group 4"/>
          <p:cNvGrpSpPr/>
          <p:nvPr/>
        </p:nvGrpSpPr>
        <p:grpSpPr>
          <a:xfrm>
            <a:off x="7606580" y="1656345"/>
            <a:ext cx="4023744" cy="3951370"/>
            <a:chOff x="0" y="0"/>
            <a:chExt cx="3014832" cy="2923104"/>
          </a:xfrm>
        </p:grpSpPr>
        <p:sp>
          <p:nvSpPr>
            <p:cNvPr id="6" name="Rectangle 5"/>
            <p:cNvSpPr/>
            <p:nvPr/>
          </p:nvSpPr>
          <p:spPr>
            <a:xfrm>
              <a:off x="2972689" y="2733167"/>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2"/>
            <a:stretch>
              <a:fillRect/>
            </a:stretch>
          </p:blipFill>
          <p:spPr>
            <a:xfrm>
              <a:off x="0" y="0"/>
              <a:ext cx="2964180" cy="2837688"/>
            </a:xfrm>
            <a:prstGeom prst="rect">
              <a:avLst/>
            </a:prstGeom>
          </p:spPr>
        </p:pic>
        <p:sp>
          <p:nvSpPr>
            <p:cNvPr id="8" name="Shape 3580"/>
            <p:cNvSpPr/>
            <p:nvPr/>
          </p:nvSpPr>
          <p:spPr>
            <a:xfrm>
              <a:off x="1152906" y="1373886"/>
              <a:ext cx="905256" cy="809244"/>
            </a:xfrm>
            <a:custGeom>
              <a:avLst/>
              <a:gdLst/>
              <a:ahLst/>
              <a:cxnLst/>
              <a:rect l="0" t="0" r="0" b="0"/>
              <a:pathLst>
                <a:path w="905256" h="809244">
                  <a:moveTo>
                    <a:pt x="0" y="404622"/>
                  </a:moveTo>
                  <a:cubicBezTo>
                    <a:pt x="0" y="181102"/>
                    <a:pt x="202692" y="0"/>
                    <a:pt x="452628" y="0"/>
                  </a:cubicBezTo>
                  <a:cubicBezTo>
                    <a:pt x="702564" y="0"/>
                    <a:pt x="905256" y="181102"/>
                    <a:pt x="905256" y="404622"/>
                  </a:cubicBezTo>
                  <a:cubicBezTo>
                    <a:pt x="905256" y="628142"/>
                    <a:pt x="702564" y="809244"/>
                    <a:pt x="452628" y="809244"/>
                  </a:cubicBezTo>
                  <a:cubicBezTo>
                    <a:pt x="202692" y="809244"/>
                    <a:pt x="0" y="628142"/>
                    <a:pt x="0" y="404622"/>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7730627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110552" y="1767535"/>
            <a:ext cx="4479804" cy="3046988"/>
          </a:xfrm>
          <a:prstGeom prst="rect">
            <a:avLst/>
          </a:prstGeom>
        </p:spPr>
        <p:txBody>
          <a:bodyPr wrap="square">
            <a:spAutoFit/>
          </a:bodyPr>
          <a:lstStyle/>
          <a:p>
            <a:r>
              <a:rPr lang="el-GR" sz="2400" dirty="0"/>
              <a:t>Όπως και με την κατασκευή ενός </a:t>
            </a:r>
            <a:r>
              <a:rPr lang="el-GR" sz="2400" dirty="0" err="1"/>
              <a:t>prim</a:t>
            </a:r>
            <a:r>
              <a:rPr lang="el-GR" sz="2400" dirty="0"/>
              <a:t>, εμφανίζεται το μενού επεξεργασίας, απ' όπου μπορούμε είτε να επιλέξουμε </a:t>
            </a:r>
            <a:r>
              <a:rPr lang="el-GR" sz="2400" dirty="0" err="1"/>
              <a:t>Rotate</a:t>
            </a:r>
            <a:r>
              <a:rPr lang="el-GR" sz="2400" dirty="0"/>
              <a:t> και να το περιστρέψουμε ελεύθερα είτε να δώσουμε συγκεκριμένες τιμές περιστροφής στους άξονες x, y, z. </a:t>
            </a:r>
            <a:endParaRPr lang="en-US" sz="2400" dirty="0"/>
          </a:p>
        </p:txBody>
      </p:sp>
      <p:grpSp>
        <p:nvGrpSpPr>
          <p:cNvPr id="5" name="Group 4"/>
          <p:cNvGrpSpPr/>
          <p:nvPr/>
        </p:nvGrpSpPr>
        <p:grpSpPr>
          <a:xfrm>
            <a:off x="6166421" y="1412776"/>
            <a:ext cx="5616624" cy="4752528"/>
            <a:chOff x="0" y="0"/>
            <a:chExt cx="4451964" cy="3705551"/>
          </a:xfrm>
        </p:grpSpPr>
        <p:sp>
          <p:nvSpPr>
            <p:cNvPr id="6" name="Rectangle 5"/>
            <p:cNvSpPr/>
            <p:nvPr/>
          </p:nvSpPr>
          <p:spPr>
            <a:xfrm>
              <a:off x="4409821" y="3515614"/>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2"/>
            <a:stretch>
              <a:fillRect/>
            </a:stretch>
          </p:blipFill>
          <p:spPr>
            <a:xfrm>
              <a:off x="0" y="0"/>
              <a:ext cx="4410456" cy="3616452"/>
            </a:xfrm>
            <a:prstGeom prst="rect">
              <a:avLst/>
            </a:prstGeom>
          </p:spPr>
        </p:pic>
        <p:sp>
          <p:nvSpPr>
            <p:cNvPr id="8" name="Shape 3581"/>
            <p:cNvSpPr/>
            <p:nvPr/>
          </p:nvSpPr>
          <p:spPr>
            <a:xfrm>
              <a:off x="172974" y="2457450"/>
              <a:ext cx="580644" cy="562356"/>
            </a:xfrm>
            <a:custGeom>
              <a:avLst/>
              <a:gdLst/>
              <a:ahLst/>
              <a:cxnLst/>
              <a:rect l="0" t="0" r="0" b="0"/>
              <a:pathLst>
                <a:path w="580644" h="562356">
                  <a:moveTo>
                    <a:pt x="0" y="281178"/>
                  </a:moveTo>
                  <a:cubicBezTo>
                    <a:pt x="0" y="125857"/>
                    <a:pt x="129921" y="0"/>
                    <a:pt x="290322" y="0"/>
                  </a:cubicBezTo>
                  <a:cubicBezTo>
                    <a:pt x="450723" y="0"/>
                    <a:pt x="580644" y="125857"/>
                    <a:pt x="580644" y="281178"/>
                  </a:cubicBezTo>
                  <a:cubicBezTo>
                    <a:pt x="580644" y="436499"/>
                    <a:pt x="450723" y="562356"/>
                    <a:pt x="290322" y="562356"/>
                  </a:cubicBezTo>
                  <a:cubicBezTo>
                    <a:pt x="129921" y="562356"/>
                    <a:pt x="0" y="436499"/>
                    <a:pt x="0" y="281178"/>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9" name="Shape 3582"/>
            <p:cNvSpPr/>
            <p:nvPr/>
          </p:nvSpPr>
          <p:spPr>
            <a:xfrm>
              <a:off x="2430018" y="1038606"/>
              <a:ext cx="1667256" cy="1808988"/>
            </a:xfrm>
            <a:custGeom>
              <a:avLst/>
              <a:gdLst/>
              <a:ahLst/>
              <a:cxnLst/>
              <a:rect l="0" t="0" r="0" b="0"/>
              <a:pathLst>
                <a:path w="1667256" h="1808988">
                  <a:moveTo>
                    <a:pt x="0" y="904494"/>
                  </a:moveTo>
                  <a:cubicBezTo>
                    <a:pt x="0" y="405003"/>
                    <a:pt x="373253" y="0"/>
                    <a:pt x="833628" y="0"/>
                  </a:cubicBezTo>
                  <a:cubicBezTo>
                    <a:pt x="1294003" y="0"/>
                    <a:pt x="1667256" y="405003"/>
                    <a:pt x="1667256" y="904494"/>
                  </a:cubicBezTo>
                  <a:cubicBezTo>
                    <a:pt x="1667256" y="1403985"/>
                    <a:pt x="1294003" y="1808988"/>
                    <a:pt x="833628" y="1808988"/>
                  </a:cubicBezTo>
                  <a:cubicBezTo>
                    <a:pt x="373253" y="1808988"/>
                    <a:pt x="0" y="1403985"/>
                    <a:pt x="0" y="904494"/>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0" name="Shape 3583"/>
            <p:cNvSpPr/>
            <p:nvPr/>
          </p:nvSpPr>
          <p:spPr>
            <a:xfrm>
              <a:off x="762" y="276606"/>
              <a:ext cx="647700" cy="304800"/>
            </a:xfrm>
            <a:custGeom>
              <a:avLst/>
              <a:gdLst/>
              <a:ahLst/>
              <a:cxnLst/>
              <a:rect l="0" t="0" r="0" b="0"/>
              <a:pathLst>
                <a:path w="647700" h="304800">
                  <a:moveTo>
                    <a:pt x="0" y="152400"/>
                  </a:moveTo>
                  <a:cubicBezTo>
                    <a:pt x="0" y="68199"/>
                    <a:pt x="145034" y="0"/>
                    <a:pt x="323850" y="0"/>
                  </a:cubicBezTo>
                  <a:cubicBezTo>
                    <a:pt x="502666" y="0"/>
                    <a:pt x="647700" y="68199"/>
                    <a:pt x="647700" y="152400"/>
                  </a:cubicBezTo>
                  <a:cubicBezTo>
                    <a:pt x="647700" y="236601"/>
                    <a:pt x="502666" y="304800"/>
                    <a:pt x="323850" y="304800"/>
                  </a:cubicBezTo>
                  <a:cubicBezTo>
                    <a:pt x="145034" y="304800"/>
                    <a:pt x="0" y="236601"/>
                    <a:pt x="0" y="1524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0225139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485899" y="2204864"/>
            <a:ext cx="9721081" cy="1569660"/>
          </a:xfrm>
          <a:prstGeom prst="rect">
            <a:avLst/>
          </a:prstGeom>
        </p:spPr>
        <p:txBody>
          <a:bodyPr wrap="square">
            <a:spAutoFit/>
          </a:bodyPr>
          <a:lstStyle/>
          <a:p>
            <a:r>
              <a:rPr lang="el-GR" sz="2400" dirty="0"/>
              <a:t>Για να διαγράψουμε ένα αντικείμενο, κάνουμε δεξί κλικ σε αυτό και πατάμε το πλήκτρο </a:t>
            </a:r>
            <a:r>
              <a:rPr lang="el-GR" sz="2400" dirty="0" err="1"/>
              <a:t>Delete</a:t>
            </a:r>
            <a:r>
              <a:rPr lang="el-GR" sz="2400" dirty="0"/>
              <a:t> (στο πληκτρολόγιό μας). </a:t>
            </a:r>
            <a:endParaRPr lang="en-US" sz="2400" dirty="0" smtClean="0"/>
          </a:p>
          <a:p>
            <a:endParaRPr lang="en-US" sz="2400" dirty="0"/>
          </a:p>
          <a:p>
            <a:r>
              <a:rPr lang="el-GR" sz="2400" dirty="0" smtClean="0"/>
              <a:t>Το </a:t>
            </a:r>
            <a:r>
              <a:rPr lang="el-GR" sz="2400" dirty="0"/>
              <a:t>αντικείμενο θα τοποθετηθεί στο φάκελο των διαγραμμένων (</a:t>
            </a:r>
            <a:r>
              <a:rPr lang="el-GR" sz="2400" dirty="0" err="1"/>
              <a:t>Trash</a:t>
            </a:r>
            <a:r>
              <a:rPr lang="el-GR" sz="2400" dirty="0"/>
              <a:t>). </a:t>
            </a:r>
            <a:endParaRPr lang="en-US" sz="2400" dirty="0"/>
          </a:p>
        </p:txBody>
      </p:sp>
    </p:spTree>
    <p:extLst>
      <p:ext uri="{BB962C8B-B14F-4D97-AF65-F5344CB8AC3E}">
        <p14:creationId xmlns:p14="http://schemas.microsoft.com/office/powerpoint/2010/main" xmlns="" val="39719866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773932" y="1240586"/>
            <a:ext cx="4968552" cy="5570756"/>
          </a:xfrm>
          <a:prstGeom prst="rect">
            <a:avLst/>
          </a:prstGeom>
        </p:spPr>
        <p:txBody>
          <a:bodyPr wrap="square">
            <a:spAutoFit/>
          </a:bodyPr>
          <a:lstStyle/>
          <a:p>
            <a:r>
              <a:rPr lang="el-GR" sz="2000" dirty="0"/>
              <a:t>Θα παρατηρήσετε ότι πολλά αντικείμενα μετά το όνομά τους έχουν τις ενδείξεις </a:t>
            </a:r>
            <a:r>
              <a:rPr lang="el-GR" sz="2000" dirty="0" err="1"/>
              <a:t>No</a:t>
            </a:r>
            <a:r>
              <a:rPr lang="el-GR" sz="2000" dirty="0"/>
              <a:t> </a:t>
            </a:r>
            <a:r>
              <a:rPr lang="el-GR" sz="2000" dirty="0" err="1"/>
              <a:t>copy</a:t>
            </a:r>
            <a:r>
              <a:rPr lang="el-GR" sz="2000" dirty="0"/>
              <a:t> ή/και </a:t>
            </a:r>
            <a:r>
              <a:rPr lang="el-GR" sz="2000" dirty="0" err="1"/>
              <a:t>No</a:t>
            </a:r>
            <a:r>
              <a:rPr lang="el-GR" sz="2000" dirty="0"/>
              <a:t> </a:t>
            </a:r>
            <a:r>
              <a:rPr lang="el-GR" sz="2000" dirty="0" err="1"/>
              <a:t>modify</a:t>
            </a:r>
            <a:r>
              <a:rPr lang="el-GR" sz="2000" dirty="0"/>
              <a:t>. </a:t>
            </a:r>
            <a:endParaRPr lang="en-US" sz="2000" dirty="0" smtClean="0"/>
          </a:p>
          <a:p>
            <a:endParaRPr lang="en-US" sz="2000" dirty="0"/>
          </a:p>
          <a:p>
            <a:r>
              <a:rPr lang="el-GR" sz="2000" dirty="0" smtClean="0"/>
              <a:t>Αυτά </a:t>
            </a:r>
            <a:r>
              <a:rPr lang="el-GR" sz="2000" dirty="0"/>
              <a:t>τα αντικείμενα όταν τα σέρνετε από τη λίστα για να τα τοποθετήσετε στον κόσμο, κατά πρώτον ο δείκτης του ποντικιού δεν έχει από κάτω του ένα τετραγωνάκι με το σύμβολο </a:t>
            </a:r>
            <a:r>
              <a:rPr lang="el-GR" sz="3600" dirty="0"/>
              <a:t>+</a:t>
            </a:r>
            <a:r>
              <a:rPr lang="el-GR" sz="2000" dirty="0"/>
              <a:t>, αλλά ένα λευκό τετραγωνάκια και κατά δεύτερον αφαιρούνται από το </a:t>
            </a:r>
            <a:r>
              <a:rPr lang="el-GR" sz="2000" dirty="0" err="1"/>
              <a:t>Inventory</a:t>
            </a:r>
            <a:r>
              <a:rPr lang="el-GR" sz="2000" dirty="0"/>
              <a:t>. </a:t>
            </a:r>
            <a:endParaRPr lang="en-US" sz="2000" dirty="0" smtClean="0"/>
          </a:p>
          <a:p>
            <a:endParaRPr lang="en-US" sz="2000" dirty="0"/>
          </a:p>
          <a:p>
            <a:r>
              <a:rPr lang="el-GR" sz="2000" dirty="0" smtClean="0"/>
              <a:t>Επιπλέον</a:t>
            </a:r>
            <a:r>
              <a:rPr lang="el-GR" sz="2000" dirty="0"/>
              <a:t>, αν δούμε τις ιδιότητες του αντικειμένου (δεξί κλικ σε αυτό και </a:t>
            </a:r>
            <a:r>
              <a:rPr lang="el-GR" sz="2000" dirty="0" err="1"/>
              <a:t>Edit</a:t>
            </a:r>
            <a:r>
              <a:rPr lang="el-GR" sz="2000" dirty="0"/>
              <a:t>), στην καρτέλα General, θα αναφέρει ότι το συγκεκριμένο αντικείμενο δεν μπορεί να τροποποιηθεί από εμάς. </a:t>
            </a:r>
            <a:endParaRPr lang="en-US" sz="2000" dirty="0"/>
          </a:p>
        </p:txBody>
      </p:sp>
      <p:grpSp>
        <p:nvGrpSpPr>
          <p:cNvPr id="5" name="Group 4"/>
          <p:cNvGrpSpPr/>
          <p:nvPr/>
        </p:nvGrpSpPr>
        <p:grpSpPr>
          <a:xfrm>
            <a:off x="7822604" y="1176536"/>
            <a:ext cx="3198626" cy="5420816"/>
            <a:chOff x="0" y="0"/>
            <a:chExt cx="2261722" cy="4429070"/>
          </a:xfrm>
        </p:grpSpPr>
        <p:sp>
          <p:nvSpPr>
            <p:cNvPr id="6" name="Rectangle 5"/>
            <p:cNvSpPr/>
            <p:nvPr/>
          </p:nvSpPr>
          <p:spPr>
            <a:xfrm>
              <a:off x="2219579" y="423913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3"/>
            <a:stretch>
              <a:fillRect/>
            </a:stretch>
          </p:blipFill>
          <p:spPr>
            <a:xfrm>
              <a:off x="0" y="0"/>
              <a:ext cx="2218944" cy="4334256"/>
            </a:xfrm>
            <a:prstGeom prst="rect">
              <a:avLst/>
            </a:prstGeom>
          </p:spPr>
        </p:pic>
        <p:sp>
          <p:nvSpPr>
            <p:cNvPr id="8" name="Shape 3689"/>
            <p:cNvSpPr/>
            <p:nvPr/>
          </p:nvSpPr>
          <p:spPr>
            <a:xfrm>
              <a:off x="762" y="2529078"/>
              <a:ext cx="1505712" cy="381000"/>
            </a:xfrm>
            <a:custGeom>
              <a:avLst/>
              <a:gdLst/>
              <a:ahLst/>
              <a:cxnLst/>
              <a:rect l="0" t="0" r="0" b="0"/>
              <a:pathLst>
                <a:path w="1505712" h="381000">
                  <a:moveTo>
                    <a:pt x="0" y="190500"/>
                  </a:moveTo>
                  <a:cubicBezTo>
                    <a:pt x="0" y="85344"/>
                    <a:pt x="337058" y="0"/>
                    <a:pt x="752856" y="0"/>
                  </a:cubicBezTo>
                  <a:cubicBezTo>
                    <a:pt x="1168654" y="0"/>
                    <a:pt x="1505712" y="85344"/>
                    <a:pt x="1505712" y="190500"/>
                  </a:cubicBezTo>
                  <a:cubicBezTo>
                    <a:pt x="1505712" y="295656"/>
                    <a:pt x="1168654" y="381000"/>
                    <a:pt x="752856" y="381000"/>
                  </a:cubicBezTo>
                  <a:cubicBezTo>
                    <a:pt x="337058" y="381000"/>
                    <a:pt x="0" y="295656"/>
                    <a:pt x="0" y="1905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1684049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520237" y="1628800"/>
            <a:ext cx="9289032" cy="4093428"/>
          </a:xfrm>
          <a:prstGeom prst="rect">
            <a:avLst/>
          </a:prstGeom>
        </p:spPr>
        <p:txBody>
          <a:bodyPr wrap="square">
            <a:spAutoFit/>
          </a:bodyPr>
          <a:lstStyle/>
          <a:p>
            <a:r>
              <a:rPr lang="el-GR" sz="2000" dirty="0"/>
              <a:t>Για να αντιμετωπιστεί το πρόβλημα αυτό, χρειάζεται να κάνουμε τις εξής ενέργειες: </a:t>
            </a:r>
          </a:p>
          <a:p>
            <a:pPr marL="457200" indent="-457200">
              <a:buFont typeface="+mj-lt"/>
              <a:buAutoNum type="arabicPeriod"/>
            </a:pPr>
            <a:r>
              <a:rPr lang="el-GR" sz="2000" dirty="0" smtClean="0"/>
              <a:t>Τοποθετούμε </a:t>
            </a:r>
            <a:r>
              <a:rPr lang="el-GR" sz="2000" dirty="0"/>
              <a:t>ένα τέτοιο αντικείμενο στον κόσμο μας. </a:t>
            </a:r>
          </a:p>
          <a:p>
            <a:pPr marL="457200" indent="-457200">
              <a:buFont typeface="+mj-lt"/>
              <a:buAutoNum type="arabicPeriod"/>
            </a:pPr>
            <a:r>
              <a:rPr lang="el-GR" sz="2000" dirty="0" smtClean="0"/>
              <a:t>Κάνουμε </a:t>
            </a:r>
            <a:r>
              <a:rPr lang="el-GR" sz="2000" dirty="0"/>
              <a:t>δεξί κλικ σε αυτό και επιλέγουμε </a:t>
            </a:r>
            <a:r>
              <a:rPr lang="el-GR" sz="2000" dirty="0" err="1"/>
              <a:t>Edit</a:t>
            </a:r>
            <a:r>
              <a:rPr lang="el-GR" sz="2000" dirty="0"/>
              <a:t>. </a:t>
            </a:r>
          </a:p>
          <a:p>
            <a:pPr marL="457200" indent="-457200">
              <a:buFont typeface="+mj-lt"/>
              <a:buAutoNum type="arabicPeriod"/>
            </a:pPr>
            <a:r>
              <a:rPr lang="el-GR" sz="2000" dirty="0" smtClean="0"/>
              <a:t>Από </a:t>
            </a:r>
            <a:r>
              <a:rPr lang="el-GR" sz="2000" dirty="0"/>
              <a:t>τη γραμμή εντολών </a:t>
            </a:r>
            <a:r>
              <a:rPr lang="el-GR" sz="2000" dirty="0" err="1"/>
              <a:t>Admin</a:t>
            </a:r>
            <a:r>
              <a:rPr lang="el-GR" sz="2000" dirty="0"/>
              <a:t> επιλέγουμε </a:t>
            </a:r>
            <a:r>
              <a:rPr lang="el-GR" sz="2000" dirty="0" err="1"/>
              <a:t>Object</a:t>
            </a:r>
            <a:r>
              <a:rPr lang="el-GR" sz="2000" dirty="0"/>
              <a:t> και κάνουμε κλικ στην επιλογή Force </a:t>
            </a:r>
            <a:r>
              <a:rPr lang="el-GR" sz="2000" dirty="0" err="1"/>
              <a:t>Owner</a:t>
            </a:r>
            <a:r>
              <a:rPr lang="el-GR" sz="2000" dirty="0"/>
              <a:t> </a:t>
            </a:r>
            <a:r>
              <a:rPr lang="el-GR" sz="2000" dirty="0" err="1"/>
              <a:t>to</a:t>
            </a:r>
            <a:r>
              <a:rPr lang="el-GR" sz="2000" dirty="0"/>
              <a:t> </a:t>
            </a:r>
            <a:r>
              <a:rPr lang="el-GR" sz="2000" dirty="0" err="1"/>
              <a:t>Me</a:t>
            </a:r>
            <a:r>
              <a:rPr lang="el-GR" sz="2000" dirty="0"/>
              <a:t> </a:t>
            </a:r>
            <a:endParaRPr lang="en-US" sz="2000" dirty="0" smtClean="0"/>
          </a:p>
          <a:p>
            <a:pPr marL="457200" indent="-457200">
              <a:buFont typeface="+mj-lt"/>
              <a:buAutoNum type="arabicPeriod"/>
            </a:pPr>
            <a:r>
              <a:rPr lang="el-GR" sz="2000" dirty="0" smtClean="0"/>
              <a:t>Από </a:t>
            </a:r>
            <a:r>
              <a:rPr lang="el-GR" sz="2000" dirty="0"/>
              <a:t>τη γραμμή εντολών </a:t>
            </a:r>
            <a:r>
              <a:rPr lang="el-GR" sz="2000" dirty="0" err="1"/>
              <a:t>Admin</a:t>
            </a:r>
            <a:r>
              <a:rPr lang="el-GR" sz="2000" dirty="0"/>
              <a:t> επιλέγουμε </a:t>
            </a:r>
            <a:r>
              <a:rPr lang="el-GR" sz="2000" dirty="0" err="1"/>
              <a:t>Object</a:t>
            </a:r>
            <a:r>
              <a:rPr lang="el-GR" sz="2000" dirty="0"/>
              <a:t> και κάνουμε κλικ στην επιλογή Force </a:t>
            </a:r>
            <a:r>
              <a:rPr lang="el-GR" sz="2000" dirty="0" err="1"/>
              <a:t>Owner</a:t>
            </a:r>
            <a:r>
              <a:rPr lang="el-GR" sz="2000" dirty="0"/>
              <a:t> </a:t>
            </a:r>
            <a:r>
              <a:rPr lang="el-GR" sz="2000" dirty="0" err="1"/>
              <a:t>Permissive</a:t>
            </a:r>
            <a:r>
              <a:rPr lang="el-GR" sz="2000" dirty="0"/>
              <a:t> </a:t>
            </a:r>
            <a:endParaRPr lang="en-US" sz="2000" dirty="0" smtClean="0"/>
          </a:p>
          <a:p>
            <a:endParaRPr lang="en-US" sz="2000" dirty="0"/>
          </a:p>
          <a:p>
            <a:endParaRPr lang="el-GR" sz="2000" dirty="0"/>
          </a:p>
          <a:p>
            <a:r>
              <a:rPr lang="el-GR" sz="2000" dirty="0"/>
              <a:t>Παρατηρούμε ότι στην καρτέλα General αναφέρει πια ότι μπορούμε να το τροποποιήσουμε. Απλά κάνουμε κλικ στην επιλογή </a:t>
            </a:r>
            <a:r>
              <a:rPr lang="el-GR" sz="2000" dirty="0" err="1"/>
              <a:t>Allow</a:t>
            </a:r>
            <a:r>
              <a:rPr lang="el-GR" sz="2000" dirty="0"/>
              <a:t> </a:t>
            </a:r>
            <a:r>
              <a:rPr lang="el-GR" sz="2000" dirty="0" err="1"/>
              <a:t>anyone</a:t>
            </a:r>
            <a:r>
              <a:rPr lang="el-GR" sz="2000" dirty="0"/>
              <a:t> </a:t>
            </a:r>
            <a:r>
              <a:rPr lang="el-GR" sz="2000" dirty="0" err="1"/>
              <a:t>to</a:t>
            </a:r>
            <a:r>
              <a:rPr lang="el-GR" sz="2000" dirty="0"/>
              <a:t> </a:t>
            </a:r>
            <a:r>
              <a:rPr lang="el-GR" sz="2000" dirty="0" err="1"/>
              <a:t>copy</a:t>
            </a:r>
            <a:r>
              <a:rPr lang="el-GR" sz="2000" dirty="0"/>
              <a:t> και κλείνουμε την καρτέλα. Τώρα μπορούμε να πάρουμε αντίγραφό του με δεξί κλικ σε αυτό και στη συνέχεια επιλογή </a:t>
            </a:r>
            <a:r>
              <a:rPr lang="el-GR" sz="2000" dirty="0" err="1"/>
              <a:t>Take</a:t>
            </a:r>
            <a:r>
              <a:rPr lang="el-GR" sz="2000" dirty="0"/>
              <a:t> a </a:t>
            </a:r>
            <a:r>
              <a:rPr lang="el-GR" sz="2000" dirty="0" err="1"/>
              <a:t>copy</a:t>
            </a:r>
            <a:r>
              <a:rPr lang="el-GR" sz="2000" dirty="0"/>
              <a:t>. </a:t>
            </a:r>
          </a:p>
        </p:txBody>
      </p:sp>
    </p:spTree>
    <p:extLst>
      <p:ext uri="{BB962C8B-B14F-4D97-AF65-F5344CB8AC3E}">
        <p14:creationId xmlns:p14="http://schemas.microsoft.com/office/powerpoint/2010/main" xmlns="" val="13548654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grpSp>
        <p:nvGrpSpPr>
          <p:cNvPr id="3" name="Group 2"/>
          <p:cNvGrpSpPr/>
          <p:nvPr/>
        </p:nvGrpSpPr>
        <p:grpSpPr>
          <a:xfrm>
            <a:off x="2972520" y="1176536"/>
            <a:ext cx="6577478" cy="6132755"/>
            <a:chOff x="-1486027" y="1580755"/>
            <a:chExt cx="6578417" cy="6132916"/>
          </a:xfrm>
        </p:grpSpPr>
        <p:sp>
          <p:nvSpPr>
            <p:cNvPr id="4" name="Rectangle 3"/>
            <p:cNvSpPr/>
            <p:nvPr/>
          </p:nvSpPr>
          <p:spPr>
            <a:xfrm>
              <a:off x="2533523" y="493255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3240913" y="7523735"/>
              <a:ext cx="42143" cy="189936"/>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p:cNvPicPr/>
            <p:nvPr/>
          </p:nvPicPr>
          <p:blipFill>
            <a:blip r:embed="rId2"/>
            <a:stretch>
              <a:fillRect/>
            </a:stretch>
          </p:blipFill>
          <p:spPr>
            <a:xfrm>
              <a:off x="-1486027" y="1580755"/>
              <a:ext cx="2532888" cy="5036820"/>
            </a:xfrm>
            <a:prstGeom prst="rect">
              <a:avLst/>
            </a:prstGeom>
          </p:spPr>
        </p:pic>
        <p:pic>
          <p:nvPicPr>
            <p:cNvPr id="7" name="Picture 6"/>
            <p:cNvPicPr/>
            <p:nvPr/>
          </p:nvPicPr>
          <p:blipFill>
            <a:blip r:embed="rId3"/>
            <a:stretch>
              <a:fillRect/>
            </a:stretch>
          </p:blipFill>
          <p:spPr>
            <a:xfrm>
              <a:off x="1852366" y="2883594"/>
              <a:ext cx="3240024" cy="2438400"/>
            </a:xfrm>
            <a:prstGeom prst="rect">
              <a:avLst/>
            </a:prstGeom>
          </p:spPr>
        </p:pic>
        <p:sp>
          <p:nvSpPr>
            <p:cNvPr id="8" name="Shape 3735"/>
            <p:cNvSpPr/>
            <p:nvPr/>
          </p:nvSpPr>
          <p:spPr>
            <a:xfrm>
              <a:off x="-1485265" y="5169013"/>
              <a:ext cx="1505712" cy="381000"/>
            </a:xfrm>
            <a:custGeom>
              <a:avLst/>
              <a:gdLst/>
              <a:ahLst/>
              <a:cxnLst/>
              <a:rect l="0" t="0" r="0" b="0"/>
              <a:pathLst>
                <a:path w="1505712" h="381000">
                  <a:moveTo>
                    <a:pt x="0" y="190500"/>
                  </a:moveTo>
                  <a:cubicBezTo>
                    <a:pt x="0" y="85344"/>
                    <a:pt x="337058" y="0"/>
                    <a:pt x="752856" y="0"/>
                  </a:cubicBezTo>
                  <a:cubicBezTo>
                    <a:pt x="1168654" y="0"/>
                    <a:pt x="1505712" y="85344"/>
                    <a:pt x="1505712" y="190500"/>
                  </a:cubicBezTo>
                  <a:cubicBezTo>
                    <a:pt x="1505712" y="295656"/>
                    <a:pt x="1168654" y="381000"/>
                    <a:pt x="752856" y="381000"/>
                  </a:cubicBezTo>
                  <a:cubicBezTo>
                    <a:pt x="337058" y="381000"/>
                    <a:pt x="0" y="295656"/>
                    <a:pt x="0" y="1905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9" name="Shape 3736"/>
            <p:cNvSpPr/>
            <p:nvPr/>
          </p:nvSpPr>
          <p:spPr>
            <a:xfrm>
              <a:off x="-1485265" y="4597513"/>
              <a:ext cx="1505712" cy="381000"/>
            </a:xfrm>
            <a:custGeom>
              <a:avLst/>
              <a:gdLst/>
              <a:ahLst/>
              <a:cxnLst/>
              <a:rect l="0" t="0" r="0" b="0"/>
              <a:pathLst>
                <a:path w="1505712" h="381000">
                  <a:moveTo>
                    <a:pt x="0" y="190500"/>
                  </a:moveTo>
                  <a:cubicBezTo>
                    <a:pt x="0" y="85344"/>
                    <a:pt x="337058" y="0"/>
                    <a:pt x="752856" y="0"/>
                  </a:cubicBezTo>
                  <a:cubicBezTo>
                    <a:pt x="1168654" y="0"/>
                    <a:pt x="1505712" y="85344"/>
                    <a:pt x="1505712" y="190500"/>
                  </a:cubicBezTo>
                  <a:cubicBezTo>
                    <a:pt x="1505712" y="295656"/>
                    <a:pt x="1168654" y="381000"/>
                    <a:pt x="752856" y="381000"/>
                  </a:cubicBezTo>
                  <a:cubicBezTo>
                    <a:pt x="337058" y="381000"/>
                    <a:pt x="0" y="295656"/>
                    <a:pt x="0" y="1905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0" name="Shape 3737"/>
            <p:cNvSpPr/>
            <p:nvPr/>
          </p:nvSpPr>
          <p:spPr>
            <a:xfrm>
              <a:off x="2758383" y="3190680"/>
              <a:ext cx="847344" cy="1066800"/>
            </a:xfrm>
            <a:custGeom>
              <a:avLst/>
              <a:gdLst/>
              <a:ahLst/>
              <a:cxnLst/>
              <a:rect l="0" t="0" r="0" b="0"/>
              <a:pathLst>
                <a:path w="847344" h="1066800">
                  <a:moveTo>
                    <a:pt x="0" y="533400"/>
                  </a:moveTo>
                  <a:cubicBezTo>
                    <a:pt x="0" y="238760"/>
                    <a:pt x="189738" y="0"/>
                    <a:pt x="423672" y="0"/>
                  </a:cubicBezTo>
                  <a:cubicBezTo>
                    <a:pt x="657606" y="0"/>
                    <a:pt x="847344" y="238760"/>
                    <a:pt x="847344" y="533400"/>
                  </a:cubicBezTo>
                  <a:cubicBezTo>
                    <a:pt x="847344" y="828040"/>
                    <a:pt x="657606" y="1066800"/>
                    <a:pt x="423672" y="1066800"/>
                  </a:cubicBezTo>
                  <a:cubicBezTo>
                    <a:pt x="189738" y="1066800"/>
                    <a:pt x="0" y="828040"/>
                    <a:pt x="0" y="53340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270908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70"/>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 xmlns:p14="http://schemas.microsoft.com/office/powerpoint/2010/main"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485900" y="1340768"/>
            <a:ext cx="9865096" cy="2862322"/>
          </a:xfrm>
          <a:prstGeom prst="rect">
            <a:avLst/>
          </a:prstGeom>
        </p:spPr>
        <p:txBody>
          <a:bodyPr wrap="square">
            <a:spAutoFit/>
          </a:bodyPr>
          <a:lstStyle/>
          <a:p>
            <a:r>
              <a:rPr lang="el-GR" sz="2000" dirty="0"/>
              <a:t>Όταν τοποθετούμε έτοιμα αντικείμενα, καλό είναι να ελέγχουμε αν αυτά έχουν κάποιο </a:t>
            </a:r>
            <a:r>
              <a:rPr lang="el-GR" sz="2000" dirty="0" err="1"/>
              <a:t>script</a:t>
            </a:r>
            <a:r>
              <a:rPr lang="el-GR" sz="2000" dirty="0"/>
              <a:t>, γιατί υπάρχει το ενδεχόμενο να μην δουλεύει. </a:t>
            </a:r>
            <a:endParaRPr lang="en-US" sz="2000" dirty="0" smtClean="0"/>
          </a:p>
          <a:p>
            <a:endParaRPr lang="en-US" sz="2000" dirty="0"/>
          </a:p>
          <a:p>
            <a:r>
              <a:rPr lang="el-GR" sz="2000" dirty="0" smtClean="0"/>
              <a:t>Για </a:t>
            </a:r>
            <a:r>
              <a:rPr lang="el-GR" sz="2000" dirty="0"/>
              <a:t>να ελέγξουμε αν υπάρχει </a:t>
            </a:r>
            <a:r>
              <a:rPr lang="el-GR" sz="2000" dirty="0" err="1"/>
              <a:t>script</a:t>
            </a:r>
            <a:r>
              <a:rPr lang="el-GR" sz="2000" dirty="0"/>
              <a:t>, κάνουμε δεξί κλικ στο αντικείμενο, επιλέγουμε </a:t>
            </a:r>
            <a:r>
              <a:rPr lang="el-GR" sz="2000" dirty="0" err="1"/>
              <a:t>Edit</a:t>
            </a:r>
            <a:r>
              <a:rPr lang="el-GR" sz="2000" dirty="0"/>
              <a:t> και πηγαίνουμε στην καρτέλα </a:t>
            </a:r>
            <a:r>
              <a:rPr lang="el-GR" sz="2000" dirty="0" err="1"/>
              <a:t>Content</a:t>
            </a:r>
            <a:r>
              <a:rPr lang="el-GR" sz="2000" dirty="0"/>
              <a:t>. </a:t>
            </a:r>
            <a:endParaRPr lang="en-US" sz="2000" dirty="0" smtClean="0"/>
          </a:p>
          <a:p>
            <a:endParaRPr lang="en-US" sz="2000" dirty="0"/>
          </a:p>
          <a:p>
            <a:r>
              <a:rPr lang="el-GR" sz="2000" dirty="0" smtClean="0"/>
              <a:t>Αν </a:t>
            </a:r>
            <a:r>
              <a:rPr lang="el-GR" sz="2000" dirty="0"/>
              <a:t>υπάρχει </a:t>
            </a:r>
            <a:r>
              <a:rPr lang="el-GR" sz="2000" dirty="0" err="1"/>
              <a:t>script</a:t>
            </a:r>
            <a:r>
              <a:rPr lang="el-GR" sz="2000" dirty="0"/>
              <a:t>, κάνουμε διπλό κλικ σε αυτό, και στο παράθυρο που μας επιτρέπει την επεξεργασία του κάνουμε κλικ στο κουμπί </a:t>
            </a:r>
            <a:r>
              <a:rPr lang="el-GR" sz="2000" dirty="0" err="1"/>
              <a:t>Reset</a:t>
            </a:r>
            <a:r>
              <a:rPr lang="el-GR" sz="2000" dirty="0"/>
              <a:t>. Στη συνέχεια κλείνουμε όλα τα παράθυρα επεξεργασίας. </a:t>
            </a:r>
            <a:endParaRPr lang="en-US" sz="2000" dirty="0"/>
          </a:p>
        </p:txBody>
      </p:sp>
    </p:spTree>
    <p:extLst>
      <p:ext uri="{BB962C8B-B14F-4D97-AF65-F5344CB8AC3E}">
        <p14:creationId xmlns:p14="http://schemas.microsoft.com/office/powerpoint/2010/main" xmlns="" val="33206567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grpSp>
        <p:nvGrpSpPr>
          <p:cNvPr id="4" name="Group 3"/>
          <p:cNvGrpSpPr/>
          <p:nvPr/>
        </p:nvGrpSpPr>
        <p:grpSpPr>
          <a:xfrm>
            <a:off x="3503310" y="1199051"/>
            <a:ext cx="5109180" cy="5248612"/>
            <a:chOff x="0" y="0"/>
            <a:chExt cx="3871320" cy="4208090"/>
          </a:xfrm>
        </p:grpSpPr>
        <p:sp>
          <p:nvSpPr>
            <p:cNvPr id="5" name="Rectangle 4"/>
            <p:cNvSpPr/>
            <p:nvPr/>
          </p:nvSpPr>
          <p:spPr>
            <a:xfrm>
              <a:off x="3829177" y="401815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p:nvPr/>
          </p:nvPicPr>
          <p:blipFill>
            <a:blip r:embed="rId2"/>
            <a:stretch>
              <a:fillRect/>
            </a:stretch>
          </p:blipFill>
          <p:spPr>
            <a:xfrm>
              <a:off x="0" y="0"/>
              <a:ext cx="3828288" cy="4122420"/>
            </a:xfrm>
            <a:prstGeom prst="rect">
              <a:avLst/>
            </a:prstGeom>
          </p:spPr>
        </p:pic>
        <p:pic>
          <p:nvPicPr>
            <p:cNvPr id="7" name="Picture 6"/>
            <p:cNvPicPr/>
            <p:nvPr/>
          </p:nvPicPr>
          <p:blipFill>
            <a:blip r:embed="rId3"/>
            <a:stretch>
              <a:fillRect/>
            </a:stretch>
          </p:blipFill>
          <p:spPr>
            <a:xfrm>
              <a:off x="1202436" y="1342644"/>
              <a:ext cx="545592" cy="231648"/>
            </a:xfrm>
            <a:prstGeom prst="rect">
              <a:avLst/>
            </a:prstGeom>
          </p:spPr>
        </p:pic>
        <p:sp>
          <p:nvSpPr>
            <p:cNvPr id="8" name="Shape 3830"/>
            <p:cNvSpPr/>
            <p:nvPr/>
          </p:nvSpPr>
          <p:spPr>
            <a:xfrm>
              <a:off x="1210818" y="1337310"/>
              <a:ext cx="504444" cy="190500"/>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9" name="Picture 8"/>
            <p:cNvPicPr/>
            <p:nvPr/>
          </p:nvPicPr>
          <p:blipFill>
            <a:blip r:embed="rId4"/>
            <a:stretch>
              <a:fillRect/>
            </a:stretch>
          </p:blipFill>
          <p:spPr>
            <a:xfrm>
              <a:off x="19812" y="1714500"/>
              <a:ext cx="890016" cy="298704"/>
            </a:xfrm>
            <a:prstGeom prst="rect">
              <a:avLst/>
            </a:prstGeom>
          </p:spPr>
        </p:pic>
        <p:sp>
          <p:nvSpPr>
            <p:cNvPr id="10" name="Shape 3832"/>
            <p:cNvSpPr/>
            <p:nvPr/>
          </p:nvSpPr>
          <p:spPr>
            <a:xfrm>
              <a:off x="28194" y="1709166"/>
              <a:ext cx="848868" cy="257556"/>
            </a:xfrm>
            <a:custGeom>
              <a:avLst/>
              <a:gdLst/>
              <a:ahLst/>
              <a:cxnLst/>
              <a:rect l="0" t="0" r="0" b="0"/>
              <a:pathLst>
                <a:path w="848868" h="257556">
                  <a:moveTo>
                    <a:pt x="0" y="128777"/>
                  </a:moveTo>
                  <a:cubicBezTo>
                    <a:pt x="0" y="57658"/>
                    <a:pt x="189992" y="0"/>
                    <a:pt x="424434" y="0"/>
                  </a:cubicBezTo>
                  <a:cubicBezTo>
                    <a:pt x="658876" y="0"/>
                    <a:pt x="848868" y="57658"/>
                    <a:pt x="848868" y="128777"/>
                  </a:cubicBezTo>
                  <a:cubicBezTo>
                    <a:pt x="848868" y="199898"/>
                    <a:pt x="658876" y="257556"/>
                    <a:pt x="424434" y="257556"/>
                  </a:cubicBezTo>
                  <a:cubicBezTo>
                    <a:pt x="189992" y="257556"/>
                    <a:pt x="0" y="199898"/>
                    <a:pt x="0" y="128777"/>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11" name="Picture 10"/>
            <p:cNvPicPr/>
            <p:nvPr/>
          </p:nvPicPr>
          <p:blipFill>
            <a:blip r:embed="rId5"/>
            <a:stretch>
              <a:fillRect/>
            </a:stretch>
          </p:blipFill>
          <p:spPr>
            <a:xfrm>
              <a:off x="2621280" y="2793492"/>
              <a:ext cx="1146048" cy="393192"/>
            </a:xfrm>
            <a:prstGeom prst="rect">
              <a:avLst/>
            </a:prstGeom>
          </p:spPr>
        </p:pic>
        <p:sp>
          <p:nvSpPr>
            <p:cNvPr id="12" name="Shape 3834"/>
            <p:cNvSpPr/>
            <p:nvPr/>
          </p:nvSpPr>
          <p:spPr>
            <a:xfrm>
              <a:off x="2629662" y="2788158"/>
              <a:ext cx="1104900" cy="352044"/>
            </a:xfrm>
            <a:custGeom>
              <a:avLst/>
              <a:gdLst/>
              <a:ahLst/>
              <a:cxnLst/>
              <a:rect l="0" t="0" r="0" b="0"/>
              <a:pathLst>
                <a:path w="1104900" h="352044">
                  <a:moveTo>
                    <a:pt x="0" y="176022"/>
                  </a:moveTo>
                  <a:cubicBezTo>
                    <a:pt x="0" y="78867"/>
                    <a:pt x="247396" y="0"/>
                    <a:pt x="552450" y="0"/>
                  </a:cubicBezTo>
                  <a:cubicBezTo>
                    <a:pt x="857504" y="0"/>
                    <a:pt x="1104900" y="78867"/>
                    <a:pt x="1104900" y="176022"/>
                  </a:cubicBezTo>
                  <a:cubicBezTo>
                    <a:pt x="1104900" y="273177"/>
                    <a:pt x="857504" y="352044"/>
                    <a:pt x="552450" y="352044"/>
                  </a:cubicBezTo>
                  <a:cubicBezTo>
                    <a:pt x="247396" y="352044"/>
                    <a:pt x="0" y="273177"/>
                    <a:pt x="0" y="176022"/>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0198971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4" name="Rectangle 3"/>
          <p:cNvSpPr/>
          <p:nvPr/>
        </p:nvSpPr>
        <p:spPr>
          <a:xfrm>
            <a:off x="1478678" y="1628800"/>
            <a:ext cx="9512278" cy="3477875"/>
          </a:xfrm>
          <a:prstGeom prst="rect">
            <a:avLst/>
          </a:prstGeom>
        </p:spPr>
        <p:txBody>
          <a:bodyPr wrap="square">
            <a:spAutoFit/>
          </a:bodyPr>
          <a:lstStyle/>
          <a:p>
            <a:r>
              <a:rPr lang="el-GR" sz="2000" dirty="0"/>
              <a:t>Με την πληθώρα των αντικειμένων που έχετε στη διάθεσή σας, θα μπείτε στον πειρασμό να "φορτώσετε" με πάρα πολλά αντικείμενα τον εικονικό σας κόσμο. Αν ο υπολογιστής σας είναι αρκετά ισχυρός, δεν θα συναντήσετε πρόβλημα. Όμως, σε παλαιότερους ή σε μέσης ποιότητας υπολογιστές, θα δείτε τις επιδόσεις να πέφτουν σημαντικά (η κίνηση θα αργεί ή θα είναι διακεκομμένη, τα αντικείμενα θα αργούν να εμφανιστούν). </a:t>
            </a:r>
            <a:endParaRPr lang="en-US" sz="2000" dirty="0" smtClean="0"/>
          </a:p>
          <a:p>
            <a:endParaRPr lang="el-GR" sz="2000" dirty="0"/>
          </a:p>
          <a:p>
            <a:r>
              <a:rPr lang="el-GR" sz="2000" dirty="0"/>
              <a:t>Αν και δεν ισχύει για τη διανομή </a:t>
            </a:r>
            <a:r>
              <a:rPr lang="el-GR" sz="2000" dirty="0" err="1"/>
              <a:t>Simonastick</a:t>
            </a:r>
            <a:r>
              <a:rPr lang="el-GR" sz="2000" dirty="0"/>
              <a:t>, θα πρέπει να έχετε κατά νου πως κάθε εφαρμογή που φτιάχνουμε προορίζεται για Διαδικτυακή χρήση, δηλαδή να είναι </a:t>
            </a:r>
            <a:r>
              <a:rPr lang="el-GR" sz="2000" dirty="0" err="1"/>
              <a:t>προσβάσιμη</a:t>
            </a:r>
            <a:r>
              <a:rPr lang="el-GR" sz="2000" dirty="0"/>
              <a:t> από τρίτους. Ένας πλούσιος σε αντικείμενα κόσμος συνεπάγεται αυτόματα ότι θα αργεί να φορτώσει στον απομακρυσμένο χρήστη.  </a:t>
            </a:r>
          </a:p>
        </p:txBody>
      </p:sp>
    </p:spTree>
    <p:extLst>
      <p:ext uri="{BB962C8B-B14F-4D97-AF65-F5344CB8AC3E}">
        <p14:creationId xmlns:p14="http://schemas.microsoft.com/office/powerpoint/2010/main" xmlns="" val="467019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a:solidFill>
                  <a:srgbClr val="00B0F0"/>
                </a:solidFill>
              </a:rPr>
              <a:t>Κάνοντας </a:t>
            </a:r>
            <a:r>
              <a:rPr lang="el-GR" dirty="0" err="1">
                <a:solidFill>
                  <a:srgbClr val="00B0F0"/>
                </a:solidFill>
              </a:rPr>
              <a:t>rezzing</a:t>
            </a:r>
            <a:r>
              <a:rPr lang="el-GR" dirty="0">
                <a:solidFill>
                  <a:srgbClr val="00B0F0"/>
                </a:solidFill>
              </a:rPr>
              <a:t> αντικείμενα από το </a:t>
            </a:r>
            <a:r>
              <a:rPr lang="el-GR" dirty="0" err="1">
                <a:solidFill>
                  <a:srgbClr val="00B0F0"/>
                </a:solidFill>
              </a:rPr>
              <a:t>Inventory</a:t>
            </a:r>
            <a:r>
              <a:rPr lang="el-GR" dirty="0">
                <a:solidFill>
                  <a:srgbClr val="00B0F0"/>
                </a:solidFill>
              </a:rPr>
              <a:t> μας</a:t>
            </a:r>
            <a:endParaRPr lang="en-US" dirty="0">
              <a:solidFill>
                <a:srgbClr val="00B0F0"/>
              </a:solidFill>
            </a:endParaRPr>
          </a:p>
        </p:txBody>
      </p:sp>
      <p:sp>
        <p:nvSpPr>
          <p:cNvPr id="3" name="Rectangle 2"/>
          <p:cNvSpPr/>
          <p:nvPr/>
        </p:nvSpPr>
        <p:spPr>
          <a:xfrm>
            <a:off x="1485900" y="1700808"/>
            <a:ext cx="9438017" cy="3785652"/>
          </a:xfrm>
          <a:prstGeom prst="rect">
            <a:avLst/>
          </a:prstGeom>
        </p:spPr>
        <p:txBody>
          <a:bodyPr wrap="square">
            <a:spAutoFit/>
          </a:bodyPr>
          <a:lstStyle/>
          <a:p>
            <a:r>
              <a:rPr lang="el-GR" sz="2000" dirty="0"/>
              <a:t>Η αιτία δεν βρίσκεται στον απομακρυσμένο χρήστη, αλλά στη φιλοξενία του εικονικού κόσμου σε οικιακό ή φορητό υπολογιστή. Οι απλοί χρήστες χρησιμοποιούν ADSL σύνδεση για πρόσβαση στο Διαδίκτυο, ταχύτητας 24 </a:t>
            </a:r>
            <a:r>
              <a:rPr lang="el-GR" sz="2000" dirty="0" err="1"/>
              <a:t>Mbps</a:t>
            </a:r>
            <a:r>
              <a:rPr lang="el-GR" sz="2000" dirty="0"/>
              <a:t> (συνήθως 12 </a:t>
            </a:r>
            <a:r>
              <a:rPr lang="el-GR" sz="2000" dirty="0" err="1"/>
              <a:t>Mbps</a:t>
            </a:r>
            <a:r>
              <a:rPr lang="el-GR" sz="2000" dirty="0"/>
              <a:t> πραγματικών). Αυτό που δεν λαμβάνουν υπόψη τους οι περισσότεροι χρήστες ότι η ταχύτητα αυτή αφορά </a:t>
            </a:r>
            <a:r>
              <a:rPr lang="el-GR" sz="2000" dirty="0" err="1"/>
              <a:t>download</a:t>
            </a:r>
            <a:r>
              <a:rPr lang="el-GR" sz="2000" dirty="0"/>
              <a:t> (κατέβασμα) και όχι </a:t>
            </a:r>
            <a:r>
              <a:rPr lang="el-GR" sz="2000" dirty="0" err="1"/>
              <a:t>upload</a:t>
            </a:r>
            <a:r>
              <a:rPr lang="el-GR" sz="2000" dirty="0"/>
              <a:t> (ανέβασμα) αρχείων. Το </a:t>
            </a:r>
            <a:r>
              <a:rPr lang="el-GR" sz="2000" dirty="0" err="1"/>
              <a:t>upload</a:t>
            </a:r>
            <a:r>
              <a:rPr lang="el-GR" sz="2000" dirty="0"/>
              <a:t> είναι μόλις 1 </a:t>
            </a:r>
            <a:r>
              <a:rPr lang="el-GR" sz="2000" dirty="0" err="1"/>
              <a:t>Mbps</a:t>
            </a:r>
            <a:r>
              <a:rPr lang="el-GR" sz="2000" dirty="0"/>
              <a:t>. </a:t>
            </a:r>
            <a:endParaRPr lang="en-US" sz="2000" dirty="0" smtClean="0"/>
          </a:p>
          <a:p>
            <a:endParaRPr lang="en-US" sz="2000" dirty="0"/>
          </a:p>
          <a:p>
            <a:r>
              <a:rPr lang="el-GR" sz="2000" dirty="0" smtClean="0"/>
              <a:t>Συνεπώς</a:t>
            </a:r>
            <a:r>
              <a:rPr lang="el-GR" sz="2000" dirty="0"/>
              <a:t>, η ταχύτητα με την οποία μοιράζουμε τον εικονικό μας κόσμο στους άλλους, είναι μόλις το 1/12 αυτής με την οποία εμείς βλέπουμε άλλους κόσμους (ή κατεβάζουμε αρχεία). Έτσι, οι οικιακές συνδέσεις ούτε πολλούς χρήστες μπορούν να εξυπηρετήσουν, ούτε πολύ πλούσιους κόσμους. Τα παραπάνω φυσικά δεν ισχύουν αν ο κόσμος μας φιλοξενείται σε πανεπιστημιακό ή εμπορικό δίκτυο. </a:t>
            </a:r>
            <a:endParaRPr lang="en-US" sz="2000" dirty="0"/>
          </a:p>
        </p:txBody>
      </p:sp>
    </p:spTree>
    <p:extLst>
      <p:ext uri="{BB962C8B-B14F-4D97-AF65-F5344CB8AC3E}">
        <p14:creationId xmlns:p14="http://schemas.microsoft.com/office/powerpoint/2010/main" xmlns="" val="439553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485900" y="1700808"/>
            <a:ext cx="9649072" cy="4524315"/>
          </a:xfrm>
          <a:prstGeom prst="rect">
            <a:avLst/>
          </a:prstGeom>
        </p:spPr>
        <p:txBody>
          <a:bodyPr wrap="square">
            <a:spAutoFit/>
          </a:bodyPr>
          <a:lstStyle/>
          <a:p>
            <a:r>
              <a:rPr lang="el-GR" sz="2400" dirty="0" smtClean="0"/>
              <a:t>Όπως έχει ήδη αναφερθεί, τα περίπλοκα αντικείμενα αποτελούνται από πολλά ενωμένα </a:t>
            </a:r>
            <a:r>
              <a:rPr lang="en-US" sz="2400" dirty="0" smtClean="0"/>
              <a:t>prims</a:t>
            </a:r>
            <a:r>
              <a:rPr lang="el-GR" sz="2400" dirty="0" smtClean="0"/>
              <a:t>.</a:t>
            </a:r>
          </a:p>
          <a:p>
            <a:endParaRPr lang="el-GR" sz="2400" dirty="0"/>
          </a:p>
          <a:p>
            <a:r>
              <a:rPr lang="el-GR" sz="2400" dirty="0" smtClean="0"/>
              <a:t>Πρέπει να επισημάνουμε ότι ένα (και μόνο) από τα </a:t>
            </a:r>
            <a:r>
              <a:rPr lang="en-US" sz="2400" dirty="0" smtClean="0"/>
              <a:t>prims</a:t>
            </a:r>
            <a:r>
              <a:rPr lang="el-GR" sz="2400" dirty="0" smtClean="0"/>
              <a:t> που συνθέτουν το αντικείμενο, θεωρείται </a:t>
            </a:r>
            <a:r>
              <a:rPr lang="en-US" sz="2400" dirty="0" smtClean="0"/>
              <a:t>“</a:t>
            </a:r>
            <a:r>
              <a:rPr lang="el-GR" sz="2400" dirty="0" smtClean="0"/>
              <a:t>πατέρας</a:t>
            </a:r>
            <a:r>
              <a:rPr lang="en-US" sz="2400" dirty="0" smtClean="0"/>
              <a:t>”</a:t>
            </a:r>
            <a:r>
              <a:rPr lang="el-GR" sz="2400" dirty="0" smtClean="0"/>
              <a:t> (</a:t>
            </a:r>
            <a:r>
              <a:rPr lang="en-US" sz="2400" dirty="0" smtClean="0"/>
              <a:t>parent prim) </a:t>
            </a:r>
            <a:r>
              <a:rPr lang="el-GR" sz="2400" dirty="0" smtClean="0"/>
              <a:t>και όλα τα άλλα είναι </a:t>
            </a:r>
            <a:r>
              <a:rPr lang="en-US" sz="2400" dirty="0" smtClean="0"/>
              <a:t>“</a:t>
            </a:r>
            <a:r>
              <a:rPr lang="el-GR" sz="2400" dirty="0" smtClean="0"/>
              <a:t>παιδιά</a:t>
            </a:r>
            <a:r>
              <a:rPr lang="en-US" sz="2400" dirty="0" smtClean="0"/>
              <a:t>”</a:t>
            </a:r>
            <a:r>
              <a:rPr lang="el-GR" sz="2400" dirty="0" smtClean="0"/>
              <a:t> του (</a:t>
            </a:r>
            <a:r>
              <a:rPr lang="en-US" sz="2400" dirty="0" smtClean="0"/>
              <a:t>child prim). </a:t>
            </a:r>
            <a:r>
              <a:rPr lang="el-GR" sz="2400" dirty="0" smtClean="0"/>
              <a:t>Το στοιχείο αυτό είναι σημαντικό, γιατί εκτός κι αν ορίσουμε διαφορετικά, τα </a:t>
            </a:r>
            <a:r>
              <a:rPr lang="en-US" sz="2400" dirty="0" smtClean="0"/>
              <a:t>scripts</a:t>
            </a:r>
            <a:r>
              <a:rPr lang="el-GR" sz="2400" dirty="0" smtClean="0"/>
              <a:t> πάντοτε τοποθετούνται στο </a:t>
            </a:r>
            <a:r>
              <a:rPr lang="en-US" sz="2400" dirty="0" smtClean="0"/>
              <a:t>parent prim.</a:t>
            </a:r>
            <a:r>
              <a:rPr lang="el-GR" sz="2400" dirty="0" smtClean="0"/>
              <a:t> </a:t>
            </a:r>
          </a:p>
          <a:p>
            <a:endParaRPr lang="el-GR" sz="2400" dirty="0"/>
          </a:p>
          <a:p>
            <a:r>
              <a:rPr lang="el-GR" sz="2400" dirty="0" smtClean="0"/>
              <a:t>Μπορούμε να αποσυνδέσουμε όλα ή κάποια από τα </a:t>
            </a:r>
            <a:r>
              <a:rPr lang="en-US" sz="2400" dirty="0" smtClean="0"/>
              <a:t>prims </a:t>
            </a:r>
            <a:r>
              <a:rPr lang="el-GR" sz="2400" dirty="0" smtClean="0"/>
              <a:t>που συνθέτουν ένα αντικείμενο, να τα μετακινήσουμε σε άλλες θέσεις ή ακόμα και να τα κάνουμε, αν επιθυμούμε, ανεξάρτητα αντικείμενα.</a:t>
            </a:r>
            <a:endParaRPr lang="en-US" sz="2400" dirty="0"/>
          </a:p>
        </p:txBody>
      </p:sp>
    </p:spTree>
    <p:extLst>
      <p:ext uri="{BB962C8B-B14F-4D97-AF65-F5344CB8AC3E}">
        <p14:creationId xmlns:p14="http://schemas.microsoft.com/office/powerpoint/2010/main" xmlns="" val="12870196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78" t="16401" r="47165" b="16401"/>
          <a:stretch/>
        </p:blipFill>
        <p:spPr>
          <a:xfrm>
            <a:off x="1485899" y="2564904"/>
            <a:ext cx="5425803" cy="4056675"/>
          </a:xfrm>
          <a:prstGeom prst="rect">
            <a:avLst/>
          </a:prstGeom>
        </p:spPr>
      </p:pic>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485900" y="1244768"/>
            <a:ext cx="9649072" cy="1015663"/>
          </a:xfrm>
          <a:prstGeom prst="rect">
            <a:avLst/>
          </a:prstGeom>
        </p:spPr>
        <p:txBody>
          <a:bodyPr wrap="square">
            <a:spAutoFit/>
          </a:bodyPr>
          <a:lstStyle/>
          <a:p>
            <a:r>
              <a:rPr lang="el-GR" sz="2000" dirty="0" smtClean="0"/>
              <a:t>Με επιλεγμένο το αντικείμενο και σε κατάσταση </a:t>
            </a:r>
            <a:r>
              <a:rPr lang="en-US" sz="2000" dirty="0" smtClean="0"/>
              <a:t>Edit, </a:t>
            </a:r>
            <a:r>
              <a:rPr lang="el-GR" sz="2000" dirty="0" smtClean="0"/>
              <a:t>αρκεί να πατήσουμε το πλήκτρο </a:t>
            </a:r>
            <a:r>
              <a:rPr lang="en-US" sz="2000" dirty="0" smtClean="0"/>
              <a:t>Unlink. </a:t>
            </a:r>
            <a:r>
              <a:rPr lang="el-GR" sz="2000" dirty="0" smtClean="0"/>
              <a:t>Θα παρατηρήσουμε ότι μπορούμε να επιλέξουμε, να μετακινήσουμε ή και να διαγράψουμε κάποιο ή κάποια από τα </a:t>
            </a:r>
            <a:r>
              <a:rPr lang="en-US" sz="2000" dirty="0" smtClean="0"/>
              <a:t>prims</a:t>
            </a:r>
            <a:r>
              <a:rPr lang="el-GR" sz="2000" dirty="0" smtClean="0"/>
              <a:t> που το αποτελούν.</a:t>
            </a:r>
            <a:endParaRPr lang="en-US" sz="2000" dirty="0"/>
          </a:p>
        </p:txBody>
      </p:sp>
      <p:sp>
        <p:nvSpPr>
          <p:cNvPr id="5" name="Shape 3830"/>
          <p:cNvSpPr/>
          <p:nvPr/>
        </p:nvSpPr>
        <p:spPr>
          <a:xfrm>
            <a:off x="2061964" y="3529997"/>
            <a:ext cx="665741" cy="237604"/>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6" name="Picture 5"/>
          <p:cNvPicPr>
            <a:picLocks noChangeAspect="1"/>
          </p:cNvPicPr>
          <p:nvPr/>
        </p:nvPicPr>
        <p:blipFill rotWithShape="1">
          <a:blip r:embed="rId4"/>
          <a:srcRect l="27321" t="16401" r="34879" b="33201"/>
          <a:stretch/>
        </p:blipFill>
        <p:spPr>
          <a:xfrm>
            <a:off x="7246540" y="2924944"/>
            <a:ext cx="4510237" cy="3382678"/>
          </a:xfrm>
          <a:prstGeom prst="rect">
            <a:avLst/>
          </a:prstGeom>
        </p:spPr>
      </p:pic>
    </p:spTree>
    <p:extLst>
      <p:ext uri="{BB962C8B-B14F-4D97-AF65-F5344CB8AC3E}">
        <p14:creationId xmlns:p14="http://schemas.microsoft.com/office/powerpoint/2010/main" xmlns="" val="14985899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846" t="17240" r="78180" b="13040"/>
          <a:stretch/>
        </p:blipFill>
        <p:spPr>
          <a:xfrm>
            <a:off x="6022404" y="1176536"/>
            <a:ext cx="2602871" cy="5400958"/>
          </a:xfrm>
          <a:prstGeom prst="rect">
            <a:avLst/>
          </a:prstGeom>
        </p:spPr>
      </p:pic>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485900" y="1244768"/>
            <a:ext cx="4536504" cy="4401205"/>
          </a:xfrm>
          <a:prstGeom prst="rect">
            <a:avLst/>
          </a:prstGeom>
        </p:spPr>
        <p:txBody>
          <a:bodyPr wrap="square">
            <a:spAutoFit/>
          </a:bodyPr>
          <a:lstStyle/>
          <a:p>
            <a:r>
              <a:rPr lang="el-GR" sz="2000" dirty="0" smtClean="0"/>
              <a:t>Αν θέλουμε να επιλέξουμε και να επεξεργαστούμε μόνο ένα από τα </a:t>
            </a:r>
            <a:r>
              <a:rPr lang="en-US" sz="2000" dirty="0" smtClean="0"/>
              <a:t>prims</a:t>
            </a:r>
            <a:r>
              <a:rPr lang="el-GR" sz="2000" dirty="0" smtClean="0"/>
              <a:t>, πρέπει να έχουμε επιλέξει </a:t>
            </a:r>
            <a:r>
              <a:rPr lang="en-US" sz="2000" dirty="0" smtClean="0"/>
              <a:t>Edit Linked</a:t>
            </a:r>
            <a:r>
              <a:rPr lang="el-GR" sz="2000" dirty="0" smtClean="0"/>
              <a:t>. </a:t>
            </a:r>
          </a:p>
          <a:p>
            <a:endParaRPr lang="el-GR" sz="2000" dirty="0"/>
          </a:p>
          <a:p>
            <a:r>
              <a:rPr lang="el-GR" sz="2000" dirty="0" smtClean="0"/>
              <a:t>Αν επιλέξουμε ένα </a:t>
            </a:r>
            <a:r>
              <a:rPr lang="en-US" sz="2000" dirty="0" smtClean="0"/>
              <a:t>prim </a:t>
            </a:r>
            <a:r>
              <a:rPr lang="el-GR" sz="2000" dirty="0" smtClean="0"/>
              <a:t>και στη συνέχεια πατήσουμε το πλήκτρο </a:t>
            </a:r>
            <a:r>
              <a:rPr lang="en-US" sz="2000" dirty="0" smtClean="0"/>
              <a:t>Unlink, </a:t>
            </a:r>
            <a:r>
              <a:rPr lang="el-GR" sz="2000" dirty="0" smtClean="0"/>
              <a:t>τότε το συγκεκριμένο </a:t>
            </a:r>
            <a:r>
              <a:rPr lang="en-US" sz="2000" dirty="0" smtClean="0"/>
              <a:t>prim</a:t>
            </a:r>
            <a:r>
              <a:rPr lang="el-GR" sz="2000" dirty="0" smtClean="0"/>
              <a:t> αποσυνδέεται από τα υπόλοιπα και λειτουργεί ως ανεξάρτητο αντικείμενο. </a:t>
            </a:r>
          </a:p>
          <a:p>
            <a:endParaRPr lang="el-GR" sz="2000" dirty="0"/>
          </a:p>
          <a:p>
            <a:r>
              <a:rPr lang="el-GR" sz="2000" dirty="0" smtClean="0"/>
              <a:t>Αν δεν το κάνουμε </a:t>
            </a:r>
            <a:r>
              <a:rPr lang="en-US" sz="2000" dirty="0" smtClean="0"/>
              <a:t>Unlink</a:t>
            </a:r>
            <a:r>
              <a:rPr lang="el-GR" sz="2000" dirty="0"/>
              <a:t> </a:t>
            </a:r>
            <a:r>
              <a:rPr lang="el-GR" sz="2000" dirty="0" smtClean="0"/>
              <a:t>και κλείσουμε τη καρτέλα επεξεργασίας, τότε το συγκεκριμένο </a:t>
            </a:r>
            <a:r>
              <a:rPr lang="en-US" sz="2000" dirty="0" smtClean="0"/>
              <a:t>prim </a:t>
            </a:r>
            <a:r>
              <a:rPr lang="el-GR" sz="2000" dirty="0" smtClean="0"/>
              <a:t>παραμένει στη θέση που θα το μετακινήσαμε.</a:t>
            </a:r>
            <a:endParaRPr lang="en-US" sz="2000" dirty="0"/>
          </a:p>
        </p:txBody>
      </p:sp>
      <p:sp>
        <p:nvSpPr>
          <p:cNvPr id="5" name="Shape 3830"/>
          <p:cNvSpPr/>
          <p:nvPr/>
        </p:nvSpPr>
        <p:spPr>
          <a:xfrm>
            <a:off x="6057900" y="2060848"/>
            <a:ext cx="828600" cy="504056"/>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8" name="Picture 7"/>
          <p:cNvPicPr>
            <a:picLocks noChangeAspect="1"/>
          </p:cNvPicPr>
          <p:nvPr/>
        </p:nvPicPr>
        <p:blipFill rotWithShape="1">
          <a:blip r:embed="rId4"/>
          <a:srcRect l="14564" t="21440" r="54252" b="32360"/>
          <a:stretch/>
        </p:blipFill>
        <p:spPr>
          <a:xfrm>
            <a:off x="8732441" y="2768941"/>
            <a:ext cx="3456384" cy="2880320"/>
          </a:xfrm>
          <a:prstGeom prst="rect">
            <a:avLst/>
          </a:prstGeom>
        </p:spPr>
      </p:pic>
    </p:spTree>
    <p:extLst>
      <p:ext uri="{BB962C8B-B14F-4D97-AF65-F5344CB8AC3E}">
        <p14:creationId xmlns:p14="http://schemas.microsoft.com/office/powerpoint/2010/main" xmlns="" val="31199893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629916" y="2132856"/>
            <a:ext cx="4248472" cy="2246769"/>
          </a:xfrm>
          <a:prstGeom prst="rect">
            <a:avLst/>
          </a:prstGeom>
        </p:spPr>
        <p:txBody>
          <a:bodyPr wrap="square">
            <a:spAutoFit/>
          </a:bodyPr>
          <a:lstStyle/>
          <a:p>
            <a:r>
              <a:rPr lang="el-GR" sz="2800" dirty="0" smtClean="0"/>
              <a:t>Για να επιλέξουμε πολλά </a:t>
            </a:r>
            <a:r>
              <a:rPr lang="en-US" sz="2800" dirty="0" smtClean="0"/>
              <a:t>prims, </a:t>
            </a:r>
            <a:r>
              <a:rPr lang="el-GR" sz="2800" dirty="0" smtClean="0"/>
              <a:t>αρκεί να τραβήξουμε και να σύρουμε ένα τετράγωνο γύρω από αυτά.</a:t>
            </a:r>
            <a:endParaRPr lang="en-US" sz="2800" dirty="0"/>
          </a:p>
        </p:txBody>
      </p:sp>
      <p:pic>
        <p:nvPicPr>
          <p:cNvPr id="4" name="Picture 3"/>
          <p:cNvPicPr>
            <a:picLocks noChangeAspect="1"/>
          </p:cNvPicPr>
          <p:nvPr/>
        </p:nvPicPr>
        <p:blipFill rotWithShape="1">
          <a:blip r:embed="rId3"/>
          <a:srcRect l="20705" t="25640" r="51417" b="13881"/>
          <a:stretch/>
        </p:blipFill>
        <p:spPr>
          <a:xfrm>
            <a:off x="6057900" y="1271227"/>
            <a:ext cx="4248472" cy="5184576"/>
          </a:xfrm>
          <a:prstGeom prst="rect">
            <a:avLst/>
          </a:prstGeom>
        </p:spPr>
      </p:pic>
    </p:spTree>
    <p:extLst>
      <p:ext uri="{BB962C8B-B14F-4D97-AF65-F5344CB8AC3E}">
        <p14:creationId xmlns:p14="http://schemas.microsoft.com/office/powerpoint/2010/main" xmlns="" val="17063634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629916" y="1843822"/>
            <a:ext cx="3312368" cy="4154984"/>
          </a:xfrm>
          <a:prstGeom prst="rect">
            <a:avLst/>
          </a:prstGeom>
        </p:spPr>
        <p:txBody>
          <a:bodyPr wrap="square">
            <a:spAutoFit/>
          </a:bodyPr>
          <a:lstStyle/>
          <a:p>
            <a:r>
              <a:rPr lang="el-GR" sz="2400" dirty="0" smtClean="0"/>
              <a:t>Για να συνδέσουμε πολλά </a:t>
            </a:r>
            <a:r>
              <a:rPr lang="en-US" sz="2400" dirty="0" smtClean="0"/>
              <a:t>prims, </a:t>
            </a:r>
            <a:r>
              <a:rPr lang="el-GR" sz="2400" dirty="0" smtClean="0"/>
              <a:t>μπαίνουμε σε κατάσταση επεξεργασίας ,τα επιλέγουμε όλα μαζί ή ένα-ένα κάνοντας κλικ και έχοντας πατημένο το πλήκτρο </a:t>
            </a:r>
            <a:r>
              <a:rPr lang="en-US" sz="2400" dirty="0" smtClean="0"/>
              <a:t>Shift. </a:t>
            </a:r>
            <a:r>
              <a:rPr lang="el-GR" sz="2400" dirty="0" smtClean="0"/>
              <a:t>Στη συνέχεια επιλέγουμε από τη γραμμή εντολών </a:t>
            </a:r>
            <a:r>
              <a:rPr lang="en-US" sz="2400" dirty="0" smtClean="0"/>
              <a:t>Build, Link</a:t>
            </a:r>
            <a:endParaRPr lang="en-US" sz="2400" dirty="0"/>
          </a:p>
        </p:txBody>
      </p:sp>
      <p:pic>
        <p:nvPicPr>
          <p:cNvPr id="3" name="Picture 2"/>
          <p:cNvPicPr>
            <a:picLocks noChangeAspect="1"/>
          </p:cNvPicPr>
          <p:nvPr/>
        </p:nvPicPr>
        <p:blipFill rotWithShape="1">
          <a:blip r:embed="rId3"/>
          <a:srcRect t="2961" r="49055" b="23120"/>
          <a:stretch/>
        </p:blipFill>
        <p:spPr>
          <a:xfrm>
            <a:off x="5662364" y="1700808"/>
            <a:ext cx="5824640" cy="4753857"/>
          </a:xfrm>
          <a:prstGeom prst="rect">
            <a:avLst/>
          </a:prstGeom>
        </p:spPr>
      </p:pic>
      <p:sp>
        <p:nvSpPr>
          <p:cNvPr id="6" name="Shape 3830"/>
          <p:cNvSpPr/>
          <p:nvPr/>
        </p:nvSpPr>
        <p:spPr>
          <a:xfrm>
            <a:off x="6670476" y="1574794"/>
            <a:ext cx="828600" cy="252028"/>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7" name="Shape 3830"/>
          <p:cNvSpPr/>
          <p:nvPr/>
        </p:nvSpPr>
        <p:spPr>
          <a:xfrm>
            <a:off x="6670476" y="2008164"/>
            <a:ext cx="1696380" cy="342930"/>
          </a:xfrm>
          <a:custGeom>
            <a:avLst/>
            <a:gdLst/>
            <a:ahLst/>
            <a:cxnLst/>
            <a:rect l="0" t="0" r="0" b="0"/>
            <a:pathLst>
              <a:path w="504444" h="190500">
                <a:moveTo>
                  <a:pt x="0" y="95250"/>
                </a:moveTo>
                <a:cubicBezTo>
                  <a:pt x="0" y="42672"/>
                  <a:pt x="112903" y="0"/>
                  <a:pt x="252222" y="0"/>
                </a:cubicBezTo>
                <a:cubicBezTo>
                  <a:pt x="391541" y="0"/>
                  <a:pt x="504444" y="42672"/>
                  <a:pt x="504444" y="95250"/>
                </a:cubicBezTo>
                <a:cubicBezTo>
                  <a:pt x="504444" y="147828"/>
                  <a:pt x="391541" y="190500"/>
                  <a:pt x="252222" y="190500"/>
                </a:cubicBezTo>
                <a:cubicBezTo>
                  <a:pt x="112903" y="190500"/>
                  <a:pt x="0" y="147828"/>
                  <a:pt x="0" y="952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spTree>
    <p:extLst>
      <p:ext uri="{BB962C8B-B14F-4D97-AF65-F5344CB8AC3E}">
        <p14:creationId xmlns:p14="http://schemas.microsoft.com/office/powerpoint/2010/main" xmlns="" val="19428054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85900" y="476672"/>
            <a:ext cx="9144001" cy="699864"/>
          </a:xfrm>
        </p:spPr>
        <p:txBody>
          <a:bodyPr>
            <a:normAutofit fontScale="90000"/>
          </a:bodyPr>
          <a:lstStyle/>
          <a:p>
            <a:r>
              <a:rPr lang="el-GR" dirty="0" smtClean="0">
                <a:solidFill>
                  <a:srgbClr val="00B0F0"/>
                </a:solidFill>
              </a:rPr>
              <a:t>Αποσυνδέοντας και συνδέοντας αντικείμενα</a:t>
            </a:r>
            <a:endParaRPr lang="en-US" dirty="0">
              <a:solidFill>
                <a:srgbClr val="00B0F0"/>
              </a:solidFill>
            </a:endParaRPr>
          </a:p>
        </p:txBody>
      </p:sp>
      <p:sp>
        <p:nvSpPr>
          <p:cNvPr id="2" name="Rectangle 1"/>
          <p:cNvSpPr/>
          <p:nvPr/>
        </p:nvSpPr>
        <p:spPr>
          <a:xfrm>
            <a:off x="1629916" y="1843822"/>
            <a:ext cx="3312368" cy="3785652"/>
          </a:xfrm>
          <a:prstGeom prst="rect">
            <a:avLst/>
          </a:prstGeom>
        </p:spPr>
        <p:txBody>
          <a:bodyPr wrap="square">
            <a:spAutoFit/>
          </a:bodyPr>
          <a:lstStyle/>
          <a:p>
            <a:r>
              <a:rPr lang="el-GR" sz="2400" dirty="0" smtClean="0"/>
              <a:t>Εξαιρετικά σημαντικό!</a:t>
            </a:r>
          </a:p>
          <a:p>
            <a:endParaRPr lang="el-GR" sz="2400" dirty="0"/>
          </a:p>
          <a:p>
            <a:r>
              <a:rPr lang="el-GR" sz="2400" dirty="0" smtClean="0"/>
              <a:t>Το τελευταίο επιλεγμένο </a:t>
            </a:r>
            <a:r>
              <a:rPr lang="en-US" sz="2400" dirty="0" smtClean="0"/>
              <a:t>prim</a:t>
            </a:r>
            <a:r>
              <a:rPr lang="el-GR" sz="2400" dirty="0" smtClean="0"/>
              <a:t> γίνεται </a:t>
            </a:r>
            <a:r>
              <a:rPr lang="en-US" sz="2400" dirty="0" smtClean="0"/>
              <a:t>parent prim.</a:t>
            </a:r>
          </a:p>
          <a:p>
            <a:endParaRPr lang="en-US" sz="2400" dirty="0"/>
          </a:p>
          <a:p>
            <a:r>
              <a:rPr lang="el-GR" sz="2400" dirty="0" smtClean="0"/>
              <a:t>Αποκτά κίτρινο περίγραμμα, ενώ τα άλλα </a:t>
            </a:r>
            <a:r>
              <a:rPr lang="en-US" sz="2400" dirty="0" smtClean="0"/>
              <a:t>prims </a:t>
            </a:r>
            <a:r>
              <a:rPr lang="el-GR" sz="2400" dirty="0" smtClean="0"/>
              <a:t>αποκτούν μπλε περίγραμμα</a:t>
            </a:r>
            <a:endParaRPr lang="en-US" sz="2400" dirty="0"/>
          </a:p>
        </p:txBody>
      </p:sp>
      <p:pic>
        <p:nvPicPr>
          <p:cNvPr id="4" name="Picture 3"/>
          <p:cNvPicPr>
            <a:picLocks noChangeAspect="1"/>
          </p:cNvPicPr>
          <p:nvPr/>
        </p:nvPicPr>
        <p:blipFill rotWithShape="1">
          <a:blip r:embed="rId3"/>
          <a:srcRect l="26376" t="36561" r="54252" b="23120"/>
          <a:stretch/>
        </p:blipFill>
        <p:spPr>
          <a:xfrm>
            <a:off x="6057900" y="1700808"/>
            <a:ext cx="3960440" cy="4636613"/>
          </a:xfrm>
          <a:prstGeom prst="rect">
            <a:avLst/>
          </a:prstGeom>
        </p:spPr>
      </p:pic>
    </p:spTree>
    <p:extLst>
      <p:ext uri="{BB962C8B-B14F-4D97-AF65-F5344CB8AC3E}">
        <p14:creationId xmlns:p14="http://schemas.microsoft.com/office/powerpoint/2010/main" xmlns="" val="25748096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3" y="1844824"/>
            <a:ext cx="6829399" cy="2015480"/>
          </a:xfrm>
        </p:spPr>
        <p:txBody>
          <a:bodyPr>
            <a:noAutofit/>
          </a:bodyPr>
          <a:lstStyle/>
          <a:p>
            <a:r>
              <a:rPr lang="el-GR" sz="3600" dirty="0"/>
              <a:t>Τεχνολογικές και διδακτικές καινοτομίες με τη χρήση της </a:t>
            </a:r>
            <a:r>
              <a:rPr lang="el-GR" sz="3600" dirty="0" smtClean="0"/>
              <a:t>Πληροφορικής</a:t>
            </a:r>
            <a:br>
              <a:rPr lang="el-GR" sz="3600" dirty="0" smtClean="0"/>
            </a:br>
            <a:r>
              <a:rPr lang="el-GR" sz="3600" dirty="0" smtClean="0"/>
              <a:t>Εικονική </a:t>
            </a:r>
            <a:r>
              <a:rPr lang="el-GR" sz="3600" dirty="0"/>
              <a:t>Πραγματικότητα</a:t>
            </a:r>
            <a:endParaRPr lang="en-US" sz="3600" dirty="0"/>
          </a:p>
        </p:txBody>
      </p:sp>
      <p:sp>
        <p:nvSpPr>
          <p:cNvPr id="4" name="Subtitle 3"/>
          <p:cNvSpPr>
            <a:spLocks noGrp="1"/>
          </p:cNvSpPr>
          <p:nvPr>
            <p:ph type="subTitle" idx="1"/>
          </p:nvPr>
        </p:nvSpPr>
        <p:spPr/>
        <p:txBody>
          <a:bodyPr>
            <a:normAutofit/>
          </a:bodyPr>
          <a:lstStyle/>
          <a:p>
            <a:r>
              <a:rPr lang="el-GR" sz="2800" b="1" cap="none" smtClean="0"/>
              <a:t>Διάλεξη </a:t>
            </a:r>
            <a:r>
              <a:rPr lang="el-GR" sz="3600" b="1" cap="none" smtClean="0"/>
              <a:t>6</a:t>
            </a:r>
            <a:r>
              <a:rPr lang="el-GR" sz="2800" b="1" cap="none" baseline="30000" smtClean="0"/>
              <a:t>η</a:t>
            </a:r>
            <a:r>
              <a:rPr lang="el-GR" sz="2800" b="1" cap="none"/>
              <a:t> Χειρισμός αντικειμένων</a:t>
            </a:r>
            <a:endParaRPr lang="it-IT" sz="2800" b="1" cap="none" dirty="0"/>
          </a:p>
        </p:txBody>
      </p:sp>
    </p:spTree>
    <p:extLst>
      <p:ext uri="{BB962C8B-B14F-4D97-AF65-F5344CB8AC3E}">
        <p14:creationId xmlns:p14="http://schemas.microsoft.com/office/powerpoint/2010/main" xmlns="" val="2485517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a:bodyPr>
          <a:lstStyle/>
          <a:p>
            <a:pPr marL="0" indent="0" algn="just">
              <a:buNone/>
            </a:pPr>
            <a:r>
              <a:rPr lang="el-GR" dirty="0" smtClean="0"/>
              <a:t>Στη διάλεξη αυτή μελετήσαμε τη διαδικασία μεταφόρτωσης ήχων και εικόνων, που σίγουρα θα χρειαστούμε κατά την υλοποίηση μιας εφαρμογής.</a:t>
            </a:r>
          </a:p>
          <a:p>
            <a:pPr marL="0" indent="0" algn="just">
              <a:buNone/>
            </a:pPr>
            <a:r>
              <a:rPr lang="el-GR" dirty="0" smtClean="0"/>
              <a:t>Η αλλαγή εμφάνισης του </a:t>
            </a:r>
            <a:r>
              <a:rPr lang="en-US" dirty="0" smtClean="0"/>
              <a:t>avatar</a:t>
            </a:r>
            <a:r>
              <a:rPr lang="el-GR" dirty="0" smtClean="0"/>
              <a:t> μας, αν και όχι καίριας σημασίας, εντούτοις είναι ένα στοιχείο για το οποίο οι χρήστες αφιερώνουν αρκετές ώρες.</a:t>
            </a:r>
          </a:p>
          <a:p>
            <a:pPr marL="0" indent="0" algn="just">
              <a:buNone/>
            </a:pPr>
            <a:r>
              <a:rPr lang="el-GR" dirty="0" smtClean="0"/>
              <a:t>Τέλος, ασχοληθήκαμε με την τοποθέτηση και τον χειρισμό των αντικειμένων μας από το </a:t>
            </a:r>
            <a:r>
              <a:rPr lang="en-US" dirty="0" smtClean="0"/>
              <a:t>Inventory.</a:t>
            </a:r>
            <a:r>
              <a:rPr lang="el-GR" dirty="0" smtClean="0"/>
              <a:t> Ιδιαίτερα ασχοληθήκαμε με την «αποσυναρμολόγηση» και «</a:t>
            </a:r>
            <a:r>
              <a:rPr lang="el-GR" dirty="0" err="1" smtClean="0"/>
              <a:t>επανασυναρμολόγηση</a:t>
            </a:r>
            <a:r>
              <a:rPr lang="el-GR" dirty="0" smtClean="0"/>
              <a:t>» περίπλοκων αντικειμένων, διαδικασία που σε κάποιες περιπτώσεις είναι ιδιαίτερα χρήσιμη.</a:t>
            </a:r>
          </a:p>
          <a:p>
            <a:pPr marL="0" indent="0" algn="just">
              <a:buNone/>
            </a:pP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6</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8116952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204" y="2492896"/>
            <a:ext cx="4716015" cy="1371600"/>
          </a:xfrm>
        </p:spPr>
        <p:txBody>
          <a:bodyPr/>
          <a:lstStyle/>
          <a:p>
            <a:r>
              <a:rPr lang="el-GR" dirty="0" smtClean="0">
                <a:solidFill>
                  <a:srgbClr val="00B0F0"/>
                </a:solidFill>
              </a:rPr>
              <a:t>Τέλος </a:t>
            </a:r>
            <a:r>
              <a:rPr lang="el-GR" dirty="0">
                <a:solidFill>
                  <a:srgbClr val="00B0F0"/>
                </a:solidFill>
              </a:rPr>
              <a:t>6</a:t>
            </a:r>
            <a:r>
              <a:rPr lang="el-GR" baseline="30000" dirty="0" smtClean="0">
                <a:solidFill>
                  <a:srgbClr val="00B0F0"/>
                </a:solidFill>
              </a:rPr>
              <a:t>ης</a:t>
            </a:r>
            <a:r>
              <a:rPr lang="el-GR" dirty="0" smtClean="0">
                <a:solidFill>
                  <a:srgbClr val="00B0F0"/>
                </a:solidFill>
              </a:rPr>
              <a:t> Διάλεξης</a:t>
            </a:r>
            <a:endParaRPr lang="en-US" dirty="0">
              <a:solidFill>
                <a:srgbClr val="00B0F0"/>
              </a:solidFill>
            </a:endParaRPr>
          </a:p>
        </p:txBody>
      </p:sp>
    </p:spTree>
    <p:extLst>
      <p:ext uri="{BB962C8B-B14F-4D97-AF65-F5344CB8AC3E}">
        <p14:creationId xmlns:p14="http://schemas.microsoft.com/office/powerpoint/2010/main" xmlns="" val="15535151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smtClean="0">
                <a:solidFill>
                  <a:srgbClr val="00B0F0"/>
                </a:solidFill>
              </a:rPr>
              <a:t>Σύνδεση με τα προηγούμενα</a:t>
            </a:r>
            <a:endParaRPr lang="en-US" dirty="0">
              <a:solidFill>
                <a:srgbClr val="00B0F0"/>
              </a:solidFill>
            </a:endParaRPr>
          </a:p>
        </p:txBody>
      </p:sp>
      <p:pic>
        <p:nvPicPr>
          <p:cNvPr id="3" name="Picture 2"/>
          <p:cNvPicPr/>
          <p:nvPr/>
        </p:nvPicPr>
        <p:blipFill>
          <a:blip r:embed="rId3"/>
          <a:stretch>
            <a:fillRect/>
          </a:stretch>
        </p:blipFill>
        <p:spPr>
          <a:xfrm>
            <a:off x="2349996" y="1412776"/>
            <a:ext cx="7488832" cy="5036398"/>
          </a:xfrm>
          <a:prstGeom prst="rect">
            <a:avLst/>
          </a:prstGeom>
        </p:spPr>
      </p:pic>
    </p:spTree>
    <p:extLst>
      <p:ext uri="{BB962C8B-B14F-4D97-AF65-F5344CB8AC3E}">
        <p14:creationId xmlns:p14="http://schemas.microsoft.com/office/powerpoint/2010/main" xmlns="" val="101176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547239" y="1272176"/>
            <a:ext cx="9731749" cy="1015663"/>
          </a:xfrm>
          <a:prstGeom prst="rect">
            <a:avLst/>
          </a:prstGeom>
        </p:spPr>
        <p:txBody>
          <a:bodyPr wrap="square">
            <a:spAutoFit/>
          </a:bodyPr>
          <a:lstStyle/>
          <a:p>
            <a:r>
              <a:rPr lang="el-GR" sz="2000" dirty="0"/>
              <a:t>Στο </a:t>
            </a:r>
            <a:r>
              <a:rPr lang="el-GR" sz="2000" dirty="0" err="1"/>
              <a:t>Opensim</a:t>
            </a:r>
            <a:r>
              <a:rPr lang="el-GR" sz="2000" dirty="0"/>
              <a:t> ο κύκλος της ημέρας-νύχτας είναι αρκετά σύντομος. Μπορούμε να τον παρακάμψουμε από τη γραμμή εντολών World, </a:t>
            </a:r>
            <a:r>
              <a:rPr lang="el-GR" sz="2000" dirty="0" err="1"/>
              <a:t>Sun</a:t>
            </a:r>
            <a:r>
              <a:rPr lang="el-GR" sz="2000" dirty="0"/>
              <a:t> </a:t>
            </a:r>
            <a:r>
              <a:rPr lang="el-GR" sz="2000" dirty="0" err="1"/>
              <a:t>Position</a:t>
            </a:r>
            <a:r>
              <a:rPr lang="el-GR" sz="2000" dirty="0"/>
              <a:t> και επιλέγοντας την επιθυμητή στιγμή της ημέρας. </a:t>
            </a:r>
            <a:endParaRPr lang="en-US" sz="2000" dirty="0"/>
          </a:p>
        </p:txBody>
      </p:sp>
      <p:grpSp>
        <p:nvGrpSpPr>
          <p:cNvPr id="5" name="Group 4"/>
          <p:cNvGrpSpPr/>
          <p:nvPr/>
        </p:nvGrpSpPr>
        <p:grpSpPr>
          <a:xfrm>
            <a:off x="3574132" y="2492896"/>
            <a:ext cx="4896544" cy="4365104"/>
            <a:chOff x="0" y="0"/>
            <a:chExt cx="3477366" cy="3101412"/>
          </a:xfrm>
        </p:grpSpPr>
        <p:sp>
          <p:nvSpPr>
            <p:cNvPr id="6" name="Rectangle 5"/>
            <p:cNvSpPr/>
            <p:nvPr/>
          </p:nvSpPr>
          <p:spPr>
            <a:xfrm>
              <a:off x="3435223" y="26162"/>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6"/>
            <p:cNvSpPr/>
            <p:nvPr/>
          </p:nvSpPr>
          <p:spPr>
            <a:xfrm>
              <a:off x="3435223" y="347726"/>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8" name="Rectangle 7"/>
            <p:cNvSpPr/>
            <p:nvPr/>
          </p:nvSpPr>
          <p:spPr>
            <a:xfrm>
              <a:off x="100127" y="2911475"/>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9" name="Picture 8"/>
            <p:cNvPicPr/>
            <p:nvPr/>
          </p:nvPicPr>
          <p:blipFill>
            <a:blip r:embed="rId3"/>
            <a:stretch>
              <a:fillRect/>
            </a:stretch>
          </p:blipFill>
          <p:spPr>
            <a:xfrm>
              <a:off x="99822" y="0"/>
              <a:ext cx="3218688" cy="2883408"/>
            </a:xfrm>
            <a:prstGeom prst="rect">
              <a:avLst/>
            </a:prstGeom>
          </p:spPr>
        </p:pic>
        <p:sp>
          <p:nvSpPr>
            <p:cNvPr id="10" name="Shape 2261"/>
            <p:cNvSpPr/>
            <p:nvPr/>
          </p:nvSpPr>
          <p:spPr>
            <a:xfrm>
              <a:off x="0" y="75438"/>
              <a:ext cx="1342644" cy="466344"/>
            </a:xfrm>
            <a:custGeom>
              <a:avLst/>
              <a:gdLst/>
              <a:ahLst/>
              <a:cxnLst/>
              <a:rect l="0" t="0" r="0" b="0"/>
              <a:pathLst>
                <a:path w="1342644" h="466344">
                  <a:moveTo>
                    <a:pt x="0" y="233173"/>
                  </a:moveTo>
                  <a:cubicBezTo>
                    <a:pt x="0" y="104394"/>
                    <a:pt x="300609" y="0"/>
                    <a:pt x="671322" y="0"/>
                  </a:cubicBezTo>
                  <a:cubicBezTo>
                    <a:pt x="1042035" y="0"/>
                    <a:pt x="1342644" y="104394"/>
                    <a:pt x="1342644" y="233173"/>
                  </a:cubicBezTo>
                  <a:cubicBezTo>
                    <a:pt x="1342644" y="361950"/>
                    <a:pt x="1042035" y="466344"/>
                    <a:pt x="671322" y="466344"/>
                  </a:cubicBezTo>
                  <a:cubicBezTo>
                    <a:pt x="300609" y="466344"/>
                    <a:pt x="0" y="361950"/>
                    <a:pt x="0" y="233173"/>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1" name="Shape 2262"/>
            <p:cNvSpPr/>
            <p:nvPr/>
          </p:nvSpPr>
          <p:spPr>
            <a:xfrm>
              <a:off x="237744" y="1904238"/>
              <a:ext cx="1342644" cy="467868"/>
            </a:xfrm>
            <a:custGeom>
              <a:avLst/>
              <a:gdLst/>
              <a:ahLst/>
              <a:cxnLst/>
              <a:rect l="0" t="0" r="0" b="0"/>
              <a:pathLst>
                <a:path w="1342644" h="467868">
                  <a:moveTo>
                    <a:pt x="0" y="233935"/>
                  </a:moveTo>
                  <a:cubicBezTo>
                    <a:pt x="0" y="104775"/>
                    <a:pt x="300609" y="0"/>
                    <a:pt x="671322" y="0"/>
                  </a:cubicBezTo>
                  <a:cubicBezTo>
                    <a:pt x="1042035" y="0"/>
                    <a:pt x="1342644" y="104775"/>
                    <a:pt x="1342644" y="233935"/>
                  </a:cubicBezTo>
                  <a:cubicBezTo>
                    <a:pt x="1342644" y="363093"/>
                    <a:pt x="1042035" y="467868"/>
                    <a:pt x="671322" y="467868"/>
                  </a:cubicBezTo>
                  <a:cubicBezTo>
                    <a:pt x="300609" y="467868"/>
                    <a:pt x="0" y="363093"/>
                    <a:pt x="0" y="233935"/>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2" name="Shape 2263"/>
            <p:cNvSpPr/>
            <p:nvPr/>
          </p:nvSpPr>
          <p:spPr>
            <a:xfrm>
              <a:off x="1885188" y="1962150"/>
              <a:ext cx="1344168" cy="752856"/>
            </a:xfrm>
            <a:custGeom>
              <a:avLst/>
              <a:gdLst/>
              <a:ahLst/>
              <a:cxnLst/>
              <a:rect l="0" t="0" r="0" b="0"/>
              <a:pathLst>
                <a:path w="1344168" h="752856">
                  <a:moveTo>
                    <a:pt x="0" y="376428"/>
                  </a:moveTo>
                  <a:cubicBezTo>
                    <a:pt x="0" y="168529"/>
                    <a:pt x="300863" y="0"/>
                    <a:pt x="672084" y="0"/>
                  </a:cubicBezTo>
                  <a:cubicBezTo>
                    <a:pt x="1043305" y="0"/>
                    <a:pt x="1344168" y="168529"/>
                    <a:pt x="1344168" y="376428"/>
                  </a:cubicBezTo>
                  <a:cubicBezTo>
                    <a:pt x="1344168" y="584327"/>
                    <a:pt x="1043305" y="752856"/>
                    <a:pt x="672084" y="752856"/>
                  </a:cubicBezTo>
                  <a:cubicBezTo>
                    <a:pt x="300863" y="752856"/>
                    <a:pt x="0" y="584327"/>
                    <a:pt x="0" y="376428"/>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1761926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522222" y="1340768"/>
            <a:ext cx="9433048" cy="400110"/>
          </a:xfrm>
          <a:prstGeom prst="rect">
            <a:avLst/>
          </a:prstGeom>
        </p:spPr>
        <p:txBody>
          <a:bodyPr wrap="square">
            <a:spAutoFit/>
          </a:bodyPr>
          <a:lstStyle/>
          <a:p>
            <a:r>
              <a:rPr lang="el-GR" sz="2000" dirty="0"/>
              <a:t>Για να εμφανιστεί το </a:t>
            </a:r>
            <a:r>
              <a:rPr lang="el-GR" sz="2000" dirty="0" err="1"/>
              <a:t>Inventory</a:t>
            </a:r>
            <a:r>
              <a:rPr lang="el-GR" sz="2000" dirty="0"/>
              <a:t> του χρήστη κάνουμε κλικ στο ανάλογο πλήκτρο. </a:t>
            </a:r>
            <a:endParaRPr lang="en-US" sz="2000" dirty="0"/>
          </a:p>
        </p:txBody>
      </p:sp>
      <p:grpSp>
        <p:nvGrpSpPr>
          <p:cNvPr id="5" name="Group 4"/>
          <p:cNvGrpSpPr/>
          <p:nvPr/>
        </p:nvGrpSpPr>
        <p:grpSpPr>
          <a:xfrm>
            <a:off x="3661617" y="1889648"/>
            <a:ext cx="3584923" cy="4779711"/>
            <a:chOff x="0" y="0"/>
            <a:chExt cx="2577190" cy="3304104"/>
          </a:xfrm>
        </p:grpSpPr>
        <p:sp>
          <p:nvSpPr>
            <p:cNvPr id="6" name="Rectangle 5"/>
            <p:cNvSpPr/>
            <p:nvPr/>
          </p:nvSpPr>
          <p:spPr>
            <a:xfrm>
              <a:off x="2535047" y="26162"/>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6"/>
            <p:cNvSpPr/>
            <p:nvPr/>
          </p:nvSpPr>
          <p:spPr>
            <a:xfrm>
              <a:off x="305" y="3114167"/>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p:cNvPicPr/>
            <p:nvPr/>
          </p:nvPicPr>
          <p:blipFill>
            <a:blip r:embed="rId3"/>
            <a:stretch>
              <a:fillRect/>
            </a:stretch>
          </p:blipFill>
          <p:spPr>
            <a:xfrm>
              <a:off x="0" y="0"/>
              <a:ext cx="2409444" cy="3084576"/>
            </a:xfrm>
            <a:prstGeom prst="rect">
              <a:avLst/>
            </a:prstGeom>
          </p:spPr>
        </p:pic>
        <p:sp>
          <p:nvSpPr>
            <p:cNvPr id="9" name="Shape 2328"/>
            <p:cNvSpPr/>
            <p:nvPr/>
          </p:nvSpPr>
          <p:spPr>
            <a:xfrm>
              <a:off x="1767078" y="2596134"/>
              <a:ext cx="762000" cy="495300"/>
            </a:xfrm>
            <a:custGeom>
              <a:avLst/>
              <a:gdLst/>
              <a:ahLst/>
              <a:cxnLst/>
              <a:rect l="0" t="0" r="0" b="0"/>
              <a:pathLst>
                <a:path w="762000" h="495300">
                  <a:moveTo>
                    <a:pt x="0" y="247650"/>
                  </a:moveTo>
                  <a:cubicBezTo>
                    <a:pt x="0" y="110871"/>
                    <a:pt x="170561" y="0"/>
                    <a:pt x="381000" y="0"/>
                  </a:cubicBezTo>
                  <a:cubicBezTo>
                    <a:pt x="591439" y="0"/>
                    <a:pt x="762000" y="110871"/>
                    <a:pt x="762000" y="247650"/>
                  </a:cubicBezTo>
                  <a:cubicBezTo>
                    <a:pt x="762000" y="384429"/>
                    <a:pt x="591439" y="495300"/>
                    <a:pt x="381000" y="495300"/>
                  </a:cubicBezTo>
                  <a:cubicBezTo>
                    <a:pt x="170561" y="495300"/>
                    <a:pt x="0" y="384429"/>
                    <a:pt x="0" y="247650"/>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0" name="Shape 2329"/>
            <p:cNvSpPr/>
            <p:nvPr/>
          </p:nvSpPr>
          <p:spPr>
            <a:xfrm>
              <a:off x="290322" y="137922"/>
              <a:ext cx="1476756" cy="2676144"/>
            </a:xfrm>
            <a:custGeom>
              <a:avLst/>
              <a:gdLst/>
              <a:ahLst/>
              <a:cxnLst/>
              <a:rect l="0" t="0" r="0" b="0"/>
              <a:pathLst>
                <a:path w="1476756" h="2676144">
                  <a:moveTo>
                    <a:pt x="0" y="1338072"/>
                  </a:moveTo>
                  <a:cubicBezTo>
                    <a:pt x="0" y="599059"/>
                    <a:pt x="330581" y="0"/>
                    <a:pt x="738378" y="0"/>
                  </a:cubicBezTo>
                  <a:cubicBezTo>
                    <a:pt x="1146175" y="0"/>
                    <a:pt x="1476756" y="599059"/>
                    <a:pt x="1476756" y="1338072"/>
                  </a:cubicBezTo>
                  <a:cubicBezTo>
                    <a:pt x="1476756" y="2077085"/>
                    <a:pt x="1146175" y="2676144"/>
                    <a:pt x="738378" y="2676144"/>
                  </a:cubicBezTo>
                  <a:cubicBezTo>
                    <a:pt x="330581" y="2676144"/>
                    <a:pt x="0" y="2077085"/>
                    <a:pt x="0" y="1338072"/>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
        <p:nvSpPr>
          <p:cNvPr id="11" name="Rectangle 10"/>
          <p:cNvSpPr/>
          <p:nvPr/>
        </p:nvSpPr>
        <p:spPr>
          <a:xfrm>
            <a:off x="7591235" y="3212469"/>
            <a:ext cx="2952328" cy="3139321"/>
          </a:xfrm>
          <a:prstGeom prst="rect">
            <a:avLst/>
          </a:prstGeom>
        </p:spPr>
        <p:txBody>
          <a:bodyPr wrap="square">
            <a:spAutoFit/>
          </a:bodyPr>
          <a:lstStyle/>
          <a:p>
            <a:r>
              <a:rPr lang="el-GR" dirty="0"/>
              <a:t>Παρατηρούμε ότι έχει τη δομή της εξερεύνηση των Windows με φακέλους και </a:t>
            </a:r>
            <a:r>
              <a:rPr lang="el-GR" dirty="0" err="1"/>
              <a:t>υποφακέλους</a:t>
            </a:r>
            <a:r>
              <a:rPr lang="el-GR" dirty="0"/>
              <a:t>. Υπάρχει ακόμα και ο κάδος ανακύκλωσης (</a:t>
            </a:r>
            <a:r>
              <a:rPr lang="el-GR" dirty="0" err="1"/>
              <a:t>Trash</a:t>
            </a:r>
            <a:r>
              <a:rPr lang="el-GR" dirty="0"/>
              <a:t>) στον οποίο τοποθετούνται όλα τα αντικείμενα που έχουμε διαγράψει. Ο κάδος αδειάζει με δεξί κλικ σε αυτόν και επιλέγοντας "</a:t>
            </a:r>
            <a:r>
              <a:rPr lang="el-GR" dirty="0" err="1"/>
              <a:t>Empty</a:t>
            </a:r>
            <a:r>
              <a:rPr lang="el-GR" dirty="0"/>
              <a:t> </a:t>
            </a:r>
            <a:r>
              <a:rPr lang="el-GR" dirty="0" err="1"/>
              <a:t>Trash</a:t>
            </a:r>
            <a:r>
              <a:rPr lang="el-GR" dirty="0"/>
              <a:t>". </a:t>
            </a:r>
            <a:endParaRPr lang="en-US" dirty="0"/>
          </a:p>
        </p:txBody>
      </p:sp>
    </p:spTree>
    <p:extLst>
      <p:ext uri="{BB962C8B-B14F-4D97-AF65-F5344CB8AC3E}">
        <p14:creationId xmlns:p14="http://schemas.microsoft.com/office/powerpoint/2010/main" xmlns="" val="8334828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sp>
        <p:nvSpPr>
          <p:cNvPr id="3" name="Rectangle 2"/>
          <p:cNvSpPr/>
          <p:nvPr/>
        </p:nvSpPr>
        <p:spPr>
          <a:xfrm>
            <a:off x="1556987" y="1286666"/>
            <a:ext cx="9732000" cy="1323439"/>
          </a:xfrm>
          <a:prstGeom prst="rect">
            <a:avLst/>
          </a:prstGeom>
        </p:spPr>
        <p:txBody>
          <a:bodyPr wrap="square">
            <a:spAutoFit/>
          </a:bodyPr>
          <a:lstStyle/>
          <a:p>
            <a:r>
              <a:rPr lang="el-GR" sz="2000" dirty="0"/>
              <a:t>Για να ενεργοποιήσουμε το χάρτη κάνουμε κλικ στο ανάλογο πλήκτρο. Κάνοντας διπλό κλικ σε ένα σημείο του χάρτη ή απλό κλικ και κλικ στο πλήκτρο </a:t>
            </a:r>
            <a:r>
              <a:rPr lang="el-GR" sz="2000" dirty="0" err="1"/>
              <a:t>Teleport</a:t>
            </a:r>
            <a:r>
              <a:rPr lang="el-GR" sz="2000" dirty="0"/>
              <a:t>, </a:t>
            </a:r>
            <a:r>
              <a:rPr lang="el-GR" sz="2000" dirty="0" err="1"/>
              <a:t>τηλεμεταφερόμαστε</a:t>
            </a:r>
            <a:r>
              <a:rPr lang="el-GR" sz="2000" dirty="0"/>
              <a:t> στο σημείο αυτό. Αν κάνουμε κλικ στο πλήκτρο </a:t>
            </a:r>
            <a:r>
              <a:rPr lang="el-GR" sz="2000" dirty="0" err="1"/>
              <a:t>Home</a:t>
            </a:r>
            <a:r>
              <a:rPr lang="el-GR" sz="2000" dirty="0"/>
              <a:t>, </a:t>
            </a:r>
            <a:r>
              <a:rPr lang="el-GR" sz="2000" dirty="0" err="1"/>
              <a:t>τηλεμεταφερόμαστε</a:t>
            </a:r>
            <a:r>
              <a:rPr lang="el-GR" sz="2000" dirty="0"/>
              <a:t> στο σημείο που έχουμε ορίζει ως αρχικό στον κόσμο μας. </a:t>
            </a:r>
            <a:endParaRPr lang="en-US" sz="2000" dirty="0"/>
          </a:p>
        </p:txBody>
      </p:sp>
      <p:grpSp>
        <p:nvGrpSpPr>
          <p:cNvPr id="5" name="Group 4"/>
          <p:cNvGrpSpPr/>
          <p:nvPr/>
        </p:nvGrpSpPr>
        <p:grpSpPr>
          <a:xfrm>
            <a:off x="3329577" y="2610104"/>
            <a:ext cx="6077203" cy="4419295"/>
            <a:chOff x="0" y="0"/>
            <a:chExt cx="5529814" cy="3752161"/>
          </a:xfrm>
        </p:grpSpPr>
        <p:sp>
          <p:nvSpPr>
            <p:cNvPr id="6" name="Rectangle 5"/>
            <p:cNvSpPr/>
            <p:nvPr/>
          </p:nvSpPr>
          <p:spPr>
            <a:xfrm>
              <a:off x="305" y="0"/>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6"/>
            <p:cNvSpPr/>
            <p:nvPr/>
          </p:nvSpPr>
          <p:spPr>
            <a:xfrm>
              <a:off x="5487670" y="3277236"/>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8" name="Rectangle 7"/>
            <p:cNvSpPr/>
            <p:nvPr/>
          </p:nvSpPr>
          <p:spPr>
            <a:xfrm>
              <a:off x="305" y="3562224"/>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9" name="Picture 8"/>
            <p:cNvPicPr/>
            <p:nvPr/>
          </p:nvPicPr>
          <p:blipFill>
            <a:blip r:embed="rId3"/>
            <a:stretch>
              <a:fillRect/>
            </a:stretch>
          </p:blipFill>
          <p:spPr>
            <a:xfrm>
              <a:off x="0" y="295403"/>
              <a:ext cx="5486400" cy="3084576"/>
            </a:xfrm>
            <a:prstGeom prst="rect">
              <a:avLst/>
            </a:prstGeom>
          </p:spPr>
        </p:pic>
        <p:sp>
          <p:nvSpPr>
            <p:cNvPr id="10" name="Shape 2400"/>
            <p:cNvSpPr/>
            <p:nvPr/>
          </p:nvSpPr>
          <p:spPr>
            <a:xfrm>
              <a:off x="3633978" y="3036317"/>
              <a:ext cx="609600" cy="294132"/>
            </a:xfrm>
            <a:custGeom>
              <a:avLst/>
              <a:gdLst/>
              <a:ahLst/>
              <a:cxnLst/>
              <a:rect l="0" t="0" r="0" b="0"/>
              <a:pathLst>
                <a:path w="609600" h="294132">
                  <a:moveTo>
                    <a:pt x="0" y="147066"/>
                  </a:moveTo>
                  <a:cubicBezTo>
                    <a:pt x="0" y="65786"/>
                    <a:pt x="136525" y="0"/>
                    <a:pt x="304800" y="0"/>
                  </a:cubicBezTo>
                  <a:cubicBezTo>
                    <a:pt x="473075" y="0"/>
                    <a:pt x="609600" y="65786"/>
                    <a:pt x="609600" y="147066"/>
                  </a:cubicBezTo>
                  <a:cubicBezTo>
                    <a:pt x="609600" y="228346"/>
                    <a:pt x="473075" y="294132"/>
                    <a:pt x="304800" y="294132"/>
                  </a:cubicBezTo>
                  <a:cubicBezTo>
                    <a:pt x="136525" y="294132"/>
                    <a:pt x="0" y="228346"/>
                    <a:pt x="0" y="14706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11" name="Shape 2401"/>
            <p:cNvSpPr/>
            <p:nvPr/>
          </p:nvSpPr>
          <p:spPr>
            <a:xfrm>
              <a:off x="3423666" y="940816"/>
              <a:ext cx="609600" cy="294132"/>
            </a:xfrm>
            <a:custGeom>
              <a:avLst/>
              <a:gdLst/>
              <a:ahLst/>
              <a:cxnLst/>
              <a:rect l="0" t="0" r="0" b="0"/>
              <a:pathLst>
                <a:path w="609600" h="294132">
                  <a:moveTo>
                    <a:pt x="0" y="147066"/>
                  </a:moveTo>
                  <a:cubicBezTo>
                    <a:pt x="0" y="65787"/>
                    <a:pt x="136525" y="0"/>
                    <a:pt x="304800" y="0"/>
                  </a:cubicBezTo>
                  <a:cubicBezTo>
                    <a:pt x="473075" y="0"/>
                    <a:pt x="609600" y="65787"/>
                    <a:pt x="609600" y="147066"/>
                  </a:cubicBezTo>
                  <a:cubicBezTo>
                    <a:pt x="609600" y="228347"/>
                    <a:pt x="473075" y="294132"/>
                    <a:pt x="304800" y="294132"/>
                  </a:cubicBezTo>
                  <a:cubicBezTo>
                    <a:pt x="136525" y="294132"/>
                    <a:pt x="0" y="228347"/>
                    <a:pt x="0" y="14706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18953306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a:bodyPr>
          <a:lstStyle/>
          <a:p>
            <a:r>
              <a:rPr lang="el-GR" dirty="0">
                <a:solidFill>
                  <a:srgbClr val="00B0F0"/>
                </a:solidFill>
              </a:rPr>
              <a:t>Σύνδεση με τα προηγούμενα</a:t>
            </a:r>
            <a:endParaRPr lang="en-US" dirty="0">
              <a:solidFill>
                <a:srgbClr val="00B0F0"/>
              </a:solidFill>
            </a:endParaRPr>
          </a:p>
        </p:txBody>
      </p:sp>
      <p:grpSp>
        <p:nvGrpSpPr>
          <p:cNvPr id="3" name="Group 2"/>
          <p:cNvGrpSpPr/>
          <p:nvPr/>
        </p:nvGrpSpPr>
        <p:grpSpPr>
          <a:xfrm>
            <a:off x="405780" y="980728"/>
            <a:ext cx="3708094" cy="4244584"/>
            <a:chOff x="0" y="0"/>
            <a:chExt cx="3709776" cy="3599379"/>
          </a:xfrm>
        </p:grpSpPr>
        <p:sp>
          <p:nvSpPr>
            <p:cNvPr id="4" name="Rectangle 3"/>
            <p:cNvSpPr/>
            <p:nvPr/>
          </p:nvSpPr>
          <p:spPr>
            <a:xfrm>
              <a:off x="305" y="0"/>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5" name="Rectangle 4"/>
            <p:cNvSpPr/>
            <p:nvPr/>
          </p:nvSpPr>
          <p:spPr>
            <a:xfrm>
              <a:off x="3667633" y="3124455"/>
              <a:ext cx="42143" cy="189936"/>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p:cNvSpPr/>
            <p:nvPr/>
          </p:nvSpPr>
          <p:spPr>
            <a:xfrm>
              <a:off x="305" y="3409442"/>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p:cNvPicPr/>
            <p:nvPr/>
          </p:nvPicPr>
          <p:blipFill>
            <a:blip r:embed="rId3"/>
            <a:stretch>
              <a:fillRect/>
            </a:stretch>
          </p:blipFill>
          <p:spPr>
            <a:xfrm>
              <a:off x="0" y="295022"/>
              <a:ext cx="3666744" cy="2933700"/>
            </a:xfrm>
            <a:prstGeom prst="rect">
              <a:avLst/>
            </a:prstGeom>
          </p:spPr>
        </p:pic>
        <p:sp>
          <p:nvSpPr>
            <p:cNvPr id="8" name="Shape 2491"/>
            <p:cNvSpPr/>
            <p:nvPr/>
          </p:nvSpPr>
          <p:spPr>
            <a:xfrm>
              <a:off x="1137666" y="390272"/>
              <a:ext cx="609600" cy="295656"/>
            </a:xfrm>
            <a:custGeom>
              <a:avLst/>
              <a:gdLst/>
              <a:ahLst/>
              <a:cxnLst/>
              <a:rect l="0" t="0" r="0" b="0"/>
              <a:pathLst>
                <a:path w="609600" h="295656">
                  <a:moveTo>
                    <a:pt x="0" y="147828"/>
                  </a:moveTo>
                  <a:cubicBezTo>
                    <a:pt x="0" y="66167"/>
                    <a:pt x="136525" y="0"/>
                    <a:pt x="304800" y="0"/>
                  </a:cubicBezTo>
                  <a:cubicBezTo>
                    <a:pt x="473075" y="0"/>
                    <a:pt x="609600" y="66167"/>
                    <a:pt x="609600" y="147828"/>
                  </a:cubicBezTo>
                  <a:cubicBezTo>
                    <a:pt x="609600" y="229489"/>
                    <a:pt x="473075" y="295656"/>
                    <a:pt x="304800" y="295656"/>
                  </a:cubicBezTo>
                  <a:cubicBezTo>
                    <a:pt x="136525" y="295656"/>
                    <a:pt x="0" y="229489"/>
                    <a:pt x="0" y="147828"/>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sp>
          <p:nvSpPr>
            <p:cNvPr id="9" name="Shape 2492"/>
            <p:cNvSpPr/>
            <p:nvPr/>
          </p:nvSpPr>
          <p:spPr>
            <a:xfrm>
              <a:off x="1213866" y="599060"/>
              <a:ext cx="1629156" cy="294132"/>
            </a:xfrm>
            <a:custGeom>
              <a:avLst/>
              <a:gdLst/>
              <a:ahLst/>
              <a:cxnLst/>
              <a:rect l="0" t="0" r="0" b="0"/>
              <a:pathLst>
                <a:path w="1629156" h="294132">
                  <a:moveTo>
                    <a:pt x="0" y="147066"/>
                  </a:moveTo>
                  <a:cubicBezTo>
                    <a:pt x="0" y="65786"/>
                    <a:pt x="364744" y="0"/>
                    <a:pt x="814578" y="0"/>
                  </a:cubicBezTo>
                  <a:cubicBezTo>
                    <a:pt x="1264412" y="0"/>
                    <a:pt x="1629156" y="65786"/>
                    <a:pt x="1629156" y="147066"/>
                  </a:cubicBezTo>
                  <a:cubicBezTo>
                    <a:pt x="1629156" y="228346"/>
                    <a:pt x="1264412" y="294132"/>
                    <a:pt x="814578" y="294132"/>
                  </a:cubicBezTo>
                  <a:cubicBezTo>
                    <a:pt x="364744" y="294132"/>
                    <a:pt x="0" y="228346"/>
                    <a:pt x="0" y="147066"/>
                  </a:cubicBezTo>
                  <a:close/>
                </a:path>
              </a:pathLst>
            </a:custGeom>
            <a:ln w="25908" cap="flat">
              <a:round/>
            </a:ln>
          </p:spPr>
          <p:style>
            <a:lnRef idx="1">
              <a:srgbClr val="FF0000"/>
            </a:lnRef>
            <a:fillRef idx="0">
              <a:srgbClr val="000000">
                <a:alpha val="0"/>
              </a:srgbClr>
            </a:fillRef>
            <a:effectRef idx="0">
              <a:scrgbClr r="0" g="0" b="0"/>
            </a:effectRef>
            <a:fontRef idx="none"/>
          </p:style>
          <p:txBody>
            <a:bodyPr/>
            <a:lstStyle/>
            <a:p>
              <a:endParaRPr lang="en-US"/>
            </a:p>
          </p:txBody>
        </p:sp>
      </p:grpSp>
      <p:pic>
        <p:nvPicPr>
          <p:cNvPr id="18" name="Picture 17"/>
          <p:cNvPicPr/>
          <p:nvPr/>
        </p:nvPicPr>
        <p:blipFill>
          <a:blip r:embed="rId4"/>
          <a:stretch>
            <a:fillRect/>
          </a:stretch>
        </p:blipFill>
        <p:spPr>
          <a:xfrm>
            <a:off x="4433323" y="1328634"/>
            <a:ext cx="2304256" cy="2232248"/>
          </a:xfrm>
          <a:prstGeom prst="rect">
            <a:avLst/>
          </a:prstGeom>
        </p:spPr>
      </p:pic>
      <p:grpSp>
        <p:nvGrpSpPr>
          <p:cNvPr id="14" name="Group 13"/>
          <p:cNvGrpSpPr/>
          <p:nvPr/>
        </p:nvGrpSpPr>
        <p:grpSpPr>
          <a:xfrm>
            <a:off x="7100040" y="1328634"/>
            <a:ext cx="2535861" cy="5500500"/>
            <a:chOff x="0" y="0"/>
            <a:chExt cx="2536042" cy="5500823"/>
          </a:xfrm>
        </p:grpSpPr>
        <p:sp>
          <p:nvSpPr>
            <p:cNvPr id="15" name="Rectangle 14"/>
            <p:cNvSpPr/>
            <p:nvPr/>
          </p:nvSpPr>
          <p:spPr>
            <a:xfrm>
              <a:off x="2493899" y="5023993"/>
              <a:ext cx="42143"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6" name="Rectangle 15"/>
            <p:cNvSpPr/>
            <p:nvPr/>
          </p:nvSpPr>
          <p:spPr>
            <a:xfrm>
              <a:off x="151181" y="5310886"/>
              <a:ext cx="42144" cy="189937"/>
            </a:xfrm>
            <a:prstGeom prst="rect">
              <a:avLst/>
            </a:prstGeom>
            <a:ln>
              <a:noFill/>
            </a:ln>
          </p:spPr>
          <p:txBody>
            <a:bodyPr vert="horz" lIns="0" tIns="0" rIns="0" bIns="0" rtlCol="0">
              <a:noAutofit/>
            </a:bodyPr>
            <a:lstStyle/>
            <a:p>
              <a:pPr marL="6350" indent="-6350" algn="l">
                <a:lnSpc>
                  <a:spcPct val="107000"/>
                </a:lnSpc>
                <a:spcAft>
                  <a:spcPts val="80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7" name="Picture 16"/>
            <p:cNvPicPr/>
            <p:nvPr/>
          </p:nvPicPr>
          <p:blipFill>
            <a:blip r:embed="rId5"/>
            <a:stretch>
              <a:fillRect/>
            </a:stretch>
          </p:blipFill>
          <p:spPr>
            <a:xfrm>
              <a:off x="150876" y="0"/>
              <a:ext cx="2342388" cy="5129784"/>
            </a:xfrm>
            <a:prstGeom prst="rect">
              <a:avLst/>
            </a:prstGeom>
          </p:spPr>
        </p:pic>
        <p:pic>
          <p:nvPicPr>
            <p:cNvPr id="19" name="Picture 18"/>
            <p:cNvPicPr/>
            <p:nvPr/>
          </p:nvPicPr>
          <p:blipFill>
            <a:blip r:embed="rId6"/>
            <a:stretch>
              <a:fillRect/>
            </a:stretch>
          </p:blipFill>
          <p:spPr>
            <a:xfrm>
              <a:off x="0" y="681228"/>
              <a:ext cx="2470404" cy="754380"/>
            </a:xfrm>
            <a:prstGeom prst="rect">
              <a:avLst/>
            </a:prstGeom>
          </p:spPr>
        </p:pic>
        <p:sp>
          <p:nvSpPr>
            <p:cNvPr id="20" name="Shape 2544"/>
            <p:cNvSpPr/>
            <p:nvPr/>
          </p:nvSpPr>
          <p:spPr>
            <a:xfrm>
              <a:off x="8382" y="675894"/>
              <a:ext cx="2429256" cy="713232"/>
            </a:xfrm>
            <a:custGeom>
              <a:avLst/>
              <a:gdLst/>
              <a:ahLst/>
              <a:cxnLst/>
              <a:rect l="0" t="0" r="0" b="0"/>
              <a:pathLst>
                <a:path w="2429256" h="713232">
                  <a:moveTo>
                    <a:pt x="0" y="356616"/>
                  </a:moveTo>
                  <a:cubicBezTo>
                    <a:pt x="0" y="159639"/>
                    <a:pt x="543814" y="0"/>
                    <a:pt x="1214628" y="0"/>
                  </a:cubicBezTo>
                  <a:cubicBezTo>
                    <a:pt x="1885442" y="0"/>
                    <a:pt x="2429256" y="159639"/>
                    <a:pt x="2429256" y="356616"/>
                  </a:cubicBezTo>
                  <a:cubicBezTo>
                    <a:pt x="2429256" y="553593"/>
                    <a:pt x="1885442" y="713232"/>
                    <a:pt x="1214628" y="713232"/>
                  </a:cubicBezTo>
                  <a:cubicBezTo>
                    <a:pt x="543814" y="713232"/>
                    <a:pt x="0" y="553593"/>
                    <a:pt x="0" y="356616"/>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pic>
          <p:nvPicPr>
            <p:cNvPr id="21" name="Picture 20"/>
            <p:cNvPicPr/>
            <p:nvPr/>
          </p:nvPicPr>
          <p:blipFill>
            <a:blip r:embed="rId7"/>
            <a:stretch>
              <a:fillRect/>
            </a:stretch>
          </p:blipFill>
          <p:spPr>
            <a:xfrm>
              <a:off x="970788" y="347472"/>
              <a:ext cx="585216" cy="384048"/>
            </a:xfrm>
            <a:prstGeom prst="rect">
              <a:avLst/>
            </a:prstGeom>
          </p:spPr>
        </p:pic>
        <p:sp>
          <p:nvSpPr>
            <p:cNvPr id="22" name="Shape 2546"/>
            <p:cNvSpPr/>
            <p:nvPr/>
          </p:nvSpPr>
          <p:spPr>
            <a:xfrm>
              <a:off x="979170" y="342138"/>
              <a:ext cx="544068" cy="342900"/>
            </a:xfrm>
            <a:custGeom>
              <a:avLst/>
              <a:gdLst/>
              <a:ahLst/>
              <a:cxnLst/>
              <a:rect l="0" t="0" r="0" b="0"/>
              <a:pathLst>
                <a:path w="544068" h="342900">
                  <a:moveTo>
                    <a:pt x="0" y="171450"/>
                  </a:moveTo>
                  <a:cubicBezTo>
                    <a:pt x="0" y="76708"/>
                    <a:pt x="121793" y="0"/>
                    <a:pt x="272034" y="0"/>
                  </a:cubicBezTo>
                  <a:cubicBezTo>
                    <a:pt x="422275" y="0"/>
                    <a:pt x="544068" y="76708"/>
                    <a:pt x="544068" y="171450"/>
                  </a:cubicBezTo>
                  <a:cubicBezTo>
                    <a:pt x="544068" y="266192"/>
                    <a:pt x="422275" y="342900"/>
                    <a:pt x="272034" y="342900"/>
                  </a:cubicBezTo>
                  <a:cubicBezTo>
                    <a:pt x="121793" y="342900"/>
                    <a:pt x="0" y="266192"/>
                    <a:pt x="0" y="171450"/>
                  </a:cubicBezTo>
                  <a:close/>
                </a:path>
              </a:pathLst>
            </a:custGeom>
            <a:ln w="38100" cap="flat">
              <a:round/>
            </a:ln>
          </p:spPr>
          <p:style>
            <a:lnRef idx="1">
              <a:srgbClr val="FF0000"/>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xmlns="" val="28475554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2064</Words>
  <Application>Microsoft Office PowerPoint</Application>
  <PresentationFormat>Custom</PresentationFormat>
  <Paragraphs>207</Paragraphs>
  <Slides>41</Slides>
  <Notes>29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Digital Blue Tunnel 16x9</vt:lpstr>
      <vt:lpstr>Office Theme</vt:lpstr>
      <vt:lpstr>Τεχνολογικές και διδακτικές καινοτομίες με τη χρήση της Πληροφορικής Εικονική Πραγματικότητα</vt:lpstr>
      <vt:lpstr>Άδειες Χρήσης</vt:lpstr>
      <vt:lpstr>Χρηματοδότηση</vt:lpstr>
      <vt:lpstr>Τεχνολογικές και διδακτικές καινοτομίες με τη χρήση της Πληροφορικής Εικονική Πραγματικότητα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Σύνδεση με τα προηγούμενα</vt:lpstr>
      <vt:lpstr>Μεταφορτώνοντας εικόνες, ήχους και άλλα αντικείμενα </vt:lpstr>
      <vt:lpstr>Μεταφορτώνοντας εικόνες, ήχους και άλλα αντικείμενα </vt:lpstr>
      <vt:lpstr>Αλλάζοντας την εμφάνιση του avatar </vt:lpstr>
      <vt:lpstr>Αλλάζοντας την εμφάνιση του avatar </vt:lpstr>
      <vt:lpstr>Αλλάζοντας την εμφάνιση του avatar </vt:lpstr>
      <vt:lpstr>Αλλάζοντας την εμφάνιση του avatar </vt:lpstr>
      <vt:lpstr>Αλλάζοντας την εμφάνιση του avatar </vt:lpstr>
      <vt:lpstr>Αλλάζοντας την εμφάνιση του avatar </vt:lpstr>
      <vt:lpstr>Αλλάζοντας την εμφάνιση του avatar </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Κάνοντας rezzing αντικείμενα από το Inventory μας</vt:lpstr>
      <vt:lpstr>Αποσυνδέοντας και συνδέοντας αντικείμενα</vt:lpstr>
      <vt:lpstr>Αποσυνδέοντας και συνδέοντας αντικείμενα</vt:lpstr>
      <vt:lpstr>Αποσυνδέοντας και συνδέοντας αντικείμενα</vt:lpstr>
      <vt:lpstr>Αποσυνδέοντας και συνδέοντας αντικείμενα</vt:lpstr>
      <vt:lpstr>Αποσυνδέοντας και συνδέοντας αντικείμενα</vt:lpstr>
      <vt:lpstr>Αποσυνδέοντας και συνδέοντας αντικείμενα</vt:lpstr>
      <vt:lpstr>Σύνοψη 6ης διάλεξης </vt:lpstr>
      <vt:lpstr>Τέλος 6ης Διάλεξης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2015-06-02T14:18:30Z</dcterms:created>
  <dcterms:modified xsi:type="dcterms:W3CDTF">2015-09-02T16:43:40Z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