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4" r:id="rId2"/>
    <p:sldId id="281" r:id="rId3"/>
    <p:sldId id="283" r:id="rId4"/>
    <p:sldId id="284" r:id="rId5"/>
    <p:sldId id="277" r:id="rId6"/>
    <p:sldId id="278" r:id="rId7"/>
    <p:sldId id="279" r:id="rId8"/>
    <p:sldId id="280" r:id="rId9"/>
    <p:sldId id="258" r:id="rId10"/>
    <p:sldId id="259" r:id="rId11"/>
    <p:sldId id="260" r:id="rId12"/>
    <p:sldId id="29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9" r:id="rId22"/>
    <p:sldId id="269" r:id="rId23"/>
    <p:sldId id="270" r:id="rId24"/>
    <p:sldId id="271" r:id="rId25"/>
    <p:sldId id="272" r:id="rId26"/>
    <p:sldId id="290" r:id="rId27"/>
    <p:sldId id="291" r:id="rId28"/>
    <p:sldId id="300" r:id="rId29"/>
    <p:sldId id="302" r:id="rId30"/>
    <p:sldId id="292" r:id="rId31"/>
    <p:sldId id="273" r:id="rId32"/>
    <p:sldId id="288" r:id="rId33"/>
    <p:sldId id="293" r:id="rId34"/>
    <p:sldId id="289" r:id="rId35"/>
    <p:sldId id="297" r:id="rId36"/>
    <p:sldId id="294" r:id="rId37"/>
    <p:sldId id="287" r:id="rId38"/>
    <p:sldId id="295" r:id="rId39"/>
    <p:sldId id="282" r:id="rId40"/>
    <p:sldId id="306" r:id="rId41"/>
    <p:sldId id="316" r:id="rId42"/>
    <p:sldId id="317" r:id="rId43"/>
    <p:sldId id="318" r:id="rId44"/>
    <p:sldId id="31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85" r:id="rId54"/>
    <p:sldId id="296" r:id="rId5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93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3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3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3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3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l-GR" altLang="el-GR"/>
            </a:p>
          </p:txBody>
        </p:sp>
        <p:sp>
          <p:nvSpPr>
            <p:cNvPr id="594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l-GR" altLang="el-GR"/>
            </a:p>
          </p:txBody>
        </p:sp>
        <p:sp>
          <p:nvSpPr>
            <p:cNvPr id="594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594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/>
            </a:p>
          </p:txBody>
        </p:sp>
        <p:sp>
          <p:nvSpPr>
            <p:cNvPr id="594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4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5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6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96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596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961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961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961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9727A-B7D7-4253-9EB2-E1A9CA86E8E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F4D74-7106-4361-8DDD-BC98790A6436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36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42AF5C-BFCB-4DAC-AFAC-D9A161167742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43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6A2DD4-2C85-4B69-9C8E-A0EBD9C4D7EE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49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9F43B-E1EF-43CE-B1DE-28D69FBC7F35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25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8AA21B-217C-4F2C-A03A-C306DAC61221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724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81B8E-3CCC-4764-BFC6-91CF93682DBF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382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EE00A9-6281-40B6-A987-76B186162A9F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941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CDCC01-A9CB-498B-A894-C482B607AF26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656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767E-7F52-43A2-A03A-F6E405E9F4E4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4219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C7869-13E2-4FA5-866E-4BAD9CA7AF5B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27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83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4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4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4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l-GR" altLang="el-G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5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85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D1709B-1A30-44A0-BDAB-0DBC30B47E1E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585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el-GR"/>
          </a:p>
        </p:txBody>
      </p:sp>
      <p:sp>
        <p:nvSpPr>
          <p:cNvPr id="585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 altLang="el-GR"/>
          </a:p>
        </p:txBody>
      </p:sp>
      <p:sp>
        <p:nvSpPr>
          <p:cNvPr id="585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585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5/54/Russian_civil_war_West_1918-20.p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nimaps.com/china1911/largemap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nimaps.com/china1926/largemap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nimaps.com/china1928-37/largemap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nimaps.com/chinaLongMarch/largemap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561975"/>
          </a:xfrm>
        </p:spPr>
        <p:txBody>
          <a:bodyPr/>
          <a:lstStyle/>
          <a:p>
            <a:r>
              <a:rPr lang="el-GR" altLang="el-GR" sz="4000"/>
              <a:t>Νεωτερικές Επαναστάσεις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18487" cy="4360862"/>
          </a:xfrm>
        </p:spPr>
        <p:txBody>
          <a:bodyPr/>
          <a:lstStyle/>
          <a:p>
            <a:r>
              <a:rPr lang="el-GR" altLang="el-GR" sz="2400"/>
              <a:t>Βίαιη αλλαγή καθεστώτος </a:t>
            </a:r>
          </a:p>
          <a:p>
            <a:pPr>
              <a:buFont typeface="Wingdings" pitchFamily="2" charset="2"/>
              <a:buNone/>
            </a:pPr>
            <a:endParaRPr lang="el-GR" altLang="el-GR" sz="2400"/>
          </a:p>
          <a:p>
            <a:r>
              <a:rPr lang="el-GR" altLang="el-GR" sz="2400"/>
              <a:t>Αποκρυστάλλωση νέων κοσμολογιών και οντολογικών ιδεών</a:t>
            </a:r>
          </a:p>
          <a:p>
            <a:pPr>
              <a:buFont typeface="Wingdings" pitchFamily="2" charset="2"/>
              <a:buNone/>
            </a:pPr>
            <a:endParaRPr lang="el-GR" altLang="el-GR" sz="2400"/>
          </a:p>
          <a:p>
            <a:r>
              <a:rPr lang="el-GR" altLang="el-GR" sz="2400"/>
              <a:t>Εκτεταμένες και ριζικές θεσμικές αλλαγές </a:t>
            </a:r>
          </a:p>
          <a:p>
            <a:endParaRPr lang="el-GR" altLang="el-GR" sz="2400"/>
          </a:p>
          <a:p>
            <a:r>
              <a:rPr lang="el-GR" altLang="el-GR" sz="2400"/>
              <a:t>Νέος πολιτισμός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/>
          <a:lstStyle/>
          <a:p>
            <a:pPr marL="273050" indent="-273050"/>
            <a:endParaRPr lang="el-GR" altLang="el-GR"/>
          </a:p>
          <a:p>
            <a:pPr marL="273050" indent="-273050"/>
            <a:r>
              <a:rPr lang="el-GR" altLang="el-GR" sz="2000"/>
              <a:t>Κινητοποίηση της περιφέρειας από το πολιτικό κέντρο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Απαιτήσεις της περιφέρειας από το πολιτικό κέντρο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Αναδιάρθρωση (επιβίωση παλαιού καθεστώτος) / Επανάσταση (πλήρης αναδιάρθρωση της κοινωνικής δομής)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Ολιγαρχικό / Αστικό / Αυταρχικό κράτος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Εθνικισμός – Μαζική Πολεμική Κινητοποίηση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152400"/>
            <a:ext cx="8363272" cy="75632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Μαζικά κράτη, μαζικοί πόλεμοι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el-GR" altLang="el-GR" sz="2000"/>
              <a:t>Απολυταρχική Βασιλεία – Κοινοβουλευτική Ολιγαρχία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Έμμεση πρόσβαση στη συλλογή φόρων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Κοινοβουλευτική άρνηση συνεργασίας</a:t>
            </a:r>
          </a:p>
          <a:p>
            <a:pPr marL="273050" indent="-273050">
              <a:lnSpc>
                <a:spcPct val="90000"/>
              </a:lnSpc>
            </a:pPr>
            <a:endParaRPr lang="el-GR" altLang="el-GR" sz="2000"/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Άνοδος θρησκευτικής αντιβασιλικής ιδεολογίας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Πουριτανισμός – απόρριψη αυθεντίας - μανιχαϊσμός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Νέο Πρότυπο Στρατού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Εμπέδωση πολιτικού ρόλου του Κοινοβουλίου</a:t>
            </a:r>
          </a:p>
          <a:p>
            <a:pPr marL="273050" indent="-273050">
              <a:lnSpc>
                <a:spcPct val="90000"/>
              </a:lnSpc>
            </a:pPr>
            <a:endParaRPr lang="el-GR" altLang="el-GR" sz="2000"/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Αποκατάσταση Μοναρχίας (1661) 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Μεταμόρφωση φατριών σε κόμματα (1707)</a:t>
            </a:r>
          </a:p>
          <a:p>
            <a:pPr marL="273050" indent="-273050">
              <a:lnSpc>
                <a:spcPct val="90000"/>
              </a:lnSpc>
            </a:pPr>
            <a:r>
              <a:rPr lang="el-GR" altLang="el-GR" sz="2000"/>
              <a:t>Εξάπλωση του δικαιώματος ψήφου</a:t>
            </a:r>
          </a:p>
          <a:p>
            <a:pPr marL="273050" indent="-273050">
              <a:lnSpc>
                <a:spcPct val="90000"/>
              </a:lnSpc>
            </a:pPr>
            <a:endParaRPr lang="el-GR" altLang="el-GR" sz="2000"/>
          </a:p>
          <a:p>
            <a:pPr marL="273050" indent="-273050">
              <a:lnSpc>
                <a:spcPct val="90000"/>
              </a:lnSpc>
            </a:pPr>
            <a:endParaRPr lang="el-GR" altLang="el-GR" sz="2000"/>
          </a:p>
          <a:p>
            <a:pPr marL="273050" indent="-273050">
              <a:lnSpc>
                <a:spcPct val="90000"/>
              </a:lnSpc>
            </a:pPr>
            <a:endParaRPr lang="el-GR" altLang="el-GR" sz="3000"/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endParaRPr lang="el-GR" altLang="el-GR" sz="30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Αγγλική Επανάσταση (1642-1651) και Μεταρρύθμιση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88913"/>
            <a:ext cx="477996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291512" cy="5327650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Απρόβλεπτη συνέπεια του αγροτικού καπιταλισμού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Περιφράξεις: Διπλασιασμός αγροτικής παραγωγής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/>
              <a:t>1520-1801 Συνεχής μείωση ποσοστού απασχόλησης στη γεωργία (76%</a:t>
            </a:r>
            <a:r>
              <a:rPr lang="el-GR" altLang="el-GR" sz="1800">
                <a:sym typeface="Wingdings" pitchFamily="2" charset="2"/>
              </a:rPr>
              <a:t>36%)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Διάχυτος και γενικευμένος καπιταλισμός: υπαίθρου και πόλεων, αγροτικός, πρωτοβιομηχανικός και εμπορικός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Παλαιό καθεστώς – καπιταλιστική δράση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Στρατιωτική ζήτηση σιδήρου, υφασμάτων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Ανάπτυξη μεσαίων στρωμάτων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Διεθνές εμπόριο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Εφευρέσεις: ‘πρακτικοί μάστορες’ και εφευρέσεις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Πρόσβαση σε αγορές κεφαλαίων, τεχνολογίας και ιδεών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ym typeface="Wingdings" pitchFamily="2" charset="2"/>
              </a:rPr>
              <a:t> 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Αποκεντρωμένη ανάπτυξη υποδομών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Ανάπτυξη αστικής λόγιας εγγραματοσύνης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Ανάπτυξη πολιτικής κοινωνίας </a:t>
            </a:r>
            <a:endParaRPr lang="el-GR" altLang="el-GR" sz="18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152400"/>
            <a:ext cx="8363272" cy="684312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Πρωτο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-βιομηχανική Επανάσταση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91512" cy="5472112"/>
          </a:xfrm>
        </p:spPr>
        <p:txBody>
          <a:bodyPr>
            <a:normAutofit fontScale="92500"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700"/>
              <a:t>Εμπορικός καπιταλισμός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Κατάργηση νόμων προστασίας μη καπιταλιστικής ιδιοκτησίας και περιορισμών σε θέματα μαθητείας, μισθών και συνεταιρισμών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Κατάργηση μονοπωλίων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7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700"/>
              <a:t>Τάξεις: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Το παλαιό καθεστώς: μονάρχης-αυλή, Εκκλησία, αριστοκρατία, μεγαλοκτηματίες, εμπορικές ολιγαρχίες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Η μικροαστική τάξη: μικροί καπιταλιστές εμπορίου και βιοτεχνίας, ανεξάρτητοι τεχνίτες, οργανικοί διανοούμενοι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Χωρικοί-αγρότες: μικροκτηματίες, αγρολήπτες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700"/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Καπιταλιστική τάξη: μεγαλοαστοί-γαιοκτήμονες στην γαιοκτησία, εμπόριο και βιομηχανία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Μεσαία τάξη: μικροαστοί, επαγγελματίες, καριερίστες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Προλετάριοι: πρώην τεχνίτες, ακτήμονες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700"/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Επανάσταση ιδεολογικής εξουσίας – οριζόντια εγγραμματοσύνη – διάχυτες ιδεολογίες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Μαχητική συνείδηση ταξικής ταυτότητας: φιλεργία-προτεσταντισμός-εθνικισμός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Προτεσταντικές σέκτες – μεθοδισμός: ανθρωπιστικές και αυτοπειθαρχικές δράσεις</a:t>
            </a:r>
          </a:p>
          <a:p>
            <a:pPr marL="273050" indent="-273050">
              <a:lnSpc>
                <a:spcPct val="80000"/>
              </a:lnSpc>
            </a:pPr>
            <a:endParaRPr lang="el-GR" altLang="el-GR" sz="1700"/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Εθνικοποίηση πολιτικής κοινωνίας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700"/>
              <a:t>Άμιλλα – ισότητα – ‘βελτίωση’ – διαφωτιστικός πραγματισμός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9512" y="152400"/>
            <a:ext cx="8507288" cy="684312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Οι αγγλικές τάξεις του 18</a:t>
            </a:r>
            <a:r>
              <a:rPr lang="el-GR" sz="32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ου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19</a:t>
            </a:r>
            <a:r>
              <a:rPr lang="el-GR" sz="32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ου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αι. (1730-1830, 1830-1870)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/>
          <a:lstStyle/>
          <a:p>
            <a:pPr marL="273050" indent="-273050"/>
            <a:r>
              <a:rPr lang="el-GR" altLang="el-GR" sz="2000"/>
              <a:t>Εμπορικός καπιταλισμός της αγοράς: σύνδεση παλαιού καθεστώτος και αναδυόμενων αστικών τάξεων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Μαζικά ιδεολογικά δίκτυα: εθνική ταυτότητα / οριζόντια θρησκευτικά, καπιταλιστικά δίκτυα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Μη-θεσμοθετημένη κοινοβουλευτική εκπροσώπηση: δυνάμει είσοδος νέων δρώντων στην πολιτική σκηνή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Γεωπολιτικές πιέσεις: Εκσυγχρονισμός και μεταρρύθμιση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152400"/>
            <a:ext cx="8435280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Τάξεις και κοινωνικά δίκτυα στην Βρετανία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el-GR" altLang="el-GR" sz="2000"/>
              <a:t>Πέντε αποικιακές ιδιαιτερότητες: </a:t>
            </a:r>
          </a:p>
          <a:p>
            <a:pPr marL="273050" indent="-273050">
              <a:lnSpc>
                <a:spcPct val="90000"/>
              </a:lnSpc>
            </a:pPr>
            <a:endParaRPr lang="el-GR" altLang="el-GR" sz="2000"/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n-US" altLang="el-GR" sz="2000"/>
              <a:t>De facto </a:t>
            </a:r>
            <a:r>
              <a:rPr lang="el-GR" altLang="el-GR" sz="2000"/>
              <a:t>αστικές και πολιτικές ελευθερίες – αποκεντρωμένο, συνταγματικό κράτος</a:t>
            </a:r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Αγροτική αλλά έντονα καπιταλιστική οικονομία</a:t>
            </a:r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Θεσμοποιημένος ρατσισμός</a:t>
            </a:r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Κοινή θρησκευτικότητα, οικονομική ισότητα, εγγραμματοσύνη</a:t>
            </a:r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Ευρείες, μη τεμαχισμένες, οργανώσεις εξουσίας – συνεκτική κοινωνία</a:t>
            </a:r>
          </a:p>
          <a:p>
            <a:pPr marL="273050" indent="-27305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900336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Αμερικανική επανάσταση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Αγροτικός, μικρο-εμπορευματικός</a:t>
            </a:r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Μεγάλες συγκεντρώσεις ατομικής ιδιοκτησίας ελεύθερης εργασίας, συνδυασμού γεωργικών, εμπορικών, χρηματοοικονομικών και βιομηχανικών συμφερόντων</a:t>
            </a:r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Εξαγωγικός δουλοκτητικός καπιταλισμός </a:t>
            </a:r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457200" indent="-457200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Κρατική πατρωνία στην καπιταλιστική δραστηριότητα δεσμευμένης συμβολαιικής εργασίας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l-GR" altLang="el-GR" sz="200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Εντάσεις πολιτικής εξουσίας: Δημοκρατικές συνελεύσεις πόλεων (1), έναντι πατερναλιστικών διοικήσεων (3) (4)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75632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Αμερικανικός καπιταλισμός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/>
          <a:lstStyle/>
          <a:p>
            <a:pPr marL="273050" indent="-273050"/>
            <a:r>
              <a:rPr lang="el-GR" altLang="el-GR" sz="2000"/>
              <a:t>Γεωπολιτικές πιέσεις – φορολογικές υποχρεώσεις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Διαρραγή συμμαχίας στέμματος- τοπικών προκρίτων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Απόσχιση μορφωμένων στρωμάτων δικηγόρων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Μετατροπή παραπόνων σε ιδεολογικά προτάγματα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Αδυναμία είσπραξης φόρων – βίαιη απόσπαση φόρων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Απονομιμοποίηση στέμματος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Προεπαναστατικές εντάσεις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/>
          <a:lstStyle/>
          <a:p>
            <a:pPr marL="273050" indent="-273050"/>
            <a:r>
              <a:rPr lang="el-GR" altLang="el-GR" sz="2000"/>
              <a:t>Εισαγωγή «πρακτικών θεωρητικών» – «οργανικών διανοούμενων» 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Κινητοποίηση των μικρών, ελεύθερων αγροτών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Απονομιμοποίηση πατρωνίας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Ριζοσπαστικοποίηση πουριτανισμού-διαφωτισμού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Χαρισματοποίηση πολιτικού κέντρου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Νομιμοποίηση «του λαού»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75632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Επαναστατική διαδικασία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Νεωτερικότητα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/>
              <a:t>Κοινωνική εξίσωση-ομοιογενοποίηση των μελών μίας κοινωνίας</a:t>
            </a:r>
          </a:p>
          <a:p>
            <a:pPr>
              <a:lnSpc>
                <a:spcPct val="80000"/>
              </a:lnSpc>
            </a:pPr>
            <a:endParaRPr lang="el-GR" altLang="el-GR" sz="2400"/>
          </a:p>
          <a:p>
            <a:pPr>
              <a:lnSpc>
                <a:spcPct val="80000"/>
              </a:lnSpc>
            </a:pPr>
            <a:r>
              <a:rPr lang="el-GR" altLang="el-GR" sz="2400"/>
              <a:t>Κινητοποίηση της περιφέρειας από το κέντρο</a:t>
            </a:r>
          </a:p>
          <a:p>
            <a:pPr>
              <a:lnSpc>
                <a:spcPct val="80000"/>
              </a:lnSpc>
            </a:pPr>
            <a:endParaRPr lang="el-GR" altLang="el-GR" sz="2400"/>
          </a:p>
          <a:p>
            <a:pPr>
              <a:lnSpc>
                <a:spcPct val="80000"/>
              </a:lnSpc>
            </a:pPr>
            <a:r>
              <a:rPr lang="el-GR" altLang="el-GR" sz="2400"/>
              <a:t>Διαμόρφωση του κέντρου από την περιφέρεια</a:t>
            </a:r>
          </a:p>
          <a:p>
            <a:pPr>
              <a:lnSpc>
                <a:spcPct val="80000"/>
              </a:lnSpc>
            </a:pPr>
            <a:endParaRPr lang="el-GR" altLang="el-GR" sz="2400"/>
          </a:p>
          <a:p>
            <a:pPr>
              <a:lnSpc>
                <a:spcPct val="80000"/>
              </a:lnSpc>
            </a:pPr>
            <a:r>
              <a:rPr lang="el-GR" altLang="el-GR" sz="2400"/>
              <a:t>‘Φαντασιακή εθνική κοινότητα</a:t>
            </a:r>
          </a:p>
          <a:p>
            <a:pPr>
              <a:lnSpc>
                <a:spcPct val="80000"/>
              </a:lnSpc>
            </a:pPr>
            <a:endParaRPr lang="el-GR" altLang="el-GR" sz="2400"/>
          </a:p>
          <a:p>
            <a:pPr>
              <a:lnSpc>
                <a:spcPct val="80000"/>
              </a:lnSpc>
            </a:pPr>
            <a:r>
              <a:rPr lang="el-GR" altLang="el-GR" sz="2400"/>
              <a:t>Ουτοπικά – προοδευτικά πολιτικά οράματα</a:t>
            </a:r>
          </a:p>
          <a:p>
            <a:pPr>
              <a:lnSpc>
                <a:spcPct val="80000"/>
              </a:lnSpc>
            </a:pPr>
            <a:endParaRPr lang="el-GR" altLang="el-GR" sz="2400"/>
          </a:p>
          <a:p>
            <a:pPr>
              <a:lnSpc>
                <a:spcPct val="80000"/>
              </a:lnSpc>
            </a:pPr>
            <a:r>
              <a:rPr lang="el-GR" altLang="el-GR" sz="2400"/>
              <a:t>Μη προδιαγεγραμμένες πολιτικές/ιδεολογικές ελίτ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>
            <a:normAutofit/>
          </a:bodyPr>
          <a:lstStyle/>
          <a:p>
            <a:pPr marL="273050" indent="-273050"/>
            <a:r>
              <a:rPr lang="el-GR" altLang="el-GR" sz="2000"/>
              <a:t>Ο βίαιος μετασχηματισμός των κυρίαρχων σχέσεων εξουσίας</a:t>
            </a:r>
          </a:p>
          <a:p>
            <a:pPr marL="273050" indent="-273050"/>
            <a:endParaRPr lang="el-GR" altLang="el-GR" sz="2000"/>
          </a:p>
          <a:p>
            <a:pPr marL="273050" indent="-273050">
              <a:buFont typeface="Constantia" pitchFamily="18" charset="0"/>
              <a:buAutoNum type="arabicPeriod"/>
            </a:pPr>
            <a:r>
              <a:rPr lang="el-GR" altLang="el-GR" sz="2000"/>
              <a:t>Τρεις </a:t>
            </a:r>
            <a:r>
              <a:rPr lang="el-GR" altLang="el-GR" sz="2000" i="1"/>
              <a:t>χωριστοί</a:t>
            </a:r>
            <a:r>
              <a:rPr lang="el-GR" altLang="el-GR" sz="2000"/>
              <a:t> αγώνες: </a:t>
            </a:r>
          </a:p>
          <a:p>
            <a:pPr marL="273050" indent="-273050"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	(1) ανατροπή του παλαιού καθεστώτος 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	(2) εγκαθίδρυση συντάγματος 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	(3) εγκαθίδρυση νέων κοινωνικών σχέσεων</a:t>
            </a:r>
          </a:p>
          <a:p>
            <a:pPr marL="273050" indent="-273050"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buFont typeface="Constantia" pitchFamily="18" charset="0"/>
              <a:buAutoNum type="arabicPeriod"/>
            </a:pPr>
            <a:r>
              <a:rPr lang="el-GR" altLang="el-GR" sz="2000"/>
              <a:t>Συμβιβασμός στα σημεία (2) και (3)</a:t>
            </a:r>
          </a:p>
          <a:p>
            <a:pPr marL="273050" indent="-273050"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buFont typeface="Constantia" pitchFamily="18" charset="0"/>
              <a:buAutoNum type="arabicPeriod"/>
            </a:pPr>
            <a:r>
              <a:rPr lang="el-GR" altLang="el-GR" sz="2000"/>
              <a:t>Επιβεβαίωση ηγεμονίας της παλιάς αμερικανικής ελίτ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75632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Επανάσταση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american_revolution_campaig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578485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18487" cy="468312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l-GR" altLang="el-GR" sz="2000"/>
              <a:t>Βία: Πολεμική σύγκρουση, εκδίωξη νομιμοφρόνων και αναδιανομή γης στους επαναστάτες</a:t>
            </a:r>
            <a:endParaRPr lang="en-US" altLang="el-GR" sz="2000"/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Ιδεολογική ασυμμετρία: Νομιμοποίηση βίας βάσει της επαναστατικής πολιτικής ιδεολογίας</a:t>
            </a:r>
            <a:endParaRPr lang="en-US" altLang="el-GR" sz="2000"/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Μετασχηματισμός πολιτικής νομιμοποίησης: </a:t>
            </a:r>
            <a:r>
              <a:rPr lang="en-US" altLang="el-GR" sz="2000"/>
              <a:t>“We the People”</a:t>
            </a:r>
            <a:endParaRPr lang="el-GR" altLang="el-GR" sz="2000"/>
          </a:p>
          <a:p>
            <a:pPr marL="273050" indent="-273050">
              <a:lnSpc>
                <a:spcPct val="80000"/>
              </a:lnSpc>
            </a:pPr>
            <a:endParaRPr lang="en-US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Μαζική κινητοποίηση/πόλωση λαού – πολιτική δημοκρατία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/>
              <a:t>«Όταν βράζει το τσουκάλι, το απόβρασμα θα βγει επάνω»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/>
              <a:t>Ανάγκη νομιμοποίησης </a:t>
            </a:r>
            <a:r>
              <a:rPr lang="el-GR" altLang="el-GR" sz="2000">
                <a:sym typeface="Wingdings" pitchFamily="2" charset="2"/>
              </a:rPr>
              <a:t> ιδεολογικές αρχές  υπερβατικότητα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20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>
                <a:sym typeface="Wingdings" pitchFamily="2" charset="2"/>
              </a:rPr>
              <a:t>Λαϊκές εντολές </a:t>
            </a:r>
            <a:r>
              <a:rPr lang="en-US" altLang="el-GR" sz="2000">
                <a:sym typeface="Wingdings" pitchFamily="2" charset="2"/>
              </a:rPr>
              <a:t>vs. </a:t>
            </a:r>
            <a:r>
              <a:rPr lang="el-GR" altLang="el-GR" sz="2000">
                <a:sym typeface="Wingdings" pitchFamily="2" charset="2"/>
              </a:rPr>
              <a:t>Συγκεντρωτισμός πολεμικής προσπάθειας και στρατιωτικής πειθαρχίας</a:t>
            </a:r>
            <a:endParaRPr lang="el-GR" altLang="el-GR" sz="20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684312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Επαναστατικές δυνάμεις 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l-GR" altLang="el-GR" sz="2000"/>
              <a:t>Αποκεντρωμένη Συνομοσπονδία (1783)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Συγκεντρωτικό Σύνταγμα Φιλαδέλφειας (1787)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Συμβιβασμός συγκεντρωτισμού-αποκέντρωσης: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r>
              <a:rPr lang="el-GR" altLang="el-GR" sz="2000"/>
              <a:t>Προεδρία</a:t>
            </a:r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Δύο σώματα Κογκρέσου</a:t>
            </a:r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Δεκατρείς Πολιτείες</a:t>
            </a:r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r>
              <a:rPr lang="el-GR" altLang="el-GR" sz="2000"/>
              <a:t>Τοπικές κυβερνήσεις</a:t>
            </a:r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r>
              <a:rPr lang="el-GR" altLang="el-GR" sz="2000"/>
              <a:t>Ανώτατο Δικαστήριο</a:t>
            </a:r>
          </a:p>
          <a:p>
            <a:pPr marL="273050" indent="-273050">
              <a:lnSpc>
                <a:spcPct val="80000"/>
              </a:lnSpc>
              <a:buFont typeface="Constantia" pitchFamily="18" charset="0"/>
              <a:buAutoNum type="arabicPeriod"/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/>
              <a:t>Κτητικός ατομικισμός – υπερίσχυση του ατομικού έναντι του συλλογικού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endParaRPr lang="el-GR" altLang="el-GR" sz="28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Συνταγματικός διακανονισμός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32300"/>
          </a:xfrm>
        </p:spPr>
        <p:txBody>
          <a:bodyPr/>
          <a:lstStyle/>
          <a:p>
            <a:pPr marL="273050" indent="-273050"/>
            <a:r>
              <a:rPr lang="el-GR" altLang="el-GR" sz="2000"/>
              <a:t>Τι καπιταλισμός; Πόσο έθνος; 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Φεντεραλιστές - Αντιφεντεραλιστές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Διαπλοκή ταξικών και πολιτικών αγώνων – εξουδετέρωση ριζοσπαστισμού και συλλογικοτήτων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Ευρεία ατομοκεντρική δημοκρατία/καπιταλισμός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Θεσμοί προσανατολισμένοι προς μη ταξικές οργανώσεις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Ιεροποίηση πολιτικού κέντρου – κινήματα εξαγνισμού</a:t>
            </a:r>
          </a:p>
          <a:p>
            <a:pPr marL="273050" indent="-273050"/>
            <a:endParaRPr lang="el-GR" altLang="el-GR" sz="2000"/>
          </a:p>
          <a:p>
            <a:pPr marL="273050" indent="-273050"/>
            <a:endParaRPr lang="el-GR" altLang="el-GR"/>
          </a:p>
          <a:p>
            <a:pPr marL="273050" indent="-273050"/>
            <a:endParaRPr lang="el-GR" altLang="el-GR"/>
          </a:p>
          <a:p>
            <a:pPr marL="273050" indent="-273050"/>
            <a:endParaRPr lang="el-GR" altLang="el-GR"/>
          </a:p>
          <a:p>
            <a:pPr marL="273050" indent="-273050">
              <a:buFont typeface="Wingdings" pitchFamily="2" charset="2"/>
              <a:buNone/>
            </a:pPr>
            <a:endParaRPr lang="el-GR" altLang="el-GR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Τα πρώτα κόμματα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435975" cy="489902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Στοιχεία του Γαλλικού Κράτους:</a:t>
            </a:r>
            <a:endParaRPr lang="en-US" altLang="el-GR" sz="18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18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Απόλυτη Μοναρχία 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n-US" altLang="el-GR" sz="1800"/>
          </a:p>
          <a:p>
            <a:pPr marL="273050" indent="-273050">
              <a:lnSpc>
                <a:spcPct val="80000"/>
              </a:lnSpc>
            </a:pPr>
            <a:r>
              <a:rPr lang="el-GR" altLang="el-GR" sz="1800"/>
              <a:t>Κρατική ελίτ αγοραπωλησίας τίτλων, θέσεων, κλπ.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/>
              <a:t>Κτηματική αριστοκρατία ιδιαίτερων προνομίων 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1800"/>
              <a:t>Προνομιούχες, ημι-αυτόνομες ομάδες της περιφέρειας</a:t>
            </a:r>
            <a:endParaRPr lang="en-US" altLang="el-GR" sz="1800"/>
          </a:p>
          <a:p>
            <a:pPr marL="273050" indent="-273050">
              <a:lnSpc>
                <a:spcPct val="80000"/>
              </a:lnSpc>
            </a:pPr>
            <a:r>
              <a:rPr lang="el-GR" altLang="el-GR" sz="1800"/>
              <a:t>Τεμαχικές και κλαδικές οικονομίες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18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Αποκεντρωμένη απολυταρχία «σωματείων» «τάξεων» και συντεχνιών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18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Απαρχαιωμένη αγροτική παραγωγή </a:t>
            </a:r>
            <a:r>
              <a:rPr lang="el-GR" altLang="el-GR" sz="1800">
                <a:sym typeface="Wingdings" pitchFamily="2" charset="2"/>
              </a:rPr>
              <a:t> υπανάπτυκτη βιομηχανική παραγωγή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ym typeface="Wingdings" pitchFamily="2" charset="2"/>
              </a:rPr>
              <a:t>Ισχνή μεσαία τάξη 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ym typeface="Wingdings" pitchFamily="2" charset="2"/>
              </a:rPr>
              <a:t>Αυθαίρετη/αυταρχική είσπραξη εσόδων (υψηλά επιτόκια)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ym typeface="Wingdings" pitchFamily="2" charset="2"/>
              </a:rPr>
              <a:t>Άρνηση των ελίτ να πληρώσουν φόρους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l-GR" altLang="el-GR" sz="1800">
              <a:sym typeface="Wingdings" pitchFamily="2" charset="2"/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ym typeface="Wingdings" pitchFamily="2" charset="2"/>
              </a:rPr>
              <a:t>Παράλυση του κρατικού μηχανισμού</a:t>
            </a:r>
            <a:endParaRPr lang="el-GR" altLang="el-GR" sz="1800"/>
          </a:p>
          <a:p>
            <a:pPr marL="273050" indent="-273050">
              <a:lnSpc>
                <a:spcPct val="80000"/>
              </a:lnSpc>
            </a:pPr>
            <a:endParaRPr lang="el-GR" altLang="el-GR" sz="1800"/>
          </a:p>
          <a:p>
            <a:pPr marL="273050" indent="-273050">
              <a:lnSpc>
                <a:spcPct val="80000"/>
              </a:lnSpc>
            </a:pPr>
            <a:endParaRPr lang="el-GR" altLang="el-GR" sz="18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152400"/>
            <a:ext cx="8363272" cy="684312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Η Γαλλική Επανάσταση</a:t>
            </a:r>
            <a:endParaRPr lang="el-GR" sz="4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altLang="el-GR" sz="2800"/>
              <a:t>Αγροτικές στάσεις </a:t>
            </a:r>
            <a:r>
              <a:rPr lang="el-GR" altLang="el-GR" sz="2800">
                <a:sym typeface="Wingdings" pitchFamily="2" charset="2"/>
              </a:rPr>
              <a:t> επαναστατική διαδικασία</a:t>
            </a:r>
            <a:endParaRPr lang="el-GR" altLang="el-GR" sz="28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Υψηλή φορολόγηση (ενοίκια ιδιοκτησίας) 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Ισχυρή κοινοτική βάση χωριών </a:t>
            </a:r>
            <a:r>
              <a:rPr lang="el-GR" altLang="el-GR" sz="1800">
                <a:sym typeface="Wingdings" pitchFamily="2" charset="2"/>
              </a:rPr>
              <a:t> δεκάτη, τέλη νομιματοκοπής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Χαμηλή παραγωγή (1788)</a:t>
            </a: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Ευρείες τοπικές στάσεις που συνδυάσθηκαν: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Συγκρούσεις μεταξύ των ελίτ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Καταγραφή τοπικών παραπόνων μετά από εντολή του βασιλιά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Αποδιοργάνωση του στρατού</a:t>
            </a: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 </a:t>
            </a:r>
            <a:r>
              <a:rPr lang="el-GR" altLang="el-GR" sz="1800"/>
              <a:t>  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Σύνδεση αστικών κινητοποιήσεων κατά των αντιδραστικών αριστοκρατών με τις αγροτικές αντιδράσεις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r>
              <a:rPr lang="el-GR" altLang="el-GR" sz="3200"/>
              <a:t>Επαναστατική διαδικασία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Ιδεολογική διάβρωση του Παλαιού Καθεστώτος 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Έλλειψη θεσμοθετημένων αντιπροσωπευτικών μηχανισμών </a:t>
            </a:r>
            <a:r>
              <a:rPr lang="el-GR" altLang="el-GR" sz="1800">
                <a:sym typeface="Wingdings" pitchFamily="2" charset="2"/>
              </a:rPr>
              <a:t> Ανάκληση των Γενικών Τάξεων  Γενίκευση και ιδεολογικοποίηση της αντιπαράθεσης</a:t>
            </a:r>
            <a:endParaRPr lang="el-GR" altLang="el-GR" sz="1800"/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Εμβόλιμη ανάπτυξη γενικής/εθνικής και  ταξικής αντιπαράθεσης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Άνοδος ιδεολογικής ελίτ διαφωτιστικής-ηθικής εστίασης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Εισβολή και ανάδειξη του Λαού ως κυρίαρχου Σώματος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Δημιουργία εθνικού-αστικού κράτους  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french_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ap: The French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0688"/>
            <a:ext cx="6481762" cy="60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Οι συνθήκες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91512" cy="38576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sz="2400"/>
              <a:t>Κρίση του κράτους (χρηματο-οικονομική, γεωπολιτική) που οδηγεί σε ρήγμα ανάμεσα στις κυρίαρχες τάξεις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sz="2400"/>
              <a:t>Ύπαρξη μίας δυναμικής περιθωριακής κοινωνικής τάξης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sz="2400"/>
              <a:t>Ιδεολογική-επαναστατική ομάδα προτείνουσα ένα νέο κοινωνικό όραμα</a:t>
            </a:r>
          </a:p>
          <a:p>
            <a:pPr marL="609600" indent="-609600"/>
            <a:endParaRPr lang="el-GR" altLang="el-GR" sz="2400"/>
          </a:p>
          <a:p>
            <a:pPr marL="609600" indent="-609600"/>
            <a:endParaRPr lang="el-GR" altLang="el-GR" sz="2400"/>
          </a:p>
          <a:p>
            <a:pPr marL="609600" indent="-609600"/>
            <a:endParaRPr lang="el-GR" altLang="el-GR"/>
          </a:p>
          <a:p>
            <a:pPr marL="609600" indent="-609600"/>
            <a:endParaRPr lang="el-GR" altLang="el-GR"/>
          </a:p>
          <a:p>
            <a:pPr marL="609600" indent="-609600"/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Επαναστατικό αποτέλεσμα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1800"/>
              <a:t>Γραφειοκρατικοποίηση, μαζικότητα, κρατικισμός</a:t>
            </a:r>
          </a:p>
          <a:p>
            <a:endParaRPr lang="el-GR" altLang="el-GR" sz="1800"/>
          </a:p>
          <a:p>
            <a:pPr>
              <a:buFont typeface="Wingdings" pitchFamily="2" charset="2"/>
              <a:buNone/>
            </a:pPr>
            <a:r>
              <a:rPr lang="el-GR" altLang="el-GR" sz="1800"/>
              <a:t>Νέα ελίτ:</a:t>
            </a:r>
          </a:p>
          <a:p>
            <a:r>
              <a:rPr lang="el-GR" altLang="el-GR" sz="1800"/>
              <a:t>Γραφειοκράτες, αξιωματικοί, κτηματίες (όχι καπιταλιστές)</a:t>
            </a:r>
          </a:p>
          <a:p>
            <a:endParaRPr lang="el-GR" altLang="el-GR" sz="1800"/>
          </a:p>
          <a:p>
            <a:r>
              <a:rPr lang="el-GR" altLang="el-GR" sz="1800"/>
              <a:t>Οικονομικός Προστατευτισμός (όχι βιομηχανικός εκσυγχρονισμός)</a:t>
            </a:r>
          </a:p>
          <a:p>
            <a:r>
              <a:rPr lang="el-GR" altLang="el-GR" sz="1800"/>
              <a:t>Εκτελεστική εξουσία (όχι αντιπροσώπευση)</a:t>
            </a:r>
          </a:p>
          <a:p>
            <a:r>
              <a:rPr lang="el-GR" altLang="el-GR" sz="1800"/>
              <a:t>Κρατικός συγκεντρωτισμός και γραφειοκρατική-νομική ομοιογένεια (κατάργηση προνομίων και ιδιαιτεροτήτων)</a:t>
            </a:r>
          </a:p>
          <a:p>
            <a:endParaRPr lang="el-GR" altLang="el-GR" sz="1800"/>
          </a:p>
          <a:p>
            <a:r>
              <a:rPr lang="el-GR" altLang="el-GR" sz="1800"/>
              <a:t>Επαγγελματοποίηση του στρατού</a:t>
            </a:r>
          </a:p>
          <a:p>
            <a:r>
              <a:rPr lang="el-GR" altLang="el-GR" sz="1800"/>
              <a:t>Ανάπτυξη του γραφειοκρατικού μηχανισμού και των μηχανισμών εποπτείας</a:t>
            </a:r>
          </a:p>
          <a:p>
            <a:r>
              <a:rPr lang="el-GR" altLang="el-GR" sz="1800"/>
              <a:t>Αύξηση των εξαναγκαστικών μηχανισμών του κράτους</a:t>
            </a:r>
          </a:p>
          <a:p>
            <a:endParaRPr lang="el-GR" altLang="el-GR" sz="1800"/>
          </a:p>
          <a:p>
            <a:endParaRPr lang="el-GR" altLang="el-GR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18487" cy="4970462"/>
          </a:xfrm>
        </p:spPr>
        <p:txBody>
          <a:bodyPr/>
          <a:lstStyle/>
          <a:p>
            <a:pPr marL="273050" indent="-273050"/>
            <a:r>
              <a:rPr lang="el-GR" altLang="el-GR" sz="2000"/>
              <a:t>Κινητοποίηση και ενσωμάτωση της περιφέρειας στο πολιτικό κέντρο: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Αγγλία: Αναδιάρθρωση</a:t>
            </a:r>
            <a:r>
              <a:rPr lang="en-US" altLang="el-GR" sz="2000"/>
              <a:t>/</a:t>
            </a:r>
            <a:r>
              <a:rPr lang="el-GR" altLang="el-GR" sz="2000"/>
              <a:t>εξορθολογισμός του πολιτικού κέντρου – Ανάπτυξη της αστικής κοινωνίας και σταδιακή απορρόφηση/ενσωμάτωσή της στο πολιτικό κέντρο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Αμερική: Δημιουργία πολλαπλών πολιτικών κέντρων – Θρησκευτική και αστική ανάπτυξη της δημοκρατίας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Γαλλία: Πολιτική συγκεντροποίηση και γραφειοκρατική-ιδεολογική ενσωμάτωση της περιφέρειας στο κέντρο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19256" cy="822920"/>
          </a:xfrm>
          <a:noFill/>
          <a:ln w="6350" cap="rnd"/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Αποτελέσματα των Δυτικών επαναστάσεων</a:t>
            </a:r>
            <a:b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1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91512" cy="4621212"/>
          </a:xfrm>
        </p:spPr>
        <p:txBody>
          <a:bodyPr/>
          <a:lstStyle/>
          <a:p>
            <a:pPr marL="273050" indent="-273050"/>
            <a:r>
              <a:rPr lang="el-GR" altLang="el-GR" sz="2000"/>
              <a:t>Έντονα συγκεντρωτικό-γραφειοκρατικό κράτος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Δουλοπαροικία: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Δέσμευση των αγροτών στους αριστοκράτες-πάροχους στρατιωτικών υπηρεσιών στον αυτοκράτορα – ισχυρές κοινοτικές σχέσεις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Ορθοδοξία – Νέα Ρώμη: 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Ιδεολογία καθαγίασης της ιεραρχίας, της υπακοής και της αυτοκρατορίας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«Δελτίο Βαθμών»: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Αξιολόγηση-διαβάθμιση ατόμου ανάλογα με τις υπηρεσίες προς τον Αυτοκράτορα – ανικανότητα αυτόνομης οργάνωσης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62898" y="151879"/>
            <a:ext cx="8024107" cy="892619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Ρωσία</a:t>
            </a:r>
            <a:r>
              <a:rPr lang="en-US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πολεμικό κράτος (16</a:t>
            </a:r>
            <a:r>
              <a:rPr lang="el-GR" sz="28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– 19</a:t>
            </a:r>
            <a:r>
              <a:rPr lang="el-GR" sz="28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αι.) 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561975"/>
          </a:xfrm>
        </p:spPr>
        <p:txBody>
          <a:bodyPr/>
          <a:lstStyle/>
          <a:p>
            <a:r>
              <a:rPr lang="el-GR" altLang="el-GR" sz="2800"/>
              <a:t>Περίοδος εκσυγχρονισμού και κρίσης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Χειραφέτηση δουλοπάροικων (1861) χωρίς εκσυγχρονισμό της αγροτικής παραγωγής – χειροτέρευση της κατάστασής τους – στάσεις με οικονομικά αιτήματα (1905, 1917)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Οι αριστοκράτες δεν ταυτίζονταν με το καθεστώς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000"/>
              <a:t>Εκβιομηχανισμός εκ των άνω –νέες εργασιακές εντάσεις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Συνεχής εξάρτηση από δυτικά κεφάλαια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Ισχνή οικονομική βάση – ταξικά πολιτικά δικαιώματα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Δούμα: αντιπροσώπευση αστικής-κτηματικής τάξης 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Πόλεμος: καταστροφή του στρατού / ανάδυση της επαναστατικής ελίτ και της επαναστατικής ιδεολογίας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/>
          <a:lstStyle/>
          <a:p>
            <a:r>
              <a:rPr lang="el-GR" altLang="el-GR" sz="2800"/>
              <a:t>Προσπάθειες μεταρρύθμισης και κρίσιμα συμβάντα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18487" cy="4865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600"/>
              <a:t>Κατάργηση δουλοπαροικίας (1860)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Γραφειοκρατικές μεταρρυθμίσεις εκ των άνω (1860-1890)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Ήττα στην Ανατολή (1905)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Αποτυχημένη σοσιαλιστική επανάσταση (1905)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Ήττες στον Α’ ΠΠ (1914-7)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Κατάρρευση του αυτοκρατορικού καθεστώτος - αστική κυβέρνηση – συνέχιση του πολέμου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Έλευση του Λένιν – οργάνωση σοβιετικών πυρήνων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Σοβιετική επανάσταση – εμφύλιος πόλεμος – Σοβιέτ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600"/>
              <a:t>Ιεραρχική-γραφειοκρατική κρατική ελίτ</a:t>
            </a:r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600"/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File:Russian civil war West 1918-2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0350"/>
            <a:ext cx="4664075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561975"/>
          </a:xfrm>
        </p:spPr>
        <p:txBody>
          <a:bodyPr/>
          <a:lstStyle/>
          <a:p>
            <a:r>
              <a:rPr lang="el-GR" altLang="el-GR" sz="3200"/>
              <a:t>Αποτελέσματα της επανάστασης (1917-1928)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40763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Μεσσιανικό – Εκκοσμικευμένο - Αντι-θρησκευτικό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Συγκεντρωτικό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Γραφειοκρατικό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Ισονομικό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Συμπεριεκτικό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Βαθμιδικό</a:t>
            </a:r>
          </a:p>
          <a:p>
            <a:pPr>
              <a:lnSpc>
                <a:spcPct val="80000"/>
              </a:lnSpc>
            </a:pPr>
            <a:r>
              <a:rPr lang="el-GR" altLang="el-GR" sz="1800"/>
              <a:t>Αυταρχικό εξαναγκαστικό καθεστώς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Πολιτική βάση: Βιομηχανικό προλεταριάτο, όχι αγρότες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Νέα Οικονομική Πολιτική </a:t>
            </a:r>
            <a:r>
              <a:rPr lang="el-GR" altLang="el-GR" sz="1800">
                <a:sym typeface="Wingdings" pitchFamily="2" charset="2"/>
              </a:rPr>
              <a:t> Κολεκτιβοποίηση αγροτικής παραγωγής, εξαναγκαστική εκβιομηχάνηση:</a:t>
            </a: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Υψηλή βιομηχανική ανάπτυξη / εκσυγχρονισμός</a:t>
            </a: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Συσπείρωση αστικών κομματικών βάσεων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Πλήρης υποτέλεια αγροτών/εργατών στο Κόμμα</a:t>
            </a:r>
          </a:p>
          <a:p>
            <a:pPr>
              <a:lnSpc>
                <a:spcPct val="80000"/>
              </a:lnSpc>
            </a:pPr>
            <a:r>
              <a:rPr lang="el-GR" altLang="el-GR" sz="1800">
                <a:sym typeface="Wingdings" pitchFamily="2" charset="2"/>
              </a:rPr>
              <a:t>Πλήρης γραφειοκρατικόποίηση/ιεραρχικοποίηση των πολιτικών σχέσεων</a:t>
            </a: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l-GR" altLang="el-G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endParaRPr lang="el-GR" altLang="el-GR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5288" y="1196975"/>
            <a:ext cx="8424862" cy="54006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l-GR" altLang="el-GR" sz="2000"/>
              <a:t>Εθνοτική Επικυριαρχία και Πολιτικός Συγκεντρωτισμός 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Απαγόρευση ναυσιπλοΐας και θαλάσσιου εμπορίου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Καταστροφή και απαγόρευση τεχνολογιών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Εσωστρεφής ανάπτυξη χωρίς θεσμική διαφοροποίηση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Στρατιωτικό μονοπώλιο και καταστροφικοί εμφύλιοι πόλεμοι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Ετερόνομες πόλεις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Δυναστικοί ανταγωνισμοί 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Απαγόρευση εξωτερικού εμπορίου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Στρατός: ιδιωτική περιουσία του Αυτοκράτορα</a:t>
            </a:r>
          </a:p>
          <a:p>
            <a:pPr marL="273050" indent="-273050">
              <a:lnSpc>
                <a:spcPct val="80000"/>
              </a:lnSpc>
            </a:pPr>
            <a:r>
              <a:rPr lang="el-GR" altLang="el-GR" sz="2000"/>
              <a:t>Οικονομία: αυτοκρατορικά μονοπώλια παλατιανής αναδιανομής πλούτου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/>
              <a:t>«Παγίδα ισορροπίας υψηλού επιπέδου»</a:t>
            </a:r>
          </a:p>
          <a:p>
            <a:pPr marL="273050" indent="-273050">
              <a:lnSpc>
                <a:spcPct val="80000"/>
              </a:lnSpc>
            </a:pPr>
            <a:endParaRPr lang="el-GR" altLang="el-GR" sz="20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152400"/>
            <a:ext cx="8363272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Κιν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l-G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Μαντσού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Δυναστεία 1644-1911)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el-GR" altLang="el-GR" sz="2400"/>
              <a:t>Δομή της Αυτοκρατορικής Κίνας των Μαντσού (1900)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91512" cy="51117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/>
              <a:t>Δια-διείσδυση: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l-GR" sz="1800"/>
              <a:t>Αγροτικής οικονομίας και αγροτικής κοινωνίας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l-GR" sz="1800"/>
              <a:t>Αυτοκρατορικό διοικητικό σύστημα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l-GR" altLang="el-GR" sz="18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/>
              <a:t>Κυρίαρχη ελίτ: κάτοχοι αξιωμάτων και μεγαλοκτηματίες</a:t>
            </a:r>
          </a:p>
          <a:p>
            <a:pPr marL="609600" indent="-609600">
              <a:lnSpc>
                <a:spcPct val="90000"/>
              </a:lnSpc>
            </a:pPr>
            <a:r>
              <a:rPr lang="el-GR" altLang="el-GR" sz="1800"/>
              <a:t>Γραφειοκρατικές, διοικητικές και φοροεισπρακτικές υπηρεσίες</a:t>
            </a:r>
          </a:p>
          <a:p>
            <a:pPr marL="609600" indent="-609600">
              <a:lnSpc>
                <a:spcPct val="90000"/>
              </a:lnSpc>
            </a:pPr>
            <a:r>
              <a:rPr lang="el-GR" altLang="el-GR" sz="1800"/>
              <a:t>Αξιώματα, τιμές, στρατιωτική προστασία</a:t>
            </a:r>
          </a:p>
          <a:p>
            <a:pPr marL="609600" indent="-609600">
              <a:lnSpc>
                <a:spcPct val="90000"/>
              </a:lnSpc>
            </a:pPr>
            <a:endParaRPr lang="el-GR" altLang="el-GR" sz="18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/>
              <a:t>Δυτική εισβολή – άνοιγμα της Κινέζικης αγοράς:</a:t>
            </a:r>
          </a:p>
          <a:p>
            <a:pPr marL="609600" indent="-609600">
              <a:lnSpc>
                <a:spcPct val="90000"/>
              </a:lnSpc>
            </a:pPr>
            <a:r>
              <a:rPr lang="el-GR" altLang="el-GR" sz="1800"/>
              <a:t>Οικονομική εξουθένωση του μοντέλου ανάπτυξης</a:t>
            </a:r>
          </a:p>
          <a:p>
            <a:pPr marL="609600" indent="-609600">
              <a:lnSpc>
                <a:spcPct val="90000"/>
              </a:lnSpc>
            </a:pPr>
            <a:r>
              <a:rPr lang="el-GR" altLang="el-GR" sz="1800"/>
              <a:t>Οικονομική/στρατιωτική αυτονόμηση τοπικών μεγαλοκτηματιών </a:t>
            </a:r>
          </a:p>
          <a:p>
            <a:pPr marL="609600" indent="-609600">
              <a:lnSpc>
                <a:spcPct val="90000"/>
              </a:lnSpc>
            </a:pPr>
            <a:endParaRPr lang="el-GR" altLang="el-GR" sz="18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/>
              <a:t>Πολιτική μεταρρύθμιση: αντιπροσωπευτικές τοπικές συνελεύσεις </a:t>
            </a:r>
            <a:r>
              <a:rPr lang="el-GR" altLang="el-GR" sz="1800">
                <a:sym typeface="Wingdings" pitchFamily="2" charset="2"/>
              </a:rPr>
              <a:t> αιτήματα πολιτικής αποκέντρωσης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l-GR" altLang="el-GR" sz="18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/>
              <a:t>Επανάσταση του 1911: Κατακερματισμός του κράτους, τοπικές διοικήσεις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633412"/>
          </a:xfrm>
        </p:spPr>
        <p:txBody>
          <a:bodyPr/>
          <a:lstStyle/>
          <a:p>
            <a:r>
              <a:rPr lang="el-GR" altLang="el-GR" sz="3200"/>
              <a:t>Αγροτική κατάσταση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91512" cy="4721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Παραγωγοί: Αγρότες, 70% πληθυσμού σε μικρούς κλήρους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Απουσία αγροτικών κοινοτήτων – έλλειψη κοινοτικών δεσμών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Σφετερισμός αγροτών από τους μεγαλοκτηματίες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Προσανατολισμός του αγώνα των αγροτών εναντίον του κράτους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Ανικανότητα οργάνωσης μεγαλοκτηματιών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ΚΚΚ = ιδεολογικό και οργανωτικό πλεονέκτημα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Μετατροπή της αγροτιάς σε επαναστατικό εργαλείο 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Το αποτέλεσμα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18487" cy="39290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2400"/>
              <a:t>Εμπόδια και ευκαιρίες που διαμορφώνονται από την κρίση του καθεστώτος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2400"/>
              <a:t>Εμπόδια και ευκαιρίες των επαναστατών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2400"/>
              <a:t>Διάρθρωση των οικονομικών και πολιτικών τάξεων: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2400"/>
              <a:t>Διαφορετικά επαναστατικά καθεστώτα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l-GR" altLang="el-GR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el-GR" sz="2400"/>
              <a:t>Ορθολογικά-γραφειοκρατικά, στρατοκρατικά, ισχυρά κράτη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Click map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1912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Click map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4788"/>
            <a:ext cx="61912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Click map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4788"/>
            <a:ext cx="61912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lick map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4788"/>
            <a:ext cx="61912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chinese%20civil%20war%20map%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885113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chinese%20civil%20war%20map%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613"/>
            <a:ext cx="85645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hinese%20civil%20war%20map%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532812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chinese%20civil%20war%20map%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3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chinese%20civil%20war%20map%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75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chinese%20civil%20war%20map%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651750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4813"/>
            <a:ext cx="8229600" cy="4430712"/>
          </a:xfrm>
        </p:spPr>
        <p:txBody>
          <a:bodyPr/>
          <a:lstStyle/>
          <a:p>
            <a:pPr marL="273050" indent="-273050"/>
            <a:r>
              <a:rPr lang="el-GR" altLang="el-GR" sz="2000"/>
              <a:t>Εμπλοκή των κρατών στην εξερεύνηση και εδραίωση υπερπόντιων εμπορικών σταθμών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Εφοδιασμός, σχεδιασμός, χρηματοδότηση και διοίκηση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Ηγεμονία του παγκόσμιου εμπορίου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Πρόσοδοι ενίσχυσης κεντρικής εξουσίας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Σταδιακή κατάρρευση ισλαμικού, ινδικού και κινεζικού πολιτισμού</a:t>
            </a:r>
          </a:p>
          <a:p>
            <a:pPr marL="273050" indent="-273050"/>
            <a:r>
              <a:rPr lang="el-GR" altLang="el-GR" sz="2000"/>
              <a:t>Μαράζωμα τοπικών κοινωνιών</a:t>
            </a:r>
          </a:p>
          <a:p>
            <a:pPr marL="273050" indent="-273050"/>
            <a:r>
              <a:rPr lang="el-GR" altLang="el-GR" sz="2000"/>
              <a:t>Δουλεία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152400"/>
            <a:ext cx="8435280" cy="75632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Κράτος και καπιταλισμός (16</a:t>
            </a:r>
            <a:r>
              <a:rPr lang="el-GR" sz="32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-18</a:t>
            </a:r>
            <a:r>
              <a:rPr lang="el-GR" sz="32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αι.)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chinese%20civil%20war%20map%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chinese%20civil%20war%20map%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920037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chinese%20civil%20war%20map%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54963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/>
          <a:lstStyle/>
          <a:p>
            <a:r>
              <a:rPr lang="el-GR" altLang="el-GR" sz="2800"/>
              <a:t>Επαναστατική διαδικασία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000"/>
              <a:t>Εθνικιστές: έλεγχος πόλεων – παράδοση υπαίθρου στους τοπικούς άρχοντες – όχι αρκετούς πόρους</a:t>
            </a:r>
          </a:p>
          <a:p>
            <a:endParaRPr lang="el-GR" altLang="el-GR" sz="2000"/>
          </a:p>
          <a:p>
            <a:r>
              <a:rPr lang="el-GR" altLang="el-GR" sz="2000"/>
              <a:t>Κομμουνιστές: Έλεγχος υπαίθρου – πολιτικό όραμα βαθιών κοινωνικών αλλαγών – κινητοποίηση αγροτών </a:t>
            </a:r>
          </a:p>
          <a:p>
            <a:endParaRPr lang="el-GR" altLang="el-GR" sz="2000"/>
          </a:p>
          <a:p>
            <a:r>
              <a:rPr lang="el-GR" altLang="el-GR" sz="2000"/>
              <a:t>Ιαπωνική κατοχή: πόλεις</a:t>
            </a:r>
          </a:p>
          <a:p>
            <a:endParaRPr lang="el-GR" altLang="el-GR" sz="2000"/>
          </a:p>
          <a:p>
            <a:r>
              <a:rPr lang="el-GR" altLang="el-GR" sz="2000"/>
              <a:t>Σοβιετική βοήθεια κομμουνιστών</a:t>
            </a:r>
          </a:p>
          <a:p>
            <a:endParaRPr lang="el-GR" altLang="el-GR" sz="2000"/>
          </a:p>
          <a:p>
            <a:r>
              <a:rPr lang="el-GR" altLang="el-GR" sz="2000"/>
              <a:t>Μαζικό κόμμα – χαμηλή γραφειοκρατική διείσδυση – μαζικές κινητοποιήσεις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633412"/>
          </a:xfrm>
        </p:spPr>
        <p:txBody>
          <a:bodyPr/>
          <a:lstStyle/>
          <a:p>
            <a:r>
              <a:rPr lang="el-GR" altLang="el-GR" sz="3200"/>
              <a:t>Επαναστατικά αποτελέσματα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35975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Εκκοσμικευμένο – αντι-κομφουκιανικό – αντι-ελιτιστικό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Πραγματιστικό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Συγκεντρωτικό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Συμπεριεκτικό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Γραφειοκρατικό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Κομματική βάση: αγρότες, όχι εργάτες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Καταστροφή τοπικιστικών πολιτικών κέντρων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Ανάπτυξη αγροτικής-βιομηχανικής παραγωγής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Ισονομία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Εσωτερικοί-κομματικοί ανταγωνισμοί – εσωτερικές εκκαθαρίσεις μεγάλης κλίμακας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4813"/>
            <a:ext cx="8229600" cy="4430712"/>
          </a:xfrm>
        </p:spPr>
        <p:txBody>
          <a:bodyPr/>
          <a:lstStyle/>
          <a:p>
            <a:pPr marL="273050" indent="-273050"/>
            <a:r>
              <a:rPr lang="el-GR" altLang="el-GR" sz="2000"/>
              <a:t>Παράλληλες αλλά ευδιάκριτα διαφορετικές πορείες συγκεντρωτισμού και καπιταλισμού</a:t>
            </a:r>
          </a:p>
          <a:p>
            <a:pPr marL="273050" indent="-273050"/>
            <a:r>
              <a:rPr lang="el-GR" altLang="el-GR" sz="2000"/>
              <a:t>Παγκόσμιο σύστημα: αυτοκρατορίες – οικονομίες</a:t>
            </a:r>
          </a:p>
          <a:p>
            <a:pPr marL="273050" indent="-273050"/>
            <a:r>
              <a:rPr lang="el-GR" altLang="el-GR" sz="2000"/>
              <a:t>Παγκ. Αυτοκρατορίες: αυταρχικές, συγκεντρωτικές, παρασιτικές</a:t>
            </a:r>
          </a:p>
          <a:p>
            <a:pPr marL="273050" indent="-273050"/>
            <a:r>
              <a:rPr lang="el-GR" altLang="el-GR" sz="2000"/>
              <a:t>Παγκ. Οικονομίες: Εύκαμπτες, προσαρμόσιμες, συσσωρευτικές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Παγκόσμιο Σύστημα: Καταμερισμός: πυρήνας-ημιπεριφέρεια-περιφέρεια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Εμπορικός-γεωργικός καπιταλισμός: εθελοντική εξάπλωση αγορών</a:t>
            </a:r>
          </a:p>
          <a:p>
            <a:pPr marL="273050" indent="-273050"/>
            <a:r>
              <a:rPr lang="el-GR" altLang="el-GR" sz="2000"/>
              <a:t>Βιομηχανικός καπιταλισμός: εξαναγκαστική συγκέντρωση μέσων παραγωγής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Παγκοσμιοποίηση (1450-1650) </a:t>
            </a:r>
            <a:r>
              <a:rPr lang="en-US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E. </a:t>
            </a:r>
            <a:r>
              <a:rPr lang="en-US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Wallerstein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noFill/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Κρατικό συμφέρον: πολεμική δυνατότητα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Κρατικός στόχος: αύξηση πόρων (φόροι, πρόσοδοι, επενδύσεις, δασμοί)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Κρατικός ρόλος: συντονιστικός, υποστηρικτικός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l-GR" sz="2000" kern="1200" dirty="0">
              <a:effectLst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Κρατική δράση: ρύθμιση της οικονομίας και εξορθολογισμός της ιδιωτικής περιουσίας και διεκδικήσεων για την προστασία της οικ. βάσης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Δράση μεσαίας τάξης: επιρροή και έλεγχος </a:t>
            </a:r>
            <a:r>
              <a:rPr lang="el-GR" sz="2000" kern="1200">
                <a:effectLst/>
                <a:latin typeface="+mn-lt"/>
                <a:ea typeface="+mn-ea"/>
                <a:cs typeface="+mn-cs"/>
              </a:rPr>
              <a:t>του κράτους</a:t>
            </a:r>
            <a:endParaRPr lang="el-GR" sz="2000" kern="1200" dirty="0">
              <a:effectLst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l-GR" sz="2000" kern="1200" dirty="0">
              <a:effectLst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«Η συμμαχία»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</a:rPr>
              <a:t>Πολιτικοί ηγέτες </a:t>
            </a:r>
            <a:r>
              <a:rPr lang="el-GR" sz="2000" kern="1200" dirty="0"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πολιτική κυριαρχία και δημοσιονομικές ρυθμίσεις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  <a:sym typeface="Wingdings" pitchFamily="2" charset="2"/>
              </a:rPr>
              <a:t>Καπιταλιστές  οικονομική ηγεμονία και ανάπτυξη αγορών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l-GR" sz="2000" kern="1200" dirty="0">
                <a:effectLst/>
                <a:latin typeface="+mn-lt"/>
                <a:ea typeface="+mn-ea"/>
                <a:cs typeface="+mn-cs"/>
                <a:sym typeface="Wingdings" pitchFamily="2" charset="2"/>
              </a:rPr>
              <a:t> 		   πολιτική συμμετοχή: αστικά και πολιτικά δικαιώματα</a:t>
            </a:r>
          </a:p>
          <a:p>
            <a:pPr marL="2560320" lvl="8" indent="-182880" fontAlgn="auto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/>
            </a:pPr>
            <a:endParaRPr lang="el-GR" sz="900" kern="1200" dirty="0"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l-GR" sz="20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Σύγκληση κράτους και καπιταλισμού 1</a:t>
            </a:r>
            <a:r>
              <a:rPr lang="en-US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</a:t>
            </a:r>
            <a:r>
              <a:rPr lang="el-GR" sz="3200" kern="1200" spc="-100" baseline="300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- 19</a:t>
            </a:r>
            <a:r>
              <a:rPr lang="el-GR" sz="3200" kern="1200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ος</a:t>
            </a: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αι.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74813"/>
            <a:ext cx="8229600" cy="4430712"/>
          </a:xfrm>
        </p:spPr>
        <p:txBody>
          <a:bodyPr/>
          <a:lstStyle/>
          <a:p>
            <a:pPr marL="273050" indent="-273050"/>
            <a:r>
              <a:rPr lang="el-GR" altLang="el-GR" sz="2000"/>
              <a:t>Γραφειοκρατικοποίηση και συγκεντρωτισμός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Αύξηση των στρατιωτικών εξόδων </a:t>
            </a:r>
            <a:r>
              <a:rPr lang="el-GR" altLang="el-GR" sz="2000">
                <a:sym typeface="Wingdings" pitchFamily="2" charset="2"/>
              </a:rPr>
              <a:t></a:t>
            </a:r>
          </a:p>
          <a:p>
            <a:pPr marL="273050" indent="-273050"/>
            <a:r>
              <a:rPr lang="el-GR" altLang="el-GR" sz="2000">
                <a:sym typeface="Wingdings" pitchFamily="2" charset="2"/>
              </a:rPr>
              <a:t>Αύξηση </a:t>
            </a:r>
            <a:r>
              <a:rPr lang="el-GR" altLang="el-GR" sz="2000"/>
              <a:t>της φορολογίας </a:t>
            </a:r>
            <a:r>
              <a:rPr lang="el-GR" altLang="el-GR" sz="2000">
                <a:sym typeface="Wingdings" pitchFamily="2" charset="2"/>
              </a:rPr>
              <a:t> </a:t>
            </a:r>
          </a:p>
          <a:p>
            <a:pPr marL="273050" indent="-273050"/>
            <a:r>
              <a:rPr lang="el-GR" altLang="el-GR" sz="2000">
                <a:sym typeface="Wingdings" pitchFamily="2" charset="2"/>
              </a:rPr>
              <a:t>Οργάνωση φοροεισπρακτικών μηχανισμών  </a:t>
            </a:r>
          </a:p>
          <a:p>
            <a:pPr marL="273050" indent="-273050"/>
            <a:r>
              <a:rPr lang="el-GR" altLang="el-GR" sz="2000">
                <a:sym typeface="Wingdings" pitchFamily="2" charset="2"/>
              </a:rPr>
              <a:t>Οργάνωση γραφειοκρατίας </a:t>
            </a:r>
          </a:p>
          <a:p>
            <a:pPr marL="273050" indent="-273050"/>
            <a:r>
              <a:rPr lang="el-GR" altLang="el-GR" sz="2000"/>
              <a:t>Συγκεντρωτικό κράτος 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16</a:t>
            </a:r>
            <a:r>
              <a:rPr lang="el-GR" altLang="el-GR" sz="2000" baseline="30000"/>
              <a:t>ος</a:t>
            </a:r>
            <a:r>
              <a:rPr lang="el-GR" altLang="el-GR" sz="2000"/>
              <a:t> – 19</a:t>
            </a:r>
            <a:r>
              <a:rPr lang="el-GR" altLang="el-GR" sz="2000" baseline="30000"/>
              <a:t>ος</a:t>
            </a:r>
            <a:r>
              <a:rPr lang="el-GR" altLang="el-GR" sz="2000"/>
              <a:t> αι. Διάθεση 65%-80% του κρατικού προϋπολογισμού για κάλυψη πολεμικών-στρατιωτικών δαπανών</a:t>
            </a:r>
          </a:p>
          <a:p>
            <a:pPr marL="273050" indent="-273050"/>
            <a:endParaRPr lang="el-GR" altLang="el-GR" sz="2000"/>
          </a:p>
          <a:p>
            <a:pPr marL="273050" indent="-273050"/>
            <a:r>
              <a:rPr lang="el-GR" altLang="el-GR" sz="2000"/>
              <a:t>Δημιουργία του σύγχρονου διεθνούς συστήματος κρατών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82832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Το νέο, σύγχρονο, κράτος</a:t>
            </a:r>
            <a:endParaRPr lang="el-G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91512" cy="4548187"/>
          </a:xfrm>
        </p:spPr>
        <p:txBody>
          <a:bodyPr/>
          <a:lstStyle/>
          <a:p>
            <a:pPr marL="273050" indent="-273050"/>
            <a:r>
              <a:rPr lang="el-GR" altLang="el-GR" sz="2000"/>
              <a:t>Νεωτερικές επαναστάσεις 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Αγγλική (1650), Αμερικανική (1774), Γαλλική (1789)</a:t>
            </a:r>
          </a:p>
          <a:p>
            <a:pPr marL="273050" indent="-273050"/>
            <a:endParaRPr lang="el-GR" altLang="el-GR" sz="2000"/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Συνδυασμός δομικών εντάσεων και νέων ιδεολογικών προγραμμάτων:</a:t>
            </a:r>
          </a:p>
          <a:p>
            <a:pPr marL="273050" indent="-273050">
              <a:buFont typeface="Wingdings" pitchFamily="2" charset="2"/>
              <a:buNone/>
            </a:pPr>
            <a:endParaRPr lang="el-GR" altLang="el-GR" sz="2000"/>
          </a:p>
          <a:p>
            <a:pPr marL="273050" indent="-273050"/>
            <a:r>
              <a:rPr lang="el-GR" altLang="el-GR" sz="2000"/>
              <a:t>Οικονομική κατάρρευση, πολιτική αποδιάρθρωση, ιδεολογική απονομιμοποίηση</a:t>
            </a:r>
          </a:p>
          <a:p>
            <a:pPr marL="273050" indent="-273050">
              <a:buFont typeface="Wingdings" pitchFamily="2" charset="2"/>
              <a:buNone/>
            </a:pPr>
            <a:r>
              <a:rPr lang="el-GR" altLang="el-GR" sz="2000"/>
              <a:t> </a:t>
            </a:r>
          </a:p>
          <a:p>
            <a:pPr marL="273050" indent="-273050"/>
            <a:r>
              <a:rPr lang="el-GR" altLang="el-GR" sz="2000"/>
              <a:t>Ιακωβινισμός = Ο εξαγνισμός της κοινωνίας και η «επανάστασή» της</a:t>
            </a:r>
          </a:p>
          <a:p>
            <a:pPr marL="273050" indent="-273050">
              <a:buFont typeface="Wingdings" pitchFamily="2" charset="2"/>
              <a:buNone/>
            </a:pPr>
            <a:endParaRPr lang="el-GR" altLang="el-GR" sz="2000"/>
          </a:p>
          <a:p>
            <a:pPr marL="273050" indent="-273050"/>
            <a:endParaRPr lang="el-GR" altLang="el-GR" sz="20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291264" cy="684312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Το επαναστατικό Κράτος</a:t>
            </a:r>
            <a:endParaRPr lang="el-GR" sz="3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Ψηφιακές κουκκίδες">
  <a:themeElements>
    <a:clrScheme name="Ψηφιακές κουκκίδες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Ψηφιακές κουκκίδε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Ψηφιακές κουκκίδες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Ψηφιακές κουκκίδες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Ψηφιακές κουκκίδες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Ψηφιακές κουκκίδες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315</TotalTime>
  <Words>1856</Words>
  <Application>Microsoft Office PowerPoint</Application>
  <PresentationFormat>Προβολή στην οθόνη (4:3)</PresentationFormat>
  <Paragraphs>474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Wingdings</vt:lpstr>
      <vt:lpstr>Constantia</vt:lpstr>
      <vt:lpstr>Ψηφιακές κουκκίδες</vt:lpstr>
      <vt:lpstr>Νεωτερικές Επαναστάσεις</vt:lpstr>
      <vt:lpstr>Νεωτερικότητα</vt:lpstr>
      <vt:lpstr>Οι συνθήκες</vt:lpstr>
      <vt:lpstr>Το αποτέλεσμα</vt:lpstr>
      <vt:lpstr>Κράτος και καπιταλισμός (16ος-18ος αι.)</vt:lpstr>
      <vt:lpstr>Παγκοσμιοποίηση (1450-1650) E. Wallerstein</vt:lpstr>
      <vt:lpstr>Σύγκληση κράτους και καπιταλισμού 17ος- 19ος αι.</vt:lpstr>
      <vt:lpstr>Το νέο, σύγχρονο, κράτος</vt:lpstr>
      <vt:lpstr>Το επαναστατικό Κράτος</vt:lpstr>
      <vt:lpstr>Μαζικά κράτη, μαζικοί πόλεμοι</vt:lpstr>
      <vt:lpstr>Αγγλική Επανάσταση (1642-1651) και Μεταρρύθμιση</vt:lpstr>
      <vt:lpstr>Παρουσίαση του PowerPoint</vt:lpstr>
      <vt:lpstr>Πρωτο-βιομηχανική Επανάσταση</vt:lpstr>
      <vt:lpstr>Οι αγγλικές τάξεις του 18ου, 19ου αι. (1730-1830, 1830-1870)</vt:lpstr>
      <vt:lpstr>Τάξεις και κοινωνικά δίκτυα στην Βρετανία</vt:lpstr>
      <vt:lpstr>Αμερικανική επανάσταση</vt:lpstr>
      <vt:lpstr>Αμερικανικός καπιταλισμός</vt:lpstr>
      <vt:lpstr>Προεπαναστατικές εντάσεις</vt:lpstr>
      <vt:lpstr>Επαναστατική διαδικασία</vt:lpstr>
      <vt:lpstr>Επανάσταση</vt:lpstr>
      <vt:lpstr>Παρουσίαση του PowerPoint</vt:lpstr>
      <vt:lpstr>Επαναστατικές δυνάμεις </vt:lpstr>
      <vt:lpstr>Συνταγματικός διακανονισμός</vt:lpstr>
      <vt:lpstr>Τα πρώτα κόμματα</vt:lpstr>
      <vt:lpstr>Η Γαλλική Επανάσταση</vt:lpstr>
      <vt:lpstr>Αγροτικές στάσεις  επαναστατική διαδικασία</vt:lpstr>
      <vt:lpstr>Επαναστατική διαδικασία</vt:lpstr>
      <vt:lpstr>Παρουσίαση του PowerPoint</vt:lpstr>
      <vt:lpstr>Παρουσίαση του PowerPoint</vt:lpstr>
      <vt:lpstr>Επαναστατικό αποτέλεσμα</vt:lpstr>
      <vt:lpstr> Αποτελέσματα των Δυτικών επαναστάσεων </vt:lpstr>
      <vt:lpstr>Ρωσία – πολεμικό κράτος (16ος – 19ος αι.) </vt:lpstr>
      <vt:lpstr>Περίοδος εκσυγχρονισμού και κρίσης</vt:lpstr>
      <vt:lpstr>Προσπάθειες μεταρρύθμισης και κρίσιμα συμβάντα</vt:lpstr>
      <vt:lpstr>Παρουσίαση του PowerPoint</vt:lpstr>
      <vt:lpstr>Αποτελέσματα της επανάστασης (1917-1928)</vt:lpstr>
      <vt:lpstr>Κιν-Μαντσού Δυναστεία 1644-1911)</vt:lpstr>
      <vt:lpstr>Δομή της Αυτοκρατορικής Κίνας των Μαντσού (1900)</vt:lpstr>
      <vt:lpstr>Αγροτική κατάσταση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Επαναστατική διαδικασία</vt:lpstr>
      <vt:lpstr>Επαναστατικά αποτελέσματα</vt:lpstr>
    </vt:vector>
  </TitlesOfParts>
  <Company>University of the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m.marangudakis</dc:creator>
  <cp:lastModifiedBy>Andreas Maragkoudakis</cp:lastModifiedBy>
  <cp:revision>10</cp:revision>
  <dcterms:created xsi:type="dcterms:W3CDTF">2010-11-29T12:15:25Z</dcterms:created>
  <dcterms:modified xsi:type="dcterms:W3CDTF">2018-02-28T11:40:11Z</dcterms:modified>
</cp:coreProperties>
</file>