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28" r:id="rId4"/>
  </p:sldMasterIdLst>
  <p:notesMasterIdLst>
    <p:notesMasterId r:id="rId9"/>
  </p:notesMasterIdLst>
  <p:handoutMasterIdLst>
    <p:handoutMasterId r:id="rId10"/>
  </p:handoutMasterIdLst>
  <p:sldIdLst>
    <p:sldId id="333" r:id="rId5"/>
    <p:sldId id="904" r:id="rId6"/>
    <p:sldId id="1000" r:id="rId7"/>
    <p:sldId id="997" r:id="rId8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549F"/>
    <a:srgbClr val="70AC2E"/>
    <a:srgbClr val="E0A602"/>
    <a:srgbClr val="FDC82F"/>
    <a:srgbClr val="B24034"/>
    <a:srgbClr val="00705C"/>
    <a:srgbClr val="594947"/>
    <a:srgbClr val="FF7C80"/>
    <a:srgbClr val="00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7F2F08-1C66-6932-58F8-8B0F9CB86B3A}" v="3" dt="2023-03-01T09:28:58.382"/>
    <p1510:client id="{875341A8-A1D3-530D-F00C-BCC792C36D61}" v="159" dt="2023-03-01T09:26:58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0" autoAdjust="0"/>
    <p:restoredTop sz="86531" autoAdjust="0"/>
  </p:normalViewPr>
  <p:slideViewPr>
    <p:cSldViewPr snapToGrid="0">
      <p:cViewPr varScale="1">
        <p:scale>
          <a:sx n="139" d="100"/>
          <a:sy n="139" d="100"/>
        </p:scale>
        <p:origin x="75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96" tIns="46298" rIns="92596" bIns="46298" numCol="1" anchor="t" anchorCtr="0" compatLnSpc="1">
            <a:prstTxWarp prst="textNoShape">
              <a:avLst/>
            </a:prstTxWarp>
          </a:bodyPr>
          <a:lstStyle>
            <a:lvl1pPr defTabSz="924026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2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96" tIns="46298" rIns="92596" bIns="46298" numCol="1" anchor="t" anchorCtr="0" compatLnSpc="1">
            <a:prstTxWarp prst="textNoShape">
              <a:avLst/>
            </a:prstTxWarp>
          </a:bodyPr>
          <a:lstStyle>
            <a:lvl1pPr algn="r" defTabSz="924026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96" tIns="46298" rIns="92596" bIns="46298" numCol="1" anchor="b" anchorCtr="0" compatLnSpc="1">
            <a:prstTxWarp prst="textNoShape">
              <a:avLst/>
            </a:prstTxWarp>
          </a:bodyPr>
          <a:lstStyle>
            <a:lvl1pPr defTabSz="924026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2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96" tIns="46298" rIns="92596" bIns="46298" numCol="1" anchor="b" anchorCtr="0" compatLnSpc="1">
            <a:prstTxWarp prst="textNoShape">
              <a:avLst/>
            </a:prstTxWarp>
          </a:bodyPr>
          <a:lstStyle>
            <a:lvl1pPr algn="r" defTabSz="924026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900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t" anchorCtr="0" compatLnSpc="1">
            <a:prstTxWarp prst="textNoShape">
              <a:avLst/>
            </a:prstTxWarp>
          </a:bodyPr>
          <a:lstStyle>
            <a:lvl1pPr defTabSz="892787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484" y="0"/>
            <a:ext cx="2917899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t" anchorCtr="0" compatLnSpc="1">
            <a:prstTxWarp prst="textNoShape">
              <a:avLst/>
            </a:prstTxWarp>
          </a:bodyPr>
          <a:lstStyle>
            <a:lvl1pPr algn="r" defTabSz="892787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3/28/2024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7487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831" y="4729712"/>
            <a:ext cx="5033721" cy="44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423"/>
            <a:ext cx="2917900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b" anchorCtr="0" compatLnSpc="1">
            <a:prstTxWarp prst="textNoShape">
              <a:avLst/>
            </a:prstTxWarp>
          </a:bodyPr>
          <a:lstStyle>
            <a:lvl1pPr defTabSz="892787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484" y="9459423"/>
            <a:ext cx="2917899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b" anchorCtr="0" compatLnSpc="1">
            <a:prstTxWarp prst="textNoShape">
              <a:avLst/>
            </a:prstTxWarp>
          </a:bodyPr>
          <a:lstStyle>
            <a:lvl1pPr algn="r" defTabSz="892787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3" y="739775"/>
            <a:ext cx="6567487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577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19148" y="3886200"/>
            <a:ext cx="105984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395968" y="5849829"/>
            <a:ext cx="668866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221243" y="6504478"/>
            <a:ext cx="1176637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3168" y="2574925"/>
            <a:ext cx="10596033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0" y="162000"/>
            <a:ext cx="95664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00" y="864000"/>
            <a:ext cx="11664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0" y="162000"/>
            <a:ext cx="95664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 userDrawn="1"/>
        </p:nvSpPr>
        <p:spPr bwMode="auto">
          <a:xfrm>
            <a:off x="770885" y="335523"/>
            <a:ext cx="668866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4" name="Text Box 34"/>
          <p:cNvSpPr txBox="1">
            <a:spLocks noChangeAspect="1" noChangeArrowheads="1"/>
          </p:cNvSpPr>
          <p:nvPr userDrawn="1"/>
        </p:nvSpPr>
        <p:spPr bwMode="auto">
          <a:xfrm>
            <a:off x="10683919" y="6523021"/>
            <a:ext cx="134107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 baseline="0" noProof="1">
                <a:solidFill>
                  <a:schemeClr val="tx1"/>
                </a:solidFill>
              </a:rPr>
              <a:t>Mar </a:t>
            </a:r>
            <a:r>
              <a:rPr lang="it-IT" sz="900" noProof="1">
                <a:solidFill>
                  <a:schemeClr val="tx1"/>
                </a:solidFill>
              </a:rPr>
              <a:t>2023 | Slide  </a:t>
            </a:r>
            <a:fld id="{7D10836D-B863-44CD-9E4A-3D1E8FE22247}" type="slidenum">
              <a:rPr lang="it-IT" sz="900" noProof="1" smtClean="0">
                <a:solidFill>
                  <a:schemeClr val="tx1"/>
                </a:solidFill>
              </a:rPr>
              <a:t>‹#›</a:t>
            </a:fld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783" y="113476"/>
            <a:ext cx="9566461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Rectangle 2"/>
          <p:cNvSpPr/>
          <p:nvPr userDrawn="1"/>
        </p:nvSpPr>
        <p:spPr>
          <a:xfrm>
            <a:off x="230400" y="864000"/>
            <a:ext cx="11664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63"/>
          <a:stretch>
            <a:fillRect/>
          </a:stretch>
        </p:blipFill>
        <p:spPr bwMode="auto">
          <a:xfrm>
            <a:off x="10274302" y="6391276"/>
            <a:ext cx="1917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230400" y="864000"/>
            <a:ext cx="11664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1243" y="6504478"/>
            <a:ext cx="11766372" cy="0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4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8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metsat.int/search?query=" TargetMode="External"/><Relationship Id="rId2" Type="http://schemas.openxmlformats.org/officeDocument/2006/relationships/hyperlink" Target="https://dataspace.copernicus.eu/index.html#ecosyste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ep.esa.int/main/download/snap-download/" TargetMode="External"/><Relationship Id="rId4" Type="http://schemas.openxmlformats.org/officeDocument/2006/relationships/hyperlink" Target="https://marine.copernicus.e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7687" y="2364066"/>
            <a:ext cx="11436626" cy="1169551"/>
          </a:xfrm>
        </p:spPr>
        <p:txBody>
          <a:bodyPr/>
          <a:lstStyle/>
          <a:p>
            <a:pPr algn="ctr"/>
            <a:r>
              <a:rPr lang="el-GR" sz="2500" dirty="0">
                <a:solidFill>
                  <a:srgbClr val="0070C0"/>
                </a:solidFill>
              </a:rPr>
              <a:t>ΕΙΣΑΓΩΓΗ ΣΤΗ ΘΑΛΑΣΣΙΑ ΤΗΛΕΠΙΣΚΟΠΗΣΗ</a:t>
            </a:r>
            <a:br>
              <a:rPr lang="en-US" sz="2500" dirty="0">
                <a:solidFill>
                  <a:srgbClr val="0070C0"/>
                </a:solidFill>
              </a:rPr>
            </a:br>
            <a:br>
              <a:rPr lang="en-US" sz="2500" dirty="0">
                <a:solidFill>
                  <a:srgbClr val="0070C0"/>
                </a:solidFill>
              </a:rPr>
            </a:br>
            <a:r>
              <a:rPr lang="en-US" sz="2000" b="1" cap="small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0. </a:t>
            </a:r>
            <a:r>
              <a:rPr lang="el-GR" sz="2000" b="1" cap="small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Εισαγωγικό </a:t>
            </a:r>
            <a:r>
              <a:rPr lang="el-GR" sz="2000" b="1" cap="small" dirty="0">
                <a:solidFill>
                  <a:schemeClr val="accent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εργαστήριο </a:t>
            </a:r>
            <a:endParaRPr lang="en-US" sz="25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734" y="6168005"/>
            <a:ext cx="5116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16-17 December 2020 – internal ESA workshop</a:t>
            </a:r>
          </a:p>
        </p:txBody>
      </p:sp>
      <p:sp>
        <p:nvSpPr>
          <p:cNvPr id="2" name="Rectangle 1"/>
          <p:cNvSpPr/>
          <p:nvPr/>
        </p:nvSpPr>
        <p:spPr>
          <a:xfrm>
            <a:off x="9648497" y="68035"/>
            <a:ext cx="2449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Discovery Element</a:t>
            </a:r>
          </a:p>
          <a:p>
            <a:pPr algn="r"/>
            <a:r>
              <a:rPr lang="en-US" i="1" dirty="0">
                <a:solidFill>
                  <a:schemeClr val="bg1"/>
                </a:solidFill>
              </a:rPr>
              <a:t>ESA Basic Activities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DEC0D-97F7-4933-A3F0-41548DD74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550" y="521504"/>
            <a:ext cx="2449889" cy="968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C9E846-DBEB-459D-B0F4-7353312F1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779" y="714366"/>
            <a:ext cx="6002021" cy="8006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DBA2CD8-372B-47AE-983E-2959C5F54DDA}"/>
              </a:ext>
            </a:extLst>
          </p:cNvPr>
          <p:cNvSpPr/>
          <p:nvPr/>
        </p:nvSpPr>
        <p:spPr>
          <a:xfrm>
            <a:off x="4475510" y="4783207"/>
            <a:ext cx="324098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olidFill>
                  <a:schemeClr val="bg2"/>
                </a:solidFill>
                <a:latin typeface="+mn-lt"/>
              </a:rPr>
              <a:t>Σταμάτης Παναγιώτης </a:t>
            </a:r>
            <a:endParaRPr lang="en-US" sz="1600" dirty="0">
              <a:solidFill>
                <a:schemeClr val="bg2"/>
              </a:solidFill>
              <a:latin typeface="+mn-lt"/>
            </a:endParaRPr>
          </a:p>
          <a:p>
            <a:pPr algn="ctr"/>
            <a:endParaRPr lang="el-GR" sz="1600" dirty="0">
              <a:solidFill>
                <a:schemeClr val="bg2"/>
              </a:solidFill>
              <a:latin typeface="+mn-lt"/>
            </a:endParaRPr>
          </a:p>
          <a:p>
            <a:pPr algn="ctr"/>
            <a:r>
              <a:rPr lang="el-GR" sz="1400" dirty="0">
                <a:solidFill>
                  <a:schemeClr val="bg2"/>
                </a:solidFill>
                <a:latin typeface="+mn-lt"/>
              </a:rPr>
              <a:t>Υποψήφιος Διδάκτορας</a:t>
            </a:r>
          </a:p>
          <a:p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40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4799CA-D76D-4690-849B-5C2408B9D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25000" lnSpcReduction="20000"/>
          </a:bodyPr>
          <a:lstStyle/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Εγγραφή και δημιουργία λογαριασμού στις υπηρεσίες</a:t>
            </a:r>
          </a:p>
          <a:p>
            <a:pPr marL="571500" indent="-571500">
              <a:buAutoNum type="romanLcPeriod"/>
            </a:pPr>
            <a:r>
              <a:rPr lang="el-GR" sz="5600" b="1" u="sng" dirty="0" err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Copernicus</a:t>
            </a:r>
            <a:r>
              <a:rPr lang="el-GR" sz="5600" b="1" u="sng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l-GR" sz="5600" b="1" u="sng" dirty="0" err="1">
                <a:latin typeface="Times New Roman"/>
                <a:ea typeface="Calibri" panose="020F0502020204030204" pitchFamily="34" charset="0"/>
                <a:cs typeface="Times New Roman"/>
              </a:rPr>
              <a:t>Data</a:t>
            </a:r>
            <a:r>
              <a:rPr lang="el-GR" sz="5600" b="1" u="sng" dirty="0"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l-GR" sz="5600" b="1" u="sng" dirty="0" err="1">
                <a:latin typeface="Times New Roman"/>
                <a:ea typeface="Calibri" panose="020F0502020204030204" pitchFamily="34" charset="0"/>
                <a:cs typeface="Times New Roman"/>
              </a:rPr>
              <a:t>Space</a:t>
            </a:r>
            <a:r>
              <a:rPr lang="el-GR" sz="5600" b="1" u="sng" dirty="0"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l-GR" sz="5600" b="1" u="sng" dirty="0" err="1">
                <a:latin typeface="Times New Roman"/>
                <a:ea typeface="Calibri" panose="020F0502020204030204" pitchFamily="34" charset="0"/>
                <a:cs typeface="Times New Roman"/>
              </a:rPr>
              <a:t>Ecosystem</a:t>
            </a:r>
            <a:r>
              <a:rPr lang="el-GR" sz="5600" b="1" u="sng" dirty="0">
                <a:latin typeface="Times New Roman"/>
                <a:ea typeface="Calibri" panose="020F0502020204030204" pitchFamily="34" charset="0"/>
                <a:cs typeface="Times New Roman"/>
              </a:rPr>
              <a:t>: </a:t>
            </a:r>
            <a:r>
              <a:rPr lang="en-US" sz="56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Open</a:t>
            </a:r>
            <a:r>
              <a:rPr lang="en-US" sz="5600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5600" dirty="0">
                <a:solidFill>
                  <a:srgbClr val="4D4F53"/>
                </a:solidFill>
                <a:latin typeface="Times New Roman"/>
                <a:ea typeface="Calibri" panose="020F0502020204030204" pitchFamily="34" charset="0"/>
                <a:cs typeface="Times New Roman"/>
                <a:hlinkClick r:id="rId2"/>
              </a:rPr>
              <a:t>dataspace.copernicus.eu</a:t>
            </a:r>
            <a:r>
              <a:rPr lang="en-US" sz="5600" dirty="0">
                <a:solidFill>
                  <a:srgbClr val="4D4F53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5600" dirty="0">
                <a:solidFill>
                  <a:srgbClr val="4D4F53"/>
                </a:solidFill>
                <a:latin typeface="Times New Roman"/>
                <a:ea typeface="Calibri" panose="020F0502020204030204" pitchFamily="34" charset="0"/>
                <a:cs typeface="Times New Roman"/>
                <a:sym typeface="Wingdings" panose="05000000000000000000" pitchFamily="2" charset="2"/>
              </a:rPr>
              <a:t></a:t>
            </a:r>
            <a:r>
              <a:rPr lang="en-US" sz="5600" dirty="0">
                <a:solidFill>
                  <a:srgbClr val="4D4F53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5600" dirty="0">
                <a:latin typeface="Times New Roman"/>
                <a:ea typeface="+mn-lt"/>
                <a:cs typeface="Times New Roman"/>
              </a:rPr>
              <a:t>Login</a:t>
            </a:r>
            <a:r>
              <a:rPr lang="en-US" sz="5600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5600" dirty="0">
                <a:latin typeface="Times New Roman"/>
                <a:ea typeface="Calibri" panose="020F0502020204030204" pitchFamily="34" charset="0"/>
                <a:cs typeface="Times New Roman"/>
                <a:sym typeface="Wingdings" panose="05000000000000000000" pitchFamily="2" charset="2"/>
              </a:rPr>
              <a:t></a:t>
            </a:r>
            <a:r>
              <a:rPr lang="en-US" sz="5600" dirty="0"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56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Sign up </a:t>
            </a:r>
            <a:r>
              <a:rPr lang="en-US" sz="5600" dirty="0">
                <a:latin typeface="Times New Roman"/>
                <a:ea typeface="Calibri" panose="020F0502020204030204" pitchFamily="34" charset="0"/>
                <a:cs typeface="Times New Roman"/>
                <a:sym typeface="Wingdings" panose="05000000000000000000" pitchFamily="2" charset="2"/>
              </a:rPr>
              <a:t></a:t>
            </a:r>
            <a:r>
              <a:rPr lang="en-US" sz="56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Register</a:t>
            </a:r>
            <a:endParaRPr lang="en-US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LcPeriod"/>
            </a:pPr>
            <a:r>
              <a:rPr lang="el-GR" sz="5600" b="1" u="sng" dirty="0" err="1">
                <a:latin typeface="Times New Roman"/>
                <a:ea typeface="Calibri" panose="020F0502020204030204" pitchFamily="34" charset="0"/>
                <a:cs typeface="Times New Roman"/>
              </a:rPr>
              <a:t>Eumetsat</a:t>
            </a:r>
            <a:r>
              <a:rPr lang="el-GR" sz="5600" b="1" u="sng" dirty="0"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l-GR" sz="5600" b="1" u="sng" dirty="0" err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Data</a:t>
            </a:r>
            <a:r>
              <a:rPr lang="el-GR" sz="5600" b="1" u="sng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l-GR" sz="5600" b="1" u="sng" dirty="0" err="1">
                <a:latin typeface="Times New Roman"/>
                <a:ea typeface="Calibri" panose="020F0502020204030204" pitchFamily="34" charset="0"/>
                <a:cs typeface="Times New Roman"/>
              </a:rPr>
              <a:t>Servises</a:t>
            </a:r>
            <a:r>
              <a:rPr lang="el-GR" sz="5600" b="1" u="sng" dirty="0">
                <a:latin typeface="Times New Roman"/>
                <a:ea typeface="Calibri" panose="020F0502020204030204" pitchFamily="34" charset="0"/>
                <a:cs typeface="Times New Roman"/>
              </a:rPr>
              <a:t>:</a:t>
            </a:r>
            <a:r>
              <a:rPr lang="el-GR" sz="5600" b="1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5600" dirty="0">
                <a:latin typeface="Times New Roman"/>
                <a:ea typeface="Calibri" panose="020F0502020204030204" pitchFamily="34" charset="0"/>
                <a:cs typeface="Times New Roman"/>
              </a:rPr>
              <a:t>Open </a:t>
            </a:r>
            <a:r>
              <a:rPr lang="en-US" sz="5600" dirty="0">
                <a:latin typeface="Times New Roman"/>
                <a:ea typeface="Calibri" panose="020F0502020204030204" pitchFamily="34" charset="0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data.eumetsat.int</a:t>
            </a:r>
            <a:r>
              <a:rPr lang="en-US" sz="56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5600" dirty="0">
                <a:effectLst/>
                <a:latin typeface="Times New Roman"/>
                <a:ea typeface="Calibri" panose="020F0502020204030204" pitchFamily="34" charset="0"/>
                <a:cs typeface="Times New Roman"/>
                <a:sym typeface="Wingdings" panose="05000000000000000000" pitchFamily="2" charset="2"/>
              </a:rPr>
              <a:t></a:t>
            </a:r>
            <a:r>
              <a:rPr lang="en-US" sz="5600" dirty="0">
                <a:latin typeface="Times New Roman"/>
                <a:ea typeface="Calibri" panose="020F0502020204030204" pitchFamily="34" charset="0"/>
                <a:cs typeface="Times New Roman"/>
                <a:sym typeface="Wingdings" panose="05000000000000000000" pitchFamily="2" charset="2"/>
              </a:rPr>
              <a:t> </a:t>
            </a:r>
            <a:r>
              <a:rPr lang="en-US" sz="5600" dirty="0">
                <a:latin typeface="Times New Roman"/>
                <a:ea typeface="Calibri" panose="020F0502020204030204" pitchFamily="34" charset="0"/>
                <a:cs typeface="Times New Roman"/>
              </a:rPr>
              <a:t>Login</a:t>
            </a:r>
            <a:r>
              <a:rPr lang="en-US" sz="56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5600" dirty="0">
                <a:effectLst/>
                <a:latin typeface="Times New Roman"/>
                <a:ea typeface="Calibri" panose="020F0502020204030204" pitchFamily="34" charset="0"/>
                <a:cs typeface="Times New Roman"/>
                <a:sym typeface="Wingdings" panose="05000000000000000000" pitchFamily="2" charset="2"/>
              </a:rPr>
              <a:t></a:t>
            </a:r>
            <a:r>
              <a:rPr lang="en-US" sz="56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New User / Create New Account</a:t>
            </a:r>
            <a:endParaRPr lang="el-GR" sz="5600" dirty="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5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CMEMS (Copernicus Marine Environment Monitoring Service)</a:t>
            </a:r>
            <a:r>
              <a:rPr lang="el-GR" sz="5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Open </a:t>
            </a:r>
            <a:r>
              <a:rPr lang="en-US" sz="5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marine.copernicus.eu/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Short-cut Services 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Register Now</a:t>
            </a:r>
            <a:endParaRPr lang="el-GR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l-GR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Προσοχή στο 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 </a:t>
            </a:r>
            <a:r>
              <a:rPr lang="el-GR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και τους κωδικούς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Εξοικείωση με το περιβάλλον των υπηρεσιών για την ανάκτηση δεδομένων</a:t>
            </a:r>
          </a:p>
          <a:p>
            <a:endParaRPr lang="el-GR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Εγκατάσταση λογισμικού 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SNAP</a:t>
            </a:r>
          </a:p>
          <a:p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https://step.esa.int/main/download/snap-download/</a:t>
            </a: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All toolboxes</a:t>
            </a:r>
            <a:endParaRPr lang="el-GR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5600" dirty="0"/>
          </a:p>
          <a:p>
            <a:endParaRPr lang="el-GR" sz="5600" dirty="0"/>
          </a:p>
          <a:p>
            <a:endParaRPr lang="el-GR" sz="5600" dirty="0"/>
          </a:p>
          <a:p>
            <a:endParaRPr lang="el-GR" sz="5600" dirty="0"/>
          </a:p>
          <a:p>
            <a:endParaRPr lang="el-GR" dirty="0"/>
          </a:p>
          <a:p>
            <a:endParaRPr lang="el-GR" dirty="0"/>
          </a:p>
          <a:p>
            <a:endParaRPr lang="el-GR" u="sng" dirty="0"/>
          </a:p>
          <a:p>
            <a:endParaRPr lang="el-GR" u="sng" dirty="0"/>
          </a:p>
          <a:p>
            <a:endParaRPr lang="el-GR" u="sng" dirty="0"/>
          </a:p>
          <a:p>
            <a:endParaRPr lang="el-GR" u="sng" dirty="0"/>
          </a:p>
          <a:p>
            <a:r>
              <a:rPr lang="el-GR" sz="4800" u="sng" dirty="0"/>
              <a:t>Εκφωνήσεις</a:t>
            </a:r>
            <a:r>
              <a:rPr lang="el-GR" sz="4800" dirty="0"/>
              <a:t>: «Έγγραφα» </a:t>
            </a:r>
            <a:r>
              <a:rPr lang="en-US" sz="4800" dirty="0" err="1"/>
              <a:t>eClass</a:t>
            </a:r>
            <a:r>
              <a:rPr lang="en-US" sz="4800" dirty="0"/>
              <a:t> – </a:t>
            </a:r>
            <a:r>
              <a:rPr lang="el-GR" sz="4800" dirty="0"/>
              <a:t>Φάκελος «Εκφωνήσεις Εργαστηρίων»</a:t>
            </a:r>
          </a:p>
          <a:p>
            <a:r>
              <a:rPr lang="el-GR" sz="4800" u="sng" dirty="0"/>
              <a:t>Δεδομένα</a:t>
            </a:r>
            <a:r>
              <a:rPr lang="el-GR" sz="4800" dirty="0"/>
              <a:t>: «Έγγραφα» </a:t>
            </a:r>
            <a:r>
              <a:rPr lang="en-US" sz="4800" dirty="0" err="1"/>
              <a:t>eClass</a:t>
            </a:r>
            <a:r>
              <a:rPr lang="el-GR" sz="4800" dirty="0"/>
              <a:t>– Φάκελος «Εργαστήριο [...]»</a:t>
            </a:r>
          </a:p>
          <a:p>
            <a:r>
              <a:rPr lang="el-GR" sz="4800" u="sng" dirty="0"/>
              <a:t>Βίντεο - </a:t>
            </a:r>
            <a:r>
              <a:rPr lang="en-US" sz="4800" u="sng" dirty="0"/>
              <a:t>Tutorials</a:t>
            </a:r>
            <a:r>
              <a:rPr lang="el-GR" sz="4800" dirty="0"/>
              <a:t>: </a:t>
            </a:r>
            <a:r>
              <a:rPr lang="en-US" sz="4800" dirty="0"/>
              <a:t>\\marine-server.aegean.gr\Users\StudentNotes\Undergraduate\</a:t>
            </a:r>
            <a:r>
              <a:rPr lang="el-GR" sz="4800" dirty="0"/>
              <a:t>Θαλάσσια Τηλεπισκόπηση και Δορυφορική Ωκεανογραφία</a:t>
            </a:r>
            <a:endParaRPr lang="en-US" sz="4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FE4B65-C137-4BE2-94E9-BA3FC4F6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72967"/>
            <a:ext cx="9566400" cy="477054"/>
          </a:xfrm>
        </p:spPr>
        <p:txBody>
          <a:bodyPr/>
          <a:lstStyle/>
          <a:p>
            <a:r>
              <a:rPr lang="el-GR" sz="2500" dirty="0"/>
              <a:t>Σκοπός - Στόχοι</a:t>
            </a:r>
          </a:p>
        </p:txBody>
      </p:sp>
    </p:spTree>
    <p:extLst>
      <p:ext uri="{BB962C8B-B14F-4D97-AF65-F5344CB8AC3E}">
        <p14:creationId xmlns:p14="http://schemas.microsoft.com/office/powerpoint/2010/main" val="75555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820-1A98-41DE-A1C0-4B730256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72967"/>
            <a:ext cx="9566400" cy="477054"/>
          </a:xfrm>
        </p:spPr>
        <p:txBody>
          <a:bodyPr/>
          <a:lstStyle/>
          <a:p>
            <a:r>
              <a:rPr lang="el-GR" sz="2500" dirty="0"/>
              <a:t>Επεξεργασία - Αποτελέσματα</a:t>
            </a:r>
          </a:p>
        </p:txBody>
      </p:sp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7B1EBA42-E3EC-46E0-9B2E-2EBED1D14213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7F616B21-756B-4639-B4B2-2FF10D040122}"/>
              </a:ext>
            </a:extLst>
          </p:cNvPr>
          <p:cNvCxnSpPr>
            <a:cxnSpLocks/>
          </p:cNvCxnSpPr>
          <p:nvPr/>
        </p:nvCxnSpPr>
        <p:spPr>
          <a:xfrm>
            <a:off x="6224337" y="0"/>
            <a:ext cx="0" cy="6505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Εικόνα 4">
            <a:extLst>
              <a:ext uri="{FF2B5EF4-FFF2-40B4-BE49-F238E27FC236}">
                <a16:creationId xmlns:a16="http://schemas.microsoft.com/office/drawing/2014/main" id="{864B3905-E9E3-6139-79E5-CA9F71F91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92" y="832219"/>
            <a:ext cx="4991801" cy="2533157"/>
          </a:xfrm>
          <a:prstGeom prst="rect">
            <a:avLst/>
          </a:prstGeom>
        </p:spPr>
      </p:pic>
      <p:pic>
        <p:nvPicPr>
          <p:cNvPr id="33" name="Εικόνα 32">
            <a:extLst>
              <a:ext uri="{FF2B5EF4-FFF2-40B4-BE49-F238E27FC236}">
                <a16:creationId xmlns:a16="http://schemas.microsoft.com/office/drawing/2014/main" id="{646C94E4-2400-4122-BB64-0D82221D7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" y="3641264"/>
            <a:ext cx="5804788" cy="2644796"/>
          </a:xfrm>
          <a:prstGeom prst="rect">
            <a:avLst/>
          </a:prstGeom>
        </p:spPr>
      </p:pic>
      <p:pic>
        <p:nvPicPr>
          <p:cNvPr id="35" name="Εικόνα 3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86F4FD9-B2F0-4920-8329-78993A25C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2" y="3706180"/>
            <a:ext cx="5856573" cy="2670113"/>
          </a:xfrm>
          <a:prstGeom prst="rect">
            <a:avLst/>
          </a:prstGeom>
        </p:spPr>
      </p:pic>
      <p:pic>
        <p:nvPicPr>
          <p:cNvPr id="37" name="Εικόνα 36">
            <a:extLst>
              <a:ext uri="{FF2B5EF4-FFF2-40B4-BE49-F238E27FC236}">
                <a16:creationId xmlns:a16="http://schemas.microsoft.com/office/drawing/2014/main" id="{B6454B35-DC9E-4F16-8EE5-8AADFB922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2" y="3807589"/>
            <a:ext cx="5858280" cy="2669618"/>
          </a:xfrm>
          <a:prstGeom prst="rect">
            <a:avLst/>
          </a:prstGeom>
        </p:spPr>
      </p:pic>
      <p:pic>
        <p:nvPicPr>
          <p:cNvPr id="39" name="Εικόνα 38">
            <a:extLst>
              <a:ext uri="{FF2B5EF4-FFF2-40B4-BE49-F238E27FC236}">
                <a16:creationId xmlns:a16="http://schemas.microsoft.com/office/drawing/2014/main" id="{C66357B7-95BE-4DBF-9E04-8B88F19981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42" y="3481068"/>
            <a:ext cx="5640451" cy="2993651"/>
          </a:xfrm>
          <a:prstGeom prst="rect">
            <a:avLst/>
          </a:prstGeom>
        </p:spPr>
      </p:pic>
      <p:pic>
        <p:nvPicPr>
          <p:cNvPr id="6" name="Εικόνα 6">
            <a:extLst>
              <a:ext uri="{FF2B5EF4-FFF2-40B4-BE49-F238E27FC236}">
                <a16:creationId xmlns:a16="http://schemas.microsoft.com/office/drawing/2014/main" id="{1EF0EF5D-B3C2-133A-53C6-FAEB17E28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638" y="835931"/>
            <a:ext cx="5180090" cy="2560632"/>
          </a:xfrm>
          <a:prstGeom prst="rect">
            <a:avLst/>
          </a:prstGeom>
        </p:spPr>
      </p:pic>
      <p:pic>
        <p:nvPicPr>
          <p:cNvPr id="7" name="Εικόνα 7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C8064489-4BEB-6610-5C8F-B126A53EAF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232" y="857288"/>
            <a:ext cx="5232901" cy="2540551"/>
          </a:xfrm>
          <a:prstGeom prst="rect">
            <a:avLst/>
          </a:prstGeom>
        </p:spPr>
      </p:pic>
      <p:pic>
        <p:nvPicPr>
          <p:cNvPr id="8" name="Εικόνα 9">
            <a:extLst>
              <a:ext uri="{FF2B5EF4-FFF2-40B4-BE49-F238E27FC236}">
                <a16:creationId xmlns:a16="http://schemas.microsoft.com/office/drawing/2014/main" id="{B06655A3-23FB-AB94-007E-262A4A39BB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6301" y="832701"/>
            <a:ext cx="5157457" cy="2529371"/>
          </a:xfrm>
          <a:prstGeom prst="rect">
            <a:avLst/>
          </a:prstGeom>
        </p:spPr>
      </p:pic>
      <p:pic>
        <p:nvPicPr>
          <p:cNvPr id="10" name="Εικόνα 10">
            <a:extLst>
              <a:ext uri="{FF2B5EF4-FFF2-40B4-BE49-F238E27FC236}">
                <a16:creationId xmlns:a16="http://schemas.microsoft.com/office/drawing/2014/main" id="{88FE1E6B-710B-F713-3058-127CA3CFFF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7727" y="836307"/>
            <a:ext cx="5157457" cy="2537246"/>
          </a:xfrm>
          <a:prstGeom prst="rect">
            <a:avLst/>
          </a:prstGeom>
        </p:spPr>
      </p:pic>
      <p:pic>
        <p:nvPicPr>
          <p:cNvPr id="11" name="Εικόνα 11">
            <a:extLst>
              <a:ext uri="{FF2B5EF4-FFF2-40B4-BE49-F238E27FC236}">
                <a16:creationId xmlns:a16="http://schemas.microsoft.com/office/drawing/2014/main" id="{245BECD9-F889-1B22-D4E3-AAD69F7480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2855" y="859624"/>
            <a:ext cx="5127279" cy="25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820-1A98-41DE-A1C0-4B730256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30740"/>
            <a:ext cx="9566400" cy="467564"/>
          </a:xfrm>
        </p:spPr>
        <p:txBody>
          <a:bodyPr/>
          <a:lstStyle/>
          <a:p>
            <a:pPr marL="0" marR="0">
              <a:lnSpc>
                <a:spcPct val="107000"/>
              </a:lnSpc>
            </a:pPr>
            <a:r>
              <a:rPr lang="el-GR" sz="2500" dirty="0"/>
              <a:t>Άσκηση</a:t>
            </a:r>
            <a:r>
              <a:rPr lang="en-US" sz="2500" dirty="0"/>
              <a:t> – </a:t>
            </a:r>
            <a:r>
              <a:rPr lang="el-GR" sz="2500" dirty="0"/>
              <a:t>Παραδοτέα</a:t>
            </a:r>
            <a:endParaRPr lang="en-US" sz="25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885C62-9FFD-4F2B-B496-5723F9197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latin typeface="Times New Roman" panose="02020603050405020304" pitchFamily="18" charset="0"/>
              </a:rPr>
              <a:t>1 </a:t>
            </a:r>
            <a:r>
              <a:rPr lang="en-US" sz="1800" dirty="0">
                <a:latin typeface="Times New Roman" panose="02020603050405020304" pitchFamily="18" charset="0"/>
              </a:rPr>
              <a:t>.pdf </a:t>
            </a:r>
            <a:r>
              <a:rPr lang="el-GR" sz="1800" dirty="0">
                <a:latin typeface="Times New Roman" panose="02020603050405020304" pitchFamily="18" charset="0"/>
              </a:rPr>
              <a:t>αρχείο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el-GR" sz="1800" dirty="0">
                <a:latin typeface="Times New Roman" panose="02020603050405020304" pitchFamily="18" charset="0"/>
              </a:rPr>
              <a:t>(onoma_ΑΜ.pdf)</a:t>
            </a:r>
            <a:r>
              <a:rPr lang="en-US" sz="1800" dirty="0">
                <a:latin typeface="Times New Roman" panose="02020603050405020304" pitchFamily="18" charset="0"/>
              </a:rPr>
              <a:t> – </a:t>
            </a:r>
            <a:r>
              <a:rPr lang="el-GR" sz="1800" dirty="0">
                <a:latin typeface="Times New Roman" panose="02020603050405020304" pitchFamily="18" charset="0"/>
              </a:rPr>
              <a:t>Εργασία στο </a:t>
            </a:r>
            <a:r>
              <a:rPr lang="en-US" sz="1800" dirty="0" err="1">
                <a:latin typeface="Times New Roman" panose="02020603050405020304" pitchFamily="18" charset="0"/>
              </a:rPr>
              <a:t>eClass</a:t>
            </a:r>
            <a:endParaRPr lang="en-US" sz="1800" dirty="0">
              <a:latin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</a:rPr>
              <a:t>	- </a:t>
            </a:r>
            <a:r>
              <a:rPr lang="el-GR" sz="1800" dirty="0">
                <a:latin typeface="Times New Roman" panose="02020603050405020304" pitchFamily="18" charset="0"/>
              </a:rPr>
              <a:t>Δεν βαθμολογείται! </a:t>
            </a:r>
            <a:r>
              <a:rPr lang="en-US" sz="1800" dirty="0">
                <a:latin typeface="Times New Roman" panose="02020603050405020304" pitchFamily="18" charset="0"/>
              </a:rPr>
              <a:t>	</a:t>
            </a:r>
          </a:p>
          <a:p>
            <a:endParaRPr lang="el-GR" sz="1800" dirty="0">
              <a:latin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l-GR" sz="1800" dirty="0">
                <a:latin typeface="Times New Roman" panose="02020603050405020304" pitchFamily="18" charset="0"/>
              </a:rPr>
              <a:t>Δημιουργία </a:t>
            </a:r>
            <a:r>
              <a:rPr lang="en-US" sz="1800" dirty="0">
                <a:latin typeface="Times New Roman" panose="02020603050405020304" pitchFamily="18" charset="0"/>
              </a:rPr>
              <a:t>word </a:t>
            </a:r>
            <a:r>
              <a:rPr lang="el-GR" sz="1800" dirty="0">
                <a:latin typeface="Times New Roman" panose="02020603050405020304" pitchFamily="18" charset="0"/>
              </a:rPr>
              <a:t>με ονομασία το επίθετο και το ΑΜ σας</a:t>
            </a:r>
          </a:p>
          <a:p>
            <a:pPr marL="400050" indent="-400050">
              <a:buFont typeface="+mj-lt"/>
              <a:buAutoNum type="romanLcPeriod"/>
            </a:pPr>
            <a:r>
              <a:rPr lang="el-GR" sz="1800" dirty="0">
                <a:latin typeface="Times New Roman" panose="02020603050405020304" pitchFamily="18" charset="0"/>
              </a:rPr>
              <a:t>Επικεφαλίδα</a:t>
            </a:r>
            <a:r>
              <a:rPr lang="en-US" sz="1800" dirty="0">
                <a:latin typeface="Times New Roman" panose="02020603050405020304" pitchFamily="18" charset="0"/>
              </a:rPr>
              <a:t>:</a:t>
            </a:r>
            <a:r>
              <a:rPr lang="el-GR" sz="1800" dirty="0">
                <a:latin typeface="Times New Roman" panose="02020603050405020304" pitchFamily="18" charset="0"/>
              </a:rPr>
              <a:t> όνομα, </a:t>
            </a:r>
            <a:r>
              <a:rPr lang="el-GR" sz="1800" dirty="0" err="1">
                <a:latin typeface="Times New Roman" panose="02020603050405020304" pitchFamily="18" charset="0"/>
              </a:rPr>
              <a:t>ημ.γέννησης</a:t>
            </a:r>
            <a:r>
              <a:rPr lang="el-GR" sz="1800" dirty="0">
                <a:latin typeface="Times New Roman" panose="02020603050405020304" pitchFamily="18" charset="0"/>
              </a:rPr>
              <a:t>, ΑΜ, </a:t>
            </a:r>
            <a:r>
              <a:rPr lang="en-US" sz="1800" dirty="0">
                <a:latin typeface="Times New Roman" panose="02020603050405020304" pitchFamily="18" charset="0"/>
              </a:rPr>
              <a:t>email</a:t>
            </a:r>
          </a:p>
          <a:p>
            <a:pPr marL="400050" indent="-400050">
              <a:buFont typeface="+mj-lt"/>
              <a:buAutoNum type="romanLcPeriod"/>
            </a:pPr>
            <a:r>
              <a:rPr lang="el-GR" sz="1800" dirty="0">
                <a:latin typeface="Times New Roman" panose="02020603050405020304" pitchFamily="18" charset="0"/>
              </a:rPr>
              <a:t>Προσθήκη με την σειρά τις υπηρεσίες που κάνατε εγγραφή και το </a:t>
            </a:r>
            <a:r>
              <a:rPr lang="en-US" sz="1800" dirty="0">
                <a:latin typeface="Times New Roman" panose="02020603050405020304" pitchFamily="18" charset="0"/>
              </a:rPr>
              <a:t>username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</a:rPr>
              <a:t>- </a:t>
            </a:r>
            <a:r>
              <a:rPr lang="el-GR" sz="1800" dirty="0">
                <a:latin typeface="Times New Roman" panose="02020603050405020304" pitchFamily="18" charset="0"/>
              </a:rPr>
              <a:t>Προσοχή, μην γράψετε τα </a:t>
            </a:r>
            <a:r>
              <a:rPr lang="en-US" sz="1800" dirty="0">
                <a:latin typeface="Times New Roman" panose="02020603050405020304" pitchFamily="18" charset="0"/>
              </a:rPr>
              <a:t>password!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800" dirty="0">
                <a:latin typeface="Times New Roman" panose="02020603050405020304" pitchFamily="18" charset="0"/>
              </a:rPr>
              <a:t>Print screen </a:t>
            </a:r>
            <a:r>
              <a:rPr lang="el-GR" sz="1800" dirty="0">
                <a:latin typeface="Times New Roman" panose="02020603050405020304" pitchFamily="18" charset="0"/>
              </a:rPr>
              <a:t>της αρχικής οθόνης του </a:t>
            </a:r>
            <a:r>
              <a:rPr lang="en-US" sz="1800" dirty="0">
                <a:latin typeface="Times New Roman" panose="02020603050405020304" pitchFamily="18" charset="0"/>
              </a:rPr>
              <a:t>SNAP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800" dirty="0">
                <a:latin typeface="Times New Roman" panose="02020603050405020304" pitchFamily="18" charset="0"/>
              </a:rPr>
              <a:t>Word </a:t>
            </a:r>
            <a:r>
              <a:rPr lang="el-GR" sz="1800" dirty="0">
                <a:latin typeface="Times New Roman" panose="02020603050405020304" pitchFamily="18" charset="0"/>
              </a:rPr>
              <a:t>σε </a:t>
            </a:r>
            <a:r>
              <a:rPr lang="en-US" sz="1800" dirty="0">
                <a:latin typeface="Times New Roman" panose="02020603050405020304" pitchFamily="18" charset="0"/>
              </a:rPr>
              <a:t>PDF</a:t>
            </a:r>
          </a:p>
          <a:p>
            <a:r>
              <a:rPr lang="en-US" sz="1800" dirty="0">
                <a:latin typeface="Times New Roman" panose="02020603050405020304" pitchFamily="18" charset="0"/>
              </a:rPr>
              <a:t>	</a:t>
            </a: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LcPeriod"/>
            </a:pPr>
            <a:endParaRPr lang="el-GR" sz="1800" dirty="0">
              <a:latin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LcPeriod"/>
            </a:pPr>
            <a:endParaRPr lang="en-US" sz="1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.potx" id="{DB15AC66-F376-4FDA-AEBD-2A4AA3085F07}" vid="{CEDCDA6D-37EF-4B74-B511-B725DAE7821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CA8FF7C293CD7E42B374552866FCFF00" ma:contentTypeVersion="13" ma:contentTypeDescription="Δημιουργία νέου εγγράφου" ma:contentTypeScope="" ma:versionID="6d8640cd37f071fd189cbe59112d6372">
  <xsd:schema xmlns:xsd="http://www.w3.org/2001/XMLSchema" xmlns:xs="http://www.w3.org/2001/XMLSchema" xmlns:p="http://schemas.microsoft.com/office/2006/metadata/properties" xmlns:ns3="b8745a3a-456e-421c-ba6c-25e7905705e7" xmlns:ns4="0e23db05-0cd2-43f9-a6d5-f3036f2aed17" targetNamespace="http://schemas.microsoft.com/office/2006/metadata/properties" ma:root="true" ma:fieldsID="c53f22b9dd770ac6ad9cc3bf7a0e21c5" ns3:_="" ns4:_="">
    <xsd:import namespace="b8745a3a-456e-421c-ba6c-25e7905705e7"/>
    <xsd:import namespace="0e23db05-0cd2-43f9-a6d5-f3036f2aed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45a3a-456e-421c-ba6c-25e7905705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Κοινή χρήση κατακερματισμού υπόδειξης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3db05-0cd2-43f9-a6d5-f3036f2aed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D25412-9407-4416-8FAA-4C4E5D69416E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e23db05-0cd2-43f9-a6d5-f3036f2aed17"/>
    <ds:schemaRef ds:uri="http://purl.org/dc/terms/"/>
    <ds:schemaRef ds:uri="b8745a3a-456e-421c-ba6c-25e7905705e7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3640003-7352-4231-B42D-97183D19B4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F4D7F7-9BFC-4AB5-A7A2-FB836FE19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745a3a-456e-421c-ba6c-25e7905705e7"/>
    <ds:schemaRef ds:uri="0e23db05-0cd2-43f9-a6d5-f3036f2aed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256</Words>
  <Application>Microsoft Office PowerPoint</Application>
  <PresentationFormat>Widescreen</PresentationFormat>
  <Paragraphs>48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Verdana</vt:lpstr>
      <vt:lpstr>Esa presentation</vt:lpstr>
      <vt:lpstr>ΕΙΣΑΓΩΓΗ ΣΤΗ ΘΑΛΑΣΣΙΑ ΤΗΛΕΠΙΣΚΟΠΗΣΗ  0. Εισαγωγικό εργαστήριο </vt:lpstr>
      <vt:lpstr>Σκοπός - Στόχοι</vt:lpstr>
      <vt:lpstr>Επεξεργασία - Αποτελέσματα</vt:lpstr>
      <vt:lpstr>Άσκηση – Παραδοτέα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ΣΤΗ ΘΑΛΑΣΣΙΑ ΤΗΛΕΠΙΣΚΟΠΗΣΗ  0. Εισαγωγικό εργαστήριο </dc:title>
  <dc:subject/>
  <dc:creator/>
  <cp:keywords/>
  <dc:description/>
  <cp:lastModifiedBy/>
  <cp:revision>98</cp:revision>
  <dcterms:created xsi:type="dcterms:W3CDTF">2020-12-08T13:04:01Z</dcterms:created>
  <dcterms:modified xsi:type="dcterms:W3CDTF">2024-03-28T08:18:53Z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0x010100CA8FF7C293CD7E42B374552866FCFF00</vt:lpwstr>
  </property>
</Properties>
</file>