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4"/>
  </p:notesMasterIdLst>
  <p:sldIdLst>
    <p:sldId id="446" r:id="rId3"/>
    <p:sldId id="450" r:id="rId4"/>
    <p:sldId id="451" r:id="rId5"/>
    <p:sldId id="452" r:id="rId6"/>
    <p:sldId id="453" r:id="rId7"/>
    <p:sldId id="454" r:id="rId8"/>
    <p:sldId id="455" r:id="rId9"/>
    <p:sldId id="457" r:id="rId10"/>
    <p:sldId id="456" r:id="rId11"/>
    <p:sldId id="459" r:id="rId12"/>
    <p:sldId id="460"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80" r:id="rId30"/>
    <p:sldId id="481" r:id="rId31"/>
    <p:sldId id="482" r:id="rId32"/>
    <p:sldId id="483" r:id="rId33"/>
    <p:sldId id="484" r:id="rId34"/>
    <p:sldId id="485" r:id="rId35"/>
    <p:sldId id="486"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479" r:id="rId5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01CBD-568F-4A52-A7E9-0BAF21205832}" type="datetimeFigureOut">
              <a:rPr lang="el-GR" smtClean="0"/>
              <a:t>12/5/2022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42B27-1D16-438F-87B2-A32C3605611C}" type="slidenum">
              <a:rPr lang="el-GR" smtClean="0"/>
              <a:t>‹#›</a:t>
            </a:fld>
            <a:endParaRPr lang="el-GR"/>
          </a:p>
        </p:txBody>
      </p:sp>
    </p:spTree>
    <p:extLst>
      <p:ext uri="{BB962C8B-B14F-4D97-AF65-F5344CB8AC3E}">
        <p14:creationId xmlns:p14="http://schemas.microsoft.com/office/powerpoint/2010/main" val="340014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72214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49032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74188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91319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5642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2064351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391922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64754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93096233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31126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4419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08025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02245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12206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32966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87354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08297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136672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34004767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11</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0B6B8-C6EE-4615-9913-7C43BE886B99}"/>
              </a:ext>
            </a:extLst>
          </p:cNvPr>
          <p:cNvSpPr>
            <a:spLocks noGrp="1"/>
          </p:cNvSpPr>
          <p:nvPr>
            <p:ph type="body" sz="quarter" idx="14"/>
          </p:nvPr>
        </p:nvSpPr>
        <p:spPr>
          <a:xfrm>
            <a:off x="-66582" y="4204189"/>
            <a:ext cx="4594194" cy="649224"/>
          </a:xfrm>
        </p:spPr>
        <p:txBody>
          <a:bodyPr/>
          <a:lstStyle/>
          <a:p>
            <a:r>
              <a:rPr lang="el-GR" b="1" dirty="0">
                <a:solidFill>
                  <a:schemeClr val="tx1"/>
                </a:solidFill>
                <a:latin typeface="Arial" panose="020B0604020202020204" pitchFamily="34" charset="0"/>
                <a:cs typeface="Arial" panose="020B0604020202020204" pitchFamily="34" charset="0"/>
              </a:rPr>
              <a:t>Επιβεβαίωση επιδημίας και διάγνωση</a:t>
            </a:r>
          </a:p>
        </p:txBody>
      </p:sp>
      <p:sp>
        <p:nvSpPr>
          <p:cNvPr id="8" name="TextBox 7">
            <a:extLst>
              <a:ext uri="{FF2B5EF4-FFF2-40B4-BE49-F238E27FC236}">
                <a16:creationId xmlns:a16="http://schemas.microsoft.com/office/drawing/2014/main" id="{4FED0B0F-8008-8251-0008-FF23614807F9}"/>
              </a:ext>
            </a:extLst>
          </p:cNvPr>
          <p:cNvSpPr txBox="1"/>
          <p:nvPr/>
        </p:nvSpPr>
        <p:spPr>
          <a:xfrm>
            <a:off x="4239086" y="119784"/>
            <a:ext cx="7497194" cy="710450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Εάν για μια νόσο παρατηρούνται περισσότερα κρούσματα από τα αναμενόμενα, αυτό είναι μια πρώτη ένδειξη ύπαρξης πιθανής επιδημικής συρροής κρουσμάτων.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Στοιχεία από νοσοκομεία, εργαστήρια και γιατρούς αποτυπώνουν την εικόνα αναφορικά με τη συχνότητα εμφάνισης λοιμωδών νοσημάτων και συγκρίνονται με ιστορικά στοιχεία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ώστε να διαπιστωθεί η τάση του νοσήματος και η συχνότητα εμφάνισής του</a:t>
            </a:r>
            <a:r>
              <a:rPr lang="en-US"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διάγνωση της επιδημίας γίνεται μέσω της εργαστηριακής επιβεβαίωσης των κρουσμάτων της επιδημίας.</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α απομονωθέντα στελέχη ταυτοποιούνται και επιβεβαιώνονται εργαστηριακά, ενώ στη συνέχεια τυποποιούνται (φαινοτυπικά, μοριακά) μικροβιακά. Η διαδικασία οδηγεί και στην απόδοση οροτύπων για ορισμένα στελέχη (π.χ. ορότυποι σαλμονελλών)</a:t>
            </a:r>
            <a:r>
              <a:rPr lang="en-US"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H</a:t>
            </a:r>
            <a:r>
              <a:rPr lang="el-GR" dirty="0">
                <a:latin typeface="Arial" panose="020B0604020202020204" pitchFamily="34" charset="0"/>
                <a:cs typeface="Arial" panose="020B0604020202020204" pitchFamily="34" charset="0"/>
              </a:rPr>
              <a:t> εργαστηριακή επιβεβαίωση μπορεί να περιλαμβάνει τον εντοπισμό κάποιων τοξικών παραγόντων (π.χ. σταφυλοκοκκικές εντεροτοξίνες) στο τρόφιμο</a:t>
            </a:r>
            <a:r>
              <a:rPr lang="en-US" dirty="0">
                <a:latin typeface="Arial" panose="020B0604020202020204" pitchFamily="34" charset="0"/>
                <a:cs typeface="Arial" panose="020B0604020202020204" pitchFamily="34" charset="0"/>
              </a:rPr>
              <a:t>.</a:t>
            </a:r>
          </a:p>
          <a:p>
            <a:pPr algn="just">
              <a:lnSpc>
                <a:spcPct val="150000"/>
              </a:lnSpc>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52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5D155-2AA4-6E62-41E7-0C8767FB2383}"/>
              </a:ext>
            </a:extLst>
          </p:cNvPr>
          <p:cNvSpPr txBox="1"/>
          <p:nvPr/>
        </p:nvSpPr>
        <p:spPr>
          <a:xfrm>
            <a:off x="837275" y="1954397"/>
            <a:ext cx="10517450" cy="294920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επιβεβαίωση μιας επιδημίας οδηγεί αφενός στη </a:t>
            </a:r>
            <a:r>
              <a:rPr lang="el-GR" b="1" dirty="0">
                <a:latin typeface="Arial" panose="020B0604020202020204" pitchFamily="34" charset="0"/>
                <a:cs typeface="Arial" panose="020B0604020202020204" pitchFamily="34" charset="0"/>
              </a:rPr>
              <a:t>λήψη άμεσων μέτρων ελέγχου </a:t>
            </a:r>
            <a:r>
              <a:rPr lang="el-GR" dirty="0">
                <a:latin typeface="Arial" panose="020B0604020202020204" pitchFamily="34" charset="0"/>
                <a:cs typeface="Arial" panose="020B0604020202020204" pitchFamily="34" charset="0"/>
              </a:rPr>
              <a:t>της επιδημίας, όπως προφύλαξη με χρήση μέτρων ατομικής προστασίας (π.χ. γάντια, μάσκες) ή τήρηση αποστάσεων ασφαλείας, αποκλεισμός/απομόνωση («καραντίνα»), έκδοση δημόσιας προειδοποίησης και εφαρμογή υγειονομικών μέτρων (π.χ. πλύσιμο χεριών), αφετέρου δε οδηγεί σε </a:t>
            </a:r>
            <a:r>
              <a:rPr lang="el-GR" b="1" dirty="0">
                <a:latin typeface="Arial" panose="020B0604020202020204" pitchFamily="34" charset="0"/>
                <a:cs typeface="Arial" panose="020B0604020202020204" pitchFamily="34" charset="0"/>
              </a:rPr>
              <a:t>περαιτέρω διερεύνηση</a:t>
            </a:r>
            <a:r>
              <a:rPr lang="el-GR" dirty="0">
                <a:latin typeface="Arial" panose="020B0604020202020204" pitchFamily="34" charset="0"/>
                <a:cs typeface="Arial" panose="020B0604020202020204" pitchFamily="34" charset="0"/>
              </a:rPr>
              <a:t> σχετικά με τον αιτιολογικό παράγοντα, τον τρόπο μετάδοσης και τον φορέα μετάδοσης του παράγοντα, την πηγή μόλυνσης και τον πληθυσμό που βρίσκεται σε κίνδυνο, καθώς και την ένταση της έκθεσης στον παράγοντα που προκαλεί τη νόσο.</a:t>
            </a:r>
          </a:p>
        </p:txBody>
      </p:sp>
    </p:spTree>
    <p:extLst>
      <p:ext uri="{BB962C8B-B14F-4D97-AF65-F5344CB8AC3E}">
        <p14:creationId xmlns:p14="http://schemas.microsoft.com/office/powerpoint/2010/main" val="92893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0B6B8-C6EE-4615-9913-7C43BE886B99}"/>
              </a:ext>
            </a:extLst>
          </p:cNvPr>
          <p:cNvSpPr>
            <a:spLocks noGrp="1"/>
          </p:cNvSpPr>
          <p:nvPr>
            <p:ph type="body" sz="quarter" idx="14"/>
          </p:nvPr>
        </p:nvSpPr>
        <p:spPr>
          <a:xfrm>
            <a:off x="-66582" y="4204189"/>
            <a:ext cx="4265720" cy="649224"/>
          </a:xfrm>
        </p:spPr>
        <p:txBody>
          <a:bodyPr/>
          <a:lstStyle/>
          <a:p>
            <a:r>
              <a:rPr lang="el-GR" b="1" dirty="0">
                <a:solidFill>
                  <a:schemeClr val="tx1"/>
                </a:solidFill>
                <a:latin typeface="Arial" panose="020B0604020202020204" pitchFamily="34" charset="0"/>
                <a:cs typeface="Arial" panose="020B0604020202020204" pitchFamily="34" charset="0"/>
              </a:rPr>
              <a:t>Καταρτισμός ομάδας διερεύνησης και ελέγχου επιδημίας</a:t>
            </a:r>
          </a:p>
        </p:txBody>
      </p:sp>
      <p:sp>
        <p:nvSpPr>
          <p:cNvPr id="5" name="TextBox 4">
            <a:extLst>
              <a:ext uri="{FF2B5EF4-FFF2-40B4-BE49-F238E27FC236}">
                <a16:creationId xmlns:a16="http://schemas.microsoft.com/office/drawing/2014/main" id="{4FD497CA-FC85-A423-22BC-5CBD0F114348}"/>
              </a:ext>
            </a:extLst>
          </p:cNvPr>
          <p:cNvSpPr txBox="1"/>
          <p:nvPr/>
        </p:nvSpPr>
        <p:spPr>
          <a:xfrm>
            <a:off x="4376692" y="2809756"/>
            <a:ext cx="6807694"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Επιδημιολόγοι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Υγιεινολόγοι (ειδικοί ασφάλειας τροφίμων)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Μικροβιολόγοι (τροφίμων)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Κτηνίατροι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Ιατροί (βιοπαθολόγοι, κλινικοί)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Νοσηλευτές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Επόπτες Δημόσιας Υγείας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Άλλες ειδικότητες κατά περίσταση (π.χ. τοξικολόγοι, περιβαλλοντολόγοι)</a:t>
            </a:r>
          </a:p>
        </p:txBody>
      </p:sp>
      <p:pic>
        <p:nvPicPr>
          <p:cNvPr id="4" name="Picture 3">
            <a:extLst>
              <a:ext uri="{FF2B5EF4-FFF2-40B4-BE49-F238E27FC236}">
                <a16:creationId xmlns:a16="http://schemas.microsoft.com/office/drawing/2014/main" id="{0FA5B828-71DC-B62B-4F7E-7F32DC29707D}"/>
              </a:ext>
            </a:extLst>
          </p:cNvPr>
          <p:cNvPicPr>
            <a:picLocks noChangeAspect="1"/>
          </p:cNvPicPr>
          <p:nvPr/>
        </p:nvPicPr>
        <p:blipFill>
          <a:blip r:embed="rId2"/>
          <a:stretch>
            <a:fillRect/>
          </a:stretch>
        </p:blipFill>
        <p:spPr>
          <a:xfrm>
            <a:off x="-1" y="0"/>
            <a:ext cx="11754035" cy="2405849"/>
          </a:xfrm>
          <a:prstGeom prst="rect">
            <a:avLst/>
          </a:prstGeom>
        </p:spPr>
      </p:pic>
    </p:spTree>
    <p:extLst>
      <p:ext uri="{BB962C8B-B14F-4D97-AF65-F5344CB8AC3E}">
        <p14:creationId xmlns:p14="http://schemas.microsoft.com/office/powerpoint/2010/main" val="358836387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0B6B8-C6EE-4615-9913-7C43BE886B99}"/>
              </a:ext>
            </a:extLst>
          </p:cNvPr>
          <p:cNvSpPr>
            <a:spLocks noGrp="1"/>
          </p:cNvSpPr>
          <p:nvPr>
            <p:ph type="body" sz="quarter" idx="14"/>
          </p:nvPr>
        </p:nvSpPr>
        <p:spPr>
          <a:xfrm>
            <a:off x="-66582" y="4204189"/>
            <a:ext cx="4265720" cy="649224"/>
          </a:xfrm>
        </p:spPr>
        <p:txBody>
          <a:bodyPr/>
          <a:lstStyle/>
          <a:p>
            <a:r>
              <a:rPr lang="el-GR" b="1" dirty="0">
                <a:solidFill>
                  <a:schemeClr val="tx1"/>
                </a:solidFill>
                <a:latin typeface="Arial" panose="020B0604020202020204" pitchFamily="34" charset="0"/>
                <a:cs typeface="Arial" panose="020B0604020202020204" pitchFamily="34" charset="0"/>
              </a:rPr>
              <a:t>Ορισμός περιστατικού (κρούσματος)</a:t>
            </a:r>
          </a:p>
        </p:txBody>
      </p:sp>
      <p:sp>
        <p:nvSpPr>
          <p:cNvPr id="6" name="TextBox 5">
            <a:extLst>
              <a:ext uri="{FF2B5EF4-FFF2-40B4-BE49-F238E27FC236}">
                <a16:creationId xmlns:a16="http://schemas.microsoft.com/office/drawing/2014/main" id="{602D2C8E-AA5F-79B0-B598-A0284A24F316}"/>
              </a:ext>
            </a:extLst>
          </p:cNvPr>
          <p:cNvSpPr txBox="1"/>
          <p:nvPr/>
        </p:nvSpPr>
        <p:spPr>
          <a:xfrm>
            <a:off x="4268681" y="2495607"/>
            <a:ext cx="7448365" cy="419602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Ένα κρούσμα αρχικά χαρακτηρίζεται «ύποπτο» όταν αναφέρεται στην εμφάνιση συμπτωμάτων μιας νόσου (</a:t>
            </a:r>
            <a:r>
              <a:rPr lang="el-GR" b="1" dirty="0">
                <a:latin typeface="Arial" panose="020B0604020202020204" pitchFamily="34" charset="0"/>
                <a:cs typeface="Arial" panose="020B0604020202020204" pitchFamily="34" charset="0"/>
              </a:rPr>
              <a:t>ύποπτο κρούσμα</a:t>
            </a:r>
            <a:r>
              <a:rPr lang="el-GR" dirty="0">
                <a:latin typeface="Arial" panose="020B0604020202020204" pitchFamily="34" charset="0"/>
                <a:cs typeface="Arial" panose="020B0604020202020204" pitchFamily="34" charset="0"/>
              </a:rPr>
              <a:t>), στη συνέχεια θεωρείται «ενδεχόμενο» και «πιθανό» αντίστοιχα όταν ο νοσών καταλήγει στην αναζήτηση ιατρικής βοήθειας (</a:t>
            </a:r>
            <a:r>
              <a:rPr lang="el-GR" b="1" dirty="0">
                <a:latin typeface="Arial" panose="020B0604020202020204" pitchFamily="34" charset="0"/>
                <a:cs typeface="Arial" panose="020B0604020202020204" pitchFamily="34" charset="0"/>
              </a:rPr>
              <a:t>ενδεχόμενο κρούσμα</a:t>
            </a:r>
            <a:r>
              <a:rPr lang="el-GR" dirty="0">
                <a:latin typeface="Arial" panose="020B0604020202020204" pitchFamily="34" charset="0"/>
                <a:cs typeface="Arial" panose="020B0604020202020204" pitchFamily="34" charset="0"/>
              </a:rPr>
              <a:t>) κατά την οποία επιβεβαιώνεται η κλινική εικόνα της νόσου και ζητείται από τον ιατρό ο εργαστηριακός έλεγχος δείγματος του νοσούντος (</a:t>
            </a:r>
            <a:r>
              <a:rPr lang="el-GR" b="1" dirty="0">
                <a:latin typeface="Arial" panose="020B0604020202020204" pitchFamily="34" charset="0"/>
                <a:cs typeface="Arial" panose="020B0604020202020204" pitchFamily="34" charset="0"/>
              </a:rPr>
              <a:t>πιθανό κρούσμα</a:t>
            </a:r>
            <a:r>
              <a:rPr lang="el-GR" dirty="0">
                <a:latin typeface="Arial" panose="020B0604020202020204" pitchFamily="34" charset="0"/>
                <a:cs typeface="Arial" panose="020B0604020202020204" pitchFamily="34" charset="0"/>
              </a:rPr>
              <a:t>). Τελικά, το κρούσμα καταλήγει ως «επιβεβαιωμένο» όταν υπάρχει εργαστηριακή επιβεβαίωση της παρουσίας του παθογόνου αιτίου στον νοσούντα, μέσω του εργαστηριακού ελέγχου του αντίστοιχου δείγματος (</a:t>
            </a:r>
            <a:r>
              <a:rPr lang="el-GR" b="1" dirty="0">
                <a:latin typeface="Arial" panose="020B0604020202020204" pitchFamily="34" charset="0"/>
                <a:cs typeface="Arial" panose="020B0604020202020204" pitchFamily="34" charset="0"/>
              </a:rPr>
              <a:t>επιβεβαιωμένο κρούσμα</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135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0B6B8-C6EE-4615-9913-7C43BE886B99}"/>
              </a:ext>
            </a:extLst>
          </p:cNvPr>
          <p:cNvSpPr>
            <a:spLocks noGrp="1"/>
          </p:cNvSpPr>
          <p:nvPr>
            <p:ph type="body" sz="quarter" idx="14"/>
          </p:nvPr>
        </p:nvSpPr>
        <p:spPr>
          <a:xfrm>
            <a:off x="0" y="4053268"/>
            <a:ext cx="4265720" cy="649224"/>
          </a:xfrm>
        </p:spPr>
        <p:txBody>
          <a:bodyPr/>
          <a:lstStyle/>
          <a:p>
            <a:r>
              <a:rPr lang="el-GR" b="1" dirty="0">
                <a:solidFill>
                  <a:schemeClr val="tx1"/>
                </a:solidFill>
                <a:latin typeface="Arial" panose="020B0604020202020204" pitchFamily="34" charset="0"/>
                <a:cs typeface="Arial" panose="020B0604020202020204" pitchFamily="34" charset="0"/>
              </a:rPr>
              <a:t>Ταυτοποίηση περιστατικών (κρουσμάτων) και απόκτηση πληροφοριών</a:t>
            </a:r>
          </a:p>
        </p:txBody>
      </p:sp>
      <p:sp>
        <p:nvSpPr>
          <p:cNvPr id="4" name="TextBox 3">
            <a:extLst>
              <a:ext uri="{FF2B5EF4-FFF2-40B4-BE49-F238E27FC236}">
                <a16:creationId xmlns:a16="http://schemas.microsoft.com/office/drawing/2014/main" id="{A5D3861E-29D8-4298-2EA5-74EDF1322F10}"/>
              </a:ext>
            </a:extLst>
          </p:cNvPr>
          <p:cNvSpPr txBox="1"/>
          <p:nvPr/>
        </p:nvSpPr>
        <p:spPr>
          <a:xfrm>
            <a:off x="4265720" y="2388794"/>
            <a:ext cx="7352929" cy="419595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Υπηρεσίες υγείας (πρωτοβάθμια φροντίδα υγείας, αρχεία τμημάτων επειγόντων περιστατικών, αρχεία νοσοκομείου βάσει εξιτηρίων</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νοσοκομειακή νοσηλεία, δημόσιος ή ιδιωτικός τομέας)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Εργαστήρια (δημόσιος ή ιδιωτικός τομέας, γενικά εργαστήρια ή κέντρα αναφοράς, κλινικά ή περιβαλλοντικά δείγματα)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Υπηρεσίες περιβαλλοντικού ελέγχου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Κτηνιατρικές υπηρεσίες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Κοινωνικές δομές/υπηρεσίες (π.χ. καταγραφή απουσιών από σχολεία/εργασία, τηλεφωνικές κλήσεις γραμμών βοήθειας)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Κατανάλωση προϊόντων (π.χ. πωλήσεις αντιδιαρροϊκών φαρμάκων</a:t>
            </a:r>
            <a:r>
              <a:rPr lang="el-GR" dirty="0"/>
              <a:t>)</a:t>
            </a:r>
          </a:p>
        </p:txBody>
      </p:sp>
    </p:spTree>
    <p:extLst>
      <p:ext uri="{BB962C8B-B14F-4D97-AF65-F5344CB8AC3E}">
        <p14:creationId xmlns:p14="http://schemas.microsoft.com/office/powerpoint/2010/main" val="232134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0B6B8-C6EE-4615-9913-7C43BE886B99}"/>
              </a:ext>
            </a:extLst>
          </p:cNvPr>
          <p:cNvSpPr>
            <a:spLocks noGrp="1"/>
          </p:cNvSpPr>
          <p:nvPr>
            <p:ph type="body" sz="quarter" idx="14"/>
          </p:nvPr>
        </p:nvSpPr>
        <p:spPr>
          <a:xfrm>
            <a:off x="0" y="4053268"/>
            <a:ext cx="4265720" cy="649224"/>
          </a:xfrm>
        </p:spPr>
        <p:txBody>
          <a:bodyPr/>
          <a:lstStyle/>
          <a:p>
            <a:r>
              <a:rPr lang="el-GR" b="1" dirty="0">
                <a:solidFill>
                  <a:schemeClr val="tx1"/>
                </a:solidFill>
                <a:latin typeface="Arial" panose="020B0604020202020204" pitchFamily="34" charset="0"/>
                <a:cs typeface="Arial" panose="020B0604020202020204" pitchFamily="34" charset="0"/>
              </a:rPr>
              <a:t>Περιγραφή πληροφοριών σε σχέση με το χρόνο, το χώρο και το άτομο</a:t>
            </a:r>
          </a:p>
        </p:txBody>
      </p:sp>
      <p:sp>
        <p:nvSpPr>
          <p:cNvPr id="4" name="TextBox 3">
            <a:extLst>
              <a:ext uri="{FF2B5EF4-FFF2-40B4-BE49-F238E27FC236}">
                <a16:creationId xmlns:a16="http://schemas.microsoft.com/office/drawing/2014/main" id="{BC1B4F75-EE39-3CC0-BFFF-FD40802BB835}"/>
              </a:ext>
            </a:extLst>
          </p:cNvPr>
          <p:cNvSpPr txBox="1"/>
          <p:nvPr/>
        </p:nvSpPr>
        <p:spPr>
          <a:xfrm>
            <a:off x="4265720" y="292275"/>
            <a:ext cx="7335174" cy="627344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Με τη χρήση ερωτηματολογίων ή άλλων μεθόδων συλλέγονται στοιχεία από όλα τα κρούσματα. Τα στοιχεία αυτά αναφέρονται τόσο σε γενικά νοσολογικά και επιδημιολογικά χαρακτηριστικά (π.χ. χρόνος έναρξης των συμπτωμάτων, φύλο, ηλικία, επάγγελμα κ.λπ.) όσο και σε ειδικές καταστάσεις και συνθήκες που μπορεί να σχετίζονται άμεσα ή έμμεσα με το συγκεκριμένο νόσημα που εξετάζεται (π.χ. έκθεση σε κάποιον παράγοντα).</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ις περισσότερες φορές σχεδιάζεται η επιδημική καμπύλη, δηλαδή απεικονίζεται η χρονική κατανομή των κρουσμάτων, η οποία βοηθά στη διάκριση της επιδημικής συρροής κρουσμάτων από κοινή πηγή ή από μετάδοση από άτομο σε άτομο (μολυσματική επιδημία).</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Γίνονται συσχετίσεις των στοιχείων σε σχέση με το χώρο, για παράδειγμα τον τόπο διαμονής ή τον τόπο της πιθανής έκθεσης στον παράγοντα κινδύνου (π.χ. εργασία, χώροι κοινωνικών συναναστροφών και εκδηλώσεων).</a:t>
            </a:r>
          </a:p>
        </p:txBody>
      </p:sp>
    </p:spTree>
    <p:extLst>
      <p:ext uri="{BB962C8B-B14F-4D97-AF65-F5344CB8AC3E}">
        <p14:creationId xmlns:p14="http://schemas.microsoft.com/office/powerpoint/2010/main" val="30952655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6DA0E8-9AFB-B3D8-E24E-D1B1DD6FE322}"/>
              </a:ext>
            </a:extLst>
          </p:cNvPr>
          <p:cNvSpPr>
            <a:spLocks noGrp="1"/>
          </p:cNvSpPr>
          <p:nvPr>
            <p:ph type="body" sz="quarter" idx="14"/>
          </p:nvPr>
        </p:nvSpPr>
        <p:spPr>
          <a:xfrm>
            <a:off x="110971" y="4226836"/>
            <a:ext cx="2676617" cy="513840"/>
          </a:xfrm>
        </p:spPr>
        <p:txBody>
          <a:bodyPr/>
          <a:lstStyle/>
          <a:p>
            <a:r>
              <a:rPr lang="el-GR" dirty="0"/>
              <a:t> </a:t>
            </a:r>
            <a:r>
              <a:rPr lang="el-GR" b="1" dirty="0">
                <a:solidFill>
                  <a:schemeClr val="tx1"/>
                </a:solidFill>
                <a:latin typeface="Arial" panose="020B0604020202020204" pitchFamily="34" charset="0"/>
                <a:cs typeface="Arial" panose="020B0604020202020204" pitchFamily="34" charset="0"/>
              </a:rPr>
              <a:t>Ανάπτυξη υπόθεσης</a:t>
            </a:r>
          </a:p>
        </p:txBody>
      </p:sp>
      <p:sp>
        <p:nvSpPr>
          <p:cNvPr id="6" name="TextBox 5">
            <a:extLst>
              <a:ext uri="{FF2B5EF4-FFF2-40B4-BE49-F238E27FC236}">
                <a16:creationId xmlns:a16="http://schemas.microsoft.com/office/drawing/2014/main" id="{24E7FA58-481B-8323-8497-6313962EF045}"/>
              </a:ext>
            </a:extLst>
          </p:cNvPr>
          <p:cNvSpPr txBox="1"/>
          <p:nvPr/>
        </p:nvSpPr>
        <p:spPr>
          <a:xfrm>
            <a:off x="4396665" y="2349869"/>
            <a:ext cx="7046651" cy="253370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υπόθεση που θα αναπτυχθεί οφείλει να δίνει απαντήσεις στα ακόλουθα ερωτήματα: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Ποιος είναι σε κίνδυνο εμφάνισης νόσου (π.χ. ηλικιωμένοι);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Τι είναι η νόσος (π.χ. τροφολοίμωξη);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Ποια είναι η πηγή και ποιος ο φορέας του παράγοντα κινδύνου;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Ποιος είναι ο τρόπος μετάδοσης της νόσου;</a:t>
            </a:r>
          </a:p>
        </p:txBody>
      </p:sp>
    </p:spTree>
    <p:extLst>
      <p:ext uri="{BB962C8B-B14F-4D97-AF65-F5344CB8AC3E}">
        <p14:creationId xmlns:p14="http://schemas.microsoft.com/office/powerpoint/2010/main" val="320893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F84D39-DBD7-529F-23A7-3015FA17C79F}"/>
              </a:ext>
            </a:extLst>
          </p:cNvPr>
          <p:cNvSpPr>
            <a:spLocks noGrp="1"/>
          </p:cNvSpPr>
          <p:nvPr>
            <p:ph type="body" sz="quarter" idx="14"/>
          </p:nvPr>
        </p:nvSpPr>
        <p:spPr>
          <a:xfrm>
            <a:off x="155359" y="4200203"/>
            <a:ext cx="3156012" cy="931090"/>
          </a:xfrm>
        </p:spPr>
        <p:txBody>
          <a:bodyPr/>
          <a:lstStyle/>
          <a:p>
            <a:pPr>
              <a:lnSpc>
                <a:spcPct val="150000"/>
              </a:lnSpc>
            </a:pPr>
            <a:r>
              <a:rPr lang="el-GR" b="1" dirty="0">
                <a:solidFill>
                  <a:schemeClr val="tx1"/>
                </a:solidFill>
                <a:latin typeface="Arial" panose="020B0604020202020204" pitchFamily="34" charset="0"/>
                <a:cs typeface="Arial" panose="020B0604020202020204" pitchFamily="34" charset="0"/>
              </a:rPr>
              <a:t>Έλεγχος υπόθεσης: αναλυτικές μελέτες</a:t>
            </a:r>
          </a:p>
        </p:txBody>
      </p:sp>
      <p:sp>
        <p:nvSpPr>
          <p:cNvPr id="6" name="TextBox 5">
            <a:extLst>
              <a:ext uri="{FF2B5EF4-FFF2-40B4-BE49-F238E27FC236}">
                <a16:creationId xmlns:a16="http://schemas.microsoft.com/office/drawing/2014/main" id="{E55E3767-2707-1E54-AF82-BE2B6482A260}"/>
              </a:ext>
            </a:extLst>
          </p:cNvPr>
          <p:cNvSpPr txBox="1"/>
          <p:nvPr/>
        </p:nvSpPr>
        <p:spPr>
          <a:xfrm>
            <a:off x="4219112" y="3190985"/>
            <a:ext cx="7250838" cy="294952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Γίνεται ευρεία χρήση των μελετών κοορτής (cohort studies) και των μελετών ασθενών-μαρτύρων (case-control studies)</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Πρέπει να ελεγχθούν οι υποθέσεις που διατυπώνονται με τη διεξαγωγή των προαναφερόμενων αναλυτικών μελετών (κοορτής και ασθενών-μαρτύρων). Ο έλεγχος της υπόθεσης μπορεί να γίνει με αναδρομική (retrospective) ή προοπτική (prospective) μεθοδολογία.</a:t>
            </a:r>
          </a:p>
        </p:txBody>
      </p:sp>
    </p:spTree>
    <p:extLst>
      <p:ext uri="{BB962C8B-B14F-4D97-AF65-F5344CB8AC3E}">
        <p14:creationId xmlns:p14="http://schemas.microsoft.com/office/powerpoint/2010/main" val="124119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485E53-9738-AD37-0FF8-7A2D82C9CA98}"/>
              </a:ext>
            </a:extLst>
          </p:cNvPr>
          <p:cNvSpPr txBox="1"/>
          <p:nvPr/>
        </p:nvSpPr>
        <p:spPr>
          <a:xfrm>
            <a:off x="494190" y="2690336"/>
            <a:ext cx="11203619" cy="211820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Στις τροφοδιαταραχές η διαμόρφωση της υπόθεσης γίνεται συνήθως με αναδρομική προσέγγιση (ποιό τρόφιμο φαίνεται να καταναλώθηκε από το σύνολο ή το μεγαλύτερο ποσοστό των νοσούντων;), ενώ ο έλεγχος της υπόθεσης γίνεται συνήθως με προοπτική προσέγγιση (ποιός είναι ο δείκτης προσβολής σε άτομα που κατανάλωσαν ή δεν κατανάλωσαν διάφορα τρόφιμα, που θεωρήθηκαν ως καταρχήν «ύποπτα» με βάση τα περιγραφικά δεδομένα;).</a:t>
            </a:r>
          </a:p>
        </p:txBody>
      </p:sp>
    </p:spTree>
    <p:extLst>
      <p:ext uri="{BB962C8B-B14F-4D97-AF65-F5344CB8AC3E}">
        <p14:creationId xmlns:p14="http://schemas.microsoft.com/office/powerpoint/2010/main" val="135586838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8832CA-FF85-A949-83EA-2C328820BB23}"/>
              </a:ext>
            </a:extLst>
          </p:cNvPr>
          <p:cNvSpPr txBox="1"/>
          <p:nvPr/>
        </p:nvSpPr>
        <p:spPr>
          <a:xfrm>
            <a:off x="214543" y="1990753"/>
            <a:ext cx="11762913" cy="336502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a:t>
            </a:r>
            <a:r>
              <a:rPr lang="el-GR" b="1" dirty="0">
                <a:latin typeface="Arial" panose="020B0604020202020204" pitchFamily="34" charset="0"/>
                <a:cs typeface="Arial" panose="020B0604020202020204" pitchFamily="34" charset="0"/>
              </a:rPr>
              <a:t>προοπτική μελέτη κοορτής </a:t>
            </a:r>
            <a:r>
              <a:rPr lang="el-GR" dirty="0">
                <a:latin typeface="Arial" panose="020B0604020202020204" pitchFamily="34" charset="0"/>
                <a:cs typeface="Arial" panose="020B0604020202020204" pitchFamily="34" charset="0"/>
              </a:rPr>
              <a:t>προτείνεται για τη διερεύνηση μιας επιδημικής έξαρσης που προκλήθηκε σε μια μικρή τοπική κοινότητα, όπου είναι δυνατόν να μελετηθεί ολόκληρος ο πληθυσμός. Για τη διεξαγωγή μιας τέτοιας μελέτης, χρειάζεται η συλλογή στοιχείων από την έκθεση στους υποτιθέμενους παράγοντες κινδύνου με τη βοήθεια ερωτηματολογίων κατανάλωσης τροφής και για το αν έχει νοσήσει ή όχι κάθε μέλος της κοορτής. Μετά υπολογίζεται ο </a:t>
            </a:r>
            <a:r>
              <a:rPr lang="el-GR" b="1" dirty="0">
                <a:latin typeface="Arial" panose="020B0604020202020204" pitchFamily="34" charset="0"/>
                <a:cs typeface="Arial" panose="020B0604020202020204" pitchFamily="34" charset="0"/>
              </a:rPr>
              <a:t>δείκτης προσβολής </a:t>
            </a:r>
            <a:r>
              <a:rPr lang="el-GR" dirty="0">
                <a:latin typeface="Arial" panose="020B0604020202020204" pitchFamily="34" charset="0"/>
                <a:cs typeface="Arial" panose="020B0604020202020204" pitchFamily="34" charset="0"/>
              </a:rPr>
              <a:t>για αυτούς που εκτέθηκαν σε καθέναν από τους παράγοντες κινδύνου και ο </a:t>
            </a:r>
            <a:r>
              <a:rPr lang="el-GR" b="1" dirty="0">
                <a:latin typeface="Arial" panose="020B0604020202020204" pitchFamily="34" charset="0"/>
                <a:cs typeface="Arial" panose="020B0604020202020204" pitchFamily="34" charset="0"/>
              </a:rPr>
              <a:t>δείκτης προσβολής </a:t>
            </a:r>
            <a:r>
              <a:rPr lang="el-GR" dirty="0">
                <a:latin typeface="Arial" panose="020B0604020202020204" pitchFamily="34" charset="0"/>
                <a:cs typeface="Arial" panose="020B0604020202020204" pitchFamily="34" charset="0"/>
              </a:rPr>
              <a:t>για αυτούς που δεν εκτέθηκαν στους αντίστοιχους παράγοντες κινδύνου. Στο τέλος υπολογίζεται ο </a:t>
            </a:r>
            <a:r>
              <a:rPr lang="el-GR" b="1" dirty="0">
                <a:latin typeface="Arial" panose="020B0604020202020204" pitchFamily="34" charset="0"/>
                <a:cs typeface="Arial" panose="020B0604020202020204" pitchFamily="34" charset="0"/>
              </a:rPr>
              <a:t>σχετικός κίνδυνος (relative risk· RR) </a:t>
            </a:r>
            <a:r>
              <a:rPr lang="el-GR" dirty="0">
                <a:latin typeface="Arial" panose="020B0604020202020204" pitchFamily="34" charset="0"/>
                <a:cs typeface="Arial" panose="020B0604020202020204" pitchFamily="34" charset="0"/>
              </a:rPr>
              <a:t>με το πηλίκο των δύο προηγούμενων δεικτών προσβολής για κάθε πιθανό παράγοντα κινδύνου.</a:t>
            </a:r>
          </a:p>
        </p:txBody>
      </p:sp>
    </p:spTree>
    <p:extLst>
      <p:ext uri="{BB962C8B-B14F-4D97-AF65-F5344CB8AC3E}">
        <p14:creationId xmlns:p14="http://schemas.microsoft.com/office/powerpoint/2010/main" val="219610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728428" y="1010738"/>
            <a:ext cx="10735143" cy="13051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800" b="1" dirty="0">
                <a:solidFill>
                  <a:prstClr val="white"/>
                </a:solidFill>
                <a:latin typeface="Arial" panose="020B0604020202020204" pitchFamily="34" charset="0"/>
                <a:cs typeface="Arial" panose="020B0604020202020204" pitchFamily="34" charset="0"/>
              </a:rPr>
              <a:t>10</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Διερεύνηση επιδημικών συρροών κρουσμάτων τροφιμογενών νοσημάτων</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BDE29F-F579-3B58-D0A7-BCEAC8646F04}"/>
              </a:ext>
            </a:extLst>
          </p:cNvPr>
          <p:cNvSpPr txBox="1"/>
          <p:nvPr/>
        </p:nvSpPr>
        <p:spPr>
          <a:xfrm>
            <a:off x="346229" y="2277057"/>
            <a:ext cx="11532093"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Όταν ο πληθυσμός που κινδυνεύει από την επιδημική έξαρση είναι μεγάλος ή δεν μπορεί να προσδιοριστεί με σαφήνεια, δεν είναι δυνατόν να διεξαχθεί μια προοπτική μελέτη κοορτής αλλά συνήθως πραγματοποιείται μια </a:t>
            </a:r>
            <a:r>
              <a:rPr lang="el-GR" b="1" dirty="0">
                <a:latin typeface="Arial" panose="020B0604020202020204" pitchFamily="34" charset="0"/>
                <a:cs typeface="Arial" panose="020B0604020202020204" pitchFamily="34" charset="0"/>
              </a:rPr>
              <a:t>αναδρομική μελέτη ασθενών-μαρτύρων</a:t>
            </a:r>
            <a:r>
              <a:rPr lang="el-GR" dirty="0">
                <a:latin typeface="Arial" panose="020B0604020202020204" pitchFamily="34" charset="0"/>
                <a:cs typeface="Arial" panose="020B0604020202020204" pitchFamily="34" charset="0"/>
              </a:rPr>
              <a:t>. Ο κατάλληλος δείκτης εδώ για την εκτίμηση της επίδρασης της έκθεσης είναι ο </a:t>
            </a:r>
            <a:r>
              <a:rPr lang="el-GR" b="1" dirty="0">
                <a:latin typeface="Arial" panose="020B0604020202020204" pitchFamily="34" charset="0"/>
                <a:cs typeface="Arial" panose="020B0604020202020204" pitchFamily="34" charset="0"/>
              </a:rPr>
              <a:t>λόγος των σχετικών πιθανοτήτων (odds ratio· OR)</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96353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045D34-3A94-60A4-C172-4C9B53DFE3DE}"/>
              </a:ext>
            </a:extLst>
          </p:cNvPr>
          <p:cNvSpPr txBox="1"/>
          <p:nvPr/>
        </p:nvSpPr>
        <p:spPr>
          <a:xfrm>
            <a:off x="221942" y="2277057"/>
            <a:ext cx="11505460"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Όπως ισχύει σε κάθε αναλυτική επιδημιολογική μελέτη, η ερμηνεία των αποτελεσμάτων πρέπει να είναι προσεκτική, λαμβάνοντας υπόψη τα πιθανά συστηματικά σφάλματα, τους συγχυτικούς παράγοντες και τα τυχαία σφάλματα. Αν τα αποτελέσματα της πρώτης μελέτης δεν οδηγούν σε συμπεράσματα, τότε θα πρέπει οι υποθέσεις να βελτιωθούν ή ακόμη και να αλλαχθούν και μετά να ξαναελεγχθούν.</a:t>
            </a:r>
          </a:p>
        </p:txBody>
      </p:sp>
    </p:spTree>
    <p:extLst>
      <p:ext uri="{BB962C8B-B14F-4D97-AF65-F5344CB8AC3E}">
        <p14:creationId xmlns:p14="http://schemas.microsoft.com/office/powerpoint/2010/main" val="91828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1102E-A2EB-79C7-7BF6-8076ADED4318}"/>
              </a:ext>
            </a:extLst>
          </p:cNvPr>
          <p:cNvSpPr>
            <a:spLocks noGrp="1"/>
          </p:cNvSpPr>
          <p:nvPr>
            <p:ph type="body" sz="quarter" idx="14"/>
          </p:nvPr>
        </p:nvSpPr>
        <p:spPr>
          <a:xfrm>
            <a:off x="448322" y="4129181"/>
            <a:ext cx="2845293" cy="931090"/>
          </a:xfrm>
        </p:spPr>
        <p:txBody>
          <a:bodyPr/>
          <a:lstStyle/>
          <a:p>
            <a:pPr algn="just"/>
            <a:r>
              <a:rPr lang="el-GR" b="1" dirty="0">
                <a:solidFill>
                  <a:schemeClr val="tx1"/>
                </a:solidFill>
                <a:latin typeface="Arial" panose="020B0604020202020204" pitchFamily="34" charset="0"/>
                <a:cs typeface="Arial" panose="020B0604020202020204" pitchFamily="34" charset="0"/>
              </a:rPr>
              <a:t>Επαλήθευση υπόθεσης: πρόσθετες μελέτες</a:t>
            </a:r>
          </a:p>
        </p:txBody>
      </p:sp>
      <p:sp>
        <p:nvSpPr>
          <p:cNvPr id="6" name="TextBox 5">
            <a:extLst>
              <a:ext uri="{FF2B5EF4-FFF2-40B4-BE49-F238E27FC236}">
                <a16:creationId xmlns:a16="http://schemas.microsoft.com/office/drawing/2014/main" id="{F82DD3AA-BB38-F1C4-8420-B6DAF74C75AC}"/>
              </a:ext>
            </a:extLst>
          </p:cNvPr>
          <p:cNvSpPr txBox="1"/>
          <p:nvPr/>
        </p:nvSpPr>
        <p:spPr>
          <a:xfrm>
            <a:off x="4403324" y="2704625"/>
            <a:ext cx="7235301" cy="378020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επαλήθευση της υπόθεσης που έχει αναπτυχθεί μπορεί να γίνει με τους παρακάτω τρόπους (πρόσθετες μελέτες):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Μικροβιολογικός έλεγχος δειγμάτων τροφίμων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Περιβαλλοντική διερεύνηση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Κτηνιατρική διερεύνηση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Μοριακή τυποποίηση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Trace back διερεύνηση (ιχνηλασιμότητα για προέλευση τροφίμων)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Μετεωρολογικές πληροφορίες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Εντομολογική διερεύνηση</a:t>
            </a:r>
          </a:p>
        </p:txBody>
      </p:sp>
    </p:spTree>
    <p:extLst>
      <p:ext uri="{BB962C8B-B14F-4D97-AF65-F5344CB8AC3E}">
        <p14:creationId xmlns:p14="http://schemas.microsoft.com/office/powerpoint/2010/main" val="435125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7521C9-8ACE-938F-4D5D-D61DD2C75CF1}"/>
              </a:ext>
            </a:extLst>
          </p:cNvPr>
          <p:cNvSpPr>
            <a:spLocks noGrp="1"/>
          </p:cNvSpPr>
          <p:nvPr>
            <p:ph type="body" sz="quarter" idx="14"/>
          </p:nvPr>
        </p:nvSpPr>
        <p:spPr>
          <a:xfrm>
            <a:off x="88777" y="3969384"/>
            <a:ext cx="3923930" cy="948845"/>
          </a:xfrm>
        </p:spPr>
        <p:txBody>
          <a:bodyPr/>
          <a:lstStyle/>
          <a:p>
            <a:pPr algn="just">
              <a:lnSpc>
                <a:spcPct val="150000"/>
              </a:lnSpc>
            </a:pPr>
            <a:r>
              <a:rPr lang="el-GR" b="1" dirty="0">
                <a:solidFill>
                  <a:schemeClr val="tx1"/>
                </a:solidFill>
                <a:latin typeface="Arial" panose="020B0604020202020204" pitchFamily="34" charset="0"/>
                <a:cs typeface="Arial" panose="020B0604020202020204" pitchFamily="34" charset="0"/>
              </a:rPr>
              <a:t>Επικοινωνία των αποτελεσμάτων της επιδημιολογικής διερεύνησης</a:t>
            </a:r>
          </a:p>
        </p:txBody>
      </p:sp>
      <p:sp>
        <p:nvSpPr>
          <p:cNvPr id="6" name="TextBox 5">
            <a:extLst>
              <a:ext uri="{FF2B5EF4-FFF2-40B4-BE49-F238E27FC236}">
                <a16:creationId xmlns:a16="http://schemas.microsoft.com/office/drawing/2014/main" id="{F689E282-99CC-BA99-B1D1-C4FA1E1331DF}"/>
              </a:ext>
            </a:extLst>
          </p:cNvPr>
          <p:cNvSpPr txBox="1"/>
          <p:nvPr/>
        </p:nvSpPr>
        <p:spPr>
          <a:xfrm>
            <a:off x="4352276" y="2138046"/>
            <a:ext cx="7384003" cy="46115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Συντάσσεται </a:t>
            </a:r>
            <a:r>
              <a:rPr lang="el-GR" b="1" dirty="0">
                <a:latin typeface="Arial" panose="020B0604020202020204" pitchFamily="34" charset="0"/>
                <a:cs typeface="Arial" panose="020B0604020202020204" pitchFamily="34" charset="0"/>
              </a:rPr>
              <a:t>η επιδημιολογική έκθεση αναφοράς (epidemiologic report)</a:t>
            </a:r>
            <a:r>
              <a:rPr lang="el-GR" dirty="0">
                <a:latin typeface="Arial" panose="020B0604020202020204" pitchFamily="34" charset="0"/>
                <a:cs typeface="Arial" panose="020B0604020202020204" pitchFamily="34" charset="0"/>
              </a:rPr>
              <a:t> των αποτελεσμάτων της έρευνας. Η παρουσίαση των αποτελεσμάτων θα πρέπει να είναι προσαρμοσμένη ανάλογα με το κοινό που ανακοινώνεται.</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Είναι σημαντικό να ανακοινωθούν στην τοπική κοινότητα, στις τοπικές υγειονομικές αρχές και στα άτομα τα οποία εμπλέκονται με την εφαρμογή μέτρων πρόληψης και ελέγχου της επιδημίας.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Σε ορισμένες περιπτώσεις η σύνταξη της αναφοράς μπορεί να ακολουθείται και από τη συγγραφή μιας επιστημονικής εργασίας, με σχετική δημοσίευση σε κάποιο έγκριτο επιστημονικό περιοδικό όσον αφορά τη διερεύνηση της συγκεκριμένης επιδημίας.</a:t>
            </a:r>
          </a:p>
        </p:txBody>
      </p:sp>
    </p:spTree>
    <p:extLst>
      <p:ext uri="{BB962C8B-B14F-4D97-AF65-F5344CB8AC3E}">
        <p14:creationId xmlns:p14="http://schemas.microsoft.com/office/powerpoint/2010/main" val="392584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7E7E4-275F-391C-98EC-3680434F83F4}"/>
              </a:ext>
            </a:extLst>
          </p:cNvPr>
          <p:cNvSpPr>
            <a:spLocks noGrp="1"/>
          </p:cNvSpPr>
          <p:nvPr>
            <p:ph type="body" sz="quarter" idx="14"/>
          </p:nvPr>
        </p:nvSpPr>
        <p:spPr>
          <a:xfrm>
            <a:off x="324035" y="3987139"/>
            <a:ext cx="3465576" cy="975478"/>
          </a:xfrm>
        </p:spPr>
        <p:txBody>
          <a:bodyPr/>
          <a:lstStyle/>
          <a:p>
            <a:r>
              <a:rPr lang="el-GR" b="1" dirty="0">
                <a:solidFill>
                  <a:schemeClr val="tx1"/>
                </a:solidFill>
                <a:latin typeface="Arial" panose="020B0604020202020204" pitchFamily="34" charset="0"/>
                <a:cs typeface="Arial" panose="020B0604020202020204" pitchFamily="34" charset="0"/>
              </a:rPr>
              <a:t>Εφαρμογή μέτρων ελέγχου της επιδημίας</a:t>
            </a:r>
          </a:p>
        </p:txBody>
      </p:sp>
      <p:sp>
        <p:nvSpPr>
          <p:cNvPr id="6" name="TextBox 5">
            <a:extLst>
              <a:ext uri="{FF2B5EF4-FFF2-40B4-BE49-F238E27FC236}">
                <a16:creationId xmlns:a16="http://schemas.microsoft.com/office/drawing/2014/main" id="{71609C55-BCA7-38C0-EC2A-639E1EDA8AB6}"/>
              </a:ext>
            </a:extLst>
          </p:cNvPr>
          <p:cNvSpPr txBox="1"/>
          <p:nvPr/>
        </p:nvSpPr>
        <p:spPr>
          <a:xfrm>
            <a:off x="4574218" y="2238238"/>
            <a:ext cx="6895731" cy="3780522"/>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Έλεγχος και περιορισμός των υποδόχων</a:t>
            </a:r>
          </a:p>
          <a:p>
            <a:pPr marL="342900" indent="-34290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Περιορισμός της μετάδοσης των λοιμογόνων παραγόντων</a:t>
            </a:r>
          </a:p>
          <a:p>
            <a:pPr marL="342900" indent="-34290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Αύξηση της συλλογικής ανοσίας του πληθυσμού</a:t>
            </a:r>
          </a:p>
          <a:p>
            <a:pPr marL="342900" indent="-34290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algn="just">
              <a:lnSpc>
                <a:spcPct val="150000"/>
              </a:lnSpc>
            </a:pPr>
            <a:r>
              <a:rPr lang="el-GR" i="1" dirty="0">
                <a:latin typeface="Arial" panose="020B0604020202020204" pitchFamily="34" charset="0"/>
                <a:cs typeface="Arial" panose="020B0604020202020204" pitchFamily="34" charset="0"/>
              </a:rPr>
              <a:t>Αξίζει να σημειωθεί ότι στις επιδημικές συρροές κρουσμάτων τροφιμογενών νοσημάτων, εφαρμογή βρίσκουν τα δύο πρώτα από τα ως άνω αναφερόμενα μέτρα ελέγχου!!</a:t>
            </a:r>
          </a:p>
        </p:txBody>
      </p:sp>
    </p:spTree>
    <p:extLst>
      <p:ext uri="{BB962C8B-B14F-4D97-AF65-F5344CB8AC3E}">
        <p14:creationId xmlns:p14="http://schemas.microsoft.com/office/powerpoint/2010/main" val="1654060564"/>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2E48A8-213F-E497-8531-15202F4CDF5C}"/>
              </a:ext>
            </a:extLst>
          </p:cNvPr>
          <p:cNvSpPr txBox="1"/>
          <p:nvPr/>
        </p:nvSpPr>
        <p:spPr>
          <a:xfrm>
            <a:off x="3639844" y="2527462"/>
            <a:ext cx="5193807"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Έλεγχος και περιορισμός των υποδόχων</a:t>
            </a:r>
          </a:p>
        </p:txBody>
      </p:sp>
      <p:sp>
        <p:nvSpPr>
          <p:cNvPr id="8" name="TextBox 7">
            <a:extLst>
              <a:ext uri="{FF2B5EF4-FFF2-40B4-BE49-F238E27FC236}">
                <a16:creationId xmlns:a16="http://schemas.microsoft.com/office/drawing/2014/main" id="{31587C5D-BE39-AEC7-BEA7-698472AD523A}"/>
              </a:ext>
            </a:extLst>
          </p:cNvPr>
          <p:cNvSpPr txBox="1"/>
          <p:nvPr/>
        </p:nvSpPr>
        <p:spPr>
          <a:xfrm>
            <a:off x="597393" y="2896794"/>
            <a:ext cx="10997214"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Μεταξύ των μέτρων ελέγχου περιλαμβάνεται η </a:t>
            </a:r>
            <a:r>
              <a:rPr lang="el-GR" b="1" dirty="0">
                <a:latin typeface="Arial" panose="020B0604020202020204" pitchFamily="34" charset="0"/>
                <a:cs typeface="Arial" panose="020B0604020202020204" pitchFamily="34" charset="0"/>
              </a:rPr>
              <a:t>καταστροφή του υποδόχου </a:t>
            </a:r>
            <a:r>
              <a:rPr lang="el-GR" dirty="0">
                <a:latin typeface="Arial" panose="020B0604020202020204" pitchFamily="34" charset="0"/>
                <a:cs typeface="Arial" panose="020B0604020202020204" pitchFamily="34" charset="0"/>
              </a:rPr>
              <a:t>(π.χ. των παρασίτων και ενδιάμεσων ξενιστών, όπως τα τρωκτικά, σε ορισμένα νοσήματα) και ο </a:t>
            </a:r>
            <a:r>
              <a:rPr lang="el-GR" b="1" dirty="0">
                <a:latin typeface="Arial" panose="020B0604020202020204" pitchFamily="34" charset="0"/>
                <a:cs typeface="Arial" panose="020B0604020202020204" pitchFamily="34" charset="0"/>
              </a:rPr>
              <a:t>περιορισμός του υποδόχου </a:t>
            </a:r>
            <a:r>
              <a:rPr lang="el-GR" dirty="0">
                <a:latin typeface="Arial" panose="020B0604020202020204" pitchFamily="34" charset="0"/>
                <a:cs typeface="Arial" panose="020B0604020202020204" pitchFamily="34" charset="0"/>
              </a:rPr>
              <a:t>με εμβολιασμούς, χημειοπροφύλαξη και χημειοθεραπεία, όταν ο άνθρωπος είναι το μόνο ή το σημαντικότερο υποδόχο.</a:t>
            </a:r>
          </a:p>
        </p:txBody>
      </p:sp>
    </p:spTree>
    <p:extLst>
      <p:ext uri="{BB962C8B-B14F-4D97-AF65-F5344CB8AC3E}">
        <p14:creationId xmlns:p14="http://schemas.microsoft.com/office/powerpoint/2010/main" val="166165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648D3F-7ACC-8FA6-3B21-26F45A940939}"/>
              </a:ext>
            </a:extLst>
          </p:cNvPr>
          <p:cNvSpPr txBox="1"/>
          <p:nvPr/>
        </p:nvSpPr>
        <p:spPr>
          <a:xfrm>
            <a:off x="454239" y="814624"/>
            <a:ext cx="11283519" cy="461151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Στόχος του μέτρου είναι η </a:t>
            </a:r>
            <a:r>
              <a:rPr lang="el-GR" b="1" dirty="0">
                <a:latin typeface="Arial" panose="020B0604020202020204" pitchFamily="34" charset="0"/>
                <a:cs typeface="Arial" panose="020B0604020202020204" pitchFamily="34" charset="0"/>
              </a:rPr>
              <a:t>διακοπή της μετάδοσης του παθογόνου</a:t>
            </a:r>
            <a:r>
              <a:rPr lang="el-GR" dirty="0">
                <a:latin typeface="Arial" panose="020B0604020202020204" pitchFamily="34" charset="0"/>
                <a:cs typeface="Arial" panose="020B0604020202020204" pitchFamily="34" charset="0"/>
              </a:rPr>
              <a:t>. Η μετάδοση των λοιμογόνων παραγόντων μπορεί να περιοριστεί με απομόνωση των μολυσματικών ατόμων. Η </a:t>
            </a:r>
            <a:r>
              <a:rPr lang="el-GR" b="1" dirty="0">
                <a:latin typeface="Arial" panose="020B0604020202020204" pitchFamily="34" charset="0"/>
                <a:cs typeface="Arial" panose="020B0604020202020204" pitchFamily="34" charset="0"/>
              </a:rPr>
              <a:t>απομόνωση</a:t>
            </a:r>
            <a:r>
              <a:rPr lang="el-GR" dirty="0">
                <a:latin typeface="Arial" panose="020B0604020202020204" pitchFamily="34" charset="0"/>
                <a:cs typeface="Arial" panose="020B0604020202020204" pitchFamily="34" charset="0"/>
              </a:rPr>
              <a:t> δεν είναι αποτελεσματική όταν η νόσος είναι περισσότερο μεταδοτική κατά την περίοδο φορίας, όταν δηλαδή η αιχμή της μεταδοτικότητας της νόσου εμφανίζεται πριν από τις κλινικές εκδηλώσεις ή όταν υπάρχουν πολλοί μολυσματικοί φορείς ή πολλές υποκλινικές μολύνσεις. Η διασπορά των νοσημάτων που μεταδίδονται με έμμεση επαφή μπορεί να περιοριστεί με την </a:t>
            </a:r>
            <a:r>
              <a:rPr lang="el-GR" b="1" dirty="0">
                <a:latin typeface="Arial" panose="020B0604020202020204" pitchFamily="34" charset="0"/>
                <a:cs typeface="Arial" panose="020B0604020202020204" pitchFamily="34" charset="0"/>
              </a:rPr>
              <a:t>εφαρμογή απολύμανσης </a:t>
            </a:r>
            <a:r>
              <a:rPr lang="el-GR" dirty="0">
                <a:latin typeface="Arial" panose="020B0604020202020204" pitchFamily="34" charset="0"/>
                <a:cs typeface="Arial" panose="020B0604020202020204" pitchFamily="34" charset="0"/>
              </a:rPr>
              <a:t>(disinfection). Η τελευταία γίνεται είτε με χημικά είτε με φυσικά μέσα. Η διασπορά νοσημάτων που μεταδίδονται με αγωγούς, όπως το νερό και τα τρόφιμα, αντιμετωπίζεται κυρίως με </a:t>
            </a:r>
            <a:r>
              <a:rPr lang="el-GR" b="1" dirty="0">
                <a:latin typeface="Arial" panose="020B0604020202020204" pitchFamily="34" charset="0"/>
                <a:cs typeface="Arial" panose="020B0604020202020204" pitchFamily="34" charset="0"/>
              </a:rPr>
              <a:t>μέτρα εξυγίανσης </a:t>
            </a:r>
            <a:r>
              <a:rPr lang="el-GR" dirty="0">
                <a:latin typeface="Arial" panose="020B0604020202020204" pitchFamily="34" charset="0"/>
                <a:cs typeface="Arial" panose="020B0604020202020204" pitchFamily="34" charset="0"/>
              </a:rPr>
              <a:t>των συστημάτων ύδρευσης και αποχέτευσης (π.χ. χλωρίωση του νερού), θερμικές επεξεργασίες κατάλληλες για την καταστροφή των μικροβίων (π.χ. παστερίωση), συστήματα διαχείρισης της ασφάλειας και διασφάλισης της υγιεινής (π.χ. HACCP) κατά την παραγωγική διαδικασία, αποθήκευση, διανομή και εμπορία των τροφίμων. </a:t>
            </a:r>
          </a:p>
        </p:txBody>
      </p:sp>
      <p:sp>
        <p:nvSpPr>
          <p:cNvPr id="8" name="TextBox 7">
            <a:extLst>
              <a:ext uri="{FF2B5EF4-FFF2-40B4-BE49-F238E27FC236}">
                <a16:creationId xmlns:a16="http://schemas.microsoft.com/office/drawing/2014/main" id="{8F677C16-BDB0-C275-24C0-51D40C2DD89E}"/>
              </a:ext>
            </a:extLst>
          </p:cNvPr>
          <p:cNvSpPr txBox="1"/>
          <p:nvPr/>
        </p:nvSpPr>
        <p:spPr>
          <a:xfrm>
            <a:off x="2745788" y="348781"/>
            <a:ext cx="67004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Περιορισμός της μετάδοσης των λοιμογόνων παραγόντων</a:t>
            </a:r>
          </a:p>
        </p:txBody>
      </p:sp>
    </p:spTree>
    <p:extLst>
      <p:ext uri="{BB962C8B-B14F-4D97-AF65-F5344CB8AC3E}">
        <p14:creationId xmlns:p14="http://schemas.microsoft.com/office/powerpoint/2010/main" val="304617950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327B17-53AC-4380-EAB0-0D045609B7CF}"/>
              </a:ext>
            </a:extLst>
          </p:cNvPr>
          <p:cNvSpPr txBox="1"/>
          <p:nvPr/>
        </p:nvSpPr>
        <p:spPr>
          <a:xfrm>
            <a:off x="3048740" y="2287765"/>
            <a:ext cx="6094520" cy="369332"/>
          </a:xfrm>
          <a:prstGeom prst="rect">
            <a:avLst/>
          </a:prstGeom>
          <a:noFill/>
        </p:spPr>
        <p:txBody>
          <a:bodyPr wrap="square">
            <a:spAutoFit/>
          </a:bodyPr>
          <a:lstStyle/>
          <a:p>
            <a:pPr algn="ctr"/>
            <a:r>
              <a:rPr lang="el-GR" b="1" dirty="0">
                <a:latin typeface="Arial" panose="020B0604020202020204" pitchFamily="34" charset="0"/>
                <a:cs typeface="Arial" panose="020B0604020202020204" pitchFamily="34" charset="0"/>
              </a:rPr>
              <a:t>Αύξηση της συλλογικής ανοσίας του πληθυσμού</a:t>
            </a:r>
          </a:p>
        </p:txBody>
      </p:sp>
      <p:sp>
        <p:nvSpPr>
          <p:cNvPr id="8" name="TextBox 7">
            <a:extLst>
              <a:ext uri="{FF2B5EF4-FFF2-40B4-BE49-F238E27FC236}">
                <a16:creationId xmlns:a16="http://schemas.microsoft.com/office/drawing/2014/main" id="{BAF9A983-8736-CFEC-3A42-E4DA3D7D9BB4}"/>
              </a:ext>
            </a:extLst>
          </p:cNvPr>
          <p:cNvSpPr txBox="1"/>
          <p:nvPr/>
        </p:nvSpPr>
        <p:spPr>
          <a:xfrm>
            <a:off x="659536" y="2657097"/>
            <a:ext cx="10872928" cy="211852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Στόχος του μέτρου είναι η τροποποίηση της αντίδρασης του ξενιστή (άνθρωπος). Μπορεί να γίνει με </a:t>
            </a:r>
            <a:r>
              <a:rPr lang="el-GR" b="1" dirty="0">
                <a:latin typeface="Arial" panose="020B0604020202020204" pitchFamily="34" charset="0"/>
                <a:cs typeface="Arial" panose="020B0604020202020204" pitchFamily="34" charset="0"/>
              </a:rPr>
              <a:t>τεχνητή ενεργητική ανοσοποίηση </a:t>
            </a:r>
            <a:r>
              <a:rPr lang="el-GR" dirty="0">
                <a:latin typeface="Arial" panose="020B0604020202020204" pitchFamily="34" charset="0"/>
                <a:cs typeface="Arial" panose="020B0604020202020204" pitchFamily="34" charset="0"/>
              </a:rPr>
              <a:t>(εμβολιασμός) ή </a:t>
            </a:r>
            <a:r>
              <a:rPr lang="el-GR" b="1" dirty="0">
                <a:latin typeface="Arial" panose="020B0604020202020204" pitchFamily="34" charset="0"/>
                <a:cs typeface="Arial" panose="020B0604020202020204" pitchFamily="34" charset="0"/>
              </a:rPr>
              <a:t>με χορήγηση έτοιμων αντισωμάτων</a:t>
            </a:r>
            <a:r>
              <a:rPr lang="el-GR" dirty="0">
                <a:latin typeface="Arial" panose="020B0604020202020204" pitchFamily="34" charset="0"/>
                <a:cs typeface="Arial" panose="020B0604020202020204" pitchFamily="34" charset="0"/>
              </a:rPr>
              <a:t>. Σημαντικό πλεονέκτημα της τεχνητής ενεργητικής ανοσοποίησης στην αντιμετώπιση εξελισσόμενων επιδημικών εξάρσεων είναι η ταχύτητα με την οποία δημιουργείται η συλλογική ανοσία, ενώ μειονέκτημά της είναι ότι η δημιουργούμενη ανοσία είναι παροδική και συχνά μέτρια.</a:t>
            </a:r>
          </a:p>
        </p:txBody>
      </p:sp>
    </p:spTree>
    <p:extLst>
      <p:ext uri="{BB962C8B-B14F-4D97-AF65-F5344CB8AC3E}">
        <p14:creationId xmlns:p14="http://schemas.microsoft.com/office/powerpoint/2010/main" val="559297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3F27A5-F7FC-5077-7A79-BACB4BD5F1A2}"/>
              </a:ext>
            </a:extLst>
          </p:cNvPr>
          <p:cNvSpPr txBox="1"/>
          <p:nvPr/>
        </p:nvSpPr>
        <p:spPr>
          <a:xfrm>
            <a:off x="552634" y="1068748"/>
            <a:ext cx="11441098" cy="13051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800" b="1" dirty="0">
                <a:solidFill>
                  <a:prstClr val="white"/>
                </a:solidFill>
                <a:latin typeface="Arial" panose="020B0604020202020204" pitchFamily="34" charset="0"/>
                <a:cs typeface="Arial" panose="020B0604020202020204" pitchFamily="34" charset="0"/>
              </a:rPr>
              <a:t>1</a:t>
            </a:r>
            <a:r>
              <a:rPr lang="en-US" sz="2800" b="1" dirty="0">
                <a:solidFill>
                  <a:prstClr val="white"/>
                </a:solidFill>
                <a:latin typeface="Arial" panose="020B0604020202020204" pitchFamily="34" charset="0"/>
                <a:cs typeface="Arial" panose="020B0604020202020204" pitchFamily="34" charset="0"/>
              </a:rPr>
              <a:t>1</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Μελέτες περίπτωσης (case studies) επιδημικών συρροών κρουσμάτων τροφιμογενών νοσημάτων</a:t>
            </a:r>
          </a:p>
        </p:txBody>
      </p:sp>
    </p:spTree>
    <p:extLst>
      <p:ext uri="{BB962C8B-B14F-4D97-AF65-F5344CB8AC3E}">
        <p14:creationId xmlns:p14="http://schemas.microsoft.com/office/powerpoint/2010/main" val="343832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9B56C0-E814-036B-8953-D23BF79F18B9}"/>
              </a:ext>
            </a:extLst>
          </p:cNvPr>
          <p:cNvSpPr txBox="1"/>
          <p:nvPr/>
        </p:nvSpPr>
        <p:spPr>
          <a:xfrm>
            <a:off x="1000217" y="463236"/>
            <a:ext cx="10191565"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1</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περίπτωση: Επιδημική συρροή κρουσμάτων χολέρας σε διεθνή αεροπορική πτήση</a:t>
            </a:r>
          </a:p>
        </p:txBody>
      </p:sp>
      <p:sp>
        <p:nvSpPr>
          <p:cNvPr id="7" name="TextBox 6">
            <a:extLst>
              <a:ext uri="{FF2B5EF4-FFF2-40B4-BE49-F238E27FC236}">
                <a16:creationId xmlns:a16="http://schemas.microsoft.com/office/drawing/2014/main" id="{32B1792D-2D08-289C-4283-1CA87148A0C5}"/>
              </a:ext>
            </a:extLst>
          </p:cNvPr>
          <p:cNvSpPr txBox="1"/>
          <p:nvPr/>
        </p:nvSpPr>
        <p:spPr>
          <a:xfrm>
            <a:off x="703554" y="832568"/>
            <a:ext cx="10810783" cy="36933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Τον Ιανουάριο του 1991, επιδημία χολέρας έκανε την εμφάνισή της στη Ν. Αμερική για πρώτη φορά.</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Μέχρι το τέλος εκείνου του έτους, η επιδημία είχε μεταδοθεί σε 14 χώρες της Λατινικής Αμερικής, με περίπου 400.000 καταγεγραμμένα κρούσματα και 4.000 θανάτους από χολέρα.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Τον Φεβρουάριο του 1992 απομονώθηκε ο ορότυπος O1 του δονάκιου της χολέρας από τα κόπρανα πέντε ασθενών που εμφάνισαν διάρροια. Ένας ασθενής 70 ετών κατέληξε. Και οι πέντε ασθενείς υπήρξαν επιβάτες της ίδιας εμπορικής πτήσης στις 14 Φεβρουαρίου. Η πτήση αναχώρησε από το Μπουένος Άιρες (Αργεντινή), με ενδιάμεση στάση στη Λίμα (Περού) και αφίχθη στο Λος Άντζελες της Καλιφόρνιας (ΗΠΑ), αποβιβάζοντας 336 επιβάτες.</a:t>
            </a: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14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F5804F-3DFD-A8B6-7D8C-348674EDF4D2}"/>
              </a:ext>
            </a:extLst>
          </p:cNvPr>
          <p:cNvSpPr txBox="1"/>
          <p:nvPr/>
        </p:nvSpPr>
        <p:spPr>
          <a:xfrm>
            <a:off x="309854" y="2141468"/>
            <a:ext cx="11572292"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ταχεία </a:t>
            </a:r>
            <a:r>
              <a:rPr lang="el-GR" b="1" dirty="0">
                <a:latin typeface="Arial" panose="020B0604020202020204" pitchFamily="34" charset="0"/>
                <a:cs typeface="Arial" panose="020B0604020202020204" pitchFamily="34" charset="0"/>
              </a:rPr>
              <a:t>καταγραφή</a:t>
            </a:r>
            <a:r>
              <a:rPr lang="el-GR" dirty="0">
                <a:latin typeface="Arial" panose="020B0604020202020204" pitchFamily="34" charset="0"/>
                <a:cs typeface="Arial" panose="020B0604020202020204" pitchFamily="34" charset="0"/>
              </a:rPr>
              <a:t> και </a:t>
            </a:r>
            <a:r>
              <a:rPr lang="el-GR" b="1" dirty="0">
                <a:latin typeface="Arial" panose="020B0604020202020204" pitchFamily="34" charset="0"/>
                <a:cs typeface="Arial" panose="020B0604020202020204" pitchFamily="34" charset="0"/>
              </a:rPr>
              <a:t>αναφορά</a:t>
            </a:r>
            <a:r>
              <a:rPr lang="el-GR" dirty="0">
                <a:latin typeface="Arial" panose="020B0604020202020204" pitchFamily="34" charset="0"/>
                <a:cs typeface="Arial" panose="020B0604020202020204" pitchFamily="34" charset="0"/>
              </a:rPr>
              <a:t> των κρουσμάτων και των τοπικών επιδημικών συρροών κρουσμάτων σε εθνικό και διεθνές επίπεδο μπορεί να βελτιώσει την επιδημιολογική επιτήρηση και τον έλεγχο των τροφιμογενών νοσημάτων.</a:t>
            </a:r>
          </a:p>
        </p:txBody>
      </p:sp>
    </p:spTree>
    <p:extLst>
      <p:ext uri="{BB962C8B-B14F-4D97-AF65-F5344CB8AC3E}">
        <p14:creationId xmlns:p14="http://schemas.microsoft.com/office/powerpoint/2010/main" val="211751432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E152FA-661E-D978-FF21-4F80965CE134}"/>
              </a:ext>
            </a:extLst>
          </p:cNvPr>
          <p:cNvSpPr txBox="1"/>
          <p:nvPr/>
        </p:nvSpPr>
        <p:spPr>
          <a:xfrm>
            <a:off x="304060" y="4214219"/>
            <a:ext cx="2661082"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Μεθοδολογία μελέτης</a:t>
            </a:r>
          </a:p>
        </p:txBody>
      </p:sp>
      <p:sp>
        <p:nvSpPr>
          <p:cNvPr id="8" name="TextBox 7">
            <a:extLst>
              <a:ext uri="{FF2B5EF4-FFF2-40B4-BE49-F238E27FC236}">
                <a16:creationId xmlns:a16="http://schemas.microsoft.com/office/drawing/2014/main" id="{08AC913E-C757-43DE-1DE1-38F47267434B}"/>
              </a:ext>
            </a:extLst>
          </p:cNvPr>
          <p:cNvSpPr txBox="1"/>
          <p:nvPr/>
        </p:nvSpPr>
        <p:spPr>
          <a:xfrm>
            <a:off x="4325644" y="2246481"/>
            <a:ext cx="7366247" cy="46115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Ως επιβεβαιωμένα κρούσματα χολέρας ορίστηκαν εκείνα τα κρούσματα που εμφάνισαν τόσο διαρροϊκές κενώσεις όσο και εργαστηριακές αποδείξεις μόλυνσης με το τοξινογόνο στέλεχος </a:t>
            </a:r>
            <a:r>
              <a:rPr lang="el-GR" i="1" dirty="0">
                <a:latin typeface="Arial" panose="020B0604020202020204" pitchFamily="34" charset="0"/>
                <a:cs typeface="Arial" panose="020B0604020202020204" pitchFamily="34" charset="0"/>
              </a:rPr>
              <a:t>Vibrio cholerae </a:t>
            </a:r>
            <a:r>
              <a:rPr lang="el-GR" dirty="0">
                <a:latin typeface="Arial" panose="020B0604020202020204" pitchFamily="34" charset="0"/>
                <a:cs typeface="Arial" panose="020B0604020202020204" pitchFamily="34" charset="0"/>
              </a:rPr>
              <a:t>O1, σύμφωνα με τα κριτήρια των Κέντρων Ελέγχου και Πρόληψης Νοσημάτων των ΗΠΑ (CDC).</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συνεντεύξεις στους επιβάτες αφορούσαν την κατανάλωση τροφίμων και ποτών κατά τη διάρκεια της πτήσης, καθώς και την έκθεσή τους στον κίνδυνο για χολέρα μέχρι και τρεις μέρες πριν από την πτήση.</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τους επιβάτες ζητήθηκαν δείγματα κοπράνων για καλλιέργεια και δείγματα ορού για ορολογική εξέταση. </a:t>
            </a:r>
          </a:p>
        </p:txBody>
      </p:sp>
    </p:spTree>
    <p:extLst>
      <p:ext uri="{BB962C8B-B14F-4D97-AF65-F5344CB8AC3E}">
        <p14:creationId xmlns:p14="http://schemas.microsoft.com/office/powerpoint/2010/main" val="2566168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E152FA-661E-D978-FF21-4F80965CE134}"/>
              </a:ext>
            </a:extLst>
          </p:cNvPr>
          <p:cNvSpPr txBox="1"/>
          <p:nvPr/>
        </p:nvSpPr>
        <p:spPr>
          <a:xfrm>
            <a:off x="304060" y="4214219"/>
            <a:ext cx="2661082"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Μεθοδολογία μελέτης</a:t>
            </a:r>
          </a:p>
        </p:txBody>
      </p:sp>
      <p:sp>
        <p:nvSpPr>
          <p:cNvPr id="5" name="TextBox 4">
            <a:extLst>
              <a:ext uri="{FF2B5EF4-FFF2-40B4-BE49-F238E27FC236}">
                <a16:creationId xmlns:a16="http://schemas.microsoft.com/office/drawing/2014/main" id="{894DAE9F-1568-967E-F7C8-2A75555E217F}"/>
              </a:ext>
            </a:extLst>
          </p:cNvPr>
          <p:cNvSpPr txBox="1"/>
          <p:nvPr/>
        </p:nvSpPr>
        <p:spPr>
          <a:xfrm>
            <a:off x="4243527" y="84494"/>
            <a:ext cx="7421732" cy="668901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Για τον καθορισμό του αγωγού (πηγή) μόλυνσης διεξήχθη μια μελέτη ασθενών-μαρτύρων όπου ως ασθενείς ορίστηκαν εκείνοι οι επιβάτες στους οποίους οι καλλιέργειες κοπράνων ήταν θετικές ως προς την παρουσία του </a:t>
            </a:r>
            <a:r>
              <a:rPr lang="el-GR" i="1" dirty="0">
                <a:latin typeface="Arial" panose="020B0604020202020204" pitchFamily="34" charset="0"/>
                <a:cs typeface="Arial" panose="020B0604020202020204" pitchFamily="34" charset="0"/>
              </a:rPr>
              <a:t>V. cholerae </a:t>
            </a:r>
            <a:r>
              <a:rPr lang="el-GR" dirty="0">
                <a:latin typeface="Arial" panose="020B0604020202020204" pitchFamily="34" charset="0"/>
                <a:cs typeface="Arial" panose="020B0604020202020204" pitchFamily="34" charset="0"/>
              </a:rPr>
              <a:t>O1, ανεξαρτήτως των συμπτωμάτων που εμφάνισαν. Ως μάρτυρες θεωρήθηκαν οι επιβάτες που δεν εμφάνισαν γαστρεντερικά συμπτώματα πέντε ημέρες μετά την πτήση, καλλιέργειες κοπράνων των οποίων ήταν αρνητικές ως προς την παρουσία του δονακίου και, επίσης, ο τίτλος αντισωμάτων έναντι του βακτηρίου ήταν σε αυτούς τους επιβάτες &lt;640.</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a:t>
            </a:r>
            <a:r>
              <a:rPr lang="el-GR" i="1" dirty="0">
                <a:latin typeface="Arial" panose="020B0604020202020204" pitchFamily="34" charset="0"/>
                <a:cs typeface="Arial" panose="020B0604020202020204" pitchFamily="34" charset="0"/>
              </a:rPr>
              <a:t>λόγος των σχετικών πιθανοτήτων (OR) </a:t>
            </a:r>
            <a:r>
              <a:rPr lang="el-GR" dirty="0">
                <a:latin typeface="Arial" panose="020B0604020202020204" pitchFamily="34" charset="0"/>
                <a:cs typeface="Arial" panose="020B0604020202020204" pitchFamily="34" charset="0"/>
              </a:rPr>
              <a:t>υπολογίστηκε για την εξέταση της μη διαφοροποιημένης σχέσης μεταξύ των τροφίμων που καταναλώθηκαν και της επιβεβαιωμένης λοίμωξης, μέσω της καλλιέργειας κοπράνων. Επίσης, εφαρμόστηκε </a:t>
            </a:r>
            <a:r>
              <a:rPr lang="el-GR" i="1" dirty="0">
                <a:latin typeface="Arial" panose="020B0604020202020204" pitchFamily="34" charset="0"/>
                <a:cs typeface="Arial" panose="020B0604020202020204" pitchFamily="34" charset="0"/>
              </a:rPr>
              <a:t>πολλαπλή λογιστική παλινδρόμηση (multiple logistic regreesion)</a:t>
            </a:r>
            <a:r>
              <a:rPr lang="el-GR" dirty="0">
                <a:latin typeface="Arial" panose="020B0604020202020204" pitchFamily="34" charset="0"/>
                <a:cs typeface="Arial" panose="020B0604020202020204" pitchFamily="34" charset="0"/>
              </a:rPr>
              <a:t> για τον προσδιορισμό των τροφίμων των οποίων η κατανάλωση σχετίζεται ανεξάρτητα με τη μόλυνση.</a:t>
            </a:r>
          </a:p>
        </p:txBody>
      </p:sp>
    </p:spTree>
    <p:extLst>
      <p:ext uri="{BB962C8B-B14F-4D97-AF65-F5344CB8AC3E}">
        <p14:creationId xmlns:p14="http://schemas.microsoft.com/office/powerpoint/2010/main" val="3570519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4A84C-B74D-D2CA-D3E6-CD0556F2FD56}"/>
              </a:ext>
            </a:extLst>
          </p:cNvPr>
          <p:cNvSpPr>
            <a:spLocks noGrp="1"/>
          </p:cNvSpPr>
          <p:nvPr>
            <p:ph type="body" sz="quarter" idx="14"/>
          </p:nvPr>
        </p:nvSpPr>
        <p:spPr>
          <a:xfrm>
            <a:off x="430567" y="4297858"/>
            <a:ext cx="2658862" cy="487207"/>
          </a:xfrm>
        </p:spPr>
        <p:txBody>
          <a:bodyPr/>
          <a:lstStyle/>
          <a:p>
            <a:r>
              <a:rPr lang="el-GR" b="1" dirty="0">
                <a:solidFill>
                  <a:schemeClr val="tx1"/>
                </a:solidFill>
                <a:latin typeface="Arial" panose="020B0604020202020204" pitchFamily="34" charset="0"/>
                <a:cs typeface="Arial" panose="020B0604020202020204" pitchFamily="34" charset="0"/>
              </a:rPr>
              <a:t>Δημογραφικά στοιχεία</a:t>
            </a:r>
          </a:p>
        </p:txBody>
      </p:sp>
      <p:sp>
        <p:nvSpPr>
          <p:cNvPr id="6" name="TextBox 5">
            <a:extLst>
              <a:ext uri="{FF2B5EF4-FFF2-40B4-BE49-F238E27FC236}">
                <a16:creationId xmlns:a16="http://schemas.microsoft.com/office/drawing/2014/main" id="{E6D7A62C-EF84-5031-7078-47602A07CA4C}"/>
              </a:ext>
            </a:extLst>
          </p:cNvPr>
          <p:cNvSpPr txBox="1"/>
          <p:nvPr/>
        </p:nvSpPr>
        <p:spPr>
          <a:xfrm>
            <a:off x="4216894" y="2246481"/>
            <a:ext cx="7448365" cy="46115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τους 336 επιβάτες της πτήσης, έγινε δειγματοληψία για εργαστηριακή ανάλυση στους 194 (58%). Σε 100 επιβάτες (52%) ευρέθησαν εργαστηριακές ενδείξεις μόλυνσης με </a:t>
            </a:r>
            <a:r>
              <a:rPr lang="el-GR" i="1" dirty="0">
                <a:latin typeface="Arial" panose="020B0604020202020204" pitchFamily="34" charset="0"/>
                <a:cs typeface="Arial" panose="020B0604020202020204" pitchFamily="34" charset="0"/>
              </a:rPr>
              <a:t>V. cholerae </a:t>
            </a:r>
            <a:r>
              <a:rPr lang="el-GR" dirty="0">
                <a:latin typeface="Arial" panose="020B0604020202020204" pitchFamily="34" charset="0"/>
                <a:cs typeface="Arial" panose="020B0604020202020204" pitchFamily="34" charset="0"/>
              </a:rPr>
              <a:t>O1, εκ των οποίων οι 75 δήλωσαν ότι είχαν διάρροια. Πέντε ακόμη επιβάτες της συγκεκριμένης πτήσης διαγνώστηκαν θετικοί στην Ιαπωνία. Η έναρξη των γαστρεντερικών συμπτωμάτων κυμάνθηκε από 0 – 6 ημέρες μετά την άφιξη (διάμεση τιμή: 2 ημέρες). Από τους 75 επιβάτες που προσβλήθηκαν από χολέρα, το 55% ήταν γυναίκες. Οι ηλικίες τους κυμαίνονταν από 9-77 έτη (διάμεση τιμή: 45 έτη). Δέκα εξ αυτών (13%) νοσηλεύτηκαν και ανάμεσά τους υπήρξε και ένα μοναδικό θανατηφόρο κρούσμα, ενός ηλικιωμένου ατόμου.</a:t>
            </a:r>
          </a:p>
        </p:txBody>
      </p:sp>
    </p:spTree>
    <p:extLst>
      <p:ext uri="{BB962C8B-B14F-4D97-AF65-F5344CB8AC3E}">
        <p14:creationId xmlns:p14="http://schemas.microsoft.com/office/powerpoint/2010/main" val="59975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E09FF-98FD-DB84-4370-FF7E1259BC97}"/>
              </a:ext>
            </a:extLst>
          </p:cNvPr>
          <p:cNvPicPr>
            <a:picLocks noChangeAspect="1"/>
          </p:cNvPicPr>
          <p:nvPr/>
        </p:nvPicPr>
        <p:blipFill rotWithShape="1">
          <a:blip r:embed="rId2"/>
          <a:srcRect l="22646" t="40000" r="36286" b="17022"/>
          <a:stretch/>
        </p:blipFill>
        <p:spPr>
          <a:xfrm>
            <a:off x="2267222" y="1245093"/>
            <a:ext cx="7657555" cy="4507637"/>
          </a:xfrm>
          <a:prstGeom prst="rect">
            <a:avLst/>
          </a:prstGeom>
        </p:spPr>
      </p:pic>
    </p:spTree>
    <p:extLst>
      <p:ext uri="{BB962C8B-B14F-4D97-AF65-F5344CB8AC3E}">
        <p14:creationId xmlns:p14="http://schemas.microsoft.com/office/powerpoint/2010/main" val="2433829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5C2197-6A12-C5D5-BBA6-818763110A14}"/>
              </a:ext>
            </a:extLst>
          </p:cNvPr>
          <p:cNvSpPr>
            <a:spLocks noGrp="1"/>
          </p:cNvSpPr>
          <p:nvPr>
            <p:ph type="body" sz="quarter" idx="14"/>
          </p:nvPr>
        </p:nvSpPr>
        <p:spPr>
          <a:xfrm>
            <a:off x="386179" y="4209081"/>
            <a:ext cx="3465576" cy="540473"/>
          </a:xfrm>
        </p:spPr>
        <p:txBody>
          <a:bodyPr/>
          <a:lstStyle/>
          <a:p>
            <a:r>
              <a:rPr lang="el-GR" b="1" dirty="0">
                <a:solidFill>
                  <a:schemeClr val="tx1"/>
                </a:solidFill>
                <a:latin typeface="Arial" panose="020B0604020202020204" pitchFamily="34" charset="0"/>
                <a:cs typeface="Arial" panose="020B0604020202020204" pitchFamily="34" charset="0"/>
              </a:rPr>
              <a:t>Μελέτη ασθενών-μαρτύρων</a:t>
            </a:r>
          </a:p>
        </p:txBody>
      </p:sp>
      <p:sp>
        <p:nvSpPr>
          <p:cNvPr id="6" name="TextBox 5">
            <a:extLst>
              <a:ext uri="{FF2B5EF4-FFF2-40B4-BE49-F238E27FC236}">
                <a16:creationId xmlns:a16="http://schemas.microsoft.com/office/drawing/2014/main" id="{734D5261-6AEF-63D6-F519-CD576B5046FF}"/>
              </a:ext>
            </a:extLst>
          </p:cNvPr>
          <p:cNvSpPr txBox="1"/>
          <p:nvPr/>
        </p:nvSpPr>
        <p:spPr>
          <a:xfrm>
            <a:off x="4068192" y="194386"/>
            <a:ext cx="7561556" cy="211852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 μελέτη συμμετείχαν 31 ασθενείς και 79 μάρτυρες. Η διάμεση τιμή ηλικίας των κρουσμάτων ήταν τα 54 έτη (εύρος: 15-77 έτη) σε αντίθεση με τους μάρτυρες όπου αντίστοιχα η διάμεση τιμή ηλικίας ήταν τα 35 έτη (εύρος: 1-84 έτη). Το 81% και 47% των ασθενών και των μαρτύρων αντίστοιχα ήταν γυναίκες. </a:t>
            </a:r>
          </a:p>
        </p:txBody>
      </p:sp>
      <p:pic>
        <p:nvPicPr>
          <p:cNvPr id="10" name="Picture 9">
            <a:extLst>
              <a:ext uri="{FF2B5EF4-FFF2-40B4-BE49-F238E27FC236}">
                <a16:creationId xmlns:a16="http://schemas.microsoft.com/office/drawing/2014/main" id="{97B1D0E3-9BCC-943C-99CD-1FBC8501EB02}"/>
              </a:ext>
            </a:extLst>
          </p:cNvPr>
          <p:cNvPicPr>
            <a:picLocks noChangeAspect="1"/>
          </p:cNvPicPr>
          <p:nvPr/>
        </p:nvPicPr>
        <p:blipFill rotWithShape="1">
          <a:blip r:embed="rId2"/>
          <a:srcRect l="31592" t="23819" r="32427" b="11327"/>
          <a:stretch/>
        </p:blipFill>
        <p:spPr>
          <a:xfrm>
            <a:off x="5737124" y="2312915"/>
            <a:ext cx="4482761" cy="4545085"/>
          </a:xfrm>
          <a:prstGeom prst="rect">
            <a:avLst/>
          </a:prstGeom>
        </p:spPr>
      </p:pic>
    </p:spTree>
    <p:extLst>
      <p:ext uri="{BB962C8B-B14F-4D97-AF65-F5344CB8AC3E}">
        <p14:creationId xmlns:p14="http://schemas.microsoft.com/office/powerpoint/2010/main" val="2766764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406E86-2619-01F2-B03C-47603A844166}"/>
              </a:ext>
            </a:extLst>
          </p:cNvPr>
          <p:cNvSpPr>
            <a:spLocks noGrp="1"/>
          </p:cNvSpPr>
          <p:nvPr>
            <p:ph type="body" sz="quarter" idx="14"/>
          </p:nvPr>
        </p:nvSpPr>
        <p:spPr>
          <a:xfrm>
            <a:off x="244136" y="4013772"/>
            <a:ext cx="3120501" cy="877824"/>
          </a:xfrm>
        </p:spPr>
        <p:txBody>
          <a:bodyPr/>
          <a:lstStyle/>
          <a:p>
            <a:r>
              <a:rPr lang="el-GR" b="1" dirty="0">
                <a:solidFill>
                  <a:schemeClr val="tx1"/>
                </a:solidFill>
                <a:latin typeface="Arial" panose="020B0604020202020204" pitchFamily="34" charset="0"/>
                <a:cs typeface="Arial" panose="020B0604020202020204" pitchFamily="34" charset="0"/>
              </a:rPr>
              <a:t>Στοιχεία διερεύνησης - Συμπεράσματα</a:t>
            </a:r>
          </a:p>
        </p:txBody>
      </p:sp>
      <p:sp>
        <p:nvSpPr>
          <p:cNvPr id="6" name="TextBox 5">
            <a:extLst>
              <a:ext uri="{FF2B5EF4-FFF2-40B4-BE49-F238E27FC236}">
                <a16:creationId xmlns:a16="http://schemas.microsoft.com/office/drawing/2014/main" id="{E9746D6E-940E-6B94-D4E1-67E4591DD612}"/>
              </a:ext>
            </a:extLst>
          </p:cNvPr>
          <p:cNvSpPr txBox="1"/>
          <p:nvPr/>
        </p:nvSpPr>
        <p:spPr>
          <a:xfrm>
            <a:off x="4219111" y="1298323"/>
            <a:ext cx="7428392" cy="502701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Παρ’ όλο που η κρύα σαλάτα θαλασσινών ενοχοποιήθηκε εμφανώς ως η πηγή μόλυνσης σε αυτή την επιδημική έξαρση, δεν είναι γνωστό πώς ακριβώς μιάνθηκε. Πιθανόν ως πρώτη ύλη στη σαλάτα να χρησιμοποιήθηκαν θαλασσινά τα οποία αλιεύθηκαν από νερά στα οποία το μικρόβιο της χολέρας είχε εισαχθεί μέσω της κοπρανώδους μίανσης του νερού και κατόπιν τα θαλασσινά αυτά δεν μαγειρεύτηκαν επαρκώς. Άλλα συστατικά της σαλάτας μπορεί να μην πλύθηκαν ή να πλύθηκαν με μιασμένο νερό. Τέλος, ένα ή περισσότερα λάθη χειρισμού κατά την παρασκευή της σαλάτας στην κουζίνα του catering ή ακόμα και καθ’ οδόν στο αεροδρόμιο ή κατά τη διάρκεια της πτήσης μπορεί να συνεισέφεραν στην εκδήλωση της επιδημικής έξαρσης.</a:t>
            </a:r>
          </a:p>
        </p:txBody>
      </p:sp>
    </p:spTree>
    <p:extLst>
      <p:ext uri="{BB962C8B-B14F-4D97-AF65-F5344CB8AC3E}">
        <p14:creationId xmlns:p14="http://schemas.microsoft.com/office/powerpoint/2010/main" val="352398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406E86-2619-01F2-B03C-47603A844166}"/>
              </a:ext>
            </a:extLst>
          </p:cNvPr>
          <p:cNvSpPr>
            <a:spLocks noGrp="1"/>
          </p:cNvSpPr>
          <p:nvPr>
            <p:ph type="body" sz="quarter" idx="14"/>
          </p:nvPr>
        </p:nvSpPr>
        <p:spPr>
          <a:xfrm>
            <a:off x="244136" y="4013772"/>
            <a:ext cx="3120501" cy="877824"/>
          </a:xfrm>
        </p:spPr>
        <p:txBody>
          <a:bodyPr/>
          <a:lstStyle/>
          <a:p>
            <a:r>
              <a:rPr lang="el-GR" b="1" dirty="0">
                <a:solidFill>
                  <a:schemeClr val="tx1"/>
                </a:solidFill>
                <a:latin typeface="Arial" panose="020B0604020202020204" pitchFamily="34" charset="0"/>
                <a:cs typeface="Arial" panose="020B0604020202020204" pitchFamily="34" charset="0"/>
              </a:rPr>
              <a:t>Στοιχεία διερεύνησης - Συμπεράσματα</a:t>
            </a:r>
          </a:p>
        </p:txBody>
      </p:sp>
      <p:sp>
        <p:nvSpPr>
          <p:cNvPr id="5" name="TextBox 4">
            <a:extLst>
              <a:ext uri="{FF2B5EF4-FFF2-40B4-BE49-F238E27FC236}">
                <a16:creationId xmlns:a16="http://schemas.microsoft.com/office/drawing/2014/main" id="{1A9B2C6E-12E8-073B-AECF-5016FC085FB9}"/>
              </a:ext>
            </a:extLst>
          </p:cNvPr>
          <p:cNvSpPr txBox="1"/>
          <p:nvPr/>
        </p:nvSpPr>
        <p:spPr>
          <a:xfrm>
            <a:off x="4254622" y="2905581"/>
            <a:ext cx="7339614" cy="336470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μελέτη αυτής της επιδημικής έξαρσης τονίζει την αξία μερικών σημαντικών προληπτικών μέτρων, όπως την αποφυγή κατανάλωσης ωμών τροφίμων και την κατανάλωση μόνο μαγειρεμένων τροφίμων, ειδικά από τους ταξιδιώτες που επισκέπτονται χώρες με φτωχές συνθήκες υγιεινής. Επιπρόσθετα, οι αεροπορικές εταιρείες θα πρέπει να εξετάσουν την ορθή βιομηχανική/υγιεινή πρακτική (GMP/GHP) των υπηρεσιών catering σε χώρες που αντιμετωπίζουν επιδημικές εξάρσεις χολέρας.</a:t>
            </a:r>
          </a:p>
        </p:txBody>
      </p:sp>
    </p:spTree>
    <p:extLst>
      <p:ext uri="{BB962C8B-B14F-4D97-AF65-F5344CB8AC3E}">
        <p14:creationId xmlns:p14="http://schemas.microsoft.com/office/powerpoint/2010/main" val="784068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F813EB-1D68-3B1D-AC2C-B6F9F8056ABA}"/>
              </a:ext>
            </a:extLst>
          </p:cNvPr>
          <p:cNvSpPr txBox="1"/>
          <p:nvPr/>
        </p:nvSpPr>
        <p:spPr>
          <a:xfrm>
            <a:off x="1835828" y="276077"/>
            <a:ext cx="8520344"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2</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περίπτωση: Συρροή κρουσμάτων γαστρεντερίτιδας σε σχολική εκδρομή</a:t>
            </a:r>
          </a:p>
        </p:txBody>
      </p:sp>
      <p:sp>
        <p:nvSpPr>
          <p:cNvPr id="8" name="TextBox 7">
            <a:extLst>
              <a:ext uri="{FF2B5EF4-FFF2-40B4-BE49-F238E27FC236}">
                <a16:creationId xmlns:a16="http://schemas.microsoft.com/office/drawing/2014/main" id="{F7916A53-E86E-3653-E842-D607970367BB}"/>
              </a:ext>
            </a:extLst>
          </p:cNvPr>
          <p:cNvSpPr txBox="1"/>
          <p:nvPr/>
        </p:nvSpPr>
        <p:spPr>
          <a:xfrm>
            <a:off x="843379" y="833579"/>
            <a:ext cx="10857390" cy="2533963"/>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Στην Ελλάδα στο διάστημα 2004-2009 είχαν δηλωθεί στο ΚΕΕΛΠΝΟ (νυν ΕΟΔΥ) τέσσερις συρροές κρουσμάτων γαστρεντερίτιδας που εκδηλώθηκαν στη διάρκεια σχολικών εκδρομών</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Στις 4 Μαρτίου 2010, το Τμήμα Επιδημιολογικής Επιτήρησης και Παρέμβασης του ΚΕΕΛΠΝΟ ενημερώθηκε από τη Διεύθυνση Υγείας της Νομαρχιακής Αυτοδιοίκησης (ΔΥΝΑ) Ημαθίας για συρροή κρουσμάτων γαστρεντερίτιδας σε μαθητές που είχαν συμμετάσχει σε σχολική εκδρομή και διέμειναν κατά το διάστημα 11-15 Φεβρουαρίου 2010 σε ξενοδοχείο του νομού.</a:t>
            </a:r>
          </a:p>
        </p:txBody>
      </p:sp>
    </p:spTree>
    <p:extLst>
      <p:ext uri="{BB962C8B-B14F-4D97-AF65-F5344CB8AC3E}">
        <p14:creationId xmlns:p14="http://schemas.microsoft.com/office/powerpoint/2010/main" val="405476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EFF56B-3A4B-C954-5713-F16E0B0904B6}"/>
              </a:ext>
            </a:extLst>
          </p:cNvPr>
          <p:cNvSpPr>
            <a:spLocks noGrp="1"/>
          </p:cNvSpPr>
          <p:nvPr>
            <p:ph type="body" sz="quarter" idx="14"/>
          </p:nvPr>
        </p:nvSpPr>
        <p:spPr>
          <a:xfrm>
            <a:off x="395056" y="4164693"/>
            <a:ext cx="2570085" cy="649224"/>
          </a:xfrm>
        </p:spPr>
        <p:txBody>
          <a:bodyPr/>
          <a:lstStyle/>
          <a:p>
            <a:r>
              <a:rPr lang="el-GR" b="1" dirty="0">
                <a:solidFill>
                  <a:schemeClr val="tx1"/>
                </a:solidFill>
                <a:latin typeface="Arial" panose="020B0604020202020204" pitchFamily="34" charset="0"/>
                <a:cs typeface="Arial" panose="020B0604020202020204" pitchFamily="34" charset="0"/>
              </a:rPr>
              <a:t>Μεθοδολογία μελέτης</a:t>
            </a:r>
          </a:p>
        </p:txBody>
      </p:sp>
      <p:sp>
        <p:nvSpPr>
          <p:cNvPr id="6" name="TextBox 5">
            <a:extLst>
              <a:ext uri="{FF2B5EF4-FFF2-40B4-BE49-F238E27FC236}">
                <a16:creationId xmlns:a16="http://schemas.microsoft.com/office/drawing/2014/main" id="{0F745AE3-BA4E-6663-40DE-27E8CED98B1B}"/>
              </a:ext>
            </a:extLst>
          </p:cNvPr>
          <p:cNvSpPr txBox="1"/>
          <p:nvPr/>
        </p:nvSpPr>
        <p:spPr>
          <a:xfrm>
            <a:off x="4128116" y="44388"/>
            <a:ext cx="7580051" cy="668901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Ως κρούσμα ορίστηκε κάθε άτομο (μαθητής ή συνοδός) που συμμετείχε στην εκδρομή και εμφάνισε διάρροια ή έμετο ή και τα δύο, στο διάστημα 15-16 Φεβρουαρίου 2010</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Διεξήχθησαν συνεντεύξεις των μαθητών και των συνοδών που συμμετείχαν στην εκδρομή. Οι συνεντεύξεις έγιναν με τη χρήση δομημένου ερωτηματολογίου, με το οποίο συλλέχθηκαν: α) τα δημογραφικά δεδομένα των συμμετεχόντων στην εκδρομή (ηλικία, φύλο κ.ά.), β) οι πληροφορίες σχετικά με την παρουσία συμπτωμάτων και η διάρκειά τους, γ) η νοσηλεία σε νοσοκομείο ή κέντρο υγείας, δ) τα αποτελέσματα τυχόν εργαστηριακών εξετάσεων, ε) πληροφορίες σχετικά με την κατανάλωση τροφίμων που περιελάμβανε το ημερήσιο πρόγραμμα διατροφής κατά τη διάρκεια της διαμονής τους στο ξενοδοχείο, στ) οι πληροφορίες για άλλα τρόφιμα ή ποτά που πιθανόν καταναλώθηκαν και δεν περιλαμβάνονταν στο πρόγραμμα διατροφής ή που καταναλώθηκαν εκτός ξενοδοχείου και ζ) οι πληροφορίες σχετικά με τη διαμονή (π.χ. διαμονή με άλλο κρούσμα).</a:t>
            </a:r>
          </a:p>
        </p:txBody>
      </p:sp>
    </p:spTree>
    <p:extLst>
      <p:ext uri="{BB962C8B-B14F-4D97-AF65-F5344CB8AC3E}">
        <p14:creationId xmlns:p14="http://schemas.microsoft.com/office/powerpoint/2010/main" val="3966280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EFF56B-3A4B-C954-5713-F16E0B0904B6}"/>
              </a:ext>
            </a:extLst>
          </p:cNvPr>
          <p:cNvSpPr>
            <a:spLocks noGrp="1"/>
          </p:cNvSpPr>
          <p:nvPr>
            <p:ph type="body" sz="quarter" idx="14"/>
          </p:nvPr>
        </p:nvSpPr>
        <p:spPr>
          <a:xfrm>
            <a:off x="395056" y="4164693"/>
            <a:ext cx="2570085" cy="649224"/>
          </a:xfrm>
        </p:spPr>
        <p:txBody>
          <a:bodyPr/>
          <a:lstStyle/>
          <a:p>
            <a:r>
              <a:rPr lang="el-GR" b="1" dirty="0">
                <a:solidFill>
                  <a:schemeClr val="tx1"/>
                </a:solidFill>
                <a:latin typeface="Arial" panose="020B0604020202020204" pitchFamily="34" charset="0"/>
                <a:cs typeface="Arial" panose="020B0604020202020204" pitchFamily="34" charset="0"/>
              </a:rPr>
              <a:t>Μεθοδολογία μελέτης</a:t>
            </a:r>
          </a:p>
        </p:txBody>
      </p:sp>
      <p:sp>
        <p:nvSpPr>
          <p:cNvPr id="5" name="TextBox 4">
            <a:extLst>
              <a:ext uri="{FF2B5EF4-FFF2-40B4-BE49-F238E27FC236}">
                <a16:creationId xmlns:a16="http://schemas.microsoft.com/office/drawing/2014/main" id="{CA8BFD07-8528-60BE-EB9E-05FE628E6EAB}"/>
              </a:ext>
            </a:extLst>
          </p:cNvPr>
          <p:cNvSpPr txBox="1"/>
          <p:nvPr/>
        </p:nvSpPr>
        <p:spPr>
          <a:xfrm>
            <a:off x="4201355" y="84526"/>
            <a:ext cx="7481657" cy="668894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δεδομένα καταχωρήθηκαν σε ειδικά σχεδιασμένη βάση δεδομένων και υπολογίστηκαν οι δείκτες προσβολής ανά τρόφιμο που καταναλώθηκε, ο σχετικός κίνδυνος και το αντίστοιχο 95% διάστημα εμπιστοσύνης. Ακόμη, για τον έλεγχο των παραγόντων που σχετίζονται με τη νόσο, ανεξάρτητα μεταξύ τους, εφαρμόστηκε πολλαπλή λογιστική παλινδρόμηση.</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Δεν πραγματοποιήθηκε συστηματικός εργαστηριακός έλεγχος παρά μόνο ελήφθη ένα δείγμα κοπράνων για καλλιέργεια, το οποίο εξετάστηκε για </a:t>
            </a:r>
            <a:r>
              <a:rPr lang="el-GR" i="1" dirty="0">
                <a:latin typeface="Arial" panose="020B0604020202020204" pitchFamily="34" charset="0"/>
                <a:cs typeface="Arial" panose="020B0604020202020204" pitchFamily="34" charset="0"/>
              </a:rPr>
              <a:t>Salmonella</a:t>
            </a:r>
            <a:r>
              <a:rPr lang="el-GR" dirty="0">
                <a:latin typeface="Arial" panose="020B0604020202020204" pitchFamily="34" charset="0"/>
                <a:cs typeface="Arial" panose="020B0604020202020204" pitchFamily="34" charset="0"/>
              </a:rPr>
              <a:t> spp., </a:t>
            </a:r>
            <a:r>
              <a:rPr lang="el-GR" i="1" dirty="0">
                <a:latin typeface="Arial" panose="020B0604020202020204" pitchFamily="34" charset="0"/>
                <a:cs typeface="Arial" panose="020B0604020202020204" pitchFamily="34" charset="0"/>
              </a:rPr>
              <a:t>Shigella</a:t>
            </a:r>
            <a:r>
              <a:rPr lang="el-GR" dirty="0">
                <a:latin typeface="Arial" panose="020B0604020202020204" pitchFamily="34" charset="0"/>
                <a:cs typeface="Arial" panose="020B0604020202020204" pitchFamily="34" charset="0"/>
              </a:rPr>
              <a:t> spp. και </a:t>
            </a:r>
            <a:r>
              <a:rPr lang="el-GR" i="1" dirty="0">
                <a:latin typeface="Arial" panose="020B0604020202020204" pitchFamily="34" charset="0"/>
                <a:cs typeface="Arial" panose="020B0604020202020204" pitchFamily="34" charset="0"/>
              </a:rPr>
              <a:t>Campylobacter</a:t>
            </a:r>
            <a:r>
              <a:rPr lang="el-GR" dirty="0">
                <a:latin typeface="Arial" panose="020B0604020202020204" pitchFamily="34" charset="0"/>
                <a:cs typeface="Arial" panose="020B0604020202020204" pitchFamily="34" charset="0"/>
              </a:rPr>
              <a:t> spp.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Στις 5 Μαρτίου 2010, μικτό κλιμάκιο της αρμόδιας Νομαρχίας (Διεύθυνση Υγείας, Κτηνιατρική Διεύθυνση, Διεύθυνση Εμπορίου) μετέβη στο ξενοδοχείο, όπου προέβη σε υγειονομικό έλεγχο των εγκαταστάσεων της κουζίνας και των διαδικασιών προετοιμασίας και παρασκευής γευμάτων, καθώς και στη λήψη ιστορικού από τους χειριστές τροφίμων.</a:t>
            </a:r>
          </a:p>
        </p:txBody>
      </p:sp>
    </p:spTree>
    <p:extLst>
      <p:ext uri="{BB962C8B-B14F-4D97-AF65-F5344CB8AC3E}">
        <p14:creationId xmlns:p14="http://schemas.microsoft.com/office/powerpoint/2010/main" val="362142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AB8013-A7A4-8D0B-B947-49F4BCB328AC}"/>
              </a:ext>
            </a:extLst>
          </p:cNvPr>
          <p:cNvSpPr txBox="1"/>
          <p:nvPr/>
        </p:nvSpPr>
        <p:spPr>
          <a:xfrm>
            <a:off x="1359547" y="418619"/>
            <a:ext cx="9472905"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Σκοπός και ειδικές απαιτήσεις επιδημιολογικής διερεύνησης συρροών κρουσμάτων</a:t>
            </a:r>
          </a:p>
        </p:txBody>
      </p:sp>
      <p:sp>
        <p:nvSpPr>
          <p:cNvPr id="8" name="TextBox 7">
            <a:extLst>
              <a:ext uri="{FF2B5EF4-FFF2-40B4-BE49-F238E27FC236}">
                <a16:creationId xmlns:a16="http://schemas.microsoft.com/office/drawing/2014/main" id="{016F061D-3CFD-2A8F-8A63-6E498998F2FB}"/>
              </a:ext>
            </a:extLst>
          </p:cNvPr>
          <p:cNvSpPr txBox="1"/>
          <p:nvPr/>
        </p:nvSpPr>
        <p:spPr>
          <a:xfrm>
            <a:off x="2077808" y="957762"/>
            <a:ext cx="8036381" cy="294952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λόγοι διερεύνησης μιας επιδημικής συρροής κρουσμάτων είναι οι εξής: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σταματήσουμε την επιδημία/επιδημική συρροή κρουσμάτων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καταλάβουμε τι συνέβη και γιατί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εμποδίσουμε μελλοντικές παρόμοιες επιδημίες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βελτιώσουμε τις γνώσεις μας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βελτιώσουμε την επιτήρηση και ανίχνευση των επιδημιών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Για εκπαίδευση</a:t>
            </a:r>
          </a:p>
        </p:txBody>
      </p:sp>
    </p:spTree>
    <p:extLst>
      <p:ext uri="{BB962C8B-B14F-4D97-AF65-F5344CB8AC3E}">
        <p14:creationId xmlns:p14="http://schemas.microsoft.com/office/powerpoint/2010/main" val="622915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9F4F7-ADC4-F791-AE86-266678896CFB}"/>
              </a:ext>
            </a:extLst>
          </p:cNvPr>
          <p:cNvSpPr>
            <a:spLocks noGrp="1"/>
          </p:cNvSpPr>
          <p:nvPr>
            <p:ph type="body" sz="quarter" idx="14"/>
          </p:nvPr>
        </p:nvSpPr>
        <p:spPr>
          <a:xfrm>
            <a:off x="306280" y="4253469"/>
            <a:ext cx="3465576" cy="649224"/>
          </a:xfrm>
        </p:spPr>
        <p:txBody>
          <a:bodyPr/>
          <a:lstStyle/>
          <a:p>
            <a:r>
              <a:rPr lang="el-GR" b="1" dirty="0">
                <a:solidFill>
                  <a:schemeClr val="tx1"/>
                </a:solidFill>
                <a:latin typeface="Arial" panose="020B0604020202020204" pitchFamily="34" charset="0"/>
                <a:cs typeface="Arial" panose="020B0604020202020204" pitchFamily="34" charset="0"/>
              </a:rPr>
              <a:t>Αναδρομική μελέτη κοορτής</a:t>
            </a:r>
          </a:p>
        </p:txBody>
      </p:sp>
      <p:sp>
        <p:nvSpPr>
          <p:cNvPr id="6" name="TextBox 5">
            <a:extLst>
              <a:ext uri="{FF2B5EF4-FFF2-40B4-BE49-F238E27FC236}">
                <a16:creationId xmlns:a16="http://schemas.microsoft.com/office/drawing/2014/main" id="{2A8BC254-53AA-CB7B-CC3F-82736A9D30F3}"/>
              </a:ext>
            </a:extLst>
          </p:cNvPr>
          <p:cNvSpPr txBox="1"/>
          <p:nvPr/>
        </p:nvSpPr>
        <p:spPr>
          <a:xfrm>
            <a:off x="4210233" y="165962"/>
            <a:ext cx="7579311" cy="294920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τα 61 άτομα που συμμετείχαν στην εκδρομή κατά το χρονικό διάστημα 11-15 Φεβρουαρίου 2010, τα 54 (88,5%) έλαβαν μέρος στη μελέτη συμμετέχοντας στις συνεντεύξεις. Σαράντα εννιά (91%) από τους συμμετέχοντες ήταν ηλικίας από 12-18 ετών. Οι 36 (67%) από αυτούς ήταν αγόρια.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τα 54 άτομα που συμμετείχαν στη μελέτη, 15 ενέπιπταν στον ορισμό κρούσματος (δείκτης προσβολής: 27,8%).</a:t>
            </a:r>
          </a:p>
        </p:txBody>
      </p:sp>
      <p:pic>
        <p:nvPicPr>
          <p:cNvPr id="8" name="Picture 7">
            <a:extLst>
              <a:ext uri="{FF2B5EF4-FFF2-40B4-BE49-F238E27FC236}">
                <a16:creationId xmlns:a16="http://schemas.microsoft.com/office/drawing/2014/main" id="{5EE27E76-66A5-4BE8-683B-97EDAF2A7427}"/>
              </a:ext>
            </a:extLst>
          </p:cNvPr>
          <p:cNvPicPr>
            <a:picLocks noChangeAspect="1"/>
          </p:cNvPicPr>
          <p:nvPr/>
        </p:nvPicPr>
        <p:blipFill rotWithShape="1">
          <a:blip r:embed="rId2"/>
          <a:srcRect l="30938" t="15663" r="32354" b="44207"/>
          <a:stretch/>
        </p:blipFill>
        <p:spPr>
          <a:xfrm>
            <a:off x="5747125" y="3258997"/>
            <a:ext cx="5346041" cy="3287392"/>
          </a:xfrm>
          <a:prstGeom prst="rect">
            <a:avLst/>
          </a:prstGeom>
        </p:spPr>
      </p:pic>
    </p:spTree>
    <p:extLst>
      <p:ext uri="{BB962C8B-B14F-4D97-AF65-F5344CB8AC3E}">
        <p14:creationId xmlns:p14="http://schemas.microsoft.com/office/powerpoint/2010/main" val="3229046869"/>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9F4F7-ADC4-F791-AE86-266678896CFB}"/>
              </a:ext>
            </a:extLst>
          </p:cNvPr>
          <p:cNvSpPr>
            <a:spLocks noGrp="1"/>
          </p:cNvSpPr>
          <p:nvPr>
            <p:ph type="body" sz="quarter" idx="14"/>
          </p:nvPr>
        </p:nvSpPr>
        <p:spPr>
          <a:xfrm>
            <a:off x="306280" y="4253469"/>
            <a:ext cx="3465576" cy="649224"/>
          </a:xfrm>
        </p:spPr>
        <p:txBody>
          <a:bodyPr/>
          <a:lstStyle/>
          <a:p>
            <a:r>
              <a:rPr lang="el-GR" b="1" dirty="0">
                <a:solidFill>
                  <a:schemeClr val="tx1"/>
                </a:solidFill>
                <a:latin typeface="Arial" panose="020B0604020202020204" pitchFamily="34" charset="0"/>
                <a:cs typeface="Arial" panose="020B0604020202020204" pitchFamily="34" charset="0"/>
              </a:rPr>
              <a:t>Αναδρομική μελέτη κοορτής</a:t>
            </a:r>
          </a:p>
        </p:txBody>
      </p:sp>
      <p:sp>
        <p:nvSpPr>
          <p:cNvPr id="7" name="TextBox 6">
            <a:extLst>
              <a:ext uri="{FF2B5EF4-FFF2-40B4-BE49-F238E27FC236}">
                <a16:creationId xmlns:a16="http://schemas.microsoft.com/office/drawing/2014/main" id="{ED75DC28-3895-1878-AFFC-B3936843D644}"/>
              </a:ext>
            </a:extLst>
          </p:cNvPr>
          <p:cNvSpPr txBox="1"/>
          <p:nvPr/>
        </p:nvSpPr>
        <p:spPr>
          <a:xfrm>
            <a:off x="4174724" y="2404928"/>
            <a:ext cx="7543801" cy="419595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δείκτης (ποσοστό) προσβολής στα κορίτσια ήταν 39% και στα αγόρια 22%. Για τα άτομα ηλικίας έως 18 ετών ήταν 40%, ενώ για όσους ήταν άνω των 18 ετών ο δείκτης προσβολής ήταν 27%.</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κύρια συμπτώματα των κρουσμάτων που συμμετείχαν στη μελέτη ήταν διάρροια (100%), κοιλιακό άλγος (87%) και έμετοι (27%), ενώ κανένα κρούσμα δεν εμφάνισε πυρετό. Η διάμεση διάρκεια των συμπτωμάτων ήταν 24 ώρες (εύρος: 4 ώρες – 7 ημέρες). Από τα 15 κρούσματα, τα 9 (60%) επισκέφθηκαν ιατρό και τα 7 (47%) νοσηλεύτηκαν, χωρίς να χρειαστεί κάποιο άτομο νοσηλεία περισσότερο από μια ημέρα.</a:t>
            </a:r>
          </a:p>
        </p:txBody>
      </p:sp>
    </p:spTree>
    <p:extLst>
      <p:ext uri="{BB962C8B-B14F-4D97-AF65-F5344CB8AC3E}">
        <p14:creationId xmlns:p14="http://schemas.microsoft.com/office/powerpoint/2010/main" val="2599856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9F4F7-ADC4-F791-AE86-266678896CFB}"/>
              </a:ext>
            </a:extLst>
          </p:cNvPr>
          <p:cNvSpPr>
            <a:spLocks noGrp="1"/>
          </p:cNvSpPr>
          <p:nvPr>
            <p:ph type="body" sz="quarter" idx="14"/>
          </p:nvPr>
        </p:nvSpPr>
        <p:spPr>
          <a:xfrm>
            <a:off x="306280" y="4253469"/>
            <a:ext cx="3465576" cy="649224"/>
          </a:xfrm>
        </p:spPr>
        <p:txBody>
          <a:bodyPr/>
          <a:lstStyle/>
          <a:p>
            <a:r>
              <a:rPr lang="el-GR" b="1" dirty="0">
                <a:solidFill>
                  <a:schemeClr val="tx1"/>
                </a:solidFill>
                <a:latin typeface="Arial" panose="020B0604020202020204" pitchFamily="34" charset="0"/>
                <a:cs typeface="Arial" panose="020B0604020202020204" pitchFamily="34" charset="0"/>
              </a:rPr>
              <a:t>Αναδρομική μελέτη κοορτής</a:t>
            </a:r>
          </a:p>
        </p:txBody>
      </p:sp>
      <p:pic>
        <p:nvPicPr>
          <p:cNvPr id="4" name="Picture 3">
            <a:extLst>
              <a:ext uri="{FF2B5EF4-FFF2-40B4-BE49-F238E27FC236}">
                <a16:creationId xmlns:a16="http://schemas.microsoft.com/office/drawing/2014/main" id="{E40B519A-4E55-4FC3-5363-7870F471CAD9}"/>
              </a:ext>
            </a:extLst>
          </p:cNvPr>
          <p:cNvPicPr>
            <a:picLocks noChangeAspect="1"/>
          </p:cNvPicPr>
          <p:nvPr/>
        </p:nvPicPr>
        <p:blipFill rotWithShape="1">
          <a:blip r:embed="rId2"/>
          <a:srcRect l="30937" t="17735" r="32209" b="9384"/>
          <a:stretch/>
        </p:blipFill>
        <p:spPr>
          <a:xfrm>
            <a:off x="5779363" y="1995993"/>
            <a:ext cx="4674715" cy="4847763"/>
          </a:xfrm>
          <a:prstGeom prst="rect">
            <a:avLst/>
          </a:prstGeom>
        </p:spPr>
      </p:pic>
      <p:sp>
        <p:nvSpPr>
          <p:cNvPr id="8" name="TextBox 7">
            <a:extLst>
              <a:ext uri="{FF2B5EF4-FFF2-40B4-BE49-F238E27FC236}">
                <a16:creationId xmlns:a16="http://schemas.microsoft.com/office/drawing/2014/main" id="{9C7C020F-B238-FAEF-CFA5-04115CEDCDCE}"/>
              </a:ext>
            </a:extLst>
          </p:cNvPr>
          <p:cNvSpPr txBox="1"/>
          <p:nvPr/>
        </p:nvSpPr>
        <p:spPr>
          <a:xfrm>
            <a:off x="8881" y="292963"/>
            <a:ext cx="11303372"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Κατά την ανάλυση, ο μοναδικός παράγοντας που αναδείχθηκε στατιστικά σημαντικός ήταν η κατανάλωση ζυμαρικών με σάλτσα καρμπονάρα στο δείπνο της τέταρτης και τελευταίας ημέρας διαμονής στο ξενοδοχείο. Όσοι κατανάλωσαν ζυμαρικά με σάλτσα καρμπονάρα το τελευταίο βράδυ είχαν 17,5 φορές μεγαλύτερο κίνδυνο να αναπτύξουν συμπτώματα γαστρεντερίτιδας σε σχέση με όσους δεν κατανάλωσαν καρμπονάρα.</a:t>
            </a:r>
          </a:p>
        </p:txBody>
      </p:sp>
    </p:spTree>
    <p:extLst>
      <p:ext uri="{BB962C8B-B14F-4D97-AF65-F5344CB8AC3E}">
        <p14:creationId xmlns:p14="http://schemas.microsoft.com/office/powerpoint/2010/main" val="1462702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9F4F7-ADC4-F791-AE86-266678896CFB}"/>
              </a:ext>
            </a:extLst>
          </p:cNvPr>
          <p:cNvSpPr>
            <a:spLocks noGrp="1"/>
          </p:cNvSpPr>
          <p:nvPr>
            <p:ph type="body" sz="quarter" idx="14"/>
          </p:nvPr>
        </p:nvSpPr>
        <p:spPr>
          <a:xfrm>
            <a:off x="306280" y="4253469"/>
            <a:ext cx="3465576" cy="649224"/>
          </a:xfrm>
        </p:spPr>
        <p:txBody>
          <a:bodyPr/>
          <a:lstStyle/>
          <a:p>
            <a:r>
              <a:rPr lang="el-GR" b="1" dirty="0">
                <a:solidFill>
                  <a:schemeClr val="tx1"/>
                </a:solidFill>
                <a:latin typeface="Arial" panose="020B0604020202020204" pitchFamily="34" charset="0"/>
                <a:cs typeface="Arial" panose="020B0604020202020204" pitchFamily="34" charset="0"/>
              </a:rPr>
              <a:t>Αναδρομική μελέτη κοορτής</a:t>
            </a:r>
          </a:p>
        </p:txBody>
      </p:sp>
      <p:sp>
        <p:nvSpPr>
          <p:cNvPr id="6" name="TextBox 5">
            <a:extLst>
              <a:ext uri="{FF2B5EF4-FFF2-40B4-BE49-F238E27FC236}">
                <a16:creationId xmlns:a16="http://schemas.microsoft.com/office/drawing/2014/main" id="{16B7E24B-A9C6-AE33-EAC6-D1978BF123C5}"/>
              </a:ext>
            </a:extLst>
          </p:cNvPr>
          <p:cNvSpPr txBox="1"/>
          <p:nvPr/>
        </p:nvSpPr>
        <p:spPr>
          <a:xfrm>
            <a:off x="4325644" y="2160805"/>
            <a:ext cx="7384002" cy="461145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αποτελέσματα της καλλιέργειας του δείγματος κοπράνων, όσον αφορά την εργαστηριακή διερεύνηση του δείγματος που λήφθηκε, ήταν αρνητικά για σαλμονέλλα, σιγκέλλα και καμπυλοβακτηρίδιο.</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Κατά τον έλεγχο των εγκαταστάσεων της κουζίνας του ξενοδοχείου δεσμεύτηκαν ποσότητες τροφίμων φυτικής και ζωικής προέλευσης που κρίθηκαν ακατάλληλες προς κατανάλωση, ενώ διαπιστώθηκε ανεπαρκής τήρηση των κανόνων υγιεινής.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Κανένα από τα τέσσερα άτομα του προσωπικού που εργάζονταν στο χειρισμό τροφίμων κατά την παραμονή των μαθητών στο ξενοδοχείο, δεν ανέφερε συμπτώματα γαστρεντερίτιδας εκείνη την περίοδο.</a:t>
            </a:r>
          </a:p>
        </p:txBody>
      </p:sp>
    </p:spTree>
    <p:extLst>
      <p:ext uri="{BB962C8B-B14F-4D97-AF65-F5344CB8AC3E}">
        <p14:creationId xmlns:p14="http://schemas.microsoft.com/office/powerpoint/2010/main" val="274797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DFF660-9596-CC5D-F2A9-948ED793BF9C}"/>
              </a:ext>
            </a:extLst>
          </p:cNvPr>
          <p:cNvSpPr>
            <a:spLocks noGrp="1"/>
          </p:cNvSpPr>
          <p:nvPr>
            <p:ph type="body" sz="quarter" idx="14"/>
          </p:nvPr>
        </p:nvSpPr>
        <p:spPr>
          <a:xfrm>
            <a:off x="324035" y="3987139"/>
            <a:ext cx="3465576" cy="948845"/>
          </a:xfrm>
        </p:spPr>
        <p:txBody>
          <a:bodyPr/>
          <a:lstStyle/>
          <a:p>
            <a:r>
              <a:rPr lang="el-GR" b="1" dirty="0">
                <a:solidFill>
                  <a:schemeClr val="tx1"/>
                </a:solidFill>
                <a:latin typeface="Arial" panose="020B0604020202020204" pitchFamily="34" charset="0"/>
                <a:cs typeface="Arial" panose="020B0604020202020204" pitchFamily="34" charset="0"/>
              </a:rPr>
              <a:t>Στοιχεία διερεύνησης - Συμπεράσματα</a:t>
            </a:r>
          </a:p>
        </p:txBody>
      </p:sp>
      <p:sp>
        <p:nvSpPr>
          <p:cNvPr id="6" name="TextBox 5">
            <a:extLst>
              <a:ext uri="{FF2B5EF4-FFF2-40B4-BE49-F238E27FC236}">
                <a16:creationId xmlns:a16="http://schemas.microsoft.com/office/drawing/2014/main" id="{5FAB67BA-1C4F-C3BD-0086-E44CEAC91F41}"/>
              </a:ext>
            </a:extLst>
          </p:cNvPr>
          <p:cNvSpPr txBox="1"/>
          <p:nvPr/>
        </p:nvSpPr>
        <p:spPr>
          <a:xfrm>
            <a:off x="4236867" y="0"/>
            <a:ext cx="7526046" cy="668901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κατανάλωση ζυμαρικών με σάλτσα καρμπονάρα την τελευταία ημέρα της εκδρομής ήταν ο μοναδικός κίνδυνος που αναδείχθηκε στατιστικά σημαντικός και συνδέθηκε με την εκδήλωση συμπτωμάτων γαστρεντερίτιδας. Το γεγονός αυτό δείχνει ότι ενδεχομένως το συγκεκριμένο τρόφιμο ήταν ο αγωγός της εν λόγω συρροής, κάτι που ενισχύεται και από τη μορφή της επιδημικής καμπύλης, η οποία παραπέμπει σε επιδημία από κοινή σημειακή πηγή.</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μέγεθος του πληθυσμού της μελέτης ήταν σχετικά μικρό, με αποτέλεσμα την πιθανή αδυναμία ανάδειξης τυχόν άλλων στατιστικά σημαντικών συσχετίσεων.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εργαστηριακός έλεγχος των κλινικών δειγμάτων θεωρείται ελλιπής, γιατί δεν υπήρχε δυνατότητα για λήψη περισσότερων δειγμάτων και επειδή δεν πραγματοποιήθηκε έλεγχος για ιούς, παράσιτα και τοξίνες.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επιδημιολογική διερεύνησή της ανέδειξε πολύ ισχυρή συσχέτιση της εμφάνισης γαστρεντερίτιδας με την κατανάλωση ενός συγκεκριμένου τροφίμου. </a:t>
            </a:r>
          </a:p>
        </p:txBody>
      </p:sp>
    </p:spTree>
    <p:extLst>
      <p:ext uri="{BB962C8B-B14F-4D97-AF65-F5344CB8AC3E}">
        <p14:creationId xmlns:p14="http://schemas.microsoft.com/office/powerpoint/2010/main" val="3137945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9EE590-F3D4-7DD7-E0C5-215072291767}"/>
              </a:ext>
            </a:extLst>
          </p:cNvPr>
          <p:cNvSpPr txBox="1"/>
          <p:nvPr/>
        </p:nvSpPr>
        <p:spPr>
          <a:xfrm>
            <a:off x="834502" y="284955"/>
            <a:ext cx="10164932" cy="369332"/>
          </a:xfrm>
          <a:prstGeom prst="rect">
            <a:avLst/>
          </a:prstGeom>
          <a:noFill/>
        </p:spPr>
        <p:txBody>
          <a:bodyPr wrap="square">
            <a:spAutoFit/>
          </a:bodyPr>
          <a:lstStyle/>
          <a:p>
            <a:pPr algn="just"/>
            <a:r>
              <a:rPr lang="el-GR" b="1" dirty="0">
                <a:latin typeface="Arial" panose="020B0604020202020204" pitchFamily="34" charset="0"/>
                <a:cs typeface="Arial" panose="020B0604020202020204" pitchFamily="34" charset="0"/>
              </a:rPr>
              <a:t>3</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περίπτωση: Συρροή κρουσμάτων σαλμονέλλωσης σε βρέφη και παιδιά ηλικίας (&lt;3 ετών) </a:t>
            </a:r>
          </a:p>
        </p:txBody>
      </p:sp>
      <p:sp>
        <p:nvSpPr>
          <p:cNvPr id="8" name="TextBox 7">
            <a:extLst>
              <a:ext uri="{FF2B5EF4-FFF2-40B4-BE49-F238E27FC236}">
                <a16:creationId xmlns:a16="http://schemas.microsoft.com/office/drawing/2014/main" id="{072F4596-BC43-7C11-2672-1B9945B0F4A8}"/>
              </a:ext>
            </a:extLst>
          </p:cNvPr>
          <p:cNvSpPr txBox="1"/>
          <p:nvPr/>
        </p:nvSpPr>
        <p:spPr>
          <a:xfrm>
            <a:off x="582967" y="654287"/>
            <a:ext cx="11026066" cy="294946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Στις 21 Ιανουαρίου 2019, ο φορέας Δημόσιας Υγείας της Γαλλίας και το Ινστιτούτο Παστέρ του Παρισίου σε έκθεσή τους ανέφεραν μια μικρή συρροή κρουσμάτων σαλμονέλλωσης σε βρέφη και μικρά παιδιά (&lt;3 ετών).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ανάλυση ολόκληρου του γονιδιώματος (WGS) των κλινικών απομονώσεων από τα κρούσματα οδήγησε στο συμπέρασμα ότι οι απομονώσεις ανήκαν στον ορότυπο </a:t>
            </a:r>
            <a:r>
              <a:rPr lang="en-US" dirty="0">
                <a:latin typeface="Arial" panose="020B0604020202020204" pitchFamily="34" charset="0"/>
                <a:cs typeface="Arial" panose="020B0604020202020204" pitchFamily="34" charset="0"/>
              </a:rPr>
              <a:t>Poona </a:t>
            </a:r>
            <a:r>
              <a:rPr lang="el-GR" dirty="0">
                <a:latin typeface="Arial" panose="020B0604020202020204" pitchFamily="34" charset="0"/>
                <a:cs typeface="Arial" panose="020B0604020202020204" pitchFamily="34" charset="0"/>
              </a:rPr>
              <a:t>της σαλμονέλλας.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Ακολούθησαν αναφορές για επιπλέον κρούσματα σαλμονελλώσεων σε επίπεδο άλλων χωρών της ΕΕ, τα οποία σχετίζονταν με τα γαλλικά κρούσματα.</a:t>
            </a:r>
          </a:p>
        </p:txBody>
      </p:sp>
    </p:spTree>
    <p:extLst>
      <p:ext uri="{BB962C8B-B14F-4D97-AF65-F5344CB8AC3E}">
        <p14:creationId xmlns:p14="http://schemas.microsoft.com/office/powerpoint/2010/main" val="14159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1E5205-1921-24F2-74CB-2A4B8214265A}"/>
              </a:ext>
            </a:extLst>
          </p:cNvPr>
          <p:cNvSpPr>
            <a:spLocks noGrp="1"/>
          </p:cNvSpPr>
          <p:nvPr>
            <p:ph type="body" sz="quarter" idx="14"/>
          </p:nvPr>
        </p:nvSpPr>
        <p:spPr>
          <a:xfrm>
            <a:off x="324035" y="4182448"/>
            <a:ext cx="2898559" cy="649224"/>
          </a:xfrm>
        </p:spPr>
        <p:txBody>
          <a:bodyPr/>
          <a:lstStyle/>
          <a:p>
            <a:r>
              <a:rPr lang="el-GR" b="1" dirty="0">
                <a:solidFill>
                  <a:schemeClr val="tx1"/>
                </a:solidFill>
                <a:latin typeface="Arial" panose="020B0604020202020204" pitchFamily="34" charset="0"/>
                <a:cs typeface="Arial" panose="020B0604020202020204" pitchFamily="34" charset="0"/>
              </a:rPr>
              <a:t>Ορισμός κρούσματος</a:t>
            </a:r>
          </a:p>
        </p:txBody>
      </p:sp>
      <p:sp>
        <p:nvSpPr>
          <p:cNvPr id="6" name="TextBox 5">
            <a:extLst>
              <a:ext uri="{FF2B5EF4-FFF2-40B4-BE49-F238E27FC236}">
                <a16:creationId xmlns:a16="http://schemas.microsoft.com/office/drawing/2014/main" id="{E9A7F7BA-D99A-C16C-5406-822962202A98}"/>
              </a:ext>
            </a:extLst>
          </p:cNvPr>
          <p:cNvSpPr txBox="1"/>
          <p:nvPr/>
        </p:nvSpPr>
        <p:spPr>
          <a:xfrm>
            <a:off x="4263500" y="3429000"/>
            <a:ext cx="7224203"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Ως επιβεβαιωμένο κρούσμα της συρροής θεωρήθηκε κάθε περίπτωση εργαστηριακά επιβεβαιωμένης μόλυνσης από </a:t>
            </a:r>
            <a:r>
              <a:rPr lang="el-GR" i="1" dirty="0">
                <a:latin typeface="Arial" panose="020B0604020202020204" pitchFamily="34" charset="0"/>
                <a:cs typeface="Arial" panose="020B0604020202020204" pitchFamily="34" charset="0"/>
              </a:rPr>
              <a:t>Salmonella Poona </a:t>
            </a:r>
            <a:r>
              <a:rPr lang="el-GR" dirty="0">
                <a:latin typeface="Arial" panose="020B0604020202020204" pitchFamily="34" charset="0"/>
                <a:cs typeface="Arial" panose="020B0604020202020204" pitchFamily="34" charset="0"/>
              </a:rPr>
              <a:t>σε πολίτη της ΕΕ, με έναρξη συμπτωμάτων από την 1</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Ιανουαρίου 2018 και έπειτα.</a:t>
            </a:r>
          </a:p>
        </p:txBody>
      </p:sp>
    </p:spTree>
    <p:extLst>
      <p:ext uri="{BB962C8B-B14F-4D97-AF65-F5344CB8AC3E}">
        <p14:creationId xmlns:p14="http://schemas.microsoft.com/office/powerpoint/2010/main" val="606984847"/>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5FC216-8049-68F0-74DC-4D1468376496}"/>
              </a:ext>
            </a:extLst>
          </p:cNvPr>
          <p:cNvSpPr>
            <a:spLocks noGrp="1"/>
          </p:cNvSpPr>
          <p:nvPr>
            <p:ph type="body" sz="quarter" idx="14"/>
          </p:nvPr>
        </p:nvSpPr>
        <p:spPr>
          <a:xfrm>
            <a:off x="270769" y="4067038"/>
            <a:ext cx="3465576" cy="984356"/>
          </a:xfrm>
        </p:spPr>
        <p:txBody>
          <a:bodyPr/>
          <a:lstStyle/>
          <a:p>
            <a:pPr>
              <a:lnSpc>
                <a:spcPct val="150000"/>
              </a:lnSpc>
            </a:pPr>
            <a:r>
              <a:rPr lang="el-GR" b="1" dirty="0">
                <a:solidFill>
                  <a:schemeClr val="tx1"/>
                </a:solidFill>
                <a:latin typeface="Arial" panose="020B0604020202020204" pitchFamily="34" charset="0"/>
                <a:cs typeface="Arial" panose="020B0604020202020204" pitchFamily="34" charset="0"/>
              </a:rPr>
              <a:t>Επιδημιολογική και μικροβιολογική διερεύνηση</a:t>
            </a:r>
          </a:p>
        </p:txBody>
      </p:sp>
      <p:sp>
        <p:nvSpPr>
          <p:cNvPr id="6" name="TextBox 5">
            <a:extLst>
              <a:ext uri="{FF2B5EF4-FFF2-40B4-BE49-F238E27FC236}">
                <a16:creationId xmlns:a16="http://schemas.microsoft.com/office/drawing/2014/main" id="{D3F61631-FD3A-1569-C5ED-63265B39EB01}"/>
              </a:ext>
            </a:extLst>
          </p:cNvPr>
          <p:cNvSpPr txBox="1"/>
          <p:nvPr/>
        </p:nvSpPr>
        <p:spPr>
          <a:xfrm>
            <a:off x="4236867" y="100276"/>
            <a:ext cx="7463901" cy="170271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τις 6 Μαρτίου 2019, τρεις χώρες της ΕΕ είχαν ταυτοποιήσει 32 επιβεβαιωμένα κρούσματα της συρροής με την εμφάνιση των συμπτωμάτων σαλμονέλλωσης να τοποθετείται χρονικά από τον Αύγουστο του 2018 έως τον Φεβρουάριο του 2019.</a:t>
            </a:r>
          </a:p>
        </p:txBody>
      </p:sp>
      <p:pic>
        <p:nvPicPr>
          <p:cNvPr id="8" name="Picture 7">
            <a:extLst>
              <a:ext uri="{FF2B5EF4-FFF2-40B4-BE49-F238E27FC236}">
                <a16:creationId xmlns:a16="http://schemas.microsoft.com/office/drawing/2014/main" id="{2B7D807B-29D0-5D68-95C8-17CC6431C6ED}"/>
              </a:ext>
            </a:extLst>
          </p:cNvPr>
          <p:cNvPicPr>
            <a:picLocks noChangeAspect="1"/>
          </p:cNvPicPr>
          <p:nvPr/>
        </p:nvPicPr>
        <p:blipFill rotWithShape="1">
          <a:blip r:embed="rId2"/>
          <a:srcRect l="31238" t="33916" r="32500" b="10550"/>
          <a:stretch/>
        </p:blipFill>
        <p:spPr>
          <a:xfrm>
            <a:off x="5513033" y="2286729"/>
            <a:ext cx="5190107" cy="4470995"/>
          </a:xfrm>
          <a:prstGeom prst="rect">
            <a:avLst/>
          </a:prstGeom>
        </p:spPr>
      </p:pic>
    </p:spTree>
    <p:extLst>
      <p:ext uri="{BB962C8B-B14F-4D97-AF65-F5344CB8AC3E}">
        <p14:creationId xmlns:p14="http://schemas.microsoft.com/office/powerpoint/2010/main" val="1881208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5FC216-8049-68F0-74DC-4D1468376496}"/>
              </a:ext>
            </a:extLst>
          </p:cNvPr>
          <p:cNvSpPr>
            <a:spLocks noGrp="1"/>
          </p:cNvSpPr>
          <p:nvPr>
            <p:ph type="body" sz="quarter" idx="14"/>
          </p:nvPr>
        </p:nvSpPr>
        <p:spPr>
          <a:xfrm>
            <a:off x="270769" y="4067038"/>
            <a:ext cx="3465576" cy="984356"/>
          </a:xfrm>
        </p:spPr>
        <p:txBody>
          <a:bodyPr/>
          <a:lstStyle/>
          <a:p>
            <a:pPr>
              <a:lnSpc>
                <a:spcPct val="150000"/>
              </a:lnSpc>
            </a:pPr>
            <a:r>
              <a:rPr lang="el-GR" b="1" dirty="0">
                <a:solidFill>
                  <a:schemeClr val="tx1"/>
                </a:solidFill>
                <a:latin typeface="Arial" panose="020B0604020202020204" pitchFamily="34" charset="0"/>
                <a:cs typeface="Arial" panose="020B0604020202020204" pitchFamily="34" charset="0"/>
              </a:rPr>
              <a:t>Επιδημιολογική και μικροβιολογική διερεύνηση</a:t>
            </a:r>
          </a:p>
        </p:txBody>
      </p:sp>
      <p:sp>
        <p:nvSpPr>
          <p:cNvPr id="6" name="TextBox 5">
            <a:extLst>
              <a:ext uri="{FF2B5EF4-FFF2-40B4-BE49-F238E27FC236}">
                <a16:creationId xmlns:a16="http://schemas.microsoft.com/office/drawing/2014/main" id="{D3F61631-FD3A-1569-C5ED-63265B39EB01}"/>
              </a:ext>
            </a:extLst>
          </p:cNvPr>
          <p:cNvSpPr txBox="1"/>
          <p:nvPr/>
        </p:nvSpPr>
        <p:spPr>
          <a:xfrm>
            <a:off x="4254623" y="3429000"/>
            <a:ext cx="7463901" cy="253402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μέση ηλικία των ασθενών ήταν 11 μήνες (εύρος: 3-28 μήνες)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Για κανέναν από τους ασθενείς δεν ήταν γνωστό ότι είχε ταξιδέψει σε άλλη χώρα από τη χώρα διαμονής του εντός της περιόδου επώασης της νόσου</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Όλα τα βρέφη/παιδιά ανάρρωσαν πλήρως από την ασθένειά τους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912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A0D82C-28DB-929E-58C3-89935970C897}"/>
              </a:ext>
            </a:extLst>
          </p:cNvPr>
          <p:cNvSpPr>
            <a:spLocks noGrp="1"/>
          </p:cNvSpPr>
          <p:nvPr>
            <p:ph type="body" sz="quarter" idx="14"/>
          </p:nvPr>
        </p:nvSpPr>
        <p:spPr>
          <a:xfrm>
            <a:off x="279646" y="4058160"/>
            <a:ext cx="3465576" cy="1064255"/>
          </a:xfrm>
        </p:spPr>
        <p:txBody>
          <a:bodyPr/>
          <a:lstStyle/>
          <a:p>
            <a:r>
              <a:rPr lang="el-GR" b="1" dirty="0">
                <a:solidFill>
                  <a:schemeClr val="tx1"/>
                </a:solidFill>
                <a:latin typeface="Arial" panose="020B0604020202020204" pitchFamily="34" charset="0"/>
                <a:cs typeface="Arial" panose="020B0604020202020204" pitchFamily="34" charset="0"/>
              </a:rPr>
              <a:t>Στοιχεία συνεντεύξεων με γονείς ασθενών</a:t>
            </a:r>
          </a:p>
        </p:txBody>
      </p:sp>
      <p:sp>
        <p:nvSpPr>
          <p:cNvPr id="6" name="TextBox 5">
            <a:extLst>
              <a:ext uri="{FF2B5EF4-FFF2-40B4-BE49-F238E27FC236}">
                <a16:creationId xmlns:a16="http://schemas.microsoft.com/office/drawing/2014/main" id="{9C21AC21-6B04-CA06-52BC-CA3B07DEAEC3}"/>
              </a:ext>
            </a:extLst>
          </p:cNvPr>
          <p:cNvSpPr txBox="1"/>
          <p:nvPr/>
        </p:nvSpPr>
        <p:spPr>
          <a:xfrm>
            <a:off x="4281257" y="1227740"/>
            <a:ext cx="7312981" cy="46115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Σε 30 από τα 32 επιβεβαιωμένα κρούσματα, κατέστη εφικτό να ληφθούν πληροφορίες από τους γονείς των βρεφών/παιδιών σχετικά με την κατανάλωση μια βρεφικής τροφής πριν την εμφάνιση των συμπτωμάτων σαλμονέλλωσης.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γονείς και των 30 βρεφών/παιδιών ανέφεραν ότι το παιδί τους είχε καταναλώσει ένα από τα τρία προϊόντα βρεφικής τροφής με βάση τις πρωτεΐνες ρυζιού που παρασκευάζει συγκεκριμένη εταιρεία, προτού αρχίσουν να εμφανίζονται τα πρώτα συμπτώματα της νόσου.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Στο μεσοδιάστημα δεν υπήρξε κατανάλωση κάποιου άλλου κοινού τροφίμου ή ποτού.</a:t>
            </a:r>
          </a:p>
        </p:txBody>
      </p:sp>
    </p:spTree>
    <p:extLst>
      <p:ext uri="{BB962C8B-B14F-4D97-AF65-F5344CB8AC3E}">
        <p14:creationId xmlns:p14="http://schemas.microsoft.com/office/powerpoint/2010/main" val="243239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378040-7652-8326-7D62-36B3B5F13376}"/>
              </a:ext>
            </a:extLst>
          </p:cNvPr>
          <p:cNvSpPr txBox="1"/>
          <p:nvPr/>
        </p:nvSpPr>
        <p:spPr>
          <a:xfrm>
            <a:off x="245706" y="1330990"/>
            <a:ext cx="11700587" cy="419602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Σκοπός της διερεύνησης μιας επιδημικής συρροής κρουσμάτων ενός τροφιμογενούς νοσήματος, εκτός από το σταμάτημα της επιδημίας, είναι η αποτροπή περαιτέρω έκθεσης στον παράγοντα κινδύνου της επιδημίας μέσω των ακόλουθων βημάτων: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Αναγνώριση των νοσημάτων που σχετίζονται με ένα περιστατικό και επιβεβαίωση ότι ο αιτιολογικός παράγοντας είναι τροφιμογενούς προέλευσης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Ανίχνευση όλων των κρουσμάτων, του αιτιολογικού παράγοντα, του/των ενεχόμενου(-ων) τροφίμου(-ων) και του/των μέρους(-ων) όπου δεν επήλθε ορθός χειρισμός του τροφίμου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Καθορισμός της πηγής του παράγοντα και του τρόπου μίανσης του τροφίμου, των επεξεργασιών ή των πρακτικών που ακολουθήθηκαν, με τις οποίες ο πολλαπλασιασμός ή και η επιβίωση του αιτιολογικού παράγοντα της επιδημίας έλαβε χώρα </a:t>
            </a:r>
          </a:p>
        </p:txBody>
      </p:sp>
    </p:spTree>
    <p:extLst>
      <p:ext uri="{BB962C8B-B14F-4D97-AF65-F5344CB8AC3E}">
        <p14:creationId xmlns:p14="http://schemas.microsoft.com/office/powerpoint/2010/main" val="760812112"/>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FF0870-92FF-A68E-B970-AF21979326A8}"/>
              </a:ext>
            </a:extLst>
          </p:cNvPr>
          <p:cNvSpPr>
            <a:spLocks noGrp="1"/>
          </p:cNvSpPr>
          <p:nvPr>
            <p:ph type="body" sz="quarter" idx="14"/>
          </p:nvPr>
        </p:nvSpPr>
        <p:spPr>
          <a:xfrm>
            <a:off x="359546" y="4075916"/>
            <a:ext cx="2827538" cy="1197420"/>
          </a:xfrm>
        </p:spPr>
        <p:txBody>
          <a:bodyPr/>
          <a:lstStyle/>
          <a:p>
            <a:pPr>
              <a:lnSpc>
                <a:spcPct val="150000"/>
              </a:lnSpc>
            </a:pPr>
            <a:r>
              <a:rPr lang="el-GR" b="1" dirty="0">
                <a:solidFill>
                  <a:schemeClr val="tx1"/>
                </a:solidFill>
                <a:latin typeface="Arial" panose="020B0604020202020204" pitchFamily="34" charset="0"/>
                <a:cs typeface="Arial" panose="020B0604020202020204" pitchFamily="34" charset="0"/>
              </a:rPr>
              <a:t>Στοιχεία διερεύνησης - Συμπεράσματα</a:t>
            </a:r>
          </a:p>
        </p:txBody>
      </p:sp>
      <p:sp>
        <p:nvSpPr>
          <p:cNvPr id="6" name="TextBox 5">
            <a:extLst>
              <a:ext uri="{FF2B5EF4-FFF2-40B4-BE49-F238E27FC236}">
                <a16:creationId xmlns:a16="http://schemas.microsoft.com/office/drawing/2014/main" id="{7317A50D-1CFC-AC90-2A2F-E6987DF613E5}"/>
              </a:ext>
            </a:extLst>
          </p:cNvPr>
          <p:cNvSpPr txBox="1"/>
          <p:nvPr/>
        </p:nvSpPr>
        <p:spPr>
          <a:xfrm>
            <a:off x="4332302" y="707774"/>
            <a:ext cx="7111013" cy="544245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Μέχρι την τελευταία στιγμή της διερεύνησης, ο μικροοργανισμός </a:t>
            </a:r>
            <a:r>
              <a:rPr lang="el-GR" i="1" dirty="0">
                <a:latin typeface="Arial" panose="020B0604020202020204" pitchFamily="34" charset="0"/>
                <a:cs typeface="Arial" panose="020B0604020202020204" pitchFamily="34" charset="0"/>
              </a:rPr>
              <a:t>S. Poona </a:t>
            </a:r>
            <a:r>
              <a:rPr lang="el-GR" dirty="0">
                <a:latin typeface="Arial" panose="020B0604020202020204" pitchFamily="34" charset="0"/>
                <a:cs typeface="Arial" panose="020B0604020202020204" pitchFamily="34" charset="0"/>
              </a:rPr>
              <a:t>δεν είχε ανιχνευθεί σε κάποιο από τα δείγματα των ενεχόμενων παρτίδων των προϊόντων που εξετάστηκαν είτε από τη μονάδα παραγωγής στην Ισπανίας είτε από τη γαλλική εισαγωγική εταιρεία που είχε αναλάβει τη διακίνηση των εν λόγω προϊόντων.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Δεν υπήρξαν θετικά περιβαλλοντικά δείγματα για </a:t>
            </a:r>
            <a:r>
              <a:rPr lang="el-GR" i="1" dirty="0">
                <a:latin typeface="Arial" panose="020B0604020202020204" pitchFamily="34" charset="0"/>
                <a:cs typeface="Arial" panose="020B0604020202020204" pitchFamily="34" charset="0"/>
              </a:rPr>
              <a:t>S. Poona </a:t>
            </a:r>
            <a:r>
              <a:rPr lang="el-GR" dirty="0">
                <a:latin typeface="Arial" panose="020B0604020202020204" pitchFamily="34" charset="0"/>
                <a:cs typeface="Arial" panose="020B0604020202020204" pitchFamily="34" charset="0"/>
              </a:rPr>
              <a:t>από τους χώρους στη μονάδα παραγωγής ή από κάποιο άλλο προϊόν που παρήχθη στον ίδιο πύργο ξήρανσης από το 2017.</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Στις 24 Ιανουαρίου 2019 η γαλλική εταιρεία εισαγωγής ανέλαβε την πρωτοβουλία της ανάκλησης και απόσυρσης των ύποπτων προϊόντων παιδικής τροφής της συγκεκριμένης ετικέτας στη Γαλλία και ακολούθως υπήρξε και ανάκληση στο Λουξεμβούργο.</a:t>
            </a:r>
          </a:p>
        </p:txBody>
      </p:sp>
    </p:spTree>
    <p:extLst>
      <p:ext uri="{BB962C8B-B14F-4D97-AF65-F5344CB8AC3E}">
        <p14:creationId xmlns:p14="http://schemas.microsoft.com/office/powerpoint/2010/main" val="889392471"/>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74F199-CC7B-1A71-98BD-3E495E9D0200}"/>
              </a:ext>
            </a:extLst>
          </p:cNvPr>
          <p:cNvSpPr txBox="1"/>
          <p:nvPr/>
        </p:nvSpPr>
        <p:spPr>
          <a:xfrm>
            <a:off x="385665" y="1954237"/>
            <a:ext cx="11420669" cy="294952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Συλλογή πληροφοριών σχετικά με την επιδημιολογία των τροφιμογενών νοσημάτων και τους λόγους εμφάνισης του παράγοντα κινδύνου, οι οποίες μπορούν να χρησιμοποιηθούν για εκπαιδευτικούς σκοπούς, πρακτική εξάσκηση και εκπαίδευση στη βιομηχανία τροφίμων και σχεδιασμό κατάλληλων προγραμμάτων, συνεισφέροντας κατ’ αυτόν τον τρόπο στην αποτροπή των τροφιμογενών νοσημάτων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Καθορισμός εάν η υπό διερεύνηση συρροή κρουσμάτων αποτελεί τμήμα μιας ευρύτερης επιδημικής συρροής κρουσμάτων και άμεση αναφορά των ευρημάτων της έρευνας σε ενδιάμεσο (π.χ. ΔΥΠΕ) και κεντρικό (π.χ. ΕΟΔΥ) επίπεδο</a:t>
            </a:r>
          </a:p>
        </p:txBody>
      </p:sp>
    </p:spTree>
    <p:extLst>
      <p:ext uri="{BB962C8B-B14F-4D97-AF65-F5344CB8AC3E}">
        <p14:creationId xmlns:p14="http://schemas.microsoft.com/office/powerpoint/2010/main" val="4026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00E51E-F867-455A-AE7F-60FC1BB40437}"/>
              </a:ext>
            </a:extLst>
          </p:cNvPr>
          <p:cNvSpPr txBox="1"/>
          <p:nvPr/>
        </p:nvSpPr>
        <p:spPr>
          <a:xfrm>
            <a:off x="261257" y="2136339"/>
            <a:ext cx="11663265" cy="211852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Όταν έχει ταυτοποιηθεί το υπεύθυνο για την επιδημία τρόφιμο, </a:t>
            </a:r>
            <a:r>
              <a:rPr lang="el-GR" b="1" dirty="0">
                <a:latin typeface="Arial" panose="020B0604020202020204" pitchFamily="34" charset="0"/>
                <a:cs typeface="Arial" panose="020B0604020202020204" pitchFamily="34" charset="0"/>
              </a:rPr>
              <a:t>περαιτέρω κρούσματα μπορούν να αποφευχθούν </a:t>
            </a:r>
            <a:r>
              <a:rPr lang="el-GR" dirty="0">
                <a:latin typeface="Arial" panose="020B0604020202020204" pitchFamily="34" charset="0"/>
                <a:cs typeface="Arial" panose="020B0604020202020204" pitchFamily="34" charset="0"/>
              </a:rPr>
              <a:t>απλά και μόνο σταματώντας τη διάθεση και πώληση του συγκεκριμένου τροφίμου, προχωρώντας σε ανάκληση παρτίδων του προϊόντος (τροφίμου) που έχουν διοχετευθεί στην αγορά και δεσμεύοντας, επανεπεξεργάζοντας ή απορρίπτοντας το μιασμένο τρόφιμο ώστε να αποτραπεί η είσοδος ή επανείσοδός του στα κανάλια τροφίμων.</a:t>
            </a:r>
          </a:p>
        </p:txBody>
      </p:sp>
    </p:spTree>
    <p:extLst>
      <p:ext uri="{BB962C8B-B14F-4D97-AF65-F5344CB8AC3E}">
        <p14:creationId xmlns:p14="http://schemas.microsoft.com/office/powerpoint/2010/main" val="4714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866D69-42DC-7C52-1BFC-5E332BDC97DA}"/>
              </a:ext>
            </a:extLst>
          </p:cNvPr>
          <p:cNvSpPr txBox="1"/>
          <p:nvPr/>
        </p:nvSpPr>
        <p:spPr>
          <a:xfrm>
            <a:off x="2572674" y="462508"/>
            <a:ext cx="7046651" cy="380870"/>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Βήματα επιδημιολογικής διερεύνησης συρροών κρουσμάτων</a:t>
            </a:r>
          </a:p>
        </p:txBody>
      </p:sp>
      <p:sp>
        <p:nvSpPr>
          <p:cNvPr id="8" name="TextBox 7">
            <a:extLst>
              <a:ext uri="{FF2B5EF4-FFF2-40B4-BE49-F238E27FC236}">
                <a16:creationId xmlns:a16="http://schemas.microsoft.com/office/drawing/2014/main" id="{DBC7D2C9-CB9E-5682-345F-EF8795F32BEB}"/>
              </a:ext>
            </a:extLst>
          </p:cNvPr>
          <p:cNvSpPr txBox="1"/>
          <p:nvPr/>
        </p:nvSpPr>
        <p:spPr>
          <a:xfrm>
            <a:off x="2319290" y="843677"/>
            <a:ext cx="8546977" cy="4611519"/>
          </a:xfrm>
          <a:prstGeom prst="rect">
            <a:avLst/>
          </a:prstGeom>
          <a:noFill/>
        </p:spPr>
        <p:txBody>
          <a:bodyPr wrap="square">
            <a:spAutoFit/>
          </a:bodyPr>
          <a:lstStyle/>
          <a:p>
            <a:pPr marL="342900" indent="-342900" algn="just">
              <a:lnSpc>
                <a:spcPct val="150000"/>
              </a:lnSpc>
              <a:buAutoNum type="arabicPeriod"/>
            </a:pPr>
            <a:r>
              <a:rPr lang="el-GR" dirty="0">
                <a:latin typeface="Arial" panose="020B0604020202020204" pitchFamily="34" charset="0"/>
                <a:cs typeface="Arial" panose="020B0604020202020204" pitchFamily="34" charset="0"/>
              </a:rPr>
              <a:t>Επιβεβαίωση επιδημίας και διάγνωση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Καταρτισμός ομάδας διερεύνησης και ελέγχου επιδημίας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Ορισμός περιστατικού (κρούσματος)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Ταυτοποίηση περιστατικών (κρουσμάτων) και απόκτηση πληροφοριών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Περιγραφή πληροφοριών σε σχέση με το χρόνο, το χώρο και το άτομο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Ανάπτυξη υπόθεσης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Έλεγχος υπόθεσης: Αναλυτικές μελέτες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Επαλήθευση υπόθεσης: Πρόσθετες μελέτες </a:t>
            </a:r>
            <a:endParaRPr lang="en-US" dirty="0">
              <a:latin typeface="Arial" panose="020B0604020202020204" pitchFamily="34" charset="0"/>
              <a:cs typeface="Arial" panose="020B0604020202020204" pitchFamily="34" charset="0"/>
            </a:endParaRP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Επικοινωνία/διάδοση των αποτελεσμάτων της επιδημιολογικής διερεύνησης </a:t>
            </a:r>
            <a:endParaRPr lang="en-US" dirty="0">
              <a:latin typeface="Arial" panose="020B0604020202020204" pitchFamily="34" charset="0"/>
              <a:cs typeface="Arial" panose="020B0604020202020204" pitchFamily="34" charset="0"/>
            </a:endParaRPr>
          </a:p>
          <a:p>
            <a:pPr marL="285750" indent="-285750" algn="ctr">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Επιδημιολογική αναφορά, δημοσίευση </a:t>
            </a: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10. </a:t>
            </a:r>
            <a:r>
              <a:rPr lang="el-GR" dirty="0">
                <a:latin typeface="Arial" panose="020B0604020202020204" pitchFamily="34" charset="0"/>
                <a:cs typeface="Arial" panose="020B0604020202020204" pitchFamily="34" charset="0"/>
              </a:rPr>
              <a:t>Εφαρμογή μέτρων ελέγχου της επιδημίας</a:t>
            </a:r>
          </a:p>
        </p:txBody>
      </p:sp>
    </p:spTree>
    <p:extLst>
      <p:ext uri="{BB962C8B-B14F-4D97-AF65-F5344CB8AC3E}">
        <p14:creationId xmlns:p14="http://schemas.microsoft.com/office/powerpoint/2010/main" val="4084175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17A768-B28A-C661-44CA-E106ABB9B867}"/>
              </a:ext>
            </a:extLst>
          </p:cNvPr>
          <p:cNvPicPr>
            <a:picLocks noChangeAspect="1"/>
          </p:cNvPicPr>
          <p:nvPr/>
        </p:nvPicPr>
        <p:blipFill rotWithShape="1">
          <a:blip r:embed="rId2"/>
          <a:srcRect l="36845" t="22395" r="38471" b="9125"/>
          <a:stretch/>
        </p:blipFill>
        <p:spPr>
          <a:xfrm rot="5400000">
            <a:off x="3599894" y="-1291701"/>
            <a:ext cx="5344357" cy="9436964"/>
          </a:xfrm>
          <a:prstGeom prst="rect">
            <a:avLst/>
          </a:prstGeom>
        </p:spPr>
      </p:pic>
    </p:spTree>
    <p:extLst>
      <p:ext uri="{BB962C8B-B14F-4D97-AF65-F5344CB8AC3E}">
        <p14:creationId xmlns:p14="http://schemas.microsoft.com/office/powerpoint/2010/main" val="3021462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4118</Words>
  <Application>Microsoft Office PowerPoint</Application>
  <PresentationFormat>Widescreen</PresentationFormat>
  <Paragraphs>175</Paragraphs>
  <Slides>51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Calibri Light</vt:lpstr>
      <vt:lpstr>Segoe UI</vt:lpstr>
      <vt:lpstr>Segoe UI Light</vt:lpstr>
      <vt:lpstr>Times New Roman</vt:lpstr>
      <vt:lpstr>Wingdings</vt:lpstr>
      <vt:lpstr>1_Office Theme</vt:lpstr>
      <vt:lpstr>Balancing Act</vt:lpstr>
      <vt:lpstr>Επιδημιολογια τροφιμογενων νοσηματων Διαλεξη 11η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11η     </dc:title>
  <dc:creator>Νατάσα</dc:creator>
  <cp:lastModifiedBy>Νατάσα</cp:lastModifiedBy>
  <cp:revision>91</cp:revision>
  <dcterms:created xsi:type="dcterms:W3CDTF">2022-05-09T10:45:43Z</dcterms:created>
  <dcterms:modified xsi:type="dcterms:W3CDTF">2022-05-12T17:53:17Z</dcterms:modified>
</cp:coreProperties>
</file>