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58" r:id="rId3"/>
    <p:sldId id="259" r:id="rId4"/>
    <p:sldId id="260" r:id="rId5"/>
    <p:sldId id="263" r:id="rId6"/>
    <p:sldId id="265" r:id="rId7"/>
    <p:sldId id="286" r:id="rId8"/>
    <p:sldId id="266" r:id="rId9"/>
    <p:sldId id="267" r:id="rId10"/>
    <p:sldId id="268" r:id="rId11"/>
    <p:sldId id="269" r:id="rId12"/>
    <p:sldId id="270" r:id="rId13"/>
    <p:sldId id="271" r:id="rId14"/>
    <p:sldId id="272" r:id="rId15"/>
    <p:sldId id="275" r:id="rId16"/>
    <p:sldId id="278" r:id="rId17"/>
    <p:sldId id="279" r:id="rId18"/>
    <p:sldId id="284" r:id="rId19"/>
    <p:sldId id="285" r:id="rId20"/>
    <p:sldId id="280" r:id="rId21"/>
    <p:sldId id="281" r:id="rId22"/>
    <p:sldId id="282" r:id="rId23"/>
    <p:sldId id="283"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E2FBF9-114F-4F89-B284-FD696880D802}" type="datetimeFigureOut">
              <a:rPr lang="el-GR" smtClean="0"/>
              <a:pPr/>
              <a:t>22/2/2010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6D009D-9283-47C8-BF90-68764D2A82B1}"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2771"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13316"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3C682A0-5B5C-4B29-ADFF-603D4E435496}" type="slidenum">
              <a:rPr lang="el-GR" smtClean="0"/>
              <a:pPr fontAlgn="base">
                <a:spcBef>
                  <a:spcPct val="0"/>
                </a:spcBef>
                <a:spcAft>
                  <a:spcPct val="0"/>
                </a:spcAft>
                <a:defRPr/>
              </a:pPr>
              <a:t>1</a:t>
            </a:fld>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54E72E02-6D21-4F1A-8B2C-AB9E80439F6B}" type="datetimeFigureOut">
              <a:rPr lang="el-GR" smtClean="0"/>
              <a:pPr/>
              <a:t>22/2/2010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594077-4D6F-44FA-997A-04B92CD43C71}"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4E72E02-6D21-4F1A-8B2C-AB9E80439F6B}" type="datetimeFigureOut">
              <a:rPr lang="el-GR" smtClean="0"/>
              <a:pPr/>
              <a:t>22/2/2010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594077-4D6F-44FA-997A-04B92CD43C7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4E72E02-6D21-4F1A-8B2C-AB9E80439F6B}" type="datetimeFigureOut">
              <a:rPr lang="el-GR" smtClean="0"/>
              <a:pPr/>
              <a:t>22/2/2010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594077-4D6F-44FA-997A-04B92CD43C7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54E72E02-6D21-4F1A-8B2C-AB9E80439F6B}" type="datetimeFigureOut">
              <a:rPr lang="el-GR" smtClean="0"/>
              <a:pPr/>
              <a:t>22/2/2010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594077-4D6F-44FA-997A-04B92CD43C7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54E72E02-6D21-4F1A-8B2C-AB9E80439F6B}" type="datetimeFigureOut">
              <a:rPr lang="el-GR" smtClean="0"/>
              <a:pPr/>
              <a:t>22/2/2010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594077-4D6F-44FA-997A-04B92CD43C71}"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54E72E02-6D21-4F1A-8B2C-AB9E80439F6B}" type="datetimeFigureOut">
              <a:rPr lang="el-GR" smtClean="0"/>
              <a:pPr/>
              <a:t>22/2/2010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0594077-4D6F-44FA-997A-04B92CD43C7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54E72E02-6D21-4F1A-8B2C-AB9E80439F6B}" type="datetimeFigureOut">
              <a:rPr lang="el-GR" smtClean="0"/>
              <a:pPr/>
              <a:t>22/2/2010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0594077-4D6F-44FA-997A-04B92CD43C71}"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54E72E02-6D21-4F1A-8B2C-AB9E80439F6B}" type="datetimeFigureOut">
              <a:rPr lang="el-GR" smtClean="0"/>
              <a:pPr/>
              <a:t>22/2/2010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0594077-4D6F-44FA-997A-04B92CD43C7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4E72E02-6D21-4F1A-8B2C-AB9E80439F6B}" type="datetimeFigureOut">
              <a:rPr lang="el-GR" smtClean="0"/>
              <a:pPr/>
              <a:t>22/2/2010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0594077-4D6F-44FA-997A-04B92CD43C7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4E72E02-6D21-4F1A-8B2C-AB9E80439F6B}" type="datetimeFigureOut">
              <a:rPr lang="el-GR" smtClean="0"/>
              <a:pPr/>
              <a:t>22/2/2010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0594077-4D6F-44FA-997A-04B92CD43C7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4E72E02-6D21-4F1A-8B2C-AB9E80439F6B}" type="datetimeFigureOut">
              <a:rPr lang="el-GR" smtClean="0"/>
              <a:pPr/>
              <a:t>22/2/2010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0594077-4D6F-44FA-997A-04B92CD43C71}"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E72E02-6D21-4F1A-8B2C-AB9E80439F6B}" type="datetimeFigureOut">
              <a:rPr lang="el-GR" smtClean="0"/>
              <a:pPr/>
              <a:t>22/2/2010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594077-4D6F-44FA-997A-04B92CD43C7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 Τίτλος"/>
          <p:cNvSpPr>
            <a:spLocks noGrp="1"/>
          </p:cNvSpPr>
          <p:nvPr>
            <p:ph type="ctrTitle"/>
          </p:nvPr>
        </p:nvSpPr>
        <p:spPr>
          <a:xfrm>
            <a:off x="468313" y="188913"/>
            <a:ext cx="8099425" cy="1571625"/>
          </a:xfrm>
        </p:spPr>
        <p:txBody>
          <a:bodyPr/>
          <a:lstStyle/>
          <a:p>
            <a:pPr eaLnBrk="1" hangingPunct="1"/>
            <a:r>
              <a:rPr lang="el-GR" sz="3600" dirty="0" smtClean="0"/>
              <a:t>ΔΙΠΛΩΜΑΤΙΚΗ ΕΡΓΑΣΙΑ</a:t>
            </a:r>
          </a:p>
        </p:txBody>
      </p:sp>
      <p:sp>
        <p:nvSpPr>
          <p:cNvPr id="3" name="2 - Υπότιτλος"/>
          <p:cNvSpPr>
            <a:spLocks noGrp="1"/>
          </p:cNvSpPr>
          <p:nvPr>
            <p:ph type="subTitle" idx="1"/>
          </p:nvPr>
        </p:nvSpPr>
        <p:spPr>
          <a:xfrm>
            <a:off x="1371600" y="1428750"/>
            <a:ext cx="6400800" cy="1500188"/>
          </a:xfrm>
        </p:spPr>
        <p:txBody>
          <a:bodyPr>
            <a:normAutofit/>
          </a:bodyPr>
          <a:lstStyle/>
          <a:p>
            <a:pPr eaLnBrk="1" hangingPunct="1">
              <a:lnSpc>
                <a:spcPct val="90000"/>
              </a:lnSpc>
            </a:pPr>
            <a:r>
              <a:rPr lang="el-GR" dirty="0" smtClean="0">
                <a:solidFill>
                  <a:srgbClr val="898989"/>
                </a:solidFill>
              </a:rPr>
              <a:t>ΣΧΕΔΙΑΣΗ ΑΝΘΡΩΠΟΛΟΓΙΚΟΥ ΝΤΟΚΙΜΑΝΤΕΡ ΜΕ ΤΗΝ ΜΕΘΟΔΟ ΤΩΝ ΣΧΕΔΙΑΣΜΑΤΩΝ </a:t>
            </a:r>
          </a:p>
        </p:txBody>
      </p:sp>
      <p:sp>
        <p:nvSpPr>
          <p:cNvPr id="2052" name="3 - TextBox"/>
          <p:cNvSpPr txBox="1">
            <a:spLocks noChangeArrowheads="1"/>
          </p:cNvSpPr>
          <p:nvPr/>
        </p:nvSpPr>
        <p:spPr bwMode="auto">
          <a:xfrm>
            <a:off x="5000625" y="6143625"/>
            <a:ext cx="3786188" cy="646113"/>
          </a:xfrm>
          <a:prstGeom prst="rect">
            <a:avLst/>
          </a:prstGeom>
          <a:noFill/>
          <a:ln w="9525">
            <a:noFill/>
            <a:miter lim="800000"/>
            <a:headEnd/>
            <a:tailEnd/>
          </a:ln>
        </p:spPr>
        <p:txBody>
          <a:bodyPr>
            <a:spAutoFit/>
          </a:bodyPr>
          <a:lstStyle/>
          <a:p>
            <a:r>
              <a:rPr lang="el-GR">
                <a:latin typeface="Calibri" pitchFamily="34" charset="0"/>
              </a:rPr>
              <a:t>ΤΖΕΡΜΠΗ ΚΩΝΣΤΑΝΤΙΝΑ  </a:t>
            </a:r>
            <a:r>
              <a:rPr lang="en-US">
                <a:latin typeface="Calibri" pitchFamily="34" charset="0"/>
              </a:rPr>
              <a:t> DPSD01063</a:t>
            </a:r>
          </a:p>
          <a:p>
            <a:endParaRPr lang="el-GR">
              <a:latin typeface="Calibri" pitchFamily="34" charset="0"/>
            </a:endParaRPr>
          </a:p>
        </p:txBody>
      </p:sp>
      <p:pic>
        <p:nvPicPr>
          <p:cNvPr id="2053" name="Εικόνα 4" descr="page115figure31"/>
          <p:cNvPicPr>
            <a:picLocks noChangeAspect="1" noChangeArrowheads="1"/>
          </p:cNvPicPr>
          <p:nvPr/>
        </p:nvPicPr>
        <p:blipFill>
          <a:blip r:embed="rId3" cstate="print"/>
          <a:srcRect/>
          <a:stretch>
            <a:fillRect/>
          </a:stretch>
        </p:blipFill>
        <p:spPr bwMode="auto">
          <a:xfrm>
            <a:off x="1928813" y="2786063"/>
            <a:ext cx="5248275" cy="3143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title"/>
          </p:nvPr>
        </p:nvSpPr>
        <p:spPr/>
        <p:txBody>
          <a:bodyPr>
            <a:normAutofit fontScale="90000"/>
          </a:bodyPr>
          <a:lstStyle/>
          <a:p>
            <a:r>
              <a:rPr lang="el-GR" smtClean="0"/>
              <a:t>ΑΠΟΤΕΛΕΣΜΑΤΑ ΕΡΕΥΝΑΣ (3)</a:t>
            </a:r>
            <a:br>
              <a:rPr lang="el-GR" smtClean="0"/>
            </a:br>
            <a:endParaRPr lang="el-GR" smtClean="0"/>
          </a:p>
        </p:txBody>
      </p:sp>
      <p:sp>
        <p:nvSpPr>
          <p:cNvPr id="14339" name="2 - Θέση περιεχομένου"/>
          <p:cNvSpPr>
            <a:spLocks noGrp="1"/>
          </p:cNvSpPr>
          <p:nvPr>
            <p:ph idx="1"/>
          </p:nvPr>
        </p:nvSpPr>
        <p:spPr>
          <a:xfrm>
            <a:off x="457200" y="1000108"/>
            <a:ext cx="8229600" cy="5429288"/>
          </a:xfrm>
        </p:spPr>
        <p:txBody>
          <a:bodyPr/>
          <a:lstStyle/>
          <a:p>
            <a:pPr marL="514350" indent="-514350">
              <a:buNone/>
            </a:pPr>
            <a:r>
              <a:rPr lang="el-GR" dirty="0" smtClean="0"/>
              <a:t>Μοντάζ </a:t>
            </a:r>
            <a:r>
              <a:rPr lang="el-GR" dirty="0" err="1" smtClean="0"/>
              <a:t>Βερτόφ</a:t>
            </a:r>
            <a:r>
              <a:rPr lang="el-GR" dirty="0" smtClean="0"/>
              <a:t>:</a:t>
            </a:r>
          </a:p>
          <a:p>
            <a:pPr marL="514350" indent="-514350">
              <a:buFont typeface="+mj-lt"/>
              <a:buAutoNum type="arabicPeriod"/>
            </a:pPr>
            <a:r>
              <a:rPr lang="el-GR" dirty="0" smtClean="0"/>
              <a:t>Επεξεργασία μιας στρατηγικής για το κινηματογραφικό γύρισμα</a:t>
            </a:r>
          </a:p>
          <a:p>
            <a:pPr marL="514350" indent="-514350">
              <a:buFont typeface="+mj-lt"/>
              <a:buAutoNum type="arabicPeriod"/>
            </a:pPr>
            <a:r>
              <a:rPr lang="el-GR" dirty="0" smtClean="0"/>
              <a:t>Η οργάνωση του ορατού κατά τη διάρκειά του</a:t>
            </a:r>
          </a:p>
          <a:p>
            <a:pPr marL="514350" indent="-514350">
              <a:buFont typeface="+mj-lt"/>
              <a:buAutoNum type="arabicPeriod"/>
            </a:pPr>
            <a:r>
              <a:rPr lang="el-GR" dirty="0" smtClean="0"/>
              <a:t>Παραγωγή </a:t>
            </a:r>
            <a:r>
              <a:rPr lang="el-GR" dirty="0" err="1" smtClean="0"/>
              <a:t>ενώς</a:t>
            </a:r>
            <a:r>
              <a:rPr lang="el-GR" dirty="0" smtClean="0"/>
              <a:t> συγκεκριμένου νοήματος με αφετηρία την ανεπεξέργαστη πρώτη ύλη της κινηματογραφημένης πραγματικότητας</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p:txBody>
          <a:bodyPr/>
          <a:lstStyle/>
          <a:p>
            <a:r>
              <a:rPr lang="el-GR" smtClean="0"/>
              <a:t>ΑΠΟΤΕΛΕΣΜΑΤΑ ΕΡΕΥΝΑΣ(4)</a:t>
            </a:r>
          </a:p>
        </p:txBody>
      </p:sp>
      <p:sp>
        <p:nvSpPr>
          <p:cNvPr id="15363" name="2 - Θέση περιεχομένου"/>
          <p:cNvSpPr>
            <a:spLocks noGrp="1"/>
          </p:cNvSpPr>
          <p:nvPr>
            <p:ph idx="1"/>
          </p:nvPr>
        </p:nvSpPr>
        <p:spPr>
          <a:xfrm>
            <a:off x="457200" y="1357298"/>
            <a:ext cx="8229600" cy="4768865"/>
          </a:xfrm>
        </p:spPr>
        <p:txBody>
          <a:bodyPr/>
          <a:lstStyle/>
          <a:p>
            <a:r>
              <a:rPr lang="en-US" dirty="0" smtClean="0"/>
              <a:t>Flaherty: </a:t>
            </a:r>
            <a:endParaRPr lang="el-GR" dirty="0" smtClean="0"/>
          </a:p>
          <a:p>
            <a:pPr marL="514350" indent="-514350">
              <a:buFont typeface="+mj-lt"/>
              <a:buAutoNum type="arabicPeriod"/>
            </a:pPr>
            <a:r>
              <a:rPr lang="el-GR" dirty="0" smtClean="0"/>
              <a:t>Διάρκεια γυρίσματος </a:t>
            </a:r>
          </a:p>
          <a:p>
            <a:pPr marL="514350" indent="-514350">
              <a:buFont typeface="+mj-lt"/>
              <a:buAutoNum type="arabicPeriod"/>
            </a:pPr>
            <a:r>
              <a:rPr lang="el-GR" dirty="0" smtClean="0"/>
              <a:t>Εγγύτητα και συνοχή χαρακτήρων </a:t>
            </a:r>
          </a:p>
          <a:p>
            <a:pPr marL="514350" indent="-514350">
              <a:buFont typeface="+mj-lt"/>
              <a:buAutoNum type="arabicPeriod"/>
            </a:pPr>
            <a:r>
              <a:rPr lang="el-GR" dirty="0" smtClean="0"/>
              <a:t>Ρεαλισμό τεχνικών μέχρι και στη σκηνοθεσία</a:t>
            </a:r>
          </a:p>
          <a:p>
            <a:pPr marL="514350" indent="-514350">
              <a:buFont typeface="+mj-lt"/>
              <a:buAutoNum type="arabicPeriod"/>
            </a:pPr>
            <a:r>
              <a:rPr lang="el-GR" dirty="0" smtClean="0"/>
              <a:t>Παρουσία υλικού και φυσικού περιβάλλοντος που </a:t>
            </a:r>
            <a:r>
              <a:rPr lang="el-GR" dirty="0" err="1" smtClean="0"/>
              <a:t>εντάσει</a:t>
            </a:r>
            <a:r>
              <a:rPr lang="el-GR" dirty="0" smtClean="0"/>
              <a:t> τη δράση σε συγκεκριμένο πλαίσιο αναφοράς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 Τίτλος"/>
          <p:cNvSpPr>
            <a:spLocks noGrp="1"/>
          </p:cNvSpPr>
          <p:nvPr>
            <p:ph type="title"/>
          </p:nvPr>
        </p:nvSpPr>
        <p:spPr>
          <a:xfrm>
            <a:off x="457200" y="142852"/>
            <a:ext cx="8229600" cy="785818"/>
          </a:xfrm>
        </p:spPr>
        <p:txBody>
          <a:bodyPr/>
          <a:lstStyle/>
          <a:p>
            <a:r>
              <a:rPr lang="el-GR" dirty="0" smtClean="0"/>
              <a:t>ΑΠΟΤΕΛΕΣΜΑΤΑ ΕΡΕΥΝΑΣ (5)</a:t>
            </a:r>
          </a:p>
        </p:txBody>
      </p:sp>
      <p:sp>
        <p:nvSpPr>
          <p:cNvPr id="16387" name="2 - Θέση περιεχομένου"/>
          <p:cNvSpPr>
            <a:spLocks noGrp="1"/>
          </p:cNvSpPr>
          <p:nvPr>
            <p:ph idx="1"/>
          </p:nvPr>
        </p:nvSpPr>
        <p:spPr>
          <a:xfrm>
            <a:off x="457200" y="1071546"/>
            <a:ext cx="8229600" cy="5357850"/>
          </a:xfrm>
        </p:spPr>
        <p:txBody>
          <a:bodyPr>
            <a:normAutofit fontScale="92500" lnSpcReduction="10000"/>
          </a:bodyPr>
          <a:lstStyle/>
          <a:p>
            <a:r>
              <a:rPr lang="el-GR" dirty="0" smtClean="0"/>
              <a:t>Ο ρόλος της παρατήρησης αναντικατάστατος για αποκατάσταση των συλλογικών τελετουργικών των οποίων η άμεση παρατήρηση δεν μπορεί ν’ αγκαλιάσει όλες τις όψεις της.</a:t>
            </a:r>
          </a:p>
          <a:p>
            <a:r>
              <a:rPr lang="el-GR" dirty="0" smtClean="0"/>
              <a:t>Χρήση ειδικών κινηματογραφικών διαδικασιών : </a:t>
            </a:r>
          </a:p>
          <a:p>
            <a:pPr marL="514350" indent="-514350">
              <a:buFont typeface="+mj-lt"/>
              <a:buAutoNum type="arabicPeriod"/>
            </a:pPr>
            <a:r>
              <a:rPr lang="el-GR" dirty="0" smtClean="0"/>
              <a:t>Η συγχρονισμένη επιβράδυνση ήχου και εικόνας για την μικροανάλυση τεχνικών σώματος και σχέσεων μεταξύ μουσικών και χορευτών στην εθνομουσικολογία</a:t>
            </a:r>
          </a:p>
          <a:p>
            <a:pPr marL="514350" indent="-514350">
              <a:buFont typeface="+mj-lt"/>
              <a:buAutoNum type="arabicPeriod"/>
            </a:pPr>
            <a:r>
              <a:rPr lang="el-GR" dirty="0" smtClean="0"/>
              <a:t>Επιτάχυνση για </a:t>
            </a:r>
            <a:r>
              <a:rPr lang="el-GR" dirty="0" err="1" smtClean="0"/>
              <a:t>μακροανάλυση</a:t>
            </a:r>
            <a:r>
              <a:rPr lang="el-GR" dirty="0" smtClean="0"/>
              <a:t> συμπεριφορών στο χώρο και στο χρόνο όπως αυτή της μετακίνησης πλήθους σε δημόσιους χώρους</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 Τίτλος"/>
          <p:cNvSpPr>
            <a:spLocks noGrp="1"/>
          </p:cNvSpPr>
          <p:nvPr>
            <p:ph type="title"/>
          </p:nvPr>
        </p:nvSpPr>
        <p:spPr/>
        <p:txBody>
          <a:bodyPr/>
          <a:lstStyle/>
          <a:p>
            <a:r>
              <a:rPr lang="el-GR" smtClean="0"/>
              <a:t>ΑΠΟΤΕΛΕΣΜΑΤΑ ΕΡΕΥΝΑΣ (6)</a:t>
            </a:r>
          </a:p>
        </p:txBody>
      </p:sp>
      <p:sp>
        <p:nvSpPr>
          <p:cNvPr id="17411" name="2 - Θέση περιεχομένου"/>
          <p:cNvSpPr>
            <a:spLocks noGrp="1"/>
          </p:cNvSpPr>
          <p:nvPr>
            <p:ph idx="1"/>
          </p:nvPr>
        </p:nvSpPr>
        <p:spPr>
          <a:xfrm>
            <a:off x="457200" y="1600200"/>
            <a:ext cx="8229600" cy="5068888"/>
          </a:xfrm>
        </p:spPr>
        <p:txBody>
          <a:bodyPr>
            <a:normAutofit/>
          </a:bodyPr>
          <a:lstStyle/>
          <a:p>
            <a:r>
              <a:rPr lang="el-GR" dirty="0" smtClean="0"/>
              <a:t>Άμεσες εκδηλώσεις της ανθρώπινης δραστηριότητας αφορούν τις συμπεριφορές και οι έμμεσες τ’ αντικείμενα ή τα αποτελέσματα  της δραστηριότητας της οποίας αποτελούν το ίχνος</a:t>
            </a:r>
          </a:p>
          <a:p>
            <a:r>
              <a:rPr lang="el-GR" dirty="0" smtClean="0"/>
              <a:t>Αυτό που μένει εκτός κάμερας δεν οριοθετείται</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 Τίτλος"/>
          <p:cNvSpPr>
            <a:spLocks noGrp="1"/>
          </p:cNvSpPr>
          <p:nvPr>
            <p:ph type="title"/>
          </p:nvPr>
        </p:nvSpPr>
        <p:spPr/>
        <p:txBody>
          <a:bodyPr/>
          <a:lstStyle/>
          <a:p>
            <a:r>
              <a:rPr lang="el-GR" smtClean="0"/>
              <a:t>ΑΠΟΤΕΛΕΣΜΑΤΑ ΕΡΕΥΝΑΣ(7)</a:t>
            </a:r>
          </a:p>
        </p:txBody>
      </p:sp>
      <p:sp>
        <p:nvSpPr>
          <p:cNvPr id="18435" name="2 - Θέση περιεχομένου"/>
          <p:cNvSpPr>
            <a:spLocks noGrp="1"/>
          </p:cNvSpPr>
          <p:nvPr>
            <p:ph idx="1"/>
          </p:nvPr>
        </p:nvSpPr>
        <p:spPr>
          <a:xfrm>
            <a:off x="457200" y="1214422"/>
            <a:ext cx="8229600" cy="5454666"/>
          </a:xfrm>
        </p:spPr>
        <p:txBody>
          <a:bodyPr>
            <a:normAutofit fontScale="47500" lnSpcReduction="20000"/>
          </a:bodyPr>
          <a:lstStyle/>
          <a:p>
            <a:r>
              <a:rPr lang="el-GR" dirty="0" smtClean="0"/>
              <a:t>Δύο τρόποι μελέτης στάσης και χειρονομίας:</a:t>
            </a:r>
          </a:p>
          <a:p>
            <a:pPr marL="514350" indent="-514350">
              <a:buFont typeface="+mj-lt"/>
              <a:buAutoNum type="arabicPeriod"/>
            </a:pPr>
            <a:r>
              <a:rPr lang="el-GR" dirty="0" smtClean="0"/>
              <a:t>Στάση διαδέχεται τη χειρονομία όταν το σώμα περνάει από την κίνηση στην ξεκούραση</a:t>
            </a:r>
          </a:p>
          <a:p>
            <a:pPr marL="514350" indent="-514350">
              <a:buFont typeface="+mj-lt"/>
              <a:buAutoNum type="arabicPeriod"/>
            </a:pPr>
            <a:r>
              <a:rPr lang="el-GR" dirty="0" smtClean="0"/>
              <a:t>Η αντιμετώπιση της δραστηριότητας έγκειται στο να δει μέσα από τη στάση την ένταση που διατηρεί το σύνολο του σώματος σ’ όλες τις συνθήκες χάρη στη σχετική ακαμψία του </a:t>
            </a:r>
            <a:r>
              <a:rPr lang="el-GR" dirty="0" err="1" smtClean="0"/>
              <a:t>μυοσκελετικού</a:t>
            </a:r>
            <a:r>
              <a:rPr lang="el-GR" dirty="0" smtClean="0"/>
              <a:t> μηχανισμού </a:t>
            </a:r>
          </a:p>
          <a:p>
            <a:pPr marL="514350" indent="-514350">
              <a:buNone/>
            </a:pPr>
            <a:r>
              <a:rPr lang="el-GR" dirty="0" smtClean="0"/>
              <a:t>Αποτελεσματικό περιβάλλον:  Τα στοιχεία των οποίων η παρουσία είναι άμεσα απαραίτητη για την πραγματοποίηση της δραστηριότητας του προσώπου</a:t>
            </a:r>
          </a:p>
          <a:p>
            <a:pPr marL="514350" indent="-514350"/>
            <a:r>
              <a:rPr lang="el-GR" dirty="0" smtClean="0"/>
              <a:t>Περιθωριακό περιβάλλον στοιχεία χωρίς άμεσα απαραίτητη παρουσία</a:t>
            </a:r>
          </a:p>
          <a:p>
            <a:pPr marL="514350" indent="-514350"/>
            <a:r>
              <a:rPr lang="el-GR" dirty="0" smtClean="0"/>
              <a:t>Έκθεση: κινηματογράφηση αφού έχει χρησιμοποιηθεί για μεγάλο χρονικό διάστημα απευθείας παρατήρηση και προφορική έρευνα. Τα δεδομένα κατευθύνουν την παρατήρηση </a:t>
            </a:r>
          </a:p>
          <a:p>
            <a:pPr marL="514350" indent="-514350"/>
            <a:r>
              <a:rPr lang="el-GR" dirty="0" smtClean="0"/>
              <a:t>Εξερεύνηση :</a:t>
            </a:r>
          </a:p>
          <a:p>
            <a:pPr marL="514350" indent="-514350">
              <a:buFont typeface="+mj-lt"/>
              <a:buAutoNum type="arabicPeriod"/>
            </a:pPr>
            <a:r>
              <a:rPr lang="el-GR" dirty="0"/>
              <a:t> </a:t>
            </a:r>
            <a:r>
              <a:rPr lang="el-GR" dirty="0" smtClean="0"/>
              <a:t>ύπαρξη επαναλαμβανόμενων διαδικασιών </a:t>
            </a:r>
          </a:p>
          <a:p>
            <a:pPr marL="514350" indent="-514350">
              <a:buFont typeface="+mj-lt"/>
              <a:buAutoNum type="arabicPeriod"/>
            </a:pPr>
            <a:r>
              <a:rPr lang="el-GR" dirty="0" smtClean="0"/>
              <a:t>Τεχνική δυνατότητα επανάληψης συνεχούς εγγραφής αυτών των διαδικασιών .</a:t>
            </a:r>
          </a:p>
          <a:p>
            <a:pPr marL="514350" indent="-514350">
              <a:buFont typeface="+mj-lt"/>
              <a:buAutoNum type="arabicPeriod"/>
            </a:pPr>
            <a:r>
              <a:rPr lang="el-GR" dirty="0" smtClean="0"/>
              <a:t>Δυνατότητα επανάληψης στους ίδιους χώρους του γυρίσματος μετά από εξέταση της εικόνας δηλαδή διαφοροποιημένη παρατήρηση της μελετώμενης διαδικασίας.</a:t>
            </a:r>
          </a:p>
          <a:p>
            <a:pPr marL="514350" indent="-514350"/>
            <a:r>
              <a:rPr lang="el-GR" dirty="0" smtClean="0"/>
              <a:t>Οι θεμελιώδεις αρχές του διερευνητικού διαβήματος:</a:t>
            </a:r>
          </a:p>
          <a:p>
            <a:pPr marL="514350" indent="-514350">
              <a:buFont typeface="+mj-lt"/>
              <a:buAutoNum type="arabicPeriod"/>
            </a:pPr>
            <a:r>
              <a:rPr lang="el-GR" dirty="0" smtClean="0"/>
              <a:t>Μετατροπή του διαφοροποιημένου παρατηρήματος, αντικείμενο άμεσης προσέγγισης </a:t>
            </a:r>
          </a:p>
          <a:p>
            <a:pPr marL="514350" indent="-514350">
              <a:buFont typeface="+mj-lt"/>
              <a:buAutoNum type="arabicPeriod"/>
            </a:pPr>
            <a:r>
              <a:rPr lang="el-GR" dirty="0" smtClean="0"/>
              <a:t>Κατάργηση άμεσης παρατήρησης ως  απαραίτητη προϋπόθεση στην έρευνα, η εγκαθίδρυση της κινηματογραφικής εγγραφής ως  προϋπόθεση κάθε βαθιάς παρατήρησης </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 Τίτλος"/>
          <p:cNvSpPr>
            <a:spLocks noGrp="1"/>
          </p:cNvSpPr>
          <p:nvPr>
            <p:ph type="title"/>
          </p:nvPr>
        </p:nvSpPr>
        <p:spPr/>
        <p:txBody>
          <a:bodyPr>
            <a:normAutofit/>
          </a:bodyPr>
          <a:lstStyle/>
          <a:p>
            <a:r>
              <a:rPr lang="el-GR" sz="3600" dirty="0" smtClean="0"/>
              <a:t>ΑΠΟΤΕΛΕΣΜΑΤΑ </a:t>
            </a:r>
            <a:r>
              <a:rPr lang="el-GR" sz="3600" dirty="0" smtClean="0"/>
              <a:t>ΕΡΕΥΝΑΣ(8)</a:t>
            </a:r>
            <a:endParaRPr lang="el-GR" sz="3600" dirty="0" smtClean="0"/>
          </a:p>
        </p:txBody>
      </p:sp>
      <p:sp>
        <p:nvSpPr>
          <p:cNvPr id="21507" name="2 - Θέση περιεχομένου"/>
          <p:cNvSpPr>
            <a:spLocks noGrp="1"/>
          </p:cNvSpPr>
          <p:nvPr>
            <p:ph idx="1"/>
          </p:nvPr>
        </p:nvSpPr>
        <p:spPr>
          <a:xfrm>
            <a:off x="457200" y="1600200"/>
            <a:ext cx="8229600" cy="5068888"/>
          </a:xfrm>
        </p:spPr>
        <p:txBody>
          <a:bodyPr>
            <a:normAutofit/>
          </a:bodyPr>
          <a:lstStyle/>
          <a:p>
            <a:r>
              <a:rPr lang="el-GR" sz="2400" dirty="0" smtClean="0"/>
              <a:t>Στην πρώτη ανάλυση έχουμε πλεονεκτήματα και μειονεκτήματα κινητικότητας γωνίας λήψης και την εριστική λειτουργία της κινητικότητας της γωνίας λήψης. Και αυτές μπορεί να είναι αποτέλεσμα στρατηγικής επιλογής όσο και δυσκολίας από την διαδικασία παρατήρησης. </a:t>
            </a:r>
          </a:p>
          <a:p>
            <a:r>
              <a:rPr lang="el-GR" sz="2400" dirty="0" smtClean="0"/>
              <a:t>Στην δεύτερη ανάλυση φαίνεται πόσο η </a:t>
            </a:r>
            <a:r>
              <a:rPr lang="el-GR" sz="2400" dirty="0" err="1" smtClean="0"/>
              <a:t>εξωκινηματογραφική</a:t>
            </a:r>
            <a:r>
              <a:rPr lang="el-GR" sz="2400" dirty="0" smtClean="0"/>
              <a:t> μυθοπλασία όπως διεισδύει στην ταινία μπορεί να ακυρώσει σχεδιαστικές επιλογές κατά την υλοποίηση της μεθόδου.</a:t>
            </a:r>
          </a:p>
          <a:p>
            <a:endParaRPr lang="el-GR" sz="2400" dirty="0" smtClean="0"/>
          </a:p>
          <a:p>
            <a:endParaRPr lang="el-GR" sz="24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 Τίτλος"/>
          <p:cNvSpPr>
            <a:spLocks noGrp="1"/>
          </p:cNvSpPr>
          <p:nvPr>
            <p:ph type="title"/>
          </p:nvPr>
        </p:nvSpPr>
        <p:spPr/>
        <p:txBody>
          <a:bodyPr/>
          <a:lstStyle/>
          <a:p>
            <a:r>
              <a:rPr lang="el-GR" sz="3600" dirty="0" smtClean="0"/>
              <a:t>ΑΠΟΤΕΛΕΣΜΑΤΑ</a:t>
            </a:r>
            <a:r>
              <a:rPr lang="el-GR" dirty="0" smtClean="0"/>
              <a:t> </a:t>
            </a:r>
            <a:r>
              <a:rPr lang="el-GR" dirty="0" smtClean="0"/>
              <a:t>ΕΡΕΥΝΑΣ(9)</a:t>
            </a:r>
            <a:endParaRPr lang="el-GR" dirty="0" smtClean="0"/>
          </a:p>
        </p:txBody>
      </p:sp>
      <p:sp>
        <p:nvSpPr>
          <p:cNvPr id="24579" name="2 - Θέση περιεχομένου"/>
          <p:cNvSpPr>
            <a:spLocks noGrp="1"/>
          </p:cNvSpPr>
          <p:nvPr>
            <p:ph idx="1"/>
          </p:nvPr>
        </p:nvSpPr>
        <p:spPr>
          <a:xfrm>
            <a:off x="457200" y="1285860"/>
            <a:ext cx="8229600" cy="5383228"/>
          </a:xfrm>
        </p:spPr>
        <p:txBody>
          <a:bodyPr>
            <a:normAutofit/>
          </a:bodyPr>
          <a:lstStyle/>
          <a:p>
            <a:r>
              <a:rPr lang="el-GR" sz="2400" dirty="0" smtClean="0"/>
              <a:t>Το </a:t>
            </a:r>
            <a:r>
              <a:rPr lang="el-GR" sz="2400" dirty="0" err="1" smtClean="0"/>
              <a:t>καδράρισμα</a:t>
            </a:r>
            <a:r>
              <a:rPr lang="el-GR" sz="2400" dirty="0" smtClean="0"/>
              <a:t> ή η βασική γωνία επιβεβαιώνουν και υπογραμμίζουν την </a:t>
            </a:r>
            <a:r>
              <a:rPr lang="el-GR" sz="2400" dirty="0" err="1" smtClean="0"/>
              <a:t>αυτοσκηνοθεσία</a:t>
            </a:r>
            <a:r>
              <a:rPr lang="el-GR" sz="2400" dirty="0" smtClean="0"/>
              <a:t>: το βασικό </a:t>
            </a:r>
            <a:r>
              <a:rPr lang="el-GR" sz="2400" dirty="0" err="1" smtClean="0"/>
              <a:t>καδράρισμα</a:t>
            </a:r>
            <a:r>
              <a:rPr lang="el-GR" sz="2400" dirty="0" smtClean="0"/>
              <a:t> περικλείει όλους τους λειτουργικούς όρους μαζί της αντανακλαστικής σχέσης αναμειγμένους μέσα στο χώρο.</a:t>
            </a:r>
          </a:p>
          <a:p>
            <a:r>
              <a:rPr lang="el-GR" sz="2400" dirty="0" smtClean="0"/>
              <a:t>Βασική γωνία τοποθετείται στον άξονα μετακίνησης περιστροφής ή θέσης του σώματος, όταν </a:t>
            </a:r>
            <a:r>
              <a:rPr lang="el-GR" sz="2400" dirty="0" err="1" smtClean="0"/>
              <a:t>δρά</a:t>
            </a:r>
            <a:r>
              <a:rPr lang="el-GR" sz="2400" dirty="0" smtClean="0"/>
              <a:t> στο σύνολό του όπως στη ξεκούραση ή στον άξονα της ακριβούς αντανακλαστικής πράξης.</a:t>
            </a:r>
          </a:p>
          <a:p>
            <a:endParaRPr lang="el-GR" sz="24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 Τίτλος"/>
          <p:cNvSpPr>
            <a:spLocks noGrp="1"/>
          </p:cNvSpPr>
          <p:nvPr>
            <p:ph type="title"/>
          </p:nvPr>
        </p:nvSpPr>
        <p:spPr>
          <a:xfrm>
            <a:off x="457200" y="274638"/>
            <a:ext cx="7686700" cy="725470"/>
          </a:xfrm>
        </p:spPr>
        <p:txBody>
          <a:bodyPr>
            <a:normAutofit/>
          </a:bodyPr>
          <a:lstStyle/>
          <a:p>
            <a:r>
              <a:rPr lang="el-GR" sz="3600" dirty="0" smtClean="0"/>
              <a:t>ΑΠΟΤΕΛΕΣΜΑΤΑ </a:t>
            </a:r>
            <a:r>
              <a:rPr lang="el-GR" sz="3600" dirty="0" smtClean="0"/>
              <a:t>ΕΡΕΥΝΑΣ(10)</a:t>
            </a:r>
            <a:endParaRPr lang="el-GR" sz="3600" dirty="0" smtClean="0"/>
          </a:p>
        </p:txBody>
      </p:sp>
      <p:sp>
        <p:nvSpPr>
          <p:cNvPr id="25603" name="2 - Θέση περιεχομένου"/>
          <p:cNvSpPr>
            <a:spLocks noGrp="1"/>
          </p:cNvSpPr>
          <p:nvPr>
            <p:ph idx="1"/>
          </p:nvPr>
        </p:nvSpPr>
        <p:spPr>
          <a:xfrm>
            <a:off x="457200" y="928670"/>
            <a:ext cx="8229600" cy="5786478"/>
          </a:xfrm>
        </p:spPr>
        <p:txBody>
          <a:bodyPr>
            <a:normAutofit lnSpcReduction="10000"/>
          </a:bodyPr>
          <a:lstStyle/>
          <a:p>
            <a:r>
              <a:rPr lang="el-GR" sz="2400" dirty="0" smtClean="0"/>
              <a:t>Βασικό χαρακτηριστικό της εξερευνητικής διαδικασίας είναι να συσχετιστούν οι φάσεις έρευνας, έτσι οι δραστηριότητες εγγραφής και εξέτασης εικόνων ορίζονται η μια από την άλλη και αποτελούν σύνθεση συμπληρωματικών όψεων μιας ίδιας διαδικασίας παρατήρησης.</a:t>
            </a:r>
          </a:p>
          <a:p>
            <a:r>
              <a:rPr lang="el-GR" sz="2400" dirty="0" smtClean="0"/>
              <a:t>Η μέθοδος σχεδιασμάτων </a:t>
            </a:r>
            <a:r>
              <a:rPr lang="el-GR" sz="2400" dirty="0" err="1" smtClean="0"/>
              <a:t>προυποθέτει</a:t>
            </a:r>
            <a:r>
              <a:rPr lang="el-GR" sz="2400" dirty="0" smtClean="0"/>
              <a:t> μια διαδικασία ένταξης στο περιβάλλον και ακολουθεί φάση ανακάλυψης της παρατηρούμενης διαδικασίας. Η παρατηρούμενη διαδικασία προσφέρεται  λόγω της επανάληψής της, το γύρισμα χαρακτηρίζεται από συνεχείς μεγάλης διάρκειας εγγραφές. Αυτή η συνέχεια και επανάληψη των εγγραφών σε συνδυασμό με την εξέταση δημιουργούν τη «μέθοδο των σχεδιασμάτων». Τα </a:t>
            </a:r>
            <a:r>
              <a:rPr lang="el-GR" sz="2400" dirty="0" err="1" smtClean="0"/>
              <a:t>κινηματογραφούμενα</a:t>
            </a:r>
            <a:r>
              <a:rPr lang="el-GR" sz="2400" dirty="0" smtClean="0"/>
              <a:t> πρόσωπα δεν καθοδηγούνται και διακόπτονται κατά τη εξέλιξη της συμπεριφοράς τους </a:t>
            </a:r>
            <a:r>
              <a:rPr lang="el-GR" sz="2400" dirty="0" err="1" smtClean="0"/>
              <a:t>αλλα</a:t>
            </a:r>
            <a:r>
              <a:rPr lang="el-GR" sz="2400" dirty="0" smtClean="0"/>
              <a:t> βλέπουν τη ροή των δραστηριοτήτων τους να γίνεται σεβαστή και ο κινηματογραφιστής να αποτελεί το μέσο παρουσίασης.</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82594"/>
          </a:xfrm>
        </p:spPr>
        <p:txBody>
          <a:bodyPr>
            <a:normAutofit fontScale="90000"/>
          </a:bodyPr>
          <a:lstStyle/>
          <a:p>
            <a:r>
              <a:rPr lang="el-GR" dirty="0" smtClean="0"/>
              <a:t>ΑΠΟΤΕΛΕΣΜΑΤΑ </a:t>
            </a:r>
            <a:r>
              <a:rPr lang="el-GR" dirty="0" smtClean="0"/>
              <a:t>ΕΡΕΥΝΑΣ(11)</a:t>
            </a:r>
            <a:endParaRPr lang="el-GR" dirty="0"/>
          </a:p>
        </p:txBody>
      </p:sp>
      <p:sp>
        <p:nvSpPr>
          <p:cNvPr id="3" name="2 - Θέση περιεχομένου"/>
          <p:cNvSpPr>
            <a:spLocks noGrp="1"/>
          </p:cNvSpPr>
          <p:nvPr>
            <p:ph idx="1"/>
          </p:nvPr>
        </p:nvSpPr>
        <p:spPr>
          <a:xfrm>
            <a:off x="457200" y="1000108"/>
            <a:ext cx="8229600" cy="5126055"/>
          </a:xfrm>
        </p:spPr>
        <p:txBody>
          <a:bodyPr>
            <a:noAutofit/>
          </a:bodyPr>
          <a:lstStyle/>
          <a:p>
            <a:r>
              <a:rPr lang="el-GR" sz="2400" dirty="0" smtClean="0"/>
              <a:t>Εφευρέτης </a:t>
            </a:r>
            <a:r>
              <a:rPr lang="el-GR" sz="2400" dirty="0" smtClean="0"/>
              <a:t>μεθόδου: </a:t>
            </a:r>
            <a:r>
              <a:rPr lang="en-US" sz="2400" dirty="0" smtClean="0"/>
              <a:t>Claudine de France</a:t>
            </a:r>
          </a:p>
          <a:p>
            <a:r>
              <a:rPr lang="el-GR" sz="2400" dirty="0" smtClean="0"/>
              <a:t>Παρατηρούμενη διαδικασία αποκαλύπτεται προοδευτικά στο κινηματογραφιστή ακόμα και στη διάρκεια ενός σχεδιάσματος έπειτα στα διαδοχικά σχεδιάσματα και στην επαναλαμβανόμενη εξέτασή τους. Ανεξάντλητη ανακάλυψη γιατί κάθε σχεδίασμα αποκαλύπτει κάτι διαφορετικό και ξεχασμένο. </a:t>
            </a:r>
          </a:p>
          <a:p>
            <a:r>
              <a:rPr lang="el-GR" sz="2400" dirty="0" smtClean="0"/>
              <a:t>Φύση συνεχούς γυρίσματος να σταχυολογεί στη πορεία το περιθώριο της κύριας διαδικασίας: διαλείμματα, </a:t>
            </a:r>
            <a:r>
              <a:rPr lang="el-GR" sz="2400" dirty="0" err="1" smtClean="0"/>
              <a:t>περιγραφερειακές</a:t>
            </a:r>
            <a:r>
              <a:rPr lang="el-GR" sz="2400" dirty="0" smtClean="0"/>
              <a:t> διαδικασίες κτλ.</a:t>
            </a:r>
          </a:p>
          <a:p>
            <a:r>
              <a:rPr lang="el-GR" sz="2400" dirty="0" smtClean="0"/>
              <a:t>Αφαίρεση: τμηματική καθώς τα γεγονότα που ήταν στην άκρη τώρα ενσωματώνονται στη ταινία ως δευτερεύουσες κατευθυντήριες γραμμές και καθοδηγούν το κινηματογραφιστή σε νέα δεδομένα.</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39718"/>
          </a:xfrm>
        </p:spPr>
        <p:txBody>
          <a:bodyPr>
            <a:normAutofit fontScale="90000"/>
          </a:bodyPr>
          <a:lstStyle/>
          <a:p>
            <a:r>
              <a:rPr lang="el-GR" dirty="0" smtClean="0"/>
              <a:t>ΑΠΟΤΕΛΕΣΜΑΤΑ </a:t>
            </a:r>
            <a:r>
              <a:rPr lang="el-GR" dirty="0" smtClean="0"/>
              <a:t>ΕΡΕΥΝΑΣ(12) </a:t>
            </a:r>
            <a:endParaRPr lang="el-GR" dirty="0"/>
          </a:p>
        </p:txBody>
      </p:sp>
      <p:sp>
        <p:nvSpPr>
          <p:cNvPr id="3" name="2 - Θέση περιεχομένου"/>
          <p:cNvSpPr>
            <a:spLocks noGrp="1"/>
          </p:cNvSpPr>
          <p:nvPr>
            <p:ph idx="1"/>
          </p:nvPr>
        </p:nvSpPr>
        <p:spPr>
          <a:xfrm>
            <a:off x="457200" y="857232"/>
            <a:ext cx="8229600" cy="6000768"/>
          </a:xfrm>
        </p:spPr>
        <p:txBody>
          <a:bodyPr>
            <a:normAutofit fontScale="92500" lnSpcReduction="10000"/>
          </a:bodyPr>
          <a:lstStyle/>
          <a:p>
            <a:r>
              <a:rPr lang="el-GR" sz="2400" dirty="0" smtClean="0"/>
              <a:t>Στον θεατή αποκαλύπτεται ένα μεγάλο μέρος των μηχανισμών της παρατήρησης. Στη ροή της παρατηρούμενης διαδικασίας η εικόνα μας πληροφορεί με ακρίβεια για τις θέσεις παρατήρησης που έχει ο κινηματογραφιστής και την αλληλουχία αυτών των διαδοχικών σχέσεων </a:t>
            </a:r>
          </a:p>
          <a:p>
            <a:r>
              <a:rPr lang="el-GR" sz="2400" dirty="0" smtClean="0"/>
              <a:t>Κινηματογραφία ίδιας διαδικασίας από διαφορετική οπτική γωνία.</a:t>
            </a:r>
          </a:p>
          <a:p>
            <a:r>
              <a:rPr lang="el-GR" sz="2400" dirty="0" smtClean="0"/>
              <a:t>Έντονο το στοιχείο του </a:t>
            </a:r>
            <a:r>
              <a:rPr lang="el-GR" sz="2400" dirty="0" err="1" smtClean="0"/>
              <a:t>προφιλμισμού</a:t>
            </a:r>
            <a:r>
              <a:rPr lang="el-GR" sz="2400" dirty="0" smtClean="0"/>
              <a:t> και μελετάτε από κινηματογραφιστή οποίος συμβουλεύει τα πρόσωπα.</a:t>
            </a:r>
          </a:p>
          <a:p>
            <a:r>
              <a:rPr lang="el-GR" sz="2400" dirty="0" smtClean="0"/>
              <a:t>Κύρια </a:t>
            </a:r>
            <a:r>
              <a:rPr lang="el-GR" sz="2400" dirty="0" err="1" smtClean="0"/>
              <a:t>προυποόθεση</a:t>
            </a:r>
            <a:r>
              <a:rPr lang="el-GR" sz="2400" dirty="0" smtClean="0"/>
              <a:t> είναι ο σεβασμός της ροής των παρατηρούμενων δραστηριοτήτων</a:t>
            </a:r>
          </a:p>
          <a:p>
            <a:r>
              <a:rPr lang="el-GR" sz="2400" dirty="0" smtClean="0"/>
              <a:t>Από το ένα σχεδίασμα στο άλλο οι μεταβολές δημιουργούν περιέργεια  και διερώτηση , αλλάζουν οι προτεραιότητες και υπάρχει σύγκριση.</a:t>
            </a:r>
          </a:p>
          <a:p>
            <a:r>
              <a:rPr lang="el-GR" sz="2400" dirty="0" smtClean="0"/>
              <a:t>Το σώμα ανάλογα με το αν επιδίδεται στη δραστηριότητα που πραγματοποιεί είναι είτε τεχνικό μέσο είτε αντικείμενο και ακολουθούνται διαφορετικές στρατηγικές  αυτό που τονίζει η μια το αμβλύνει η άλλη.</a:t>
            </a:r>
          </a:p>
          <a:p>
            <a:endParaRPr lang="el-G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285728"/>
            <a:ext cx="8229600" cy="1143000"/>
          </a:xfrm>
        </p:spPr>
        <p:txBody>
          <a:bodyPr rtlCol="0">
            <a:normAutofit fontScale="90000"/>
          </a:bodyPr>
          <a:lstStyle/>
          <a:p>
            <a:pPr eaLnBrk="1" fontAlgn="auto" hangingPunct="1">
              <a:spcAft>
                <a:spcPts val="0"/>
              </a:spcAft>
              <a:defRPr/>
            </a:pPr>
            <a:r>
              <a:rPr lang="el-GR" sz="4000" dirty="0" smtClean="0"/>
              <a:t>ΛΟΓΟΙ ΕΠΙΛΟΓΗΣ ΤΟΥ ΘΕΜΑΤΟΣ</a:t>
            </a:r>
            <a:r>
              <a:rPr lang="el-GR" dirty="0" smtClean="0"/>
              <a:t/>
            </a:r>
            <a:br>
              <a:rPr lang="el-GR" dirty="0" smtClean="0"/>
            </a:br>
            <a:r>
              <a:rPr lang="el-GR" dirty="0" smtClean="0"/>
              <a:t> </a:t>
            </a:r>
          </a:p>
        </p:txBody>
      </p:sp>
      <p:sp>
        <p:nvSpPr>
          <p:cNvPr id="3075" name="2 - Θέση περιεχομένου"/>
          <p:cNvSpPr>
            <a:spLocks noGrp="1"/>
          </p:cNvSpPr>
          <p:nvPr>
            <p:ph idx="1"/>
          </p:nvPr>
        </p:nvSpPr>
        <p:spPr>
          <a:xfrm>
            <a:off x="457200" y="1000108"/>
            <a:ext cx="8229600" cy="5126055"/>
          </a:xfrm>
        </p:spPr>
        <p:txBody>
          <a:bodyPr/>
          <a:lstStyle/>
          <a:p>
            <a:pPr eaLnBrk="1" hangingPunct="1"/>
            <a:r>
              <a:rPr lang="el-GR" sz="2400" dirty="0" smtClean="0"/>
              <a:t>Αγάπη για τον κινηματογράφο. </a:t>
            </a:r>
          </a:p>
          <a:p>
            <a:pPr eaLnBrk="1" hangingPunct="1"/>
            <a:r>
              <a:rPr lang="el-GR" sz="2400" dirty="0" smtClean="0"/>
              <a:t>Ιδιαίτερο ενδιαφέρον για τα ανθρωπολογικά και εθνογραφικά ντοκιμαντέρ.</a:t>
            </a:r>
          </a:p>
          <a:p>
            <a:pPr eaLnBrk="1" hangingPunct="1"/>
            <a:r>
              <a:rPr lang="el-GR" sz="2400" dirty="0" smtClean="0"/>
              <a:t>Ενασχόληση με χορό και </a:t>
            </a:r>
            <a:r>
              <a:rPr lang="en-US" sz="2400" dirty="0" smtClean="0"/>
              <a:t>performance art</a:t>
            </a:r>
            <a:r>
              <a:rPr lang="el-GR" sz="2400" dirty="0" smtClean="0"/>
              <a:t>.</a:t>
            </a:r>
            <a:r>
              <a:rPr lang="en-US" sz="2400" dirty="0" smtClean="0"/>
              <a:t> </a:t>
            </a:r>
          </a:p>
          <a:p>
            <a:pPr eaLnBrk="1" hangingPunct="1"/>
            <a:r>
              <a:rPr lang="el-GR" sz="2400" dirty="0" smtClean="0"/>
              <a:t>Ανάγκη ανακάλυψης άλλων πολιτισμών και διεύρυνσης οριζόντων.</a:t>
            </a:r>
          </a:p>
          <a:p>
            <a:pPr eaLnBrk="1" hangingPunct="1"/>
            <a:r>
              <a:rPr lang="el-GR" sz="2400" dirty="0" smtClean="0"/>
              <a:t>Φιλοδοξία να συνδυάσω τα παραπάνω για να χρησιμοποιηθούν από επαγγελματίες αλλά ακόμη και ατομικά.</a:t>
            </a:r>
            <a:endParaRPr lang="en-US" sz="2400" dirty="0" smtClean="0"/>
          </a:p>
          <a:p>
            <a:pPr eaLnBrk="1" hangingPunct="1"/>
            <a:endParaRPr lang="en-US" sz="2400" dirty="0" smtClean="0"/>
          </a:p>
          <a:p>
            <a:pPr eaLnBrk="1" hangingPunct="1"/>
            <a:endParaRPr lang="el-GR" sz="2400" dirty="0" smtClean="0"/>
          </a:p>
          <a:p>
            <a:pPr eaLnBrk="1" hangingPunct="1">
              <a:buFont typeface="Arial" charset="0"/>
              <a:buNone/>
            </a:pPr>
            <a:endParaRPr lang="el-GR" dirty="0" smtClean="0"/>
          </a:p>
          <a:p>
            <a:pPr eaLnBrk="1" hangingPunct="1"/>
            <a:endParaRPr lang="el-GR" dirty="0" smtClean="0"/>
          </a:p>
          <a:p>
            <a:pPr eaLnBrk="1" hangingPunct="1"/>
            <a:endParaRPr lang="el-GR"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sz="4000" dirty="0" smtClean="0"/>
              <a:t>ΜΕΘΟΔΟΛΟΓΙΚΕΣ ΠΡΟΣΕΓΓΙΣΕΙΣ</a:t>
            </a:r>
            <a:r>
              <a:rPr lang="el-GR" dirty="0" smtClean="0"/>
              <a:t/>
            </a:r>
            <a:br>
              <a:rPr lang="el-GR" dirty="0" smtClean="0"/>
            </a:br>
            <a:r>
              <a:rPr lang="el-GR" dirty="0" smtClean="0"/>
              <a:t> </a:t>
            </a:r>
          </a:p>
        </p:txBody>
      </p:sp>
      <p:sp>
        <p:nvSpPr>
          <p:cNvPr id="26627" name="2 - Θέση περιεχομένου"/>
          <p:cNvSpPr>
            <a:spLocks noGrp="1"/>
          </p:cNvSpPr>
          <p:nvPr>
            <p:ph idx="1"/>
          </p:nvPr>
        </p:nvSpPr>
        <p:spPr>
          <a:xfrm>
            <a:off x="468313" y="1628775"/>
            <a:ext cx="8229600" cy="5040313"/>
          </a:xfrm>
        </p:spPr>
        <p:txBody>
          <a:bodyPr>
            <a:normAutofit/>
          </a:bodyPr>
          <a:lstStyle/>
          <a:p>
            <a:pPr eaLnBrk="1" hangingPunct="1">
              <a:buFont typeface="Arial" charset="0"/>
              <a:buNone/>
            </a:pPr>
            <a:r>
              <a:rPr lang="el-GR" sz="2400" dirty="0" smtClean="0"/>
              <a:t>Σε δεύτερη ενασχόληση μου με το θέμα θα υπήρχε διαφορετική προσέγγιση και μεθοδολογία:</a:t>
            </a:r>
          </a:p>
          <a:p>
            <a:pPr eaLnBrk="1" hangingPunct="1"/>
            <a:r>
              <a:rPr lang="el-GR" sz="2400" dirty="0" smtClean="0"/>
              <a:t>Θα σχεδίαζα μια αρχική δομή με τα κεφάλαια και τις έννοιες που θέλω να εισάγω.</a:t>
            </a:r>
          </a:p>
          <a:p>
            <a:pPr eaLnBrk="1" hangingPunct="1"/>
            <a:r>
              <a:rPr lang="el-GR" sz="2400" dirty="0" smtClean="0"/>
              <a:t>Παράλληλα με τις τυχόν μεταφράσεις που θα χρειαζόμουν πάνω στον ανθρωπολογικό κινηματογράφο και στις μεθόδους που γυρίζονται ταινίες αυτού του είδους, θα δούλευα πάνω στην </a:t>
            </a:r>
            <a:r>
              <a:rPr lang="el-GR" sz="2400" dirty="0" err="1" smtClean="0"/>
              <a:t>χορομετρία</a:t>
            </a:r>
            <a:r>
              <a:rPr lang="el-GR" sz="2400" dirty="0" smtClean="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 Τίτλος"/>
          <p:cNvSpPr>
            <a:spLocks noGrp="1"/>
          </p:cNvSpPr>
          <p:nvPr>
            <p:ph type="title"/>
          </p:nvPr>
        </p:nvSpPr>
        <p:spPr/>
        <p:txBody>
          <a:bodyPr>
            <a:normAutofit/>
          </a:bodyPr>
          <a:lstStyle/>
          <a:p>
            <a:pPr eaLnBrk="1" hangingPunct="1"/>
            <a:r>
              <a:rPr lang="el-GR" sz="3600" dirty="0" smtClean="0"/>
              <a:t>ΜΕΘΟΔΟΛΟΓΙΚΕΣ ΠΡΟΣΕΓΓΙΣΕΙΣ (2)</a:t>
            </a:r>
          </a:p>
        </p:txBody>
      </p:sp>
      <p:sp>
        <p:nvSpPr>
          <p:cNvPr id="27651" name="2 - Θέση περιεχομένου"/>
          <p:cNvSpPr>
            <a:spLocks noGrp="1"/>
          </p:cNvSpPr>
          <p:nvPr>
            <p:ph idx="1"/>
          </p:nvPr>
        </p:nvSpPr>
        <p:spPr>
          <a:xfrm>
            <a:off x="457200" y="1600200"/>
            <a:ext cx="8229600" cy="5068888"/>
          </a:xfrm>
        </p:spPr>
        <p:txBody>
          <a:bodyPr>
            <a:normAutofit/>
          </a:bodyPr>
          <a:lstStyle/>
          <a:p>
            <a:pPr eaLnBrk="1" hangingPunct="1"/>
            <a:r>
              <a:rPr lang="el-GR" sz="2400" dirty="0" smtClean="0"/>
              <a:t>Συγχρόνως θα εφάρμοζα την μέθοδο των σχεδιασμάτων για να κινηματογραφήσω μια ομάδα χορού ώστε να εξάγω συμπεράσματα για την συμπεριφορά και την ψυχολογία των ατόμων και ατομικά και στο σύνολο που εντάσσονται. </a:t>
            </a:r>
          </a:p>
          <a:p>
            <a:pPr eaLnBrk="1" hangingPunct="1"/>
            <a:r>
              <a:rPr lang="el-GR" sz="2400" dirty="0" smtClean="0"/>
              <a:t>Θα γινόταν καλύτερη κατανομή χρόνου και φόρτου εργασίας.</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4290"/>
            <a:ext cx="8229600" cy="642942"/>
          </a:xfrm>
        </p:spPr>
        <p:txBody>
          <a:bodyPr rtlCol="0">
            <a:normAutofit fontScale="90000"/>
          </a:bodyPr>
          <a:lstStyle/>
          <a:p>
            <a:pPr eaLnBrk="1" fontAlgn="auto" hangingPunct="1">
              <a:spcAft>
                <a:spcPts val="0"/>
              </a:spcAft>
              <a:defRPr/>
            </a:pPr>
            <a:r>
              <a:rPr lang="el-GR" sz="4000" dirty="0" smtClean="0"/>
              <a:t>ΝΕΕΣ ΚΑΤΕΥΘΥΝΣΕΙΣ ΕΡΕΥΝΑΣ </a:t>
            </a:r>
            <a:r>
              <a:rPr lang="el-GR" dirty="0" smtClean="0"/>
              <a:t/>
            </a:r>
            <a:br>
              <a:rPr lang="el-GR" dirty="0" smtClean="0"/>
            </a:br>
            <a:endParaRPr lang="el-GR" dirty="0" smtClean="0"/>
          </a:p>
        </p:txBody>
      </p:sp>
      <p:sp>
        <p:nvSpPr>
          <p:cNvPr id="28675" name="2 - Θέση περιεχομένου"/>
          <p:cNvSpPr>
            <a:spLocks noGrp="1"/>
          </p:cNvSpPr>
          <p:nvPr>
            <p:ph idx="1"/>
          </p:nvPr>
        </p:nvSpPr>
        <p:spPr>
          <a:xfrm>
            <a:off x="500034" y="785794"/>
            <a:ext cx="8229600" cy="5268931"/>
          </a:xfrm>
        </p:spPr>
        <p:txBody>
          <a:bodyPr>
            <a:normAutofit/>
          </a:bodyPr>
          <a:lstStyle/>
          <a:p>
            <a:r>
              <a:rPr lang="el-GR" sz="2400" dirty="0" smtClean="0"/>
              <a:t>Έρευνα πάνω στην </a:t>
            </a:r>
            <a:r>
              <a:rPr lang="el-GR" sz="2400" dirty="0" err="1" smtClean="0"/>
              <a:t>χορομετρία</a:t>
            </a:r>
            <a:r>
              <a:rPr lang="el-GR" sz="2400" dirty="0" smtClean="0"/>
              <a:t> και εξαγωγή πορισμάτων από κει – αν είναι δυνατή η δημοσίευσή τους για χρήση τους από ειδικούς </a:t>
            </a:r>
            <a:r>
              <a:rPr lang="en-US" sz="2400" dirty="0" smtClean="0"/>
              <a:t>.</a:t>
            </a:r>
            <a:endParaRPr lang="el-GR" sz="2400" dirty="0" smtClean="0"/>
          </a:p>
          <a:p>
            <a:r>
              <a:rPr lang="el-GR" sz="2400" dirty="0" smtClean="0"/>
              <a:t>Ψυχολογία ,θεραπεία και κίνηση πως συνδυάζονται αυτά </a:t>
            </a:r>
          </a:p>
          <a:p>
            <a:r>
              <a:rPr lang="el-GR" sz="2400" dirty="0" smtClean="0"/>
              <a:t>Επιστημονική επεξεργασία της κίνησης κ προσαρμογή στις ανάγκες σχεδίασης </a:t>
            </a:r>
            <a:r>
              <a:rPr lang="en-US" sz="2400" dirty="0" smtClean="0"/>
              <a:t>Software </a:t>
            </a:r>
            <a:r>
              <a:rPr lang="el-GR" sz="2400" dirty="0" smtClean="0"/>
              <a:t>για τη κίνηση </a:t>
            </a:r>
            <a:r>
              <a:rPr lang="en-US" sz="2400" dirty="0" err="1" smtClean="0"/>
              <a:t>microrobots</a:t>
            </a:r>
            <a:r>
              <a:rPr lang="en-US" sz="2400" dirty="0" smtClean="0"/>
              <a:t> </a:t>
            </a:r>
            <a:r>
              <a:rPr lang="el-GR" sz="2400" dirty="0" smtClean="0"/>
              <a:t>σε εφαρμογές </a:t>
            </a:r>
            <a:r>
              <a:rPr lang="en-US" sz="2400" dirty="0" smtClean="0"/>
              <a:t>medical engineering.</a:t>
            </a:r>
            <a:endParaRPr lang="el-GR" sz="2400" dirty="0" smtClean="0"/>
          </a:p>
          <a:p>
            <a:r>
              <a:rPr lang="el-GR" sz="2400" dirty="0" smtClean="0"/>
              <a:t>Διερεύνηση των συμπερασμάτων της ανθρωπολογικής πτυχής του ντοκιμαντέρ για χορογραφίες , θέατρο και </a:t>
            </a:r>
            <a:r>
              <a:rPr lang="en-US" sz="2400" dirty="0" smtClean="0"/>
              <a:t>performance art.</a:t>
            </a:r>
          </a:p>
          <a:p>
            <a:endParaRPr lang="en-US" sz="2400" dirty="0" smtClean="0"/>
          </a:p>
          <a:p>
            <a:endParaRPr lang="el-GR" sz="24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54032"/>
          </a:xfrm>
        </p:spPr>
        <p:txBody>
          <a:bodyPr>
            <a:normAutofit fontScale="90000"/>
          </a:bodyPr>
          <a:lstStyle/>
          <a:p>
            <a:pPr eaLnBrk="1" hangingPunct="1"/>
            <a:r>
              <a:rPr lang="el-GR" sz="4000" dirty="0" smtClean="0"/>
              <a:t>ΠΡΟΣΩΠΙΚΕΣ ΜΕΛΛΟΝΤΙΚΕΣ ΠΡΟΟΠΤΙΚΕΣ</a:t>
            </a:r>
            <a:br>
              <a:rPr lang="el-GR" sz="4000" dirty="0" smtClean="0"/>
            </a:br>
            <a:endParaRPr lang="el-GR" sz="4000" dirty="0" smtClean="0"/>
          </a:p>
        </p:txBody>
      </p:sp>
      <p:sp>
        <p:nvSpPr>
          <p:cNvPr id="29699" name="2 - Θέση περιεχομένου"/>
          <p:cNvSpPr>
            <a:spLocks noGrp="1"/>
          </p:cNvSpPr>
          <p:nvPr>
            <p:ph idx="1"/>
          </p:nvPr>
        </p:nvSpPr>
        <p:spPr>
          <a:xfrm>
            <a:off x="457200" y="1071546"/>
            <a:ext cx="8229600" cy="5054617"/>
          </a:xfrm>
        </p:spPr>
        <p:txBody>
          <a:bodyPr>
            <a:normAutofit/>
          </a:bodyPr>
          <a:lstStyle/>
          <a:p>
            <a:r>
              <a:rPr lang="el-GR" dirty="0" smtClean="0"/>
              <a:t> </a:t>
            </a:r>
            <a:r>
              <a:rPr lang="el-GR" sz="2400" dirty="0" smtClean="0"/>
              <a:t>Σχεδιασμός ντοκιμαντέρ με </a:t>
            </a:r>
            <a:r>
              <a:rPr lang="el-GR" sz="2400" dirty="0" err="1" smtClean="0"/>
              <a:t>χορομετρικά</a:t>
            </a:r>
            <a:r>
              <a:rPr lang="el-GR" sz="2400" dirty="0" smtClean="0"/>
              <a:t> στοιχεία με θέμα σύγκριση διαφόρων ειδών χορού και τι σημαίνει το κάθε είδος για τον άνθρωπο, τι εκφράζει  ως προς την ομάδα που ανήκει και για τη κουλτούρα του.</a:t>
            </a:r>
          </a:p>
          <a:p>
            <a:r>
              <a:rPr lang="el-GR" sz="2400" dirty="0" smtClean="0"/>
              <a:t>Χρήση των συμπερασμάτων από την έρευνα της κίνησης για σχεδιασμό </a:t>
            </a:r>
            <a:r>
              <a:rPr lang="en-US" sz="2400" dirty="0" smtClean="0"/>
              <a:t>computer games,</a:t>
            </a:r>
            <a:r>
              <a:rPr lang="el-GR" sz="2400" dirty="0" smtClean="0"/>
              <a:t> για χρήση σε γραφική </a:t>
            </a:r>
            <a:r>
              <a:rPr lang="el-GR" sz="2400" smtClean="0"/>
              <a:t>υποστήριξη κινηματογράφου </a:t>
            </a:r>
            <a:r>
              <a:rPr lang="el-GR" sz="2400" dirty="0" smtClean="0"/>
              <a:t>και διαφήμισης.</a:t>
            </a:r>
          </a:p>
          <a:p>
            <a:endParaRPr lang="el-GR" sz="2400" dirty="0" smtClean="0"/>
          </a:p>
          <a:p>
            <a:pPr eaLnBrk="1" hangingPunct="1">
              <a:buNone/>
            </a:pPr>
            <a:endParaRPr lang="el-G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25470"/>
          </a:xfrm>
        </p:spPr>
        <p:txBody>
          <a:bodyPr rtlCol="0">
            <a:normAutofit fontScale="90000"/>
          </a:bodyPr>
          <a:lstStyle/>
          <a:p>
            <a:pPr eaLnBrk="1" fontAlgn="auto" hangingPunct="1">
              <a:spcAft>
                <a:spcPts val="0"/>
              </a:spcAft>
              <a:defRPr/>
            </a:pPr>
            <a:r>
              <a:rPr lang="el-GR" sz="4000" dirty="0" smtClean="0"/>
              <a:t>ΚΑΤΕΥΘΥΝΣΕΙΣ ΚΑΙ ΣΤΟΧΟΙ ΤΗΣ ΜΕΛΕΤΗΣ</a:t>
            </a:r>
            <a:r>
              <a:rPr lang="el-GR" dirty="0" smtClean="0"/>
              <a:t/>
            </a:r>
            <a:br>
              <a:rPr lang="el-GR" dirty="0" smtClean="0"/>
            </a:br>
            <a:r>
              <a:rPr lang="el-GR" dirty="0" smtClean="0"/>
              <a:t> </a:t>
            </a:r>
          </a:p>
        </p:txBody>
      </p:sp>
      <p:sp>
        <p:nvSpPr>
          <p:cNvPr id="5123" name="2 - Θέση περιεχομένου"/>
          <p:cNvSpPr>
            <a:spLocks noGrp="1"/>
          </p:cNvSpPr>
          <p:nvPr>
            <p:ph idx="1"/>
          </p:nvPr>
        </p:nvSpPr>
        <p:spPr>
          <a:xfrm>
            <a:off x="457200" y="714356"/>
            <a:ext cx="8186738" cy="5929332"/>
          </a:xfrm>
        </p:spPr>
        <p:txBody>
          <a:bodyPr>
            <a:normAutofit lnSpcReduction="10000"/>
          </a:bodyPr>
          <a:lstStyle/>
          <a:p>
            <a:pPr eaLnBrk="1" hangingPunct="1"/>
            <a:r>
              <a:rPr lang="el-GR" sz="2400" dirty="0" smtClean="0"/>
              <a:t>Επισκόπηση της </a:t>
            </a:r>
            <a:r>
              <a:rPr lang="el-GR" sz="2400" dirty="0" smtClean="0"/>
              <a:t>θεωρίας: </a:t>
            </a:r>
            <a:r>
              <a:rPr lang="el-GR" sz="2400" dirty="0" smtClean="0"/>
              <a:t>καθώς μιλάμε για θεωρητική προσέγγιση του θέματος.  Βασικοί ορισμοί και έννοιες συνδυάζονται με παράγωγο το ανθρωπολογικό ντοκιμαντέρ και τις υπό ενότητες του. </a:t>
            </a:r>
          </a:p>
          <a:p>
            <a:pPr eaLnBrk="1" hangingPunct="1"/>
            <a:r>
              <a:rPr lang="el-GR" sz="2400" dirty="0" smtClean="0"/>
              <a:t>Αντικείμενο σχεδίασης ντοκιμαντέρ: παρουσιάζονται οι στόχοι του ντοκιμαντέρ και οι διαφορές του από τις μυθοπλαστικές ταινίες ή τυχόν συνδυασμοί τους. Δίνεται έμφαση στο μοντάζ, τις γωνίες λήψης και τις ειδικές κινηματογραφικές διαδικασίες. </a:t>
            </a:r>
          </a:p>
          <a:p>
            <a:pPr eaLnBrk="1" hangingPunct="1"/>
            <a:r>
              <a:rPr lang="el-GR" sz="2400" dirty="0" smtClean="0"/>
              <a:t>Κατανόηση μεθοδολογιών κινηματογράφησης: μελέτη ανθρώπινης στάσης και χειρονομίας. Βασικές μέθοδοι υλοποίησης ανθρωπολογικής ταινίας σε γενικό επίπεδο. Σε ειδικό επίπεδο παρουσιάζονται οι 3 τεχνικές με έμφαση και ανάλυση της μιας από αυτές, καθώς συσχετίζεται με την αρχική μου επιδίωξη συνδυασμού κινηματογράφου και κίνησης</a:t>
            </a:r>
          </a:p>
          <a:p>
            <a:pPr eaLnBrk="1" hangingPunct="1"/>
            <a:endParaRPr lang="el-GR"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 Τίτλος"/>
          <p:cNvSpPr>
            <a:spLocks noGrp="1"/>
          </p:cNvSpPr>
          <p:nvPr>
            <p:ph type="title"/>
          </p:nvPr>
        </p:nvSpPr>
        <p:spPr>
          <a:xfrm>
            <a:off x="457200" y="0"/>
            <a:ext cx="8229600" cy="785794"/>
          </a:xfrm>
        </p:spPr>
        <p:txBody>
          <a:bodyPr>
            <a:noAutofit/>
          </a:bodyPr>
          <a:lstStyle/>
          <a:p>
            <a:pPr eaLnBrk="1" hangingPunct="1"/>
            <a:r>
              <a:rPr lang="el-GR" sz="3600" dirty="0" smtClean="0"/>
              <a:t>ΚΑΤΕΥΘΥΝΣΕΙΣ ΚΑΙ ΣΤΟΧΟΙ ΤΗΣ ΜΕΛΕΤΗΣ (2)</a:t>
            </a:r>
          </a:p>
        </p:txBody>
      </p:sp>
      <p:sp>
        <p:nvSpPr>
          <p:cNvPr id="6147" name="2 - Θέση περιεχομένου"/>
          <p:cNvSpPr>
            <a:spLocks noGrp="1"/>
          </p:cNvSpPr>
          <p:nvPr>
            <p:ph idx="1"/>
          </p:nvPr>
        </p:nvSpPr>
        <p:spPr>
          <a:xfrm>
            <a:off x="428596" y="928670"/>
            <a:ext cx="8229600" cy="5715040"/>
          </a:xfrm>
        </p:spPr>
        <p:txBody>
          <a:bodyPr>
            <a:normAutofit/>
          </a:bodyPr>
          <a:lstStyle/>
          <a:p>
            <a:r>
              <a:rPr lang="el-GR" sz="2400" dirty="0" smtClean="0"/>
              <a:t>Κατανόηση της μεθόδου των σχεδιασμάτων: ορισμός της μεθόδου, γιατί χρησιμοποιείται και που. Επίσης δίνονται δυο παραδείγματα εφαρμογής της το ένα σε συνδυασμό με σωματική τεχνική και το άλλο αφορά την κινηματογράφηση μιας χειροτεχνικής δραστηριότητας και εμπεριέχει και τις 3 τεχνικές.</a:t>
            </a:r>
          </a:p>
          <a:p>
            <a:r>
              <a:rPr lang="el-GR" sz="2400" dirty="0" smtClean="0"/>
              <a:t>Συσχέτιση μεθόδου με σχεδίαση και υλοποίηση ταινίας.  Το δεύτερο παράδειγμα που χρησιμοποιήθηκε για την κατανόηση της μεθόδου, αναλύεται για να μας γίνει κατανοητός ο τρόπος σχεδίασης του όπως μας τον αναφέρει ο κινηματογραφιστής. </a:t>
            </a:r>
          </a:p>
          <a:p>
            <a:pPr eaLnBrk="1" hangingPunct="1"/>
            <a:endParaRPr lang="el-GR" sz="2400" dirty="0" smtClean="0"/>
          </a:p>
          <a:p>
            <a:pPr eaLnBrk="1" hangingPunct="1">
              <a:buFont typeface="Arial" charset="0"/>
              <a:buNone/>
            </a:pPr>
            <a:endParaRPr lang="el-GR"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82594"/>
          </a:xfrm>
        </p:spPr>
        <p:txBody>
          <a:bodyPr>
            <a:normAutofit fontScale="90000"/>
          </a:bodyPr>
          <a:lstStyle/>
          <a:p>
            <a:pPr eaLnBrk="1" hangingPunct="1"/>
            <a:r>
              <a:rPr lang="el-GR" sz="4000" dirty="0" smtClean="0"/>
              <a:t>ΜΕΘΟΔΟΛΟΓΙΑ ΕΡΕΥΝΑΣ </a:t>
            </a:r>
          </a:p>
        </p:txBody>
      </p:sp>
      <p:sp>
        <p:nvSpPr>
          <p:cNvPr id="9219" name="2 - Θέση περιεχομένου"/>
          <p:cNvSpPr>
            <a:spLocks noGrp="1"/>
          </p:cNvSpPr>
          <p:nvPr>
            <p:ph idx="1"/>
          </p:nvPr>
        </p:nvSpPr>
        <p:spPr>
          <a:xfrm>
            <a:off x="457200" y="928670"/>
            <a:ext cx="8258175" cy="5715018"/>
          </a:xfrm>
        </p:spPr>
        <p:txBody>
          <a:bodyPr>
            <a:normAutofit/>
          </a:bodyPr>
          <a:lstStyle/>
          <a:p>
            <a:pPr eaLnBrk="1" hangingPunct="1"/>
            <a:r>
              <a:rPr lang="el-GR" sz="2400" dirty="0" smtClean="0"/>
              <a:t>Εντοπίστηκαν οι έννοιες που θα μας απασχολούσαν στην πορεία της εργασίας και συγκεντρώθηκαν για να δημιουργηθεί η αρχική δομή </a:t>
            </a:r>
          </a:p>
          <a:p>
            <a:pPr eaLnBrk="1" hangingPunct="1"/>
            <a:r>
              <a:rPr lang="el-GR" sz="2400" dirty="0" smtClean="0"/>
              <a:t>Αναζητήθηκε η σχετική βιβλιογραφία- κυρίως ξενόγλωσση γι αυτό και συνεργάστηκα με μεταφράστρια </a:t>
            </a:r>
          </a:p>
          <a:p>
            <a:pPr eaLnBrk="1" hangingPunct="1"/>
            <a:r>
              <a:rPr lang="el-GR" sz="2400" dirty="0" smtClean="0"/>
              <a:t>Παράλληλη εξέλιξη κεφαλαίων για να υπάρχει γενική εικόνα της εργασίας κάθε φορά που προέκυπταν νέες πληροφορίες.</a:t>
            </a:r>
            <a:endParaRPr lang="en-US" sz="2400" dirty="0" smtClean="0"/>
          </a:p>
          <a:p>
            <a:r>
              <a:rPr lang="el-GR" sz="2400" dirty="0" smtClean="0"/>
              <a:t>Αλλαγή της δομής και αφαίρεση μη απαραίτητων πληροφοριών </a:t>
            </a:r>
          </a:p>
          <a:p>
            <a:r>
              <a:rPr lang="el-GR" sz="2400" dirty="0" smtClean="0"/>
              <a:t>Τα βασικά κεφάλαια που αφαιρέθηκαν αφορούσαν</a:t>
            </a:r>
            <a:r>
              <a:rPr lang="en-US" sz="2400" dirty="0" smtClean="0"/>
              <a:t>:</a:t>
            </a:r>
            <a:r>
              <a:rPr lang="el-GR" sz="2400" dirty="0" smtClean="0"/>
              <a:t> 1</a:t>
            </a:r>
            <a:r>
              <a:rPr lang="en-US" sz="2400" dirty="0" smtClean="0"/>
              <a:t>)</a:t>
            </a:r>
            <a:r>
              <a:rPr lang="el-GR" sz="2400" dirty="0" smtClean="0"/>
              <a:t> </a:t>
            </a:r>
            <a:r>
              <a:rPr lang="el-GR" sz="2400" dirty="0" err="1" smtClean="0"/>
              <a:t>χορομετρικές</a:t>
            </a:r>
            <a:r>
              <a:rPr lang="el-GR" sz="2400" dirty="0" smtClean="0"/>
              <a:t> έννοιες ως ιδανικό παράδειγμα εφαρμογής της μεθόδου και λήψης συμπερασμάτων πάνω σε ανθρωπολογικές έννοιες και 2) σχεδίαση και υλοποίηση ταινίας μικρού μήκους με αυτήν την μέθοδο.</a:t>
            </a:r>
          </a:p>
          <a:p>
            <a:pPr eaLnBrk="1" hangingPunct="1"/>
            <a:endParaRPr lang="el-GR"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Autofit/>
          </a:bodyPr>
          <a:lstStyle/>
          <a:p>
            <a:pPr eaLnBrk="1" fontAlgn="auto" hangingPunct="1">
              <a:spcAft>
                <a:spcPts val="0"/>
              </a:spcAft>
              <a:defRPr/>
            </a:pPr>
            <a:r>
              <a:rPr lang="el-GR" sz="3600" dirty="0" smtClean="0"/>
              <a:t>ΔΥΣΚΟΛΙΕΣ ΠΟΥ ΣΥΝΑΝΤΗΣΑ ΚΑΤΑ ΤΗΝ ΕΡΕΥΝΑ </a:t>
            </a:r>
          </a:p>
        </p:txBody>
      </p:sp>
      <p:sp>
        <p:nvSpPr>
          <p:cNvPr id="11267" name="2 - Θέση περιεχομένου"/>
          <p:cNvSpPr>
            <a:spLocks noGrp="1"/>
          </p:cNvSpPr>
          <p:nvPr>
            <p:ph idx="1"/>
          </p:nvPr>
        </p:nvSpPr>
        <p:spPr/>
        <p:txBody>
          <a:bodyPr>
            <a:normAutofit/>
          </a:bodyPr>
          <a:lstStyle/>
          <a:p>
            <a:pPr eaLnBrk="1" hangingPunct="1"/>
            <a:r>
              <a:rPr lang="el-GR" sz="2400" dirty="0" smtClean="0"/>
              <a:t>Αρκετή ξενόγλωσση βιβλιογραφία και κυρίως γαλλική με αποτέλεσμα να είναι πιο χρονοβόρα η μελέτη γιατί περιλάμβανε μεταφράσεις</a:t>
            </a:r>
          </a:p>
          <a:p>
            <a:pPr eaLnBrk="1" hangingPunct="1"/>
            <a:r>
              <a:rPr lang="el-GR" sz="2400" dirty="0" err="1" smtClean="0"/>
              <a:t>Χορομετρική</a:t>
            </a:r>
            <a:r>
              <a:rPr lang="el-GR" sz="2400" dirty="0" smtClean="0"/>
              <a:t> βιβλιογραφία: προβληματική πρόσβαση.</a:t>
            </a:r>
          </a:p>
          <a:p>
            <a:pPr eaLnBrk="1" hangingPunct="1"/>
            <a:r>
              <a:rPr lang="el-GR" sz="2400" dirty="0" smtClean="0"/>
              <a:t>Έλλειψη αρχείου ταινιών </a:t>
            </a:r>
          </a:p>
          <a:p>
            <a:pPr eaLnBrk="1" hangingPunct="1"/>
            <a:r>
              <a:rPr lang="el-GR" sz="2400" dirty="0" smtClean="0"/>
              <a:t>Ελληνική βιβλιογραφία εκτός του τμήματος μας </a:t>
            </a:r>
          </a:p>
          <a:p>
            <a:pPr eaLnBrk="1" hangingPunct="1"/>
            <a:r>
              <a:rPr lang="el-GR" sz="2400" dirty="0" smtClean="0"/>
              <a:t>Έλλειψη εικόνων για να επεξηγηθεί καλύτερα η μέθοδος των σχεδιασμάτων</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ΔΟΜΗ ΕΡΓΑΣΙΑΣ</a:t>
            </a:r>
            <a:endParaRPr lang="en-US" sz="3600" dirty="0"/>
          </a:p>
        </p:txBody>
      </p:sp>
      <p:sp>
        <p:nvSpPr>
          <p:cNvPr id="3" name="Content Placeholder 2"/>
          <p:cNvSpPr>
            <a:spLocks noGrp="1"/>
          </p:cNvSpPr>
          <p:nvPr>
            <p:ph idx="1"/>
          </p:nvPr>
        </p:nvSpPr>
        <p:spPr/>
        <p:txBody>
          <a:bodyPr>
            <a:normAutofit lnSpcReduction="10000"/>
          </a:bodyPr>
          <a:lstStyle/>
          <a:p>
            <a:r>
              <a:rPr lang="el-GR" sz="2400" dirty="0" smtClean="0"/>
              <a:t>ΠΡΩΤΟ </a:t>
            </a:r>
            <a:r>
              <a:rPr lang="el-GR" sz="2400" dirty="0" err="1" smtClean="0"/>
              <a:t>ΚΕΦΑΛΑΙΟ:ορισμός</a:t>
            </a:r>
            <a:r>
              <a:rPr lang="el-GR" sz="2400" dirty="0" smtClean="0"/>
              <a:t> ταινιών τεκμηρίωσης, βασική κατηγοριοποίηση, εκπρόσωποι του είδους, κατά πόσο </a:t>
            </a:r>
            <a:r>
              <a:rPr lang="el-GR" sz="2400" dirty="0" err="1" smtClean="0"/>
              <a:t>έιναι</a:t>
            </a:r>
            <a:r>
              <a:rPr lang="el-GR" sz="2400" dirty="0" smtClean="0"/>
              <a:t> επιθυμητή η παρέμβαση</a:t>
            </a:r>
          </a:p>
          <a:p>
            <a:r>
              <a:rPr lang="el-GR" sz="2400" dirty="0" smtClean="0"/>
              <a:t>ΔΕΥΤΕΡΟ ΚΕΦΑΛΑΙΟ: </a:t>
            </a:r>
            <a:r>
              <a:rPr lang="el-GR" sz="2400" dirty="0" err="1" smtClean="0"/>
              <a:t>γεικές</a:t>
            </a:r>
            <a:r>
              <a:rPr lang="el-GR" sz="2400" dirty="0" smtClean="0"/>
              <a:t> μέθοδοι σχεδίασης και υλοποίησης ντοκιμαντέρ, ειδικές κινηματογραφικές διαδικασίες, γωνίες λήψεις , βασικές κατευθυντήριες γραμμές. Μέθοδος σχεδιασμάτων.</a:t>
            </a:r>
          </a:p>
          <a:p>
            <a:r>
              <a:rPr lang="el-GR" sz="2400" dirty="0" smtClean="0"/>
              <a:t>ΤΡΙΤΟ ΚΕΦΑΛΑΙΟ: παραδείγματα </a:t>
            </a:r>
            <a:r>
              <a:rPr lang="el-GR" sz="2400" dirty="0" err="1" smtClean="0"/>
              <a:t>ταινίων</a:t>
            </a:r>
            <a:r>
              <a:rPr lang="el-GR" sz="2400" dirty="0" smtClean="0"/>
              <a:t> για να κατανοηθεί η μέθοδος στις σωματικές τεχνικές. Το πρώτο σε οικογενειακό περιβάλλον και το δεύτερο σε εργασιακό(Ανάλυση ταινίας). Συνεργασία </a:t>
            </a:r>
            <a:r>
              <a:rPr lang="el-GR" sz="2400" dirty="0" err="1" smtClean="0"/>
              <a:t>κινηματογραφούμενων</a:t>
            </a:r>
            <a:r>
              <a:rPr lang="el-GR" sz="2400" dirty="0" smtClean="0"/>
              <a:t> </a:t>
            </a:r>
            <a:r>
              <a:rPr lang="el-GR" sz="2400" dirty="0" err="1" smtClean="0"/>
              <a:t>ποροσώπωκαι</a:t>
            </a:r>
            <a:r>
              <a:rPr lang="el-GR" sz="2400" dirty="0" smtClean="0"/>
              <a:t> </a:t>
            </a:r>
            <a:r>
              <a:rPr lang="el-GR" sz="2400" smtClean="0"/>
              <a:t>περιγραφή διαδικασιών.</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dirty="0" smtClean="0"/>
              <a:t>ΑΠΟΤΕΛΕΣΜΑΤΑ ΕΡΕΥΝΑΣ </a:t>
            </a:r>
            <a:br>
              <a:rPr lang="el-GR" dirty="0" smtClean="0"/>
            </a:br>
            <a:endParaRPr lang="el-GR" dirty="0" smtClean="0"/>
          </a:p>
        </p:txBody>
      </p:sp>
      <p:sp>
        <p:nvSpPr>
          <p:cNvPr id="12291" name="2 - Θέση περιεχομένου"/>
          <p:cNvSpPr>
            <a:spLocks noGrp="1"/>
          </p:cNvSpPr>
          <p:nvPr>
            <p:ph idx="1"/>
          </p:nvPr>
        </p:nvSpPr>
        <p:spPr>
          <a:xfrm>
            <a:off x="457200" y="857232"/>
            <a:ext cx="8229600" cy="5268931"/>
          </a:xfrm>
        </p:spPr>
        <p:txBody>
          <a:bodyPr/>
          <a:lstStyle/>
          <a:p>
            <a:pPr eaLnBrk="1" hangingPunct="1"/>
            <a:r>
              <a:rPr lang="el-GR" sz="2400" dirty="0" smtClean="0"/>
              <a:t>Το ντοκιμαντέρ τεκμηριώνει την ανθρώπινη ύπαρξη και τις δραστηριότητες του ανθρώπου. Με μια διαδικασία προσπαθεί να διερευνήσει τη θέση του καθενός μας στο κόσμο. Καταγράφει τη πραγματικότητα ενώ η μυθοπλασία τη δημιουργεί από την αρχή.</a:t>
            </a:r>
          </a:p>
          <a:p>
            <a:pPr eaLnBrk="1" hangingPunct="1"/>
            <a:r>
              <a:rPr lang="el-GR" sz="2400" dirty="0" smtClean="0"/>
              <a:t>Ο κινηματογραφιστής επιλέγει κάποια πράγματα έστω και ασυνείδητα όπως π.χ. την γωνία λήψης, την ειδική άποψη με την οποία προσεγγίζει την αλήθεια</a:t>
            </a:r>
          </a:p>
          <a:p>
            <a:pPr eaLnBrk="1" hangingPunct="1"/>
            <a:r>
              <a:rPr lang="el-GR" sz="2400" dirty="0" smtClean="0"/>
              <a:t>Χρήση συνεντεύξεων προφορικών και οπτικών ντοκουμέντων από την παρατήρηση και την έρευνα τα οποία επιλέγονται και τοποθετούνται ανάλογα για να δοθεί το κατάλληλο μήνυμα γι’ αυτό και ως ένα σημείο η παρέμβαση είναι αποδεκτή.</a:t>
            </a:r>
          </a:p>
          <a:p>
            <a:pPr eaLnBrk="1" hangingPunct="1"/>
            <a:endParaRPr lang="el-GR" dirty="0" smtClean="0"/>
          </a:p>
          <a:p>
            <a:pPr eaLnBrk="1" hangingPunct="1"/>
            <a:endParaRPr lang="el-GR" dirty="0"/>
          </a:p>
          <a:p>
            <a:pPr eaLnBrk="1" hangingPunct="1"/>
            <a:endParaRPr lang="el-GR" dirty="0" smtClean="0"/>
          </a:p>
          <a:p>
            <a:pPr eaLnBrk="1" hangingPunct="1"/>
            <a:endParaRPr lang="el-GR" dirty="0"/>
          </a:p>
          <a:p>
            <a:pPr eaLnBrk="1" hangingPunct="1"/>
            <a:endParaRPr lang="el-GR" dirty="0" smtClean="0"/>
          </a:p>
          <a:p>
            <a:pPr eaLnBrk="1" hangingPunct="1"/>
            <a:endParaRPr lang="el-GR" dirty="0"/>
          </a:p>
          <a:p>
            <a:pPr eaLnBrk="1" hangingPunct="1"/>
            <a:endParaRPr lang="el-GR" dirty="0" smtClean="0"/>
          </a:p>
          <a:p>
            <a:pPr eaLnBrk="1" hangingPunct="1"/>
            <a:endParaRPr lang="el-GR"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title"/>
          </p:nvPr>
        </p:nvSpPr>
        <p:spPr>
          <a:xfrm>
            <a:off x="457200" y="214290"/>
            <a:ext cx="8229600" cy="785818"/>
          </a:xfrm>
        </p:spPr>
        <p:txBody>
          <a:bodyPr/>
          <a:lstStyle/>
          <a:p>
            <a:r>
              <a:rPr lang="el-GR" dirty="0" smtClean="0"/>
              <a:t>ΑΠΟΤΕΛΕΣΜΑΤΑ ΕΡΕΥΝΑΣ (2)</a:t>
            </a:r>
          </a:p>
        </p:txBody>
      </p:sp>
      <p:sp>
        <p:nvSpPr>
          <p:cNvPr id="13315" name="2 - Θέση περιεχομένου"/>
          <p:cNvSpPr>
            <a:spLocks noGrp="1"/>
          </p:cNvSpPr>
          <p:nvPr>
            <p:ph idx="1"/>
          </p:nvPr>
        </p:nvSpPr>
        <p:spPr>
          <a:xfrm>
            <a:off x="457200" y="1000108"/>
            <a:ext cx="8229600" cy="5126055"/>
          </a:xfrm>
        </p:spPr>
        <p:txBody>
          <a:bodyPr>
            <a:normAutofit fontScale="77500" lnSpcReduction="20000"/>
          </a:bodyPr>
          <a:lstStyle/>
          <a:p>
            <a:r>
              <a:rPr lang="el-GR" sz="2400" dirty="0" smtClean="0"/>
              <a:t>Κατά τους </a:t>
            </a:r>
            <a:r>
              <a:rPr lang="en-US" sz="2400" dirty="0" err="1" smtClean="0"/>
              <a:t>Marey</a:t>
            </a:r>
            <a:r>
              <a:rPr lang="en-US" sz="2400" dirty="0" smtClean="0"/>
              <a:t> </a:t>
            </a:r>
            <a:r>
              <a:rPr lang="el-GR" sz="2400" dirty="0" smtClean="0"/>
              <a:t>και </a:t>
            </a:r>
            <a:r>
              <a:rPr lang="en-US" sz="2400" dirty="0" smtClean="0"/>
              <a:t> </a:t>
            </a:r>
            <a:r>
              <a:rPr lang="en-US" sz="2400" dirty="0" err="1" smtClean="0"/>
              <a:t>muybridge</a:t>
            </a:r>
            <a:r>
              <a:rPr lang="el-GR" sz="2400" dirty="0" smtClean="0"/>
              <a:t> η κίνηση έπρεπε να ακινητοποιηθεί για να προσεγγιστεί πιο αναλυτικά, ενώ για τον </a:t>
            </a:r>
            <a:r>
              <a:rPr lang="en-US" sz="2400" dirty="0" smtClean="0"/>
              <a:t>Renault </a:t>
            </a:r>
            <a:r>
              <a:rPr lang="el-GR" sz="2400" dirty="0" smtClean="0"/>
              <a:t>ν’ αποκατασταθεί η δυναμική της δράσης με τα όργανα που διέθεταν.</a:t>
            </a:r>
            <a:endParaRPr lang="el-GR" sz="2400" dirty="0"/>
          </a:p>
          <a:p>
            <a:r>
              <a:rPr lang="el-GR" sz="2400" dirty="0" smtClean="0"/>
              <a:t>Ανακαλύπτεται από τον </a:t>
            </a:r>
            <a:r>
              <a:rPr lang="en-US" sz="2400" dirty="0" smtClean="0"/>
              <a:t>Bergson</a:t>
            </a:r>
            <a:r>
              <a:rPr lang="el-GR" sz="2400" dirty="0" smtClean="0"/>
              <a:t>: </a:t>
            </a:r>
          </a:p>
          <a:p>
            <a:pPr marL="457200" indent="-457200">
              <a:buFont typeface="+mj-lt"/>
              <a:buAutoNum type="arabicPeriod"/>
            </a:pPr>
            <a:r>
              <a:rPr lang="el-GR" sz="2400" dirty="0" smtClean="0"/>
              <a:t>Η εικόνα- κίνηση που δεν είναι φωτογραφικό στιγμιότυπο αλλά δημιουργεί σχέση ανάμεσα στα μέρη ενός συνόλου </a:t>
            </a:r>
          </a:p>
          <a:p>
            <a:pPr marL="457200" indent="-457200">
              <a:buFont typeface="+mj-lt"/>
              <a:buAutoNum type="arabicPeriod"/>
            </a:pPr>
            <a:r>
              <a:rPr lang="el-GR" sz="2400" dirty="0" smtClean="0"/>
              <a:t>Η εικόνα- χρόνος η οποία εκφράζει τη μεταβολή του όλου σε τέτοιο σημείο που τονίζεται η σχέση ανάμεσα στ’ αντικείμενα που το συνθέτουν, υπάρχει μια πορεία προς το απροσδόκητο μέσα από μια κίνηση συνεχόμενης δημιουργίας και επινόησης.</a:t>
            </a:r>
          </a:p>
          <a:p>
            <a:pPr marL="457200" indent="-457200">
              <a:buFont typeface="+mj-lt"/>
              <a:buAutoNum type="arabicPeriod"/>
            </a:pPr>
            <a:r>
              <a:rPr lang="el-GR" sz="2400" dirty="0" smtClean="0"/>
              <a:t>Στο παρελθόν προστίθεται Τρίτη διάσταση που το ζωντανεύει μέσω την κίνησης, χώρου, ήχου, σώματος, χρώματος αναμνήσεων </a:t>
            </a:r>
          </a:p>
          <a:p>
            <a:pPr marL="457200" indent="-457200">
              <a:buFont typeface="+mj-lt"/>
              <a:buAutoNum type="arabicPeriod"/>
            </a:pPr>
            <a:r>
              <a:rPr lang="el-GR" sz="2400" dirty="0" smtClean="0"/>
              <a:t>Με το πέρασμα του χρόνου η αντικειμενική παρατήρηση εμπλουτίζεται περισσότερο με στοιχείο μυθοπλασίας και γίνονται προσπάθειες ανασύστασης γεγονότων . Ο </a:t>
            </a:r>
            <a:r>
              <a:rPr lang="en-US" sz="2400" dirty="0" smtClean="0"/>
              <a:t>Smith </a:t>
            </a:r>
            <a:r>
              <a:rPr lang="el-GR" sz="2400" dirty="0" smtClean="0"/>
              <a:t>ανακάλυψε την βασική αρχή του μοντάζ συνδέοντας τα πλάνα ώστε να εναλλάσσονται τα κοντινά με τα γενικά πλάνα μες την ίδια σκηνή.</a:t>
            </a:r>
            <a:endParaRPr lang="el-GR" sz="2400" dirty="0"/>
          </a:p>
          <a:p>
            <a:pPr marL="457200" indent="-457200">
              <a:buFont typeface="+mj-lt"/>
              <a:buAutoNum type="arabicPeriod"/>
            </a:pPr>
            <a:r>
              <a:rPr lang="el-GR" sz="2400" dirty="0" smtClean="0"/>
              <a:t>Κατά την σχολή </a:t>
            </a:r>
            <a:r>
              <a:rPr lang="en-US" sz="2400" dirty="0" smtClean="0"/>
              <a:t>Brighton </a:t>
            </a:r>
            <a:r>
              <a:rPr lang="el-GR" sz="2400" dirty="0" smtClean="0"/>
              <a:t>έχουμε το μοντάζ ως αφήγηση( διευθετείται σε χρονολογική τάξη το κάθε πλάνο δημιουργώντας σεκάνς) και το μοντάζ ως συναίσθημα ( δημιουργία συγκεκριμένης εντύπωσης στον θεατή)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TotalTime>
  <Words>1815</Words>
  <Application>Microsoft Office PowerPoint</Application>
  <PresentationFormat>On-screen Show (4:3)</PresentationFormat>
  <Paragraphs>123</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Θέμα του Office</vt:lpstr>
      <vt:lpstr>ΔΙΠΛΩΜΑΤΙΚΗ ΕΡΓΑΣΙΑ</vt:lpstr>
      <vt:lpstr>ΛΟΓΟΙ ΕΠΙΛΟΓΗΣ ΤΟΥ ΘΕΜΑΤΟΣ  </vt:lpstr>
      <vt:lpstr>ΚΑΤΕΥΘΥΝΣΕΙΣ ΚΑΙ ΣΤΟΧΟΙ ΤΗΣ ΜΕΛΕΤΗΣ  </vt:lpstr>
      <vt:lpstr>ΚΑΤΕΥΘΥΝΣΕΙΣ ΚΑΙ ΣΤΟΧΟΙ ΤΗΣ ΜΕΛΕΤΗΣ (2)</vt:lpstr>
      <vt:lpstr>ΜΕΘΟΔΟΛΟΓΙΑ ΕΡΕΥΝΑΣ </vt:lpstr>
      <vt:lpstr>ΔΥΣΚΟΛΙΕΣ ΠΟΥ ΣΥΝΑΝΤΗΣΑ ΚΑΤΑ ΤΗΝ ΕΡΕΥΝΑ </vt:lpstr>
      <vt:lpstr>ΔΟΜΗ ΕΡΓΑΣΙΑΣ</vt:lpstr>
      <vt:lpstr>ΑΠΟΤΕΛΕΣΜΑΤΑ ΕΡΕΥΝΑΣ  </vt:lpstr>
      <vt:lpstr>ΑΠΟΤΕΛΕΣΜΑΤΑ ΕΡΕΥΝΑΣ (2)</vt:lpstr>
      <vt:lpstr>ΑΠΟΤΕΛΕΣΜΑΤΑ ΕΡΕΥΝΑΣ (3) </vt:lpstr>
      <vt:lpstr>ΑΠΟΤΕΛΕΣΜΑΤΑ ΕΡΕΥΝΑΣ(4)</vt:lpstr>
      <vt:lpstr>ΑΠΟΤΕΛΕΣΜΑΤΑ ΕΡΕΥΝΑΣ (5)</vt:lpstr>
      <vt:lpstr>ΑΠΟΤΕΛΕΣΜΑΤΑ ΕΡΕΥΝΑΣ (6)</vt:lpstr>
      <vt:lpstr>ΑΠΟΤΕΛΕΣΜΑΤΑ ΕΡΕΥΝΑΣ(7)</vt:lpstr>
      <vt:lpstr>ΑΠΟΤΕΛΕΣΜΑΤΑ ΕΡΕΥΝΑΣ(8)</vt:lpstr>
      <vt:lpstr>ΑΠΟΤΕΛΕΣΜΑΤΑ ΕΡΕΥΝΑΣ(9)</vt:lpstr>
      <vt:lpstr>ΑΠΟΤΕΛΕΣΜΑΤΑ ΕΡΕΥΝΑΣ(10)</vt:lpstr>
      <vt:lpstr>ΑΠΟΤΕΛΕΣΜΑΤΑ ΕΡΕΥΝΑΣ(11)</vt:lpstr>
      <vt:lpstr>ΑΠΟΤΕΛΕΣΜΑΤΑ ΕΡΕΥΝΑΣ(12) </vt:lpstr>
      <vt:lpstr>ΜΕΘΟΔΟΛΟΓΙΚΕΣ ΠΡΟΣΕΓΓΙΣΕΙΣ  </vt:lpstr>
      <vt:lpstr>ΜΕΘΟΔΟΛΟΓΙΚΕΣ ΠΡΟΣΕΓΓΙΣΕΙΣ (2)</vt:lpstr>
      <vt:lpstr>ΝΕΕΣ ΚΑΤΕΥΘΥΝΣΕΙΣ ΕΡΕΥΝΑΣ  </vt:lpstr>
      <vt:lpstr>ΠΡΟΣΩΠΙΚΕΣ ΜΕΛΛΟΝΤΙΚΕΣ ΠΡΟΟΠΤΙΚΕΣ </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ΔΙΠΛΩΜΑΤΙΚΗ ΕΡΓΑΣΙΑ</dc:title>
  <dc:creator>efi</dc:creator>
  <cp:lastModifiedBy>pank</cp:lastModifiedBy>
  <cp:revision>48</cp:revision>
  <dcterms:created xsi:type="dcterms:W3CDTF">2010-02-22T06:34:24Z</dcterms:created>
  <dcterms:modified xsi:type="dcterms:W3CDTF">2010-02-22T09:59:34Z</dcterms:modified>
</cp:coreProperties>
</file>