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05234-64BE-4B42-AC1A-CE29710A096E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67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9370C-F636-4511-98BB-7B59673BF427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4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4B436-02BA-43AC-A612-0FA2C3CDCCF2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19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AFC96-E215-444B-8B7A-FB4ECB43FDB9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5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3C9929-467B-4B02-9A68-27F6B6F74A44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74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4FAE-1442-462A-8937-B4097ADCD5C8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09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25E6C-6D8E-46B8-A256-4E1E4D7161C6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766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7B3F-02C4-4D20-927C-B04685911F7C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983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C474F-9568-475A-95D3-D5A60F1745E1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519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4EA45-7F5D-4137-B872-BFD452A1E39F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998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925AA-BF9B-43CE-92B0-2EC07D209AA2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49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38430-EED6-47A1-B4DD-F7718F2A9BA4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68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DCB90-7B38-41FE-8EE7-569D2CA9E7B9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623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1ACC4-CFA0-4310-9780-00A5918FEDE7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1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27F43-CFF2-45E4-88CD-2ECA54B41D28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759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626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911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35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993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941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292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32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42C1C-3316-476F-B048-894AE089E67F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320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56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90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343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5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FB32A-955D-454D-BD64-B4ECEF733BAA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01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F2954-A0DC-4992-A862-FDE697F807FB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29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EC850-A5BF-4436-82B6-5BAD8C760032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5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A7D45-9EAB-45EA-8A78-6365EFC107B5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08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F61A-F0CF-472E-91CB-76B7CBFE43F8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64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35DA3-D7ED-4BE0-811A-A49D01DF0D63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79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6E53B-C563-4E9B-A0E0-FB9F5BACBDCA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8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BD666-89BE-489A-A3BA-F667509567F9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79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56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5B09F67-0226-4836-9B22-AFF94EF63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EF6D18FB-3D39-4747-9ED8-42C5DFAB8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11" y="1"/>
            <a:ext cx="5199156" cy="6857999"/>
          </a:xfrm>
          <a:custGeom>
            <a:avLst/>
            <a:gdLst>
              <a:gd name="connsiteX0" fmla="*/ 0 w 5199156"/>
              <a:gd name="connsiteY0" fmla="*/ 0 h 6857999"/>
              <a:gd name="connsiteX1" fmla="*/ 5199156 w 5199156"/>
              <a:gd name="connsiteY1" fmla="*/ 0 h 6857999"/>
              <a:gd name="connsiteX2" fmla="*/ 5199156 w 5199156"/>
              <a:gd name="connsiteY2" fmla="*/ 4404241 h 6857999"/>
              <a:gd name="connsiteX3" fmla="*/ 2996280 w 5199156"/>
              <a:gd name="connsiteY3" fmla="*/ 6845331 h 6857999"/>
              <a:gd name="connsiteX4" fmla="*/ 2762435 w 5199156"/>
              <a:gd name="connsiteY4" fmla="*/ 6857139 h 6857999"/>
              <a:gd name="connsiteX5" fmla="*/ 2762435 w 5199156"/>
              <a:gd name="connsiteY5" fmla="*/ 6857999 h 6857999"/>
              <a:gd name="connsiteX6" fmla="*/ 2745398 w 5199156"/>
              <a:gd name="connsiteY6" fmla="*/ 6857999 h 6857999"/>
              <a:gd name="connsiteX7" fmla="*/ 0 w 5199156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9156" h="6857999">
                <a:moveTo>
                  <a:pt x="0" y="0"/>
                </a:moveTo>
                <a:lnTo>
                  <a:pt x="5199156" y="0"/>
                </a:lnTo>
                <a:lnTo>
                  <a:pt x="5199156" y="4404241"/>
                </a:lnTo>
                <a:cubicBezTo>
                  <a:pt x="5199156" y="5674715"/>
                  <a:pt x="4233603" y="6719673"/>
                  <a:pt x="2996280" y="6845331"/>
                </a:cubicBezTo>
                <a:lnTo>
                  <a:pt x="2762435" y="6857139"/>
                </a:lnTo>
                <a:lnTo>
                  <a:pt x="2762435" y="6857999"/>
                </a:lnTo>
                <a:lnTo>
                  <a:pt x="27453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EDCDD4D4-ADBD-45B9-944B-E77CC25842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34" y="-39394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E62EABA-CF1D-4375-AC8D-E201F03C2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3814549" cy="3354104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Υγιεινή Τροφίμων &amp; Συμπεριφορά Καταναλωτή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956C38-0538-4E87-BB3F-5856C3B1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228744"/>
            <a:ext cx="4324350" cy="25239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8AA6E2-1848-44B6-8AE8-6EF682783B37}"/>
              </a:ext>
            </a:extLst>
          </p:cNvPr>
          <p:cNvSpPr txBox="1"/>
          <p:nvPr/>
        </p:nvSpPr>
        <p:spPr>
          <a:xfrm>
            <a:off x="7143750" y="4219386"/>
            <a:ext cx="432435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Διάλεξη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r>
              <a:rPr kumimoji="0" lang="el-G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η</a:t>
            </a:r>
            <a:endParaRPr kumimoji="0" lang="el-GR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Παλαιογεώργου Αναστασία-Μαρίνα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M.Sc., Ph.D.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Πανεπιστημιακή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υπότροφος</a:t>
            </a:r>
          </a:p>
        </p:txBody>
      </p:sp>
    </p:spTree>
    <p:extLst>
      <p:ext uri="{BB962C8B-B14F-4D97-AF65-F5344CB8AC3E}">
        <p14:creationId xmlns:p14="http://schemas.microsoft.com/office/powerpoint/2010/main" val="10338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7" y="409693"/>
            <a:ext cx="9914859" cy="1329004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σπόγγων &amp; πετσετών</a:t>
            </a: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357698"/>
            <a:ext cx="10181844" cy="52526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Συχνή χρήση τα καθιστά φορείς μικροβίων.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Απαιτείται συχνός, ενίοτε καθημερινός, καθαρισμός (εξυγίανση) ή/και αντικατάστασή τους.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Προτιμάται η χρήση σπόγγων πολυουρεθάνης έναντι σπόγγων κυτταρίνης (κατακράτηση μικροβίων, υπολειμματική δράση χλωρίου και απολυμαντικών).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ΑΜΕΣΗ απόρριψη σπόγγων σε περίπτωση οσμής τους!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είναι αρκετό το ξέβγαλμα και στράγγισμα του σπόγγου μετά από κάθε χρήση (αποθήκευση σε στεγνό μέρος!).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ΔEN απομακρύνουμε υγρά ωμού τροφίμου (χαρτί κουζίνας).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ΔEN καθαρίζουμε τον πάγκο της κουζίνας και γύρω από τον νεροχύτη (χαρτί κουζίνας ή wettex).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57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Καθαρισμός (απολύμανση) σπόγγων κουζίνας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3" y="1595823"/>
            <a:ext cx="11010521" cy="4123318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Τοποθέτηση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πλυντήριο πιάτων με έναν κύκλο στεγνώματος ή στον φούρνο μικροκυμάτων για 1 min (μείωση &gt;99% των βακτηρίων και μυκήτων).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Ακόμα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αν καθαρίζουμε τους σπόγγους καθημερινά, χρειάζεται να τους αντικαθιστούμε </a:t>
            </a:r>
            <a:r>
              <a:rPr lang="el-GR" dirty="0"/>
              <a:t>συχνά.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000" t="42592" r="25312" b="13333"/>
          <a:stretch/>
        </p:blipFill>
        <p:spPr>
          <a:xfrm>
            <a:off x="2426197" y="3322202"/>
            <a:ext cx="6606179" cy="2396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5960021"/>
            <a:ext cx="96297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Πηγή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Sharma και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(2009). Effective household disinfection methods of kitchen sponges . Food Control, 20, 310-313</a:t>
            </a:r>
            <a:endParaRPr lang="el-G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53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Καθαρισμός και απολύμανση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5" y="1559787"/>
            <a:ext cx="9914860" cy="4123318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καθαρισμός απομακρύνει 90-99% των βακτηρίων, αλλά χιλιάδες βακτηριών μπορεί να παραμείνουν και μετά τον καθαρισμό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απολύμανση δεν καταλήγει στην ολική καταστροφή των μικροβίων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απολύμανση με θέρμανση είναι η πιο κοινή μέθοδος απολύμανσης και μπορεί να εφαρμοστεί με εμβάπτιση σε ζεστό νερό (80°C) ή χρήση ατμού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3084" t="64666" r="33916" b="18889"/>
          <a:stretch/>
        </p:blipFill>
        <p:spPr>
          <a:xfrm>
            <a:off x="6028266" y="4517813"/>
            <a:ext cx="3411417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0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9140"/>
            <a:ext cx="12192000" cy="412331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Εξυγίανση = καθαρισμός + </a:t>
            </a:r>
            <a:r>
              <a:rPr lang="el-GR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απολύμανση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l-GR" sz="4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Ένα </a:t>
            </a:r>
            <a:r>
              <a:rPr lang="el-G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πρόγραμμα εξυγίανσης δεν σκοτώνει απαραίτητα ΌΛΑ τα μικρόβια, αλλά τα μειώνει σε ΑΠΟΔΕΚΤΑ </a:t>
            </a:r>
            <a:r>
              <a:rPr lang="el-G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επίπεδα</a:t>
            </a:r>
            <a:endParaRPr lang="el-GR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8472" t="32593" r="24861" b="47531"/>
          <a:stretch/>
        </p:blipFill>
        <p:spPr>
          <a:xfrm>
            <a:off x="482600" y="3753791"/>
            <a:ext cx="30480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993"/>
            <a:ext cx="9914859" cy="1329004"/>
          </a:xfrm>
        </p:spPr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Καθαρισμός (απολύμανση) επιφανειών τροφίμων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167198"/>
            <a:ext cx="9914860" cy="412331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γαντιών.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Κατάλληλα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καθαριστικά (απορρυπαντικά) και προσεκτική τήρηση των οδηγιών χρήσης τους.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Χρησιμοποίηση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κατάλληλων εργαλείων καθαρισμού (προσοχή σε χαραγές ή υπολείμματα, π.χ. συρμάτινες βούρτσες).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Διαφορετικά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εργαλεία καθαρισμού για ξεχωριστές οικιακές πρακτικές!!!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ΠΟΤΕ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καθαριστικών (ή/και απολυμαντικών) όπου υπάρχουν τρόφιμα.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Απολύμανση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ξύλινων επιφανειών σε φούρνο μικροκυμάτων (πρόγραμμα ‘high’ για 3-4 min).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4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5" y="114418"/>
            <a:ext cx="9914859" cy="1329004"/>
          </a:xfrm>
        </p:spPr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Εξυγίανση επιφανειών τροφίμων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2005" t="25520" r="23044" b="18359"/>
          <a:stretch/>
        </p:blipFill>
        <p:spPr>
          <a:xfrm>
            <a:off x="2571750" y="1683136"/>
            <a:ext cx="6672310" cy="4495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45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2005" t="29215" r="23304" b="16282"/>
          <a:stretch/>
        </p:blipFill>
        <p:spPr>
          <a:xfrm>
            <a:off x="2717935" y="910021"/>
            <a:ext cx="6480000" cy="44144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14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1875" t="19977" r="23390" b="24596"/>
          <a:stretch/>
        </p:blipFill>
        <p:spPr>
          <a:xfrm>
            <a:off x="2762249" y="1114423"/>
            <a:ext cx="6884747" cy="441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622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2048" t="23364" r="23044" b="21825"/>
          <a:stretch/>
        </p:blipFill>
        <p:spPr>
          <a:xfrm>
            <a:off x="2733675" y="1358899"/>
            <a:ext cx="6626051" cy="42894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71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C508F6-F2BE-4953-8BC0-62C6613D9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Ευχαριστώ!!!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palaio_n@aegean.gr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5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9CA6CC-C9DF-440F-BE30-1167A921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2D7C3-4329-485C-9C81-FB5BA3FA9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A844BD-14AA-428F-A577-AF00BC374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E57564-AF5B-45C2-9B42-165C77BE8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B931816-21FA-4811-BAF7-20EB47C6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510" y="2948836"/>
            <a:ext cx="4507244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l-GR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Σκεύη &amp; επιφάνειες τεμαχισμού/ επεξεργασίας τροφίμων</a:t>
            </a: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7221" y="631939"/>
            <a:ext cx="6096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ΠΟΤΕ δεν χρησιμοποιούμε τα σκεύη (π.χ. μαχαίρια) που χρησιμοποιήσαμε για ωμά τρόφιμα για να χειριστούμε ΕΠΚ τρόφιμα.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Διατηρούμε τους πάγκους επεξεργασίας των τροφίμων καθαρούς και απαλλαγμένους από άσχετα αντικείμενα.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Χρησιμοποιούμε καθαρή επιφάνεια τεμαχισμού (κοπής) ωμού κρέατος ή ψαριού διαφορετική από την επιφάνεια που χρησιμοποιούμε για τον χειρισμό/επεξεργασία ΕΠΚ τροφίμων (π.χ. πλυμένα λαχανικά). 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2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Μία έξυπνη λύση...</a:t>
            </a: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35" t="30535" r="55142" b="19212"/>
          <a:stretch/>
        </p:blipFill>
        <p:spPr>
          <a:xfrm>
            <a:off x="4046947" y="1985554"/>
            <a:ext cx="3631475" cy="44489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16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9CA6CC-C9DF-440F-BE30-1167A921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2D7C3-4329-485C-9C81-FB5BA3FA9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A844BD-14AA-428F-A577-AF00BC374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E57564-AF5B-45C2-9B42-165C77BE8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B931816-21FA-4811-BAF7-20EB47C6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98" y="2887876"/>
            <a:ext cx="4507244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l-GR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Καθαρισμός &amp; εξυγίανση στην οικιακή κουζίνα</a:t>
            </a: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2073" y="1697840"/>
            <a:ext cx="6096000" cy="2806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Πλύσιμο χεριών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Πλύσιμο σκευών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Πλύσιμο τροφίμων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Χρήση σπόγγων (σφουγγαράκια), βουρτσών &amp; πετσετών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Καθαρισμός &amp; εξυγίανση επιφανειών και εξοπλισμού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7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Πλύσιμο αυγών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5" y="1586298"/>
            <a:ext cx="9914860" cy="4123318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πλύσιμο του αυγού αφαιρείται η επιδερμίδα του, μια πολύ λεπτή στρώση (πάχους 30 μm) εξωτερικά του αυγού η οποία σφραγίζει τους πόρους του κελύφους και προσφέρει αντιβακτηριδιακή προστασία.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αυγά δεν πρέπει να πλένονται, όταν πρόκειται να διατηρηθούν στο ψυγείο. Χρησιμοποιούμε χαρτοπετσέτες για να καθαρίσουμε εξωτερικές βρωμιές (π.χ. χώμα).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αυγά πλένονται αμέσως πριν το μαγείρεμα. Εν συνεχεία δεν ξεχνάμε, σαπούνι και ζεστό νερό για να πλύνουμε τα χέρια μας.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0" y="4903518"/>
            <a:ext cx="2327910" cy="16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4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Πλύσιμο χεριών (οικιακή κουζίνα)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633923"/>
            <a:ext cx="9914860" cy="4123318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Πριν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μαγείρεμα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τον χειρισμό ωμού τροφίμου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επαφή με τον κάδο απορριμμάτων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την επίσκεψη στην τουαλέτα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επαφή με κατοικίδια ζώα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8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Πλύσιμο τροφίμων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5" y="1529148"/>
            <a:ext cx="6303265" cy="4123318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Λαχανικά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Φρούτα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ζωικής προέλευσης (κρέας, πουλερικά, αυγά) δεν πρέπει να πλένονται (ιδιαίτερη προσοχή στο κοτόπουλο!!!)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014" t="32716" r="51806" b="19753"/>
          <a:stretch/>
        </p:blipFill>
        <p:spPr>
          <a:xfrm>
            <a:off x="8275320" y="1328806"/>
            <a:ext cx="3202940" cy="394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6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152519"/>
            <a:ext cx="9914859" cy="1329004"/>
          </a:xfrm>
        </p:spPr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Πλύσιμο νωπού κρέατος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131070"/>
            <a:ext cx="5933694" cy="531812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πλύσιμο του νωπού κρέατος βοηθά τα βακτήρια να εξαπλωθούν στο νεροχύτη της κουζίνας και στα χέρια μας.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μαγείρεμα σε επαρκώς υψηλή θερμοκρασία είναι αρκετό για να απαλλαγούμε από τα βακτήρια και τυχόν παθογόνους μικροοργανισμούς.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Πριν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μαγείρεμα, χρησιμοποιούμε χαρτοπετσέτες για να αφαιρέσουμε τους χυμούς του κρέατος (αίμα, οπός) από την επιφάνειά του. Εν συνεχεία δεν ξεχνάμε, σαπούνι και ζεστό νερό για να πλύνουμε τα χέρια μας.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667" t="25259" r="23166" b="58148"/>
          <a:stretch/>
        </p:blipFill>
        <p:spPr>
          <a:xfrm>
            <a:off x="6962776" y="1934135"/>
            <a:ext cx="4898832" cy="291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3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Διασπορά βακτηρίων κατά το πλύσιμο νωπού κοτόπουλου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89" t="35682" r="30735" b="19238"/>
          <a:stretch/>
        </p:blipFill>
        <p:spPr>
          <a:xfrm>
            <a:off x="2295572" y="1847033"/>
            <a:ext cx="7134225" cy="35155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5425" y="5731082"/>
            <a:ext cx="8286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 by New Mexico State University's Media Productions and its Learning Games Lab: http://mediaproductions.nmsu.edu http://learninggameslab.org</a:t>
            </a:r>
            <a:endParaRPr lang="el-GR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81745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1_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3.xml><?xml version="1.0" encoding="utf-8"?>
<a:theme xmlns:a="http://schemas.openxmlformats.org/drawingml/2006/main" name="2_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704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Nova Light</vt:lpstr>
      <vt:lpstr>Elephant</vt:lpstr>
      <vt:lpstr>Times New Roman</vt:lpstr>
      <vt:lpstr>Wingdings</vt:lpstr>
      <vt:lpstr>ModOverlayVTI</vt:lpstr>
      <vt:lpstr>1_ModOverlayVTI</vt:lpstr>
      <vt:lpstr>2_ModOverlayVTI</vt:lpstr>
      <vt:lpstr>Υγιεινή Τροφίμων &amp; Συμπεριφορά Καταναλωτή</vt:lpstr>
      <vt:lpstr>PowerPoint Presentation</vt:lpstr>
      <vt:lpstr>Μία έξυπνη λύση...</vt:lpstr>
      <vt:lpstr>PowerPoint Presentation</vt:lpstr>
      <vt:lpstr>Πλύσιμο αυγών</vt:lpstr>
      <vt:lpstr>Πλύσιμο χεριών (οικιακή κουζίνα)</vt:lpstr>
      <vt:lpstr>Πλύσιμο τροφίμων</vt:lpstr>
      <vt:lpstr>Πλύσιμο νωπού κρέατος </vt:lpstr>
      <vt:lpstr>Διασπορά βακτηρίων κατά το πλύσιμο νωπού κοτόπουλου </vt:lpstr>
      <vt:lpstr>Χρήση σπόγγων &amp; πετσετών</vt:lpstr>
      <vt:lpstr>Καθαρισμός (απολύμανση) σπόγγων κουζίνας </vt:lpstr>
      <vt:lpstr>Καθαρισμός και απολύμανση</vt:lpstr>
      <vt:lpstr>PowerPoint Presentation</vt:lpstr>
      <vt:lpstr>Καθαρισμός (απολύμανση) επιφανειών τροφίμων</vt:lpstr>
      <vt:lpstr>Εξυγίανση επιφανειών τροφίμων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Υγιεινή Τροφίμων &amp; Συμπεριφορά Καταναλωτή</dc:title>
  <dc:creator>Νατάσα Παλαιογεώργου</dc:creator>
  <cp:lastModifiedBy>Νατάσα Παλαιογεώργου</cp:lastModifiedBy>
  <cp:revision>40</cp:revision>
  <dcterms:created xsi:type="dcterms:W3CDTF">2022-01-03T15:48:47Z</dcterms:created>
  <dcterms:modified xsi:type="dcterms:W3CDTF">2022-01-03T20:29:23Z</dcterms:modified>
</cp:coreProperties>
</file>