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66" r:id="rId2"/>
    <p:sldId id="346" r:id="rId3"/>
    <p:sldId id="347" r:id="rId4"/>
    <p:sldId id="321" r:id="rId5"/>
    <p:sldId id="322" r:id="rId6"/>
    <p:sldId id="271" r:id="rId7"/>
    <p:sldId id="272" r:id="rId8"/>
    <p:sldId id="325" r:id="rId9"/>
    <p:sldId id="293" r:id="rId10"/>
    <p:sldId id="326" r:id="rId11"/>
    <p:sldId id="327" r:id="rId12"/>
    <p:sldId id="273" r:id="rId13"/>
    <p:sldId id="328" r:id="rId14"/>
    <p:sldId id="292" r:id="rId15"/>
    <p:sldId id="329" r:id="rId16"/>
    <p:sldId id="333" r:id="rId17"/>
    <p:sldId id="334" r:id="rId18"/>
    <p:sldId id="335" r:id="rId19"/>
    <p:sldId id="336" r:id="rId20"/>
    <p:sldId id="337" r:id="rId21"/>
    <p:sldId id="338" r:id="rId22"/>
    <p:sldId id="339" r:id="rId23"/>
    <p:sldId id="340" r:id="rId24"/>
    <p:sldId id="341" r:id="rId25"/>
    <p:sldId id="323" r:id="rId26"/>
    <p:sldId id="294" r:id="rId27"/>
    <p:sldId id="297" r:id="rId28"/>
    <p:sldId id="330" r:id="rId29"/>
    <p:sldId id="298" r:id="rId30"/>
    <p:sldId id="331" r:id="rId31"/>
    <p:sldId id="344" r:id="rId32"/>
    <p:sldId id="345" r:id="rId33"/>
    <p:sldId id="342" r:id="rId34"/>
    <p:sldId id="332" r:id="rId35"/>
    <p:sldId id="308" r:id="rId36"/>
    <p:sldId id="343" r:id="rId37"/>
    <p:sldId id="319" r:id="rId38"/>
    <p:sldId id="309" r:id="rId39"/>
    <p:sldId id="310" r:id="rId40"/>
    <p:sldId id="311" r:id="rId41"/>
    <p:sldId id="312" r:id="rId42"/>
    <p:sldId id="313" r:id="rId43"/>
    <p:sldId id="314" r:id="rId44"/>
    <p:sldId id="315" r:id="rId45"/>
    <p:sldId id="316" r:id="rId46"/>
    <p:sldId id="317" r:id="rId47"/>
    <p:sldId id="318" r:id="rId48"/>
    <p:sldId id="324" r:id="rId49"/>
    <p:sldId id="300" r:id="rId50"/>
    <p:sldId id="301" r:id="rId51"/>
    <p:sldId id="302" r:id="rId52"/>
    <p:sldId id="303" r:id="rId53"/>
    <p:sldId id="304" r:id="rId54"/>
    <p:sldId id="305" r:id="rId55"/>
    <p:sldId id="306" r:id="rId56"/>
    <p:sldId id="307" r:id="rId5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6" d="100"/>
          <a:sy n="106"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D42B19F-3521-4953-B402-4C01898EC5F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12</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13</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14</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15</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16</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17</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18</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19</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20</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21</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4</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22</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23</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24</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25</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26</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27</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28</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29</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30</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31</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5</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32</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33</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34</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35</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36</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37</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38</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39</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40</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41</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6</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42</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43</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44</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45</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46</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47</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EBA2C518-0007-4B83-B2B7-8DF6D091CBB2}" type="slidenum">
              <a:rPr lang="el-GR" smtClean="0"/>
              <a:pPr/>
              <a:t>48</a:t>
            </a:fld>
            <a:endParaRPr lang="el-GR"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49</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50</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51</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7</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52</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53</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54</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55</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56</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8</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9</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10</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1CFC6A1-8CDA-4BA0-A647-B4BB9540443F}" type="slidenum">
              <a:rPr lang="el-GR" smtClean="0"/>
              <a:pPr/>
              <a:t>11</a:t>
            </a:fld>
            <a:endParaRPr lang="el-GR"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BD64770A-B7CD-4D08-82B4-16E0A4BD14F1}"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4C8DD409-5F26-40D9-96E9-E3915EF7B57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4445A11-9F7C-4F0E-ABE5-DC7B3E3973A6}"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4FE4940-C6CC-4B5E-B471-D28055C4D85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9D659505-9F6E-41E7-90D8-FAB5C075BE0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3CB81871-ACF6-481C-A6E8-E07CED90C0C5}"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8"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3D456453-B4A8-4A19-B17C-9D47F086AC8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4"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F287431E-A33D-4BA6-8DF9-3D427EE5AC9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3"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27D2BA66-206D-49D0-92B6-D199154FEA5F}"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8B3E74C9-D686-43CE-8A03-906A9C4C7B94}"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l-GR" smtClean="0"/>
              <a:t>2012-2013      #8</a:t>
            </a:r>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smtClean="0"/>
              <a:t>Ευρωπαϊκή και Διεθνής Πολιτική Αχιλλέας Μητσός</a:t>
            </a: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97DA98C-43E4-4354-B6D3-7E38CED44A7F}"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l-GR" smtClean="0"/>
              <a:t>2012-2013      #8</a:t>
            </a: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l-GR" smtClean="0"/>
              <a:t>Ευρωπαϊκή και Διεθνής Πολιτική Αχιλλέας Μητσός</a:t>
            </a: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281E719-4DAB-4730-AC28-AE1221FCE98F}"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522512" cy="476250"/>
          </a:xfrm>
          <a:noFill/>
        </p:spPr>
        <p:txBody>
          <a:bodyPr/>
          <a:lstStyle/>
          <a:p>
            <a:r>
              <a:rPr lang="el-GR" dirty="0" smtClean="0"/>
              <a:t>2012-2013      #8</a:t>
            </a:r>
          </a:p>
        </p:txBody>
      </p:sp>
      <p:sp>
        <p:nvSpPr>
          <p:cNvPr id="2051" name="Footer Placeholder 4"/>
          <p:cNvSpPr>
            <a:spLocks noGrp="1"/>
          </p:cNvSpPr>
          <p:nvPr>
            <p:ph type="ftr" sz="quarter" idx="11"/>
          </p:nvPr>
        </p:nvSpPr>
        <p:spPr>
          <a:xfrm>
            <a:off x="3124200" y="6245225"/>
            <a:ext cx="3103984" cy="476250"/>
          </a:xfrm>
          <a:noFill/>
        </p:spPr>
        <p:txBody>
          <a:bodyPr/>
          <a:lstStyle/>
          <a:p>
            <a:r>
              <a:rPr lang="el-GR" dirty="0" smtClean="0"/>
              <a:t>Ευρωπαϊκή και Διεθνής Πολιτική</a:t>
            </a:r>
          </a:p>
          <a:p>
            <a:r>
              <a:rPr lang="el-GR" dirty="0" smtClean="0"/>
              <a:t>Αχιλλέας Μητσός</a:t>
            </a:r>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algn="l" eaLnBrk="1" hangingPunct="1"/>
            <a:endParaRPr lang="el-GR" sz="2400" dirty="0" smtClean="0">
              <a:latin typeface="Verdana" pitchFamily="34" charset="0"/>
            </a:endParaRPr>
          </a:p>
          <a:p>
            <a:pPr algn="l" eaLnBrk="1" hangingPunct="1"/>
            <a:endParaRPr lang="el-GR" sz="2400" dirty="0" smtClean="0">
              <a:latin typeface="Verdana" pitchFamily="34" charset="0"/>
            </a:endParaRPr>
          </a:p>
          <a:p>
            <a:pPr eaLnBrk="1" hangingPunct="1"/>
            <a:endParaRPr lang="en-US" sz="2400" dirty="0" smtClean="0">
              <a:latin typeface="Verdana" pitchFamily="34" charset="0"/>
            </a:endParaRPr>
          </a:p>
          <a:p>
            <a:pPr eaLnBrk="1" hangingPunct="1"/>
            <a:r>
              <a:rPr lang="el-GR" sz="2400" dirty="0" smtClean="0">
                <a:latin typeface="Verdana" pitchFamily="34" charset="0"/>
              </a:rPr>
              <a:t>Αχιλλέας </a:t>
            </a:r>
            <a:r>
              <a:rPr lang="el-GR" sz="2400" dirty="0" smtClean="0">
                <a:latin typeface="Verdana" pitchFamily="34" charset="0"/>
              </a:rPr>
              <a:t>Μητσός</a:t>
            </a:r>
          </a:p>
          <a:p>
            <a:pPr eaLnBrk="1" hangingPunct="1"/>
            <a:endParaRPr lang="el-GR" sz="2400" b="1" dirty="0" smtClean="0">
              <a:latin typeface="Verdana" pitchFamily="34" charset="0"/>
            </a:endParaRPr>
          </a:p>
          <a:p>
            <a:pPr eaLnBrk="1" hangingPunct="1"/>
            <a:r>
              <a:rPr lang="el-GR" sz="2400" b="1" u="sng" dirty="0" smtClean="0">
                <a:latin typeface="Verdana" pitchFamily="34" charset="0"/>
              </a:rPr>
              <a:t>Περιβαλλοντική Πολιτική</a:t>
            </a:r>
          </a:p>
          <a:p>
            <a:pPr eaLnBrk="1" hangingPunct="1"/>
            <a:r>
              <a:rPr lang="el-GR" sz="2400" b="1" u="sng" dirty="0" smtClean="0">
                <a:latin typeface="Verdana" pitchFamily="34" charset="0"/>
              </a:rPr>
              <a:t>Ευρωπαϊκές και Διεθνείς Διαστάσεις</a:t>
            </a:r>
          </a:p>
          <a:p>
            <a:pPr eaLnBrk="1" hangingPunct="1"/>
            <a:endParaRPr lang="el-GR" sz="2400" b="1" dirty="0" smtClean="0">
              <a:latin typeface="Verdana" pitchFamily="34" charset="0"/>
            </a:endParaRPr>
          </a:p>
          <a:p>
            <a:pPr eaLnBrk="1" hangingPunct="1"/>
            <a:endParaRPr lang="el-GR" sz="2400" b="1" dirty="0" smtClean="0">
              <a:latin typeface="Verdana" pitchFamily="34" charset="0"/>
            </a:endParaRPr>
          </a:p>
          <a:p>
            <a:pPr algn="l" eaLnBrk="1" hangingPunct="1"/>
            <a:r>
              <a:rPr lang="en-US" sz="2200" b="1" dirty="0" smtClean="0">
                <a:latin typeface="Verdana" pitchFamily="34" charset="0"/>
              </a:rPr>
              <a:t>8</a:t>
            </a:r>
            <a:r>
              <a:rPr lang="el-GR" sz="2200" b="1" dirty="0" smtClean="0">
                <a:latin typeface="Verdana" pitchFamily="34" charset="0"/>
              </a:rPr>
              <a:t> –</a:t>
            </a:r>
            <a:r>
              <a:rPr lang="en-US" sz="2200" b="1" dirty="0" smtClean="0">
                <a:latin typeface="Verdana" pitchFamily="34" charset="0"/>
              </a:rPr>
              <a:t> </a:t>
            </a:r>
            <a:r>
              <a:rPr lang="el-GR" sz="2200" b="1" dirty="0" smtClean="0">
                <a:latin typeface="Verdana" pitchFamily="34" charset="0"/>
              </a:rPr>
              <a:t>Παγκόσμια &amp; Ευρωπαϊκά Περιβαλλοντικά Αγαθά</a:t>
            </a:r>
          </a:p>
          <a:p>
            <a:pPr algn="l" eaLnBrk="1" hangingPunct="1"/>
            <a:r>
              <a:rPr lang="el-GR" sz="2200" b="1" dirty="0" smtClean="0">
                <a:latin typeface="Verdana" pitchFamily="34" charset="0"/>
              </a:rPr>
              <a:t>	- «Πανοραμική θεώρηση»  </a:t>
            </a:r>
            <a:endParaRPr lang="en-US" sz="2200" b="1" dirty="0" smtClean="0">
              <a:latin typeface="Verdana" pitchFamily="34" charset="0"/>
            </a:endParaRPr>
          </a:p>
        </p:txBody>
      </p:sp>
      <p:pic>
        <p:nvPicPr>
          <p:cNvPr id="6" name="Εικόνα 1" descr="image007"/>
          <p:cNvPicPr>
            <a:picLocks noChangeAspect="1" noChangeArrowheads="1"/>
          </p:cNvPicPr>
          <p:nvPr/>
        </p:nvPicPr>
        <p:blipFill>
          <a:blip r:embed="rId4" cstate="print"/>
          <a:srcRect/>
          <a:stretch>
            <a:fillRect/>
          </a:stretch>
        </p:blipFill>
        <p:spPr bwMode="auto">
          <a:xfrm>
            <a:off x="611560" y="332656"/>
            <a:ext cx="8064896" cy="796920"/>
          </a:xfrm>
          <a:prstGeom prst="rect">
            <a:avLst/>
          </a:prstGeom>
          <a:noFill/>
          <a:ln w="9525">
            <a:noFill/>
            <a:miter lim="800000"/>
            <a:headEnd/>
            <a:tailEnd/>
          </a:ln>
        </p:spPr>
      </p:pic>
      <p:pic>
        <p:nvPicPr>
          <p:cNvPr id="7" name="Picture 2" descr="Λογότυπο επιχειρησιακού προγράμματος εκπαίδευσης και δια βίου μάθησης&#10;"/>
          <p:cNvPicPr>
            <a:picLocks noChangeAspect="1" noChangeArrowheads="1"/>
          </p:cNvPicPr>
          <p:nvPr/>
        </p:nvPicPr>
        <p:blipFill>
          <a:blip r:embed="rId5" cstate="print"/>
          <a:srcRect/>
          <a:stretch>
            <a:fillRect/>
          </a:stretch>
        </p:blipFill>
        <p:spPr bwMode="auto">
          <a:xfrm>
            <a:off x="2863949" y="5085184"/>
            <a:ext cx="3724275" cy="94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10</a:t>
            </a:fld>
            <a:endParaRPr lang="el-GR" dirty="0" smtClean="0"/>
          </a:p>
        </p:txBody>
      </p:sp>
      <p:sp>
        <p:nvSpPr>
          <p:cNvPr id="2053" name="Rectangle 3" descr="Bouquet"/>
          <p:cNvSpPr>
            <a:spLocks noGrp="1" noChangeArrowheads="1"/>
          </p:cNvSpPr>
          <p:nvPr>
            <p:ph type="subTitle" idx="1"/>
          </p:nvPr>
        </p:nvSpPr>
        <p:spPr>
          <a:xfrm>
            <a:off x="251520" y="260648"/>
            <a:ext cx="8640959" cy="5929312"/>
          </a:xfrm>
          <a:blipFill dpi="0" rotWithShape="1">
            <a:blip r:embed="rId3" cstate="print"/>
            <a:srcRect/>
            <a:tile tx="0" ty="0" sx="100000" sy="100000" flip="none" algn="tl"/>
          </a:blipFill>
          <a:ln w="76200">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 </a:t>
            </a:r>
          </a:p>
          <a:p>
            <a:pPr lvl="1" algn="just" eaLnBrk="1" hangingPunct="1">
              <a:lnSpc>
                <a:spcPct val="150000"/>
              </a:lnSpc>
            </a:pPr>
            <a:r>
              <a:rPr lang="el-GR" sz="2000" i="1" u="sng" dirty="0" smtClean="0">
                <a:solidFill>
                  <a:srgbClr val="002060"/>
                </a:solidFill>
              </a:rPr>
              <a:t>2. Κύρια χαρακτηριστικά</a:t>
            </a:r>
          </a:p>
          <a:p>
            <a:pPr lvl="1" algn="just" eaLnBrk="1" hangingPunct="1">
              <a:lnSpc>
                <a:spcPct val="150000"/>
              </a:lnSpc>
            </a:pPr>
            <a:r>
              <a:rPr lang="el-GR" sz="1200" i="1" dirty="0" smtClean="0">
                <a:solidFill>
                  <a:srgbClr val="002060"/>
                </a:solidFill>
              </a:rPr>
              <a:t>					           </a:t>
            </a:r>
          </a:p>
          <a:p>
            <a:pPr lvl="1" algn="just" eaLnBrk="1" hangingPunct="1">
              <a:lnSpc>
                <a:spcPct val="150000"/>
              </a:lnSpc>
              <a:buFont typeface="Wingdings" pitchFamily="2" charset="2"/>
              <a:buChar char="Ø"/>
            </a:pPr>
            <a:r>
              <a:rPr lang="el-GR" sz="2000" dirty="0" smtClean="0">
                <a:solidFill>
                  <a:srgbClr val="002060"/>
                </a:solidFill>
              </a:rPr>
              <a:t> Κυρίαρχος ρόλος κρατών (ή ΕΕ)</a:t>
            </a:r>
          </a:p>
          <a:p>
            <a:pPr lvl="2" algn="just" eaLnBrk="1" hangingPunct="1">
              <a:lnSpc>
                <a:spcPct val="150000"/>
              </a:lnSpc>
              <a:buFont typeface="Courier New" pitchFamily="49" charset="0"/>
              <a:buChar char="o"/>
            </a:pPr>
            <a:r>
              <a:rPr lang="el-GR" sz="1600" dirty="0" smtClean="0">
                <a:solidFill>
                  <a:srgbClr val="002060"/>
                </a:solidFill>
              </a:rPr>
              <a:t> </a:t>
            </a:r>
            <a:r>
              <a:rPr lang="el-GR" sz="1800" dirty="0" smtClean="0">
                <a:solidFill>
                  <a:srgbClr val="002060"/>
                </a:solidFill>
              </a:rPr>
              <a:t>Κράτη – ηγέτες και κράτη – ουραγοί</a:t>
            </a:r>
          </a:p>
          <a:p>
            <a:pPr lvl="2" algn="just" eaLnBrk="1" hangingPunct="1">
              <a:lnSpc>
                <a:spcPct val="150000"/>
              </a:lnSpc>
              <a:buFont typeface="Courier New" pitchFamily="49" charset="0"/>
              <a:buChar char="o"/>
            </a:pPr>
            <a:r>
              <a:rPr lang="el-GR" sz="1800" dirty="0" smtClean="0">
                <a:solidFill>
                  <a:srgbClr val="002060"/>
                </a:solidFill>
              </a:rPr>
              <a:t> Καμπύλη </a:t>
            </a:r>
            <a:r>
              <a:rPr lang="en-US" sz="1800" dirty="0" smtClean="0">
                <a:solidFill>
                  <a:srgbClr val="002060"/>
                </a:solidFill>
              </a:rPr>
              <a:t>Kuznets</a:t>
            </a:r>
            <a:r>
              <a:rPr lang="el-GR" sz="1200" dirty="0" smtClean="0">
                <a:solidFill>
                  <a:srgbClr val="002060"/>
                </a:solidFill>
              </a:rPr>
              <a:t>					</a:t>
            </a:r>
            <a:endParaRPr lang="en-US" sz="1800" dirty="0" smtClean="0">
              <a:solidFill>
                <a:srgbClr val="002060"/>
              </a:solidFill>
            </a:endParaRPr>
          </a:p>
          <a:p>
            <a:pPr lvl="2" algn="just" eaLnBrk="1" hangingPunct="1">
              <a:lnSpc>
                <a:spcPct val="150000"/>
              </a:lnSpc>
              <a:buFont typeface="Courier New" pitchFamily="49" charset="0"/>
              <a:buChar char="o"/>
            </a:pPr>
            <a:r>
              <a:rPr lang="el-GR" sz="1800" dirty="0" smtClean="0">
                <a:solidFill>
                  <a:srgbClr val="002060"/>
                </a:solidFill>
              </a:rPr>
              <a:t> Αναπτυγμένα κράτη και «τα σπασμένα σκαλοπάτια»</a:t>
            </a:r>
          </a:p>
          <a:p>
            <a:pPr lvl="1" algn="just" eaLnBrk="1" hangingPunct="1">
              <a:lnSpc>
                <a:spcPct val="150000"/>
              </a:lnSpc>
            </a:pPr>
            <a:endParaRPr lang="el-GR" sz="2000" dirty="0" smtClean="0">
              <a:solidFill>
                <a:srgbClr val="002060"/>
              </a:solidFill>
            </a:endParaRPr>
          </a:p>
        </p:txBody>
      </p:sp>
      <p:sp>
        <p:nvSpPr>
          <p:cNvPr id="21" name="Freeform 20"/>
          <p:cNvSpPr/>
          <p:nvPr/>
        </p:nvSpPr>
        <p:spPr>
          <a:xfrm>
            <a:off x="6440129" y="1799021"/>
            <a:ext cx="1504336" cy="786863"/>
          </a:xfrm>
          <a:custGeom>
            <a:avLst/>
            <a:gdLst>
              <a:gd name="connsiteX0" fmla="*/ 0 w 1504336"/>
              <a:gd name="connsiteY0" fmla="*/ 786863 h 786863"/>
              <a:gd name="connsiteX1" fmla="*/ 196645 w 1504336"/>
              <a:gd name="connsiteY1" fmla="*/ 226424 h 786863"/>
              <a:gd name="connsiteX2" fmla="*/ 255639 w 1504336"/>
              <a:gd name="connsiteY2" fmla="*/ 167431 h 786863"/>
              <a:gd name="connsiteX3" fmla="*/ 403123 w 1504336"/>
              <a:gd name="connsiteY3" fmla="*/ 108437 h 786863"/>
              <a:gd name="connsiteX4" fmla="*/ 462116 w 1504336"/>
              <a:gd name="connsiteY4" fmla="*/ 69108 h 786863"/>
              <a:gd name="connsiteX5" fmla="*/ 580103 w 1504336"/>
              <a:gd name="connsiteY5" fmla="*/ 29779 h 786863"/>
              <a:gd name="connsiteX6" fmla="*/ 639097 w 1504336"/>
              <a:gd name="connsiteY6" fmla="*/ 10114 h 786863"/>
              <a:gd name="connsiteX7" fmla="*/ 845574 w 1504336"/>
              <a:gd name="connsiteY7" fmla="*/ 29779 h 786863"/>
              <a:gd name="connsiteX8" fmla="*/ 1071716 w 1504336"/>
              <a:gd name="connsiteY8" fmla="*/ 216592 h 786863"/>
              <a:gd name="connsiteX9" fmla="*/ 1238865 w 1504336"/>
              <a:gd name="connsiteY9" fmla="*/ 383740 h 786863"/>
              <a:gd name="connsiteX10" fmla="*/ 1327355 w 1504336"/>
              <a:gd name="connsiteY10" fmla="*/ 482063 h 786863"/>
              <a:gd name="connsiteX11" fmla="*/ 1337187 w 1504336"/>
              <a:gd name="connsiteY11" fmla="*/ 511560 h 786863"/>
              <a:gd name="connsiteX12" fmla="*/ 1445342 w 1504336"/>
              <a:gd name="connsiteY12" fmla="*/ 649211 h 786863"/>
              <a:gd name="connsiteX13" fmla="*/ 1474839 w 1504336"/>
              <a:gd name="connsiteY13" fmla="*/ 698373 h 786863"/>
              <a:gd name="connsiteX14" fmla="*/ 1494503 w 1504336"/>
              <a:gd name="connsiteY14" fmla="*/ 737702 h 786863"/>
              <a:gd name="connsiteX15" fmla="*/ 1504336 w 1504336"/>
              <a:gd name="connsiteY15" fmla="*/ 737702 h 786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04336" h="786863">
                <a:moveTo>
                  <a:pt x="0" y="786863"/>
                </a:moveTo>
                <a:cubicBezTo>
                  <a:pt x="19499" y="724188"/>
                  <a:pt x="105932" y="362493"/>
                  <a:pt x="196645" y="226424"/>
                </a:cubicBezTo>
                <a:cubicBezTo>
                  <a:pt x="212071" y="203285"/>
                  <a:pt x="232774" y="183261"/>
                  <a:pt x="255639" y="167431"/>
                </a:cubicBezTo>
                <a:cubicBezTo>
                  <a:pt x="279630" y="150822"/>
                  <a:pt x="380269" y="119864"/>
                  <a:pt x="403123" y="108437"/>
                </a:cubicBezTo>
                <a:cubicBezTo>
                  <a:pt x="424262" y="97868"/>
                  <a:pt x="440519" y="78707"/>
                  <a:pt x="462116" y="69108"/>
                </a:cubicBezTo>
                <a:cubicBezTo>
                  <a:pt x="499999" y="52271"/>
                  <a:pt x="540774" y="42889"/>
                  <a:pt x="580103" y="29779"/>
                </a:cubicBezTo>
                <a:lnTo>
                  <a:pt x="639097" y="10114"/>
                </a:lnTo>
                <a:cubicBezTo>
                  <a:pt x="707923" y="16669"/>
                  <a:pt x="783179" y="0"/>
                  <a:pt x="845574" y="29779"/>
                </a:cubicBezTo>
                <a:cubicBezTo>
                  <a:pt x="933814" y="71894"/>
                  <a:pt x="996427" y="154210"/>
                  <a:pt x="1071716" y="216592"/>
                </a:cubicBezTo>
                <a:cubicBezTo>
                  <a:pt x="1297981" y="404069"/>
                  <a:pt x="1112244" y="234096"/>
                  <a:pt x="1238865" y="383740"/>
                </a:cubicBezTo>
                <a:cubicBezTo>
                  <a:pt x="1394145" y="567253"/>
                  <a:pt x="1231262" y="353941"/>
                  <a:pt x="1327355" y="482063"/>
                </a:cubicBezTo>
                <a:cubicBezTo>
                  <a:pt x="1330632" y="491895"/>
                  <a:pt x="1331855" y="502673"/>
                  <a:pt x="1337187" y="511560"/>
                </a:cubicBezTo>
                <a:cubicBezTo>
                  <a:pt x="1386612" y="593935"/>
                  <a:pt x="1386540" y="570809"/>
                  <a:pt x="1445342" y="649211"/>
                </a:cubicBezTo>
                <a:cubicBezTo>
                  <a:pt x="1456808" y="664500"/>
                  <a:pt x="1465558" y="681667"/>
                  <a:pt x="1474839" y="698373"/>
                </a:cubicBezTo>
                <a:cubicBezTo>
                  <a:pt x="1481957" y="711186"/>
                  <a:pt x="1485709" y="725976"/>
                  <a:pt x="1494503" y="737702"/>
                </a:cubicBezTo>
                <a:cubicBezTo>
                  <a:pt x="1496470" y="740324"/>
                  <a:pt x="1501058" y="737702"/>
                  <a:pt x="1504336" y="73770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11</a:t>
            </a:fld>
            <a:endParaRPr lang="el-GR" dirty="0" smtClean="0"/>
          </a:p>
        </p:txBody>
      </p:sp>
      <p:sp>
        <p:nvSpPr>
          <p:cNvPr id="2053" name="Rectangle 3" descr="Bouquet"/>
          <p:cNvSpPr>
            <a:spLocks noGrp="1" noChangeArrowheads="1"/>
          </p:cNvSpPr>
          <p:nvPr>
            <p:ph type="subTitle" idx="1"/>
          </p:nvPr>
        </p:nvSpPr>
        <p:spPr>
          <a:xfrm>
            <a:off x="251520" y="260648"/>
            <a:ext cx="8640959" cy="5929312"/>
          </a:xfrm>
          <a:blipFill dpi="0" rotWithShape="1">
            <a:blip r:embed="rId3" cstate="print"/>
            <a:srcRect/>
            <a:tile tx="0" ty="0" sx="100000" sy="100000" flip="none" algn="tl"/>
          </a:blipFill>
          <a:ln w="76200">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 </a:t>
            </a:r>
          </a:p>
          <a:p>
            <a:pPr lvl="1" algn="just" eaLnBrk="1" hangingPunct="1">
              <a:lnSpc>
                <a:spcPct val="150000"/>
              </a:lnSpc>
            </a:pPr>
            <a:r>
              <a:rPr lang="el-GR" sz="2000" i="1" u="sng" dirty="0" smtClean="0">
                <a:solidFill>
                  <a:srgbClr val="002060"/>
                </a:solidFill>
              </a:rPr>
              <a:t>2. Κύρια χαρακτηριστικά</a:t>
            </a:r>
          </a:p>
          <a:p>
            <a:pPr lvl="1" algn="just" eaLnBrk="1" hangingPunct="1">
              <a:lnSpc>
                <a:spcPct val="150000"/>
              </a:lnSpc>
            </a:pPr>
            <a:r>
              <a:rPr lang="el-GR" sz="1200" i="1" dirty="0" smtClean="0">
                <a:solidFill>
                  <a:srgbClr val="002060"/>
                </a:solidFill>
              </a:rPr>
              <a:t>					           </a:t>
            </a:r>
          </a:p>
          <a:p>
            <a:pPr lvl="1" algn="just" eaLnBrk="1" hangingPunct="1">
              <a:lnSpc>
                <a:spcPct val="150000"/>
              </a:lnSpc>
              <a:buFont typeface="Wingdings" pitchFamily="2" charset="2"/>
              <a:buChar char="Ø"/>
            </a:pPr>
            <a:r>
              <a:rPr lang="el-GR" sz="2000" dirty="0" smtClean="0">
                <a:solidFill>
                  <a:srgbClr val="002060"/>
                </a:solidFill>
              </a:rPr>
              <a:t> Κυρίαρχος ρόλος κρατών (ή ΕΕ)</a:t>
            </a:r>
          </a:p>
          <a:p>
            <a:pPr lvl="2" algn="just" eaLnBrk="1" hangingPunct="1">
              <a:lnSpc>
                <a:spcPct val="150000"/>
              </a:lnSpc>
              <a:buFont typeface="Courier New" pitchFamily="49" charset="0"/>
              <a:buChar char="o"/>
            </a:pPr>
            <a:r>
              <a:rPr lang="el-GR" sz="1600" dirty="0" smtClean="0">
                <a:solidFill>
                  <a:srgbClr val="002060"/>
                </a:solidFill>
              </a:rPr>
              <a:t> </a:t>
            </a:r>
            <a:r>
              <a:rPr lang="el-GR" sz="1800" dirty="0" smtClean="0">
                <a:solidFill>
                  <a:srgbClr val="002060"/>
                </a:solidFill>
              </a:rPr>
              <a:t>Κράτη – ηγέτες και κράτη – ουραγοί</a:t>
            </a:r>
          </a:p>
          <a:p>
            <a:pPr lvl="2" algn="just" eaLnBrk="1" hangingPunct="1">
              <a:lnSpc>
                <a:spcPct val="150000"/>
              </a:lnSpc>
              <a:buFont typeface="Courier New" pitchFamily="49" charset="0"/>
              <a:buChar char="o"/>
            </a:pPr>
            <a:r>
              <a:rPr lang="el-GR" sz="1800" dirty="0" smtClean="0">
                <a:solidFill>
                  <a:srgbClr val="002060"/>
                </a:solidFill>
              </a:rPr>
              <a:t> Καμπύλη </a:t>
            </a:r>
            <a:r>
              <a:rPr lang="en-US" sz="1800" dirty="0" smtClean="0">
                <a:solidFill>
                  <a:srgbClr val="002060"/>
                </a:solidFill>
              </a:rPr>
              <a:t>Kuznets</a:t>
            </a:r>
            <a:r>
              <a:rPr lang="el-GR" sz="1200" dirty="0" smtClean="0">
                <a:solidFill>
                  <a:srgbClr val="002060"/>
                </a:solidFill>
              </a:rPr>
              <a:t>					</a:t>
            </a:r>
            <a:endParaRPr lang="en-US" sz="1800" dirty="0" smtClean="0">
              <a:solidFill>
                <a:srgbClr val="002060"/>
              </a:solidFill>
            </a:endParaRPr>
          </a:p>
          <a:p>
            <a:pPr lvl="2" algn="just" eaLnBrk="1" hangingPunct="1">
              <a:lnSpc>
                <a:spcPct val="150000"/>
              </a:lnSpc>
              <a:buFont typeface="Courier New" pitchFamily="49" charset="0"/>
              <a:buChar char="o"/>
            </a:pPr>
            <a:r>
              <a:rPr lang="el-GR" sz="1800" dirty="0" smtClean="0">
                <a:solidFill>
                  <a:srgbClr val="002060"/>
                </a:solidFill>
              </a:rPr>
              <a:t> Αναπτυγμένα κράτη και «τα σπασμένα σκαλοπάτια»</a:t>
            </a:r>
          </a:p>
          <a:p>
            <a:pPr lvl="1" algn="just" eaLnBrk="1" hangingPunct="1">
              <a:lnSpc>
                <a:spcPct val="150000"/>
              </a:lnSpc>
              <a:buFont typeface="Wingdings" pitchFamily="2" charset="2"/>
              <a:buChar char="Ø"/>
            </a:pPr>
            <a:r>
              <a:rPr lang="el-GR" sz="2000" dirty="0" smtClean="0">
                <a:solidFill>
                  <a:srgbClr val="002060"/>
                </a:solidFill>
              </a:rPr>
              <a:t> Εθελοντικός χαρακτήρας</a:t>
            </a:r>
          </a:p>
        </p:txBody>
      </p:sp>
      <p:sp>
        <p:nvSpPr>
          <p:cNvPr id="21" name="Freeform 20"/>
          <p:cNvSpPr/>
          <p:nvPr/>
        </p:nvSpPr>
        <p:spPr>
          <a:xfrm>
            <a:off x="6440129" y="1799021"/>
            <a:ext cx="1504336" cy="786863"/>
          </a:xfrm>
          <a:custGeom>
            <a:avLst/>
            <a:gdLst>
              <a:gd name="connsiteX0" fmla="*/ 0 w 1504336"/>
              <a:gd name="connsiteY0" fmla="*/ 786863 h 786863"/>
              <a:gd name="connsiteX1" fmla="*/ 196645 w 1504336"/>
              <a:gd name="connsiteY1" fmla="*/ 226424 h 786863"/>
              <a:gd name="connsiteX2" fmla="*/ 255639 w 1504336"/>
              <a:gd name="connsiteY2" fmla="*/ 167431 h 786863"/>
              <a:gd name="connsiteX3" fmla="*/ 403123 w 1504336"/>
              <a:gd name="connsiteY3" fmla="*/ 108437 h 786863"/>
              <a:gd name="connsiteX4" fmla="*/ 462116 w 1504336"/>
              <a:gd name="connsiteY4" fmla="*/ 69108 h 786863"/>
              <a:gd name="connsiteX5" fmla="*/ 580103 w 1504336"/>
              <a:gd name="connsiteY5" fmla="*/ 29779 h 786863"/>
              <a:gd name="connsiteX6" fmla="*/ 639097 w 1504336"/>
              <a:gd name="connsiteY6" fmla="*/ 10114 h 786863"/>
              <a:gd name="connsiteX7" fmla="*/ 845574 w 1504336"/>
              <a:gd name="connsiteY7" fmla="*/ 29779 h 786863"/>
              <a:gd name="connsiteX8" fmla="*/ 1071716 w 1504336"/>
              <a:gd name="connsiteY8" fmla="*/ 216592 h 786863"/>
              <a:gd name="connsiteX9" fmla="*/ 1238865 w 1504336"/>
              <a:gd name="connsiteY9" fmla="*/ 383740 h 786863"/>
              <a:gd name="connsiteX10" fmla="*/ 1327355 w 1504336"/>
              <a:gd name="connsiteY10" fmla="*/ 482063 h 786863"/>
              <a:gd name="connsiteX11" fmla="*/ 1337187 w 1504336"/>
              <a:gd name="connsiteY11" fmla="*/ 511560 h 786863"/>
              <a:gd name="connsiteX12" fmla="*/ 1445342 w 1504336"/>
              <a:gd name="connsiteY12" fmla="*/ 649211 h 786863"/>
              <a:gd name="connsiteX13" fmla="*/ 1474839 w 1504336"/>
              <a:gd name="connsiteY13" fmla="*/ 698373 h 786863"/>
              <a:gd name="connsiteX14" fmla="*/ 1494503 w 1504336"/>
              <a:gd name="connsiteY14" fmla="*/ 737702 h 786863"/>
              <a:gd name="connsiteX15" fmla="*/ 1504336 w 1504336"/>
              <a:gd name="connsiteY15" fmla="*/ 737702 h 786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04336" h="786863">
                <a:moveTo>
                  <a:pt x="0" y="786863"/>
                </a:moveTo>
                <a:cubicBezTo>
                  <a:pt x="19499" y="724188"/>
                  <a:pt x="105932" y="362493"/>
                  <a:pt x="196645" y="226424"/>
                </a:cubicBezTo>
                <a:cubicBezTo>
                  <a:pt x="212071" y="203285"/>
                  <a:pt x="232774" y="183261"/>
                  <a:pt x="255639" y="167431"/>
                </a:cubicBezTo>
                <a:cubicBezTo>
                  <a:pt x="279630" y="150822"/>
                  <a:pt x="380269" y="119864"/>
                  <a:pt x="403123" y="108437"/>
                </a:cubicBezTo>
                <a:cubicBezTo>
                  <a:pt x="424262" y="97868"/>
                  <a:pt x="440519" y="78707"/>
                  <a:pt x="462116" y="69108"/>
                </a:cubicBezTo>
                <a:cubicBezTo>
                  <a:pt x="499999" y="52271"/>
                  <a:pt x="540774" y="42889"/>
                  <a:pt x="580103" y="29779"/>
                </a:cubicBezTo>
                <a:lnTo>
                  <a:pt x="639097" y="10114"/>
                </a:lnTo>
                <a:cubicBezTo>
                  <a:pt x="707923" y="16669"/>
                  <a:pt x="783179" y="0"/>
                  <a:pt x="845574" y="29779"/>
                </a:cubicBezTo>
                <a:cubicBezTo>
                  <a:pt x="933814" y="71894"/>
                  <a:pt x="996427" y="154210"/>
                  <a:pt x="1071716" y="216592"/>
                </a:cubicBezTo>
                <a:cubicBezTo>
                  <a:pt x="1297981" y="404069"/>
                  <a:pt x="1112244" y="234096"/>
                  <a:pt x="1238865" y="383740"/>
                </a:cubicBezTo>
                <a:cubicBezTo>
                  <a:pt x="1394145" y="567253"/>
                  <a:pt x="1231262" y="353941"/>
                  <a:pt x="1327355" y="482063"/>
                </a:cubicBezTo>
                <a:cubicBezTo>
                  <a:pt x="1330632" y="491895"/>
                  <a:pt x="1331855" y="502673"/>
                  <a:pt x="1337187" y="511560"/>
                </a:cubicBezTo>
                <a:cubicBezTo>
                  <a:pt x="1386612" y="593935"/>
                  <a:pt x="1386540" y="570809"/>
                  <a:pt x="1445342" y="649211"/>
                </a:cubicBezTo>
                <a:cubicBezTo>
                  <a:pt x="1456808" y="664500"/>
                  <a:pt x="1465558" y="681667"/>
                  <a:pt x="1474839" y="698373"/>
                </a:cubicBezTo>
                <a:cubicBezTo>
                  <a:pt x="1481957" y="711186"/>
                  <a:pt x="1485709" y="725976"/>
                  <a:pt x="1494503" y="737702"/>
                </a:cubicBezTo>
                <a:cubicBezTo>
                  <a:pt x="1496470" y="740324"/>
                  <a:pt x="1501058" y="737702"/>
                  <a:pt x="1504336" y="73770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12</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 </a:t>
            </a:r>
          </a:p>
          <a:p>
            <a:pPr lvl="1" algn="just" eaLnBrk="1" hangingPunct="1">
              <a:lnSpc>
                <a:spcPct val="150000"/>
              </a:lnSpc>
            </a:pPr>
            <a:r>
              <a:rPr lang="el-GR" sz="1800" i="1" u="sng" dirty="0" smtClean="0">
                <a:solidFill>
                  <a:srgbClr val="002060"/>
                </a:solidFill>
              </a:rPr>
              <a:t>3. Περιβαλλοντικοί οργανισμοί και «παρασιτικές» ρυθμίσεις</a:t>
            </a:r>
          </a:p>
          <a:p>
            <a:pPr lvl="1" algn="just" eaLnBrk="1" hangingPunct="1">
              <a:lnSpc>
                <a:spcPct val="150000"/>
              </a:lnSpc>
            </a:pPr>
            <a:endParaRPr lang="el-GR" sz="2000" dirty="0" smtClean="0">
              <a:solidFill>
                <a:srgbClr val="002060"/>
              </a:solidFill>
            </a:endParaRP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13</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 </a:t>
            </a:r>
          </a:p>
          <a:p>
            <a:pPr lvl="1" algn="just" eaLnBrk="1" hangingPunct="1">
              <a:lnSpc>
                <a:spcPct val="150000"/>
              </a:lnSpc>
            </a:pPr>
            <a:r>
              <a:rPr lang="el-GR" sz="1800" i="1" u="sng" dirty="0" smtClean="0">
                <a:solidFill>
                  <a:srgbClr val="002060"/>
                </a:solidFill>
              </a:rPr>
              <a:t>3. Περιβαλλοντικοί οργανισμοί και «παρασιτικές» ρυθμίσεις</a:t>
            </a:r>
          </a:p>
          <a:p>
            <a:pPr lvl="1" algn="just" eaLnBrk="1" hangingPunct="1">
              <a:lnSpc>
                <a:spcPct val="150000"/>
              </a:lnSpc>
            </a:pPr>
            <a:endParaRPr lang="el-GR" sz="2000" dirty="0" smtClean="0">
              <a:solidFill>
                <a:srgbClr val="002060"/>
              </a:solidFill>
            </a:endParaRPr>
          </a:p>
          <a:p>
            <a:pPr lvl="1" algn="just" eaLnBrk="1" hangingPunct="1">
              <a:lnSpc>
                <a:spcPct val="150000"/>
              </a:lnSpc>
            </a:pPr>
            <a:endParaRPr lang="el-GR" sz="2000" dirty="0" smtClean="0">
              <a:solidFill>
                <a:srgbClr val="002060"/>
              </a:solidFill>
            </a:endParaRPr>
          </a:p>
          <a:p>
            <a:pPr lvl="1" algn="just" eaLnBrk="1" hangingPunct="1">
              <a:lnSpc>
                <a:spcPct val="150000"/>
              </a:lnSpc>
            </a:pPr>
            <a:r>
              <a:rPr lang="el-GR" sz="2000" dirty="0" smtClean="0">
                <a:solidFill>
                  <a:srgbClr val="002060"/>
                </a:solidFill>
              </a:rPr>
              <a:t>					</a:t>
            </a:r>
            <a:r>
              <a:rPr lang="el-GR" sz="1800" dirty="0" smtClean="0">
                <a:solidFill>
                  <a:srgbClr val="002060"/>
                </a:solidFill>
              </a:rPr>
              <a:t>ΠΟΕ, ΔΝΤ, Διεθνής Τράπεζα…</a:t>
            </a:r>
          </a:p>
          <a:p>
            <a:pPr lvl="1" algn="just" eaLnBrk="1" hangingPunct="1">
              <a:lnSpc>
                <a:spcPct val="150000"/>
              </a:lnSpc>
            </a:pPr>
            <a:r>
              <a:rPr lang="el-GR" sz="1800" dirty="0" smtClean="0">
                <a:solidFill>
                  <a:srgbClr val="002060"/>
                </a:solidFill>
              </a:rPr>
              <a:t>Κατηγορίες διεθνών οργανισμών</a:t>
            </a:r>
          </a:p>
          <a:p>
            <a:pPr lvl="1" algn="just" eaLnBrk="1" hangingPunct="1">
              <a:lnSpc>
                <a:spcPct val="150000"/>
              </a:lnSpc>
            </a:pPr>
            <a:r>
              <a:rPr lang="el-GR" sz="1800" dirty="0" smtClean="0">
                <a:solidFill>
                  <a:srgbClr val="002060"/>
                </a:solidFill>
              </a:rPr>
              <a:t>					Ειδικοί διεθνείς οργανισμοί (ΟΗΕ…)</a:t>
            </a:r>
          </a:p>
        </p:txBody>
      </p:sp>
      <p:cxnSp>
        <p:nvCxnSpPr>
          <p:cNvPr id="7" name="Straight Arrow Connector 6"/>
          <p:cNvCxnSpPr/>
          <p:nvPr/>
        </p:nvCxnSpPr>
        <p:spPr>
          <a:xfrm flipV="1">
            <a:off x="4139952" y="2708920"/>
            <a:ext cx="576064"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4139952" y="3140968"/>
            <a:ext cx="576064"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dirty="0" smtClean="0"/>
              <a:t>2012-2013      #8</a:t>
            </a:r>
          </a:p>
        </p:txBody>
      </p:sp>
      <p:sp>
        <p:nvSpPr>
          <p:cNvPr id="2051" name="Footer Placeholder 4"/>
          <p:cNvSpPr>
            <a:spLocks noGrp="1"/>
          </p:cNvSpPr>
          <p:nvPr>
            <p:ph type="ftr" sz="quarter" idx="11"/>
          </p:nvPr>
        </p:nvSpPr>
        <p:spPr>
          <a:xfrm>
            <a:off x="3124200" y="6245225"/>
            <a:ext cx="2887960" cy="476250"/>
          </a:xfrm>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14</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dirty="0" smtClean="0"/>
              <a:t>2012-2013      #8</a:t>
            </a:r>
          </a:p>
        </p:txBody>
      </p:sp>
      <p:sp>
        <p:nvSpPr>
          <p:cNvPr id="2051" name="Footer Placeholder 4"/>
          <p:cNvSpPr>
            <a:spLocks noGrp="1"/>
          </p:cNvSpPr>
          <p:nvPr>
            <p:ph type="ftr" sz="quarter" idx="11"/>
          </p:nvPr>
        </p:nvSpPr>
        <p:spPr>
          <a:xfrm>
            <a:off x="3124200" y="6245225"/>
            <a:ext cx="2887960" cy="476250"/>
          </a:xfrm>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15</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16</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17</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endParaRPr lang="el-GR" sz="1200" i="1" dirty="0" smtClean="0">
              <a:latin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18</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19</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endParaRPr lang="el-GR" sz="1200" i="1" dirty="0" smtClean="0">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Εικόνα 2" descr="image009"/>
          <p:cNvPicPr>
            <a:picLocks noChangeAspect="1" noChangeArrowheads="1"/>
          </p:cNvPicPr>
          <p:nvPr/>
        </p:nvPicPr>
        <p:blipFill>
          <a:blip r:embed="rId2" cstate="print"/>
          <a:srcRect/>
          <a:stretch>
            <a:fillRect/>
          </a:stretch>
        </p:blipFill>
        <p:spPr bwMode="auto">
          <a:xfrm>
            <a:off x="436563" y="71438"/>
            <a:ext cx="8312150" cy="6237287"/>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20</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Απερήμωση</a:t>
            </a:r>
            <a:r>
              <a:rPr lang="el-GR" sz="1200" dirty="0" smtClean="0">
                <a:latin typeface="Verdana" pitchFamily="34" charset="0"/>
              </a:rPr>
              <a:t>  […πείνα]</a:t>
            </a:r>
          </a:p>
          <a:p>
            <a:pPr algn="l" eaLnBrk="1" hangingPunct="1"/>
            <a:r>
              <a:rPr lang="el-GR" sz="1200" i="1" dirty="0" smtClean="0">
                <a:latin typeface="Verdana" pitchFamily="34" charset="0"/>
              </a:rPr>
              <a:t>Σύμβαση των Ηνωμένων Εθνών για την καταπολέμηση της απερήμωσης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21</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Απερήμωση</a:t>
            </a:r>
            <a:r>
              <a:rPr lang="el-GR" sz="1200" dirty="0" smtClean="0">
                <a:latin typeface="Verdana" pitchFamily="34" charset="0"/>
              </a:rPr>
              <a:t>  […πείνα]</a:t>
            </a:r>
          </a:p>
          <a:p>
            <a:pPr algn="l" eaLnBrk="1" hangingPunct="1"/>
            <a:r>
              <a:rPr lang="el-GR" sz="1200" i="1" dirty="0" smtClean="0">
                <a:latin typeface="Verdana" pitchFamily="34" charset="0"/>
              </a:rPr>
              <a:t>Σύμβαση των Ηνωμένων Εθνών για την καταπολέμηση της απερήμωσης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Επίμονοι οργανικοί ρύποι  </a:t>
            </a:r>
            <a:r>
              <a:rPr lang="el-GR" sz="1200" dirty="0" smtClean="0">
                <a:latin typeface="Verdana" pitchFamily="34" charset="0"/>
              </a:rPr>
              <a:t>[…καρκίνοι κλπ]</a:t>
            </a:r>
          </a:p>
          <a:p>
            <a:pPr algn="l" eaLnBrk="1" hangingPunct="1"/>
            <a:r>
              <a:rPr lang="el-GR" sz="1200" i="1" dirty="0" smtClean="0">
                <a:latin typeface="Verdana" pitchFamily="34" charset="0"/>
              </a:rPr>
              <a:t>Σύμβαση Στοκχόλμης (2001), Ρόττερνταμ (1998)</a:t>
            </a:r>
          </a:p>
          <a:p>
            <a:pPr algn="l" eaLnBrk="1" hangingPunct="1"/>
            <a:endParaRPr lang="el-GR" sz="1200" i="1" dirty="0" smtClean="0">
              <a:latin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22</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Απερήμωση</a:t>
            </a:r>
            <a:r>
              <a:rPr lang="el-GR" sz="1200" dirty="0" smtClean="0">
                <a:latin typeface="Verdana" pitchFamily="34" charset="0"/>
              </a:rPr>
              <a:t>  […πείνα]</a:t>
            </a:r>
          </a:p>
          <a:p>
            <a:pPr algn="l" eaLnBrk="1" hangingPunct="1"/>
            <a:r>
              <a:rPr lang="el-GR" sz="1200" i="1" dirty="0" smtClean="0">
                <a:latin typeface="Verdana" pitchFamily="34" charset="0"/>
              </a:rPr>
              <a:t>Σύμβαση των Ηνωμένων Εθνών για την καταπολέμηση της απερήμωσης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Επίμονοι οργανικοί ρύποι  </a:t>
            </a:r>
            <a:r>
              <a:rPr lang="el-GR" sz="1200" dirty="0" smtClean="0">
                <a:latin typeface="Verdana" pitchFamily="34" charset="0"/>
              </a:rPr>
              <a:t>[…καρκίνοι κλπ]</a:t>
            </a:r>
          </a:p>
          <a:p>
            <a:pPr algn="l" eaLnBrk="1" hangingPunct="1"/>
            <a:r>
              <a:rPr lang="el-GR" sz="1200" i="1" dirty="0" smtClean="0">
                <a:latin typeface="Verdana" pitchFamily="34" charset="0"/>
              </a:rPr>
              <a:t>Σύμβαση Στοκχόλμης (2001), Ρόττερνταμ (1998)</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Εμπόριο επικίνδυνων αποβλήτων </a:t>
            </a:r>
            <a:r>
              <a:rPr lang="el-GR" sz="1200" dirty="0" smtClean="0">
                <a:latin typeface="Verdana" pitchFamily="34" charset="0"/>
              </a:rPr>
              <a:t>[…διάφορες ασθένειες…]</a:t>
            </a:r>
            <a:endParaRPr lang="el-GR" sz="1200" b="1" dirty="0" smtClean="0">
              <a:latin typeface="Verdana" pitchFamily="34" charset="0"/>
            </a:endParaRPr>
          </a:p>
          <a:p>
            <a:pPr algn="l" eaLnBrk="1" hangingPunct="1"/>
            <a:r>
              <a:rPr lang="el-GR" sz="1200" i="1" dirty="0" smtClean="0">
                <a:latin typeface="Verdana" pitchFamily="34" charset="0"/>
              </a:rPr>
              <a:t>Σύμβαση Βασιλείας (1989)</a:t>
            </a:r>
          </a:p>
          <a:p>
            <a:pPr algn="l" eaLnBrk="1" hangingPunct="1"/>
            <a:endParaRPr lang="el-GR" sz="1200" i="1" dirty="0" smtClean="0">
              <a:latin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23</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Απερήμωση</a:t>
            </a:r>
            <a:r>
              <a:rPr lang="el-GR" sz="1200" dirty="0" smtClean="0">
                <a:latin typeface="Verdana" pitchFamily="34" charset="0"/>
              </a:rPr>
              <a:t>  […πείνα]</a:t>
            </a:r>
          </a:p>
          <a:p>
            <a:pPr algn="l" eaLnBrk="1" hangingPunct="1"/>
            <a:r>
              <a:rPr lang="el-GR" sz="1200" i="1" dirty="0" smtClean="0">
                <a:latin typeface="Verdana" pitchFamily="34" charset="0"/>
              </a:rPr>
              <a:t>Σύμβαση των Ηνωμένων Εθνών για την καταπολέμηση της απερήμωσης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Επίμονοι οργανικοί ρύποι  </a:t>
            </a:r>
            <a:r>
              <a:rPr lang="el-GR" sz="1200" dirty="0" smtClean="0">
                <a:latin typeface="Verdana" pitchFamily="34" charset="0"/>
              </a:rPr>
              <a:t>[…καρκίνοι κλπ]</a:t>
            </a:r>
          </a:p>
          <a:p>
            <a:pPr algn="l" eaLnBrk="1" hangingPunct="1"/>
            <a:r>
              <a:rPr lang="el-GR" sz="1200" i="1" dirty="0" smtClean="0">
                <a:latin typeface="Verdana" pitchFamily="34" charset="0"/>
              </a:rPr>
              <a:t>Σύμβαση Στοκχόλμης (2001), Ρόττερνταμ (1998)</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Εμπόριο επικίνδυνων αποβλήτων </a:t>
            </a:r>
            <a:r>
              <a:rPr lang="el-GR" sz="1200" dirty="0" smtClean="0">
                <a:latin typeface="Verdana" pitchFamily="34" charset="0"/>
              </a:rPr>
              <a:t>[…διάφορες ασθένειες…]</a:t>
            </a:r>
            <a:endParaRPr lang="el-GR" sz="1200" b="1" dirty="0" smtClean="0">
              <a:latin typeface="Verdana" pitchFamily="34" charset="0"/>
            </a:endParaRPr>
          </a:p>
          <a:p>
            <a:pPr algn="l" eaLnBrk="1" hangingPunct="1"/>
            <a:r>
              <a:rPr lang="el-GR" sz="1200" i="1" dirty="0" smtClean="0">
                <a:latin typeface="Verdana" pitchFamily="34" charset="0"/>
              </a:rPr>
              <a:t>Σύμβαση Βασιλείας (1989)</a:t>
            </a:r>
          </a:p>
          <a:p>
            <a:pPr algn="l" eaLnBrk="1" hangingPunct="1">
              <a:buFont typeface="Arial" pitchFamily="34" charset="0"/>
              <a:buChar char="•"/>
            </a:pPr>
            <a:r>
              <a:rPr lang="el-GR" sz="1200" b="1" dirty="0" smtClean="0">
                <a:latin typeface="Verdana" pitchFamily="34" charset="0"/>
              </a:rPr>
              <a:t> Ποταμοί και λίμνες </a:t>
            </a:r>
            <a:r>
              <a:rPr lang="el-GR" sz="1200" dirty="0" smtClean="0">
                <a:latin typeface="Verdana" pitchFamily="34" charset="0"/>
              </a:rPr>
              <a:t> […γεωργία αλιεία…]</a:t>
            </a:r>
          </a:p>
          <a:p>
            <a:pPr algn="l" eaLnBrk="1" hangingPunct="1"/>
            <a:r>
              <a:rPr lang="el-GR" sz="1200" i="1" dirty="0" smtClean="0">
                <a:latin typeface="Verdana" pitchFamily="34" charset="0"/>
              </a:rPr>
              <a:t>Περιφερειακές, διμερείς συμφωνίες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24</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marL="457200" lvl="2" algn="l" eaLnBrk="1" hangingPunct="1">
              <a:buFont typeface="Wingdings" pitchFamily="2" charset="2"/>
              <a:buChar char="q"/>
            </a:pPr>
            <a:r>
              <a:rPr lang="el-GR" sz="2000" b="1" u="sng" dirty="0" smtClean="0">
                <a:solidFill>
                  <a:srgbClr val="002060"/>
                </a:solidFill>
              </a:rPr>
              <a:t> Παγκόσμια περιβαλλοντικά αγαθά</a:t>
            </a:r>
          </a:p>
          <a:p>
            <a:pPr marL="0" lvl="1" algn="l" eaLnBrk="1" hangingPunct="1"/>
            <a:r>
              <a:rPr lang="el-GR" sz="1800" i="1" dirty="0" smtClean="0">
                <a:solidFill>
                  <a:srgbClr val="002060"/>
                </a:solidFill>
              </a:rPr>
              <a:t>	</a:t>
            </a:r>
            <a:r>
              <a:rPr lang="el-GR" sz="1800" i="1" u="sng" dirty="0" smtClean="0">
                <a:solidFill>
                  <a:srgbClr val="002060"/>
                </a:solidFill>
              </a:rPr>
              <a:t>4. Μείζονα ζητήματα και συμφωνίες</a:t>
            </a:r>
          </a:p>
          <a:p>
            <a:pPr algn="l" eaLnBrk="1" hangingPunct="1">
              <a:lnSpc>
                <a:spcPct val="150000"/>
              </a:lnSpc>
            </a:pPr>
            <a:r>
              <a:rPr lang="el-GR" sz="1100" dirty="0" smtClean="0">
                <a:latin typeface="Verdana" pitchFamily="34" charset="0"/>
              </a:rPr>
              <a:t>Πηγή: </a:t>
            </a:r>
            <a:r>
              <a:rPr lang="en-US" sz="1100" i="1" dirty="0" err="1" smtClean="0">
                <a:latin typeface="Verdana" pitchFamily="34" charset="0"/>
              </a:rPr>
              <a:t>O’Neil,K</a:t>
            </a:r>
            <a:r>
              <a:rPr lang="en-US" sz="1100" i="1" dirty="0" smtClean="0">
                <a:latin typeface="Verdana" pitchFamily="34" charset="0"/>
              </a:rPr>
              <a:t>., The Environment and International Relations, Cambridge University Press, 2008, pp.34-38</a:t>
            </a:r>
            <a:endParaRPr lang="el-GR" sz="1100" i="1" dirty="0" smtClean="0">
              <a:latin typeface="Verdana" pitchFamily="34" charset="0"/>
            </a:endParaRPr>
          </a:p>
          <a:p>
            <a:pPr algn="l" eaLnBrk="1" hangingPunct="1"/>
            <a:endParaRPr lang="el-GR" sz="1100" dirty="0" smtClean="0">
              <a:latin typeface="Verdana" pitchFamily="34" charset="0"/>
            </a:endParaRPr>
          </a:p>
          <a:p>
            <a:pPr algn="l" eaLnBrk="1" hangingPunct="1">
              <a:buFont typeface="Arial" pitchFamily="34" charset="0"/>
              <a:buChar char="•"/>
            </a:pPr>
            <a:r>
              <a:rPr lang="el-GR" sz="1100" dirty="0" smtClean="0">
                <a:latin typeface="Verdana" pitchFamily="34" charset="0"/>
              </a:rPr>
              <a:t> </a:t>
            </a:r>
            <a:r>
              <a:rPr lang="el-GR" sz="1200" b="1" dirty="0" smtClean="0">
                <a:latin typeface="Verdana" pitchFamily="34" charset="0"/>
              </a:rPr>
              <a:t>Κλιματική αλλαγή</a:t>
            </a:r>
            <a:r>
              <a:rPr lang="el-GR" sz="1200" dirty="0" smtClean="0">
                <a:latin typeface="Verdana" pitchFamily="34" charset="0"/>
              </a:rPr>
              <a:t>  […άνοδος θερμοκρασιών, επίπεδο θαλασσών…]</a:t>
            </a:r>
          </a:p>
          <a:p>
            <a:pPr algn="l" eaLnBrk="1" hangingPunct="1"/>
            <a:r>
              <a:rPr lang="el-GR" sz="1200" i="1" dirty="0" smtClean="0">
                <a:latin typeface="Verdana" pitchFamily="34" charset="0"/>
              </a:rPr>
              <a:t>Σύμβαση ΟΗΕ για την κλιματική αλλαγή (1992), Πρωτόκολλο </a:t>
            </a:r>
            <a:r>
              <a:rPr lang="el-GR" sz="1200" i="1" dirty="0" err="1" smtClean="0">
                <a:latin typeface="Verdana" pitchFamily="34" charset="0"/>
              </a:rPr>
              <a:t>Κυότο</a:t>
            </a:r>
            <a:r>
              <a:rPr lang="el-GR" sz="1200" i="1" dirty="0" smtClean="0">
                <a:latin typeface="Verdana" pitchFamily="34" charset="0"/>
              </a:rPr>
              <a:t> (1997)…</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Καταστροφή του ατμοσφαιρικού όζοντος </a:t>
            </a:r>
            <a:r>
              <a:rPr lang="el-GR" sz="1200" dirty="0" smtClean="0">
                <a:latin typeface="Verdana" pitchFamily="34" charset="0"/>
              </a:rPr>
              <a:t>[…καρκίνοι δέρματος …]</a:t>
            </a:r>
          </a:p>
          <a:p>
            <a:pPr algn="l" eaLnBrk="1" hangingPunct="1"/>
            <a:r>
              <a:rPr lang="el-GR" sz="1200" i="1" dirty="0" smtClean="0">
                <a:latin typeface="Verdana" pitchFamily="34" charset="0"/>
              </a:rPr>
              <a:t>Σύμβαση </a:t>
            </a:r>
            <a:r>
              <a:rPr lang="el-GR" sz="1200" i="1" dirty="0" err="1" smtClean="0">
                <a:latin typeface="Verdana" pitchFamily="34" charset="0"/>
              </a:rPr>
              <a:t>Βιένης</a:t>
            </a:r>
            <a:r>
              <a:rPr lang="el-GR" sz="1200" i="1" dirty="0" smtClean="0">
                <a:latin typeface="Verdana" pitchFamily="34" charset="0"/>
              </a:rPr>
              <a:t> για την προστασία της στιβάδας του όζοντος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Διασυνοριακή ατμοσφαιρική ρύπανση </a:t>
            </a:r>
            <a:r>
              <a:rPr lang="el-GR" sz="1200" dirty="0" smtClean="0">
                <a:latin typeface="Verdana" pitchFamily="34" charset="0"/>
              </a:rPr>
              <a:t> […κυρίως εκπομπές θείου … όξινη βροχή…]</a:t>
            </a:r>
          </a:p>
          <a:p>
            <a:pPr algn="l" eaLnBrk="1" hangingPunct="1"/>
            <a:r>
              <a:rPr lang="el-GR" sz="1200" i="1" dirty="0" smtClean="0">
                <a:latin typeface="Verdana" pitchFamily="34" charset="0"/>
              </a:rPr>
              <a:t>Σύμβαση για διασυνοριακή ατμοσφαιρική ρύπανση (1979) και μεταγενέστερα πρωτόκολλα</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Απώλεια βιοποικιλότητας</a:t>
            </a:r>
            <a:r>
              <a:rPr lang="el-GR" sz="1200" dirty="0" smtClean="0">
                <a:latin typeface="Verdana" pitchFamily="34" charset="0"/>
              </a:rPr>
              <a:t> […εγγενής αξία και ευρύτερες συνέπειες…]</a:t>
            </a:r>
          </a:p>
          <a:p>
            <a:pPr algn="l" eaLnBrk="1" hangingPunct="1"/>
            <a:r>
              <a:rPr lang="el-GR" sz="1200" i="1" dirty="0" smtClean="0">
                <a:latin typeface="Verdana" pitchFamily="34" charset="0"/>
              </a:rPr>
              <a:t>Σύμβαση βιολογικής ποικιλίας (1992), Πρωτόκολλο </a:t>
            </a:r>
            <a:r>
              <a:rPr lang="el-GR" sz="1200" i="1" dirty="0" err="1" smtClean="0">
                <a:latin typeface="Verdana" pitchFamily="34" charset="0"/>
              </a:rPr>
              <a:t>Καρταγένας</a:t>
            </a:r>
            <a:r>
              <a:rPr lang="el-GR" sz="1200" i="1" dirty="0" smtClean="0">
                <a:latin typeface="Verdana" pitchFamily="34" charset="0"/>
              </a:rPr>
              <a:t> (2000)</a:t>
            </a:r>
          </a:p>
          <a:p>
            <a:pPr algn="l" eaLnBrk="1" hangingPunct="1">
              <a:buFont typeface="Arial" pitchFamily="34" charset="0"/>
              <a:buChar char="•"/>
            </a:pPr>
            <a:r>
              <a:rPr lang="el-GR" sz="1200" b="1" dirty="0" smtClean="0">
                <a:latin typeface="Verdana" pitchFamily="34" charset="0"/>
              </a:rPr>
              <a:t> Αποψίλωση των δασών</a:t>
            </a:r>
            <a:r>
              <a:rPr lang="el-GR" sz="1200" dirty="0" smtClean="0">
                <a:latin typeface="Verdana" pitchFamily="34" charset="0"/>
              </a:rPr>
              <a:t>  […μη βιώσιμη χρήση των δασικών πόρων – συγκεντρώσεις αερίων …]</a:t>
            </a:r>
          </a:p>
          <a:p>
            <a:pPr algn="l" eaLnBrk="1" hangingPunct="1"/>
            <a:r>
              <a:rPr lang="el-GR" sz="1200" i="1" dirty="0" smtClean="0">
                <a:latin typeface="Verdana" pitchFamily="34" charset="0"/>
              </a:rPr>
              <a:t>Ανεπίσημος συντονισμός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Απερήμωση</a:t>
            </a:r>
            <a:r>
              <a:rPr lang="el-GR" sz="1200" dirty="0" smtClean="0">
                <a:latin typeface="Verdana" pitchFamily="34" charset="0"/>
              </a:rPr>
              <a:t>  […πείνα]</a:t>
            </a:r>
          </a:p>
          <a:p>
            <a:pPr algn="l" eaLnBrk="1" hangingPunct="1"/>
            <a:r>
              <a:rPr lang="el-GR" sz="1200" i="1" dirty="0" smtClean="0">
                <a:latin typeface="Verdana" pitchFamily="34" charset="0"/>
              </a:rPr>
              <a:t>Σύμβαση των Ηνωμένων Εθνών για την καταπολέμηση της απερήμωσης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Επίμονοι οργανικοί ρύποι  </a:t>
            </a:r>
            <a:r>
              <a:rPr lang="el-GR" sz="1200" dirty="0" smtClean="0">
                <a:latin typeface="Verdana" pitchFamily="34" charset="0"/>
              </a:rPr>
              <a:t>[…καρκίνοι κλπ]</a:t>
            </a:r>
          </a:p>
          <a:p>
            <a:pPr algn="l" eaLnBrk="1" hangingPunct="1"/>
            <a:r>
              <a:rPr lang="el-GR" sz="1200" i="1" dirty="0" smtClean="0">
                <a:latin typeface="Verdana" pitchFamily="34" charset="0"/>
              </a:rPr>
              <a:t>Σύμβαση Στοκχόλμης (2001), Ρόττερνταμ (1998)</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Εμπόριο επικίνδυνων αποβλήτων </a:t>
            </a:r>
            <a:r>
              <a:rPr lang="el-GR" sz="1200" dirty="0" smtClean="0">
                <a:latin typeface="Verdana" pitchFamily="34" charset="0"/>
              </a:rPr>
              <a:t>[…διάφορες ασθένειες…]</a:t>
            </a:r>
            <a:endParaRPr lang="el-GR" sz="1200" b="1" dirty="0" smtClean="0">
              <a:latin typeface="Verdana" pitchFamily="34" charset="0"/>
            </a:endParaRPr>
          </a:p>
          <a:p>
            <a:pPr algn="l" eaLnBrk="1" hangingPunct="1"/>
            <a:r>
              <a:rPr lang="el-GR" sz="1200" i="1" dirty="0" smtClean="0">
                <a:latin typeface="Verdana" pitchFamily="34" charset="0"/>
              </a:rPr>
              <a:t>Σύμβαση Βασιλείας (1989)</a:t>
            </a:r>
          </a:p>
          <a:p>
            <a:pPr algn="l" eaLnBrk="1" hangingPunct="1">
              <a:buFont typeface="Arial" pitchFamily="34" charset="0"/>
              <a:buChar char="•"/>
            </a:pPr>
            <a:r>
              <a:rPr lang="el-GR" sz="1200" b="1" dirty="0" smtClean="0">
                <a:latin typeface="Verdana" pitchFamily="34" charset="0"/>
              </a:rPr>
              <a:t> Ποταμοί και λίμνες </a:t>
            </a:r>
            <a:r>
              <a:rPr lang="el-GR" sz="1200" dirty="0" smtClean="0">
                <a:latin typeface="Verdana" pitchFamily="34" charset="0"/>
              </a:rPr>
              <a:t> […γεωργία αλιεία…]</a:t>
            </a:r>
          </a:p>
          <a:p>
            <a:pPr algn="l" eaLnBrk="1" hangingPunct="1"/>
            <a:r>
              <a:rPr lang="el-GR" sz="1200" i="1" dirty="0" smtClean="0">
                <a:latin typeface="Verdana" pitchFamily="34" charset="0"/>
              </a:rPr>
              <a:t>Περιφερειακές, διμερείς συμφωνίες</a:t>
            </a:r>
          </a:p>
          <a:p>
            <a:pPr algn="l" eaLnBrk="1" hangingPunct="1">
              <a:buFont typeface="Arial" pitchFamily="34" charset="0"/>
              <a:buChar char="•"/>
            </a:pPr>
            <a:r>
              <a:rPr lang="el-GR" sz="1200" dirty="0" smtClean="0">
                <a:latin typeface="Verdana" pitchFamily="34" charset="0"/>
              </a:rPr>
              <a:t> </a:t>
            </a:r>
            <a:r>
              <a:rPr lang="el-GR" sz="1200" b="1" dirty="0" smtClean="0">
                <a:latin typeface="Verdana" pitchFamily="34" charset="0"/>
              </a:rPr>
              <a:t>Θαλάσσιο περιβάλλον  </a:t>
            </a:r>
            <a:r>
              <a:rPr lang="el-GR" sz="1200" dirty="0" smtClean="0">
                <a:latin typeface="Verdana" pitchFamily="34" charset="0"/>
              </a:rPr>
              <a:t>[…βιοποικιλότητα, ρύπανση…]</a:t>
            </a:r>
          </a:p>
          <a:p>
            <a:pPr algn="l" eaLnBrk="1" hangingPunct="1"/>
            <a:r>
              <a:rPr lang="el-GR" sz="1200" i="1" dirty="0" smtClean="0">
                <a:latin typeface="Verdana" pitchFamily="34" charset="0"/>
              </a:rPr>
              <a:t>Σύμβαση ΟΗΕ για το Δίκαιο της Θάλασσας (1982)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25</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algn="l" eaLnBrk="1" hangingPunct="1">
              <a:lnSpc>
                <a:spcPct val="200000"/>
              </a:lnSpc>
              <a:buFont typeface="Wingdings" pitchFamily="2" charset="2"/>
              <a:buChar char="q"/>
            </a:pPr>
            <a:endParaRPr lang="el-GR" sz="2400" b="1" dirty="0" smtClean="0">
              <a:latin typeface="Verdana" pitchFamily="34" charset="0"/>
            </a:endParaRPr>
          </a:p>
          <a:p>
            <a:pPr algn="l" eaLnBrk="1" hangingPunct="1">
              <a:lnSpc>
                <a:spcPct val="250000"/>
              </a:lnSpc>
              <a:buFont typeface="Wingdings" pitchFamily="2" charset="2"/>
              <a:buChar char="q"/>
            </a:pPr>
            <a:r>
              <a:rPr lang="el-GR" sz="2400" b="1" dirty="0" smtClean="0">
                <a:latin typeface="Verdana" pitchFamily="34" charset="0"/>
              </a:rPr>
              <a:t> </a:t>
            </a:r>
            <a:r>
              <a:rPr lang="el-GR" sz="2400" dirty="0" smtClean="0">
                <a:latin typeface="Verdana" pitchFamily="34" charset="0"/>
              </a:rPr>
              <a:t>Παγκόσμια περιβαλλοντικά αγαθά</a:t>
            </a:r>
          </a:p>
          <a:p>
            <a:pPr algn="l" eaLnBrk="1" hangingPunct="1">
              <a:lnSpc>
                <a:spcPct val="250000"/>
              </a:lnSpc>
              <a:buFont typeface="Wingdings" pitchFamily="2" charset="2"/>
              <a:buChar char="q"/>
            </a:pPr>
            <a:r>
              <a:rPr lang="el-GR" sz="2400" dirty="0" smtClean="0">
                <a:latin typeface="Verdana" pitchFamily="34" charset="0"/>
              </a:rPr>
              <a:t> </a:t>
            </a:r>
            <a:r>
              <a:rPr lang="el-GR" sz="2400" b="1" u="sng" dirty="0" smtClean="0">
                <a:latin typeface="Verdana" pitchFamily="34" charset="0"/>
              </a:rPr>
              <a:t>Ευρωπαϊκά περιβαλλοντικά αγαθά</a:t>
            </a:r>
          </a:p>
          <a:p>
            <a:pPr algn="l" eaLnBrk="1" hangingPunct="1">
              <a:lnSpc>
                <a:spcPct val="250000"/>
              </a:lnSpc>
              <a:buFont typeface="Wingdings" pitchFamily="2" charset="2"/>
              <a:buChar char="q"/>
            </a:pPr>
            <a:r>
              <a:rPr lang="el-GR" sz="2400" dirty="0" smtClean="0">
                <a:latin typeface="Verdana" pitchFamily="34" charset="0"/>
              </a:rPr>
              <a:t> Αποτελεσματικότερο επίπεδο παρέμβασης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26</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lnSpc>
                <a:spcPct val="300000"/>
              </a:lnSpc>
              <a:buFont typeface="+mj-lt"/>
              <a:buAutoNum type="arabicPeriod"/>
            </a:pPr>
            <a:r>
              <a:rPr lang="el-GR" sz="2000" dirty="0" smtClean="0">
                <a:solidFill>
                  <a:srgbClr val="002060"/>
                </a:solidFill>
              </a:rPr>
              <a:t>Ποια περιβαλλοντικά ζητήματα πρέπει … σε επίπεδο ΕΕ</a:t>
            </a:r>
          </a:p>
          <a:p>
            <a:pPr marL="914400" lvl="1" indent="-457200" algn="just" eaLnBrk="1" hangingPunct="1">
              <a:lnSpc>
                <a:spcPct val="300000"/>
              </a:lnSpc>
              <a:buFont typeface="+mj-lt"/>
              <a:buAutoNum type="arabicPeriod"/>
            </a:pPr>
            <a:r>
              <a:rPr lang="el-GR" sz="2000" dirty="0" smtClean="0">
                <a:solidFill>
                  <a:srgbClr val="002060"/>
                </a:solidFill>
              </a:rPr>
              <a:t>Κύρια χαρακτηριστικά</a:t>
            </a:r>
          </a:p>
          <a:p>
            <a:pPr marL="914400" lvl="1" indent="-457200" algn="just" eaLnBrk="1" hangingPunct="1">
              <a:lnSpc>
                <a:spcPct val="300000"/>
              </a:lnSpc>
              <a:buFont typeface="+mj-lt"/>
              <a:buAutoNum type="arabicPeriod"/>
            </a:pPr>
            <a:r>
              <a:rPr lang="el-GR" sz="2000" dirty="0" smtClean="0">
                <a:solidFill>
                  <a:srgbClr val="002060"/>
                </a:solidFill>
              </a:rPr>
              <a:t>Η δυναμική της περιβαλλοντικής πολιτικής</a:t>
            </a:r>
          </a:p>
          <a:p>
            <a:pPr marL="914400" lvl="1" indent="-457200" algn="just" eaLnBrk="1" hangingPunct="1">
              <a:lnSpc>
                <a:spcPct val="300000"/>
              </a:lnSpc>
              <a:buFont typeface="+mj-lt"/>
              <a:buAutoNum type="arabicPeriod"/>
            </a:pPr>
            <a:r>
              <a:rPr lang="el-GR" sz="2000" dirty="0" smtClean="0">
                <a:solidFill>
                  <a:srgbClr val="002060"/>
                </a:solidFill>
              </a:rPr>
              <a:t>Αρχές ευρωπαϊκής περιβαλλοντικής πολιτικής</a:t>
            </a:r>
          </a:p>
          <a:p>
            <a:pPr marL="914400" lvl="1" indent="-457200" algn="just" eaLnBrk="1" hangingPunct="1">
              <a:lnSpc>
                <a:spcPct val="300000"/>
              </a:lnSpc>
              <a:buFont typeface="+mj-lt"/>
              <a:buAutoNum type="arabicPeriod"/>
            </a:pPr>
            <a:r>
              <a:rPr lang="el-GR" sz="2000" dirty="0" smtClean="0">
                <a:solidFill>
                  <a:srgbClr val="002060"/>
                </a:solidFill>
              </a:rPr>
              <a:t>«Πανοραμική» θεώρηση. Το 6</a:t>
            </a:r>
            <a:r>
              <a:rPr lang="el-GR" sz="2000" baseline="30000" dirty="0" smtClean="0">
                <a:solidFill>
                  <a:srgbClr val="002060"/>
                </a:solidFill>
              </a:rPr>
              <a:t>ο</a:t>
            </a:r>
            <a:r>
              <a:rPr lang="el-GR" sz="2000" dirty="0" smtClean="0">
                <a:solidFill>
                  <a:srgbClr val="002060"/>
                </a:solidFill>
              </a:rPr>
              <a:t> Πρόγραμμα</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27</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buFont typeface="+mj-lt"/>
              <a:buAutoNum type="arabicPeriod"/>
            </a:pPr>
            <a:r>
              <a:rPr lang="el-GR" sz="1800" i="1" u="sng" dirty="0" smtClean="0">
                <a:solidFill>
                  <a:srgbClr val="002060"/>
                </a:solidFill>
              </a:rPr>
              <a:t>Ποια περιβαλλοντικά ζητήματα πρέπει … σε επίπεδο ΕΕ</a:t>
            </a:r>
          </a:p>
          <a:p>
            <a:pPr marL="914400" lvl="1" indent="-457200" algn="just" eaLnBrk="1" hangingPunct="1"/>
            <a:endParaRPr lang="el-GR" sz="2000" i="1" u="sng" dirty="0" smtClean="0">
              <a:solidFill>
                <a:srgbClr val="002060"/>
              </a:solidFill>
            </a:endParaRPr>
          </a:p>
          <a:p>
            <a:pPr marL="914400" lvl="1" indent="-457200" algn="just" eaLnBrk="1" hangingPunct="1"/>
            <a:endParaRPr lang="el-GR" sz="2000" i="1" u="sng" dirty="0" smtClean="0">
              <a:solidFill>
                <a:srgbClr val="00206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28</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buFont typeface="+mj-lt"/>
              <a:buAutoNum type="arabicPeriod"/>
            </a:pPr>
            <a:r>
              <a:rPr lang="el-GR" sz="1800" i="1" u="sng" dirty="0" smtClean="0">
                <a:solidFill>
                  <a:srgbClr val="002060"/>
                </a:solidFill>
              </a:rPr>
              <a:t>Ποια περιβαλλοντικά ζητήματα πρέπει … σε επίπεδο ΕΕ</a:t>
            </a:r>
          </a:p>
          <a:p>
            <a:pPr marL="914400" lvl="1" indent="-457200" algn="just" eaLnBrk="1" hangingPunct="1"/>
            <a:endParaRPr lang="el-GR" sz="2000" i="1" u="sng" dirty="0" smtClean="0">
              <a:solidFill>
                <a:srgbClr val="002060"/>
              </a:solidFill>
            </a:endParaRPr>
          </a:p>
          <a:p>
            <a:pPr marL="914400" lvl="1" indent="-457200" algn="just" eaLnBrk="1" hangingPunct="1"/>
            <a:endParaRPr lang="el-GR" sz="2000" i="1" u="sng" dirty="0" smtClean="0">
              <a:solidFill>
                <a:srgbClr val="002060"/>
              </a:solidFill>
            </a:endParaRPr>
          </a:p>
          <a:p>
            <a:pPr marL="914400" lvl="1" indent="-457200" algn="just" eaLnBrk="1" hangingPunct="1">
              <a:lnSpc>
                <a:spcPct val="150000"/>
              </a:lnSpc>
              <a:buFont typeface="Wingdings" pitchFamily="2" charset="2"/>
              <a:buChar char="Ø"/>
            </a:pPr>
            <a:r>
              <a:rPr lang="el-GR" sz="2000" dirty="0" smtClean="0">
                <a:solidFill>
                  <a:srgbClr val="002060"/>
                </a:solidFill>
              </a:rPr>
              <a:t>Επικουρικότητα</a:t>
            </a:r>
          </a:p>
          <a:p>
            <a:pPr marL="914400" lvl="1" indent="-457200" algn="just" eaLnBrk="1" hangingPunct="1">
              <a:lnSpc>
                <a:spcPct val="150000"/>
              </a:lnSpc>
              <a:buFont typeface="Wingdings" pitchFamily="2" charset="2"/>
              <a:buChar char="Ø"/>
            </a:pPr>
            <a:r>
              <a:rPr lang="el-GR" sz="2000" dirty="0" smtClean="0">
                <a:solidFill>
                  <a:srgbClr val="002060"/>
                </a:solidFill>
              </a:rPr>
              <a:t>Φυγόκεντρες και </a:t>
            </a:r>
            <a:r>
              <a:rPr lang="el-GR" sz="2000" dirty="0" err="1" smtClean="0">
                <a:solidFill>
                  <a:srgbClr val="002060"/>
                </a:solidFill>
              </a:rPr>
              <a:t>κεντρομόλες</a:t>
            </a:r>
            <a:r>
              <a:rPr lang="el-GR" sz="2000" dirty="0" smtClean="0">
                <a:solidFill>
                  <a:srgbClr val="002060"/>
                </a:solidFill>
              </a:rPr>
              <a:t> δυνάμεις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29</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2. Κύρια χαρακτηριστικά</a:t>
            </a:r>
          </a:p>
          <a:p>
            <a:pPr marL="914400" lvl="1" indent="-457200" algn="just" eaLnBrk="1" hangingPunct="1"/>
            <a:endParaRPr lang="el-GR" sz="1800" i="1" u="sng" dirty="0" smtClean="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Εικόνα 3" descr="image010"/>
          <p:cNvPicPr>
            <a:picLocks noChangeAspect="1" noChangeArrowheads="1"/>
          </p:cNvPicPr>
          <p:nvPr/>
        </p:nvPicPr>
        <p:blipFill>
          <a:blip r:embed="rId2" cstate="print"/>
          <a:srcRect/>
          <a:stretch>
            <a:fillRect/>
          </a:stretch>
        </p:blipFill>
        <p:spPr bwMode="auto">
          <a:xfrm>
            <a:off x="539750" y="103188"/>
            <a:ext cx="8064500" cy="6062662"/>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30</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2. Κύρια χαρακτηριστικά</a:t>
            </a:r>
          </a:p>
          <a:p>
            <a:pPr marL="914400" lvl="1" indent="-457200" algn="just" eaLnBrk="1" hangingPunct="1"/>
            <a:endParaRPr lang="el-GR" sz="1800" i="1" u="sng" dirty="0" smtClean="0">
              <a:solidFill>
                <a:srgbClr val="002060"/>
              </a:solidFill>
            </a:endParaRPr>
          </a:p>
          <a:p>
            <a:pPr marL="914400" lvl="1" indent="-457200" algn="just" eaLnBrk="1" hangingPunct="1">
              <a:lnSpc>
                <a:spcPct val="150000"/>
              </a:lnSpc>
              <a:buFont typeface="Wingdings" pitchFamily="2" charset="2"/>
              <a:buChar char="Ø"/>
            </a:pPr>
            <a:r>
              <a:rPr lang="el-GR" sz="1800" i="1" u="sng" dirty="0" smtClean="0">
                <a:solidFill>
                  <a:srgbClr val="002060"/>
                </a:solidFill>
              </a:rPr>
              <a:t>Τι </a:t>
            </a:r>
            <a:r>
              <a:rPr lang="el-GR" sz="1800" dirty="0" smtClean="0">
                <a:solidFill>
                  <a:srgbClr val="002060"/>
                </a:solidFill>
              </a:rPr>
              <a:t> αποφασίζεται</a:t>
            </a:r>
          </a:p>
          <a:p>
            <a:pPr marL="914400" lvl="1" indent="-457200" algn="just" eaLnBrk="1" hangingPunct="1">
              <a:lnSpc>
                <a:spcPct val="150000"/>
              </a:lnSpc>
            </a:pPr>
            <a:r>
              <a:rPr lang="el-GR" sz="1800" dirty="0" smtClean="0">
                <a:solidFill>
                  <a:srgbClr val="002060"/>
                </a:solidFill>
              </a:rPr>
              <a:t>	Δεσμευτικές αποφάσεις και «ήπιος» συντονισμός</a:t>
            </a:r>
          </a:p>
          <a:p>
            <a:pPr marL="914400" lvl="1" indent="-457200" algn="just" eaLnBrk="1" hangingPunct="1">
              <a:lnSpc>
                <a:spcPct val="150000"/>
              </a:lnSpc>
            </a:pPr>
            <a:r>
              <a:rPr lang="el-GR" sz="1800" dirty="0" smtClean="0">
                <a:solidFill>
                  <a:srgbClr val="002060"/>
                </a:solidFill>
              </a:rPr>
              <a:t>	Σημασία επιλογής μέσων επίτευξης σκοπών</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31</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2. Κύρια χαρακτηριστικά</a:t>
            </a:r>
          </a:p>
          <a:p>
            <a:pPr marL="914400" lvl="1" indent="-457200" algn="just" eaLnBrk="1" hangingPunct="1"/>
            <a:endParaRPr lang="el-GR" sz="1800" i="1" u="sng" dirty="0" smtClean="0">
              <a:solidFill>
                <a:srgbClr val="002060"/>
              </a:solidFill>
            </a:endParaRPr>
          </a:p>
          <a:p>
            <a:pPr marL="914400" lvl="1" indent="-457200" algn="just" eaLnBrk="1" hangingPunct="1">
              <a:lnSpc>
                <a:spcPct val="150000"/>
              </a:lnSpc>
              <a:buFont typeface="Wingdings" pitchFamily="2" charset="2"/>
              <a:buChar char="Ø"/>
            </a:pPr>
            <a:r>
              <a:rPr lang="el-GR" sz="1800" i="1" u="sng" dirty="0" smtClean="0">
                <a:solidFill>
                  <a:srgbClr val="002060"/>
                </a:solidFill>
              </a:rPr>
              <a:t>Τι </a:t>
            </a:r>
            <a:r>
              <a:rPr lang="el-GR" sz="1800" dirty="0" smtClean="0">
                <a:solidFill>
                  <a:srgbClr val="002060"/>
                </a:solidFill>
              </a:rPr>
              <a:t> αποφασίζεται</a:t>
            </a:r>
          </a:p>
          <a:p>
            <a:pPr marL="914400" lvl="1" indent="-457200" algn="just" eaLnBrk="1" hangingPunct="1">
              <a:lnSpc>
                <a:spcPct val="150000"/>
              </a:lnSpc>
            </a:pPr>
            <a:r>
              <a:rPr lang="el-GR" sz="1800" dirty="0" smtClean="0">
                <a:solidFill>
                  <a:srgbClr val="002060"/>
                </a:solidFill>
              </a:rPr>
              <a:t>	Δεσμευτικές αποφάσεις και «ήπιος» συντονισμός</a:t>
            </a:r>
          </a:p>
          <a:p>
            <a:pPr marL="914400" lvl="1" indent="-457200" algn="just" eaLnBrk="1" hangingPunct="1">
              <a:lnSpc>
                <a:spcPct val="150000"/>
              </a:lnSpc>
            </a:pPr>
            <a:r>
              <a:rPr lang="el-GR" sz="1800" dirty="0" smtClean="0">
                <a:solidFill>
                  <a:srgbClr val="002060"/>
                </a:solidFill>
              </a:rPr>
              <a:t>	Σημασία επιλογής μέσων επίτευξης σκοπών</a:t>
            </a:r>
          </a:p>
          <a:p>
            <a:pPr marL="914400" lvl="1" indent="-457200" algn="just" eaLnBrk="1" hangingPunct="1">
              <a:lnSpc>
                <a:spcPct val="150000"/>
              </a:lnSpc>
              <a:buFont typeface="Wingdings" pitchFamily="2" charset="2"/>
              <a:buChar char="Ø"/>
            </a:pPr>
            <a:r>
              <a:rPr lang="el-GR" sz="1800" i="1" u="sng" dirty="0" smtClean="0">
                <a:solidFill>
                  <a:srgbClr val="002060"/>
                </a:solidFill>
              </a:rPr>
              <a:t>Πως </a:t>
            </a:r>
            <a:r>
              <a:rPr lang="el-GR" sz="1800" dirty="0" smtClean="0">
                <a:solidFill>
                  <a:srgbClr val="002060"/>
                </a:solidFill>
              </a:rPr>
              <a:t>αποφασίζεται</a:t>
            </a:r>
            <a:endParaRPr lang="el-GR" sz="1800" i="1" u="sng" dirty="0" smtClean="0">
              <a:solidFill>
                <a:srgbClr val="002060"/>
              </a:solidFill>
            </a:endParaRPr>
          </a:p>
          <a:p>
            <a:pPr marL="914400" lvl="1" indent="-457200" algn="just" eaLnBrk="1" hangingPunct="1">
              <a:lnSpc>
                <a:spcPct val="150000"/>
              </a:lnSpc>
            </a:pPr>
            <a:r>
              <a:rPr lang="el-GR" sz="1800" dirty="0" smtClean="0">
                <a:solidFill>
                  <a:srgbClr val="002060"/>
                </a:solidFill>
              </a:rPr>
              <a:t>	Τρόπος λήψης αποφάσεων: Πρόταση – Απόφαση – Υλοποίηση</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32</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2. Κύρια χαρακτηριστικά</a:t>
            </a:r>
          </a:p>
          <a:p>
            <a:pPr marL="914400" lvl="1" indent="-457200" algn="just" eaLnBrk="1" hangingPunct="1"/>
            <a:endParaRPr lang="el-GR" sz="1800" i="1" u="sng" dirty="0" smtClean="0">
              <a:solidFill>
                <a:srgbClr val="002060"/>
              </a:solidFill>
            </a:endParaRPr>
          </a:p>
          <a:p>
            <a:pPr marL="914400" lvl="1" indent="-457200" algn="just" eaLnBrk="1" hangingPunct="1">
              <a:lnSpc>
                <a:spcPct val="150000"/>
              </a:lnSpc>
              <a:buFont typeface="Wingdings" pitchFamily="2" charset="2"/>
              <a:buChar char="Ø"/>
            </a:pPr>
            <a:r>
              <a:rPr lang="el-GR" sz="1800" i="1" u="sng" dirty="0" smtClean="0">
                <a:solidFill>
                  <a:srgbClr val="002060"/>
                </a:solidFill>
              </a:rPr>
              <a:t>Τι </a:t>
            </a:r>
            <a:r>
              <a:rPr lang="el-GR" sz="1800" dirty="0" smtClean="0">
                <a:solidFill>
                  <a:srgbClr val="002060"/>
                </a:solidFill>
              </a:rPr>
              <a:t> αποφασίζεται</a:t>
            </a:r>
          </a:p>
          <a:p>
            <a:pPr marL="914400" lvl="1" indent="-457200" algn="just" eaLnBrk="1" hangingPunct="1">
              <a:lnSpc>
                <a:spcPct val="150000"/>
              </a:lnSpc>
            </a:pPr>
            <a:r>
              <a:rPr lang="el-GR" sz="1800" dirty="0" smtClean="0">
                <a:solidFill>
                  <a:srgbClr val="002060"/>
                </a:solidFill>
              </a:rPr>
              <a:t>	Δεσμευτικές αποφάσεις και «ήπιος» συντονισμός</a:t>
            </a:r>
          </a:p>
          <a:p>
            <a:pPr marL="914400" lvl="1" indent="-457200" algn="just" eaLnBrk="1" hangingPunct="1">
              <a:lnSpc>
                <a:spcPct val="150000"/>
              </a:lnSpc>
            </a:pPr>
            <a:r>
              <a:rPr lang="el-GR" sz="1800" dirty="0" smtClean="0">
                <a:solidFill>
                  <a:srgbClr val="002060"/>
                </a:solidFill>
              </a:rPr>
              <a:t>	Σημασία επιλογής μέσων επίτευξης σκοπών</a:t>
            </a:r>
          </a:p>
          <a:p>
            <a:pPr marL="914400" lvl="1" indent="-457200" algn="just" eaLnBrk="1" hangingPunct="1">
              <a:lnSpc>
                <a:spcPct val="150000"/>
              </a:lnSpc>
              <a:buFont typeface="Wingdings" pitchFamily="2" charset="2"/>
              <a:buChar char="Ø"/>
            </a:pPr>
            <a:r>
              <a:rPr lang="el-GR" sz="1800" i="1" u="sng" dirty="0" smtClean="0">
                <a:solidFill>
                  <a:srgbClr val="002060"/>
                </a:solidFill>
              </a:rPr>
              <a:t>Πως </a:t>
            </a:r>
            <a:r>
              <a:rPr lang="el-GR" sz="1800" dirty="0" smtClean="0">
                <a:solidFill>
                  <a:srgbClr val="002060"/>
                </a:solidFill>
              </a:rPr>
              <a:t>αποφασίζεται</a:t>
            </a:r>
            <a:endParaRPr lang="el-GR" sz="1800" i="1" u="sng" dirty="0" smtClean="0">
              <a:solidFill>
                <a:srgbClr val="002060"/>
              </a:solidFill>
            </a:endParaRPr>
          </a:p>
          <a:p>
            <a:pPr marL="914400" lvl="1" indent="-457200" algn="just" eaLnBrk="1" hangingPunct="1">
              <a:lnSpc>
                <a:spcPct val="150000"/>
              </a:lnSpc>
            </a:pPr>
            <a:r>
              <a:rPr lang="el-GR" sz="1800" dirty="0" smtClean="0">
                <a:solidFill>
                  <a:srgbClr val="002060"/>
                </a:solidFill>
              </a:rPr>
              <a:t>	Τρόπος λήψης αποφάσεων: Πρόταση – Απόφαση – Υλοποίηση</a:t>
            </a:r>
          </a:p>
          <a:p>
            <a:pPr marL="914400" lvl="1" indent="-457200" algn="just" eaLnBrk="1" hangingPunct="1">
              <a:lnSpc>
                <a:spcPct val="150000"/>
              </a:lnSpc>
              <a:buFont typeface="Wingdings" pitchFamily="2" charset="2"/>
              <a:buChar char="Ø"/>
            </a:pPr>
            <a:r>
              <a:rPr lang="el-GR" sz="1800" i="1" u="sng" dirty="0" smtClean="0">
                <a:solidFill>
                  <a:srgbClr val="002060"/>
                </a:solidFill>
              </a:rPr>
              <a:t>Ποιος </a:t>
            </a:r>
            <a:r>
              <a:rPr lang="el-GR" sz="1800" dirty="0" smtClean="0">
                <a:solidFill>
                  <a:srgbClr val="002060"/>
                </a:solidFill>
              </a:rPr>
              <a:t> αποφασίζει</a:t>
            </a:r>
          </a:p>
          <a:p>
            <a:pPr marL="914400" lvl="1" indent="-457200" algn="just" eaLnBrk="1" hangingPunct="1">
              <a:lnSpc>
                <a:spcPct val="150000"/>
              </a:lnSpc>
            </a:pPr>
            <a:r>
              <a:rPr lang="el-GR" sz="1800" dirty="0" smtClean="0">
                <a:solidFill>
                  <a:srgbClr val="002060"/>
                </a:solidFill>
              </a:rPr>
              <a:t>	Κράτη και διακρατικές συμμαχίες</a:t>
            </a:r>
          </a:p>
          <a:p>
            <a:pPr marL="914400" lvl="1" indent="-457200" algn="just" eaLnBrk="1" hangingPunct="1">
              <a:lnSpc>
                <a:spcPct val="150000"/>
              </a:lnSpc>
            </a:pPr>
            <a:r>
              <a:rPr lang="el-GR" sz="1800" dirty="0" smtClean="0">
                <a:solidFill>
                  <a:srgbClr val="002060"/>
                </a:solidFill>
              </a:rPr>
              <a:t>	</a:t>
            </a:r>
            <a:r>
              <a:rPr lang="el-GR" sz="1800" dirty="0" err="1" smtClean="0">
                <a:solidFill>
                  <a:srgbClr val="002060"/>
                </a:solidFill>
              </a:rPr>
              <a:t>Υπερκρατικοί</a:t>
            </a:r>
            <a:r>
              <a:rPr lang="el-GR" sz="1800" dirty="0" smtClean="0">
                <a:solidFill>
                  <a:srgbClr val="002060"/>
                </a:solidFill>
              </a:rPr>
              <a:t> και διακρατικοί θεσμοί</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33</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3. Η δυναμική της περιβαλλοντικής πολιτικής</a:t>
            </a:r>
          </a:p>
          <a:p>
            <a:pPr marL="914400" lvl="1" indent="-457200" algn="just" eaLnBrk="1" hangingPunct="1"/>
            <a:endParaRPr lang="el-GR" sz="1800" i="1" u="sng" dirty="0" smtClean="0">
              <a:solidFill>
                <a:srgbClr val="00206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34</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3. Η δυναμική της περιβαλλοντικής πολιτικής</a:t>
            </a:r>
          </a:p>
          <a:p>
            <a:pPr marL="914400" lvl="1" indent="-457200" algn="just" eaLnBrk="1" hangingPunct="1"/>
            <a:endParaRPr lang="el-GR" sz="1800" i="1" u="sng" dirty="0" smtClean="0">
              <a:solidFill>
                <a:srgbClr val="002060"/>
              </a:solidFill>
            </a:endParaRPr>
          </a:p>
          <a:p>
            <a:pPr marL="914400" lvl="1" indent="-457200" algn="just" eaLnBrk="1" hangingPunct="1">
              <a:lnSpc>
                <a:spcPct val="150000"/>
              </a:lnSpc>
              <a:buFont typeface="Wingdings" pitchFamily="2" charset="2"/>
              <a:buChar char="Ø"/>
            </a:pPr>
            <a:r>
              <a:rPr lang="el-GR" sz="1800" dirty="0" smtClean="0">
                <a:solidFill>
                  <a:srgbClr val="002060"/>
                </a:solidFill>
              </a:rPr>
              <a:t>Η σύνδεση με την «εσωτερική αγορά» </a:t>
            </a:r>
          </a:p>
          <a:p>
            <a:pPr marL="914400" lvl="1" indent="-457200" algn="just" eaLnBrk="1" hangingPunct="1">
              <a:lnSpc>
                <a:spcPct val="150000"/>
              </a:lnSpc>
              <a:buFont typeface="Wingdings" pitchFamily="2" charset="2"/>
              <a:buChar char="Ø"/>
            </a:pPr>
            <a:r>
              <a:rPr lang="el-GR" sz="1800" dirty="0" smtClean="0">
                <a:solidFill>
                  <a:srgbClr val="002060"/>
                </a:solidFill>
              </a:rPr>
              <a:t>…και η σταδιακή αυτονόμηση</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35</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200000"/>
              </a:lnSpc>
            </a:pPr>
            <a:endParaRPr lang="el-GR" sz="2000" b="1" u="sng" dirty="0" smtClean="0">
              <a:solidFill>
                <a:srgbClr val="002060"/>
              </a:solidFill>
            </a:endParaRPr>
          </a:p>
          <a:p>
            <a:pPr lvl="1" algn="just" eaLnBrk="1" hangingPunct="1"/>
            <a:r>
              <a:rPr lang="el-GR" sz="2000" b="1" u="sng" dirty="0" smtClean="0">
                <a:solidFill>
                  <a:srgbClr val="002060"/>
                </a:solidFill>
              </a:rPr>
              <a:t>Φάσεις περιβαλλοντικής πολιτικής </a:t>
            </a:r>
            <a:r>
              <a:rPr lang="el-GR" sz="2000" u="sng" dirty="0" smtClean="0">
                <a:solidFill>
                  <a:srgbClr val="002060"/>
                </a:solidFill>
              </a:rPr>
              <a:t>[</a:t>
            </a:r>
            <a:r>
              <a:rPr lang="el-GR" sz="2000" u="sng" dirty="0" err="1" smtClean="0">
                <a:solidFill>
                  <a:srgbClr val="002060"/>
                </a:solidFill>
              </a:rPr>
              <a:t>Τσαντίλης</a:t>
            </a:r>
            <a:r>
              <a:rPr lang="el-GR" sz="2000" u="sng" dirty="0" smtClean="0">
                <a:solidFill>
                  <a:srgbClr val="002060"/>
                </a:solidFill>
              </a:rPr>
              <a:t>-</a:t>
            </a:r>
            <a:r>
              <a:rPr lang="el-GR" sz="2000" u="sng" dirty="0" err="1" smtClean="0">
                <a:solidFill>
                  <a:srgbClr val="002060"/>
                </a:solidFill>
              </a:rPr>
              <a:t>Χατζημπίρος</a:t>
            </a:r>
            <a:r>
              <a:rPr lang="el-GR" sz="2000" u="sng" dirty="0" smtClean="0">
                <a:solidFill>
                  <a:srgbClr val="002060"/>
                </a:solidFill>
              </a:rPr>
              <a:t>]</a:t>
            </a:r>
          </a:p>
          <a:p>
            <a:pPr marL="914400" lvl="1" indent="-457200" algn="just" eaLnBrk="1" hangingPunct="1">
              <a:lnSpc>
                <a:spcPct val="250000"/>
              </a:lnSpc>
              <a:buFont typeface="+mj-lt"/>
              <a:buAutoNum type="arabicParenR"/>
            </a:pPr>
            <a:r>
              <a:rPr lang="el-GR" sz="2000" dirty="0" smtClean="0">
                <a:solidFill>
                  <a:srgbClr val="002060"/>
                </a:solidFill>
              </a:rPr>
              <a:t>Η προϊστορία (1957-1971)</a:t>
            </a:r>
          </a:p>
          <a:p>
            <a:pPr marL="914400" lvl="1" indent="-457200" algn="just" eaLnBrk="1" hangingPunct="1">
              <a:lnSpc>
                <a:spcPct val="200000"/>
              </a:lnSpc>
              <a:buFont typeface="+mj-lt"/>
              <a:buAutoNum type="arabicParenR"/>
            </a:pPr>
            <a:r>
              <a:rPr lang="el-GR" sz="2000" dirty="0" smtClean="0">
                <a:solidFill>
                  <a:srgbClr val="002060"/>
                </a:solidFill>
              </a:rPr>
              <a:t>Η περίοδος του «παρασιτισμού» (1972-1986)</a:t>
            </a:r>
          </a:p>
          <a:p>
            <a:pPr marL="914400" lvl="1" indent="-457200" algn="just" eaLnBrk="1" hangingPunct="1">
              <a:lnSpc>
                <a:spcPct val="200000"/>
              </a:lnSpc>
              <a:buFont typeface="+mj-lt"/>
              <a:buAutoNum type="arabicParenR"/>
            </a:pPr>
            <a:r>
              <a:rPr lang="el-GR" sz="2000" dirty="0" smtClean="0">
                <a:solidFill>
                  <a:srgbClr val="002060"/>
                </a:solidFill>
              </a:rPr>
              <a:t>Η νομιμοποίηση (1987-1992)</a:t>
            </a:r>
          </a:p>
          <a:p>
            <a:pPr marL="914400" lvl="1" indent="-457200" algn="just" eaLnBrk="1" hangingPunct="1">
              <a:lnSpc>
                <a:spcPct val="200000"/>
              </a:lnSpc>
              <a:buFont typeface="+mj-lt"/>
              <a:buAutoNum type="arabicParenR"/>
            </a:pPr>
            <a:r>
              <a:rPr lang="el-GR" sz="2000" dirty="0" smtClean="0">
                <a:solidFill>
                  <a:srgbClr val="002060"/>
                </a:solidFill>
              </a:rPr>
              <a:t>Η σαγήνη της </a:t>
            </a:r>
            <a:r>
              <a:rPr lang="el-GR" sz="2000" dirty="0" err="1" smtClean="0">
                <a:solidFill>
                  <a:srgbClr val="002060"/>
                </a:solidFill>
              </a:rPr>
              <a:t>αειφορίας</a:t>
            </a:r>
            <a:r>
              <a:rPr lang="el-GR" sz="2000" dirty="0" smtClean="0">
                <a:solidFill>
                  <a:srgbClr val="002060"/>
                </a:solidFill>
              </a:rPr>
              <a:t> (1992-2001)</a:t>
            </a:r>
          </a:p>
          <a:p>
            <a:pPr marL="914400" lvl="1" indent="-457200" algn="just" eaLnBrk="1" hangingPunct="1">
              <a:lnSpc>
                <a:spcPct val="200000"/>
              </a:lnSpc>
              <a:buFont typeface="+mj-lt"/>
              <a:buAutoNum type="arabicParenR"/>
            </a:pPr>
            <a:r>
              <a:rPr lang="el-GR" sz="2000" dirty="0" smtClean="0">
                <a:solidFill>
                  <a:srgbClr val="002060"/>
                </a:solidFill>
              </a:rPr>
              <a:t>Η νέα προσέγγιση (2001-)</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36</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marL="914400" lvl="1" indent="-457200" algn="just" eaLnBrk="1" hangingPunct="1">
              <a:lnSpc>
                <a:spcPct val="150000"/>
              </a:lnSpc>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lnSpc>
                <a:spcPct val="150000"/>
              </a:lnSpc>
            </a:pPr>
            <a:r>
              <a:rPr lang="el-GR" sz="1800" i="1" u="sng" dirty="0" smtClean="0">
                <a:solidFill>
                  <a:srgbClr val="002060"/>
                </a:solidFill>
              </a:rPr>
              <a:t>4. (κάποιες) Αρχές </a:t>
            </a:r>
            <a:r>
              <a:rPr lang="el-GR" sz="1800" u="sng" dirty="0" smtClean="0">
                <a:solidFill>
                  <a:srgbClr val="002060"/>
                </a:solidFill>
              </a:rPr>
              <a:t>περιβαλλοντικής πολιτικής</a:t>
            </a:r>
          </a:p>
          <a:p>
            <a:pPr marL="914400" lvl="1" indent="-457200" algn="just" eaLnBrk="1" hangingPunct="1">
              <a:lnSpc>
                <a:spcPct val="200000"/>
              </a:lnSpc>
              <a:buFont typeface="Courier New" pitchFamily="49" charset="0"/>
              <a:buChar char="o"/>
            </a:pPr>
            <a:r>
              <a:rPr lang="el-GR" sz="1800" dirty="0" smtClean="0">
                <a:solidFill>
                  <a:srgbClr val="002060"/>
                </a:solidFill>
              </a:rPr>
              <a:t>[Επικουρικότητα]</a:t>
            </a:r>
          </a:p>
          <a:p>
            <a:pPr marL="914400" lvl="1" indent="-457200" algn="just" eaLnBrk="1" hangingPunct="1">
              <a:lnSpc>
                <a:spcPct val="200000"/>
              </a:lnSpc>
              <a:buFont typeface="Courier New" pitchFamily="49" charset="0"/>
              <a:buChar char="o"/>
            </a:pPr>
            <a:r>
              <a:rPr lang="el-GR" sz="1800" dirty="0" smtClean="0">
                <a:solidFill>
                  <a:srgbClr val="002060"/>
                </a:solidFill>
              </a:rPr>
              <a:t>Πρόληψη, </a:t>
            </a:r>
          </a:p>
          <a:p>
            <a:pPr marL="914400" lvl="1" indent="-457200" algn="just" eaLnBrk="1" hangingPunct="1">
              <a:lnSpc>
                <a:spcPct val="200000"/>
              </a:lnSpc>
              <a:buFont typeface="Courier New" pitchFamily="49" charset="0"/>
              <a:buChar char="o"/>
            </a:pPr>
            <a:r>
              <a:rPr lang="el-GR" sz="1800" dirty="0" smtClean="0">
                <a:solidFill>
                  <a:srgbClr val="002060"/>
                </a:solidFill>
              </a:rPr>
              <a:t>«Αρχή προφύλαξης», </a:t>
            </a:r>
          </a:p>
          <a:p>
            <a:pPr marL="914400" lvl="1" indent="-457200" algn="just" eaLnBrk="1" hangingPunct="1">
              <a:lnSpc>
                <a:spcPct val="200000"/>
              </a:lnSpc>
              <a:buFont typeface="Courier New" pitchFamily="49" charset="0"/>
              <a:buChar char="o"/>
            </a:pPr>
            <a:r>
              <a:rPr lang="el-GR" sz="1800" dirty="0" smtClean="0">
                <a:solidFill>
                  <a:srgbClr val="002060"/>
                </a:solidFill>
              </a:rPr>
              <a:t>Έλεγχος στην πηγή, </a:t>
            </a:r>
          </a:p>
          <a:p>
            <a:pPr marL="914400" lvl="1" indent="-457200" algn="just" eaLnBrk="1" hangingPunct="1">
              <a:lnSpc>
                <a:spcPct val="200000"/>
              </a:lnSpc>
              <a:buFont typeface="Courier New" pitchFamily="49" charset="0"/>
              <a:buChar char="o"/>
            </a:pPr>
            <a:r>
              <a:rPr lang="el-GR" sz="1800" dirty="0" smtClean="0">
                <a:solidFill>
                  <a:srgbClr val="002060"/>
                </a:solidFill>
              </a:rPr>
              <a:t>«</a:t>
            </a:r>
            <a:r>
              <a:rPr lang="el-GR" sz="1800" dirty="0" err="1" smtClean="0">
                <a:solidFill>
                  <a:srgbClr val="002060"/>
                </a:solidFill>
              </a:rPr>
              <a:t>Ρυπαίνων</a:t>
            </a:r>
            <a:r>
              <a:rPr lang="el-GR" sz="1800" dirty="0" smtClean="0">
                <a:solidFill>
                  <a:srgbClr val="002060"/>
                </a:solidFill>
              </a:rPr>
              <a:t> πληρώνει», </a:t>
            </a:r>
          </a:p>
          <a:p>
            <a:pPr marL="914400" lvl="1" indent="-457200" algn="just" eaLnBrk="1" hangingPunct="1">
              <a:lnSpc>
                <a:spcPct val="200000"/>
              </a:lnSpc>
              <a:buFont typeface="Courier New" pitchFamily="49" charset="0"/>
              <a:buChar char="o"/>
            </a:pPr>
            <a:r>
              <a:rPr lang="el-GR" sz="1800" dirty="0" smtClean="0">
                <a:solidFill>
                  <a:srgbClr val="002060"/>
                </a:solidFill>
              </a:rPr>
              <a:t>Ενσωμάτωση στο σύνολο των πολιτικών</a:t>
            </a:r>
          </a:p>
          <a:p>
            <a:pPr marL="914400" lvl="1" indent="-457200" algn="just" eaLnBrk="1" hangingPunct="1"/>
            <a:endParaRPr lang="el-GR" sz="1800" i="1" u="sng" dirty="0" smtClean="0">
              <a:solidFill>
                <a:srgbClr val="00206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37</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Ευρωπαϊκά περιβαλλοντικά αγαθά</a:t>
            </a:r>
          </a:p>
          <a:p>
            <a:pPr marL="914400" lvl="1" indent="-457200" algn="just" eaLnBrk="1" hangingPunct="1"/>
            <a:r>
              <a:rPr lang="el-GR" sz="1800" i="1" u="sng" dirty="0" smtClean="0">
                <a:solidFill>
                  <a:srgbClr val="002060"/>
                </a:solidFill>
              </a:rPr>
              <a:t>5. «Πανοραμική» θεώρηση. Το 6</a:t>
            </a:r>
            <a:r>
              <a:rPr lang="el-GR" sz="1800" i="1" u="sng" baseline="30000" dirty="0" smtClean="0">
                <a:solidFill>
                  <a:srgbClr val="002060"/>
                </a:solidFill>
              </a:rPr>
              <a:t>ο</a:t>
            </a:r>
            <a:r>
              <a:rPr lang="el-GR" sz="1800" i="1" u="sng" dirty="0" smtClean="0">
                <a:solidFill>
                  <a:srgbClr val="002060"/>
                </a:solidFill>
              </a:rPr>
              <a:t> Πρόγραμμα</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38</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buFont typeface="Wingdings" pitchFamily="2" charset="2"/>
              <a:buChar char="q"/>
            </a:pPr>
            <a:r>
              <a:rPr lang="el-GR" sz="2400" b="1" u="sng" dirty="0" smtClean="0">
                <a:solidFill>
                  <a:srgbClr val="002060"/>
                </a:solidFill>
              </a:rPr>
              <a:t> </a:t>
            </a:r>
            <a:r>
              <a:rPr lang="el-GR" sz="2000" b="1" u="sng" dirty="0" smtClean="0">
                <a:solidFill>
                  <a:srgbClr val="002060"/>
                </a:solidFill>
              </a:rPr>
              <a:t>Ευρωπαϊκά περιβαλλοντικά αγαθά</a:t>
            </a:r>
          </a:p>
          <a:p>
            <a:pPr marL="914400" lvl="1" indent="-457200" algn="just" eaLnBrk="1" hangingPunct="1"/>
            <a:r>
              <a:rPr lang="el-GR" sz="1800" i="1" u="sng" dirty="0" smtClean="0">
                <a:solidFill>
                  <a:srgbClr val="002060"/>
                </a:solidFill>
              </a:rPr>
              <a:t>5. «Πανοραμική» θεώρηση. Το 6</a:t>
            </a:r>
            <a:r>
              <a:rPr lang="el-GR" sz="1800" i="1" u="sng" baseline="30000" dirty="0" smtClean="0">
                <a:solidFill>
                  <a:srgbClr val="002060"/>
                </a:solidFill>
              </a:rPr>
              <a:t>ο</a:t>
            </a:r>
            <a:r>
              <a:rPr lang="el-GR" sz="1800" i="1" u="sng" dirty="0" smtClean="0">
                <a:solidFill>
                  <a:srgbClr val="002060"/>
                </a:solidFill>
              </a:rPr>
              <a:t> Πρόγραμμα</a:t>
            </a:r>
            <a:endParaRPr lang="en-US" sz="1800" i="1" u="sng" dirty="0" smtClean="0">
              <a:solidFill>
                <a:srgbClr val="002060"/>
              </a:solidFill>
            </a:endParaRPr>
          </a:p>
          <a:p>
            <a:pPr marL="914400" lvl="1" indent="-457200" algn="just" eaLnBrk="1" hangingPunct="1"/>
            <a:endParaRPr lang="el-GR" sz="1800" i="1" u="sng" dirty="0" smtClean="0">
              <a:solidFill>
                <a:srgbClr val="002060"/>
              </a:solidFill>
            </a:endParaRPr>
          </a:p>
          <a:p>
            <a:pPr lvl="1" eaLnBrk="1" hangingPunct="1">
              <a:lnSpc>
                <a:spcPct val="150000"/>
              </a:lnSpc>
            </a:pPr>
            <a:r>
              <a:rPr lang="el-GR" sz="2000" dirty="0" smtClean="0">
                <a:solidFill>
                  <a:srgbClr val="002060"/>
                </a:solidFill>
              </a:rPr>
              <a:t>Απόφαση 1600/2002 </a:t>
            </a:r>
          </a:p>
          <a:p>
            <a:pPr lvl="1" eaLnBrk="1" hangingPunct="1">
              <a:lnSpc>
                <a:spcPct val="150000"/>
              </a:lnSpc>
            </a:pPr>
            <a:r>
              <a:rPr lang="el-GR" sz="2000" dirty="0" smtClean="0">
                <a:solidFill>
                  <a:srgbClr val="002060"/>
                </a:solidFill>
              </a:rPr>
              <a:t>του Ευρωπαϊκού Κοινοβουλίου και του Συμβουλίου </a:t>
            </a:r>
          </a:p>
          <a:p>
            <a:pPr lvl="1" eaLnBrk="1" hangingPunct="1">
              <a:lnSpc>
                <a:spcPct val="150000"/>
              </a:lnSpc>
            </a:pPr>
            <a:r>
              <a:rPr lang="el-GR" sz="2000" dirty="0" smtClean="0">
                <a:solidFill>
                  <a:srgbClr val="002060"/>
                </a:solidFill>
              </a:rPr>
              <a:t>της 22ας Ιουλίου 2002 </a:t>
            </a:r>
          </a:p>
          <a:p>
            <a:pPr lvl="1" eaLnBrk="1" hangingPunct="1">
              <a:lnSpc>
                <a:spcPct val="150000"/>
              </a:lnSpc>
            </a:pPr>
            <a:r>
              <a:rPr lang="el-GR" sz="2000" dirty="0" smtClean="0">
                <a:solidFill>
                  <a:srgbClr val="002060"/>
                </a:solidFill>
              </a:rPr>
              <a:t>για τη θέσπιση του </a:t>
            </a:r>
          </a:p>
          <a:p>
            <a:pPr lvl="1" eaLnBrk="1" hangingPunct="1">
              <a:lnSpc>
                <a:spcPct val="150000"/>
              </a:lnSpc>
            </a:pPr>
            <a:r>
              <a:rPr lang="el-GR" sz="2000" dirty="0" smtClean="0">
                <a:solidFill>
                  <a:srgbClr val="002060"/>
                </a:solidFill>
              </a:rPr>
              <a:t>έκτου κοινοτικού προγράμματος δράσης για το περιβάλλον</a:t>
            </a:r>
          </a:p>
          <a:p>
            <a:pPr lvl="1" eaLnBrk="1" hangingPunct="1">
              <a:lnSpc>
                <a:spcPct val="150000"/>
              </a:lnSpc>
            </a:pPr>
            <a:r>
              <a:rPr lang="el-GR" sz="2000" i="1" dirty="0" smtClean="0">
                <a:solidFill>
                  <a:srgbClr val="002060"/>
                </a:solidFill>
              </a:rPr>
              <a:t>[ΕΕ </a:t>
            </a:r>
            <a:r>
              <a:rPr lang="en-US" sz="2000" i="1" dirty="0" smtClean="0">
                <a:solidFill>
                  <a:srgbClr val="002060"/>
                </a:solidFill>
              </a:rPr>
              <a:t>L242, 10.9.2002]</a:t>
            </a:r>
          </a:p>
          <a:p>
            <a:pPr lvl="1" eaLnBrk="1" hangingPunct="1">
              <a:lnSpc>
                <a:spcPct val="150000"/>
              </a:lnSpc>
            </a:pPr>
            <a:r>
              <a:rPr lang="en-US" sz="2000" i="1" dirty="0" smtClean="0">
                <a:solidFill>
                  <a:srgbClr val="002060"/>
                </a:solidFill>
              </a:rPr>
              <a:t>http://eur-lex.europa.eu/</a:t>
            </a:r>
            <a:endParaRPr lang="el-GR" sz="2000" i="1" dirty="0" smtClean="0">
              <a:solidFill>
                <a:srgbClr val="00206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39</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pPr>
            <a:r>
              <a:rPr lang="el-GR" sz="2000" u="sng" dirty="0" smtClean="0">
                <a:solidFill>
                  <a:srgbClr val="002060"/>
                </a:solidFill>
              </a:rPr>
              <a:t>Απόφαση 1600 – 6</a:t>
            </a:r>
            <a:r>
              <a:rPr lang="el-GR" sz="2000" u="sng" baseline="30000" dirty="0" smtClean="0">
                <a:solidFill>
                  <a:srgbClr val="002060"/>
                </a:solidFill>
              </a:rPr>
              <a:t>ο</a:t>
            </a:r>
            <a:r>
              <a:rPr lang="el-GR" sz="2000" u="sng" dirty="0" smtClean="0">
                <a:solidFill>
                  <a:srgbClr val="002060"/>
                </a:solidFill>
              </a:rPr>
              <a:t> Πρόγραμμα</a:t>
            </a: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Γενικοί σκοποί ανά προτεραιότητα</a:t>
            </a:r>
          </a:p>
          <a:p>
            <a:pPr lvl="1" algn="just" eaLnBrk="1" hangingPunct="1">
              <a:lnSpc>
                <a:spcPct val="150000"/>
              </a:lnSpc>
              <a:buFont typeface="Wingdings" pitchFamily="2" charset="2"/>
              <a:buChar char="§"/>
            </a:pPr>
            <a:r>
              <a:rPr lang="el-GR" sz="2000" dirty="0" smtClean="0">
                <a:solidFill>
                  <a:srgbClr val="002060"/>
                </a:solidFill>
              </a:rPr>
              <a:t> Στρατηγικές προσεγγίσεις –μέσα</a:t>
            </a:r>
          </a:p>
          <a:p>
            <a:pPr lvl="1" algn="just" eaLnBrk="1" hangingPunct="1">
              <a:lnSpc>
                <a:spcPct val="150000"/>
              </a:lnSpc>
              <a:buFont typeface="Wingdings" pitchFamily="2" charset="2"/>
              <a:buChar char="§"/>
            </a:pPr>
            <a:r>
              <a:rPr lang="el-GR" sz="2000" dirty="0" smtClean="0">
                <a:solidFill>
                  <a:srgbClr val="002060"/>
                </a:solidFill>
              </a:rPr>
              <a:t> Για κάθε προτεραιότητα</a:t>
            </a:r>
          </a:p>
          <a:p>
            <a:pPr lvl="2" algn="just" eaLnBrk="1" hangingPunct="1">
              <a:lnSpc>
                <a:spcPct val="150000"/>
              </a:lnSpc>
              <a:buFont typeface="Wingdings" pitchFamily="2" charset="2"/>
              <a:buChar char="§"/>
            </a:pPr>
            <a:r>
              <a:rPr lang="el-GR" sz="2000" dirty="0" smtClean="0">
                <a:solidFill>
                  <a:srgbClr val="002060"/>
                </a:solidFill>
              </a:rPr>
              <a:t> Συγκεκριμένοι στόχοι</a:t>
            </a:r>
          </a:p>
          <a:p>
            <a:pPr lvl="2" algn="just" eaLnBrk="1" hangingPunct="1">
              <a:lnSpc>
                <a:spcPct val="150000"/>
              </a:lnSpc>
              <a:buFont typeface="Wingdings" pitchFamily="2" charset="2"/>
              <a:buChar char="§"/>
            </a:pPr>
            <a:r>
              <a:rPr lang="el-GR" sz="2000" dirty="0" smtClean="0">
                <a:solidFill>
                  <a:srgbClr val="002060"/>
                </a:solidFill>
              </a:rPr>
              <a:t> Δράσεις προτεραιότητας</a:t>
            </a:r>
          </a:p>
          <a:p>
            <a:pPr lvl="1" algn="just" eaLnBrk="1" hangingPunct="1">
              <a:lnSpc>
                <a:spcPct val="150000"/>
              </a:lnSpc>
              <a:buFont typeface="Wingdings" pitchFamily="2" charset="2"/>
              <a:buChar char="§"/>
            </a:pPr>
            <a:r>
              <a:rPr lang="el-GR" sz="2000" dirty="0" smtClean="0">
                <a:solidFill>
                  <a:srgbClr val="002060"/>
                </a:solidFill>
              </a:rPr>
              <a:t> Τρόπος εφαρμογής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dirty="0" smtClean="0"/>
              <a:t>2012-2013      #8</a:t>
            </a:r>
          </a:p>
        </p:txBody>
      </p:sp>
      <p:sp>
        <p:nvSpPr>
          <p:cNvPr id="2051" name="Footer Placeholder 4"/>
          <p:cNvSpPr>
            <a:spLocks noGrp="1"/>
          </p:cNvSpPr>
          <p:nvPr>
            <p:ph type="ftr" sz="quarter" idx="11"/>
          </p:nvPr>
        </p:nvSpPr>
        <p:spPr>
          <a:xfrm>
            <a:off x="3124200" y="6245225"/>
            <a:ext cx="2887960" cy="476250"/>
          </a:xfrm>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4</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algn="l" eaLnBrk="1" hangingPunct="1">
              <a:lnSpc>
                <a:spcPct val="200000"/>
              </a:lnSpc>
              <a:buFont typeface="Wingdings" pitchFamily="2" charset="2"/>
              <a:buChar char="q"/>
            </a:pPr>
            <a:endParaRPr lang="el-GR" sz="2400" b="1" dirty="0" smtClean="0">
              <a:latin typeface="Verdana" pitchFamily="34" charset="0"/>
            </a:endParaRPr>
          </a:p>
          <a:p>
            <a:pPr algn="l" eaLnBrk="1" hangingPunct="1">
              <a:lnSpc>
                <a:spcPct val="250000"/>
              </a:lnSpc>
              <a:buFont typeface="Wingdings" pitchFamily="2" charset="2"/>
              <a:buChar char="q"/>
            </a:pPr>
            <a:r>
              <a:rPr lang="el-GR" sz="2400" b="1" dirty="0" smtClean="0">
                <a:latin typeface="Verdana" pitchFamily="34" charset="0"/>
              </a:rPr>
              <a:t> Παγκόσμια περιβαλλοντικά αγαθά</a:t>
            </a:r>
          </a:p>
          <a:p>
            <a:pPr algn="l" eaLnBrk="1" hangingPunct="1">
              <a:lnSpc>
                <a:spcPct val="250000"/>
              </a:lnSpc>
              <a:buFont typeface="Wingdings" pitchFamily="2" charset="2"/>
              <a:buChar char="q"/>
            </a:pPr>
            <a:r>
              <a:rPr lang="el-GR" sz="2400" b="1" dirty="0" smtClean="0">
                <a:latin typeface="Verdana" pitchFamily="34" charset="0"/>
              </a:rPr>
              <a:t> Ευρωπαϊκά περιβαλλοντικά αγαθά</a:t>
            </a:r>
          </a:p>
          <a:p>
            <a:pPr algn="l" eaLnBrk="1" hangingPunct="1">
              <a:lnSpc>
                <a:spcPct val="250000"/>
              </a:lnSpc>
              <a:buFont typeface="Wingdings" pitchFamily="2" charset="2"/>
              <a:buChar char="q"/>
            </a:pPr>
            <a:r>
              <a:rPr lang="el-GR" sz="2400" b="1" dirty="0" smtClean="0">
                <a:latin typeface="Verdana" pitchFamily="34" charset="0"/>
              </a:rPr>
              <a:t> Αποτελεσματικότερο επίπεδο παρέμβασης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40</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Πεδίο εφαρμογής: Περιβαλλοντικές προτεραιότητες.</a:t>
            </a:r>
          </a:p>
          <a:p>
            <a:pPr lvl="1" algn="just" eaLnBrk="1" hangingPunct="1">
              <a:lnSpc>
                <a:spcPct val="150000"/>
              </a:lnSpc>
              <a:buFont typeface="Wingdings" pitchFamily="2" charset="2"/>
              <a:buChar char="v"/>
            </a:pPr>
            <a:r>
              <a:rPr lang="el-GR" sz="2000" dirty="0" smtClean="0">
                <a:solidFill>
                  <a:srgbClr val="002060"/>
                </a:solidFill>
              </a:rPr>
              <a:t> Κλιματικές αλλαγές</a:t>
            </a:r>
            <a:r>
              <a:rPr lang="el-GR" sz="1600" dirty="0" smtClean="0">
                <a:solidFill>
                  <a:srgbClr val="002060"/>
                </a:solidFill>
              </a:rPr>
              <a:t> </a:t>
            </a:r>
          </a:p>
          <a:p>
            <a:pPr lvl="1" algn="just" eaLnBrk="1" hangingPunct="1">
              <a:lnSpc>
                <a:spcPct val="150000"/>
              </a:lnSpc>
              <a:buFont typeface="Wingdings" pitchFamily="2" charset="2"/>
              <a:buChar char="v"/>
            </a:pPr>
            <a:r>
              <a:rPr lang="el-GR" sz="2000" dirty="0" smtClean="0">
                <a:solidFill>
                  <a:srgbClr val="002060"/>
                </a:solidFill>
              </a:rPr>
              <a:t> Φύση και βιοποικιλότητα</a:t>
            </a:r>
          </a:p>
          <a:p>
            <a:pPr lvl="1" algn="just" eaLnBrk="1" hangingPunct="1">
              <a:lnSpc>
                <a:spcPct val="150000"/>
              </a:lnSpc>
              <a:buFont typeface="Wingdings" pitchFamily="2" charset="2"/>
              <a:buChar char="v"/>
            </a:pPr>
            <a:r>
              <a:rPr lang="el-GR" sz="2000" dirty="0" smtClean="0">
                <a:solidFill>
                  <a:srgbClr val="002060"/>
                </a:solidFill>
              </a:rPr>
              <a:t> Περιβάλλον, υγεία και ποιότητα ζωής</a:t>
            </a:r>
          </a:p>
          <a:p>
            <a:pPr lvl="1" algn="just" eaLnBrk="1" hangingPunct="1">
              <a:lnSpc>
                <a:spcPct val="150000"/>
              </a:lnSpc>
              <a:buFont typeface="Wingdings" pitchFamily="2" charset="2"/>
              <a:buChar char="v"/>
            </a:pPr>
            <a:r>
              <a:rPr lang="el-GR" sz="2000" dirty="0" smtClean="0">
                <a:solidFill>
                  <a:srgbClr val="002060"/>
                </a:solidFill>
              </a:rPr>
              <a:t> Φυσικοί πόροι και απόβλητα</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41</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Γενικοί σκοποί ανά προτεραιότητα</a:t>
            </a:r>
          </a:p>
          <a:p>
            <a:pPr lvl="1" algn="just" eaLnBrk="1" hangingPunct="1">
              <a:lnSpc>
                <a:spcPct val="150000"/>
              </a:lnSpc>
              <a:buFont typeface="Wingdings" pitchFamily="2" charset="2"/>
              <a:buChar char="v"/>
            </a:pPr>
            <a:r>
              <a:rPr lang="el-GR" sz="2000" dirty="0" smtClean="0">
                <a:solidFill>
                  <a:srgbClr val="002060"/>
                </a:solidFill>
              </a:rPr>
              <a:t> Κλιματικές αλλαγές </a:t>
            </a:r>
          </a:p>
          <a:p>
            <a:pPr lvl="1" algn="just" eaLnBrk="1" hangingPunct="1">
              <a:lnSpc>
                <a:spcPct val="150000"/>
              </a:lnSpc>
            </a:pPr>
            <a:r>
              <a:rPr lang="el-GR" sz="1600" dirty="0" smtClean="0">
                <a:solidFill>
                  <a:srgbClr val="002060"/>
                </a:solidFill>
              </a:rPr>
              <a:t>Προβολή κλιματικών αλλαγών ως της σημαντικότερης πρόκλησης της επόμενης δεκαετίας και πέραν αυτής και στην επιδίωξη του μακροπρόθεσμου στόχου σταθεροποίησης των αερίων θερμοκηπίου στην ατμόσφαιρα σε επίπεδο το οποίο προλαμβάνει την επικίνδυνη ανθρωπογενή παρέμβαση στο κλιματικό σύστημα</a:t>
            </a:r>
          </a:p>
          <a:p>
            <a:pPr lvl="1" algn="just" eaLnBrk="1" hangingPunct="1">
              <a:lnSpc>
                <a:spcPct val="150000"/>
              </a:lnSpc>
            </a:pPr>
            <a:r>
              <a:rPr lang="el-GR" sz="1600" dirty="0" smtClean="0">
                <a:solidFill>
                  <a:srgbClr val="002060"/>
                </a:solidFill>
              </a:rPr>
              <a:t>Μακροπρόθεσμος στόχος: Μέγιστη αύξηση θερμοκρασίας κατά  2</a:t>
            </a:r>
            <a:r>
              <a:rPr lang="en-US" sz="1600" dirty="0" smtClean="0">
                <a:solidFill>
                  <a:srgbClr val="002060"/>
                </a:solidFill>
              </a:rPr>
              <a:t> C</a:t>
            </a:r>
            <a:r>
              <a:rPr lang="el-GR" sz="1600" dirty="0" smtClean="0">
                <a:solidFill>
                  <a:srgbClr val="002060"/>
                </a:solidFill>
              </a:rPr>
              <a:t> σε σχέση με προβιομηχανικά επίπεδα και συγκέντρωση </a:t>
            </a:r>
            <a:r>
              <a:rPr lang="en-US" sz="1600" dirty="0" smtClean="0">
                <a:solidFill>
                  <a:srgbClr val="002060"/>
                </a:solidFill>
              </a:rPr>
              <a:t>CO2</a:t>
            </a:r>
            <a:r>
              <a:rPr lang="el-GR" sz="1600" dirty="0" smtClean="0">
                <a:solidFill>
                  <a:srgbClr val="002060"/>
                </a:solidFill>
              </a:rPr>
              <a:t> κάτω των 550 </a:t>
            </a:r>
            <a:r>
              <a:rPr lang="en-US" sz="1600" dirty="0" err="1" smtClean="0">
                <a:solidFill>
                  <a:srgbClr val="002060"/>
                </a:solidFill>
              </a:rPr>
              <a:t>ppm</a:t>
            </a:r>
            <a:r>
              <a:rPr lang="en-US" sz="1600" dirty="0" smtClean="0">
                <a:solidFill>
                  <a:srgbClr val="002060"/>
                </a:solidFill>
              </a:rPr>
              <a:t>. </a:t>
            </a:r>
            <a:r>
              <a:rPr lang="el-GR" sz="1600" dirty="0" smtClean="0">
                <a:solidFill>
                  <a:srgbClr val="002060"/>
                </a:solidFill>
              </a:rPr>
              <a:t>Πιο μακροπρόθεσμα είναι δυνατό να απαιτηθεί η συνολική μείωση των εκπομπών αερίων θερμοκηπίου κατά 70% σε σχέση με τα επίπεδα 1990.</a:t>
            </a:r>
            <a:endParaRPr lang="el-GR" sz="1600" b="1" u="sng" dirty="0" smtClean="0">
              <a:solidFill>
                <a:srgbClr val="002060"/>
              </a:solidFill>
            </a:endParaRP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42</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Γενικοί σκοποί ανά προτεραιότητα</a:t>
            </a:r>
          </a:p>
          <a:p>
            <a:pPr lvl="1" algn="just" eaLnBrk="1" hangingPunct="1">
              <a:lnSpc>
                <a:spcPct val="150000"/>
              </a:lnSpc>
              <a:buFont typeface="Wingdings" pitchFamily="2" charset="2"/>
              <a:buChar char="v"/>
            </a:pPr>
            <a:r>
              <a:rPr lang="el-GR" sz="2000" dirty="0" smtClean="0">
                <a:solidFill>
                  <a:srgbClr val="002060"/>
                </a:solidFill>
              </a:rPr>
              <a:t> Φύση και βιοποικιλότητα</a:t>
            </a:r>
          </a:p>
          <a:p>
            <a:pPr lvl="1" algn="just" eaLnBrk="1" hangingPunct="1">
              <a:lnSpc>
                <a:spcPct val="150000"/>
              </a:lnSpc>
            </a:pPr>
            <a:r>
              <a:rPr lang="el-GR" sz="1600" dirty="0" smtClean="0">
                <a:solidFill>
                  <a:srgbClr val="002060"/>
                </a:solidFill>
              </a:rPr>
              <a:t>Προστασία, διατήρηση, αποκατάσταση και ανάπτυξη της λειτουργίας των φυσικών συστημάτων, των φυσικών </a:t>
            </a:r>
            <a:r>
              <a:rPr lang="el-GR" sz="1600" dirty="0" err="1" smtClean="0">
                <a:solidFill>
                  <a:srgbClr val="002060"/>
                </a:solidFill>
              </a:rPr>
              <a:t>οικοτόπων</a:t>
            </a:r>
            <a:r>
              <a:rPr lang="el-GR" sz="1600" dirty="0" smtClean="0">
                <a:solidFill>
                  <a:srgbClr val="002060"/>
                </a:solidFill>
              </a:rPr>
              <a:t>, της άγριας πανίδας και χλωρίδας ώστε να ανασταλούν η ερημοποίηση και η απώλεια βιοποικιλότητας, συμπεριλαμβανομένης της ποικιλότητας των γενετικών πόρων, τόσο στην Ε.Ε. όσο και παγκοσμίως</a:t>
            </a:r>
          </a:p>
          <a:p>
            <a:pPr lvl="1" algn="just" eaLnBrk="1" hangingPunct="1">
              <a:lnSpc>
                <a:spcPct val="150000"/>
              </a:lnSpc>
            </a:pPr>
            <a:endParaRPr lang="el-GR" sz="2000" b="1" u="sng" dirty="0" smtClean="0">
              <a:solidFill>
                <a:srgbClr val="002060"/>
              </a:solidFill>
            </a:endParaRP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43</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Γενικοί σκοποί ανά προτεραιότητα</a:t>
            </a:r>
          </a:p>
          <a:p>
            <a:pPr lvl="1" algn="just" eaLnBrk="1" hangingPunct="1">
              <a:lnSpc>
                <a:spcPct val="150000"/>
              </a:lnSpc>
              <a:buFont typeface="Wingdings" pitchFamily="2" charset="2"/>
              <a:buChar char="v"/>
            </a:pPr>
            <a:r>
              <a:rPr lang="el-GR" sz="2000" dirty="0" smtClean="0">
                <a:solidFill>
                  <a:srgbClr val="002060"/>
                </a:solidFill>
              </a:rPr>
              <a:t> Περιβάλλον, υγεία και ποιότητα ζωής</a:t>
            </a:r>
          </a:p>
          <a:p>
            <a:pPr lvl="1" algn="just" eaLnBrk="1" hangingPunct="1">
              <a:lnSpc>
                <a:spcPct val="150000"/>
              </a:lnSpc>
            </a:pPr>
            <a:r>
              <a:rPr lang="el-GR" sz="1600" dirty="0" smtClean="0">
                <a:solidFill>
                  <a:srgbClr val="002060"/>
                </a:solidFill>
              </a:rPr>
              <a:t>Συμβολή σε υψηλό επίπεδο ποιότητας ζωής και κοινωνικής ευημερίας των πολιτών, παρέχοντας ένα περιβάλλον στο οποίο το επίπεδο ρύπανσης δεν θίγει την ανθρώπινη υγεία και το περιβάλλον και ενθαρρύνοντας την αειφόρο αστική ανάπτυξη</a:t>
            </a:r>
          </a:p>
          <a:p>
            <a:pPr lvl="1" algn="just" eaLnBrk="1" hangingPunct="1">
              <a:lnSpc>
                <a:spcPct val="150000"/>
              </a:lnSpc>
            </a:pPr>
            <a:endParaRPr lang="el-GR" sz="2000" b="1" u="sng" dirty="0" smtClean="0">
              <a:solidFill>
                <a:srgbClr val="002060"/>
              </a:solidFill>
            </a:endParaRP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44</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Γενικοί σκοποί ανά προτεραιότητα</a:t>
            </a:r>
          </a:p>
          <a:p>
            <a:pPr lvl="1" algn="just" eaLnBrk="1" hangingPunct="1">
              <a:lnSpc>
                <a:spcPct val="150000"/>
              </a:lnSpc>
              <a:buFont typeface="Wingdings" pitchFamily="2" charset="2"/>
              <a:buChar char="v"/>
            </a:pPr>
            <a:r>
              <a:rPr lang="el-GR" sz="2000" dirty="0" smtClean="0">
                <a:solidFill>
                  <a:srgbClr val="002060"/>
                </a:solidFill>
              </a:rPr>
              <a:t> Φυσικοί πόροι και απόβλητα</a:t>
            </a:r>
          </a:p>
          <a:p>
            <a:pPr lvl="1" algn="just" eaLnBrk="1" hangingPunct="1">
              <a:lnSpc>
                <a:spcPct val="150000"/>
              </a:lnSpc>
            </a:pPr>
            <a:r>
              <a:rPr lang="el-GR" sz="1600" dirty="0" smtClean="0">
                <a:solidFill>
                  <a:srgbClr val="002060"/>
                </a:solidFill>
              </a:rPr>
              <a:t>Βελτίωση της αποτελεσματικότητας των πόρων και της διαχείρισης των πόρων και των αποβλήτων για να επιτευχθούν περισσότερο βιώσιμες μορφές παραγωγής και κατανάλωσης, αποσυνδέοντας τη χρήση των πόρων και την παραγωγή αποβλήτων από το ρυθμό της οικονομικής μεγέθυνσης και αποσκοπώντας στο να εξασφαλιστεί ότι η κατανάλωση ανανεώσιμων </a:t>
            </a:r>
            <a:r>
              <a:rPr lang="el-GR" sz="1600" dirty="0" err="1" smtClean="0">
                <a:solidFill>
                  <a:srgbClr val="002060"/>
                </a:solidFill>
              </a:rPr>
              <a:t>καιμη</a:t>
            </a:r>
            <a:r>
              <a:rPr lang="el-GR" sz="1600" dirty="0" smtClean="0">
                <a:solidFill>
                  <a:srgbClr val="002060"/>
                </a:solidFill>
              </a:rPr>
              <a:t> ανανεώσιμων πόρων δεν υπερβαίνει τη φέρουσα ικανότητα του περιβάλλοντος</a:t>
            </a:r>
          </a:p>
          <a:p>
            <a:pPr lvl="1" algn="just" eaLnBrk="1" hangingPunct="1">
              <a:lnSpc>
                <a:spcPct val="150000"/>
              </a:lnSpc>
            </a:pPr>
            <a:endParaRPr lang="el-GR" sz="1600" b="1" u="sng" dirty="0" smtClean="0">
              <a:solidFill>
                <a:srgbClr val="002060"/>
              </a:solidFill>
            </a:endParaRP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45</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Γενικοί σκοποί ανά προτεραιότητα</a:t>
            </a:r>
          </a:p>
          <a:p>
            <a:pPr lvl="1" algn="just" eaLnBrk="1" hangingPunct="1">
              <a:lnSpc>
                <a:spcPct val="150000"/>
              </a:lnSpc>
              <a:buFont typeface="Wingdings" pitchFamily="2" charset="2"/>
              <a:buChar char="§"/>
            </a:pPr>
            <a:r>
              <a:rPr lang="el-GR" sz="2000" b="1" u="sng" dirty="0" smtClean="0">
                <a:solidFill>
                  <a:srgbClr val="002060"/>
                </a:solidFill>
              </a:rPr>
              <a:t> Στρατηγικές προσεγγίσεις –μέσα</a:t>
            </a:r>
          </a:p>
          <a:p>
            <a:pPr lvl="1" algn="just" eaLnBrk="1" hangingPunct="1">
              <a:buFont typeface="Courier New" pitchFamily="49" charset="0"/>
              <a:buChar char="o"/>
            </a:pPr>
            <a:r>
              <a:rPr lang="el-GR" sz="1600" dirty="0" smtClean="0">
                <a:solidFill>
                  <a:srgbClr val="002060"/>
                </a:solidFill>
              </a:rPr>
              <a:t> Νομοθεσία</a:t>
            </a:r>
          </a:p>
          <a:p>
            <a:pPr lvl="1" algn="just" eaLnBrk="1" hangingPunct="1">
              <a:buFont typeface="Courier New" pitchFamily="49" charset="0"/>
              <a:buChar char="o"/>
            </a:pPr>
            <a:r>
              <a:rPr lang="el-GR" sz="1600" dirty="0" smtClean="0">
                <a:solidFill>
                  <a:srgbClr val="002060"/>
                </a:solidFill>
              </a:rPr>
              <a:t> Εφαρμογή νομοθεσίας</a:t>
            </a:r>
          </a:p>
          <a:p>
            <a:pPr lvl="1" algn="just" eaLnBrk="1" hangingPunct="1">
              <a:buFont typeface="Courier New" pitchFamily="49" charset="0"/>
              <a:buChar char="o"/>
            </a:pPr>
            <a:r>
              <a:rPr lang="el-GR" sz="1600" dirty="0" smtClean="0">
                <a:solidFill>
                  <a:srgbClr val="002060"/>
                </a:solidFill>
              </a:rPr>
              <a:t> Ενσωμάτωση σε άλλες πολιτικές</a:t>
            </a:r>
          </a:p>
          <a:p>
            <a:pPr lvl="1" algn="just" eaLnBrk="1" hangingPunct="1">
              <a:buFont typeface="Courier New" pitchFamily="49" charset="0"/>
              <a:buChar char="o"/>
            </a:pPr>
            <a:r>
              <a:rPr lang="el-GR" sz="1600" dirty="0" smtClean="0">
                <a:solidFill>
                  <a:srgbClr val="002060"/>
                </a:solidFill>
              </a:rPr>
              <a:t> Προώθηση προτύπων … ενισχύσεων … </a:t>
            </a:r>
            <a:r>
              <a:rPr lang="el-GR" sz="1600" dirty="0" err="1" smtClean="0">
                <a:solidFill>
                  <a:srgbClr val="002060"/>
                </a:solidFill>
              </a:rPr>
              <a:t>περιβ.αδειών</a:t>
            </a:r>
            <a:r>
              <a:rPr lang="el-GR" sz="1600" dirty="0" smtClean="0">
                <a:solidFill>
                  <a:srgbClr val="002060"/>
                </a:solidFill>
              </a:rPr>
              <a:t>… ενθάρρυνση φορολογίας</a:t>
            </a:r>
          </a:p>
          <a:p>
            <a:pPr lvl="1" algn="just" eaLnBrk="1" hangingPunct="1">
              <a:buFont typeface="Courier New" pitchFamily="49" charset="0"/>
              <a:buChar char="o"/>
            </a:pPr>
            <a:r>
              <a:rPr lang="el-GR" sz="1600" dirty="0" smtClean="0">
                <a:solidFill>
                  <a:srgbClr val="002060"/>
                </a:solidFill>
              </a:rPr>
              <a:t> Συνεργασία με επιχειρήσεις … ενισχύσεις ΜΜΕ ,,, εθελοντικές δεσμεύσεις…</a:t>
            </a:r>
          </a:p>
          <a:p>
            <a:pPr lvl="1" algn="just" eaLnBrk="1" hangingPunct="1">
              <a:buFont typeface="Courier New" pitchFamily="49" charset="0"/>
              <a:buChar char="o"/>
            </a:pPr>
            <a:r>
              <a:rPr lang="el-GR" sz="1600" dirty="0" smtClean="0">
                <a:solidFill>
                  <a:srgbClr val="002060"/>
                </a:solidFill>
              </a:rPr>
              <a:t> Ενημέρωση καταναλωτών … οικολογική σήμανση…</a:t>
            </a:r>
          </a:p>
          <a:p>
            <a:pPr lvl="1" algn="just" eaLnBrk="1" hangingPunct="1">
              <a:buFont typeface="Courier New" pitchFamily="49" charset="0"/>
              <a:buChar char="o"/>
            </a:pPr>
            <a:r>
              <a:rPr lang="el-GR" sz="1600" dirty="0" smtClean="0">
                <a:solidFill>
                  <a:srgbClr val="002060"/>
                </a:solidFill>
              </a:rPr>
              <a:t> Ενσωμάτωση στον </a:t>
            </a:r>
            <a:r>
              <a:rPr lang="el-GR" sz="1600" dirty="0" err="1" smtClean="0">
                <a:solidFill>
                  <a:srgbClr val="002060"/>
                </a:solidFill>
              </a:rPr>
              <a:t>χρηματο</a:t>
            </a:r>
            <a:r>
              <a:rPr lang="el-GR" sz="1600" dirty="0" smtClean="0">
                <a:solidFill>
                  <a:srgbClr val="002060"/>
                </a:solidFill>
              </a:rPr>
              <a:t>-οικονομικό τομέα</a:t>
            </a:r>
          </a:p>
          <a:p>
            <a:pPr lvl="1" algn="just" eaLnBrk="1" hangingPunct="1">
              <a:buFont typeface="Courier New" pitchFamily="49" charset="0"/>
              <a:buChar char="o"/>
            </a:pPr>
            <a:r>
              <a:rPr lang="el-GR" sz="1600" dirty="0" smtClean="0">
                <a:solidFill>
                  <a:srgbClr val="002060"/>
                </a:solidFill>
              </a:rPr>
              <a:t> Νομοθεσία περί περιβαλλοντικής ευθύνης</a:t>
            </a:r>
          </a:p>
          <a:p>
            <a:pPr lvl="1" algn="just" eaLnBrk="1" hangingPunct="1">
              <a:buFont typeface="Courier New" pitchFamily="49" charset="0"/>
              <a:buChar char="o"/>
            </a:pPr>
            <a:r>
              <a:rPr lang="el-GR" sz="1600" dirty="0" smtClean="0">
                <a:solidFill>
                  <a:srgbClr val="002060"/>
                </a:solidFill>
              </a:rPr>
              <a:t> Συνεργασία με ομάδες καταναλωτών, περιβαλλοντικές οργανώσεις</a:t>
            </a:r>
          </a:p>
          <a:p>
            <a:pPr lvl="1" algn="just" eaLnBrk="1" hangingPunct="1">
              <a:buFont typeface="Courier New" pitchFamily="49" charset="0"/>
              <a:buChar char="o"/>
            </a:pPr>
            <a:r>
              <a:rPr lang="el-GR" sz="1600" dirty="0" smtClean="0">
                <a:solidFill>
                  <a:srgbClr val="002060"/>
                </a:solidFill>
              </a:rPr>
              <a:t> Ενθάρρυνση αειφόρου χρήσης …βέλτιστες πρακτικές…</a:t>
            </a:r>
          </a:p>
          <a:p>
            <a:pPr lvl="1" algn="just" eaLnBrk="1" hangingPunct="1">
              <a:lnSpc>
                <a:spcPct val="150000"/>
              </a:lnSpc>
              <a:buFont typeface="Wingdings" pitchFamily="2" charset="2"/>
              <a:buChar char="§"/>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46</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Γενικοί σκοποί ανά προτεραιότητα</a:t>
            </a:r>
          </a:p>
          <a:p>
            <a:pPr lvl="1" algn="just" eaLnBrk="1" hangingPunct="1">
              <a:lnSpc>
                <a:spcPct val="150000"/>
              </a:lnSpc>
              <a:buFont typeface="Wingdings" pitchFamily="2" charset="2"/>
              <a:buChar char="§"/>
            </a:pPr>
            <a:r>
              <a:rPr lang="el-GR" sz="2000" dirty="0" smtClean="0">
                <a:solidFill>
                  <a:srgbClr val="002060"/>
                </a:solidFill>
              </a:rPr>
              <a:t> Στρατηγικές προσεγγίσεις –μέσα</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Για κάθε προτεραιότητα</a:t>
            </a:r>
          </a:p>
          <a:p>
            <a:pPr lvl="2" algn="just" eaLnBrk="1" hangingPunct="1">
              <a:lnSpc>
                <a:spcPct val="150000"/>
              </a:lnSpc>
              <a:buFont typeface="Courier New" pitchFamily="49" charset="0"/>
              <a:buChar char="o"/>
            </a:pPr>
            <a:r>
              <a:rPr lang="el-GR" sz="2000" b="1" u="sng" dirty="0" smtClean="0">
                <a:solidFill>
                  <a:srgbClr val="002060"/>
                </a:solidFill>
              </a:rPr>
              <a:t> Συγκεκριμένοι στόχοι</a:t>
            </a:r>
          </a:p>
          <a:p>
            <a:pPr lvl="2" algn="just" eaLnBrk="1" hangingPunct="1">
              <a:lnSpc>
                <a:spcPct val="150000"/>
              </a:lnSpc>
              <a:buFont typeface="Courier New" pitchFamily="49" charset="0"/>
              <a:buChar char="o"/>
            </a:pPr>
            <a:r>
              <a:rPr lang="el-GR" sz="2000" b="1" u="sng" dirty="0" smtClean="0">
                <a:solidFill>
                  <a:srgbClr val="002060"/>
                </a:solidFill>
              </a:rPr>
              <a:t> Δράσεις προτεραιότητας</a:t>
            </a: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47</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lvl="1" algn="just" eaLnBrk="1" hangingPunct="1">
              <a:lnSpc>
                <a:spcPct val="150000"/>
              </a:lnSpc>
            </a:pPr>
            <a:endParaRPr lang="el-GR" sz="2000" dirty="0" smtClean="0">
              <a:solidFill>
                <a:srgbClr val="002060"/>
              </a:solidFill>
            </a:endParaRPr>
          </a:p>
          <a:p>
            <a:pPr lvl="1" algn="just" eaLnBrk="1" hangingPunct="1">
              <a:lnSpc>
                <a:spcPct val="150000"/>
              </a:lnSpc>
              <a:buFont typeface="Wingdings" pitchFamily="2" charset="2"/>
              <a:buChar char="§"/>
            </a:pPr>
            <a:r>
              <a:rPr lang="el-GR" sz="2000" dirty="0" smtClean="0">
                <a:solidFill>
                  <a:srgbClr val="002060"/>
                </a:solidFill>
              </a:rPr>
              <a:t> Πεδίο εφαρμογής: Περιβαλλοντικές προτεραιότητες. </a:t>
            </a:r>
          </a:p>
          <a:p>
            <a:pPr lvl="1" algn="just" eaLnBrk="1" hangingPunct="1">
              <a:lnSpc>
                <a:spcPct val="150000"/>
              </a:lnSpc>
              <a:buFont typeface="Wingdings" pitchFamily="2" charset="2"/>
              <a:buChar char="§"/>
            </a:pPr>
            <a:r>
              <a:rPr lang="el-GR" sz="2000" dirty="0" smtClean="0">
                <a:solidFill>
                  <a:srgbClr val="002060"/>
                </a:solidFill>
              </a:rPr>
              <a:t> Γενικοί σκοποί ανά προτεραιότητα</a:t>
            </a:r>
          </a:p>
          <a:p>
            <a:pPr lvl="1" algn="just" eaLnBrk="1" hangingPunct="1">
              <a:lnSpc>
                <a:spcPct val="150000"/>
              </a:lnSpc>
              <a:buFont typeface="Wingdings" pitchFamily="2" charset="2"/>
              <a:buChar char="§"/>
            </a:pPr>
            <a:r>
              <a:rPr lang="el-GR" sz="2000" dirty="0" smtClean="0">
                <a:solidFill>
                  <a:srgbClr val="002060"/>
                </a:solidFill>
              </a:rPr>
              <a:t> Στρατηγικές προσεγγίσεις –μέσα</a:t>
            </a:r>
          </a:p>
          <a:p>
            <a:pPr lvl="1" algn="just" eaLnBrk="1" hangingPunct="1">
              <a:lnSpc>
                <a:spcPct val="150000"/>
              </a:lnSpc>
              <a:buFont typeface="Wingdings" pitchFamily="2" charset="2"/>
              <a:buChar char="§"/>
            </a:pPr>
            <a:r>
              <a:rPr lang="el-GR" sz="2000" dirty="0" smtClean="0">
                <a:solidFill>
                  <a:srgbClr val="002060"/>
                </a:solidFill>
              </a:rPr>
              <a:t> Για κάθε προτεραιότητα</a:t>
            </a:r>
          </a:p>
          <a:p>
            <a:pPr lvl="2" algn="just" eaLnBrk="1" hangingPunct="1">
              <a:lnSpc>
                <a:spcPct val="150000"/>
              </a:lnSpc>
              <a:buFont typeface="Courier New" pitchFamily="49" charset="0"/>
              <a:buChar char="o"/>
            </a:pPr>
            <a:r>
              <a:rPr lang="el-GR" sz="2000" dirty="0" smtClean="0">
                <a:solidFill>
                  <a:srgbClr val="002060"/>
                </a:solidFill>
              </a:rPr>
              <a:t> Συγκεκριμένοι στόχοι</a:t>
            </a:r>
          </a:p>
          <a:p>
            <a:pPr lvl="2" algn="just" eaLnBrk="1" hangingPunct="1">
              <a:lnSpc>
                <a:spcPct val="150000"/>
              </a:lnSpc>
              <a:buFont typeface="Courier New" pitchFamily="49" charset="0"/>
              <a:buChar char="o"/>
            </a:pPr>
            <a:r>
              <a:rPr lang="el-GR" sz="2000" dirty="0" smtClean="0">
                <a:solidFill>
                  <a:srgbClr val="002060"/>
                </a:solidFill>
              </a:rPr>
              <a:t> Δράσεις προτεραιότητας</a:t>
            </a:r>
          </a:p>
          <a:p>
            <a:pPr lvl="1" algn="just" eaLnBrk="1" hangingPunct="1">
              <a:lnSpc>
                <a:spcPct val="150000"/>
              </a:lnSpc>
              <a:buFont typeface="Wingdings" pitchFamily="2" charset="2"/>
              <a:buChar char="§"/>
            </a:pPr>
            <a:r>
              <a:rPr lang="el-GR" sz="2000" dirty="0" smtClean="0">
                <a:solidFill>
                  <a:srgbClr val="002060"/>
                </a:solidFill>
              </a:rPr>
              <a:t> </a:t>
            </a:r>
            <a:r>
              <a:rPr lang="el-GR" sz="2000" b="1" u="sng" dirty="0" smtClean="0">
                <a:solidFill>
                  <a:srgbClr val="002060"/>
                </a:solidFill>
              </a:rPr>
              <a:t>Τρόπος εφαρμογής</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xfrm>
            <a:off x="3124200" y="6245225"/>
            <a:ext cx="2887960" cy="476250"/>
          </a:xfrm>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48</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algn="l" eaLnBrk="1" hangingPunct="1">
              <a:lnSpc>
                <a:spcPct val="200000"/>
              </a:lnSpc>
              <a:buFont typeface="Wingdings" pitchFamily="2" charset="2"/>
              <a:buChar char="q"/>
            </a:pPr>
            <a:endParaRPr lang="el-GR" sz="2400" b="1" dirty="0" smtClean="0">
              <a:latin typeface="Verdana" pitchFamily="34" charset="0"/>
            </a:endParaRPr>
          </a:p>
          <a:p>
            <a:pPr algn="l" eaLnBrk="1" hangingPunct="1">
              <a:lnSpc>
                <a:spcPct val="250000"/>
              </a:lnSpc>
              <a:buFont typeface="Wingdings" pitchFamily="2" charset="2"/>
              <a:buChar char="q"/>
            </a:pPr>
            <a:r>
              <a:rPr lang="el-GR" sz="2400" b="1" dirty="0" smtClean="0">
                <a:latin typeface="Verdana" pitchFamily="34" charset="0"/>
              </a:rPr>
              <a:t> </a:t>
            </a:r>
            <a:r>
              <a:rPr lang="el-GR" sz="2400" dirty="0" smtClean="0">
                <a:latin typeface="Verdana" pitchFamily="34" charset="0"/>
              </a:rPr>
              <a:t>Παγκόσμια περιβαλλοντικά αγαθά</a:t>
            </a:r>
          </a:p>
          <a:p>
            <a:pPr algn="l" eaLnBrk="1" hangingPunct="1">
              <a:lnSpc>
                <a:spcPct val="250000"/>
              </a:lnSpc>
              <a:buFont typeface="Wingdings" pitchFamily="2" charset="2"/>
              <a:buChar char="q"/>
            </a:pPr>
            <a:r>
              <a:rPr lang="el-GR" sz="2400" dirty="0" smtClean="0">
                <a:latin typeface="Verdana" pitchFamily="34" charset="0"/>
              </a:rPr>
              <a:t> Ευρωπαϊκά περιβαλλοντικά αγαθά</a:t>
            </a:r>
          </a:p>
          <a:p>
            <a:pPr algn="l" eaLnBrk="1" hangingPunct="1">
              <a:lnSpc>
                <a:spcPct val="250000"/>
              </a:lnSpc>
              <a:buFont typeface="Wingdings" pitchFamily="2" charset="2"/>
              <a:buChar char="q"/>
            </a:pPr>
            <a:r>
              <a:rPr lang="el-GR" sz="2400" b="1" u="sng" dirty="0" smtClean="0">
                <a:latin typeface="Verdana" pitchFamily="34" charset="0"/>
              </a:rPr>
              <a:t> Αποτελεσματικότερο επίπεδο παρέμβασης</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49</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360000"/>
          <a:lstStyle/>
          <a:p>
            <a:pPr lvl="1" eaLnBrk="1" hangingPunct="1"/>
            <a:r>
              <a:rPr lang="el-GR" sz="1600" i="1" dirty="0" smtClean="0">
                <a:solidFill>
                  <a:srgbClr val="002060"/>
                </a:solidFill>
                <a:latin typeface="Verdana" pitchFamily="34" charset="0"/>
              </a:rPr>
              <a:t> </a:t>
            </a:r>
          </a:p>
          <a:p>
            <a:pPr marL="914400" lvl="1" indent="-457200" algn="just" eaLnBrk="1" hangingPunct="1">
              <a:buFont typeface="Wingdings" pitchFamily="2" charset="2"/>
              <a:buChar char="q"/>
            </a:pPr>
            <a:r>
              <a:rPr lang="el-GR" sz="2000" b="1" dirty="0" smtClean="0">
                <a:solidFill>
                  <a:srgbClr val="002060"/>
                </a:solidFill>
                <a:latin typeface="Verdana" pitchFamily="34" charset="0"/>
              </a:rPr>
              <a:t>Επίπεδο αποτελεσματικότερης παρέμβασης;</a:t>
            </a:r>
          </a:p>
          <a:p>
            <a:pPr marL="914400" lvl="1" indent="-457200" algn="just" eaLnBrk="1" hangingPunct="1"/>
            <a:r>
              <a:rPr lang="el-GR" sz="1600" i="1" dirty="0" smtClean="0">
                <a:solidFill>
                  <a:srgbClr val="002060"/>
                </a:solidFill>
                <a:latin typeface="Verdana" pitchFamily="34" charset="0"/>
              </a:rPr>
              <a:t>	</a:t>
            </a:r>
          </a:p>
          <a:p>
            <a:pPr marL="914400" lvl="1" indent="-457200" algn="just" eaLnBrk="1" hangingPunct="1"/>
            <a:r>
              <a:rPr lang="el-GR" sz="1600" i="1" dirty="0" smtClean="0">
                <a:solidFill>
                  <a:srgbClr val="002060"/>
                </a:solidFill>
                <a:latin typeface="Verdana" pitchFamily="34" charset="0"/>
              </a:rPr>
              <a:t>	Σε ποιο επίπεδο αντιμετωπίζεται αποτελεσματικότερα το πρόβλημα;</a:t>
            </a:r>
          </a:p>
          <a:p>
            <a:pPr marL="914400" lvl="1" indent="-457200" algn="just" eaLnBrk="1" hangingPunct="1"/>
            <a:r>
              <a:rPr lang="el-GR" sz="1600" i="1" dirty="0" smtClean="0">
                <a:solidFill>
                  <a:srgbClr val="002060"/>
                </a:solidFill>
                <a:latin typeface="Verdana" pitchFamily="34" charset="0"/>
              </a:rPr>
              <a:t>	</a:t>
            </a:r>
          </a:p>
          <a:p>
            <a:pPr marL="914400" lvl="1" indent="-457200" algn="just" eaLnBrk="1" hangingPunct="1"/>
            <a:r>
              <a:rPr lang="el-GR" sz="1600" i="1" dirty="0" smtClean="0">
                <a:solidFill>
                  <a:srgbClr val="002060"/>
                </a:solidFill>
                <a:latin typeface="Verdana" pitchFamily="34" charset="0"/>
              </a:rPr>
              <a:t>	Σε ποιο επίπεδο οι διαδικασίες και οι μηχανισμοί λήψης απόφασης διαμορφώνουν συσχετισμούς δύναμης [μεταξύ θετικά ή αρνητικά, άμεσα ή έμμεσα θιγόμενων συμφερόντων και απόψεων] υπέρ των περισσότερο προωθημένων θέσεων</a:t>
            </a:r>
          </a:p>
          <a:p>
            <a:pPr marL="914400" lvl="1" indent="-457200" algn="just" eaLnBrk="1" hangingPunct="1"/>
            <a:endParaRPr lang="el-GR" sz="1600" b="1" i="1" dirty="0" smtClean="0">
              <a:solidFill>
                <a:srgbClr val="002060"/>
              </a:solidFill>
              <a:latin typeface="Verdana" pitchFamily="34" charset="0"/>
            </a:endParaRPr>
          </a:p>
          <a:p>
            <a:pPr marL="914400" lvl="1" indent="-457200" algn="just" eaLnBrk="1" hangingPunct="1"/>
            <a:r>
              <a:rPr lang="el-GR" sz="1800" b="1" i="1" dirty="0" smtClean="0">
                <a:solidFill>
                  <a:srgbClr val="002060"/>
                </a:solidFill>
                <a:latin typeface="Verdana" pitchFamily="34" charset="0"/>
              </a:rPr>
              <a:t>Όταν οι μηχανισμοί λήψης απόφασης «κλίνουν» </a:t>
            </a:r>
          </a:p>
          <a:p>
            <a:pPr marL="914400" lvl="1" indent="-457200" algn="just" eaLnBrk="1" hangingPunct="1"/>
            <a:r>
              <a:rPr lang="el-GR" sz="1800" b="1" i="1" dirty="0" smtClean="0">
                <a:solidFill>
                  <a:srgbClr val="002060"/>
                </a:solidFill>
                <a:latin typeface="Verdana" pitchFamily="34" charset="0"/>
              </a:rPr>
              <a:t>υπέρ αποτελεσματικότερων μέτρων </a:t>
            </a:r>
          </a:p>
          <a:p>
            <a:pPr marL="914400" lvl="1" indent="-457200" algn="just" eaLnBrk="1" hangingPunct="1"/>
            <a:endParaRPr lang="el-GR" sz="1600" i="1" dirty="0" smtClean="0">
              <a:solidFill>
                <a:srgbClr val="002060"/>
              </a:solidFill>
              <a:latin typeface="Verdana" pitchFamily="34" charset="0"/>
            </a:endParaRPr>
          </a:p>
          <a:p>
            <a:pPr marL="914400" lvl="1" indent="-457200" algn="just" eaLnBrk="1" hangingPunct="1"/>
            <a:endParaRPr lang="el-GR" sz="2000" i="1" dirty="0" smtClean="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457200" y="6245225"/>
            <a:ext cx="1810544" cy="476250"/>
          </a:xfrm>
          <a:noFill/>
        </p:spPr>
        <p:txBody>
          <a:bodyPr/>
          <a:lstStyle/>
          <a:p>
            <a:r>
              <a:rPr lang="el-GR" dirty="0" smtClean="0"/>
              <a:t>2012-2013      #8</a:t>
            </a:r>
          </a:p>
        </p:txBody>
      </p:sp>
      <p:sp>
        <p:nvSpPr>
          <p:cNvPr id="2051" name="Footer Placeholder 4"/>
          <p:cNvSpPr>
            <a:spLocks noGrp="1"/>
          </p:cNvSpPr>
          <p:nvPr>
            <p:ph type="ftr" sz="quarter" idx="11"/>
          </p:nvPr>
        </p:nvSpPr>
        <p:spPr>
          <a:xfrm>
            <a:off x="3124200" y="6245225"/>
            <a:ext cx="2887960" cy="476250"/>
          </a:xfrm>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F856811-1B43-466C-B080-374C0A16A13D}" type="slidenum">
              <a:rPr lang="el-GR" smtClean="0"/>
              <a:pPr/>
              <a:t>5</a:t>
            </a:fld>
            <a:endParaRPr lang="el-GR" dirty="0" smtClean="0"/>
          </a:p>
        </p:txBody>
      </p:sp>
      <p:sp>
        <p:nvSpPr>
          <p:cNvPr id="2053" name="Rectangle 3" descr="Bouquet"/>
          <p:cNvSpPr>
            <a:spLocks noGrp="1" noChangeArrowheads="1"/>
          </p:cNvSpPr>
          <p:nvPr>
            <p:ph type="subTitle" idx="1"/>
          </p:nvPr>
        </p:nvSpPr>
        <p:spPr>
          <a:xfrm>
            <a:off x="500063" y="214313"/>
            <a:ext cx="8353425" cy="5929312"/>
          </a:xfrm>
          <a:blipFill dpi="0" rotWithShape="1">
            <a:blip r:embed="rId3" cstate="print"/>
            <a:srcRect/>
            <a:tile tx="0" ty="0" sx="100000" sy="100000" flip="none" algn="tl"/>
          </a:blipFill>
          <a:ln>
            <a:solidFill>
              <a:srgbClr val="009999"/>
            </a:solidFill>
          </a:ln>
        </p:spPr>
        <p:txBody>
          <a:bodyPr/>
          <a:lstStyle/>
          <a:p>
            <a:pPr algn="l" eaLnBrk="1" hangingPunct="1">
              <a:lnSpc>
                <a:spcPct val="200000"/>
              </a:lnSpc>
              <a:buFont typeface="Wingdings" pitchFamily="2" charset="2"/>
              <a:buChar char="q"/>
            </a:pPr>
            <a:endParaRPr lang="el-GR" sz="2400" b="1" dirty="0" smtClean="0">
              <a:latin typeface="Verdana" pitchFamily="34" charset="0"/>
            </a:endParaRPr>
          </a:p>
          <a:p>
            <a:pPr algn="l" eaLnBrk="1" hangingPunct="1">
              <a:lnSpc>
                <a:spcPct val="250000"/>
              </a:lnSpc>
              <a:buFont typeface="Wingdings" pitchFamily="2" charset="2"/>
              <a:buChar char="q"/>
            </a:pPr>
            <a:r>
              <a:rPr lang="el-GR" sz="2400" b="1" dirty="0" smtClean="0">
                <a:latin typeface="Verdana" pitchFamily="34" charset="0"/>
              </a:rPr>
              <a:t> </a:t>
            </a:r>
            <a:r>
              <a:rPr lang="el-GR" sz="2400" b="1" u="sng" dirty="0" smtClean="0">
                <a:latin typeface="Verdana" pitchFamily="34" charset="0"/>
              </a:rPr>
              <a:t>Παγκόσμια περιβαλλοντικά αγαθά</a:t>
            </a:r>
          </a:p>
          <a:p>
            <a:pPr algn="l" eaLnBrk="1" hangingPunct="1">
              <a:lnSpc>
                <a:spcPct val="250000"/>
              </a:lnSpc>
              <a:buFont typeface="Wingdings" pitchFamily="2" charset="2"/>
              <a:buChar char="q"/>
            </a:pPr>
            <a:r>
              <a:rPr lang="el-GR" sz="2400" dirty="0" smtClean="0">
                <a:latin typeface="Verdana" pitchFamily="34" charset="0"/>
              </a:rPr>
              <a:t> Ευρωπαϊκά περιβαλλοντικά αγαθά</a:t>
            </a:r>
          </a:p>
          <a:p>
            <a:pPr algn="l" eaLnBrk="1" hangingPunct="1">
              <a:lnSpc>
                <a:spcPct val="250000"/>
              </a:lnSpc>
              <a:buFont typeface="Wingdings" pitchFamily="2" charset="2"/>
              <a:buChar char="q"/>
            </a:pPr>
            <a:r>
              <a:rPr lang="el-GR" sz="2400" dirty="0" smtClean="0">
                <a:latin typeface="Verdana" pitchFamily="34" charset="0"/>
              </a:rPr>
              <a:t> Αποτελεσματικότερο επίπεδο παρέμβασης</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50</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endParaRPr lang="el-GR" sz="2400" dirty="0" smtClean="0">
              <a:latin typeface="Verdana" pitchFamily="34" charset="0"/>
            </a:endParaRPr>
          </a:p>
          <a:p>
            <a:endParaRPr lang="el-GR" sz="2400" dirty="0" smtClean="0">
              <a:latin typeface="Verdana" pitchFamily="34" charset="0"/>
            </a:endParaRPr>
          </a:p>
          <a:p>
            <a:r>
              <a:rPr lang="el-GR" sz="2400" dirty="0" smtClean="0">
                <a:solidFill>
                  <a:srgbClr val="002060"/>
                </a:solidFill>
                <a:latin typeface="Verdana" pitchFamily="34" charset="0"/>
              </a:rPr>
              <a:t>Γιατί η επιλογή του ευρωπαϊκού επιπέδου </a:t>
            </a:r>
          </a:p>
          <a:p>
            <a:r>
              <a:rPr lang="el-GR" sz="2400" dirty="0" smtClean="0">
                <a:solidFill>
                  <a:srgbClr val="002060"/>
                </a:solidFill>
                <a:latin typeface="Verdana" pitchFamily="34" charset="0"/>
              </a:rPr>
              <a:t>δεν είναι ουδέτερη, αλλά είναι </a:t>
            </a:r>
          </a:p>
          <a:p>
            <a:r>
              <a:rPr lang="el-GR" sz="2400" dirty="0" smtClean="0">
                <a:solidFill>
                  <a:srgbClr val="002060"/>
                </a:solidFill>
                <a:latin typeface="Verdana" pitchFamily="34" charset="0"/>
              </a:rPr>
              <a:t>‘φιλικότερη προς το περιβάλλον’</a:t>
            </a:r>
          </a:p>
          <a:p>
            <a:pPr algn="l"/>
            <a:endParaRPr lang="el-GR" sz="2400" dirty="0" smtClean="0">
              <a:solidFill>
                <a:srgbClr val="002060"/>
              </a:solidFill>
              <a:latin typeface="Verdana" pitchFamily="34" charset="0"/>
            </a:endParaRPr>
          </a:p>
          <a:p>
            <a:pPr algn="l"/>
            <a:r>
              <a:rPr lang="el-GR" sz="2400" dirty="0" smtClean="0">
                <a:solidFill>
                  <a:srgbClr val="002060"/>
                </a:solidFill>
                <a:latin typeface="Verdana" pitchFamily="34" charset="0"/>
              </a:rPr>
              <a:t>	</a:t>
            </a:r>
          </a:p>
          <a:p>
            <a:pPr algn="l"/>
            <a:r>
              <a:rPr lang="el-GR" sz="2400" dirty="0" smtClean="0">
                <a:solidFill>
                  <a:srgbClr val="002060"/>
                </a:solidFill>
                <a:latin typeface="Verdana" pitchFamily="34" charset="0"/>
              </a:rPr>
              <a:t>	… με βάση στοιχεία Πολιτικής Οικονομίας</a:t>
            </a:r>
            <a:endParaRPr lang="en-GB" sz="2400" dirty="0" smtClean="0">
              <a:solidFill>
                <a:srgbClr val="002060"/>
              </a:solidFill>
              <a:latin typeface="Verdana" pitchFamily="34" charset="0"/>
            </a:endParaRPr>
          </a:p>
          <a:p>
            <a:pPr lvl="1" algn="just" eaLnBrk="1" hangingPunct="1">
              <a:lnSpc>
                <a:spcPct val="150000"/>
              </a:lnSpc>
            </a:pPr>
            <a:endParaRPr lang="el-GR" sz="2400" dirty="0" smtClean="0">
              <a:solidFill>
                <a:srgbClr val="00206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51</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rIns="360000"/>
          <a:lstStyle/>
          <a:p>
            <a:pPr>
              <a:lnSpc>
                <a:spcPct val="150000"/>
              </a:lnSpc>
            </a:pPr>
            <a:r>
              <a:rPr lang="el-GR" sz="1800" i="1" u="sng" dirty="0" smtClean="0">
                <a:solidFill>
                  <a:srgbClr val="002060"/>
                </a:solidFill>
                <a:latin typeface="Verdana" pitchFamily="34" charset="0"/>
              </a:rPr>
              <a:t>ΑΣΥΜΜΕΤΡΗ ΛΕΙΤΟΥΡΓΙΑ ΚΟΣΤΟΥΣ-ΟΦΕΛΟΥΣ </a:t>
            </a:r>
          </a:p>
          <a:p>
            <a:pPr>
              <a:lnSpc>
                <a:spcPct val="90000"/>
              </a:lnSpc>
            </a:pPr>
            <a:r>
              <a:rPr lang="el-GR" sz="1800" i="1" u="sng" dirty="0" smtClean="0">
                <a:solidFill>
                  <a:srgbClr val="002060"/>
                </a:solidFill>
                <a:latin typeface="Verdana" pitchFamily="34" charset="0"/>
              </a:rPr>
              <a:t>ΑΝ Η ΠΕΡΙΒΑΛΛΟΝΤΙΚΗ ΠΟΛΙΤΙΚΗ ΣΕ ΕΥΡΩΠΑΙΚΟ ΕΠΙΠΕΔΟ</a:t>
            </a:r>
          </a:p>
          <a:p>
            <a:pPr algn="l">
              <a:lnSpc>
                <a:spcPct val="90000"/>
              </a:lnSpc>
            </a:pPr>
            <a:endParaRPr lang="el-GR" sz="2200" dirty="0" smtClean="0">
              <a:solidFill>
                <a:srgbClr val="002060"/>
              </a:solidFill>
              <a:latin typeface="Verdana" pitchFamily="34" charset="0"/>
            </a:endParaRPr>
          </a:p>
          <a:p>
            <a:pPr algn="l">
              <a:lnSpc>
                <a:spcPct val="90000"/>
              </a:lnSpc>
            </a:pPr>
            <a:endParaRPr lang="el-GR" sz="2200" dirty="0" smtClean="0">
              <a:solidFill>
                <a:srgbClr val="002060"/>
              </a:solidFill>
              <a:latin typeface="Verdana" pitchFamily="34" charset="0"/>
            </a:endParaRPr>
          </a:p>
          <a:p>
            <a:pPr algn="l">
              <a:lnSpc>
                <a:spcPct val="90000"/>
              </a:lnSpc>
              <a:buFont typeface="Wingdings" pitchFamily="2" charset="2"/>
              <a:buChar char="v"/>
            </a:pPr>
            <a:r>
              <a:rPr lang="el-GR" sz="2200" dirty="0" smtClean="0">
                <a:solidFill>
                  <a:srgbClr val="002060"/>
                </a:solidFill>
                <a:latin typeface="Verdana" pitchFamily="34" charset="0"/>
              </a:rPr>
              <a:t> </a:t>
            </a:r>
            <a:r>
              <a:rPr lang="el-GR" sz="2000" dirty="0" smtClean="0">
                <a:solidFill>
                  <a:srgbClr val="002060"/>
                </a:solidFill>
                <a:latin typeface="Verdana" pitchFamily="34" charset="0"/>
              </a:rPr>
              <a:t>Ασύμμετρη λειτουργία οικονομιών κλίμακας</a:t>
            </a:r>
          </a:p>
          <a:p>
            <a:pPr algn="l">
              <a:lnSpc>
                <a:spcPct val="90000"/>
              </a:lnSpc>
              <a:buFont typeface="Wingdings" pitchFamily="2" charset="2"/>
              <a:buChar char="v"/>
            </a:pPr>
            <a:endParaRPr lang="el-GR" sz="2000" dirty="0" smtClean="0">
              <a:solidFill>
                <a:srgbClr val="002060"/>
              </a:solidFill>
              <a:latin typeface="Verdana" pitchFamily="34" charset="0"/>
            </a:endParaRPr>
          </a:p>
          <a:p>
            <a:pPr algn="l">
              <a:lnSpc>
                <a:spcPct val="90000"/>
              </a:lnSpc>
              <a:buFont typeface="Wingdings" pitchFamily="2" charset="2"/>
              <a:buChar char="v"/>
            </a:pPr>
            <a:r>
              <a:rPr lang="el-GR" sz="2000" dirty="0" smtClean="0">
                <a:solidFill>
                  <a:srgbClr val="002060"/>
                </a:solidFill>
                <a:latin typeface="Verdana" pitchFamily="34" charset="0"/>
              </a:rPr>
              <a:t> Ασύμμετρη μεταβολή κόστους συναλλαγής και πληροφορίας</a:t>
            </a:r>
          </a:p>
          <a:p>
            <a:pPr algn="l">
              <a:lnSpc>
                <a:spcPct val="90000"/>
              </a:lnSpc>
            </a:pPr>
            <a:endParaRPr lang="el-GR" sz="2000" dirty="0" smtClean="0">
              <a:solidFill>
                <a:srgbClr val="002060"/>
              </a:solidFill>
              <a:latin typeface="Verdana" pitchFamily="34" charset="0"/>
            </a:endParaRPr>
          </a:p>
          <a:p>
            <a:pPr algn="l">
              <a:lnSpc>
                <a:spcPct val="90000"/>
              </a:lnSpc>
              <a:buFont typeface="Wingdings" pitchFamily="2" charset="2"/>
              <a:buChar char="v"/>
            </a:pPr>
            <a:r>
              <a:rPr lang="el-GR" sz="2000" dirty="0" smtClean="0">
                <a:solidFill>
                  <a:srgbClr val="002060"/>
                </a:solidFill>
                <a:latin typeface="Verdana" pitchFamily="34" charset="0"/>
              </a:rPr>
              <a:t> Ασύμμετρη σχέση κόστους-οφέλους θιγόμενων κλάδων</a:t>
            </a:r>
            <a:endParaRPr lang="en-GB" sz="2000" dirty="0" smtClean="0">
              <a:solidFill>
                <a:srgbClr val="002060"/>
              </a:solidFill>
              <a:latin typeface="Verdana" pitchFamily="34" charset="0"/>
            </a:endParaRPr>
          </a:p>
          <a:p>
            <a:pPr algn="l">
              <a:lnSpc>
                <a:spcPct val="90000"/>
              </a:lnSpc>
            </a:pPr>
            <a:endParaRPr lang="el-GR" sz="2000" dirty="0" smtClean="0">
              <a:solidFill>
                <a:srgbClr val="002060"/>
              </a:solidFill>
              <a:latin typeface="Verdana" pitchFamily="34" charset="0"/>
            </a:endParaRPr>
          </a:p>
          <a:p>
            <a:pPr algn="l">
              <a:lnSpc>
                <a:spcPct val="90000"/>
              </a:lnSpc>
              <a:buFont typeface="Wingdings" pitchFamily="2" charset="2"/>
              <a:buChar char="v"/>
            </a:pPr>
            <a:r>
              <a:rPr lang="el-GR" sz="2000" dirty="0" smtClean="0">
                <a:solidFill>
                  <a:srgbClr val="002060"/>
                </a:solidFill>
                <a:latin typeface="Verdana" pitchFamily="34" charset="0"/>
              </a:rPr>
              <a:t> Ασύμμετρα οφέλη – κόστη κρατών</a:t>
            </a:r>
          </a:p>
          <a:p>
            <a:pPr algn="l">
              <a:lnSpc>
                <a:spcPct val="90000"/>
              </a:lnSpc>
              <a:buFont typeface="Wingdings" pitchFamily="2" charset="2"/>
              <a:buChar char="v"/>
            </a:pPr>
            <a:endParaRPr lang="el-GR" sz="2000" dirty="0" smtClean="0">
              <a:solidFill>
                <a:srgbClr val="002060"/>
              </a:solidFill>
              <a:latin typeface="Verdana" pitchFamily="34" charset="0"/>
            </a:endParaRPr>
          </a:p>
          <a:p>
            <a:pPr algn="l">
              <a:lnSpc>
                <a:spcPct val="90000"/>
              </a:lnSpc>
              <a:buFont typeface="Wingdings" pitchFamily="2" charset="2"/>
              <a:buChar char="v"/>
            </a:pPr>
            <a:r>
              <a:rPr lang="el-GR" sz="2000" dirty="0" smtClean="0">
                <a:solidFill>
                  <a:srgbClr val="002060"/>
                </a:solidFill>
                <a:latin typeface="Verdana" pitchFamily="34" charset="0"/>
              </a:rPr>
              <a:t> Ασύμμετρη λειτουργία θεσμών και οργάνων λήψης απόφασης</a:t>
            </a:r>
          </a:p>
          <a:p>
            <a:pPr lvl="1" algn="just" eaLnBrk="1" hangingPunct="1">
              <a:lnSpc>
                <a:spcPct val="150000"/>
              </a:lnSpc>
            </a:pPr>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52</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72000" rIns="72000"/>
          <a:lstStyle/>
          <a:p>
            <a:pPr>
              <a:lnSpc>
                <a:spcPct val="200000"/>
              </a:lnSpc>
            </a:pPr>
            <a:r>
              <a:rPr lang="el-GR" sz="1800" i="1" u="sng" dirty="0" smtClean="0">
                <a:solidFill>
                  <a:srgbClr val="002060"/>
                </a:solidFill>
                <a:latin typeface="Verdana" pitchFamily="34" charset="0"/>
              </a:rPr>
              <a:t>ΑΣΥΜΜΕΤΡΗ ΛΕΙΤΟΥΡΓΙΑ ΚΟΣΤΟΥΣ-ΟΦΕΛΟΥΣ </a:t>
            </a:r>
          </a:p>
          <a:p>
            <a:r>
              <a:rPr lang="el-GR" sz="1800" i="1" u="sng" dirty="0" smtClean="0">
                <a:solidFill>
                  <a:srgbClr val="002060"/>
                </a:solidFill>
                <a:latin typeface="Verdana" pitchFamily="34" charset="0"/>
              </a:rPr>
              <a:t>ΑΝ Η ΠΕΡΙΒΑΛΛΟΝΤΙΚΗ ΠΟΛΙΤΙΚΗ ΣΕ ΕΥΡΩΠΑΙΚΟ ΕΠΙΠΕΔΟ</a:t>
            </a:r>
            <a:endParaRPr lang="el-GR" sz="2200" i="1" u="sng" dirty="0" smtClean="0">
              <a:solidFill>
                <a:srgbClr val="002060"/>
              </a:solidFill>
              <a:latin typeface="Verdana" pitchFamily="34" charset="0"/>
            </a:endParaRPr>
          </a:p>
          <a:p>
            <a:pPr algn="l">
              <a:lnSpc>
                <a:spcPct val="150000"/>
              </a:lnSpc>
              <a:buFont typeface="Wingdings" pitchFamily="2" charset="2"/>
              <a:buChar char="v"/>
            </a:pPr>
            <a:r>
              <a:rPr lang="el-GR" sz="2000" b="1" dirty="0" smtClean="0">
                <a:solidFill>
                  <a:srgbClr val="002060"/>
                </a:solidFill>
                <a:latin typeface="Verdana" pitchFamily="34" charset="0"/>
              </a:rPr>
              <a:t> Ασύμμετρη λειτουργία οικονομιών κλίμακας</a:t>
            </a:r>
          </a:p>
          <a:p>
            <a:pPr algn="l"/>
            <a:r>
              <a:rPr lang="el-GR" sz="1600" i="1" dirty="0" smtClean="0">
                <a:solidFill>
                  <a:srgbClr val="002060"/>
                </a:solidFill>
                <a:latin typeface="Verdana" pitchFamily="34" charset="0"/>
              </a:rPr>
              <a:t>Ευκολότερο για τις ΜΚΟ να βρουν την κρίσιμη μάζα πόρων, δεξιοτήτων, εμπειρίας</a:t>
            </a:r>
            <a:endParaRPr lang="el-GR" sz="1600" i="1" dirty="0" smtClean="0">
              <a:solidFill>
                <a:srgbClr val="0070C0"/>
              </a:solidFill>
            </a:endParaRPr>
          </a:p>
          <a:p>
            <a:pPr lvl="1" algn="just" eaLnBrk="1" hangingPunct="1">
              <a:lnSpc>
                <a:spcPct val="150000"/>
              </a:lnSpc>
            </a:pPr>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53</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72000" rIns="72000"/>
          <a:lstStyle/>
          <a:p>
            <a:pPr>
              <a:lnSpc>
                <a:spcPct val="200000"/>
              </a:lnSpc>
            </a:pPr>
            <a:r>
              <a:rPr lang="el-GR" sz="1800" i="1" u="sng" dirty="0" smtClean="0">
                <a:solidFill>
                  <a:srgbClr val="002060"/>
                </a:solidFill>
                <a:latin typeface="Verdana" pitchFamily="34" charset="0"/>
              </a:rPr>
              <a:t>ΑΣΥΜΜΕΤΡΗ ΛΕΙΤΟΥΡΓΙΑ ΚΟΣΤΟΥΣ-ΟΦΕΛΟΥΣ </a:t>
            </a:r>
          </a:p>
          <a:p>
            <a:r>
              <a:rPr lang="el-GR" sz="1800" i="1" u="sng" dirty="0" smtClean="0">
                <a:solidFill>
                  <a:srgbClr val="002060"/>
                </a:solidFill>
                <a:latin typeface="Verdana" pitchFamily="34" charset="0"/>
              </a:rPr>
              <a:t>ΑΝ Η ΠΕΡΙΒΑΛΛΟΝΤΙΚΗ ΠΟΛΙΤΙΚΗ ΣΕ ΕΥΡΩΠΑΙΚΟ ΕΠΙΠΕΔΟ</a:t>
            </a:r>
            <a:endParaRPr lang="el-GR" sz="2200" i="1" u="sng" dirty="0" smtClean="0">
              <a:solidFill>
                <a:srgbClr val="002060"/>
              </a:solidFill>
              <a:latin typeface="Verdana" pitchFamily="34" charset="0"/>
            </a:endParaRPr>
          </a:p>
          <a:p>
            <a:pPr algn="l">
              <a:lnSpc>
                <a:spcPct val="150000"/>
              </a:lnSpc>
              <a:buFont typeface="Wingdings" pitchFamily="2" charset="2"/>
              <a:buChar char="v"/>
            </a:pPr>
            <a:r>
              <a:rPr lang="el-GR" sz="2000" dirty="0" smtClean="0">
                <a:solidFill>
                  <a:srgbClr val="002060"/>
                </a:solidFill>
                <a:latin typeface="Verdana" pitchFamily="34" charset="0"/>
              </a:rPr>
              <a:t> Ασύμμετρη λειτουργία οικονομιών κλίμακας</a:t>
            </a:r>
          </a:p>
          <a:p>
            <a:pPr algn="l"/>
            <a:r>
              <a:rPr lang="el-GR" sz="1600" i="1" dirty="0" smtClean="0">
                <a:solidFill>
                  <a:srgbClr val="002060"/>
                </a:solidFill>
                <a:latin typeface="Verdana" pitchFamily="34" charset="0"/>
              </a:rPr>
              <a:t>Ευκολότερο για τις ΜΚΟ να βρουν την κρίσιμη μάζα πόρων, δεξιοτήτων, εμπειρίας</a:t>
            </a:r>
            <a:endParaRPr lang="el-GR" sz="1600" i="1" dirty="0" smtClean="0">
              <a:solidFill>
                <a:srgbClr val="0070C0"/>
              </a:solidFill>
            </a:endParaRPr>
          </a:p>
          <a:p>
            <a:pPr algn="l">
              <a:buFont typeface="Wingdings" pitchFamily="2" charset="2"/>
              <a:buChar char="v"/>
            </a:pPr>
            <a:r>
              <a:rPr lang="el-GR" sz="2000" dirty="0" smtClean="0">
                <a:solidFill>
                  <a:srgbClr val="002060"/>
                </a:solidFill>
                <a:latin typeface="Verdana" pitchFamily="34" charset="0"/>
              </a:rPr>
              <a:t> </a:t>
            </a:r>
            <a:r>
              <a:rPr lang="el-GR" sz="2000" b="1" dirty="0" smtClean="0">
                <a:solidFill>
                  <a:srgbClr val="002060"/>
                </a:solidFill>
                <a:latin typeface="Verdana" pitchFamily="34" charset="0"/>
              </a:rPr>
              <a:t>Ασύμμετρη μεταβολή κόστους συναλλαγής, πληροφορίας</a:t>
            </a:r>
          </a:p>
          <a:p>
            <a:pPr algn="l"/>
            <a:r>
              <a:rPr lang="el-GR" sz="1600" i="1" dirty="0" smtClean="0">
                <a:solidFill>
                  <a:srgbClr val="002060"/>
                </a:solidFill>
                <a:latin typeface="Verdana" pitchFamily="34" charset="0"/>
              </a:rPr>
              <a:t>Μειωμένο κόστος συναλλαγής για οργάνωση και </a:t>
            </a:r>
            <a:r>
              <a:rPr lang="en-US" sz="1600" i="1" dirty="0" smtClean="0">
                <a:solidFill>
                  <a:srgbClr val="002060"/>
                </a:solidFill>
                <a:latin typeface="Verdana" pitchFamily="34" charset="0"/>
              </a:rPr>
              <a:t>lobbying</a:t>
            </a:r>
          </a:p>
          <a:p>
            <a:pPr algn="l"/>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54</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72000" rIns="72000"/>
          <a:lstStyle/>
          <a:p>
            <a:pPr>
              <a:lnSpc>
                <a:spcPct val="200000"/>
              </a:lnSpc>
            </a:pPr>
            <a:r>
              <a:rPr lang="el-GR" sz="1800" i="1" u="sng" dirty="0" smtClean="0">
                <a:solidFill>
                  <a:srgbClr val="002060"/>
                </a:solidFill>
                <a:latin typeface="Verdana" pitchFamily="34" charset="0"/>
              </a:rPr>
              <a:t>ΑΣΥΜΜΕΤΡΗ ΛΕΙΤΟΥΡΓΙΑ ΚΟΣΤΟΥΣ-ΟΦΕΛΟΥΣ </a:t>
            </a:r>
          </a:p>
          <a:p>
            <a:r>
              <a:rPr lang="el-GR" sz="1800" i="1" u="sng" dirty="0" smtClean="0">
                <a:solidFill>
                  <a:srgbClr val="002060"/>
                </a:solidFill>
                <a:latin typeface="Verdana" pitchFamily="34" charset="0"/>
              </a:rPr>
              <a:t>ΑΝ Η ΠΕΡΙΒΑΛΛΟΝΤΙΚΗ ΠΟΛΙΤΙΚΗ ΣΕ ΕΥΡΩΠΑΙΚΟ ΕΠΙΠΕΔΟ</a:t>
            </a:r>
            <a:endParaRPr lang="el-GR" sz="2200" i="1" u="sng" dirty="0" smtClean="0">
              <a:solidFill>
                <a:srgbClr val="002060"/>
              </a:solidFill>
              <a:latin typeface="Verdana" pitchFamily="34" charset="0"/>
            </a:endParaRPr>
          </a:p>
          <a:p>
            <a:pPr algn="l">
              <a:lnSpc>
                <a:spcPct val="150000"/>
              </a:lnSpc>
              <a:buFont typeface="Wingdings" pitchFamily="2" charset="2"/>
              <a:buChar char="v"/>
            </a:pPr>
            <a:r>
              <a:rPr lang="el-GR" sz="2000" dirty="0" smtClean="0">
                <a:solidFill>
                  <a:srgbClr val="002060"/>
                </a:solidFill>
                <a:latin typeface="Verdana" pitchFamily="34" charset="0"/>
              </a:rPr>
              <a:t> Ασύμμετρη λειτουργία οικονομιών κλίμακας</a:t>
            </a:r>
          </a:p>
          <a:p>
            <a:pPr algn="l"/>
            <a:r>
              <a:rPr lang="el-GR" sz="1600" i="1" dirty="0" smtClean="0">
                <a:solidFill>
                  <a:srgbClr val="002060"/>
                </a:solidFill>
                <a:latin typeface="Verdana" pitchFamily="34" charset="0"/>
              </a:rPr>
              <a:t>Ευκολότερο για τις ΜΚΟ να βρουν την κρίσιμη μάζα πόρων, δεξιοτήτων, εμπειρίας</a:t>
            </a:r>
            <a:endParaRPr lang="el-GR" sz="1600" i="1" dirty="0" smtClean="0">
              <a:solidFill>
                <a:srgbClr val="0070C0"/>
              </a:solidFill>
            </a:endParaRPr>
          </a:p>
          <a:p>
            <a:pPr algn="l">
              <a:buFont typeface="Wingdings" pitchFamily="2" charset="2"/>
              <a:buChar char="v"/>
            </a:pPr>
            <a:r>
              <a:rPr lang="el-GR" sz="2000" dirty="0" smtClean="0">
                <a:solidFill>
                  <a:srgbClr val="002060"/>
                </a:solidFill>
                <a:latin typeface="Verdana" pitchFamily="34" charset="0"/>
              </a:rPr>
              <a:t> Ασύμμετρη μεταβολή κόστους συναλλαγής</a:t>
            </a:r>
          </a:p>
          <a:p>
            <a:pPr algn="l"/>
            <a:r>
              <a:rPr lang="el-GR" sz="1600" i="1" dirty="0" smtClean="0">
                <a:solidFill>
                  <a:srgbClr val="002060"/>
                </a:solidFill>
                <a:latin typeface="Verdana" pitchFamily="34" charset="0"/>
              </a:rPr>
              <a:t>Μειωμένο κόστος συναλλαγής για οργάνωση και </a:t>
            </a:r>
            <a:r>
              <a:rPr lang="en-US" sz="1600" i="1" dirty="0" smtClean="0">
                <a:solidFill>
                  <a:srgbClr val="002060"/>
                </a:solidFill>
                <a:latin typeface="Verdana" pitchFamily="34" charset="0"/>
              </a:rPr>
              <a:t>lobbying</a:t>
            </a:r>
          </a:p>
          <a:p>
            <a:pPr algn="l">
              <a:buFont typeface="Wingdings" pitchFamily="2" charset="2"/>
              <a:buChar char="v"/>
            </a:pPr>
            <a:r>
              <a:rPr lang="el-GR" sz="2000" b="1" dirty="0" smtClean="0">
                <a:solidFill>
                  <a:srgbClr val="002060"/>
                </a:solidFill>
                <a:latin typeface="Verdana" pitchFamily="34" charset="0"/>
              </a:rPr>
              <a:t> Ασύμμετρη σχέση κόστους-οφέλους θιγόμενων κλάδων</a:t>
            </a:r>
            <a:endParaRPr lang="en-GB" sz="2000" b="1" dirty="0" smtClean="0">
              <a:solidFill>
                <a:srgbClr val="002060"/>
              </a:solidFill>
              <a:latin typeface="Verdana" pitchFamily="34" charset="0"/>
            </a:endParaRPr>
          </a:p>
          <a:p>
            <a:pPr algn="l"/>
            <a:r>
              <a:rPr lang="el-GR" sz="1600" i="1" dirty="0" smtClean="0">
                <a:solidFill>
                  <a:srgbClr val="002060"/>
                </a:solidFill>
                <a:latin typeface="Verdana" pitchFamily="34" charset="0"/>
              </a:rPr>
              <a:t>Επιχειρήσεις που κινούνται ευρύτερα προτιμούν ενιαία ρύθμιση από «κουρελού»</a:t>
            </a:r>
          </a:p>
          <a:p>
            <a:pPr lvl="1" algn="just" eaLnBrk="1" hangingPunct="1">
              <a:lnSpc>
                <a:spcPct val="150000"/>
              </a:lnSpc>
            </a:pPr>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55</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72000" rIns="72000"/>
          <a:lstStyle/>
          <a:p>
            <a:pPr>
              <a:lnSpc>
                <a:spcPct val="200000"/>
              </a:lnSpc>
            </a:pPr>
            <a:r>
              <a:rPr lang="el-GR" sz="1800" i="1" u="sng" dirty="0" smtClean="0">
                <a:solidFill>
                  <a:srgbClr val="002060"/>
                </a:solidFill>
                <a:latin typeface="Verdana" pitchFamily="34" charset="0"/>
              </a:rPr>
              <a:t>ΑΣΥΜΜΕΤΡΗ ΛΕΙΤΟΥΡΓΙΑ ΚΟΣΤΟΥΣ-ΟΦΕΛΟΥΣ </a:t>
            </a:r>
          </a:p>
          <a:p>
            <a:r>
              <a:rPr lang="el-GR" sz="1800" i="1" u="sng" dirty="0" smtClean="0">
                <a:solidFill>
                  <a:srgbClr val="002060"/>
                </a:solidFill>
                <a:latin typeface="Verdana" pitchFamily="34" charset="0"/>
              </a:rPr>
              <a:t>ΑΝ Η ΠΕΡΙΒΑΛΛΟΝΤΙΚΗ ΠΟΛΙΤΙΚΗ ΣΕ ΕΥΡΩΠΑΙΚΟ ΕΠΙΠΕΔΟ</a:t>
            </a:r>
            <a:endParaRPr lang="el-GR" sz="2200" i="1" u="sng" dirty="0" smtClean="0">
              <a:solidFill>
                <a:srgbClr val="002060"/>
              </a:solidFill>
              <a:latin typeface="Verdana" pitchFamily="34" charset="0"/>
            </a:endParaRPr>
          </a:p>
          <a:p>
            <a:pPr algn="l">
              <a:lnSpc>
                <a:spcPct val="150000"/>
              </a:lnSpc>
              <a:buFont typeface="Wingdings" pitchFamily="2" charset="2"/>
              <a:buChar char="v"/>
            </a:pPr>
            <a:r>
              <a:rPr lang="el-GR" sz="2000" dirty="0" smtClean="0">
                <a:solidFill>
                  <a:srgbClr val="002060"/>
                </a:solidFill>
                <a:latin typeface="Verdana" pitchFamily="34" charset="0"/>
              </a:rPr>
              <a:t> Ασύμμετρη λειτουργία οικονομιών κλίμακας</a:t>
            </a:r>
          </a:p>
          <a:p>
            <a:pPr algn="l"/>
            <a:r>
              <a:rPr lang="el-GR" sz="1600" i="1" dirty="0" smtClean="0">
                <a:solidFill>
                  <a:srgbClr val="002060"/>
                </a:solidFill>
                <a:latin typeface="Verdana" pitchFamily="34" charset="0"/>
              </a:rPr>
              <a:t>Ευκολότερο για τις ΜΚΟ να βρουν την κρίσιμη μάζα πόρων, δεξιοτήτων, εμπειρίας</a:t>
            </a:r>
            <a:endParaRPr lang="el-GR" sz="1600" i="1" dirty="0" smtClean="0">
              <a:solidFill>
                <a:srgbClr val="0070C0"/>
              </a:solidFill>
            </a:endParaRPr>
          </a:p>
          <a:p>
            <a:pPr algn="l">
              <a:buFont typeface="Wingdings" pitchFamily="2" charset="2"/>
              <a:buChar char="v"/>
            </a:pPr>
            <a:r>
              <a:rPr lang="el-GR" sz="2000" dirty="0" smtClean="0">
                <a:solidFill>
                  <a:srgbClr val="002060"/>
                </a:solidFill>
                <a:latin typeface="Verdana" pitchFamily="34" charset="0"/>
              </a:rPr>
              <a:t> Ασύμμετρη μεταβολή κόστους συναλλαγής</a:t>
            </a:r>
          </a:p>
          <a:p>
            <a:pPr algn="l"/>
            <a:r>
              <a:rPr lang="el-GR" sz="1600" i="1" dirty="0" smtClean="0">
                <a:solidFill>
                  <a:srgbClr val="002060"/>
                </a:solidFill>
                <a:latin typeface="Verdana" pitchFamily="34" charset="0"/>
              </a:rPr>
              <a:t>Μειωμένο κόστος συναλλαγής για οργάνωση και </a:t>
            </a:r>
            <a:r>
              <a:rPr lang="en-US" sz="1600" i="1" dirty="0" smtClean="0">
                <a:solidFill>
                  <a:srgbClr val="002060"/>
                </a:solidFill>
                <a:latin typeface="Verdana" pitchFamily="34" charset="0"/>
              </a:rPr>
              <a:t>lobbying</a:t>
            </a:r>
          </a:p>
          <a:p>
            <a:pPr algn="l">
              <a:buFont typeface="Wingdings" pitchFamily="2" charset="2"/>
              <a:buChar char="v"/>
            </a:pPr>
            <a:r>
              <a:rPr lang="el-GR" sz="2000" dirty="0" smtClean="0">
                <a:solidFill>
                  <a:srgbClr val="002060"/>
                </a:solidFill>
                <a:latin typeface="Verdana" pitchFamily="34" charset="0"/>
              </a:rPr>
              <a:t> Ασύμμετρη σχέση κόστους-οφέλους θιγόμενων κλάδων</a:t>
            </a:r>
            <a:endParaRPr lang="en-GB" sz="2000" dirty="0" smtClean="0">
              <a:solidFill>
                <a:srgbClr val="002060"/>
              </a:solidFill>
              <a:latin typeface="Verdana" pitchFamily="34" charset="0"/>
            </a:endParaRPr>
          </a:p>
          <a:p>
            <a:pPr algn="l"/>
            <a:r>
              <a:rPr lang="el-GR" sz="1600" i="1" dirty="0" smtClean="0">
                <a:solidFill>
                  <a:srgbClr val="002060"/>
                </a:solidFill>
                <a:latin typeface="Verdana" pitchFamily="34" charset="0"/>
              </a:rPr>
              <a:t>Επιχειρήσεις που κινούνται ευρύτερα προτιμούν ενιαία ρύθμιση από «κουρελού»</a:t>
            </a:r>
          </a:p>
          <a:p>
            <a:pPr algn="l">
              <a:buFont typeface="Wingdings" pitchFamily="2" charset="2"/>
              <a:buChar char="v"/>
            </a:pPr>
            <a:r>
              <a:rPr lang="el-GR" sz="2000" dirty="0" smtClean="0">
                <a:solidFill>
                  <a:srgbClr val="002060"/>
                </a:solidFill>
                <a:latin typeface="Verdana" pitchFamily="34" charset="0"/>
              </a:rPr>
              <a:t> </a:t>
            </a:r>
            <a:r>
              <a:rPr lang="el-GR" sz="2000" b="1" dirty="0" smtClean="0">
                <a:solidFill>
                  <a:srgbClr val="002060"/>
                </a:solidFill>
                <a:latin typeface="Verdana" pitchFamily="34" charset="0"/>
              </a:rPr>
              <a:t>Ασύμμετρα οφέλη – κόστη κρατών</a:t>
            </a:r>
          </a:p>
          <a:p>
            <a:pPr algn="l"/>
            <a:r>
              <a:rPr lang="el-GR" sz="1600" i="1" dirty="0" smtClean="0">
                <a:solidFill>
                  <a:srgbClr val="002060"/>
                </a:solidFill>
                <a:latin typeface="Verdana" pitchFamily="34" charset="0"/>
              </a:rPr>
              <a:t>Κράτη με προωθημένη προστασία φοβούνται συνέπειες ανταγωνισμού</a:t>
            </a:r>
          </a:p>
          <a:p>
            <a:pPr algn="l"/>
            <a:r>
              <a:rPr lang="el-GR" sz="1600" i="1" dirty="0" smtClean="0">
                <a:solidFill>
                  <a:srgbClr val="002060"/>
                </a:solidFill>
                <a:latin typeface="Verdana" pitchFamily="34" charset="0"/>
              </a:rPr>
              <a:t>Κράτη με χαμηλότερη προστασία επικαλούνται εξιλαστήρια θύματα κ.λπ.</a:t>
            </a:r>
          </a:p>
          <a:p>
            <a:pPr algn="l"/>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smtClean="0"/>
              <a:t>2012-2013      #8</a:t>
            </a:r>
            <a:endParaRPr lang="el-GR" dirty="0" smtClean="0"/>
          </a:p>
        </p:txBody>
      </p:sp>
      <p:sp>
        <p:nvSpPr>
          <p:cNvPr id="2051" name="Footer Placeholder 4"/>
          <p:cNvSpPr>
            <a:spLocks noGrp="1"/>
          </p:cNvSpPr>
          <p:nvPr>
            <p:ph type="ftr" sz="quarter" idx="11"/>
          </p:nvPr>
        </p:nvSpPr>
        <p:spPr>
          <a:noFill/>
        </p:spPr>
        <p:txBody>
          <a:bodyPr/>
          <a:lstStyle/>
          <a:p>
            <a:r>
              <a:rPr lang="el-GR" smtClean="0"/>
              <a:t>Ευρωπαϊκή και Διεθνής Πολιτική Αχιλλέας Μητσός</a:t>
            </a:r>
            <a:endParaRPr lang="el-GR" dirty="0" smtClean="0"/>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56</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72000" rIns="72000"/>
          <a:lstStyle/>
          <a:p>
            <a:pPr>
              <a:lnSpc>
                <a:spcPct val="200000"/>
              </a:lnSpc>
            </a:pPr>
            <a:r>
              <a:rPr lang="el-GR" sz="1800" i="1" u="sng" dirty="0" smtClean="0">
                <a:solidFill>
                  <a:srgbClr val="002060"/>
                </a:solidFill>
                <a:latin typeface="Verdana" pitchFamily="34" charset="0"/>
              </a:rPr>
              <a:t>ΑΣΥΜΜΕΤΡΗ ΛΕΙΤΟΥΡΓΙΑ ΚΟΣΤΟΥΣ-ΟΦΕΛΟΥΣ </a:t>
            </a:r>
          </a:p>
          <a:p>
            <a:r>
              <a:rPr lang="el-GR" sz="1800" i="1" u="sng" dirty="0" smtClean="0">
                <a:solidFill>
                  <a:srgbClr val="002060"/>
                </a:solidFill>
                <a:latin typeface="Verdana" pitchFamily="34" charset="0"/>
              </a:rPr>
              <a:t>ΑΝ Η ΠΕΡΙΒΑΛΛΟΝΤΙΚΗ ΠΟΛΙΤΙΚΗ ΣΕ ΕΥΡΩΠΑΙΚΟ ΕΠΙΠΕΔΟ</a:t>
            </a:r>
            <a:endParaRPr lang="el-GR" sz="2200" i="1" u="sng" dirty="0" smtClean="0">
              <a:solidFill>
                <a:srgbClr val="002060"/>
              </a:solidFill>
              <a:latin typeface="Verdana" pitchFamily="34" charset="0"/>
            </a:endParaRPr>
          </a:p>
          <a:p>
            <a:pPr algn="l">
              <a:lnSpc>
                <a:spcPct val="150000"/>
              </a:lnSpc>
              <a:buFont typeface="Wingdings" pitchFamily="2" charset="2"/>
              <a:buChar char="v"/>
            </a:pPr>
            <a:r>
              <a:rPr lang="el-GR" sz="2000" smtClean="0">
                <a:solidFill>
                  <a:srgbClr val="002060"/>
                </a:solidFill>
                <a:latin typeface="Verdana" pitchFamily="34" charset="0"/>
              </a:rPr>
              <a:t> Ασύμμετρη </a:t>
            </a:r>
            <a:r>
              <a:rPr lang="el-GR" sz="2000" dirty="0" smtClean="0">
                <a:solidFill>
                  <a:srgbClr val="002060"/>
                </a:solidFill>
                <a:latin typeface="Verdana" pitchFamily="34" charset="0"/>
              </a:rPr>
              <a:t>λειτουργία οικονομιών κλίμακας</a:t>
            </a:r>
          </a:p>
          <a:p>
            <a:pPr algn="l"/>
            <a:r>
              <a:rPr lang="el-GR" sz="1600" i="1" dirty="0" smtClean="0">
                <a:solidFill>
                  <a:srgbClr val="002060"/>
                </a:solidFill>
                <a:latin typeface="Verdana" pitchFamily="34" charset="0"/>
              </a:rPr>
              <a:t>Ευκολότερο για τις ΜΚΟ να βρουν την κρίσιμη μάζα πόρων, δεξιοτήτων, εμπειρίας</a:t>
            </a:r>
            <a:endParaRPr lang="el-GR" sz="1600" i="1" dirty="0" smtClean="0">
              <a:solidFill>
                <a:srgbClr val="0070C0"/>
              </a:solidFill>
            </a:endParaRPr>
          </a:p>
          <a:p>
            <a:pPr algn="l">
              <a:buFont typeface="Wingdings" pitchFamily="2" charset="2"/>
              <a:buChar char="v"/>
            </a:pPr>
            <a:r>
              <a:rPr lang="el-GR" sz="2000" dirty="0" smtClean="0">
                <a:solidFill>
                  <a:srgbClr val="002060"/>
                </a:solidFill>
                <a:latin typeface="Verdana" pitchFamily="34" charset="0"/>
              </a:rPr>
              <a:t> Ασύμμετρη μεταβολή κόστους συναλλαγής</a:t>
            </a:r>
          </a:p>
          <a:p>
            <a:pPr algn="l"/>
            <a:r>
              <a:rPr lang="el-GR" sz="1600" i="1" dirty="0" smtClean="0">
                <a:solidFill>
                  <a:srgbClr val="002060"/>
                </a:solidFill>
                <a:latin typeface="Verdana" pitchFamily="34" charset="0"/>
              </a:rPr>
              <a:t>Μειωμένο κόστος συναλλαγής για οργάνωση και </a:t>
            </a:r>
            <a:r>
              <a:rPr lang="en-US" sz="1600" i="1" dirty="0" smtClean="0">
                <a:solidFill>
                  <a:srgbClr val="002060"/>
                </a:solidFill>
                <a:latin typeface="Verdana" pitchFamily="34" charset="0"/>
              </a:rPr>
              <a:t>lobbying</a:t>
            </a:r>
          </a:p>
          <a:p>
            <a:pPr algn="l">
              <a:buFont typeface="Wingdings" pitchFamily="2" charset="2"/>
              <a:buChar char="v"/>
            </a:pPr>
            <a:r>
              <a:rPr lang="el-GR" sz="2000" dirty="0" smtClean="0">
                <a:solidFill>
                  <a:srgbClr val="002060"/>
                </a:solidFill>
                <a:latin typeface="Verdana" pitchFamily="34" charset="0"/>
              </a:rPr>
              <a:t> Ασύμμετρη σχέση κόστους-οφέλους θιγόμενων κλάδων</a:t>
            </a:r>
            <a:endParaRPr lang="en-GB" sz="2000" dirty="0" smtClean="0">
              <a:solidFill>
                <a:srgbClr val="002060"/>
              </a:solidFill>
              <a:latin typeface="Verdana" pitchFamily="34" charset="0"/>
            </a:endParaRPr>
          </a:p>
          <a:p>
            <a:pPr algn="l"/>
            <a:r>
              <a:rPr lang="el-GR" sz="1600" i="1" dirty="0" smtClean="0">
                <a:solidFill>
                  <a:srgbClr val="002060"/>
                </a:solidFill>
                <a:latin typeface="Verdana" pitchFamily="34" charset="0"/>
              </a:rPr>
              <a:t>Επιχειρήσεις που κινούνται ευρύτερα προτιμούν ενιαία ρύθμιση από «κουρελού»</a:t>
            </a:r>
          </a:p>
          <a:p>
            <a:pPr algn="l">
              <a:buFont typeface="Wingdings" pitchFamily="2" charset="2"/>
              <a:buChar char="v"/>
            </a:pPr>
            <a:r>
              <a:rPr lang="el-GR" sz="2000" dirty="0" smtClean="0">
                <a:solidFill>
                  <a:srgbClr val="002060"/>
                </a:solidFill>
                <a:latin typeface="Verdana" pitchFamily="34" charset="0"/>
              </a:rPr>
              <a:t> Ασύμμετρα οφέλη – κόστη κρατών</a:t>
            </a:r>
          </a:p>
          <a:p>
            <a:pPr algn="l"/>
            <a:r>
              <a:rPr lang="el-GR" sz="1600" i="1" dirty="0" smtClean="0">
                <a:solidFill>
                  <a:srgbClr val="002060"/>
                </a:solidFill>
                <a:latin typeface="Verdana" pitchFamily="34" charset="0"/>
              </a:rPr>
              <a:t>Κράτη με προωθημένη προστασία φοβούνται συνέπειες ανταγωνισμού</a:t>
            </a:r>
          </a:p>
          <a:p>
            <a:pPr algn="l"/>
            <a:r>
              <a:rPr lang="el-GR" sz="1600" i="1" dirty="0" smtClean="0">
                <a:solidFill>
                  <a:srgbClr val="002060"/>
                </a:solidFill>
                <a:latin typeface="Verdana" pitchFamily="34" charset="0"/>
              </a:rPr>
              <a:t>Κράτη με χαμηλότερη προστασία επικαλούνται εξιλαστήρια θύματα κ.λπ.</a:t>
            </a:r>
          </a:p>
          <a:p>
            <a:pPr algn="l">
              <a:buFont typeface="Wingdings" pitchFamily="2" charset="2"/>
              <a:buChar char="v"/>
            </a:pPr>
            <a:r>
              <a:rPr lang="el-GR" sz="2000" dirty="0" smtClean="0">
                <a:solidFill>
                  <a:srgbClr val="002060"/>
                </a:solidFill>
                <a:latin typeface="Verdana" pitchFamily="34" charset="0"/>
              </a:rPr>
              <a:t> </a:t>
            </a:r>
            <a:r>
              <a:rPr lang="el-GR" sz="2000" b="1" dirty="0" smtClean="0">
                <a:solidFill>
                  <a:srgbClr val="002060"/>
                </a:solidFill>
                <a:latin typeface="Verdana" pitchFamily="34" charset="0"/>
              </a:rPr>
              <a:t>Ασύμμετρη λειτουργία οργάνων λήψης απόφασης</a:t>
            </a:r>
          </a:p>
          <a:p>
            <a:pPr algn="l"/>
            <a:r>
              <a:rPr lang="el-GR" sz="1600" i="1" dirty="0" smtClean="0">
                <a:solidFill>
                  <a:srgbClr val="002060"/>
                </a:solidFill>
                <a:latin typeface="Verdana" pitchFamily="34" charset="0"/>
              </a:rPr>
              <a:t>Λειτουργία </a:t>
            </a:r>
          </a:p>
          <a:p>
            <a:pPr algn="l"/>
            <a:r>
              <a:rPr lang="el-GR" sz="1600" i="1" dirty="0" smtClean="0">
                <a:solidFill>
                  <a:srgbClr val="002060"/>
                </a:solidFill>
                <a:latin typeface="Verdana" pitchFamily="34" charset="0"/>
              </a:rPr>
              <a:t>	Επιτροπής (+ γραφειοκρατίας), </a:t>
            </a:r>
          </a:p>
          <a:p>
            <a:pPr algn="l"/>
            <a:r>
              <a:rPr lang="el-GR" sz="1600" i="1" dirty="0" smtClean="0">
                <a:solidFill>
                  <a:srgbClr val="002060"/>
                </a:solidFill>
                <a:latin typeface="Verdana" pitchFamily="34" charset="0"/>
              </a:rPr>
              <a:t>		Κοινοβουλίου, </a:t>
            </a:r>
          </a:p>
          <a:p>
            <a:pPr algn="l"/>
            <a:r>
              <a:rPr lang="el-GR" sz="1600" i="1" dirty="0" smtClean="0">
                <a:solidFill>
                  <a:srgbClr val="002060"/>
                </a:solidFill>
                <a:latin typeface="Verdana" pitchFamily="34" charset="0"/>
              </a:rPr>
              <a:t>			Συμβουλίου </a:t>
            </a:r>
          </a:p>
          <a:p>
            <a:pPr algn="l"/>
            <a:r>
              <a:rPr lang="el-GR" sz="1600" i="1" dirty="0" smtClean="0">
                <a:solidFill>
                  <a:srgbClr val="002060"/>
                </a:solidFill>
                <a:latin typeface="Verdana" pitchFamily="34" charset="0"/>
              </a:rPr>
              <a:t>   κλίνουν άνισα υπέρ μεγαλύτερης περιβαλλοντικής προστασίας </a:t>
            </a:r>
          </a:p>
          <a:p>
            <a:pPr lvl="1" algn="just" eaLnBrk="1" hangingPunct="1">
              <a:lnSpc>
                <a:spcPct val="150000"/>
              </a:lnSpc>
            </a:pPr>
            <a:endParaRPr lang="el-GR" sz="2400" dirty="0" smtClean="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6</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a:t>
            </a:r>
          </a:p>
          <a:p>
            <a:pPr marL="914400" lvl="1" indent="-457200" algn="just" eaLnBrk="1" hangingPunct="1">
              <a:lnSpc>
                <a:spcPct val="300000"/>
              </a:lnSpc>
              <a:buFont typeface="+mj-lt"/>
              <a:buAutoNum type="arabicPeriod"/>
            </a:pPr>
            <a:r>
              <a:rPr lang="el-GR" sz="2000" dirty="0" smtClean="0">
                <a:solidFill>
                  <a:srgbClr val="002060"/>
                </a:solidFill>
              </a:rPr>
              <a:t>Ποια περιβαλλοντικά ζητήματα πρέπει … σε παγκόσμιο επίπεδο</a:t>
            </a:r>
          </a:p>
          <a:p>
            <a:pPr marL="914400" lvl="1" indent="-457200" algn="just" eaLnBrk="1" hangingPunct="1">
              <a:lnSpc>
                <a:spcPct val="300000"/>
              </a:lnSpc>
              <a:buFont typeface="+mj-lt"/>
              <a:buAutoNum type="arabicPeriod"/>
            </a:pPr>
            <a:r>
              <a:rPr lang="el-GR" sz="2000" dirty="0" smtClean="0">
                <a:solidFill>
                  <a:srgbClr val="002060"/>
                </a:solidFill>
              </a:rPr>
              <a:t>Κύρια χαρακτηριστικά</a:t>
            </a:r>
          </a:p>
          <a:p>
            <a:pPr marL="914400" lvl="1" indent="-457200" algn="just" eaLnBrk="1" hangingPunct="1">
              <a:lnSpc>
                <a:spcPct val="300000"/>
              </a:lnSpc>
              <a:buFont typeface="+mj-lt"/>
              <a:buAutoNum type="arabicPeriod"/>
            </a:pPr>
            <a:r>
              <a:rPr lang="el-GR" sz="2000" dirty="0" smtClean="0">
                <a:solidFill>
                  <a:srgbClr val="002060"/>
                </a:solidFill>
              </a:rPr>
              <a:t>Περιβαλλοντικοί οργανισμοί και «παρασιτικές» ρυθμίσεις</a:t>
            </a:r>
          </a:p>
          <a:p>
            <a:pPr marL="914400" lvl="1" indent="-457200" algn="just" eaLnBrk="1" hangingPunct="1">
              <a:lnSpc>
                <a:spcPct val="300000"/>
              </a:lnSpc>
              <a:buFont typeface="+mj-lt"/>
              <a:buAutoNum type="arabicPeriod"/>
            </a:pPr>
            <a:r>
              <a:rPr lang="el-GR" sz="2000" dirty="0" smtClean="0">
                <a:solidFill>
                  <a:srgbClr val="002060"/>
                </a:solidFill>
              </a:rPr>
              <a:t>Μείζονα ζητήματα και συμφωνίες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7</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504000"/>
          <a:lstStyle/>
          <a:p>
            <a:pPr lvl="1" algn="just" eaLnBrk="1" hangingPunct="1">
              <a:buFont typeface="Wingdings" pitchFamily="2" charset="2"/>
              <a:buChar char="q"/>
            </a:pPr>
            <a:r>
              <a:rPr lang="el-GR" sz="2000" b="1" u="sng" dirty="0" smtClean="0">
                <a:solidFill>
                  <a:srgbClr val="002060"/>
                </a:solidFill>
              </a:rPr>
              <a:t> Παγκόσμια περιβαλλοντικά αγαθά</a:t>
            </a:r>
          </a:p>
          <a:p>
            <a:pPr marL="914400" lvl="1" indent="-457200" algn="just" eaLnBrk="1" hangingPunct="1">
              <a:buFont typeface="+mj-lt"/>
              <a:buAutoNum type="arabicPeriod"/>
            </a:pPr>
            <a:r>
              <a:rPr lang="el-GR" sz="1800" i="1" u="sng" dirty="0" smtClean="0">
                <a:solidFill>
                  <a:srgbClr val="002060"/>
                </a:solidFill>
              </a:rPr>
              <a:t>Ποια περιβαλλοντικά ζητήματα πρέπει … σε παγκόσμιο επίπεδο</a:t>
            </a:r>
          </a:p>
          <a:p>
            <a:pPr lvl="1" algn="just" eaLnBrk="1" hangingPunct="1">
              <a:lnSpc>
                <a:spcPct val="150000"/>
              </a:lnSpc>
            </a:pPr>
            <a:endParaRPr lang="el-GR" sz="2000" i="1" u="sng" dirty="0" smtClean="0">
              <a:solidFill>
                <a:srgbClr val="002060"/>
              </a:solidFill>
            </a:endParaRPr>
          </a:p>
          <a:p>
            <a:pPr lvl="1" algn="just" eaLnBrk="1" hangingPunct="1">
              <a:lnSpc>
                <a:spcPct val="20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8</a:t>
            </a:fld>
            <a:endParaRPr lang="el-GR" dirty="0" smtClean="0"/>
          </a:p>
        </p:txBody>
      </p:sp>
      <p:sp>
        <p:nvSpPr>
          <p:cNvPr id="2053" name="Rectangle 3" descr="Bouquet"/>
          <p:cNvSpPr>
            <a:spLocks noGrp="1" noChangeArrowheads="1"/>
          </p:cNvSpPr>
          <p:nvPr>
            <p:ph type="subTitle" idx="1"/>
          </p:nvPr>
        </p:nvSpPr>
        <p:spPr>
          <a:xfrm>
            <a:off x="251520" y="235992"/>
            <a:ext cx="8640959" cy="5929312"/>
          </a:xfrm>
          <a:blipFill dpi="0" rotWithShape="1">
            <a:blip r:embed="rId3" cstate="print"/>
            <a:srcRect/>
            <a:tile tx="0" ty="0" sx="100000" sy="100000" flip="none" algn="tl"/>
          </a:blipFill>
          <a:ln>
            <a:solidFill>
              <a:srgbClr val="009999"/>
            </a:solidFill>
          </a:ln>
        </p:spPr>
        <p:txBody>
          <a:bodyPr lIns="0" rIns="504000"/>
          <a:lstStyle/>
          <a:p>
            <a:pPr lvl="1" algn="just" eaLnBrk="1" hangingPunct="1">
              <a:buFont typeface="Wingdings" pitchFamily="2" charset="2"/>
              <a:buChar char="q"/>
            </a:pPr>
            <a:r>
              <a:rPr lang="el-GR" sz="2000" b="1" u="sng" dirty="0" smtClean="0">
                <a:solidFill>
                  <a:srgbClr val="002060"/>
                </a:solidFill>
              </a:rPr>
              <a:t> Παγκόσμια περιβαλλοντικά αγαθά</a:t>
            </a:r>
          </a:p>
          <a:p>
            <a:pPr marL="914400" lvl="1" indent="-457200" algn="just" eaLnBrk="1" hangingPunct="1">
              <a:buFont typeface="+mj-lt"/>
              <a:buAutoNum type="arabicPeriod"/>
            </a:pPr>
            <a:r>
              <a:rPr lang="el-GR" sz="1800" i="1" u="sng" dirty="0" smtClean="0">
                <a:solidFill>
                  <a:srgbClr val="002060"/>
                </a:solidFill>
              </a:rPr>
              <a:t>Ποια περιβαλλοντικά ζητήματα πρέπει … σε παγκόσμιο επίπεδο</a:t>
            </a:r>
          </a:p>
          <a:p>
            <a:pPr lvl="1" algn="just" eaLnBrk="1" hangingPunct="1">
              <a:lnSpc>
                <a:spcPct val="150000"/>
              </a:lnSpc>
            </a:pPr>
            <a:endParaRPr lang="el-GR" sz="2000" i="1" u="sng" dirty="0" smtClean="0">
              <a:solidFill>
                <a:srgbClr val="002060"/>
              </a:solidFill>
            </a:endParaRPr>
          </a:p>
          <a:p>
            <a:pPr lvl="1" algn="just" eaLnBrk="1" hangingPunct="1">
              <a:lnSpc>
                <a:spcPct val="200000"/>
              </a:lnSpc>
              <a:buFont typeface="Wingdings" pitchFamily="2" charset="2"/>
              <a:buChar char="Ø"/>
            </a:pPr>
            <a:r>
              <a:rPr lang="el-GR" sz="2000" dirty="0" smtClean="0">
                <a:solidFill>
                  <a:srgbClr val="002060"/>
                </a:solidFill>
              </a:rPr>
              <a:t> Αν εξωτερικές επιπτώσεις ξεπερνούν τα εθνικά σύνορα</a:t>
            </a:r>
          </a:p>
          <a:p>
            <a:pPr lvl="1" algn="just" eaLnBrk="1" hangingPunct="1">
              <a:lnSpc>
                <a:spcPct val="200000"/>
              </a:lnSpc>
              <a:buFont typeface="Wingdings" pitchFamily="2" charset="2"/>
              <a:buChar char="Ø"/>
            </a:pPr>
            <a:r>
              <a:rPr lang="el-GR" sz="2000" dirty="0" smtClean="0">
                <a:solidFill>
                  <a:srgbClr val="002060"/>
                </a:solidFill>
              </a:rPr>
              <a:t> Αν τρόπος εθνικής αντιμετώπισης νοθεύει λειτουργία άλλων «παγκόσμιων αγαθών»</a:t>
            </a:r>
          </a:p>
          <a:p>
            <a:pPr lvl="1" algn="just" eaLnBrk="1" hangingPunct="1">
              <a:lnSpc>
                <a:spcPct val="150000"/>
              </a:lnSpc>
            </a:pPr>
            <a:endParaRPr lang="el-GR" sz="2000" dirty="0" smtClean="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l-GR" dirty="0" smtClean="0"/>
              <a:t>2012-2013      #8</a:t>
            </a:r>
          </a:p>
        </p:txBody>
      </p:sp>
      <p:sp>
        <p:nvSpPr>
          <p:cNvPr id="2051" name="Footer Placeholder 4"/>
          <p:cNvSpPr>
            <a:spLocks noGrp="1"/>
          </p:cNvSpPr>
          <p:nvPr>
            <p:ph type="ftr" sz="quarter" idx="11"/>
          </p:nvPr>
        </p:nvSpPr>
        <p:spPr>
          <a:noFill/>
        </p:spPr>
        <p:txBody>
          <a:bodyPr/>
          <a:lstStyle/>
          <a:p>
            <a:r>
              <a:rPr lang="el-GR" dirty="0" smtClean="0"/>
              <a:t>Ευρωπαϊκή και Διεθνής Πολιτική Αχιλλέας Μητσός</a:t>
            </a:r>
          </a:p>
        </p:txBody>
      </p:sp>
      <p:sp>
        <p:nvSpPr>
          <p:cNvPr id="2052" name="Slide Number Placeholder 5"/>
          <p:cNvSpPr>
            <a:spLocks noGrp="1"/>
          </p:cNvSpPr>
          <p:nvPr>
            <p:ph type="sldNum" sz="quarter" idx="12"/>
          </p:nvPr>
        </p:nvSpPr>
        <p:spPr>
          <a:noFill/>
        </p:spPr>
        <p:txBody>
          <a:bodyPr/>
          <a:lstStyle/>
          <a:p>
            <a:fld id="{6D225FE1-6E7D-4E13-8F59-AD432EC86B28}" type="slidenum">
              <a:rPr lang="el-GR" smtClean="0"/>
              <a:pPr/>
              <a:t>9</a:t>
            </a:fld>
            <a:endParaRPr lang="el-GR" dirty="0" smtClean="0"/>
          </a:p>
        </p:txBody>
      </p:sp>
      <p:sp>
        <p:nvSpPr>
          <p:cNvPr id="2053" name="Rectangle 3" descr="Bouquet"/>
          <p:cNvSpPr>
            <a:spLocks noGrp="1" noChangeArrowheads="1"/>
          </p:cNvSpPr>
          <p:nvPr>
            <p:ph type="subTitle" idx="1"/>
          </p:nvPr>
        </p:nvSpPr>
        <p:spPr>
          <a:xfrm>
            <a:off x="251520" y="260648"/>
            <a:ext cx="8640959" cy="5929312"/>
          </a:xfrm>
          <a:blipFill dpi="0" rotWithShape="1">
            <a:blip r:embed="rId3" cstate="print"/>
            <a:srcRect/>
            <a:tile tx="0" ty="0" sx="100000" sy="100000" flip="none" algn="tl"/>
          </a:blipFill>
          <a:ln w="76200">
            <a:solidFill>
              <a:srgbClr val="009999"/>
            </a:solidFill>
          </a:ln>
        </p:spPr>
        <p:txBody>
          <a:bodyPr lIns="0" rIns="72000"/>
          <a:lstStyle/>
          <a:p>
            <a:pPr lvl="1" algn="just" eaLnBrk="1" hangingPunct="1">
              <a:lnSpc>
                <a:spcPct val="150000"/>
              </a:lnSpc>
              <a:buFont typeface="Wingdings" pitchFamily="2" charset="2"/>
              <a:buChar char="q"/>
            </a:pPr>
            <a:r>
              <a:rPr lang="el-GR" sz="2000" b="1" u="sng" dirty="0" smtClean="0">
                <a:solidFill>
                  <a:srgbClr val="002060"/>
                </a:solidFill>
              </a:rPr>
              <a:t> Παγκόσμια περιβαλλοντικά αγαθά </a:t>
            </a:r>
          </a:p>
          <a:p>
            <a:pPr lvl="1" algn="just" eaLnBrk="1" hangingPunct="1">
              <a:lnSpc>
                <a:spcPct val="150000"/>
              </a:lnSpc>
            </a:pPr>
            <a:r>
              <a:rPr lang="el-GR" sz="2000" i="1" u="sng" dirty="0" smtClean="0">
                <a:solidFill>
                  <a:srgbClr val="002060"/>
                </a:solidFill>
              </a:rPr>
              <a:t>2. Κύρια χαρακτηριστικά</a:t>
            </a:r>
          </a:p>
          <a:p>
            <a:pPr lvl="1" algn="just" eaLnBrk="1" hangingPunct="1">
              <a:lnSpc>
                <a:spcPct val="150000"/>
              </a:lnSpc>
            </a:pPr>
            <a:r>
              <a:rPr lang="el-GR" sz="1200" i="1" dirty="0" smtClean="0">
                <a:solidFill>
                  <a:srgbClr val="002060"/>
                </a:solidFill>
              </a:rPr>
              <a:t>					           </a:t>
            </a:r>
          </a:p>
        </p:txBody>
      </p:sp>
      <p:sp>
        <p:nvSpPr>
          <p:cNvPr id="21" name="Freeform 20"/>
          <p:cNvSpPr/>
          <p:nvPr/>
        </p:nvSpPr>
        <p:spPr>
          <a:xfrm>
            <a:off x="6440129" y="1799021"/>
            <a:ext cx="1504336" cy="786863"/>
          </a:xfrm>
          <a:custGeom>
            <a:avLst/>
            <a:gdLst>
              <a:gd name="connsiteX0" fmla="*/ 0 w 1504336"/>
              <a:gd name="connsiteY0" fmla="*/ 786863 h 786863"/>
              <a:gd name="connsiteX1" fmla="*/ 196645 w 1504336"/>
              <a:gd name="connsiteY1" fmla="*/ 226424 h 786863"/>
              <a:gd name="connsiteX2" fmla="*/ 255639 w 1504336"/>
              <a:gd name="connsiteY2" fmla="*/ 167431 h 786863"/>
              <a:gd name="connsiteX3" fmla="*/ 403123 w 1504336"/>
              <a:gd name="connsiteY3" fmla="*/ 108437 h 786863"/>
              <a:gd name="connsiteX4" fmla="*/ 462116 w 1504336"/>
              <a:gd name="connsiteY4" fmla="*/ 69108 h 786863"/>
              <a:gd name="connsiteX5" fmla="*/ 580103 w 1504336"/>
              <a:gd name="connsiteY5" fmla="*/ 29779 h 786863"/>
              <a:gd name="connsiteX6" fmla="*/ 639097 w 1504336"/>
              <a:gd name="connsiteY6" fmla="*/ 10114 h 786863"/>
              <a:gd name="connsiteX7" fmla="*/ 845574 w 1504336"/>
              <a:gd name="connsiteY7" fmla="*/ 29779 h 786863"/>
              <a:gd name="connsiteX8" fmla="*/ 1071716 w 1504336"/>
              <a:gd name="connsiteY8" fmla="*/ 216592 h 786863"/>
              <a:gd name="connsiteX9" fmla="*/ 1238865 w 1504336"/>
              <a:gd name="connsiteY9" fmla="*/ 383740 h 786863"/>
              <a:gd name="connsiteX10" fmla="*/ 1327355 w 1504336"/>
              <a:gd name="connsiteY10" fmla="*/ 482063 h 786863"/>
              <a:gd name="connsiteX11" fmla="*/ 1337187 w 1504336"/>
              <a:gd name="connsiteY11" fmla="*/ 511560 h 786863"/>
              <a:gd name="connsiteX12" fmla="*/ 1445342 w 1504336"/>
              <a:gd name="connsiteY12" fmla="*/ 649211 h 786863"/>
              <a:gd name="connsiteX13" fmla="*/ 1474839 w 1504336"/>
              <a:gd name="connsiteY13" fmla="*/ 698373 h 786863"/>
              <a:gd name="connsiteX14" fmla="*/ 1494503 w 1504336"/>
              <a:gd name="connsiteY14" fmla="*/ 737702 h 786863"/>
              <a:gd name="connsiteX15" fmla="*/ 1504336 w 1504336"/>
              <a:gd name="connsiteY15" fmla="*/ 737702 h 786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04336" h="786863">
                <a:moveTo>
                  <a:pt x="0" y="786863"/>
                </a:moveTo>
                <a:cubicBezTo>
                  <a:pt x="19499" y="724188"/>
                  <a:pt x="105932" y="362493"/>
                  <a:pt x="196645" y="226424"/>
                </a:cubicBezTo>
                <a:cubicBezTo>
                  <a:pt x="212071" y="203285"/>
                  <a:pt x="232774" y="183261"/>
                  <a:pt x="255639" y="167431"/>
                </a:cubicBezTo>
                <a:cubicBezTo>
                  <a:pt x="279630" y="150822"/>
                  <a:pt x="380269" y="119864"/>
                  <a:pt x="403123" y="108437"/>
                </a:cubicBezTo>
                <a:cubicBezTo>
                  <a:pt x="424262" y="97868"/>
                  <a:pt x="440519" y="78707"/>
                  <a:pt x="462116" y="69108"/>
                </a:cubicBezTo>
                <a:cubicBezTo>
                  <a:pt x="499999" y="52271"/>
                  <a:pt x="540774" y="42889"/>
                  <a:pt x="580103" y="29779"/>
                </a:cubicBezTo>
                <a:lnTo>
                  <a:pt x="639097" y="10114"/>
                </a:lnTo>
                <a:cubicBezTo>
                  <a:pt x="707923" y="16669"/>
                  <a:pt x="783179" y="0"/>
                  <a:pt x="845574" y="29779"/>
                </a:cubicBezTo>
                <a:cubicBezTo>
                  <a:pt x="933814" y="71894"/>
                  <a:pt x="996427" y="154210"/>
                  <a:pt x="1071716" y="216592"/>
                </a:cubicBezTo>
                <a:cubicBezTo>
                  <a:pt x="1297981" y="404069"/>
                  <a:pt x="1112244" y="234096"/>
                  <a:pt x="1238865" y="383740"/>
                </a:cubicBezTo>
                <a:cubicBezTo>
                  <a:pt x="1394145" y="567253"/>
                  <a:pt x="1231262" y="353941"/>
                  <a:pt x="1327355" y="482063"/>
                </a:cubicBezTo>
                <a:cubicBezTo>
                  <a:pt x="1330632" y="491895"/>
                  <a:pt x="1331855" y="502673"/>
                  <a:pt x="1337187" y="511560"/>
                </a:cubicBezTo>
                <a:cubicBezTo>
                  <a:pt x="1386612" y="593935"/>
                  <a:pt x="1386540" y="570809"/>
                  <a:pt x="1445342" y="649211"/>
                </a:cubicBezTo>
                <a:cubicBezTo>
                  <a:pt x="1456808" y="664500"/>
                  <a:pt x="1465558" y="681667"/>
                  <a:pt x="1474839" y="698373"/>
                </a:cubicBezTo>
                <a:cubicBezTo>
                  <a:pt x="1481957" y="711186"/>
                  <a:pt x="1485709" y="725976"/>
                  <a:pt x="1494503" y="737702"/>
                </a:cubicBezTo>
                <a:cubicBezTo>
                  <a:pt x="1496470" y="740324"/>
                  <a:pt x="1501058" y="737702"/>
                  <a:pt x="1504336" y="73770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TotalTime>
  <Words>1933</Words>
  <Application>Microsoft Office PowerPoint</Application>
  <PresentationFormat>Προβολή στην οθόνη (4:3)</PresentationFormat>
  <Paragraphs>651</Paragraphs>
  <Slides>56</Slides>
  <Notes>54</Notes>
  <HiddenSlides>0</HiddenSlides>
  <MMClips>0</MMClips>
  <ScaleCrop>false</ScaleCrop>
  <HeadingPairs>
    <vt:vector size="4" baseType="variant">
      <vt:variant>
        <vt:lpstr>Θέμα</vt:lpstr>
      </vt:variant>
      <vt:variant>
        <vt:i4>1</vt:i4>
      </vt:variant>
      <vt:variant>
        <vt:lpstr>Τίτλοι διαφανειών</vt:lpstr>
      </vt:variant>
      <vt:variant>
        <vt:i4>56</vt:i4>
      </vt:variant>
    </vt:vector>
  </HeadingPairs>
  <TitlesOfParts>
    <vt:vector size="57" baseType="lpstr">
      <vt:lpstr>Default Design</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mitsos</dc:creator>
  <cp:lastModifiedBy>Andreou Antonis</cp:lastModifiedBy>
  <cp:revision>33</cp:revision>
  <dcterms:created xsi:type="dcterms:W3CDTF">2007-03-04T10:43:13Z</dcterms:created>
  <dcterms:modified xsi:type="dcterms:W3CDTF">2015-01-19T08:24:58Z</dcterms:modified>
</cp:coreProperties>
</file>