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88" r:id="rId2"/>
    <p:sldId id="289" r:id="rId3"/>
    <p:sldId id="376" r:id="rId4"/>
    <p:sldId id="364" r:id="rId5"/>
    <p:sldId id="292" r:id="rId6"/>
    <p:sldId id="365" r:id="rId7"/>
    <p:sldId id="363" r:id="rId8"/>
    <p:sldId id="366" r:id="rId9"/>
    <p:sldId id="294" r:id="rId10"/>
    <p:sldId id="367" r:id="rId11"/>
    <p:sldId id="361" r:id="rId12"/>
    <p:sldId id="373" r:id="rId13"/>
    <p:sldId id="368" r:id="rId14"/>
    <p:sldId id="297" r:id="rId15"/>
    <p:sldId id="371" r:id="rId16"/>
    <p:sldId id="374" r:id="rId17"/>
    <p:sldId id="369" r:id="rId18"/>
    <p:sldId id="287" r:id="rId19"/>
    <p:sldId id="300" r:id="rId20"/>
    <p:sldId id="301" r:id="rId21"/>
    <p:sldId id="343" r:id="rId22"/>
    <p:sldId id="345" r:id="rId23"/>
    <p:sldId id="346" r:id="rId24"/>
    <p:sldId id="347" r:id="rId25"/>
    <p:sldId id="348" r:id="rId26"/>
    <p:sldId id="349" r:id="rId27"/>
    <p:sldId id="351" r:id="rId28"/>
    <p:sldId id="352" r:id="rId29"/>
    <p:sldId id="354" r:id="rId30"/>
    <p:sldId id="357" r:id="rId31"/>
    <p:sldId id="358" r:id="rId32"/>
    <p:sldId id="360" r:id="rId33"/>
    <p:sldId id="372" r:id="rId34"/>
    <p:sldId id="375" r:id="rId35"/>
    <p:sldId id="309" r:id="rId36"/>
    <p:sldId id="335" r:id="rId3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00"/>
    <a:srgbClr val="0000FF"/>
    <a:srgbClr val="FFCC00"/>
    <a:srgbClr val="663300"/>
    <a:srgbClr val="D61304"/>
    <a:srgbClr val="003300"/>
    <a:srgbClr val="6119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9342" autoAdjust="0"/>
  </p:normalViewPr>
  <p:slideViewPr>
    <p:cSldViewPr>
      <p:cViewPr>
        <p:scale>
          <a:sx n="84" d="100"/>
          <a:sy n="84" d="100"/>
        </p:scale>
        <p:origin x="-96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685800"/>
            <a:ext cx="7772400" cy="2127250"/>
          </a:xfrm>
        </p:spPr>
        <p:txBody>
          <a:bodyPr/>
          <a:lstStyle>
            <a:lvl1pPr algn="ctr">
              <a:defRPr sz="5800"/>
            </a:lvl1pPr>
          </a:lstStyle>
          <a:p>
            <a:r>
              <a:rPr lang="el-GR"/>
              <a:t>Click to edit Master title style</a:t>
            </a:r>
          </a:p>
        </p:txBody>
      </p:sp>
      <p:sp>
        <p:nvSpPr>
          <p:cNvPr id="122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l-GR"/>
              <a:t>Click to edit Master subtitle style</a:t>
            </a:r>
          </a:p>
        </p:txBody>
      </p:sp>
      <p:sp>
        <p:nvSpPr>
          <p:cNvPr id="12292" name="Rectangle 4"/>
          <p:cNvSpPr>
            <a:spLocks noGrp="1" noChangeArrowheads="1"/>
          </p:cNvSpPr>
          <p:nvPr>
            <p:ph type="dt" sz="half" idx="2"/>
          </p:nvPr>
        </p:nvSpPr>
        <p:spPr/>
        <p:txBody>
          <a:bodyPr/>
          <a:lstStyle>
            <a:lvl1pPr>
              <a:defRPr/>
            </a:lvl1pPr>
          </a:lstStyle>
          <a:p>
            <a:endParaRPr lang="el-GR"/>
          </a:p>
        </p:txBody>
      </p:sp>
      <p:sp>
        <p:nvSpPr>
          <p:cNvPr id="12293" name="Rectangle 5"/>
          <p:cNvSpPr>
            <a:spLocks noGrp="1" noChangeArrowheads="1"/>
          </p:cNvSpPr>
          <p:nvPr>
            <p:ph type="ftr" sz="quarter" idx="3"/>
          </p:nvPr>
        </p:nvSpPr>
        <p:spPr/>
        <p:txBody>
          <a:bodyPr/>
          <a:lstStyle>
            <a:lvl1pPr>
              <a:defRPr/>
            </a:lvl1pPr>
          </a:lstStyle>
          <a:p>
            <a:endParaRPr lang="el-GR"/>
          </a:p>
        </p:txBody>
      </p:sp>
      <p:sp>
        <p:nvSpPr>
          <p:cNvPr id="12294" name="Rectangle 6"/>
          <p:cNvSpPr>
            <a:spLocks noGrp="1" noChangeArrowheads="1"/>
          </p:cNvSpPr>
          <p:nvPr>
            <p:ph type="sldNum" sz="quarter" idx="4"/>
          </p:nvPr>
        </p:nvSpPr>
        <p:spPr/>
        <p:txBody>
          <a:bodyPr/>
          <a:lstStyle>
            <a:lvl1pPr>
              <a:defRPr/>
            </a:lvl1pPr>
          </a:lstStyle>
          <a:p>
            <a:fld id="{E11C1FEE-ED73-4254-944B-61D2718DD039}" type="slidenum">
              <a:rPr lang="el-GR"/>
              <a:pPr/>
              <a:t>‹#›</a:t>
            </a:fld>
            <a:endParaRPr lang="el-GR"/>
          </a:p>
        </p:txBody>
      </p:sp>
      <p:grpSp>
        <p:nvGrpSpPr>
          <p:cNvPr id="12295" name="Group 7"/>
          <p:cNvGrpSpPr>
            <a:grpSpLocks/>
          </p:cNvGrpSpPr>
          <p:nvPr/>
        </p:nvGrpSpPr>
        <p:grpSpPr bwMode="auto">
          <a:xfrm>
            <a:off x="228600" y="2889250"/>
            <a:ext cx="8610600" cy="201613"/>
            <a:chOff x="144" y="1680"/>
            <a:chExt cx="5424" cy="144"/>
          </a:xfrm>
        </p:grpSpPr>
        <p:sp>
          <p:nvSpPr>
            <p:cNvPr id="12296"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l-GR"/>
            </a:p>
          </p:txBody>
        </p:sp>
        <p:sp>
          <p:nvSpPr>
            <p:cNvPr id="12297"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l-GR"/>
            </a:p>
          </p:txBody>
        </p:sp>
        <p:sp>
          <p:nvSpPr>
            <p:cNvPr id="12298"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l-G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BE64F5DE-2204-4482-830E-96DECA7DB4E8}"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0578FCA5-B571-4CFB-A0B5-021E6BD032F2}"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l-G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EE1E3639-02F7-4ED0-8839-3767466178AA}"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76AD7FB-D209-48E2-9453-A207D445115E}"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l-G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99DE2D12-F680-4BE1-BB72-160E81A97D9E}"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l-G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D8576513-196D-4788-AB58-366CCAD85F28}"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FF9FF6C-EDA9-44D3-B97B-BCA8C1B657D1}" type="slidenum">
              <a:rPr lang="el-G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EA10E4D-A347-43A2-BF7F-5508EB079F82}"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CDE78EC2-AB1D-493E-B222-9F632BA9FA2F}"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168DB08A-5817-4DA6-AD13-FC1A899B17E6}"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FE0CF327-DE9D-4A07-99B5-1A35AF0D7BE8}"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929F924E-54F1-46F1-BF3A-0F2BEA10196B}"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3F4C7250-100C-4201-891B-C517017291AD}"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85F72831-3A97-4A51-9CD7-E33507440F41}"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E380AABC-8F06-4F9B-A56E-6E8CC7E5DDEC}"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A26AC2A1-926E-46C3-A658-B379683061FF}"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Click to edit Master title style</a:t>
            </a:r>
          </a:p>
        </p:txBody>
      </p:sp>
      <p:sp>
        <p:nvSpPr>
          <p:cNvPr id="1126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12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l-G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l-GR"/>
          </a:p>
        </p:txBody>
      </p:sp>
      <p:sp>
        <p:nvSpPr>
          <p:cNvPr id="112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70D1259-33DB-4B0C-A15D-313416B046C1}" type="slidenum">
              <a:rPr lang="el-GR"/>
              <a:pPr/>
              <a:t>‹#›</a:t>
            </a:fld>
            <a:endParaRPr lang="el-GR"/>
          </a:p>
        </p:txBody>
      </p:sp>
      <p:sp>
        <p:nvSpPr>
          <p:cNvPr id="112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l-GR" sz="2400">
              <a:latin typeface="Times New Roman" pitchFamily="18" charset="0"/>
            </a:endParaRPr>
          </a:p>
        </p:txBody>
      </p:sp>
      <p:sp>
        <p:nvSpPr>
          <p:cNvPr id="112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l-GR"/>
          </a:p>
        </p:txBody>
      </p:sp>
      <p:sp>
        <p:nvSpPr>
          <p:cNvPr id="112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l-GR" sz="2400">
              <a:latin typeface="Times New Roman" pitchFamily="18" charset="0"/>
            </a:endParaRPr>
          </a:p>
        </p:txBody>
      </p:sp>
      <p:sp>
        <p:nvSpPr>
          <p:cNvPr id="112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l-GR"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pavlis@geo.aegean.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11188" y="836713"/>
            <a:ext cx="7772400" cy="1800126"/>
          </a:xfrm>
        </p:spPr>
        <p:txBody>
          <a:bodyPr/>
          <a:lstStyle/>
          <a:p>
            <a:r>
              <a:rPr lang="en-US" sz="3200" dirty="0" smtClean="0">
                <a:latin typeface="Century Gothic" pitchFamily="34" charset="0"/>
              </a:rPr>
              <a:t>“</a:t>
            </a:r>
            <a:r>
              <a:rPr lang="en-US" sz="3200" b="1" dirty="0" smtClean="0">
                <a:latin typeface="Century Gothic" pitchFamily="34" charset="0"/>
              </a:rPr>
              <a:t>Landscape </a:t>
            </a:r>
            <a:r>
              <a:rPr lang="en-US" sz="3200" b="1" dirty="0">
                <a:latin typeface="Century Gothic" pitchFamily="34" charset="0"/>
              </a:rPr>
              <a:t>conscience and the development of a European landscape </a:t>
            </a:r>
            <a:r>
              <a:rPr lang="en-US" sz="3200" b="1" dirty="0" smtClean="0">
                <a:latin typeface="Century Gothic" pitchFamily="34" charset="0"/>
              </a:rPr>
              <a:t>conscience</a:t>
            </a:r>
            <a:r>
              <a:rPr lang="en-US" sz="3200" dirty="0" smtClean="0">
                <a:latin typeface="Century Gothic" pitchFamily="34" charset="0"/>
              </a:rPr>
              <a:t>”</a:t>
            </a:r>
            <a:endParaRPr lang="el-GR" sz="3200" dirty="0">
              <a:latin typeface="Century Gothic" pitchFamily="34" charset="0"/>
            </a:endParaRPr>
          </a:p>
        </p:txBody>
      </p:sp>
      <p:sp>
        <p:nvSpPr>
          <p:cNvPr id="67587" name="Rectangle 3"/>
          <p:cNvSpPr>
            <a:spLocks noGrp="1" noChangeArrowheads="1"/>
          </p:cNvSpPr>
          <p:nvPr>
            <p:ph type="subTitle" idx="1"/>
          </p:nvPr>
        </p:nvSpPr>
        <p:spPr>
          <a:xfrm>
            <a:off x="179512" y="3284984"/>
            <a:ext cx="8712967" cy="1440160"/>
          </a:xfrm>
        </p:spPr>
        <p:txBody>
          <a:bodyPr/>
          <a:lstStyle/>
          <a:p>
            <a:pPr>
              <a:lnSpc>
                <a:spcPct val="90000"/>
              </a:lnSpc>
            </a:pPr>
            <a:r>
              <a:rPr lang="en-US" sz="1900" dirty="0" err="1" smtClean="0"/>
              <a:t>Evangelos</a:t>
            </a:r>
            <a:r>
              <a:rPr lang="en-US" sz="1900" dirty="0" smtClean="0"/>
              <a:t> </a:t>
            </a:r>
            <a:r>
              <a:rPr lang="en-US" sz="1900" dirty="0" err="1" smtClean="0"/>
              <a:t>Pavlis</a:t>
            </a:r>
            <a:r>
              <a:rPr lang="en-US" sz="1900" dirty="0" smtClean="0"/>
              <a:t>, PhD</a:t>
            </a:r>
            <a:endParaRPr lang="en-US" sz="1900" dirty="0"/>
          </a:p>
          <a:p>
            <a:pPr>
              <a:lnSpc>
                <a:spcPct val="90000"/>
              </a:lnSpc>
            </a:pPr>
            <a:r>
              <a:rPr lang="en-US" altLang="zh-CN" sz="1600" dirty="0">
                <a:ea typeface="宋体" pitchFamily="2" charset="-122"/>
              </a:rPr>
              <a:t>Department of Geography, University of Aegean, Lesvos, </a:t>
            </a:r>
            <a:r>
              <a:rPr lang="en-US" altLang="zh-CN" sz="1600" dirty="0" smtClean="0">
                <a:ea typeface="宋体" pitchFamily="2" charset="-122"/>
              </a:rPr>
              <a:t>Greece</a:t>
            </a:r>
          </a:p>
          <a:p>
            <a:pPr lvl="0" eaLnBrk="0" hangingPunct="0">
              <a:spcBef>
                <a:spcPct val="0"/>
              </a:spcBef>
              <a:buClrTx/>
              <a:buSzTx/>
            </a:pPr>
            <a:endParaRPr lang="en-GB" altLang="zh-CN" sz="1600" dirty="0" smtClean="0">
              <a:ea typeface="宋体" pitchFamily="2" charset="-122"/>
            </a:endParaRPr>
          </a:p>
          <a:p>
            <a:pPr lvl="0" eaLnBrk="0" hangingPunct="0">
              <a:spcBef>
                <a:spcPct val="0"/>
              </a:spcBef>
              <a:buClrTx/>
              <a:buSzTx/>
            </a:pPr>
            <a:r>
              <a:rPr lang="en-GB" altLang="zh-CN" sz="1400" i="1" dirty="0" smtClean="0">
                <a:ea typeface="宋体" pitchFamily="2" charset="-122"/>
              </a:rPr>
              <a:t>Summer School “</a:t>
            </a:r>
            <a:r>
              <a:rPr lang="en-GB" altLang="zh-CN" sz="1400" b="1" i="1" dirty="0" smtClean="0">
                <a:ea typeface="宋体" pitchFamily="2" charset="-122"/>
              </a:rPr>
              <a:t>Landscape in a Changing World</a:t>
            </a:r>
            <a:r>
              <a:rPr lang="en-GB" altLang="zh-CN" sz="1400" i="1" dirty="0" smtClean="0">
                <a:ea typeface="宋体" pitchFamily="2" charset="-122"/>
              </a:rPr>
              <a:t>”, 19-28 Sep 2012, Lesvos, Greece</a:t>
            </a:r>
            <a:endParaRPr lang="el-GR" altLang="zh-CN" sz="1400" i="1" dirty="0" smtClean="0">
              <a:ea typeface="宋体" pitchFamily="2" charset="-122"/>
            </a:endParaRPr>
          </a:p>
        </p:txBody>
      </p:sp>
      <p:sp>
        <p:nvSpPr>
          <p:cNvPr id="67592" name="Text Box 8"/>
          <p:cNvSpPr txBox="1">
            <a:spLocks noChangeArrowheads="1"/>
          </p:cNvSpPr>
          <p:nvPr/>
        </p:nvSpPr>
        <p:spPr bwMode="auto">
          <a:xfrm>
            <a:off x="1979613" y="5222875"/>
            <a:ext cx="5040312" cy="371513"/>
          </a:xfrm>
          <a:prstGeom prst="rect">
            <a:avLst/>
          </a:prstGeom>
          <a:solidFill>
            <a:schemeClr val="bg2"/>
          </a:solidFill>
          <a:ln w="15875">
            <a:noFill/>
            <a:prstDash val="dash"/>
            <a:miter lim="800000"/>
            <a:headEnd/>
            <a:tailEnd/>
          </a:ln>
          <a:effectLst/>
        </p:spPr>
        <p:txBody>
          <a:bodyPr lIns="90000" tIns="46800" rIns="90000" bIns="46800" anchorCtr="1">
            <a:spAutoFit/>
          </a:bodyPr>
          <a:lstStyle/>
          <a:p>
            <a:pPr>
              <a:spcBef>
                <a:spcPct val="50000"/>
              </a:spcBef>
            </a:pPr>
            <a:r>
              <a:rPr lang="en-US" altLang="zh-CN" b="1" i="1" dirty="0">
                <a:solidFill>
                  <a:srgbClr val="D61304"/>
                </a:solidFill>
                <a:latin typeface="Times New Roman" pitchFamily="18" charset="0"/>
                <a:ea typeface="宋体" pitchFamily="2" charset="-122"/>
              </a:rPr>
              <a:t>   </a:t>
            </a:r>
            <a:r>
              <a:rPr lang="en-US" altLang="zh-CN" b="1" i="1" dirty="0" smtClean="0">
                <a:solidFill>
                  <a:srgbClr val="D61304"/>
                </a:solidFill>
                <a:latin typeface="Times New Roman" pitchFamily="18" charset="0"/>
                <a:ea typeface="宋体" pitchFamily="2" charset="-122"/>
                <a:hlinkClick r:id="rId2"/>
              </a:rPr>
              <a:t>epavlis@geo.aegean.gr</a:t>
            </a:r>
            <a:endParaRPr lang="el-GR" sz="1600" i="1" dirty="0">
              <a:solidFill>
                <a:srgbClr val="D61304"/>
              </a:solidFill>
              <a:latin typeface="Times New Roman" pitchFamily="18" charset="0"/>
            </a:endParaRPr>
          </a:p>
        </p:txBody>
      </p:sp>
      <p:sp>
        <p:nvSpPr>
          <p:cNvPr id="67593" name="Rectangle 9"/>
          <p:cNvSpPr>
            <a:spLocks noChangeArrowheads="1"/>
          </p:cNvSpPr>
          <p:nvPr/>
        </p:nvSpPr>
        <p:spPr bwMode="auto">
          <a:xfrm>
            <a:off x="1941513" y="4256088"/>
            <a:ext cx="180975" cy="325437"/>
          </a:xfrm>
          <a:prstGeom prst="rect">
            <a:avLst/>
          </a:prstGeom>
          <a:noFill/>
          <a:ln w="15875">
            <a:noFill/>
            <a:prstDash val="dash"/>
            <a:miter lim="800000"/>
            <a:headEnd/>
            <a:tailEnd/>
          </a:ln>
          <a:effectLst/>
        </p:spPr>
        <p:txBody>
          <a:bodyPr wrap="none" lIns="90000" tIns="46800" rIns="90000" bIns="46800" anchorCtr="1">
            <a:spAutoFit/>
          </a:bodyPr>
          <a:lstStyle/>
          <a:p>
            <a:pPr>
              <a:lnSpc>
                <a:spcPct val="90000"/>
              </a:lnSpc>
              <a:spcBef>
                <a:spcPct val="20000"/>
              </a:spcBef>
              <a:buClr>
                <a:schemeClr val="bg2"/>
              </a:buClr>
              <a:buSzPct val="75000"/>
              <a:buFont typeface="Wingdings" pitchFamily="2" charset="2"/>
              <a:buNone/>
            </a:pPr>
            <a:endParaRPr lang="el-GR" sz="17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300" b="1" dirty="0" smtClean="0">
                <a:latin typeface="Century Gothic" pitchFamily="34" charset="0"/>
                <a:ea typeface="宋体" pitchFamily="2" charset="-122"/>
              </a:rPr>
              <a:t>2. ‘Spatial conscience’ </a:t>
            </a:r>
            <a:r>
              <a:rPr lang="en-US" sz="2300" b="1" dirty="0">
                <a:latin typeface="Century Gothic" pitchFamily="34" charset="0"/>
                <a:ea typeface="宋体" pitchFamily="2" charset="-122"/>
              </a:rPr>
              <a:t>and geography</a:t>
            </a:r>
            <a:endParaRPr lang="el-GR" sz="2300" b="1" dirty="0">
              <a:latin typeface="Century Gothic" pitchFamily="34" charset="0"/>
              <a:ea typeface="宋体" pitchFamily="2" charset="-122"/>
            </a:endParaRPr>
          </a:p>
        </p:txBody>
      </p:sp>
      <p:sp>
        <p:nvSpPr>
          <p:cNvPr id="73731" name="Rectangle 3"/>
          <p:cNvSpPr>
            <a:spLocks noGrp="1" noChangeArrowheads="1"/>
          </p:cNvSpPr>
          <p:nvPr>
            <p:ph type="body" idx="1"/>
          </p:nvPr>
        </p:nvSpPr>
        <p:spPr>
          <a:xfrm>
            <a:off x="395288" y="1556792"/>
            <a:ext cx="4680768" cy="4752975"/>
          </a:xfrm>
        </p:spPr>
        <p:txBody>
          <a:bodyPr/>
          <a:lstStyle/>
          <a:p>
            <a:pPr algn="just">
              <a:spcBef>
                <a:spcPts val="0"/>
              </a:spcBef>
              <a:buFont typeface="Wingdings" pitchFamily="2" charset="2"/>
              <a:buChar char="§"/>
            </a:pPr>
            <a:r>
              <a:rPr lang="en-US" altLang="zh-CN" sz="1800" dirty="0" smtClean="0">
                <a:latin typeface="Arial" pitchFamily="34" charset="0"/>
                <a:ea typeface="宋体" pitchFamily="2" charset="-122"/>
                <a:cs typeface="Arial" pitchFamily="34" charset="0"/>
              </a:rPr>
              <a:t>The </a:t>
            </a:r>
            <a:r>
              <a:rPr lang="en-US" altLang="zh-CN" sz="1800" dirty="0">
                <a:latin typeface="Arial" pitchFamily="34" charset="0"/>
                <a:ea typeface="宋体" pitchFamily="2" charset="-122"/>
                <a:cs typeface="Arial" pitchFamily="34" charset="0"/>
              </a:rPr>
              <a:t>application of human conscience in spatial matters is articulated through the concept of ‘</a:t>
            </a:r>
            <a:r>
              <a:rPr lang="en-US" altLang="zh-CN" sz="1800" b="1" dirty="0">
                <a:latin typeface="Arial" pitchFamily="34" charset="0"/>
                <a:ea typeface="宋体" pitchFamily="2" charset="-122"/>
                <a:cs typeface="Arial" pitchFamily="34" charset="0"/>
              </a:rPr>
              <a:t>spatial conscience</a:t>
            </a:r>
            <a:r>
              <a:rPr lang="en-US" altLang="zh-CN" sz="1800" dirty="0" smtClean="0">
                <a:latin typeface="Arial" pitchFamily="34" charset="0"/>
                <a:ea typeface="宋体" pitchFamily="2" charset="-122"/>
                <a:cs typeface="Arial" pitchFamily="34" charset="0"/>
              </a:rPr>
              <a:t>’ (</a:t>
            </a:r>
            <a:r>
              <a:rPr lang="en-US" altLang="zh-CN" sz="1800" dirty="0" err="1" smtClean="0">
                <a:latin typeface="Arial" pitchFamily="34" charset="0"/>
                <a:ea typeface="宋体" pitchFamily="2" charset="-122"/>
                <a:cs typeface="Arial" pitchFamily="34" charset="0"/>
              </a:rPr>
              <a:t>Pavlis</a:t>
            </a:r>
            <a:r>
              <a:rPr lang="en-US" altLang="zh-CN" sz="1800" dirty="0" smtClean="0">
                <a:latin typeface="Arial" pitchFamily="34" charset="0"/>
                <a:ea typeface="宋体" pitchFamily="2" charset="-122"/>
                <a:cs typeface="Arial" pitchFamily="34" charset="0"/>
              </a:rPr>
              <a:t>, 2012), </a:t>
            </a:r>
            <a:r>
              <a:rPr lang="en-US" altLang="zh-CN" sz="1800" dirty="0">
                <a:latin typeface="Arial" pitchFamily="34" charset="0"/>
                <a:ea typeface="宋体" pitchFamily="2" charset="-122"/>
                <a:cs typeface="Arial" pitchFamily="34" charset="0"/>
              </a:rPr>
              <a:t>formulated</a:t>
            </a:r>
            <a:r>
              <a:rPr lang="en-GB" altLang="zh-CN" sz="1800" dirty="0">
                <a:latin typeface="Arial" pitchFamily="34" charset="0"/>
                <a:ea typeface="宋体" pitchFamily="2" charset="-122"/>
                <a:cs typeface="Arial" pitchFamily="34" charset="0"/>
              </a:rPr>
              <a:t> through complex and variable human-space interrelations and </a:t>
            </a:r>
            <a:r>
              <a:rPr lang="en-GB" altLang="zh-CN" sz="1800" dirty="0" smtClean="0">
                <a:latin typeface="Arial" pitchFamily="34" charset="0"/>
                <a:ea typeface="宋体" pitchFamily="2" charset="-122"/>
                <a:cs typeface="Arial" pitchFamily="34" charset="0"/>
              </a:rPr>
              <a:t>interactions...</a:t>
            </a:r>
          </a:p>
          <a:p>
            <a:pPr algn="just">
              <a:spcBef>
                <a:spcPts val="0"/>
              </a:spcBef>
              <a:buNone/>
            </a:pPr>
            <a:endParaRPr lang="en-GB" altLang="zh-CN" sz="1800" dirty="0" smtClean="0">
              <a:latin typeface="Arial" pitchFamily="34" charset="0"/>
              <a:ea typeface="宋体" pitchFamily="2" charset="-122"/>
              <a:cs typeface="Arial" pitchFamily="34" charset="0"/>
            </a:endParaRPr>
          </a:p>
          <a:p>
            <a:pPr algn="just">
              <a:spcBef>
                <a:spcPts val="0"/>
              </a:spcBef>
              <a:buNone/>
            </a:pPr>
            <a:endParaRPr lang="en-GB" altLang="zh-CN" sz="1800" dirty="0" smtClean="0">
              <a:latin typeface="Arial" pitchFamily="34" charset="0"/>
              <a:ea typeface="宋体" pitchFamily="2" charset="-122"/>
              <a:cs typeface="Arial" pitchFamily="34" charset="0"/>
            </a:endParaRPr>
          </a:p>
          <a:p>
            <a:pPr algn="just">
              <a:spcBef>
                <a:spcPts val="0"/>
              </a:spcBef>
              <a:buNone/>
            </a:pPr>
            <a:endParaRPr lang="en-GB" altLang="zh-CN" sz="1800" dirty="0" smtClean="0">
              <a:latin typeface="Arial" pitchFamily="34" charset="0"/>
              <a:ea typeface="宋体" pitchFamily="2" charset="-122"/>
              <a:cs typeface="Arial" pitchFamily="34" charset="0"/>
            </a:endParaRPr>
          </a:p>
          <a:p>
            <a:pPr algn="just">
              <a:spcBef>
                <a:spcPts val="0"/>
              </a:spcBef>
              <a:buNone/>
            </a:pPr>
            <a:endParaRPr lang="en-GB" altLang="zh-CN" sz="1800" dirty="0" smtClean="0">
              <a:latin typeface="Arial" pitchFamily="34" charset="0"/>
              <a:ea typeface="宋体" pitchFamily="2" charset="-122"/>
              <a:cs typeface="Arial" pitchFamily="34" charset="0"/>
            </a:endParaRPr>
          </a:p>
          <a:p>
            <a:pPr algn="just">
              <a:spcBef>
                <a:spcPts val="0"/>
              </a:spcBef>
              <a:buNone/>
            </a:pPr>
            <a:endParaRPr lang="en-GB" altLang="zh-CN" sz="700" dirty="0">
              <a:latin typeface="Arial" pitchFamily="34" charset="0"/>
              <a:ea typeface="宋体" pitchFamily="2" charset="-122"/>
              <a:cs typeface="Arial" pitchFamily="34" charset="0"/>
            </a:endParaRPr>
          </a:p>
          <a:p>
            <a:pPr algn="just">
              <a:spcBef>
                <a:spcPts val="0"/>
              </a:spcBef>
              <a:buFont typeface="Wingdings" pitchFamily="2" charset="2"/>
              <a:buChar char="§"/>
            </a:pPr>
            <a:r>
              <a:rPr lang="en-US" altLang="zh-CN" sz="1800" dirty="0" smtClean="0">
                <a:latin typeface="Arial" pitchFamily="34" charset="0"/>
                <a:ea typeface="宋体" pitchFamily="2" charset="-122"/>
                <a:cs typeface="Arial" pitchFamily="34" charset="0"/>
              </a:rPr>
              <a:t>…and </a:t>
            </a:r>
            <a:r>
              <a:rPr lang="en-US" altLang="zh-CN" sz="1800" dirty="0">
                <a:latin typeface="Arial" pitchFamily="34" charset="0"/>
                <a:ea typeface="宋体" pitchFamily="2" charset="-122"/>
                <a:cs typeface="Arial" pitchFamily="34" charset="0"/>
              </a:rPr>
              <a:t>affected by </a:t>
            </a:r>
            <a:r>
              <a:rPr lang="en-US" altLang="zh-CN" sz="1800" b="1" dirty="0">
                <a:latin typeface="Arial" pitchFamily="34" charset="0"/>
                <a:ea typeface="宋体" pitchFamily="2" charset="-122"/>
                <a:cs typeface="Arial" pitchFamily="34" charset="0"/>
              </a:rPr>
              <a:t>ethics, experience, thought, cognition</a:t>
            </a:r>
            <a:r>
              <a:rPr lang="en-US" altLang="zh-CN" sz="1800" dirty="0">
                <a:latin typeface="Arial" pitchFamily="34" charset="0"/>
                <a:ea typeface="宋体" pitchFamily="2" charset="-122"/>
                <a:cs typeface="Arial" pitchFamily="34" charset="0"/>
              </a:rPr>
              <a:t> and the impact of </a:t>
            </a:r>
            <a:r>
              <a:rPr lang="en-US" altLang="zh-CN" sz="1800" b="1" dirty="0">
                <a:latin typeface="Arial" pitchFamily="34" charset="0"/>
                <a:ea typeface="宋体" pitchFamily="2" charset="-122"/>
                <a:cs typeface="Arial" pitchFamily="34" charset="0"/>
              </a:rPr>
              <a:t>biological factors</a:t>
            </a:r>
            <a:r>
              <a:rPr lang="en-US" altLang="zh-CN" sz="1800" dirty="0">
                <a:latin typeface="Arial" pitchFamily="34" charset="0"/>
                <a:ea typeface="宋体" pitchFamily="2" charset="-122"/>
                <a:cs typeface="Arial" pitchFamily="34" charset="0"/>
              </a:rPr>
              <a:t> on individuals, as these are shaped by wider </a:t>
            </a:r>
            <a:r>
              <a:rPr lang="en-US" altLang="zh-CN" sz="1800" i="1" dirty="0">
                <a:latin typeface="Arial" pitchFamily="34" charset="0"/>
                <a:ea typeface="宋体" pitchFamily="2" charset="-122"/>
                <a:cs typeface="Arial" pitchFamily="34" charset="0"/>
              </a:rPr>
              <a:t>cultural</a:t>
            </a:r>
            <a:r>
              <a:rPr lang="en-US" altLang="zh-CN" sz="1800" dirty="0">
                <a:latin typeface="Arial" pitchFamily="34" charset="0"/>
                <a:ea typeface="宋体" pitchFamily="2" charset="-122"/>
                <a:cs typeface="Arial" pitchFamily="34" charset="0"/>
              </a:rPr>
              <a:t>, </a:t>
            </a:r>
            <a:r>
              <a:rPr lang="en-US" altLang="zh-CN" sz="1800" i="1" dirty="0">
                <a:latin typeface="Arial" pitchFamily="34" charset="0"/>
                <a:ea typeface="宋体" pitchFamily="2" charset="-122"/>
                <a:cs typeface="Arial" pitchFamily="34" charset="0"/>
              </a:rPr>
              <a:t>socio-economic</a:t>
            </a:r>
            <a:r>
              <a:rPr lang="en-US" altLang="zh-CN" sz="1800" dirty="0">
                <a:latin typeface="Arial" pitchFamily="34" charset="0"/>
                <a:ea typeface="宋体" pitchFamily="2" charset="-122"/>
                <a:cs typeface="Arial" pitchFamily="34" charset="0"/>
              </a:rPr>
              <a:t>, </a:t>
            </a:r>
            <a:r>
              <a:rPr lang="en-US" altLang="zh-CN" sz="1800" i="1" dirty="0">
                <a:latin typeface="Arial" pitchFamily="34" charset="0"/>
                <a:ea typeface="宋体" pitchFamily="2" charset="-122"/>
                <a:cs typeface="Arial" pitchFamily="34" charset="0"/>
              </a:rPr>
              <a:t>political</a:t>
            </a:r>
            <a:r>
              <a:rPr lang="en-US" altLang="zh-CN" sz="1800" dirty="0">
                <a:latin typeface="Arial" pitchFamily="34" charset="0"/>
                <a:ea typeface="宋体" pitchFamily="2" charset="-122"/>
                <a:cs typeface="Arial" pitchFamily="34" charset="0"/>
              </a:rPr>
              <a:t> and </a:t>
            </a:r>
            <a:r>
              <a:rPr lang="en-US" altLang="zh-CN" sz="1800" i="1" dirty="0">
                <a:latin typeface="Arial" pitchFamily="34" charset="0"/>
                <a:ea typeface="宋体" pitchFamily="2" charset="-122"/>
                <a:cs typeface="Arial" pitchFamily="34" charset="0"/>
              </a:rPr>
              <a:t>physical</a:t>
            </a:r>
            <a:r>
              <a:rPr lang="en-US" altLang="zh-CN" sz="1800" dirty="0">
                <a:latin typeface="Arial" pitchFamily="34" charset="0"/>
                <a:ea typeface="宋体" pitchFamily="2" charset="-122"/>
                <a:cs typeface="Arial" pitchFamily="34" charset="0"/>
              </a:rPr>
              <a:t> factors and processes</a:t>
            </a:r>
            <a:r>
              <a:rPr lang="en-US" altLang="zh-CN" sz="1800" dirty="0" smtClean="0">
                <a:latin typeface="Arial" pitchFamily="34" charset="0"/>
                <a:ea typeface="宋体" pitchFamily="2" charset="-122"/>
                <a:cs typeface="Arial" pitchFamily="34" charset="0"/>
              </a:rPr>
              <a:t>.</a:t>
            </a:r>
          </a:p>
          <a:p>
            <a:pPr algn="just">
              <a:spcBef>
                <a:spcPts val="0"/>
              </a:spcBef>
              <a:buNone/>
            </a:pPr>
            <a:endParaRPr lang="en-GB" altLang="zh-CN" sz="1800" dirty="0" smtClean="0">
              <a:ea typeface="宋体" pitchFamily="2" charset="-122"/>
            </a:endParaRPr>
          </a:p>
          <a:p>
            <a:pPr algn="just">
              <a:spcBef>
                <a:spcPts val="0"/>
              </a:spcBef>
              <a:buFont typeface="Wingdings" pitchFamily="2" charset="2"/>
              <a:buChar char="§"/>
            </a:pPr>
            <a:endParaRPr lang="en-GB" altLang="zh-CN" sz="1800" dirty="0">
              <a:ea typeface="宋体" pitchFamily="2" charset="-122"/>
            </a:endParaRPr>
          </a:p>
          <a:p>
            <a:pPr algn="just">
              <a:spcBef>
                <a:spcPts val="0"/>
              </a:spcBef>
              <a:buFont typeface="Wingdings" pitchFamily="2" charset="2"/>
              <a:buNone/>
            </a:pPr>
            <a:endParaRPr lang="en-US" altLang="zh-CN" sz="1800" dirty="0">
              <a:ea typeface="宋体" pitchFamily="2" charset="-122"/>
            </a:endParaRPr>
          </a:p>
          <a:p>
            <a:pPr>
              <a:lnSpc>
                <a:spcPct val="80000"/>
              </a:lnSpc>
              <a:buFont typeface="Wingdings" pitchFamily="2" charset="2"/>
              <a:buNone/>
            </a:pPr>
            <a:endParaRPr lang="en-US" altLang="zh-CN" sz="1800" dirty="0">
              <a:ea typeface="宋体" pitchFamily="2" charset="-122"/>
            </a:endParaRPr>
          </a:p>
        </p:txBody>
      </p:sp>
      <p:pic>
        <p:nvPicPr>
          <p:cNvPr id="1026" name="Picture 2" descr="C:\Users\athinian\Desktop\Summer School\foto summer school\φυσικό περιβάλλον\Pamfila.JPG"/>
          <p:cNvPicPr>
            <a:picLocks noChangeAspect="1" noChangeArrowheads="1"/>
          </p:cNvPicPr>
          <p:nvPr/>
        </p:nvPicPr>
        <p:blipFill>
          <a:blip r:embed="rId2" cstate="print"/>
          <a:srcRect/>
          <a:stretch>
            <a:fillRect/>
          </a:stretch>
        </p:blipFill>
        <p:spPr bwMode="auto">
          <a:xfrm>
            <a:off x="5257378" y="1628800"/>
            <a:ext cx="3348372" cy="44644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z="2400" b="1" dirty="0" smtClean="0">
                <a:latin typeface="Century Gothic" pitchFamily="34" charset="0"/>
                <a:ea typeface="宋体" pitchFamily="2" charset="-122"/>
              </a:rPr>
              <a:t>2. ‘Spatial conscience’ and geography</a:t>
            </a:r>
            <a:endParaRPr lang="el-GR" sz="2400" b="1" dirty="0">
              <a:latin typeface="Times New Roman" pitchFamily="18" charset="0"/>
              <a:ea typeface="宋体" pitchFamily="2" charset="-122"/>
            </a:endParaRPr>
          </a:p>
        </p:txBody>
      </p:sp>
      <p:sp>
        <p:nvSpPr>
          <p:cNvPr id="139267" name="Rectangle 3"/>
          <p:cNvSpPr>
            <a:spLocks noGrp="1" noChangeArrowheads="1"/>
          </p:cNvSpPr>
          <p:nvPr>
            <p:ph type="body" idx="1"/>
          </p:nvPr>
        </p:nvSpPr>
        <p:spPr>
          <a:xfrm>
            <a:off x="323529" y="1456928"/>
            <a:ext cx="8640960" cy="4996408"/>
          </a:xfrm>
        </p:spPr>
        <p:txBody>
          <a:bodyPr/>
          <a:lstStyle/>
          <a:p>
            <a:pPr algn="just">
              <a:spcBef>
                <a:spcPts val="0"/>
              </a:spcBef>
              <a:buNone/>
            </a:pPr>
            <a:r>
              <a:rPr lang="en-GB" altLang="zh-CN" sz="1800" b="1" dirty="0" smtClean="0">
                <a:solidFill>
                  <a:srgbClr val="FF0000"/>
                </a:solidFill>
                <a:latin typeface="Arial" pitchFamily="34" charset="0"/>
                <a:ea typeface="宋体" pitchFamily="2" charset="-122"/>
                <a:cs typeface="Arial" pitchFamily="34" charset="0"/>
              </a:rPr>
              <a:t>B) The more-than-anthropocentric geographical approach of conscience</a:t>
            </a:r>
          </a:p>
          <a:p>
            <a:pPr algn="just">
              <a:spcBef>
                <a:spcPts val="0"/>
              </a:spcBef>
              <a:buNone/>
            </a:pPr>
            <a:endParaRPr lang="en-US" altLang="zh-CN" sz="1100" i="1" dirty="0" smtClean="0">
              <a:solidFill>
                <a:srgbClr val="006600"/>
              </a:solidFill>
              <a:latin typeface="Arial" pitchFamily="34" charset="0"/>
              <a:ea typeface="宋体" pitchFamily="2" charset="-122"/>
              <a:cs typeface="Arial" pitchFamily="34" charset="0"/>
            </a:endParaRPr>
          </a:p>
          <a:p>
            <a:pPr algn="just">
              <a:spcBef>
                <a:spcPts val="0"/>
              </a:spcBef>
            </a:pPr>
            <a:r>
              <a:rPr lang="en-US" altLang="zh-CN" sz="1800" i="1" dirty="0" smtClean="0">
                <a:solidFill>
                  <a:srgbClr val="006600"/>
                </a:solidFill>
                <a:latin typeface="Arial" pitchFamily="34" charset="0"/>
                <a:ea typeface="宋体" pitchFamily="2" charset="-122"/>
                <a:cs typeface="Arial" pitchFamily="34" charset="0"/>
              </a:rPr>
              <a:t>Cultural </a:t>
            </a:r>
            <a:r>
              <a:rPr lang="en-US" altLang="zh-CN" sz="1800" i="1" dirty="0">
                <a:solidFill>
                  <a:srgbClr val="006600"/>
                </a:solidFill>
                <a:latin typeface="Arial" pitchFamily="34" charset="0"/>
                <a:ea typeface="宋体" pitchFamily="2" charset="-122"/>
                <a:cs typeface="Arial" pitchFamily="34" charset="0"/>
              </a:rPr>
              <a:t>geography</a:t>
            </a:r>
            <a:r>
              <a:rPr lang="en-US" altLang="zh-CN" sz="1800" dirty="0">
                <a:solidFill>
                  <a:srgbClr val="006600"/>
                </a:solidFill>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claims that space consists of -among others- human emotions, perceptions and behaviors</a:t>
            </a:r>
            <a:r>
              <a:rPr lang="en-GB" altLang="zh-CN" sz="1800" dirty="0">
                <a:latin typeface="Arial" pitchFamily="34" charset="0"/>
                <a:ea typeface="宋体" pitchFamily="2" charset="-122"/>
                <a:cs typeface="Arial" pitchFamily="34" charset="0"/>
              </a:rPr>
              <a:t> (Hudson, 2007, Thrift, 2004, </a:t>
            </a:r>
            <a:r>
              <a:rPr lang="en-GB" altLang="zh-CN" sz="1800" dirty="0" err="1">
                <a:latin typeface="Arial" pitchFamily="34" charset="0"/>
                <a:ea typeface="宋体" pitchFamily="2" charset="-122"/>
                <a:cs typeface="Arial" pitchFamily="34" charset="0"/>
              </a:rPr>
              <a:t>Crang</a:t>
            </a:r>
            <a:r>
              <a:rPr lang="en-GB" altLang="zh-CN" sz="1800" dirty="0">
                <a:latin typeface="Arial" pitchFamily="34" charset="0"/>
                <a:ea typeface="宋体" pitchFamily="2" charset="-122"/>
                <a:cs typeface="Arial" pitchFamily="34" charset="0"/>
              </a:rPr>
              <a:t>, 1998, </a:t>
            </a:r>
            <a:r>
              <a:rPr lang="en-GB" altLang="zh-CN" sz="1800" dirty="0" err="1">
                <a:latin typeface="Arial" pitchFamily="34" charset="0"/>
                <a:ea typeface="宋体" pitchFamily="2" charset="-122"/>
                <a:cs typeface="Arial" pitchFamily="34" charset="0"/>
              </a:rPr>
              <a:t>Soja</a:t>
            </a:r>
            <a:r>
              <a:rPr lang="en-GB" altLang="zh-CN" sz="1800" dirty="0">
                <a:latin typeface="Arial" pitchFamily="34" charset="0"/>
                <a:ea typeface="宋体" pitchFamily="2" charset="-122"/>
                <a:cs typeface="Arial" pitchFamily="34" charset="0"/>
              </a:rPr>
              <a:t>, 1996, Tuan, 1992, </a:t>
            </a:r>
            <a:r>
              <a:rPr lang="en-GB" altLang="zh-CN" sz="1800" dirty="0" err="1">
                <a:latin typeface="Arial" pitchFamily="34" charset="0"/>
                <a:ea typeface="宋体" pitchFamily="2" charset="-122"/>
                <a:cs typeface="Arial" pitchFamily="34" charset="0"/>
              </a:rPr>
              <a:t>Sarre</a:t>
            </a:r>
            <a:r>
              <a:rPr lang="en-GB" altLang="zh-CN" sz="1800" dirty="0">
                <a:latin typeface="Arial" pitchFamily="34" charset="0"/>
                <a:ea typeface="宋体" pitchFamily="2" charset="-122"/>
                <a:cs typeface="Arial" pitchFamily="34" charset="0"/>
              </a:rPr>
              <a:t>, 1987, </a:t>
            </a:r>
            <a:r>
              <a:rPr lang="en-GB" altLang="zh-CN" sz="1800" dirty="0" err="1">
                <a:latin typeface="Arial" pitchFamily="34" charset="0"/>
                <a:ea typeface="宋体" pitchFamily="2" charset="-122"/>
                <a:cs typeface="Arial" pitchFamily="34" charset="0"/>
              </a:rPr>
              <a:t>Relph</a:t>
            </a:r>
            <a:r>
              <a:rPr lang="en-GB" altLang="zh-CN" sz="1800" dirty="0">
                <a:latin typeface="Arial" pitchFamily="34" charset="0"/>
                <a:ea typeface="宋体" pitchFamily="2" charset="-122"/>
                <a:cs typeface="Arial" pitchFamily="34" charset="0"/>
              </a:rPr>
              <a:t>, 1976).</a:t>
            </a:r>
            <a:r>
              <a:rPr lang="el-GR" altLang="zh-CN" sz="1800" dirty="0">
                <a:latin typeface="Arial" pitchFamily="34" charset="0"/>
                <a:cs typeface="Arial" pitchFamily="34" charset="0"/>
              </a:rPr>
              <a:t> </a:t>
            </a:r>
            <a:endParaRPr lang="en-US" altLang="zh-CN" sz="1800" dirty="0">
              <a:latin typeface="Arial" pitchFamily="34" charset="0"/>
              <a:ea typeface="宋体" pitchFamily="2" charset="-122"/>
              <a:cs typeface="Arial" pitchFamily="34" charset="0"/>
            </a:endParaRPr>
          </a:p>
          <a:p>
            <a:pPr algn="just">
              <a:spcBef>
                <a:spcPts val="0"/>
              </a:spcBef>
            </a:pPr>
            <a:endParaRPr lang="en-US" altLang="zh-CN" sz="1100" dirty="0">
              <a:latin typeface="Arial" pitchFamily="34" charset="0"/>
              <a:ea typeface="宋体" pitchFamily="2" charset="-122"/>
              <a:cs typeface="Arial" pitchFamily="34" charset="0"/>
            </a:endParaRPr>
          </a:p>
          <a:p>
            <a:pPr algn="just">
              <a:spcBef>
                <a:spcPts val="0"/>
              </a:spcBef>
            </a:pPr>
            <a:r>
              <a:rPr lang="en-GB" altLang="zh-CN" sz="1800" dirty="0">
                <a:latin typeface="Arial" pitchFamily="34" charset="0"/>
                <a:ea typeface="宋体" pitchFamily="2" charset="-122"/>
                <a:cs typeface="Arial" pitchFamily="34" charset="0"/>
              </a:rPr>
              <a:t>F</a:t>
            </a:r>
            <a:r>
              <a:rPr lang="en-US" altLang="zh-CN" sz="1800" dirty="0">
                <a:latin typeface="Arial" pitchFamily="34" charset="0"/>
                <a:ea typeface="宋体" pitchFamily="2" charset="-122"/>
                <a:cs typeface="Arial" pitchFamily="34" charset="0"/>
              </a:rPr>
              <a:t>or </a:t>
            </a:r>
            <a:r>
              <a:rPr lang="en-US" altLang="zh-CN" sz="1800" i="1" dirty="0">
                <a:solidFill>
                  <a:srgbClr val="006600"/>
                </a:solidFill>
                <a:latin typeface="Arial" pitchFamily="34" charset="0"/>
                <a:ea typeface="宋体" pitchFamily="2" charset="-122"/>
                <a:cs typeface="Arial" pitchFamily="34" charset="0"/>
              </a:rPr>
              <a:t>non-representational theory </a:t>
            </a:r>
            <a:r>
              <a:rPr lang="en-US" altLang="zh-CN" sz="1800" i="1" dirty="0">
                <a:latin typeface="Arial" pitchFamily="34" charset="0"/>
                <a:ea typeface="宋体" pitchFamily="2" charset="-122"/>
                <a:cs typeface="Arial" pitchFamily="34" charset="0"/>
              </a:rPr>
              <a:t>(</a:t>
            </a:r>
            <a:r>
              <a:rPr lang="en-US" altLang="zh-CN" sz="1800" dirty="0">
                <a:latin typeface="Arial" pitchFamily="34" charset="0"/>
                <a:ea typeface="宋体" pitchFamily="2" charset="-122"/>
                <a:cs typeface="Arial" pitchFamily="34" charset="0"/>
              </a:rPr>
              <a:t>including</a:t>
            </a:r>
            <a:r>
              <a:rPr lang="en-US" altLang="zh-CN" sz="1800" i="1" dirty="0">
                <a:latin typeface="Arial" pitchFamily="34" charset="0"/>
                <a:ea typeface="宋体" pitchFamily="2" charset="-122"/>
                <a:cs typeface="Arial" pitchFamily="34" charset="0"/>
              </a:rPr>
              <a:t> more-than-representational geography)</a:t>
            </a:r>
            <a:r>
              <a:rPr lang="en-US" altLang="zh-CN" sz="1800" dirty="0">
                <a:latin typeface="Arial" pitchFamily="34" charset="0"/>
                <a:ea typeface="宋体" pitchFamily="2" charset="-122"/>
                <a:cs typeface="Arial" pitchFamily="34" charset="0"/>
              </a:rPr>
              <a:t>, </a:t>
            </a:r>
            <a:r>
              <a:rPr lang="en-GB" altLang="zh-CN" sz="1800" dirty="0">
                <a:latin typeface="Arial" pitchFamily="34" charset="0"/>
                <a:ea typeface="宋体" pitchFamily="2" charset="-122"/>
                <a:cs typeface="Arial" pitchFamily="34" charset="0"/>
              </a:rPr>
              <a:t>reality is approached as a result of relations and interactions between humans and space (Thrift, 1996, 2007, </a:t>
            </a:r>
            <a:r>
              <a:rPr lang="en-US" altLang="zh-CN" sz="1800" dirty="0" err="1">
                <a:latin typeface="Arial" pitchFamily="34" charset="0"/>
                <a:ea typeface="宋体" pitchFamily="2" charset="-122"/>
                <a:cs typeface="Arial" pitchFamily="34" charset="0"/>
              </a:rPr>
              <a:t>Lorimer</a:t>
            </a:r>
            <a:r>
              <a:rPr lang="en-US" altLang="zh-CN" sz="1800" dirty="0">
                <a:latin typeface="Arial" pitchFamily="34" charset="0"/>
                <a:ea typeface="宋体" pitchFamily="2" charset="-122"/>
                <a:cs typeface="Arial" pitchFamily="34" charset="0"/>
              </a:rPr>
              <a:t>, 2005, 2007, 2008</a:t>
            </a:r>
            <a:r>
              <a:rPr lang="en-GB" altLang="zh-CN" sz="1800" dirty="0">
                <a:latin typeface="Arial" pitchFamily="34" charset="0"/>
                <a:ea typeface="宋体" pitchFamily="2" charset="-122"/>
                <a:cs typeface="Arial" pitchFamily="34" charset="0"/>
              </a:rPr>
              <a:t>). </a:t>
            </a:r>
          </a:p>
          <a:p>
            <a:pPr algn="just">
              <a:spcBef>
                <a:spcPts val="0"/>
              </a:spcBef>
            </a:pPr>
            <a:endParaRPr lang="en-GB" altLang="zh-CN" sz="1100" dirty="0">
              <a:latin typeface="Arial" pitchFamily="34" charset="0"/>
              <a:ea typeface="宋体" pitchFamily="2" charset="-122"/>
              <a:cs typeface="Arial" pitchFamily="34" charset="0"/>
            </a:endParaRPr>
          </a:p>
          <a:p>
            <a:pPr algn="just">
              <a:spcBef>
                <a:spcPts val="0"/>
              </a:spcBef>
            </a:pPr>
            <a:r>
              <a:rPr lang="en-GB" altLang="zh-CN" sz="1800" dirty="0">
                <a:latin typeface="Arial" pitchFamily="34" charset="0"/>
                <a:ea typeface="宋体" pitchFamily="2" charset="-122"/>
                <a:cs typeface="Arial" pitchFamily="34" charset="0"/>
              </a:rPr>
              <a:t>For </a:t>
            </a:r>
            <a:r>
              <a:rPr lang="en-GB" altLang="zh-CN" sz="1800" i="1" dirty="0">
                <a:solidFill>
                  <a:srgbClr val="006600"/>
                </a:solidFill>
                <a:latin typeface="Arial" pitchFamily="34" charset="0"/>
                <a:ea typeface="宋体" pitchFamily="2" charset="-122"/>
                <a:cs typeface="Arial" pitchFamily="34" charset="0"/>
              </a:rPr>
              <a:t>environmental psychology</a:t>
            </a:r>
            <a:r>
              <a:rPr lang="en-GB" altLang="zh-CN" sz="1800" i="1" dirty="0">
                <a:latin typeface="Arial" pitchFamily="34" charset="0"/>
                <a:ea typeface="宋体" pitchFamily="2" charset="-122"/>
                <a:cs typeface="Arial" pitchFamily="34" charset="0"/>
              </a:rPr>
              <a:t>,</a:t>
            </a:r>
            <a:r>
              <a:rPr lang="en-GB" altLang="zh-CN" sz="1800" dirty="0">
                <a:latin typeface="Arial" pitchFamily="34" charset="0"/>
                <a:ea typeface="宋体" pitchFamily="2" charset="-122"/>
                <a:cs typeface="Arial" pitchFamily="34" charset="0"/>
              </a:rPr>
              <a:t> spatial/ environmental arrangement impacts on human </a:t>
            </a:r>
            <a:r>
              <a:rPr lang="en-GB" altLang="zh-CN" sz="1800" dirty="0" err="1">
                <a:latin typeface="Arial" pitchFamily="34" charset="0"/>
                <a:ea typeface="宋体" pitchFamily="2" charset="-122"/>
                <a:cs typeface="Arial" pitchFamily="34" charset="0"/>
              </a:rPr>
              <a:t>psychism</a:t>
            </a:r>
            <a:r>
              <a:rPr lang="en-GB" altLang="zh-CN" sz="1800" dirty="0">
                <a:latin typeface="Arial" pitchFamily="34" charset="0"/>
                <a:ea typeface="宋体" pitchFamily="2" charset="-122"/>
                <a:cs typeface="Arial" pitchFamily="34" charset="0"/>
              </a:rPr>
              <a:t> (</a:t>
            </a:r>
            <a:r>
              <a:rPr lang="el-GR" altLang="zh-CN" sz="1800" dirty="0" err="1">
                <a:latin typeface="Arial" pitchFamily="34" charset="0"/>
                <a:ea typeface="宋体" pitchFamily="2" charset="-122"/>
                <a:cs typeface="Arial" pitchFamily="34" charset="0"/>
              </a:rPr>
              <a:t>Gifford</a:t>
            </a:r>
            <a:r>
              <a:rPr lang="en-US" altLang="zh-CN" sz="1800" dirty="0">
                <a:latin typeface="Arial" pitchFamily="34" charset="0"/>
                <a:ea typeface="宋体" pitchFamily="2" charset="-122"/>
                <a:cs typeface="Arial" pitchFamily="34" charset="0"/>
              </a:rPr>
              <a:t>, </a:t>
            </a:r>
            <a:r>
              <a:rPr lang="el-GR" altLang="zh-CN" sz="1800" dirty="0">
                <a:latin typeface="Arial" pitchFamily="34" charset="0"/>
                <a:ea typeface="宋体" pitchFamily="2" charset="-122"/>
                <a:cs typeface="Arial" pitchFamily="34" charset="0"/>
              </a:rPr>
              <a:t>2007</a:t>
            </a:r>
            <a:r>
              <a:rPr lang="en-US" altLang="zh-CN" sz="1800" dirty="0">
                <a:latin typeface="Arial" pitchFamily="34" charset="0"/>
                <a:ea typeface="宋体" pitchFamily="2" charset="-122"/>
                <a:cs typeface="Arial" pitchFamily="34" charset="0"/>
              </a:rPr>
              <a:t>,</a:t>
            </a:r>
            <a:r>
              <a:rPr lang="el-GR"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Schmidt</a:t>
            </a:r>
            <a:r>
              <a:rPr lang="el-GR" altLang="zh-CN" sz="1800" dirty="0">
                <a:latin typeface="Arial" pitchFamily="34" charset="0"/>
                <a:ea typeface="宋体" pitchFamily="2" charset="-122"/>
                <a:cs typeface="Arial" pitchFamily="34" charset="0"/>
              </a:rPr>
              <a:t>-</a:t>
            </a:r>
            <a:r>
              <a:rPr lang="en-US" altLang="zh-CN" sz="1800" dirty="0" err="1">
                <a:latin typeface="Arial" pitchFamily="34" charset="0"/>
                <a:ea typeface="宋体" pitchFamily="2" charset="-122"/>
                <a:cs typeface="Arial" pitchFamily="34" charset="0"/>
              </a:rPr>
              <a:t>Denter</a:t>
            </a:r>
            <a:r>
              <a:rPr lang="el-GR" altLang="zh-CN" sz="1800" dirty="0">
                <a:latin typeface="Arial" pitchFamily="34" charset="0"/>
                <a:ea typeface="宋体" pitchFamily="2" charset="-122"/>
                <a:cs typeface="Arial" pitchFamily="34" charset="0"/>
              </a:rPr>
              <a:t>, 1981</a:t>
            </a:r>
            <a:r>
              <a:rPr lang="en-US" altLang="zh-CN" sz="1800" dirty="0">
                <a:latin typeface="Arial" pitchFamily="34" charset="0"/>
                <a:ea typeface="宋体" pitchFamily="2" charset="-122"/>
                <a:cs typeface="Arial" pitchFamily="34" charset="0"/>
              </a:rPr>
              <a:t>, Kaplan</a:t>
            </a:r>
            <a:r>
              <a:rPr lang="el-GR" altLang="zh-CN" sz="1800" dirty="0">
                <a:latin typeface="Arial" pitchFamily="34" charset="0"/>
                <a:ea typeface="宋体" pitchFamily="2" charset="-122"/>
                <a:cs typeface="Arial" pitchFamily="34" charset="0"/>
              </a:rPr>
              <a:t> &amp; </a:t>
            </a:r>
            <a:r>
              <a:rPr lang="en-US" altLang="zh-CN" sz="1800" dirty="0">
                <a:latin typeface="Arial" pitchFamily="34" charset="0"/>
                <a:ea typeface="宋体" pitchFamily="2" charset="-122"/>
                <a:cs typeface="Arial" pitchFamily="34" charset="0"/>
              </a:rPr>
              <a:t>Kaplan, </a:t>
            </a:r>
            <a:r>
              <a:rPr lang="el-GR" altLang="zh-CN" sz="1800" dirty="0">
                <a:latin typeface="Arial" pitchFamily="34" charset="0"/>
                <a:ea typeface="宋体" pitchFamily="2" charset="-122"/>
                <a:cs typeface="Arial" pitchFamily="34" charset="0"/>
              </a:rPr>
              <a:t>1982</a:t>
            </a:r>
            <a:r>
              <a:rPr lang="en-US" altLang="zh-CN" sz="1800" dirty="0">
                <a:latin typeface="Arial" pitchFamily="34" charset="0"/>
                <a:ea typeface="宋体" pitchFamily="2" charset="-122"/>
                <a:cs typeface="Arial" pitchFamily="34" charset="0"/>
              </a:rPr>
              <a:t>,</a:t>
            </a:r>
            <a:r>
              <a:rPr lang="el-GR" altLang="zh-CN" sz="1800" dirty="0">
                <a:latin typeface="Arial" pitchFamily="34" charset="0"/>
                <a:ea typeface="宋体" pitchFamily="2" charset="-122"/>
                <a:cs typeface="Arial" pitchFamily="34" charset="0"/>
              </a:rPr>
              <a:t> </a:t>
            </a:r>
            <a:r>
              <a:rPr lang="el-GR" altLang="zh-CN" sz="1800" dirty="0" err="1">
                <a:latin typeface="Arial" pitchFamily="34" charset="0"/>
                <a:ea typeface="宋体" pitchFamily="2" charset="-122"/>
                <a:cs typeface="Arial" pitchFamily="34" charset="0"/>
              </a:rPr>
              <a:t>Ittelson</a:t>
            </a:r>
            <a:r>
              <a:rPr lang="el-GR"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et al, </a:t>
            </a:r>
            <a:r>
              <a:rPr lang="el-GR" altLang="zh-CN" sz="1800" dirty="0">
                <a:latin typeface="Arial" pitchFamily="34" charset="0"/>
                <a:ea typeface="宋体" pitchFamily="2" charset="-122"/>
                <a:cs typeface="Arial" pitchFamily="34" charset="0"/>
              </a:rPr>
              <a:t>197</a:t>
            </a:r>
            <a:r>
              <a:rPr lang="en-US" altLang="zh-CN" sz="1800" dirty="0">
                <a:latin typeface="Arial" pitchFamily="34" charset="0"/>
                <a:ea typeface="宋体" pitchFamily="2" charset="-122"/>
                <a:cs typeface="Arial" pitchFamily="34" charset="0"/>
              </a:rPr>
              <a:t>4).</a:t>
            </a:r>
          </a:p>
          <a:p>
            <a:pPr>
              <a:spcBef>
                <a:spcPts val="0"/>
              </a:spcBef>
              <a:buFont typeface="Wingdings" pitchFamily="2" charset="2"/>
              <a:buNone/>
            </a:pPr>
            <a:endParaRPr lang="en-GB" altLang="zh-CN" sz="1050" dirty="0">
              <a:latin typeface="Arial" pitchFamily="34" charset="0"/>
              <a:ea typeface="宋体" pitchFamily="2" charset="-122"/>
              <a:cs typeface="Arial" pitchFamily="34" charset="0"/>
            </a:endParaRPr>
          </a:p>
          <a:p>
            <a:pPr algn="just">
              <a:spcBef>
                <a:spcPts val="0"/>
              </a:spcBef>
              <a:buFont typeface="Wingdings" pitchFamily="2" charset="2"/>
              <a:buChar char="Ø"/>
            </a:pPr>
            <a:r>
              <a:rPr lang="en-GB" altLang="zh-CN" sz="1800" dirty="0" smtClean="0">
                <a:latin typeface="Arial" pitchFamily="34" charset="0"/>
                <a:ea typeface="宋体" pitchFamily="2" charset="-122"/>
                <a:cs typeface="Arial" pitchFamily="34" charset="0"/>
              </a:rPr>
              <a:t>Cultural geography (including non-representational theory) and environmental psychology shape </a:t>
            </a:r>
            <a:r>
              <a:rPr lang="en-GB" altLang="zh-CN" sz="1800" dirty="0">
                <a:latin typeface="Arial" pitchFamily="34" charset="0"/>
                <a:ea typeface="宋体" pitchFamily="2" charset="-122"/>
                <a:cs typeface="Arial" pitchFamily="34" charset="0"/>
              </a:rPr>
              <a:t>the proper scientific content for the development of a </a:t>
            </a:r>
            <a:r>
              <a:rPr lang="en-GB" altLang="zh-CN" sz="1800" b="1" u="sng" dirty="0">
                <a:solidFill>
                  <a:srgbClr val="006600"/>
                </a:solidFill>
                <a:latin typeface="Arial" pitchFamily="34" charset="0"/>
                <a:ea typeface="宋体" pitchFamily="2" charset="-122"/>
                <a:cs typeface="Arial" pitchFamily="34" charset="0"/>
              </a:rPr>
              <a:t>more-than-anthropocentric geographical approach of </a:t>
            </a:r>
            <a:r>
              <a:rPr lang="en-GB" altLang="zh-CN" sz="1800" b="1" u="sng" dirty="0" smtClean="0">
                <a:solidFill>
                  <a:srgbClr val="006600"/>
                </a:solidFill>
                <a:latin typeface="Arial" pitchFamily="34" charset="0"/>
                <a:ea typeface="宋体" pitchFamily="2" charset="-122"/>
                <a:cs typeface="Arial" pitchFamily="34" charset="0"/>
              </a:rPr>
              <a:t>conscience</a:t>
            </a:r>
            <a:r>
              <a:rPr lang="en-GB" altLang="zh-CN" sz="1800" dirty="0" smtClean="0">
                <a:solidFill>
                  <a:srgbClr val="006600"/>
                </a:solidFill>
                <a:latin typeface="Arial" pitchFamily="34" charset="0"/>
                <a:ea typeface="宋体" pitchFamily="2" charset="-122"/>
                <a:cs typeface="Arial" pitchFamily="34" charset="0"/>
              </a:rPr>
              <a:t> </a:t>
            </a:r>
            <a:r>
              <a:rPr lang="en-GB" altLang="zh-CN" sz="1800" dirty="0" smtClean="0">
                <a:latin typeface="Arial" pitchFamily="34" charset="0"/>
                <a:ea typeface="宋体" pitchFamily="2" charset="-122"/>
                <a:cs typeface="Arial" pitchFamily="34" charset="0"/>
              </a:rPr>
              <a:t>(</a:t>
            </a:r>
            <a:r>
              <a:rPr lang="en-GB" altLang="zh-CN" sz="1800" dirty="0" err="1" smtClean="0">
                <a:latin typeface="Arial" pitchFamily="34" charset="0"/>
                <a:ea typeface="宋体" pitchFamily="2" charset="-122"/>
                <a:cs typeface="Arial" pitchFamily="34" charset="0"/>
              </a:rPr>
              <a:t>Pavlis</a:t>
            </a:r>
            <a:r>
              <a:rPr lang="en-GB" altLang="zh-CN" sz="1800" dirty="0" smtClean="0">
                <a:latin typeface="Arial" pitchFamily="34" charset="0"/>
                <a:ea typeface="宋体" pitchFamily="2" charset="-122"/>
                <a:cs typeface="Arial" pitchFamily="34" charset="0"/>
              </a:rPr>
              <a:t>, 2012), correspondingly to more-than-representational geography (</a:t>
            </a:r>
            <a:r>
              <a:rPr lang="en-GB" altLang="zh-CN" sz="1800" dirty="0" err="1" smtClean="0">
                <a:latin typeface="Arial" pitchFamily="34" charset="0"/>
                <a:ea typeface="宋体" pitchFamily="2" charset="-122"/>
                <a:cs typeface="Arial" pitchFamily="34" charset="0"/>
              </a:rPr>
              <a:t>Lorimer</a:t>
            </a:r>
            <a:r>
              <a:rPr lang="en-GB" altLang="zh-CN" sz="1800" dirty="0" smtClean="0">
                <a:latin typeface="Arial" pitchFamily="34" charset="0"/>
                <a:ea typeface="宋体" pitchFamily="2" charset="-122"/>
                <a:cs typeface="Arial" pitchFamily="34" charset="0"/>
              </a:rPr>
              <a:t>, 2005), on the basis of variable human-space interrelationships.</a:t>
            </a:r>
          </a:p>
          <a:p>
            <a:pPr>
              <a:lnSpc>
                <a:spcPct val="80000"/>
              </a:lnSpc>
              <a:buFontTx/>
              <a:buNone/>
            </a:pPr>
            <a:endParaRPr lang="en-GB" altLang="zh-CN" sz="1800" b="1" dirty="0">
              <a:solidFill>
                <a:schemeClr val="bg2"/>
              </a:solidFill>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just"/>
            <a:r>
              <a:rPr lang="en-US" altLang="zh-CN" sz="2400" b="1" dirty="0" smtClean="0">
                <a:latin typeface="Century Gothic" pitchFamily="34" charset="0"/>
                <a:ea typeface="宋体" pitchFamily="2" charset="-122"/>
              </a:rPr>
              <a:t>3. Applying </a:t>
            </a:r>
            <a:r>
              <a:rPr lang="en-GB" altLang="zh-CN" sz="2400" b="1" dirty="0">
                <a:latin typeface="Century Gothic" pitchFamily="34" charset="0"/>
                <a:ea typeface="宋体" pitchFamily="2" charset="-122"/>
              </a:rPr>
              <a:t>‘spatial conscience’ to the </a:t>
            </a:r>
            <a:r>
              <a:rPr lang="en-GB" altLang="zh-CN" sz="2400" b="1" dirty="0" smtClean="0">
                <a:latin typeface="Century Gothic" pitchFamily="34" charset="0"/>
                <a:ea typeface="宋体" pitchFamily="2" charset="-122"/>
              </a:rPr>
              <a:t>‘landscape’ and the concept of ‘landscape </a:t>
            </a:r>
            <a:r>
              <a:rPr lang="en-GB" altLang="zh-CN" sz="2400" b="1" dirty="0">
                <a:latin typeface="Century Gothic" pitchFamily="34" charset="0"/>
                <a:ea typeface="宋体" pitchFamily="2" charset="-122"/>
              </a:rPr>
              <a:t>conscience</a:t>
            </a:r>
            <a:r>
              <a:rPr lang="en-GB" altLang="zh-CN" sz="2400" b="1" dirty="0" smtClean="0">
                <a:latin typeface="Century Gothic" pitchFamily="34" charset="0"/>
                <a:ea typeface="宋体" pitchFamily="2" charset="-122"/>
              </a:rPr>
              <a:t>’</a:t>
            </a:r>
            <a:endParaRPr lang="el-GR" sz="2400" b="1" dirty="0">
              <a:latin typeface="Century Gothic" pitchFamily="34" charset="0"/>
              <a:ea typeface="宋体" pitchFamily="2" charset="-122"/>
            </a:endParaRPr>
          </a:p>
        </p:txBody>
      </p:sp>
      <p:sp>
        <p:nvSpPr>
          <p:cNvPr id="76803" name="Rectangle 3"/>
          <p:cNvSpPr>
            <a:spLocks noGrp="1" noChangeArrowheads="1"/>
          </p:cNvSpPr>
          <p:nvPr>
            <p:ph type="body" sz="half" idx="1"/>
          </p:nvPr>
        </p:nvSpPr>
        <p:spPr>
          <a:xfrm>
            <a:off x="395536" y="1916832"/>
            <a:ext cx="4392488" cy="3240360"/>
          </a:xfrm>
        </p:spPr>
        <p:txBody>
          <a:bodyPr/>
          <a:lstStyle/>
          <a:p>
            <a:pPr algn="just">
              <a:spcBef>
                <a:spcPts val="0"/>
              </a:spcBef>
              <a:buFont typeface="Wingdings" pitchFamily="2" charset="2"/>
              <a:buChar char="q"/>
            </a:pPr>
            <a:r>
              <a:rPr lang="en-US" altLang="zh-CN" sz="1800" dirty="0" smtClean="0">
                <a:latin typeface="Arial" pitchFamily="34" charset="0"/>
                <a:ea typeface="宋体" pitchFamily="2" charset="-122"/>
                <a:cs typeface="Arial" pitchFamily="34" charset="0"/>
              </a:rPr>
              <a:t>In order to apply ‘spatial conscience’ to  practice, there has to be a tangible, readily perceivable</a:t>
            </a:r>
            <a:r>
              <a:rPr lang="en-US" altLang="zh-CN" sz="1800" dirty="0" smtClean="0">
                <a:solidFill>
                  <a:schemeClr val="accent1"/>
                </a:solidFill>
                <a:latin typeface="Arial" pitchFamily="34" charset="0"/>
                <a:ea typeface="宋体" pitchFamily="2" charset="-122"/>
                <a:cs typeface="Arial" pitchFamily="34" charset="0"/>
              </a:rPr>
              <a:t> </a:t>
            </a:r>
            <a:r>
              <a:rPr lang="en-US" altLang="zh-CN" sz="1800" b="1" dirty="0" smtClean="0">
                <a:latin typeface="Arial" pitchFamily="34" charset="0"/>
                <a:ea typeface="宋体" pitchFamily="2" charset="-122"/>
                <a:cs typeface="Arial" pitchFamily="34" charset="0"/>
              </a:rPr>
              <a:t>geographical unit of analysis</a:t>
            </a:r>
            <a:r>
              <a:rPr lang="en-US" altLang="zh-CN" sz="1800" dirty="0" smtClean="0">
                <a:latin typeface="Arial" pitchFamily="34" charset="0"/>
                <a:ea typeface="宋体" pitchFamily="2" charset="-122"/>
                <a:cs typeface="Arial" pitchFamily="34" charset="0"/>
              </a:rPr>
              <a:t> of the complex humans-space interrelationships.</a:t>
            </a:r>
          </a:p>
          <a:p>
            <a:pPr algn="just">
              <a:spcBef>
                <a:spcPts val="0"/>
              </a:spcBef>
              <a:buFont typeface="Wingdings" pitchFamily="2" charset="2"/>
              <a:buChar char="q"/>
            </a:pPr>
            <a:endParaRPr lang="en-US" altLang="zh-CN" sz="1800" dirty="0" smtClean="0">
              <a:latin typeface="Arial" pitchFamily="34" charset="0"/>
              <a:ea typeface="宋体" pitchFamily="2" charset="-122"/>
              <a:cs typeface="Arial" pitchFamily="34" charset="0"/>
            </a:endParaRPr>
          </a:p>
          <a:p>
            <a:pPr algn="just">
              <a:spcBef>
                <a:spcPts val="0"/>
              </a:spcBef>
              <a:buFont typeface="Wingdings" pitchFamily="2" charset="2"/>
              <a:buChar char="q"/>
            </a:pPr>
            <a:r>
              <a:rPr lang="en-US" altLang="zh-CN" sz="1800" b="1" dirty="0" smtClean="0">
                <a:solidFill>
                  <a:srgbClr val="FF0000"/>
                </a:solidFill>
                <a:latin typeface="Arial" pitchFamily="34" charset="0"/>
                <a:ea typeface="宋体" pitchFamily="2" charset="-122"/>
                <a:cs typeface="Arial" pitchFamily="34" charset="0"/>
              </a:rPr>
              <a:t>‘Landscape’</a:t>
            </a:r>
            <a:r>
              <a:rPr lang="en-US" altLang="zh-CN" sz="1800" dirty="0" smtClean="0">
                <a:latin typeface="Arial" pitchFamily="34" charset="0"/>
                <a:ea typeface="宋体" pitchFamily="2" charset="-122"/>
                <a:cs typeface="Arial" pitchFamily="34" charset="0"/>
              </a:rPr>
              <a:t> is such an analytical unit, through which the human-space relationship emerges and expresses itself.</a:t>
            </a:r>
          </a:p>
          <a:p>
            <a:pPr>
              <a:spcBef>
                <a:spcPts val="0"/>
              </a:spcBef>
              <a:buFont typeface="Wingdings" pitchFamily="2" charset="2"/>
              <a:buChar char="q"/>
            </a:pPr>
            <a:endParaRPr lang="en-US" altLang="zh-CN" sz="1800" dirty="0" smtClean="0">
              <a:latin typeface="Arial" pitchFamily="34" charset="0"/>
              <a:ea typeface="宋体" pitchFamily="2" charset="-122"/>
              <a:cs typeface="Arial" pitchFamily="34" charset="0"/>
            </a:endParaRPr>
          </a:p>
          <a:p>
            <a:pPr>
              <a:spcBef>
                <a:spcPts val="0"/>
              </a:spcBef>
              <a:buFont typeface="Wingdings" pitchFamily="2" charset="2"/>
              <a:buChar char="q"/>
            </a:pPr>
            <a:endParaRPr lang="en-US" altLang="zh-CN" sz="1800" dirty="0" smtClean="0">
              <a:latin typeface="Arial" pitchFamily="34" charset="0"/>
              <a:ea typeface="宋体" pitchFamily="2" charset="-122"/>
              <a:cs typeface="Arial" pitchFamily="34" charset="0"/>
            </a:endParaRPr>
          </a:p>
          <a:p>
            <a:pPr>
              <a:spcBef>
                <a:spcPts val="0"/>
              </a:spcBef>
              <a:buFont typeface="Wingdings" pitchFamily="2" charset="2"/>
              <a:buChar char="q"/>
            </a:pPr>
            <a:endParaRPr lang="en-US" altLang="zh-CN" sz="1800" dirty="0" smtClean="0">
              <a:latin typeface="Arial" pitchFamily="34" charset="0"/>
              <a:ea typeface="宋体" pitchFamily="2" charset="-122"/>
              <a:cs typeface="Arial" pitchFamily="34" charset="0"/>
            </a:endParaRPr>
          </a:p>
          <a:p>
            <a:pPr>
              <a:spcBef>
                <a:spcPts val="0"/>
              </a:spcBef>
              <a:buNone/>
            </a:pPr>
            <a:endParaRPr lang="en-US" altLang="zh-CN" sz="1800" dirty="0" smtClean="0">
              <a:latin typeface="Arial" pitchFamily="34" charset="0"/>
              <a:ea typeface="宋体" pitchFamily="2" charset="-122"/>
              <a:cs typeface="Arial" pitchFamily="34" charset="0"/>
            </a:endParaRPr>
          </a:p>
          <a:p>
            <a:pPr>
              <a:spcBef>
                <a:spcPts val="0"/>
              </a:spcBef>
              <a:buNone/>
            </a:pPr>
            <a:endParaRPr lang="en-US" altLang="zh-CN" sz="1800" i="1" dirty="0" smtClean="0">
              <a:latin typeface="Arial" pitchFamily="34" charset="0"/>
              <a:ea typeface="宋体" pitchFamily="2" charset="-122"/>
              <a:cs typeface="Arial" pitchFamily="34" charset="0"/>
            </a:endParaRPr>
          </a:p>
          <a:p>
            <a:pPr>
              <a:spcBef>
                <a:spcPts val="0"/>
              </a:spcBef>
              <a:buNone/>
            </a:pPr>
            <a:endParaRPr lang="en-US" altLang="zh-CN" sz="1800" dirty="0" smtClean="0">
              <a:latin typeface="Arial" pitchFamily="34" charset="0"/>
              <a:ea typeface="宋体" pitchFamily="2" charset="-122"/>
              <a:cs typeface="Arial" pitchFamily="34" charset="0"/>
            </a:endParaRPr>
          </a:p>
          <a:p>
            <a:pPr>
              <a:spcBef>
                <a:spcPts val="0"/>
              </a:spcBef>
              <a:buNone/>
            </a:pPr>
            <a:r>
              <a:rPr lang="en-US" altLang="zh-CN" sz="1800" dirty="0" smtClean="0">
                <a:latin typeface="Arial" pitchFamily="34" charset="0"/>
                <a:ea typeface="宋体" pitchFamily="2" charset="-122"/>
                <a:cs typeface="Arial" pitchFamily="34" charset="0"/>
              </a:rPr>
              <a:t> </a:t>
            </a:r>
          </a:p>
          <a:p>
            <a:pPr>
              <a:spcBef>
                <a:spcPts val="0"/>
              </a:spcBef>
              <a:buNone/>
            </a:pPr>
            <a:endParaRPr lang="en-US" altLang="zh-CN" sz="1800" dirty="0" smtClean="0">
              <a:latin typeface="Arial" pitchFamily="34" charset="0"/>
              <a:ea typeface="宋体" pitchFamily="2" charset="-122"/>
              <a:cs typeface="Arial" pitchFamily="34" charset="0"/>
            </a:endParaRPr>
          </a:p>
          <a:p>
            <a:pPr>
              <a:lnSpc>
                <a:spcPct val="80000"/>
              </a:lnSpc>
              <a:buNone/>
            </a:pPr>
            <a:endParaRPr lang="en-US" altLang="zh-CN" sz="1200" dirty="0">
              <a:ea typeface="宋体" pitchFamily="2" charset="-122"/>
            </a:endParaRPr>
          </a:p>
        </p:txBody>
      </p:sp>
      <p:sp>
        <p:nvSpPr>
          <p:cNvPr id="12" name="Rectangle 2"/>
          <p:cNvSpPr txBox="1">
            <a:spLocks noChangeArrowheads="1"/>
          </p:cNvSpPr>
          <p:nvPr/>
        </p:nvSpPr>
        <p:spPr bwMode="auto">
          <a:xfrm>
            <a:off x="395536" y="5085184"/>
            <a:ext cx="8568952" cy="11521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a:outerShdw blurRad="508000" dist="508000" sx="86000" sy="86000" algn="ctr" rotWithShape="0">
              <a:srgbClr val="000000">
                <a:alpha val="42000"/>
              </a:srgbClr>
            </a:outerShdw>
          </a:effectLst>
        </p:spPr>
        <p:txBody>
          <a:bodyPr vert="horz" wrap="square" lIns="91440" tIns="45720" rIns="91440" bIns="45720" numCol="1" anchor="b" anchorCtr="0" compatLnSpc="1">
            <a:prstTxWarp prst="textNoShape">
              <a:avLst/>
            </a:prstTxWarp>
          </a:bodyPr>
          <a:lstStyle/>
          <a:p>
            <a:pPr algn="just"/>
            <a:r>
              <a:rPr lang="en-US" sz="1900" b="1" dirty="0" smtClean="0">
                <a:solidFill>
                  <a:srgbClr val="FF6600"/>
                </a:solidFill>
                <a:latin typeface="Arial" pitchFamily="34" charset="0"/>
                <a:cs typeface="Arial" pitchFamily="34" charset="0"/>
              </a:rPr>
              <a:t>DEFINITION</a:t>
            </a:r>
            <a:r>
              <a:rPr lang="el-GR" sz="1900" b="1" dirty="0" smtClean="0">
                <a:solidFill>
                  <a:srgbClr val="FF6600"/>
                </a:solidFill>
                <a:latin typeface="Arial" pitchFamily="34" charset="0"/>
                <a:cs typeface="Arial" pitchFamily="34" charset="0"/>
              </a:rPr>
              <a:t>:</a:t>
            </a:r>
            <a:r>
              <a:rPr lang="en-US" sz="1900" b="1" dirty="0" smtClean="0">
                <a:solidFill>
                  <a:srgbClr val="FF6600"/>
                </a:solidFill>
                <a:latin typeface="Arial" pitchFamily="34" charset="0"/>
                <a:cs typeface="Arial" pitchFamily="34" charset="0"/>
              </a:rPr>
              <a:t> </a:t>
            </a:r>
            <a:r>
              <a:rPr lang="en-US" altLang="zh-CN" sz="2000" b="1" dirty="0" smtClean="0">
                <a:latin typeface="Arial" pitchFamily="34" charset="0"/>
                <a:ea typeface="宋体" pitchFamily="2" charset="-122"/>
                <a:cs typeface="Arial" pitchFamily="34" charset="0"/>
              </a:rPr>
              <a:t>‘Landscape’ </a:t>
            </a:r>
            <a:r>
              <a:rPr lang="en-US" altLang="zh-CN" sz="2000" dirty="0" smtClean="0">
                <a:latin typeface="Arial" pitchFamily="34" charset="0"/>
                <a:ea typeface="宋体" pitchFamily="2" charset="-122"/>
                <a:cs typeface="Arial" pitchFamily="34" charset="0"/>
              </a:rPr>
              <a:t>means an area, as perceived by people, whose character is the result of the action and interaction of natural and/or human factors (European Landscape Convention, 2000).</a:t>
            </a:r>
            <a:endParaRPr lang="el-GR" sz="1900" dirty="0" smtClean="0">
              <a:latin typeface="Arial" pitchFamily="34" charset="0"/>
              <a:cs typeface="Arial" pitchFamily="34" charset="0"/>
            </a:endParaRPr>
          </a:p>
        </p:txBody>
      </p:sp>
      <p:pic>
        <p:nvPicPr>
          <p:cNvPr id="14" name="Content Placeholder 13" descr="Molyvos by night.jpg"/>
          <p:cNvPicPr>
            <a:picLocks noGrp="1" noChangeAspect="1"/>
          </p:cNvPicPr>
          <p:nvPr>
            <p:ph sz="half" idx="2"/>
          </p:nvPr>
        </p:nvPicPr>
        <p:blipFill>
          <a:blip r:embed="rId2" cstate="print"/>
          <a:stretch>
            <a:fillRect/>
          </a:stretch>
        </p:blipFill>
        <p:spPr>
          <a:xfrm>
            <a:off x="4860032" y="1988840"/>
            <a:ext cx="4038600" cy="2687942"/>
          </a:xfrm>
        </p:spPr>
      </p:pic>
      <p:sp>
        <p:nvSpPr>
          <p:cNvPr id="6" name="Rectangle 5"/>
          <p:cNvSpPr/>
          <p:nvPr/>
        </p:nvSpPr>
        <p:spPr>
          <a:xfrm>
            <a:off x="395536" y="1484784"/>
            <a:ext cx="7632848" cy="369332"/>
          </a:xfrm>
          <a:prstGeom prst="rect">
            <a:avLst/>
          </a:prstGeom>
        </p:spPr>
        <p:txBody>
          <a:bodyPr wrap="square">
            <a:spAutoFit/>
          </a:bodyPr>
          <a:lstStyle/>
          <a:p>
            <a:pPr>
              <a:spcBef>
                <a:spcPts val="0"/>
              </a:spcBef>
              <a:buNone/>
            </a:pPr>
            <a:r>
              <a:rPr lang="en-US" altLang="zh-CN" b="1" dirty="0" smtClean="0">
                <a:solidFill>
                  <a:srgbClr val="FF0000"/>
                </a:solidFill>
                <a:latin typeface="Arial" pitchFamily="34" charset="0"/>
                <a:cs typeface="Arial" pitchFamily="34" charset="0"/>
              </a:rPr>
              <a:t>C) The application of ‘spatial conscience’ to the ‘landscape’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just"/>
            <a:r>
              <a:rPr lang="en-US" altLang="zh-CN" sz="2400" b="1" dirty="0" smtClean="0">
                <a:latin typeface="Century Gothic" pitchFamily="34" charset="0"/>
                <a:ea typeface="宋体" pitchFamily="2" charset="-122"/>
              </a:rPr>
              <a:t>3. Applying </a:t>
            </a:r>
            <a:r>
              <a:rPr lang="en-GB" altLang="zh-CN" sz="2400" b="1" dirty="0">
                <a:latin typeface="Century Gothic" pitchFamily="34" charset="0"/>
                <a:ea typeface="宋体" pitchFamily="2" charset="-122"/>
              </a:rPr>
              <a:t>‘spatial conscience’ to the </a:t>
            </a:r>
            <a:r>
              <a:rPr lang="en-GB" altLang="zh-CN" sz="2400" b="1" dirty="0" smtClean="0">
                <a:latin typeface="Century Gothic" pitchFamily="34" charset="0"/>
                <a:ea typeface="宋体" pitchFamily="2" charset="-122"/>
              </a:rPr>
              <a:t>‘landscape’ and the concept of ‘landscape </a:t>
            </a:r>
            <a:r>
              <a:rPr lang="en-GB" altLang="zh-CN" sz="2400" b="1" dirty="0">
                <a:latin typeface="Century Gothic" pitchFamily="34" charset="0"/>
                <a:ea typeface="宋体" pitchFamily="2" charset="-122"/>
              </a:rPr>
              <a:t>conscience</a:t>
            </a:r>
            <a:r>
              <a:rPr lang="en-GB" altLang="zh-CN" sz="2400" b="1" dirty="0" smtClean="0">
                <a:latin typeface="Century Gothic" pitchFamily="34" charset="0"/>
                <a:ea typeface="宋体" pitchFamily="2" charset="-122"/>
              </a:rPr>
              <a:t>’</a:t>
            </a:r>
            <a:endParaRPr lang="el-GR" sz="2400" b="1" dirty="0">
              <a:latin typeface="Century Gothic" pitchFamily="34" charset="0"/>
              <a:ea typeface="宋体" pitchFamily="2" charset="-122"/>
            </a:endParaRPr>
          </a:p>
        </p:txBody>
      </p:sp>
      <p:sp>
        <p:nvSpPr>
          <p:cNvPr id="76803" name="Rectangle 3"/>
          <p:cNvSpPr>
            <a:spLocks noGrp="1" noChangeArrowheads="1"/>
          </p:cNvSpPr>
          <p:nvPr>
            <p:ph type="body" sz="half" idx="1"/>
          </p:nvPr>
        </p:nvSpPr>
        <p:spPr>
          <a:xfrm>
            <a:off x="395536" y="1412776"/>
            <a:ext cx="4392488" cy="5256584"/>
          </a:xfrm>
        </p:spPr>
        <p:txBody>
          <a:bodyPr/>
          <a:lstStyle/>
          <a:p>
            <a:pPr>
              <a:spcBef>
                <a:spcPts val="0"/>
              </a:spcBef>
              <a:buNone/>
            </a:pPr>
            <a:endParaRPr lang="en-US" sz="600" b="1" dirty="0" smtClean="0">
              <a:solidFill>
                <a:srgbClr val="FF0000"/>
              </a:solidFill>
              <a:latin typeface="Arial" pitchFamily="34" charset="0"/>
              <a:cs typeface="Arial" pitchFamily="34" charset="0"/>
            </a:endParaRPr>
          </a:p>
          <a:p>
            <a:pPr>
              <a:spcBef>
                <a:spcPts val="0"/>
              </a:spcBef>
              <a:buNone/>
            </a:pPr>
            <a:r>
              <a:rPr lang="en-US" sz="1800" b="1" dirty="0" smtClean="0">
                <a:solidFill>
                  <a:srgbClr val="FF0000"/>
                </a:solidFill>
                <a:latin typeface="Arial" pitchFamily="34" charset="0"/>
                <a:cs typeface="Arial" pitchFamily="34" charset="0"/>
              </a:rPr>
              <a:t>D) Space – place – landscape</a:t>
            </a:r>
          </a:p>
          <a:p>
            <a:pPr>
              <a:spcBef>
                <a:spcPts val="0"/>
              </a:spcBef>
              <a:buNone/>
            </a:pPr>
            <a:endParaRPr lang="en-US" sz="800" b="1" dirty="0" smtClean="0">
              <a:solidFill>
                <a:srgbClr val="FF0000"/>
              </a:solidFill>
              <a:latin typeface="Arial" pitchFamily="34" charset="0"/>
              <a:cs typeface="Arial" pitchFamily="34" charset="0"/>
            </a:endParaRPr>
          </a:p>
          <a:p>
            <a:pPr>
              <a:spcBef>
                <a:spcPts val="0"/>
              </a:spcBef>
              <a:buFont typeface="Wingdings" pitchFamily="2" charset="2"/>
              <a:buChar char="q"/>
            </a:pPr>
            <a:r>
              <a:rPr lang="en-US" sz="1800" dirty="0" smtClean="0">
                <a:latin typeface="Arial" pitchFamily="34" charset="0"/>
                <a:cs typeface="Arial" pitchFamily="34" charset="0"/>
              </a:rPr>
              <a:t>When </a:t>
            </a:r>
            <a:r>
              <a:rPr lang="en-US" sz="1800" b="1" dirty="0" smtClean="0">
                <a:latin typeface="Arial" pitchFamily="34" charset="0"/>
                <a:cs typeface="Arial" pitchFamily="34" charset="0"/>
              </a:rPr>
              <a:t>space</a:t>
            </a:r>
            <a:r>
              <a:rPr lang="en-US" sz="1800" dirty="0" smtClean="0">
                <a:latin typeface="Arial" pitchFamily="34" charset="0"/>
                <a:cs typeface="Arial" pitchFamily="34" charset="0"/>
              </a:rPr>
              <a:t>, as a sum of physical dimensions of subjective qualities, is filled with tangible and intellectual expressions of human activities, </a:t>
            </a:r>
            <a:r>
              <a:rPr lang="en-US" sz="1800" dirty="0" err="1" smtClean="0">
                <a:latin typeface="Arial" pitchFamily="34" charset="0"/>
                <a:cs typeface="Arial" pitchFamily="34" charset="0"/>
              </a:rPr>
              <a:t>behaviours</a:t>
            </a:r>
            <a:r>
              <a:rPr lang="en-US" sz="1800" dirty="0" smtClean="0">
                <a:latin typeface="Arial" pitchFamily="34" charset="0"/>
                <a:cs typeface="Arial" pitchFamily="34" charset="0"/>
              </a:rPr>
              <a:t>, perceptions, emotions, ideologies, expectations, meanings, attitudes, etc, it becomes place (</a:t>
            </a:r>
            <a:r>
              <a:rPr lang="en-US" sz="1800" dirty="0" err="1" smtClean="0">
                <a:latin typeface="Arial" pitchFamily="34" charset="0"/>
                <a:cs typeface="Arial" pitchFamily="34" charset="0"/>
              </a:rPr>
              <a:t>Stefanou</a:t>
            </a:r>
            <a:r>
              <a:rPr lang="en-US" sz="1800" dirty="0" smtClean="0">
                <a:latin typeface="Arial" pitchFamily="34" charset="0"/>
                <a:cs typeface="Arial" pitchFamily="34" charset="0"/>
              </a:rPr>
              <a:t>, 1994; Tuan 1977). </a:t>
            </a:r>
          </a:p>
          <a:p>
            <a:pPr>
              <a:spcBef>
                <a:spcPts val="0"/>
              </a:spcBef>
              <a:buFont typeface="Wingdings" pitchFamily="2" charset="2"/>
              <a:buChar char="q"/>
            </a:pPr>
            <a:r>
              <a:rPr lang="en-US" sz="1800" b="1" dirty="0" smtClean="0">
                <a:latin typeface="Arial" pitchFamily="34" charset="0"/>
                <a:cs typeface="Arial" pitchFamily="34" charset="0"/>
              </a:rPr>
              <a:t>Place</a:t>
            </a:r>
            <a:r>
              <a:rPr lang="en-US" sz="1800" dirty="0" smtClean="0">
                <a:latin typeface="Arial" pitchFamily="34" charset="0"/>
                <a:cs typeface="Arial" pitchFamily="34" charset="0"/>
              </a:rPr>
              <a:t> exists in a certain time context–either long or short </a:t>
            </a:r>
            <a:r>
              <a:rPr lang="el-GR" sz="1800" dirty="0" smtClean="0">
                <a:latin typeface="Arial" pitchFamily="34" charset="0"/>
                <a:cs typeface="Arial" pitchFamily="34" charset="0"/>
              </a:rPr>
              <a:t>(</a:t>
            </a:r>
            <a:r>
              <a:rPr lang="en-US" sz="1800" dirty="0" err="1" smtClean="0">
                <a:latin typeface="Arial" pitchFamily="34" charset="0"/>
                <a:cs typeface="Arial" pitchFamily="34" charset="0"/>
              </a:rPr>
              <a:t>Soini</a:t>
            </a:r>
            <a:r>
              <a:rPr lang="el-GR" sz="1800" dirty="0" smtClean="0">
                <a:latin typeface="Arial" pitchFamily="34" charset="0"/>
                <a:cs typeface="Arial" pitchFamily="34" charset="0"/>
              </a:rPr>
              <a:t>, </a:t>
            </a:r>
            <a:r>
              <a:rPr lang="en-US" sz="1800" dirty="0" err="1" smtClean="0">
                <a:latin typeface="Arial" pitchFamily="34" charset="0"/>
                <a:cs typeface="Arial" pitchFamily="34" charset="0"/>
              </a:rPr>
              <a:t>Palang</a:t>
            </a:r>
            <a:r>
              <a:rPr lang="el-GR" sz="1800" dirty="0" smtClean="0">
                <a:latin typeface="Arial" pitchFamily="34" charset="0"/>
                <a:cs typeface="Arial" pitchFamily="34" charset="0"/>
              </a:rPr>
              <a:t>, </a:t>
            </a:r>
            <a:r>
              <a:rPr lang="en-US" sz="1800" dirty="0" err="1" smtClean="0">
                <a:latin typeface="Arial" pitchFamily="34" charset="0"/>
                <a:cs typeface="Arial" pitchFamily="34" charset="0"/>
              </a:rPr>
              <a:t>Semm</a:t>
            </a:r>
            <a:r>
              <a:rPr lang="el-GR" sz="1800" dirty="0" smtClean="0">
                <a:latin typeface="Arial" pitchFamily="34" charset="0"/>
                <a:cs typeface="Arial" pitchFamily="34" charset="0"/>
              </a:rPr>
              <a:t>, 2006)</a:t>
            </a:r>
            <a:r>
              <a:rPr lang="en-US" sz="1800" dirty="0" smtClean="0">
                <a:latin typeface="Arial" pitchFamily="34" charset="0"/>
                <a:cs typeface="Arial" pitchFamily="34" charset="0"/>
              </a:rPr>
              <a:t> and is more a ‘socio-cultural construction’ rather than a ‘physical location’ </a:t>
            </a:r>
            <a:r>
              <a:rPr lang="el-GR" sz="1800" dirty="0" smtClean="0">
                <a:latin typeface="Arial" pitchFamily="34" charset="0"/>
                <a:cs typeface="Arial" pitchFamily="34" charset="0"/>
              </a:rPr>
              <a:t>(</a:t>
            </a:r>
            <a:r>
              <a:rPr lang="el-GR" sz="1800" dirty="0" err="1" smtClean="0">
                <a:latin typeface="Arial" pitchFamily="34" charset="0"/>
                <a:cs typeface="Arial" pitchFamily="34" charset="0"/>
              </a:rPr>
              <a:t>Pritchard</a:t>
            </a:r>
            <a:r>
              <a:rPr lang="el-GR" sz="1800" dirty="0" smtClean="0">
                <a:latin typeface="Arial" pitchFamily="34" charset="0"/>
                <a:cs typeface="Arial" pitchFamily="34" charset="0"/>
              </a:rPr>
              <a:t> &amp; </a:t>
            </a:r>
            <a:r>
              <a:rPr lang="el-GR" sz="1800" dirty="0" err="1" smtClean="0">
                <a:latin typeface="Arial" pitchFamily="34" charset="0"/>
                <a:cs typeface="Arial" pitchFamily="34" charset="0"/>
              </a:rPr>
              <a:t>Morgan</a:t>
            </a:r>
            <a:r>
              <a:rPr lang="el-GR" sz="1800" dirty="0" smtClean="0">
                <a:latin typeface="Arial" pitchFamily="34" charset="0"/>
                <a:cs typeface="Arial" pitchFamily="34" charset="0"/>
              </a:rPr>
              <a:t>, 2000:116</a:t>
            </a:r>
            <a:r>
              <a:rPr lang="en-US" sz="1800" dirty="0" smtClean="0">
                <a:latin typeface="Arial" pitchFamily="34" charset="0"/>
                <a:cs typeface="Arial" pitchFamily="34" charset="0"/>
              </a:rPr>
              <a:t>;</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Shurmer</a:t>
            </a:r>
            <a:r>
              <a:rPr lang="el-GR" sz="1800" dirty="0" smtClean="0">
                <a:latin typeface="Arial" pitchFamily="34" charset="0"/>
                <a:cs typeface="Arial" pitchFamily="34" charset="0"/>
              </a:rPr>
              <a:t>-</a:t>
            </a:r>
            <a:r>
              <a:rPr lang="el-GR" sz="1800" dirty="0" err="1" smtClean="0">
                <a:latin typeface="Arial" pitchFamily="34" charset="0"/>
                <a:cs typeface="Arial" pitchFamily="34" charset="0"/>
              </a:rPr>
              <a:t>Smith</a:t>
            </a:r>
            <a:r>
              <a:rPr lang="el-GR" sz="1800" dirty="0" smtClean="0">
                <a:latin typeface="Arial" pitchFamily="34" charset="0"/>
                <a:cs typeface="Arial" pitchFamily="34" charset="0"/>
              </a:rPr>
              <a:t> &amp; </a:t>
            </a:r>
            <a:r>
              <a:rPr lang="el-GR" sz="1800" dirty="0" err="1" smtClean="0">
                <a:latin typeface="Arial" pitchFamily="34" charset="0"/>
                <a:cs typeface="Arial" pitchFamily="34" charset="0"/>
              </a:rPr>
              <a:t>Hannam</a:t>
            </a:r>
            <a:r>
              <a:rPr lang="el-GR" sz="1800" dirty="0" smtClean="0">
                <a:latin typeface="Arial" pitchFamily="34" charset="0"/>
                <a:cs typeface="Arial" pitchFamily="34" charset="0"/>
              </a:rPr>
              <a:t>, 1994:13).</a:t>
            </a:r>
            <a:r>
              <a:rPr lang="en-US" sz="1800" b="1" dirty="0" smtClean="0">
                <a:latin typeface="Arial" pitchFamily="34" charset="0"/>
                <a:cs typeface="Arial" pitchFamily="34" charset="0"/>
              </a:rPr>
              <a:t> </a:t>
            </a:r>
            <a:r>
              <a:rPr lang="en-US" sz="1800" dirty="0" smtClean="0">
                <a:latin typeface="Arial" pitchFamily="34" charset="0"/>
                <a:cs typeface="Arial" pitchFamily="34" charset="0"/>
              </a:rPr>
              <a:t>Places are the centers of human actions and interactions </a:t>
            </a:r>
            <a:r>
              <a:rPr lang="el-GR" sz="1800" dirty="0" smtClean="0">
                <a:latin typeface="Arial" pitchFamily="34" charset="0"/>
                <a:cs typeface="Arial" pitchFamily="34" charset="0"/>
              </a:rPr>
              <a:t>(</a:t>
            </a:r>
            <a:r>
              <a:rPr lang="en-US" sz="1800" dirty="0" err="1" smtClean="0">
                <a:latin typeface="Arial" pitchFamily="34" charset="0"/>
                <a:cs typeface="Arial" pitchFamily="34" charset="0"/>
              </a:rPr>
              <a:t>Graumann</a:t>
            </a:r>
            <a:r>
              <a:rPr lang="el-GR" sz="1800" dirty="0" smtClean="0">
                <a:latin typeface="Arial" pitchFamily="34" charset="0"/>
                <a:cs typeface="Arial" pitchFamily="34" charset="0"/>
              </a:rPr>
              <a:t>, 2002)</a:t>
            </a:r>
            <a:r>
              <a:rPr lang="en-US" sz="1800" dirty="0" smtClean="0">
                <a:latin typeface="Arial" pitchFamily="34" charset="0"/>
                <a:cs typeface="Arial" pitchFamily="34" charset="0"/>
              </a:rPr>
              <a:t>.</a:t>
            </a:r>
            <a:endParaRPr lang="en-US" altLang="zh-CN" sz="1800" dirty="0" smtClean="0">
              <a:latin typeface="Arial" pitchFamily="34" charset="0"/>
              <a:cs typeface="Arial" pitchFamily="34" charset="0"/>
            </a:endParaRPr>
          </a:p>
          <a:p>
            <a:pPr>
              <a:spcBef>
                <a:spcPts val="0"/>
              </a:spcBef>
              <a:buFont typeface="Wingdings" pitchFamily="2" charset="2"/>
              <a:buChar char="q"/>
            </a:pPr>
            <a:endParaRPr lang="en-US" altLang="zh-CN" sz="1800" dirty="0" smtClean="0">
              <a:latin typeface="Arial" pitchFamily="34" charset="0"/>
              <a:cs typeface="Arial" pitchFamily="34" charset="0"/>
            </a:endParaRPr>
          </a:p>
          <a:p>
            <a:pPr>
              <a:spcBef>
                <a:spcPts val="0"/>
              </a:spcBef>
              <a:buFont typeface="Wingdings" pitchFamily="2" charset="2"/>
              <a:buChar char="q"/>
            </a:pPr>
            <a:endParaRPr lang="en-US" altLang="zh-CN" sz="1800" dirty="0" smtClean="0">
              <a:latin typeface="Arial" pitchFamily="34" charset="0"/>
              <a:ea typeface="宋体" pitchFamily="2" charset="-122"/>
              <a:cs typeface="Arial" pitchFamily="34" charset="0"/>
            </a:endParaRPr>
          </a:p>
          <a:p>
            <a:pPr>
              <a:spcBef>
                <a:spcPts val="0"/>
              </a:spcBef>
              <a:buFont typeface="Wingdings" pitchFamily="2" charset="2"/>
              <a:buChar char="q"/>
            </a:pPr>
            <a:endParaRPr lang="en-US" altLang="zh-CN" sz="1800" dirty="0" smtClean="0">
              <a:latin typeface="Arial" pitchFamily="34" charset="0"/>
              <a:ea typeface="宋体" pitchFamily="2" charset="-122"/>
              <a:cs typeface="Arial" pitchFamily="34" charset="0"/>
            </a:endParaRPr>
          </a:p>
          <a:p>
            <a:pPr>
              <a:spcBef>
                <a:spcPts val="0"/>
              </a:spcBef>
              <a:buNone/>
            </a:pPr>
            <a:endParaRPr lang="en-US" altLang="zh-CN" sz="1800" dirty="0" smtClean="0">
              <a:latin typeface="Arial" pitchFamily="34" charset="0"/>
              <a:ea typeface="宋体" pitchFamily="2" charset="-122"/>
              <a:cs typeface="Arial" pitchFamily="34" charset="0"/>
            </a:endParaRPr>
          </a:p>
          <a:p>
            <a:pPr>
              <a:spcBef>
                <a:spcPts val="0"/>
              </a:spcBef>
              <a:buNone/>
            </a:pPr>
            <a:endParaRPr lang="en-US" altLang="zh-CN" sz="1800" i="1" dirty="0" smtClean="0">
              <a:latin typeface="Arial" pitchFamily="34" charset="0"/>
              <a:ea typeface="宋体" pitchFamily="2" charset="-122"/>
              <a:cs typeface="Arial" pitchFamily="34" charset="0"/>
            </a:endParaRPr>
          </a:p>
          <a:p>
            <a:pPr>
              <a:spcBef>
                <a:spcPts val="0"/>
              </a:spcBef>
              <a:buNone/>
            </a:pPr>
            <a:endParaRPr lang="en-US" altLang="zh-CN" sz="1800" dirty="0" smtClean="0">
              <a:latin typeface="Arial" pitchFamily="34" charset="0"/>
              <a:ea typeface="宋体" pitchFamily="2" charset="-122"/>
              <a:cs typeface="Arial" pitchFamily="34" charset="0"/>
            </a:endParaRPr>
          </a:p>
          <a:p>
            <a:pPr>
              <a:spcBef>
                <a:spcPts val="0"/>
              </a:spcBef>
              <a:buNone/>
            </a:pPr>
            <a:r>
              <a:rPr lang="en-US" altLang="zh-CN" sz="1800" dirty="0" smtClean="0">
                <a:latin typeface="Arial" pitchFamily="34" charset="0"/>
                <a:ea typeface="宋体" pitchFamily="2" charset="-122"/>
                <a:cs typeface="Arial" pitchFamily="34" charset="0"/>
              </a:rPr>
              <a:t> </a:t>
            </a:r>
          </a:p>
          <a:p>
            <a:pPr>
              <a:spcBef>
                <a:spcPts val="0"/>
              </a:spcBef>
              <a:buNone/>
            </a:pPr>
            <a:endParaRPr lang="en-US" altLang="zh-CN" sz="1800" dirty="0" smtClean="0">
              <a:latin typeface="Arial" pitchFamily="34" charset="0"/>
              <a:ea typeface="宋体" pitchFamily="2" charset="-122"/>
              <a:cs typeface="Arial" pitchFamily="34" charset="0"/>
            </a:endParaRPr>
          </a:p>
          <a:p>
            <a:pPr>
              <a:lnSpc>
                <a:spcPct val="80000"/>
              </a:lnSpc>
              <a:buNone/>
            </a:pPr>
            <a:endParaRPr lang="en-US" altLang="zh-CN" sz="1200" dirty="0">
              <a:ea typeface="宋体" pitchFamily="2" charset="-122"/>
            </a:endParaRPr>
          </a:p>
        </p:txBody>
      </p:sp>
      <p:sp>
        <p:nvSpPr>
          <p:cNvPr id="15" name="Content Placeholder 14"/>
          <p:cNvSpPr>
            <a:spLocks noGrp="1"/>
          </p:cNvSpPr>
          <p:nvPr>
            <p:ph sz="half" idx="2"/>
          </p:nvPr>
        </p:nvSpPr>
        <p:spPr>
          <a:xfrm>
            <a:off x="4720208" y="1844824"/>
            <a:ext cx="4172272" cy="4608512"/>
          </a:xfrm>
        </p:spPr>
        <p:txBody>
          <a:bodyPr/>
          <a:lstStyle/>
          <a:p>
            <a:r>
              <a:rPr lang="en-US" sz="1800" b="1" dirty="0" smtClean="0">
                <a:latin typeface="Arial" pitchFamily="34" charset="0"/>
                <a:cs typeface="Arial" pitchFamily="34" charset="0"/>
              </a:rPr>
              <a:t>Landscape</a:t>
            </a:r>
            <a:r>
              <a:rPr lang="en-US" sz="1800" dirty="0" smtClean="0">
                <a:latin typeface="Arial" pitchFamily="34" charset="0"/>
                <a:cs typeface="Arial" pitchFamily="34" charset="0"/>
              </a:rPr>
              <a:t> is the expression of the deeper “being” of a place and is associated with its physiognomy. The physiognomy of a place regards the uniqueness, identity, or even the personality of a place, as it is shaped by the characteristics of the landscape and shouldn’t be confused with its character (which is a matter of typology) </a:t>
            </a:r>
            <a:r>
              <a:rPr lang="el-GR" sz="1800" dirty="0" smtClean="0">
                <a:latin typeface="Arial" pitchFamily="34" charset="0"/>
                <a:cs typeface="Arial" pitchFamily="34" charset="0"/>
              </a:rPr>
              <a:t>(</a:t>
            </a:r>
            <a:r>
              <a:rPr lang="en-US" sz="1800" dirty="0" err="1" smtClean="0">
                <a:latin typeface="Arial" pitchFamily="34" charset="0"/>
                <a:cs typeface="Arial" pitchFamily="34" charset="0"/>
              </a:rPr>
              <a:t>Stefanou</a:t>
            </a:r>
            <a:r>
              <a:rPr lang="en-US" sz="1800" dirty="0" smtClean="0">
                <a:latin typeface="Arial" pitchFamily="34" charset="0"/>
                <a:cs typeface="Arial" pitchFamily="34" charset="0"/>
              </a:rPr>
              <a:t>, </a:t>
            </a:r>
            <a:r>
              <a:rPr lang="el-GR" sz="1800" dirty="0" smtClean="0">
                <a:latin typeface="Arial" pitchFamily="34" charset="0"/>
                <a:cs typeface="Arial" pitchFamily="34" charset="0"/>
              </a:rPr>
              <a:t>2005:4)</a:t>
            </a:r>
            <a:r>
              <a:rPr lang="en-US" sz="1800" dirty="0" smtClean="0">
                <a:latin typeface="Arial" pitchFamily="34" charset="0"/>
                <a:cs typeface="Arial" pitchFamily="34" charset="0"/>
              </a:rPr>
              <a:t>.</a:t>
            </a:r>
          </a:p>
          <a:p>
            <a:r>
              <a:rPr lang="en-US" sz="1800" b="1" dirty="0" smtClean="0">
                <a:latin typeface="Arial" pitchFamily="34" charset="0"/>
                <a:cs typeface="Arial" pitchFamily="34" charset="0"/>
              </a:rPr>
              <a:t>Landscape</a:t>
            </a:r>
            <a:r>
              <a:rPr lang="en-US" sz="1800" dirty="0" smtClean="0">
                <a:latin typeface="Arial" pitchFamily="34" charset="0"/>
                <a:cs typeface="Arial" pitchFamily="34" charset="0"/>
              </a:rPr>
              <a:t> is the emotional and ideological image of a place </a:t>
            </a:r>
            <a:r>
              <a:rPr lang="el-GR" sz="1800" dirty="0" smtClean="0">
                <a:latin typeface="Arial" pitchFamily="34" charset="0"/>
                <a:cs typeface="Arial" pitchFamily="34" charset="0"/>
              </a:rPr>
              <a:t>(</a:t>
            </a:r>
            <a:r>
              <a:rPr lang="el-GR" sz="1800" dirty="0" err="1" smtClean="0">
                <a:latin typeface="Arial" pitchFamily="34" charset="0"/>
                <a:cs typeface="Arial" pitchFamily="34" charset="0"/>
              </a:rPr>
              <a:t>Stefanou</a:t>
            </a:r>
            <a:r>
              <a:rPr lang="el-GR" sz="1800" dirty="0" smtClean="0">
                <a:latin typeface="Arial" pitchFamily="34" charset="0"/>
                <a:cs typeface="Arial" pitchFamily="34" charset="0"/>
              </a:rPr>
              <a:t>, 1980, </a:t>
            </a:r>
            <a:r>
              <a:rPr lang="en-US" sz="1800" dirty="0" smtClean="0">
                <a:latin typeface="Arial" pitchFamily="34" charset="0"/>
                <a:cs typeface="Arial" pitchFamily="34" charset="0"/>
              </a:rPr>
              <a:t>Duncan</a:t>
            </a:r>
            <a:r>
              <a:rPr lang="el-GR" sz="1800" dirty="0" smtClean="0">
                <a:latin typeface="Arial" pitchFamily="34" charset="0"/>
                <a:cs typeface="Arial" pitchFamily="34" charset="0"/>
              </a:rPr>
              <a:t>, 1990)</a:t>
            </a:r>
            <a:r>
              <a:rPr lang="en-US" sz="1800" dirty="0" smtClean="0">
                <a:latin typeface="Arial" pitchFamily="34" charset="0"/>
                <a:cs typeface="Arial" pitchFamily="34" charset="0"/>
              </a:rPr>
              <a:t>, experienced by all the human senses.</a:t>
            </a:r>
            <a:r>
              <a:rPr lang="el-GR" sz="1800" dirty="0" smtClean="0">
                <a:latin typeface="Arial" pitchFamily="34" charset="0"/>
                <a:cs typeface="Arial" pitchFamily="34" charset="0"/>
              </a:rPr>
              <a:t> </a:t>
            </a:r>
            <a:endParaRPr lang="en-US"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just"/>
            <a:r>
              <a:rPr lang="en-US" altLang="zh-CN" sz="2400" b="1" dirty="0" smtClean="0">
                <a:latin typeface="Century Gothic" pitchFamily="34" charset="0"/>
                <a:ea typeface="宋体" pitchFamily="2" charset="-122"/>
              </a:rPr>
              <a:t>3. Applying </a:t>
            </a:r>
            <a:r>
              <a:rPr lang="en-GB" altLang="zh-CN" sz="2400" b="1" dirty="0">
                <a:latin typeface="Century Gothic" pitchFamily="34" charset="0"/>
                <a:ea typeface="宋体" pitchFamily="2" charset="-122"/>
              </a:rPr>
              <a:t>‘spatial conscience’ to the </a:t>
            </a:r>
            <a:r>
              <a:rPr lang="en-GB" altLang="zh-CN" sz="2400" b="1" dirty="0" smtClean="0">
                <a:latin typeface="Century Gothic" pitchFamily="34" charset="0"/>
                <a:ea typeface="宋体" pitchFamily="2" charset="-122"/>
              </a:rPr>
              <a:t>‘landscape’ and the concept of ‘landscape </a:t>
            </a:r>
            <a:r>
              <a:rPr lang="en-GB" altLang="zh-CN" sz="2400" b="1" dirty="0">
                <a:latin typeface="Century Gothic" pitchFamily="34" charset="0"/>
                <a:ea typeface="宋体" pitchFamily="2" charset="-122"/>
              </a:rPr>
              <a:t>conscience</a:t>
            </a:r>
            <a:r>
              <a:rPr lang="en-GB" altLang="zh-CN" sz="2400" b="1" dirty="0" smtClean="0">
                <a:latin typeface="Century Gothic" pitchFamily="34" charset="0"/>
                <a:ea typeface="宋体" pitchFamily="2" charset="-122"/>
              </a:rPr>
              <a:t>’</a:t>
            </a:r>
            <a:endParaRPr lang="el-GR" sz="2400" b="1" dirty="0">
              <a:latin typeface="Century Gothic" pitchFamily="34" charset="0"/>
              <a:ea typeface="宋体" pitchFamily="2" charset="-122"/>
            </a:endParaRPr>
          </a:p>
        </p:txBody>
      </p:sp>
      <p:sp>
        <p:nvSpPr>
          <p:cNvPr id="76803" name="Rectangle 3"/>
          <p:cNvSpPr>
            <a:spLocks noGrp="1" noChangeArrowheads="1"/>
          </p:cNvSpPr>
          <p:nvPr>
            <p:ph type="body" sz="half" idx="1"/>
          </p:nvPr>
        </p:nvSpPr>
        <p:spPr>
          <a:xfrm>
            <a:off x="468313" y="1628800"/>
            <a:ext cx="4535735" cy="4752528"/>
          </a:xfrm>
        </p:spPr>
        <p:txBody>
          <a:bodyPr/>
          <a:lstStyle/>
          <a:p>
            <a:pPr>
              <a:lnSpc>
                <a:spcPct val="80000"/>
              </a:lnSpc>
              <a:buNone/>
            </a:pPr>
            <a:r>
              <a:rPr lang="en-US" altLang="zh-CN" sz="1800" b="1" dirty="0" smtClean="0">
                <a:solidFill>
                  <a:srgbClr val="FF0000"/>
                </a:solidFill>
                <a:latin typeface="Arial" pitchFamily="34" charset="0"/>
                <a:ea typeface="宋体" pitchFamily="2" charset="-122"/>
                <a:cs typeface="Arial" pitchFamily="34" charset="0"/>
              </a:rPr>
              <a:t>E) Landscape: the concept</a:t>
            </a:r>
          </a:p>
          <a:p>
            <a:pPr>
              <a:lnSpc>
                <a:spcPct val="80000"/>
              </a:lnSpc>
              <a:buNone/>
            </a:pPr>
            <a:endParaRPr lang="en-US" altLang="zh-CN" sz="1800" dirty="0" smtClean="0">
              <a:solidFill>
                <a:srgbClr val="FF0000"/>
              </a:solidFill>
              <a:latin typeface="Arial" pitchFamily="34" charset="0"/>
              <a:ea typeface="宋体" pitchFamily="2" charset="-122"/>
              <a:cs typeface="Arial" pitchFamily="34" charset="0"/>
            </a:endParaRPr>
          </a:p>
          <a:p>
            <a:pPr algn="just">
              <a:lnSpc>
                <a:spcPct val="80000"/>
              </a:lnSpc>
              <a:buFont typeface="Wingdings" pitchFamily="2" charset="2"/>
              <a:buChar char="q"/>
            </a:pPr>
            <a:r>
              <a:rPr lang="en-US" altLang="zh-CN" sz="1800" dirty="0" smtClean="0">
                <a:latin typeface="Arial" pitchFamily="34" charset="0"/>
                <a:ea typeface="宋体" pitchFamily="2" charset="-122"/>
                <a:cs typeface="Arial" pitchFamily="34" charset="0"/>
              </a:rPr>
              <a:t>The </a:t>
            </a:r>
            <a:r>
              <a:rPr lang="en-US" altLang="zh-CN" sz="1800" dirty="0" smtClean="0">
                <a:solidFill>
                  <a:srgbClr val="FF0000"/>
                </a:solidFill>
                <a:latin typeface="Arial" pitchFamily="34" charset="0"/>
                <a:ea typeface="宋体" pitchFamily="2" charset="-122"/>
                <a:cs typeface="Arial" pitchFamily="34" charset="0"/>
              </a:rPr>
              <a:t>landscape concept </a:t>
            </a:r>
            <a:r>
              <a:rPr lang="en-US" altLang="zh-CN" sz="1800" dirty="0" smtClean="0">
                <a:latin typeface="Arial" pitchFamily="34" charset="0"/>
                <a:ea typeface="宋体" pitchFamily="2" charset="-122"/>
                <a:cs typeface="Arial" pitchFamily="34" charset="0"/>
              </a:rPr>
              <a:t>has developed and continues to be reproduced or re-approached on the basis of the totality of human senses, brain processes, emotions raised and behaviors expressed in the course of human life. </a:t>
            </a:r>
          </a:p>
          <a:p>
            <a:pPr algn="just">
              <a:lnSpc>
                <a:spcPct val="80000"/>
              </a:lnSpc>
              <a:buFont typeface="Wingdings" pitchFamily="2" charset="2"/>
              <a:buChar char="q"/>
            </a:pPr>
            <a:endParaRPr lang="en-US" altLang="zh-CN" sz="1800" dirty="0" smtClean="0">
              <a:latin typeface="Arial" pitchFamily="34" charset="0"/>
              <a:ea typeface="宋体" pitchFamily="2" charset="-122"/>
              <a:cs typeface="Arial" pitchFamily="34" charset="0"/>
            </a:endParaRPr>
          </a:p>
          <a:p>
            <a:pPr algn="just">
              <a:lnSpc>
                <a:spcPct val="80000"/>
              </a:lnSpc>
              <a:buFont typeface="Wingdings" pitchFamily="2" charset="2"/>
              <a:buChar char="q"/>
            </a:pPr>
            <a:r>
              <a:rPr lang="en-US" altLang="zh-CN" sz="1800" dirty="0" smtClean="0">
                <a:latin typeface="Arial" pitchFamily="34" charset="0"/>
                <a:ea typeface="宋体" pitchFamily="2" charset="-122"/>
                <a:cs typeface="Arial" pitchFamily="34" charset="0"/>
              </a:rPr>
              <a:t>Therefore, landscape is the most obvious and evident </a:t>
            </a:r>
            <a:r>
              <a:rPr lang="en-US" altLang="zh-CN" sz="1800" dirty="0" smtClean="0">
                <a:solidFill>
                  <a:srgbClr val="006600"/>
                </a:solidFill>
                <a:latin typeface="Arial" pitchFamily="34" charset="0"/>
                <a:ea typeface="宋体" pitchFamily="2" charset="-122"/>
                <a:cs typeface="Arial" pitchFamily="34" charset="0"/>
              </a:rPr>
              <a:t>representation</a:t>
            </a:r>
            <a:r>
              <a:rPr lang="en-US" altLang="zh-CN" sz="1800" dirty="0" smtClean="0">
                <a:latin typeface="Arial" pitchFamily="34" charset="0"/>
                <a:ea typeface="宋体" pitchFamily="2" charset="-122"/>
                <a:cs typeface="Arial" pitchFamily="34" charset="0"/>
              </a:rPr>
              <a:t> and </a:t>
            </a:r>
            <a:r>
              <a:rPr lang="en-US" altLang="zh-CN" sz="1800" dirty="0" smtClean="0">
                <a:solidFill>
                  <a:srgbClr val="006600"/>
                </a:solidFill>
                <a:latin typeface="Arial" pitchFamily="34" charset="0"/>
                <a:ea typeface="宋体" pitchFamily="2" charset="-122"/>
                <a:cs typeface="Arial" pitchFamily="34" charset="0"/>
              </a:rPr>
              <a:t>medium of interaction </a:t>
            </a:r>
            <a:r>
              <a:rPr lang="en-US" altLang="zh-CN" sz="1800" dirty="0" smtClean="0">
                <a:latin typeface="Arial" pitchFamily="34" charset="0"/>
                <a:ea typeface="宋体" pitchFamily="2" charset="-122"/>
                <a:cs typeface="Arial" pitchFamily="34" charset="0"/>
              </a:rPr>
              <a:t>of human senses, emotions, perceptual and cognitive schemata and experiences with space and the human environment.</a:t>
            </a:r>
          </a:p>
          <a:p>
            <a:pPr>
              <a:lnSpc>
                <a:spcPct val="80000"/>
              </a:lnSpc>
              <a:buFont typeface="Wingdings" pitchFamily="2" charset="2"/>
              <a:buChar char="q"/>
            </a:pPr>
            <a:endParaRPr lang="en-US" altLang="zh-CN" sz="1800" dirty="0" smtClean="0">
              <a:ea typeface="宋体" pitchFamily="2" charset="-122"/>
            </a:endParaRPr>
          </a:p>
          <a:p>
            <a:pPr>
              <a:lnSpc>
                <a:spcPct val="80000"/>
              </a:lnSpc>
              <a:buFont typeface="Wingdings" pitchFamily="2" charset="2"/>
              <a:buChar char="q"/>
            </a:pPr>
            <a:endParaRPr lang="en-US" altLang="zh-CN" sz="1800" dirty="0">
              <a:ea typeface="宋体" pitchFamily="2" charset="-122"/>
            </a:endParaRPr>
          </a:p>
        </p:txBody>
      </p:sp>
      <p:sp>
        <p:nvSpPr>
          <p:cNvPr id="8" name="Rectangle 3"/>
          <p:cNvSpPr txBox="1">
            <a:spLocks noChangeArrowheads="1"/>
          </p:cNvSpPr>
          <p:nvPr/>
        </p:nvSpPr>
        <p:spPr bwMode="auto">
          <a:xfrm>
            <a:off x="5220072" y="5129808"/>
            <a:ext cx="3312368" cy="1611560"/>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bodyPr>
          <a:lstStyle/>
          <a:p>
            <a:pPr marR="0" lvl="0" indent="-342900" algn="l" defTabSz="914400" rtl="0" eaLnBrk="1" fontAlgn="base" latinLnBrk="0" hangingPunct="1">
              <a:lnSpc>
                <a:spcPct val="100000"/>
              </a:lnSpc>
              <a:spcBef>
                <a:spcPts val="0"/>
              </a:spcBef>
              <a:spcAft>
                <a:spcPct val="0"/>
              </a:spcAft>
              <a:buClr>
                <a:schemeClr val="bg2"/>
              </a:buClr>
              <a:buSzPct val="75000"/>
              <a:buFont typeface="Wingdings" pitchFamily="2" charset="2"/>
              <a:buNone/>
              <a:tabLst/>
              <a:defRPr/>
            </a:pPr>
            <a:r>
              <a:rPr kumimoji="0" lang="en-US" altLang="zh-CN" sz="1600" b="0" u="none" strike="noStrike" kern="0" cap="none" spc="0" normalizeH="0" baseline="0" noProof="0" dirty="0" smtClean="0">
                <a:ln>
                  <a:noFill/>
                </a:ln>
                <a:solidFill>
                  <a:schemeClr val="tx1"/>
                </a:solidFill>
                <a:effectLst/>
                <a:uLnTx/>
                <a:uFillTx/>
                <a:latin typeface="Arial" pitchFamily="34" charset="0"/>
                <a:ea typeface="宋体" pitchFamily="2" charset="-122"/>
                <a:cs typeface="Arial" pitchFamily="34" charset="0"/>
              </a:rPr>
              <a:t>‘</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As</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reflection</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of</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European</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identity</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and</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diversity</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the</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landscape</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is</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our</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living</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natural</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and</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cultural</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heritage</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be</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it</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ordinary</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or</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outstanding</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urban</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or</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rural</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on</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land</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or</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in</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l-GR" altLang="zh-CN" sz="1600" b="0" u="none" strike="noStrike" kern="0" cap="none" spc="0" normalizeH="0" baseline="0" noProof="0" dirty="0" err="1" smtClean="0">
                <a:ln>
                  <a:noFill/>
                </a:ln>
                <a:solidFill>
                  <a:schemeClr val="tx1"/>
                </a:solidFill>
                <a:effectLst/>
                <a:uLnTx/>
                <a:uFillTx/>
                <a:latin typeface="Arial" pitchFamily="34" charset="0"/>
                <a:cs typeface="Arial" pitchFamily="34" charset="0"/>
              </a:rPr>
              <a:t>water</a:t>
            </a:r>
            <a:r>
              <a:rPr kumimoji="0" lang="en-US" altLang="zh-CN" sz="1600" b="0" u="none" strike="noStrike" kern="0" cap="none" spc="0" normalizeH="0" baseline="0" noProof="0" dirty="0" smtClean="0">
                <a:ln>
                  <a:noFill/>
                </a:ln>
                <a:solidFill>
                  <a:schemeClr val="tx1"/>
                </a:solidFill>
                <a:effectLst/>
                <a:uLnTx/>
                <a:uFillTx/>
                <a:latin typeface="Arial" pitchFamily="34" charset="0"/>
                <a:ea typeface="宋体" pitchFamily="2" charset="-122"/>
                <a:cs typeface="Arial" pitchFamily="34" charset="0"/>
              </a:rPr>
              <a:t>’ (ELC)</a:t>
            </a:r>
            <a:r>
              <a:rPr kumimoji="0" lang="el-GR" altLang="zh-CN" sz="1600" b="0" u="none" strike="noStrike" kern="0" cap="none" spc="0" normalizeH="0" baseline="0" noProof="0" dirty="0" smtClean="0">
                <a:ln>
                  <a:noFill/>
                </a:ln>
                <a:solidFill>
                  <a:schemeClr val="tx1"/>
                </a:solidFill>
                <a:effectLst/>
                <a:uLnTx/>
                <a:uFillTx/>
                <a:latin typeface="Arial" pitchFamily="34" charset="0"/>
                <a:cs typeface="Arial" pitchFamily="34" charset="0"/>
              </a:rPr>
              <a:t>. </a:t>
            </a:r>
            <a:endParaRPr kumimoji="0" lang="en-US" altLang="zh-CN" sz="1600" b="0" u="none" strike="noStrike" kern="0" cap="none" spc="0" normalizeH="0" baseline="0" noProof="0" dirty="0">
              <a:ln>
                <a:noFill/>
              </a:ln>
              <a:solidFill>
                <a:schemeClr val="tx1"/>
              </a:solidFill>
              <a:effectLst/>
              <a:uLnTx/>
              <a:uFillTx/>
              <a:latin typeface="Arial" pitchFamily="34" charset="0"/>
              <a:ea typeface="宋体" pitchFamily="2" charset="-122"/>
              <a:cs typeface="Arial" pitchFamily="34" charset="0"/>
            </a:endParaRPr>
          </a:p>
        </p:txBody>
      </p:sp>
      <p:pic>
        <p:nvPicPr>
          <p:cNvPr id="10" name="Picture 15" descr="constable_cornfield_600pix"/>
          <p:cNvPicPr>
            <a:picLocks noGrp="1" noChangeAspect="1" noChangeArrowheads="1"/>
          </p:cNvPicPr>
          <p:nvPr>
            <p:ph sz="half" idx="2"/>
          </p:nvPr>
        </p:nvPicPr>
        <p:blipFill>
          <a:blip r:embed="rId2" cstate="print"/>
          <a:srcRect/>
          <a:stretch>
            <a:fillRect/>
          </a:stretch>
        </p:blipFill>
        <p:spPr>
          <a:xfrm>
            <a:off x="5220072" y="1556792"/>
            <a:ext cx="3312368" cy="3613492"/>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5536" y="260350"/>
            <a:ext cx="8373814" cy="1139825"/>
          </a:xfrm>
        </p:spPr>
        <p:txBody>
          <a:bodyPr/>
          <a:lstStyle/>
          <a:p>
            <a:pPr algn="just"/>
            <a:r>
              <a:rPr lang="en-US" altLang="zh-CN" sz="2400" b="1" dirty="0" smtClean="0">
                <a:latin typeface="Century Gothic" pitchFamily="34" charset="0"/>
                <a:ea typeface="宋体" pitchFamily="2" charset="-122"/>
              </a:rPr>
              <a:t>3. Applying </a:t>
            </a:r>
            <a:r>
              <a:rPr lang="en-GB" altLang="zh-CN" sz="2400" b="1" dirty="0" smtClean="0">
                <a:latin typeface="Century Gothic" pitchFamily="34" charset="0"/>
                <a:ea typeface="宋体" pitchFamily="2" charset="-122"/>
              </a:rPr>
              <a:t>‘spatial conscience’ to the ‘landscape’ and the concept of ‘landscape conscience’</a:t>
            </a:r>
            <a:endParaRPr lang="el-GR" sz="2400" dirty="0">
              <a:latin typeface="Arial" pitchFamily="34" charset="0"/>
              <a:cs typeface="Arial" pitchFamily="34" charset="0"/>
            </a:endParaRPr>
          </a:p>
        </p:txBody>
      </p:sp>
      <p:sp>
        <p:nvSpPr>
          <p:cNvPr id="91139" name="Rectangle 3"/>
          <p:cNvSpPr>
            <a:spLocks noGrp="1" noChangeArrowheads="1"/>
          </p:cNvSpPr>
          <p:nvPr>
            <p:ph type="body" idx="1"/>
          </p:nvPr>
        </p:nvSpPr>
        <p:spPr>
          <a:xfrm>
            <a:off x="323528" y="1484784"/>
            <a:ext cx="8496944" cy="5040585"/>
          </a:xfrm>
        </p:spPr>
        <p:txBody>
          <a:bodyPr/>
          <a:lstStyle/>
          <a:p>
            <a:pPr algn="just">
              <a:buNone/>
            </a:pPr>
            <a:r>
              <a:rPr lang="en-US" sz="2000" b="1" dirty="0" smtClean="0">
                <a:solidFill>
                  <a:srgbClr val="C00000"/>
                </a:solidFill>
                <a:latin typeface="Arial" pitchFamily="34" charset="0"/>
                <a:cs typeface="Arial" pitchFamily="34" charset="0"/>
              </a:rPr>
              <a:t>The dimensions of modern landscape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Pavlis</a:t>
            </a:r>
            <a:r>
              <a:rPr lang="en-US" sz="2000" dirty="0" smtClean="0">
                <a:latin typeface="Arial" pitchFamily="34" charset="0"/>
                <a:cs typeface="Arial" pitchFamily="34" charset="0"/>
              </a:rPr>
              <a:t>, 2012)</a:t>
            </a:r>
            <a:endParaRPr lang="el-GR" sz="2000" dirty="0" smtClean="0">
              <a:latin typeface="Arial" pitchFamily="34" charset="0"/>
              <a:cs typeface="Arial" pitchFamily="34" charset="0"/>
            </a:endParaRPr>
          </a:p>
          <a:p>
            <a:pPr algn="just"/>
            <a:endParaRPr lang="el-GR" sz="1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Geologic/ geomorphologic/ climatologic</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Ecological</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Utilitarian/ productive</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Functional/ operational </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Visual/ representational</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Socio-economic</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Historical/ archaeological </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Monumental</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Symbolic</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Aesthetic</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Experiential</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National/ political</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Mystical/ ritualistic/ metaphysical</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Mythological</a:t>
            </a:r>
            <a:endParaRPr lang="el-GR" sz="2000" dirty="0" smtClean="0">
              <a:latin typeface="Arial" pitchFamily="34" charset="0"/>
              <a:cs typeface="Arial" pitchFamily="34" charset="0"/>
            </a:endParaRPr>
          </a:p>
          <a:p>
            <a:pPr marL="36000" lvl="0" indent="-360000">
              <a:spcBef>
                <a:spcPts val="0"/>
              </a:spcBef>
              <a:buSzPct val="85000"/>
              <a:buFont typeface="+mj-lt"/>
              <a:buAutoNum type="arabicPeriod"/>
            </a:pPr>
            <a:r>
              <a:rPr lang="en-US" sz="2000" dirty="0" smtClean="0">
                <a:latin typeface="Arial" pitchFamily="34" charset="0"/>
                <a:cs typeface="Arial" pitchFamily="34" charset="0"/>
              </a:rPr>
              <a:t>Anthropomorphic </a:t>
            </a:r>
            <a:endParaRPr lang="el-GR" sz="2000" dirty="0" smtClean="0">
              <a:latin typeface="Arial" pitchFamily="34" charset="0"/>
              <a:cs typeface="Arial" pitchFamily="34" charset="0"/>
            </a:endParaRPr>
          </a:p>
        </p:txBody>
      </p:sp>
      <p:pic>
        <p:nvPicPr>
          <p:cNvPr id="7" name="Picture 6" descr="P5090138"/>
          <p:cNvPicPr/>
          <p:nvPr/>
        </p:nvPicPr>
        <p:blipFill>
          <a:blip r:embed="rId2" cstate="print"/>
          <a:srcRect/>
          <a:stretch>
            <a:fillRect/>
          </a:stretch>
        </p:blipFill>
        <p:spPr bwMode="auto">
          <a:xfrm>
            <a:off x="4860032" y="2492896"/>
            <a:ext cx="3734103" cy="2854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sz="2400" b="1" dirty="0" smtClean="0">
                <a:latin typeface="Century Gothic" pitchFamily="34" charset="0"/>
                <a:ea typeface="宋体" pitchFamily="2" charset="-122"/>
              </a:rPr>
              <a:t>3. Applying </a:t>
            </a:r>
            <a:r>
              <a:rPr lang="en-GB" altLang="zh-CN" sz="2400" b="1" dirty="0">
                <a:latin typeface="Century Gothic" pitchFamily="34" charset="0"/>
                <a:ea typeface="宋体" pitchFamily="2" charset="-122"/>
              </a:rPr>
              <a:t>‘spatial conscience’ to the landscape </a:t>
            </a:r>
            <a:r>
              <a:rPr lang="en-GB" altLang="zh-CN" sz="2400" b="1" dirty="0" smtClean="0">
                <a:latin typeface="Century Gothic" pitchFamily="34" charset="0"/>
                <a:ea typeface="宋体" pitchFamily="2" charset="-122"/>
              </a:rPr>
              <a:t>and the concept of ‘landscape </a:t>
            </a:r>
            <a:r>
              <a:rPr lang="en-GB" altLang="zh-CN" sz="2400" b="1" dirty="0">
                <a:latin typeface="Century Gothic" pitchFamily="34" charset="0"/>
                <a:ea typeface="宋体" pitchFamily="2" charset="-122"/>
              </a:rPr>
              <a:t>conscience</a:t>
            </a:r>
            <a:r>
              <a:rPr lang="en-GB" altLang="zh-CN" sz="2400" b="1" dirty="0" smtClean="0">
                <a:latin typeface="Century Gothic" pitchFamily="34" charset="0"/>
                <a:ea typeface="宋体" pitchFamily="2" charset="-122"/>
              </a:rPr>
              <a:t>’</a:t>
            </a:r>
            <a:endParaRPr lang="el-GR" sz="2400" b="1" dirty="0">
              <a:latin typeface="Century Gothic" pitchFamily="34" charset="0"/>
              <a:ea typeface="宋体" pitchFamily="2" charset="-122"/>
            </a:endParaRPr>
          </a:p>
        </p:txBody>
      </p:sp>
      <p:sp>
        <p:nvSpPr>
          <p:cNvPr id="76803" name="Rectangle 3"/>
          <p:cNvSpPr>
            <a:spLocks noGrp="1" noChangeArrowheads="1"/>
          </p:cNvSpPr>
          <p:nvPr>
            <p:ph type="body" sz="half" idx="1"/>
          </p:nvPr>
        </p:nvSpPr>
        <p:spPr>
          <a:xfrm>
            <a:off x="467544" y="2852936"/>
            <a:ext cx="5472608" cy="3600400"/>
          </a:xfrm>
        </p:spPr>
        <p:txBody>
          <a:bodyPr/>
          <a:lstStyle/>
          <a:p>
            <a:pPr algn="just">
              <a:lnSpc>
                <a:spcPct val="80000"/>
              </a:lnSpc>
              <a:buFont typeface="Wingdings" pitchFamily="2" charset="2"/>
              <a:buChar char="q"/>
            </a:pPr>
            <a:r>
              <a:rPr lang="en-US" altLang="zh-CN" sz="1800" b="1" i="1" dirty="0" smtClean="0">
                <a:latin typeface="Arial" pitchFamily="34" charset="0"/>
                <a:ea typeface="宋体" pitchFamily="2" charset="-122"/>
                <a:cs typeface="Arial" pitchFamily="34" charset="0"/>
              </a:rPr>
              <a:t>Landscape conscience</a:t>
            </a:r>
            <a:r>
              <a:rPr lang="en-US" altLang="zh-CN" sz="1800" i="1" dirty="0" smtClean="0">
                <a:latin typeface="Arial" pitchFamily="34" charset="0"/>
                <a:ea typeface="宋体" pitchFamily="2" charset="-122"/>
                <a:cs typeface="Arial" pitchFamily="34" charset="0"/>
              </a:rPr>
              <a:t> allows, guides and informs the various ways in which humans see, understand and interpret the world, as well as develop deep and lasting relationships with space. </a:t>
            </a:r>
          </a:p>
          <a:p>
            <a:pPr>
              <a:lnSpc>
                <a:spcPct val="80000"/>
              </a:lnSpc>
              <a:buFont typeface="Wingdings" pitchFamily="2" charset="2"/>
              <a:buChar char="q"/>
            </a:pPr>
            <a:endParaRPr lang="en-US" altLang="zh-CN" sz="1800" i="1" dirty="0" smtClean="0">
              <a:latin typeface="Arial" pitchFamily="34" charset="0"/>
              <a:ea typeface="宋体" pitchFamily="2" charset="-122"/>
              <a:cs typeface="Arial" pitchFamily="34" charset="0"/>
            </a:endParaRPr>
          </a:p>
          <a:p>
            <a:pPr algn="just">
              <a:lnSpc>
                <a:spcPct val="80000"/>
              </a:lnSpc>
              <a:buFont typeface="Wingdings" pitchFamily="2" charset="2"/>
              <a:buChar char="q"/>
            </a:pPr>
            <a:r>
              <a:rPr lang="en-US" sz="1800" dirty="0" smtClean="0">
                <a:latin typeface="Arial" pitchFamily="34" charset="0"/>
                <a:cs typeface="Arial" pitchFamily="34" charset="0"/>
              </a:rPr>
              <a:t>Landscape conscience in the western world had  always been a </a:t>
            </a:r>
            <a:r>
              <a:rPr lang="en-US" sz="1800" dirty="0" smtClean="0">
                <a:solidFill>
                  <a:srgbClr val="FF0000"/>
                </a:solidFill>
                <a:latin typeface="Arial" pitchFamily="34" charset="0"/>
                <a:cs typeface="Arial" pitchFamily="34" charset="0"/>
              </a:rPr>
              <a:t>determinant of historical evolution </a:t>
            </a:r>
            <a:r>
              <a:rPr lang="en-US" sz="1800" dirty="0" smtClean="0">
                <a:latin typeface="Arial" pitchFamily="34" charset="0"/>
                <a:cs typeface="Arial" pitchFamily="34" charset="0"/>
              </a:rPr>
              <a:t>regarding human-space interrelationship</a:t>
            </a:r>
            <a:r>
              <a:rPr lang="el-GR" sz="1800" dirty="0" smtClean="0">
                <a:latin typeface="Arial" pitchFamily="34" charset="0"/>
                <a:cs typeface="Arial" pitchFamily="34" charset="0"/>
              </a:rPr>
              <a:t>,</a:t>
            </a:r>
            <a:r>
              <a:rPr lang="en-US" sz="1800" dirty="0" smtClean="0">
                <a:latin typeface="Arial" pitchFamily="34" charset="0"/>
                <a:cs typeface="Arial" pitchFamily="34" charset="0"/>
              </a:rPr>
              <a:t> taking various shapes and forms through time, space and cultural settings/ backgrounds (depending on the concept of landscape).</a:t>
            </a:r>
            <a:endParaRPr lang="el-GR" sz="1800" dirty="0" smtClean="0">
              <a:latin typeface="Arial" pitchFamily="34" charset="0"/>
              <a:cs typeface="Arial" pitchFamily="34" charset="0"/>
            </a:endParaRPr>
          </a:p>
          <a:p>
            <a:pPr>
              <a:lnSpc>
                <a:spcPct val="80000"/>
              </a:lnSpc>
              <a:buFont typeface="Wingdings" pitchFamily="2" charset="2"/>
              <a:buChar char="q"/>
            </a:pPr>
            <a:endParaRPr lang="en-US" altLang="zh-CN" sz="1800" i="1" dirty="0" smtClean="0">
              <a:ea typeface="宋体" pitchFamily="2" charset="-122"/>
            </a:endParaRPr>
          </a:p>
          <a:p>
            <a:pPr>
              <a:lnSpc>
                <a:spcPct val="80000"/>
              </a:lnSpc>
              <a:buFont typeface="Wingdings" pitchFamily="2" charset="2"/>
              <a:buChar char="q"/>
            </a:pPr>
            <a:endParaRPr lang="en-US" altLang="zh-CN" sz="1800" i="1" dirty="0" smtClean="0">
              <a:ea typeface="宋体" pitchFamily="2" charset="-122"/>
            </a:endParaRPr>
          </a:p>
          <a:p>
            <a:pPr>
              <a:lnSpc>
                <a:spcPct val="80000"/>
              </a:lnSpc>
              <a:buNone/>
            </a:pPr>
            <a:endParaRPr lang="en-US" altLang="zh-CN" sz="1800" dirty="0">
              <a:ea typeface="宋体" pitchFamily="2" charset="-122"/>
            </a:endParaRPr>
          </a:p>
        </p:txBody>
      </p:sp>
      <p:sp>
        <p:nvSpPr>
          <p:cNvPr id="6" name="Rectangle 2"/>
          <p:cNvSpPr txBox="1">
            <a:spLocks noChangeArrowheads="1"/>
          </p:cNvSpPr>
          <p:nvPr/>
        </p:nvSpPr>
        <p:spPr bwMode="auto">
          <a:xfrm>
            <a:off x="467544" y="1844824"/>
            <a:ext cx="8064896" cy="8640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a:outerShdw blurRad="508000" dist="508000" sx="86000" sy="86000" algn="ctr" rotWithShape="0">
              <a:srgbClr val="000000">
                <a:alpha val="42000"/>
              </a:srgbClr>
            </a:outerShdw>
          </a:effectLst>
        </p:spPr>
        <p:txBody>
          <a:bodyPr vert="horz" wrap="square" lIns="91440" tIns="45720" rIns="91440" bIns="45720" numCol="1" anchor="b" anchorCtr="0" compatLnSpc="1">
            <a:prstTxWarp prst="textNoShape">
              <a:avLst/>
            </a:prstTxWarp>
          </a:bodyPr>
          <a:lstStyle/>
          <a:p>
            <a:pPr algn="just">
              <a:lnSpc>
                <a:spcPct val="80000"/>
              </a:lnSpc>
              <a:buNone/>
            </a:pPr>
            <a:r>
              <a:rPr lang="en-US" b="1" dirty="0" smtClean="0">
                <a:solidFill>
                  <a:srgbClr val="FF6600"/>
                </a:solidFill>
                <a:latin typeface="Arial" pitchFamily="34" charset="0"/>
                <a:cs typeface="Arial" pitchFamily="34" charset="0"/>
              </a:rPr>
              <a:t>DEFINITION</a:t>
            </a:r>
            <a:r>
              <a:rPr lang="el-GR" b="1" dirty="0" smtClean="0">
                <a:solidFill>
                  <a:srgbClr val="FF6600"/>
                </a:solidFill>
                <a:latin typeface="Arial" pitchFamily="34" charset="0"/>
                <a:cs typeface="Arial" pitchFamily="34" charset="0"/>
              </a:rPr>
              <a:t>:</a:t>
            </a:r>
            <a:r>
              <a:rPr lang="en-US" b="1" dirty="0" smtClean="0">
                <a:solidFill>
                  <a:srgbClr val="FF6600"/>
                </a:solidFill>
                <a:latin typeface="Arial" pitchFamily="34" charset="0"/>
                <a:cs typeface="Arial" pitchFamily="34" charset="0"/>
              </a:rPr>
              <a:t> </a:t>
            </a:r>
            <a:r>
              <a:rPr lang="en-US" altLang="zh-CN" dirty="0" smtClean="0">
                <a:latin typeface="Arial" pitchFamily="34" charset="0"/>
                <a:ea typeface="宋体" pitchFamily="2" charset="-122"/>
                <a:cs typeface="Arial" pitchFamily="34" charset="0"/>
              </a:rPr>
              <a:t>‘</a:t>
            </a:r>
            <a:r>
              <a:rPr lang="en-US" altLang="zh-CN" b="1" dirty="0" smtClean="0">
                <a:latin typeface="Arial" pitchFamily="34" charset="0"/>
                <a:ea typeface="宋体" pitchFamily="2" charset="-122"/>
                <a:cs typeface="Arial" pitchFamily="34" charset="0"/>
              </a:rPr>
              <a:t>Landscape conscience</a:t>
            </a:r>
            <a:r>
              <a:rPr lang="en-GB" altLang="zh-CN" dirty="0" smtClean="0">
                <a:latin typeface="Arial" pitchFamily="34" charset="0"/>
                <a:ea typeface="宋体" pitchFamily="2" charset="-122"/>
                <a:cs typeface="Arial" pitchFamily="34" charset="0"/>
              </a:rPr>
              <a:t>’ </a:t>
            </a:r>
            <a:r>
              <a:rPr lang="en-US" altLang="zh-CN" dirty="0" smtClean="0">
                <a:latin typeface="Arial" pitchFamily="34" charset="0"/>
                <a:ea typeface="宋体" pitchFamily="2" charset="-122"/>
                <a:cs typeface="Arial" pitchFamily="34" charset="0"/>
              </a:rPr>
              <a:t>is the sum of perceptual/ spiritual, emotional and experiential bonds (conscious or not) characterizing the relations of humans with their landscapes</a:t>
            </a:r>
            <a:r>
              <a:rPr lang="el-GR" altLang="zh-CN" dirty="0" smtClean="0">
                <a:latin typeface="Arial" pitchFamily="34" charset="0"/>
                <a:ea typeface="宋体" pitchFamily="2" charset="-122"/>
                <a:cs typeface="Arial" pitchFamily="34" charset="0"/>
              </a:rPr>
              <a:t> (</a:t>
            </a:r>
            <a:r>
              <a:rPr lang="en-US" altLang="zh-CN" dirty="0" err="1" smtClean="0">
                <a:latin typeface="Arial" pitchFamily="34" charset="0"/>
                <a:ea typeface="宋体" pitchFamily="2" charset="-122"/>
                <a:cs typeface="Arial" pitchFamily="34" charset="0"/>
              </a:rPr>
              <a:t>Terkenli</a:t>
            </a:r>
            <a:r>
              <a:rPr lang="el-GR" altLang="zh-CN" dirty="0" smtClean="0">
                <a:latin typeface="Arial" pitchFamily="34" charset="0"/>
                <a:ea typeface="宋体" pitchFamily="2" charset="-122"/>
                <a:cs typeface="Arial" pitchFamily="34" charset="0"/>
              </a:rPr>
              <a:t>, 2010</a:t>
            </a:r>
            <a:r>
              <a:rPr lang="en-US" altLang="zh-CN" dirty="0" smtClean="0">
                <a:latin typeface="Arial" pitchFamily="34" charset="0"/>
                <a:ea typeface="宋体" pitchFamily="2" charset="-122"/>
                <a:cs typeface="Arial" pitchFamily="34" charset="0"/>
              </a:rPr>
              <a:t>a</a:t>
            </a:r>
            <a:r>
              <a:rPr lang="el-GR" altLang="zh-CN" dirty="0" smtClean="0">
                <a:latin typeface="Arial" pitchFamily="34" charset="0"/>
                <a:ea typeface="宋体" pitchFamily="2" charset="-122"/>
                <a:cs typeface="Arial" pitchFamily="34" charset="0"/>
              </a:rPr>
              <a:t>:38). </a:t>
            </a:r>
            <a:endParaRPr lang="en-US" altLang="zh-CN" dirty="0" smtClean="0">
              <a:latin typeface="Arial" pitchFamily="34" charset="0"/>
              <a:ea typeface="宋体" pitchFamily="2" charset="-122"/>
              <a:cs typeface="Arial" pitchFamily="34" charset="0"/>
            </a:endParaRPr>
          </a:p>
        </p:txBody>
      </p:sp>
      <p:pic>
        <p:nvPicPr>
          <p:cNvPr id="8" name="Content Placeholder 7" descr="Θεόφιλος - Μυτιλήνη.jpg"/>
          <p:cNvPicPr>
            <a:picLocks noGrp="1" noChangeAspect="1"/>
          </p:cNvPicPr>
          <p:nvPr>
            <p:ph sz="half" idx="2"/>
          </p:nvPr>
        </p:nvPicPr>
        <p:blipFill>
          <a:blip r:embed="rId2" cstate="print"/>
          <a:stretch>
            <a:fillRect/>
          </a:stretch>
        </p:blipFill>
        <p:spPr>
          <a:xfrm>
            <a:off x="6084168" y="2808312"/>
            <a:ext cx="2541675" cy="4005064"/>
          </a:xfrm>
        </p:spPr>
      </p:pic>
      <p:sp>
        <p:nvSpPr>
          <p:cNvPr id="7" name="Rectangle 3"/>
          <p:cNvSpPr txBox="1">
            <a:spLocks noChangeArrowheads="1"/>
          </p:cNvSpPr>
          <p:nvPr/>
        </p:nvSpPr>
        <p:spPr bwMode="auto">
          <a:xfrm>
            <a:off x="467544" y="1484784"/>
            <a:ext cx="540060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bg2"/>
              </a:buClr>
              <a:buSzPct val="75000"/>
              <a:tabLst/>
              <a:defRPr/>
            </a:pPr>
            <a:r>
              <a:rPr kumimoji="0" lang="en-US" altLang="zh-CN" sz="1800" b="1" u="none" strike="noStrike" kern="0" cap="none" spc="0" normalizeH="0" baseline="0" noProof="0" dirty="0" smtClean="0">
                <a:ln>
                  <a:noFill/>
                </a:ln>
                <a:solidFill>
                  <a:srgbClr val="FF0000"/>
                </a:solidFill>
                <a:effectLst/>
                <a:uLnTx/>
                <a:uFillTx/>
                <a:latin typeface="+mn-lt"/>
                <a:ea typeface="宋体" pitchFamily="2" charset="-122"/>
                <a:cs typeface="+mn-cs"/>
              </a:rPr>
              <a:t>F) Landscape conscience</a:t>
            </a:r>
          </a:p>
          <a:p>
            <a:pPr marL="342900" marR="0" lvl="0" indent="-342900" algn="l" defTabSz="914400" rtl="0" eaLnBrk="1" fontAlgn="base" latinLnBrk="0" hangingPunct="1">
              <a:lnSpc>
                <a:spcPct val="80000"/>
              </a:lnSpc>
              <a:spcBef>
                <a:spcPct val="20000"/>
              </a:spcBef>
              <a:spcAft>
                <a:spcPct val="0"/>
              </a:spcAft>
              <a:buClr>
                <a:schemeClr val="bg2"/>
              </a:buClr>
              <a:buSzPct val="75000"/>
              <a:buFont typeface="Wingdings" pitchFamily="2" charset="2"/>
              <a:buChar char="q"/>
              <a:tabLst/>
              <a:defRPr/>
            </a:pPr>
            <a:endParaRPr kumimoji="0" lang="en-US" altLang="zh-CN" sz="1800" b="0" i="1"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defRPr/>
            </a:pPr>
            <a:endParaRPr kumimoji="0" lang="en-US" altLang="zh-CN" sz="1800" b="0" i="0" u="none" strike="noStrike" kern="0" cap="none" spc="0" normalizeH="0" baseline="0" noProof="0" dirty="0">
              <a:ln>
                <a:noFill/>
              </a:ln>
              <a:solidFill>
                <a:schemeClr val="tx1"/>
              </a:solidFill>
              <a:effectLst/>
              <a:uLnTx/>
              <a:uFillTx/>
              <a:latin typeface="+mn-lt"/>
              <a:ea typeface="宋体" pitchFamily="2" charset="-122"/>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sz="2400" b="1" dirty="0" smtClean="0">
                <a:latin typeface="Century Gothic" pitchFamily="34" charset="0"/>
                <a:ea typeface="宋体" pitchFamily="2" charset="-122"/>
              </a:rPr>
              <a:t>3. Applying </a:t>
            </a:r>
            <a:r>
              <a:rPr lang="en-GB" altLang="zh-CN" sz="2400" b="1" dirty="0">
                <a:latin typeface="Century Gothic" pitchFamily="34" charset="0"/>
                <a:ea typeface="宋体" pitchFamily="2" charset="-122"/>
              </a:rPr>
              <a:t>‘spatial conscience’ to the landscape </a:t>
            </a:r>
            <a:r>
              <a:rPr lang="en-GB" altLang="zh-CN" sz="2400" b="1" dirty="0" smtClean="0">
                <a:latin typeface="Century Gothic" pitchFamily="34" charset="0"/>
                <a:ea typeface="宋体" pitchFamily="2" charset="-122"/>
              </a:rPr>
              <a:t>and the concept of ‘landscape </a:t>
            </a:r>
            <a:r>
              <a:rPr lang="en-GB" altLang="zh-CN" sz="2400" b="1" dirty="0">
                <a:latin typeface="Century Gothic" pitchFamily="34" charset="0"/>
                <a:ea typeface="宋体" pitchFamily="2" charset="-122"/>
              </a:rPr>
              <a:t>conscience</a:t>
            </a:r>
            <a:r>
              <a:rPr lang="en-GB" altLang="zh-CN" sz="2400" b="1" dirty="0" smtClean="0">
                <a:latin typeface="Century Gothic" pitchFamily="34" charset="0"/>
                <a:ea typeface="宋体" pitchFamily="2" charset="-122"/>
              </a:rPr>
              <a:t>’</a:t>
            </a:r>
            <a:endParaRPr lang="el-GR" sz="2400" b="1" dirty="0">
              <a:latin typeface="Century Gothic" pitchFamily="34" charset="0"/>
              <a:ea typeface="宋体" pitchFamily="2" charset="-122"/>
            </a:endParaRPr>
          </a:p>
        </p:txBody>
      </p:sp>
      <p:sp>
        <p:nvSpPr>
          <p:cNvPr id="76803" name="Rectangle 3"/>
          <p:cNvSpPr>
            <a:spLocks noGrp="1" noChangeArrowheads="1"/>
          </p:cNvSpPr>
          <p:nvPr>
            <p:ph type="body" sz="half" idx="1"/>
          </p:nvPr>
        </p:nvSpPr>
        <p:spPr>
          <a:xfrm>
            <a:off x="395536" y="1556792"/>
            <a:ext cx="5112568" cy="4896544"/>
          </a:xfrm>
        </p:spPr>
        <p:txBody>
          <a:bodyPr/>
          <a:lstStyle/>
          <a:p>
            <a:pPr algn="just">
              <a:lnSpc>
                <a:spcPct val="80000"/>
              </a:lnSpc>
              <a:buFont typeface="Wingdings" pitchFamily="2" charset="2"/>
              <a:buChar char="q"/>
            </a:pPr>
            <a:r>
              <a:rPr lang="en-US" sz="1800" dirty="0" smtClean="0">
                <a:latin typeface="Arial" pitchFamily="34" charset="0"/>
                <a:cs typeface="Arial" pitchFamily="34" charset="0"/>
              </a:rPr>
              <a:t>Landscape conscience makes individuals and societies to see, perceive and interpret their world, to develop deep relations with space and to shape their collective conscious and unconscious through space and time.</a:t>
            </a:r>
          </a:p>
          <a:p>
            <a:pPr algn="just">
              <a:lnSpc>
                <a:spcPct val="80000"/>
              </a:lnSpc>
              <a:buNone/>
            </a:pPr>
            <a:endParaRPr lang="en-US" altLang="zh-CN" sz="1800" i="1" dirty="0" smtClean="0">
              <a:latin typeface="Arial" pitchFamily="34" charset="0"/>
              <a:ea typeface="宋体" pitchFamily="2" charset="-122"/>
              <a:cs typeface="Arial" pitchFamily="34" charset="0"/>
            </a:endParaRPr>
          </a:p>
          <a:p>
            <a:pPr algn="just">
              <a:lnSpc>
                <a:spcPct val="80000"/>
              </a:lnSpc>
              <a:buFont typeface="Wingdings" pitchFamily="2" charset="2"/>
              <a:buChar char="q"/>
            </a:pPr>
            <a:r>
              <a:rPr lang="en-US" sz="1800" dirty="0" smtClean="0">
                <a:latin typeface="Arial" pitchFamily="34" charset="0"/>
                <a:cs typeface="Arial" pitchFamily="34" charset="0"/>
              </a:rPr>
              <a:t>The ‘landscape phenomenon’ derives from the developed analytical systems of human brain </a:t>
            </a:r>
            <a:r>
              <a:rPr lang="el-GR" sz="1800" dirty="0" smtClean="0">
                <a:latin typeface="Arial" pitchFamily="34" charset="0"/>
                <a:cs typeface="Arial" pitchFamily="34" charset="0"/>
              </a:rPr>
              <a:t>(</a:t>
            </a:r>
            <a:r>
              <a:rPr lang="el-GR" sz="1800" dirty="0" err="1" smtClean="0">
                <a:latin typeface="Arial" pitchFamily="34" charset="0"/>
                <a:cs typeface="Arial" pitchFamily="34" charset="0"/>
              </a:rPr>
              <a:t>Aoki</a:t>
            </a:r>
            <a:r>
              <a:rPr lang="el-GR" sz="1800" dirty="0" smtClean="0">
                <a:latin typeface="Arial" pitchFamily="34" charset="0"/>
                <a:cs typeface="Arial" pitchFamily="34" charset="0"/>
              </a:rPr>
              <a:t>, 1999:91) </a:t>
            </a:r>
            <a:r>
              <a:rPr lang="en-US" sz="1800" dirty="0" smtClean="0">
                <a:latin typeface="Arial" pitchFamily="34" charset="0"/>
                <a:cs typeface="Arial" pitchFamily="34" charset="0"/>
              </a:rPr>
              <a:t>and, as the painter Cezanne</a:t>
            </a:r>
            <a:r>
              <a:rPr lang="el-GR" sz="1800" dirty="0" smtClean="0">
                <a:latin typeface="Arial" pitchFamily="34" charset="0"/>
                <a:cs typeface="Arial" pitchFamily="34" charset="0"/>
              </a:rPr>
              <a:t> </a:t>
            </a:r>
            <a:r>
              <a:rPr lang="en-US" sz="1800" dirty="0" smtClean="0">
                <a:latin typeface="Arial" pitchFamily="34" charset="0"/>
                <a:cs typeface="Arial" pitchFamily="34" charset="0"/>
              </a:rPr>
              <a:t>wrote to a friend</a:t>
            </a:r>
            <a:r>
              <a:rPr lang="el-GR" sz="1800" dirty="0" smtClean="0">
                <a:latin typeface="Arial" pitchFamily="34" charset="0"/>
                <a:cs typeface="Arial" pitchFamily="34" charset="0"/>
              </a:rPr>
              <a:t>, ‘</a:t>
            </a:r>
            <a:r>
              <a:rPr lang="en-US" sz="1800" dirty="0" smtClean="0">
                <a:latin typeface="Arial" pitchFamily="34" charset="0"/>
                <a:cs typeface="Arial" pitchFamily="34" charset="0"/>
              </a:rPr>
              <a:t>landscape thinks by itself through myself…and I am its conscience’ </a:t>
            </a:r>
            <a:r>
              <a:rPr lang="el-GR" sz="1800" dirty="0" smtClean="0">
                <a:latin typeface="Arial" pitchFamily="34" charset="0"/>
                <a:cs typeface="Arial" pitchFamily="34" charset="0"/>
              </a:rPr>
              <a:t>(</a:t>
            </a:r>
            <a:r>
              <a:rPr lang="en-US" sz="1800" dirty="0" smtClean="0">
                <a:latin typeface="Arial" pitchFamily="34" charset="0"/>
                <a:cs typeface="Arial" pitchFamily="34" charset="0"/>
              </a:rPr>
              <a:t>Wylie</a:t>
            </a:r>
            <a:r>
              <a:rPr lang="el-GR" sz="1800" dirty="0" smtClean="0">
                <a:latin typeface="Arial" pitchFamily="34" charset="0"/>
                <a:cs typeface="Arial" pitchFamily="34" charset="0"/>
              </a:rPr>
              <a:t>, 2007:2), </a:t>
            </a:r>
            <a:r>
              <a:rPr lang="en-US" sz="1800" dirty="0" smtClean="0">
                <a:latin typeface="Arial" pitchFamily="34" charset="0"/>
                <a:cs typeface="Arial" pitchFamily="34" charset="0"/>
              </a:rPr>
              <a:t>emphasizing the human-landscape interrelationship, where the landscape exists only through humans. </a:t>
            </a:r>
          </a:p>
          <a:p>
            <a:pPr algn="just">
              <a:lnSpc>
                <a:spcPct val="80000"/>
              </a:lnSpc>
              <a:buFont typeface="Wingdings" pitchFamily="2" charset="2"/>
              <a:buChar char="q"/>
            </a:pPr>
            <a:endParaRPr lang="en-US" sz="1800" dirty="0" smtClean="0">
              <a:latin typeface="Arial" pitchFamily="34" charset="0"/>
              <a:cs typeface="Arial" pitchFamily="34" charset="0"/>
            </a:endParaRPr>
          </a:p>
          <a:p>
            <a:pPr algn="just">
              <a:lnSpc>
                <a:spcPct val="80000"/>
              </a:lnSpc>
              <a:buFont typeface="Wingdings" pitchFamily="2" charset="2"/>
              <a:buChar char="q"/>
            </a:pPr>
            <a:r>
              <a:rPr lang="en-US" sz="1800" dirty="0" smtClean="0">
                <a:latin typeface="Arial" pitchFamily="34" charset="0"/>
                <a:cs typeface="Arial" pitchFamily="34" charset="0"/>
              </a:rPr>
              <a:t>The lay</a:t>
            </a:r>
            <a:r>
              <a:rPr lang="el-GR" sz="1800" dirty="0" smtClean="0">
                <a:latin typeface="Arial" pitchFamily="34" charset="0"/>
                <a:cs typeface="Arial" pitchFamily="34" charset="0"/>
              </a:rPr>
              <a:t> </a:t>
            </a:r>
            <a:r>
              <a:rPr lang="en-US" sz="1800" dirty="0" smtClean="0">
                <a:latin typeface="Arial" pitchFamily="34" charset="0"/>
                <a:cs typeface="Arial" pitchFamily="34" charset="0"/>
              </a:rPr>
              <a:t>landscape conscience as a cultural expression/ construction is the sum of mental, emotional and experiential bonds (either conscious or unconscious) that characterize the relations of people/ societies with their landscapes.</a:t>
            </a:r>
            <a:endParaRPr lang="en-US" altLang="zh-CN" sz="1800" i="1" dirty="0" smtClean="0">
              <a:ea typeface="宋体" pitchFamily="2" charset="-122"/>
            </a:endParaRPr>
          </a:p>
          <a:p>
            <a:pPr>
              <a:lnSpc>
                <a:spcPct val="80000"/>
              </a:lnSpc>
              <a:buFont typeface="Wingdings" pitchFamily="2" charset="2"/>
              <a:buChar char="q"/>
            </a:pPr>
            <a:endParaRPr lang="en-US" altLang="zh-CN" sz="1800" i="1" dirty="0" smtClean="0">
              <a:ea typeface="宋体" pitchFamily="2" charset="-122"/>
            </a:endParaRPr>
          </a:p>
          <a:p>
            <a:pPr>
              <a:lnSpc>
                <a:spcPct val="80000"/>
              </a:lnSpc>
              <a:buNone/>
            </a:pPr>
            <a:endParaRPr lang="en-US" altLang="zh-CN" sz="1800" dirty="0">
              <a:ea typeface="宋体" pitchFamily="2" charset="-122"/>
            </a:endParaRPr>
          </a:p>
        </p:txBody>
      </p:sp>
      <p:pic>
        <p:nvPicPr>
          <p:cNvPr id="6" name="Content Placeholder 5" descr="P6160049.JPG"/>
          <p:cNvPicPr>
            <a:picLocks noGrp="1" noChangeAspect="1"/>
          </p:cNvPicPr>
          <p:nvPr>
            <p:ph sz="half" idx="2"/>
          </p:nvPr>
        </p:nvPicPr>
        <p:blipFill>
          <a:blip r:embed="rId2" cstate="print"/>
          <a:stretch>
            <a:fillRect/>
          </a:stretch>
        </p:blipFill>
        <p:spPr>
          <a:xfrm>
            <a:off x="5725418" y="1816224"/>
            <a:ext cx="3023046" cy="413305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88913"/>
            <a:ext cx="8229600" cy="1139825"/>
          </a:xfrm>
        </p:spPr>
        <p:txBody>
          <a:bodyPr/>
          <a:lstStyle/>
          <a:p>
            <a:pPr algn="just"/>
            <a:r>
              <a:rPr lang="en-US" altLang="zh-CN" sz="2000" b="1" dirty="0" smtClean="0">
                <a:latin typeface="Century Gothic" pitchFamily="34" charset="0"/>
                <a:ea typeface="宋体" pitchFamily="2" charset="-122"/>
              </a:rPr>
              <a:t>3. Applying </a:t>
            </a:r>
            <a:r>
              <a:rPr lang="en-GB" altLang="zh-CN" sz="2000" b="1" dirty="0" smtClean="0">
                <a:latin typeface="Century Gothic" pitchFamily="34" charset="0"/>
                <a:ea typeface="宋体" pitchFamily="2" charset="-122"/>
              </a:rPr>
              <a:t>‘spatial conscience’ to the landscape and the concept of ‘landscape conscience’</a:t>
            </a:r>
            <a:endParaRPr lang="el-GR" sz="2300" b="1" dirty="0">
              <a:latin typeface="Century Gothic" pitchFamily="34" charset="0"/>
              <a:ea typeface="宋体" pitchFamily="2" charset="-122"/>
            </a:endParaRPr>
          </a:p>
        </p:txBody>
      </p:sp>
      <p:sp>
        <p:nvSpPr>
          <p:cNvPr id="62467" name="Rectangle 3"/>
          <p:cNvSpPr>
            <a:spLocks noGrp="1" noChangeArrowheads="1"/>
          </p:cNvSpPr>
          <p:nvPr>
            <p:ph type="body" idx="1"/>
          </p:nvPr>
        </p:nvSpPr>
        <p:spPr>
          <a:xfrm>
            <a:off x="457200" y="1412776"/>
            <a:ext cx="8363272" cy="5040560"/>
          </a:xfrm>
        </p:spPr>
        <p:txBody>
          <a:bodyPr/>
          <a:lstStyle/>
          <a:p>
            <a:pPr marL="533400" indent="-533400" algn="just">
              <a:spcBef>
                <a:spcPts val="0"/>
              </a:spcBef>
              <a:buSzTx/>
              <a:buFont typeface="Wingdings" pitchFamily="2" charset="2"/>
              <a:buNone/>
            </a:pPr>
            <a:r>
              <a:rPr lang="en-US" altLang="zh-CN" sz="1800" b="1" dirty="0" smtClean="0">
                <a:solidFill>
                  <a:srgbClr val="FF0000"/>
                </a:solidFill>
                <a:latin typeface="Arial" pitchFamily="34" charset="0"/>
                <a:ea typeface="宋体" pitchFamily="2" charset="-122"/>
                <a:cs typeface="Arial" pitchFamily="34" charset="0"/>
              </a:rPr>
              <a:t>G) The basic principles of spatial/ landscape conscience </a:t>
            </a:r>
          </a:p>
          <a:p>
            <a:pPr marL="533400" indent="-533400" algn="just">
              <a:spcBef>
                <a:spcPts val="0"/>
              </a:spcBef>
              <a:buSzTx/>
              <a:buFont typeface="Wingdings" pitchFamily="2" charset="2"/>
              <a:buNone/>
            </a:pPr>
            <a:endParaRPr lang="en-US" altLang="zh-CN" sz="800" b="1" dirty="0">
              <a:solidFill>
                <a:srgbClr val="FF0000"/>
              </a:solidFill>
              <a:latin typeface="Arial" pitchFamily="34" charset="0"/>
              <a:ea typeface="宋体" pitchFamily="2" charset="-122"/>
              <a:cs typeface="Arial" pitchFamily="34" charset="0"/>
            </a:endParaRPr>
          </a:p>
          <a:p>
            <a:pPr marL="533400" indent="-533400" algn="just">
              <a:spcBef>
                <a:spcPts val="0"/>
              </a:spcBef>
              <a:buSzTx/>
            </a:pPr>
            <a:r>
              <a:rPr lang="en-US" altLang="zh-CN" sz="1800" dirty="0" smtClean="0">
                <a:latin typeface="Arial" pitchFamily="34" charset="0"/>
                <a:ea typeface="宋体" pitchFamily="2" charset="-122"/>
                <a:cs typeface="Arial" pitchFamily="34" charset="0"/>
              </a:rPr>
              <a:t>The </a:t>
            </a:r>
            <a:r>
              <a:rPr lang="en-US" altLang="zh-CN" sz="1800" dirty="0">
                <a:latin typeface="Arial" pitchFamily="34" charset="0"/>
                <a:ea typeface="宋体" pitchFamily="2" charset="-122"/>
                <a:cs typeface="Arial" pitchFamily="34" charset="0"/>
              </a:rPr>
              <a:t>world is perceived, lived and experienced—through the entirety of human senses and their interaction—as being in a </a:t>
            </a:r>
            <a:r>
              <a:rPr lang="en-US" altLang="zh-CN" sz="1800" i="1" dirty="0">
                <a:latin typeface="Arial" pitchFamily="34" charset="0"/>
                <a:ea typeface="宋体" pitchFamily="2" charset="-122"/>
                <a:cs typeface="Arial" pitchFamily="34" charset="0"/>
              </a:rPr>
              <a:t>constant state of becoming</a:t>
            </a:r>
            <a:r>
              <a:rPr lang="en-US" altLang="zh-CN" sz="1800" dirty="0">
                <a:latin typeface="Arial" pitchFamily="34" charset="0"/>
                <a:ea typeface="宋体" pitchFamily="2" charset="-122"/>
                <a:cs typeface="Arial" pitchFamily="34" charset="0"/>
              </a:rPr>
              <a:t>. </a:t>
            </a:r>
            <a:endParaRPr lang="en-US" altLang="zh-CN" sz="1800" dirty="0" smtClean="0">
              <a:latin typeface="Arial" pitchFamily="34" charset="0"/>
              <a:ea typeface="宋体" pitchFamily="2" charset="-122"/>
              <a:cs typeface="Arial" pitchFamily="34" charset="0"/>
            </a:endParaRPr>
          </a:p>
          <a:p>
            <a:pPr marL="533400" indent="-533400" algn="just">
              <a:spcBef>
                <a:spcPts val="0"/>
              </a:spcBef>
              <a:buSzTx/>
            </a:pPr>
            <a:r>
              <a:rPr lang="en-US" altLang="zh-CN" sz="1800" dirty="0" smtClean="0">
                <a:latin typeface="Arial" pitchFamily="34" charset="0"/>
                <a:ea typeface="宋体" pitchFamily="2" charset="-122"/>
                <a:cs typeface="Arial" pitchFamily="34" charset="0"/>
              </a:rPr>
              <a:t>The </a:t>
            </a:r>
            <a:r>
              <a:rPr lang="en-US" altLang="zh-CN" sz="1800" dirty="0">
                <a:latin typeface="Arial" pitchFamily="34" charset="0"/>
                <a:ea typeface="宋体" pitchFamily="2" charset="-122"/>
                <a:cs typeface="Arial" pitchFamily="34" charset="0"/>
              </a:rPr>
              <a:t>construction of reality is an outcome of interrelations and interactions between humans and space. </a:t>
            </a:r>
          </a:p>
          <a:p>
            <a:pPr marL="533400" indent="-533400" algn="just">
              <a:spcBef>
                <a:spcPts val="0"/>
              </a:spcBef>
              <a:buSzTx/>
            </a:pPr>
            <a:r>
              <a:rPr lang="en-US" altLang="zh-CN" sz="1800" dirty="0" smtClean="0">
                <a:latin typeface="Arial" pitchFamily="34" charset="0"/>
                <a:ea typeface="宋体" pitchFamily="2" charset="-122"/>
                <a:cs typeface="Arial" pitchFamily="34" charset="0"/>
              </a:rPr>
              <a:t>More </a:t>
            </a:r>
            <a:r>
              <a:rPr lang="en-US" altLang="zh-CN" sz="1800" dirty="0">
                <a:latin typeface="Arial" pitchFamily="34" charset="0"/>
                <a:ea typeface="宋体" pitchFamily="2" charset="-122"/>
                <a:cs typeface="Arial" pitchFamily="34" charset="0"/>
              </a:rPr>
              <a:t>or less visible forces/ trends, instincts, affects, passions, desires, attitudes, etc, and, generally speaking, all dimensions of the human hypostasis consist the </a:t>
            </a:r>
            <a:r>
              <a:rPr lang="en-US" altLang="zh-CN" sz="1800" i="1" dirty="0" err="1">
                <a:latin typeface="Arial" pitchFamily="34" charset="0"/>
                <a:ea typeface="宋体" pitchFamily="2" charset="-122"/>
                <a:cs typeface="Arial" pitchFamily="34" charset="0"/>
              </a:rPr>
              <a:t>multisensual</a:t>
            </a:r>
            <a:r>
              <a:rPr lang="en-US" altLang="zh-CN" sz="1800" dirty="0">
                <a:latin typeface="Arial" pitchFamily="34" charset="0"/>
                <a:ea typeface="宋体" pitchFamily="2" charset="-122"/>
                <a:cs typeface="Arial" pitchFamily="34" charset="0"/>
              </a:rPr>
              <a:t> human-space relationship, </a:t>
            </a:r>
            <a:r>
              <a:rPr lang="en-US" altLang="zh-CN" sz="1800" i="1" dirty="0">
                <a:latin typeface="Arial" pitchFamily="34" charset="0"/>
                <a:ea typeface="宋体" pitchFamily="2" charset="-122"/>
                <a:cs typeface="Arial" pitchFamily="34" charset="0"/>
              </a:rPr>
              <a:t>constructing spatial be(com)</a:t>
            </a:r>
            <a:r>
              <a:rPr lang="en-US" altLang="zh-CN" sz="1800" i="1" dirty="0" err="1">
                <a:latin typeface="Arial" pitchFamily="34" charset="0"/>
                <a:ea typeface="宋体" pitchFamily="2" charset="-122"/>
                <a:cs typeface="Arial" pitchFamily="34" charset="0"/>
              </a:rPr>
              <a:t>ings</a:t>
            </a:r>
            <a:r>
              <a:rPr lang="en-US" altLang="zh-CN" sz="1800" dirty="0">
                <a:latin typeface="Arial" pitchFamily="34" charset="0"/>
                <a:ea typeface="宋体" pitchFamily="2" charset="-122"/>
                <a:cs typeface="Arial" pitchFamily="34" charset="0"/>
              </a:rPr>
              <a:t> (Dewsbury, 2003, Anderson 2006, </a:t>
            </a:r>
            <a:r>
              <a:rPr lang="en-US" altLang="zh-CN" sz="1800" dirty="0" err="1">
                <a:latin typeface="Arial" pitchFamily="34" charset="0"/>
                <a:ea typeface="宋体" pitchFamily="2" charset="-122"/>
                <a:cs typeface="Arial" pitchFamily="34" charset="0"/>
              </a:rPr>
              <a:t>Lorimer</a:t>
            </a:r>
            <a:r>
              <a:rPr lang="en-US" altLang="zh-CN" sz="1800" dirty="0">
                <a:latin typeface="Arial" pitchFamily="34" charset="0"/>
                <a:ea typeface="宋体" pitchFamily="2" charset="-122"/>
                <a:cs typeface="Arial" pitchFamily="34" charset="0"/>
              </a:rPr>
              <a:t>, 2008</a:t>
            </a:r>
            <a:r>
              <a:rPr lang="en-US" altLang="zh-CN" sz="1800" dirty="0" smtClean="0">
                <a:latin typeface="Arial" pitchFamily="34" charset="0"/>
                <a:ea typeface="宋体" pitchFamily="2" charset="-122"/>
                <a:cs typeface="Arial" pitchFamily="34" charset="0"/>
              </a:rPr>
              <a:t>).</a:t>
            </a:r>
            <a:endParaRPr lang="en-US" altLang="zh-CN" sz="1800" dirty="0">
              <a:latin typeface="Arial" pitchFamily="34" charset="0"/>
              <a:ea typeface="宋体" pitchFamily="2" charset="-122"/>
              <a:cs typeface="Arial" pitchFamily="34" charset="0"/>
            </a:endParaRPr>
          </a:p>
          <a:p>
            <a:pPr marL="533400" indent="-533400" algn="just">
              <a:spcBef>
                <a:spcPts val="0"/>
              </a:spcBef>
              <a:buSzTx/>
            </a:pPr>
            <a:r>
              <a:rPr lang="en-US" altLang="zh-CN" sz="1800" dirty="0" smtClean="0">
                <a:latin typeface="Arial" pitchFamily="34" charset="0"/>
                <a:ea typeface="宋体" pitchFamily="2" charset="-122"/>
                <a:cs typeface="Arial" pitchFamily="34" charset="0"/>
              </a:rPr>
              <a:t>This </a:t>
            </a:r>
            <a:r>
              <a:rPr lang="en-US" altLang="zh-CN" sz="1800" dirty="0">
                <a:latin typeface="Arial" pitchFamily="34" charset="0"/>
                <a:ea typeface="宋体" pitchFamily="2" charset="-122"/>
                <a:cs typeface="Arial" pitchFamily="34" charset="0"/>
              </a:rPr>
              <a:t>relation has </a:t>
            </a:r>
            <a:r>
              <a:rPr lang="en-US" altLang="zh-CN" sz="1800" i="1" dirty="0">
                <a:latin typeface="Arial" pitchFamily="34" charset="0"/>
                <a:ea typeface="宋体" pitchFamily="2" charset="-122"/>
                <a:cs typeface="Arial" pitchFamily="34" charset="0"/>
              </a:rPr>
              <a:t>more-than-human dimensions</a:t>
            </a:r>
            <a:r>
              <a:rPr lang="en-US" altLang="zh-CN" sz="1800" dirty="0">
                <a:latin typeface="Arial" pitchFamily="34" charset="0"/>
                <a:ea typeface="宋体" pitchFamily="2" charset="-122"/>
                <a:cs typeface="Arial" pitchFamily="34" charset="0"/>
              </a:rPr>
              <a:t>, since it does not only depend on the human factor, but also on the </a:t>
            </a:r>
            <a:r>
              <a:rPr lang="en-US" altLang="zh-CN" sz="1800" dirty="0" err="1">
                <a:latin typeface="Arial" pitchFamily="34" charset="0"/>
                <a:ea typeface="宋体" pitchFamily="2" charset="-122"/>
                <a:cs typeface="Arial" pitchFamily="34" charset="0"/>
              </a:rPr>
              <a:t>spatio</a:t>
            </a:r>
            <a:r>
              <a:rPr lang="en-US" altLang="zh-CN" sz="1800" dirty="0">
                <a:latin typeface="Arial" pitchFamily="34" charset="0"/>
                <a:ea typeface="宋体" pitchFamily="2" charset="-122"/>
                <a:cs typeface="Arial" pitchFamily="34" charset="0"/>
              </a:rPr>
              <a:t>-temporal factor and on the interaction between them</a:t>
            </a:r>
            <a:r>
              <a:rPr lang="en-US" altLang="zh-CN" sz="1800" dirty="0" smtClean="0">
                <a:latin typeface="Arial" pitchFamily="34" charset="0"/>
                <a:ea typeface="宋体" pitchFamily="2" charset="-122"/>
                <a:cs typeface="Arial" pitchFamily="34" charset="0"/>
              </a:rPr>
              <a:t>.</a:t>
            </a:r>
            <a:endParaRPr lang="en-US" altLang="zh-CN" sz="1800" dirty="0">
              <a:latin typeface="Arial" pitchFamily="34" charset="0"/>
              <a:ea typeface="宋体" pitchFamily="2" charset="-122"/>
              <a:cs typeface="Arial" pitchFamily="34" charset="0"/>
            </a:endParaRPr>
          </a:p>
          <a:p>
            <a:pPr marL="533400" indent="-533400" algn="just">
              <a:spcBef>
                <a:spcPts val="0"/>
              </a:spcBef>
              <a:buSzTx/>
            </a:pPr>
            <a:r>
              <a:rPr lang="en-US" altLang="zh-CN" sz="1800" dirty="0">
                <a:latin typeface="Arial" pitchFamily="34" charset="0"/>
                <a:ea typeface="宋体" pitchFamily="2" charset="-122"/>
                <a:cs typeface="Arial" pitchFamily="34" charset="0"/>
              </a:rPr>
              <a:t>The spatial dimension of conscience is modulated by the human-space interaction and may be approached and studied through the intricate interrelationship between perceptions, emotions and behaviors (broadly conceived and defined), in space-time. </a:t>
            </a:r>
            <a:r>
              <a:rPr lang="en-US" altLang="zh-CN" sz="1800" b="1" dirty="0">
                <a:latin typeface="Arial" pitchFamily="34" charset="0"/>
                <a:ea typeface="宋体" pitchFamily="2" charset="-122"/>
                <a:cs typeface="Arial" pitchFamily="34" charset="0"/>
              </a:rPr>
              <a:t>Likewise: ‘landscape conscience’.</a:t>
            </a:r>
            <a:r>
              <a:rPr lang="en-US" altLang="zh-CN" sz="1800" dirty="0">
                <a:latin typeface="Arial" pitchFamily="34" charset="0"/>
                <a:ea typeface="宋体" pitchFamily="2" charset="-122"/>
                <a:cs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79388" y="0"/>
            <a:ext cx="8964612" cy="765175"/>
          </a:xfrm>
        </p:spPr>
        <p:txBody>
          <a:bodyPr/>
          <a:lstStyle/>
          <a:p>
            <a:pPr algn="ctr"/>
            <a:r>
              <a:rPr lang="en-US" altLang="zh-CN" sz="2200" b="1" i="1">
                <a:ea typeface="宋体" pitchFamily="2" charset="-122"/>
              </a:rPr>
              <a:t>Diagram 1: The geographical model of landscape conscience formulation</a:t>
            </a:r>
            <a:endParaRPr lang="el-GR" sz="2200" b="1" i="1"/>
          </a:p>
        </p:txBody>
      </p:sp>
      <p:sp>
        <p:nvSpPr>
          <p:cNvPr id="79875" name="Rectangle 3"/>
          <p:cNvSpPr>
            <a:spLocks noGrp="1" noChangeArrowheads="1"/>
          </p:cNvSpPr>
          <p:nvPr>
            <p:ph type="body" idx="1"/>
          </p:nvPr>
        </p:nvSpPr>
        <p:spPr>
          <a:xfrm>
            <a:off x="1619672" y="1052338"/>
            <a:ext cx="6246813" cy="5761038"/>
          </a:xfrm>
          <a:prstGeom prst="ellipse">
            <a:avLst/>
          </a:prstGeom>
          <a:solidFill>
            <a:srgbClr val="FFCC00"/>
          </a:solidFill>
          <a:ln>
            <a:solidFill>
              <a:srgbClr val="000000"/>
            </a:solidFill>
            <a:round/>
          </a:ln>
        </p:spPr>
        <p:txBody>
          <a:bodyPr/>
          <a:lstStyle/>
          <a:p>
            <a:pPr algn="ctr">
              <a:buFont typeface="Wingdings" pitchFamily="2" charset="2"/>
              <a:buNone/>
            </a:pPr>
            <a:endParaRPr lang="el-GR" sz="1000" b="1" dirty="0">
              <a:latin typeface="Garamond" pitchFamily="18" charset="0"/>
            </a:endParaRPr>
          </a:p>
        </p:txBody>
      </p:sp>
      <p:sp>
        <p:nvSpPr>
          <p:cNvPr id="79876" name="Oval 4"/>
          <p:cNvSpPr>
            <a:spLocks noChangeArrowheads="1"/>
          </p:cNvSpPr>
          <p:nvPr/>
        </p:nvSpPr>
        <p:spPr bwMode="auto">
          <a:xfrm>
            <a:off x="2987824" y="1556792"/>
            <a:ext cx="3671986" cy="2303438"/>
          </a:xfrm>
          <a:prstGeom prst="ellipse">
            <a:avLst/>
          </a:prstGeom>
          <a:solidFill>
            <a:srgbClr val="800000"/>
          </a:solidFill>
          <a:ln w="22225">
            <a:solidFill>
              <a:srgbClr val="000000"/>
            </a:solidFill>
            <a:round/>
            <a:headEnd/>
            <a:tailEnd/>
          </a:ln>
        </p:spPr>
        <p:txBody>
          <a:bodyPr/>
          <a:lstStyle/>
          <a:p>
            <a:pPr algn="ctr"/>
            <a:r>
              <a:rPr lang="en-US" sz="1200" b="1" dirty="0">
                <a:solidFill>
                  <a:srgbClr val="FFFFFF"/>
                </a:solidFill>
                <a:latin typeface="Garamond" pitchFamily="18" charset="0"/>
              </a:rPr>
              <a:t>HUMAN</a:t>
            </a:r>
            <a:endParaRPr lang="el-GR" sz="1200" b="1" dirty="0">
              <a:solidFill>
                <a:srgbClr val="FFFFFF"/>
              </a:solidFill>
              <a:latin typeface="Garamond" pitchFamily="18" charset="0"/>
            </a:endParaRPr>
          </a:p>
        </p:txBody>
      </p:sp>
      <p:sp>
        <p:nvSpPr>
          <p:cNvPr id="79878" name="AutoShape 6"/>
          <p:cNvSpPr>
            <a:spLocks noChangeArrowheads="1"/>
          </p:cNvSpPr>
          <p:nvPr/>
        </p:nvSpPr>
        <p:spPr bwMode="auto">
          <a:xfrm>
            <a:off x="3851275" y="4652963"/>
            <a:ext cx="457200" cy="228600"/>
          </a:xfrm>
          <a:prstGeom prst="curvedUpArrow">
            <a:avLst>
              <a:gd name="adj1" fmla="val 40000"/>
              <a:gd name="adj2" fmla="val 80000"/>
              <a:gd name="adj3" fmla="val 33333"/>
            </a:avLst>
          </a:prstGeom>
          <a:solidFill>
            <a:srgbClr val="FFFFFF"/>
          </a:solidFill>
          <a:ln w="9525">
            <a:solidFill>
              <a:srgbClr val="000000"/>
            </a:solidFill>
            <a:miter lim="800000"/>
            <a:headEnd/>
            <a:tailEnd/>
          </a:ln>
        </p:spPr>
        <p:txBody>
          <a:bodyPr/>
          <a:lstStyle/>
          <a:p>
            <a:endParaRPr lang="el-GR"/>
          </a:p>
        </p:txBody>
      </p:sp>
      <p:sp>
        <p:nvSpPr>
          <p:cNvPr id="79880" name="Oval 8"/>
          <p:cNvSpPr>
            <a:spLocks noChangeArrowheads="1"/>
          </p:cNvSpPr>
          <p:nvPr/>
        </p:nvSpPr>
        <p:spPr bwMode="auto">
          <a:xfrm>
            <a:off x="3059112" y="3860800"/>
            <a:ext cx="3529111" cy="2520528"/>
          </a:xfrm>
          <a:prstGeom prst="ellipse">
            <a:avLst/>
          </a:prstGeom>
          <a:gradFill rotWithShape="1">
            <a:gsLst>
              <a:gs pos="0">
                <a:srgbClr val="FF0000"/>
              </a:gs>
              <a:gs pos="100000">
                <a:srgbClr val="FF9900"/>
              </a:gs>
            </a:gsLst>
            <a:lin ang="5400000" scaled="1"/>
          </a:gradFill>
          <a:ln w="28575">
            <a:solidFill>
              <a:srgbClr val="800000"/>
            </a:solidFill>
            <a:prstDash val="dash"/>
            <a:round/>
            <a:headEnd/>
            <a:tailEnd/>
          </a:ln>
        </p:spPr>
        <p:txBody>
          <a:bodyPr/>
          <a:lstStyle/>
          <a:p>
            <a:endParaRPr lang="el-GR" sz="700" dirty="0">
              <a:latin typeface="Times New Roman" pitchFamily="18" charset="0"/>
            </a:endParaRPr>
          </a:p>
          <a:p>
            <a:pPr algn="ctr"/>
            <a:endParaRPr lang="el-GR" sz="1200" b="1" dirty="0">
              <a:solidFill>
                <a:srgbClr val="FFFFFF"/>
              </a:solidFill>
              <a:latin typeface="Garamond" pitchFamily="18" charset="0"/>
            </a:endParaRPr>
          </a:p>
          <a:p>
            <a:pPr algn="ctr"/>
            <a:endParaRPr lang="el-GR" sz="1200" b="1" dirty="0">
              <a:solidFill>
                <a:srgbClr val="FFFFFF"/>
              </a:solidFill>
              <a:latin typeface="Garamond" pitchFamily="18" charset="0"/>
            </a:endParaRPr>
          </a:p>
          <a:p>
            <a:pPr algn="ctr"/>
            <a:endParaRPr lang="el-GR" sz="1200" b="1" dirty="0">
              <a:solidFill>
                <a:srgbClr val="FFFFFF"/>
              </a:solidFill>
              <a:latin typeface="Garamond" pitchFamily="18" charset="0"/>
            </a:endParaRPr>
          </a:p>
          <a:p>
            <a:pPr algn="ctr"/>
            <a:endParaRPr lang="en-US" sz="1200" b="1" dirty="0">
              <a:solidFill>
                <a:srgbClr val="FFFFFF"/>
              </a:solidFill>
              <a:latin typeface="Garamond" pitchFamily="18" charset="0"/>
            </a:endParaRPr>
          </a:p>
          <a:p>
            <a:pPr algn="ctr"/>
            <a:endParaRPr lang="en-US" sz="1200" b="1" dirty="0">
              <a:solidFill>
                <a:srgbClr val="FFFFFF"/>
              </a:solidFill>
              <a:latin typeface="Garamond" pitchFamily="18" charset="0"/>
            </a:endParaRPr>
          </a:p>
          <a:p>
            <a:pPr algn="ctr"/>
            <a:endParaRPr lang="el-GR" sz="1200" b="1" dirty="0" smtClean="0">
              <a:solidFill>
                <a:srgbClr val="FFFFFF"/>
              </a:solidFill>
              <a:latin typeface="Garamond" pitchFamily="18" charset="0"/>
            </a:endParaRPr>
          </a:p>
          <a:p>
            <a:pPr algn="ctr"/>
            <a:endParaRPr lang="el-GR" sz="1200" b="1" dirty="0">
              <a:solidFill>
                <a:srgbClr val="FFFFFF"/>
              </a:solidFill>
              <a:latin typeface="Garamond" pitchFamily="18" charset="0"/>
            </a:endParaRPr>
          </a:p>
          <a:p>
            <a:pPr algn="ctr"/>
            <a:r>
              <a:rPr lang="el-GR" sz="1200" b="1" dirty="0" smtClean="0">
                <a:solidFill>
                  <a:srgbClr val="FFFFFF"/>
                </a:solidFill>
                <a:latin typeface="Garamond" pitchFamily="18" charset="0"/>
              </a:rPr>
              <a:t>   </a:t>
            </a:r>
            <a:r>
              <a:rPr lang="en-US" sz="1200" b="1" dirty="0" smtClean="0">
                <a:solidFill>
                  <a:srgbClr val="FFFFFF"/>
                </a:solidFill>
                <a:latin typeface="Garamond" pitchFamily="18" charset="0"/>
              </a:rPr>
              <a:t>REALITY</a:t>
            </a:r>
            <a:endParaRPr lang="el-GR" dirty="0">
              <a:latin typeface="Arial" charset="0"/>
            </a:endParaRPr>
          </a:p>
        </p:txBody>
      </p:sp>
      <p:sp>
        <p:nvSpPr>
          <p:cNvPr id="79881" name="Oval 9"/>
          <p:cNvSpPr>
            <a:spLocks noChangeArrowheads="1"/>
          </p:cNvSpPr>
          <p:nvPr/>
        </p:nvSpPr>
        <p:spPr bwMode="auto">
          <a:xfrm>
            <a:off x="1978025" y="3140968"/>
            <a:ext cx="1657350" cy="1512168"/>
          </a:xfrm>
          <a:prstGeom prst="ellipse">
            <a:avLst/>
          </a:prstGeom>
          <a:gradFill rotWithShape="1">
            <a:gsLst>
              <a:gs pos="0">
                <a:srgbClr val="FFF200"/>
              </a:gs>
              <a:gs pos="45000">
                <a:srgbClr val="FF7A00"/>
              </a:gs>
              <a:gs pos="70000">
                <a:srgbClr val="FF0300"/>
              </a:gs>
              <a:gs pos="100000">
                <a:srgbClr val="4D0808"/>
              </a:gs>
            </a:gsLst>
            <a:lin ang="5400000" scaled="1"/>
          </a:gradFill>
          <a:ln w="15875">
            <a:solidFill>
              <a:srgbClr val="000000"/>
            </a:solidFill>
            <a:prstDash val="dash"/>
            <a:round/>
            <a:headEnd/>
            <a:tailEnd/>
          </a:ln>
        </p:spPr>
        <p:txBody>
          <a:bodyPr/>
          <a:lstStyle/>
          <a:p>
            <a:pPr algn="ctr"/>
            <a:r>
              <a:rPr lang="en-US" altLang="zh-CN" sz="1000" dirty="0" smtClean="0">
                <a:latin typeface="Garamond" pitchFamily="18" charset="0"/>
                <a:ea typeface="宋体" pitchFamily="2" charset="-122"/>
              </a:rPr>
              <a:t>HUMAN PRACTICES &amp; PROCESSES </a:t>
            </a:r>
            <a:r>
              <a:rPr lang="en-US" altLang="zh-CN" sz="1000" dirty="0">
                <a:latin typeface="Garamond" pitchFamily="18" charset="0"/>
                <a:ea typeface="宋体" pitchFamily="2" charset="-122"/>
              </a:rPr>
              <a:t>OF </a:t>
            </a:r>
            <a:r>
              <a:rPr lang="en-US" altLang="zh-CN" sz="1000" dirty="0" smtClean="0">
                <a:latin typeface="Garamond" pitchFamily="18" charset="0"/>
                <a:ea typeface="宋体" pitchFamily="2" charset="-122"/>
              </a:rPr>
              <a:t>SPATIAL/ LANDSCAPE FORMATION</a:t>
            </a:r>
            <a:endParaRPr lang="el-GR" sz="1000" dirty="0">
              <a:latin typeface="Garamond" pitchFamily="18" charset="0"/>
            </a:endParaRPr>
          </a:p>
        </p:txBody>
      </p:sp>
      <p:sp>
        <p:nvSpPr>
          <p:cNvPr id="79882" name="Text Box 10"/>
          <p:cNvSpPr txBox="1">
            <a:spLocks noChangeArrowheads="1"/>
          </p:cNvSpPr>
          <p:nvPr/>
        </p:nvSpPr>
        <p:spPr bwMode="auto">
          <a:xfrm>
            <a:off x="4140696" y="1196752"/>
            <a:ext cx="1295400" cy="274637"/>
          </a:xfrm>
          <a:prstGeom prst="rect">
            <a:avLst/>
          </a:prstGeom>
          <a:noFill/>
          <a:ln w="9525">
            <a:noFill/>
            <a:miter lim="800000"/>
            <a:headEnd/>
            <a:tailEnd/>
          </a:ln>
          <a:effectLst/>
        </p:spPr>
        <p:txBody>
          <a:bodyPr>
            <a:spAutoFit/>
          </a:bodyPr>
          <a:lstStyle/>
          <a:p>
            <a:pPr marL="342900" indent="-342900" algn="ctr">
              <a:spcBef>
                <a:spcPct val="20000"/>
              </a:spcBef>
            </a:pPr>
            <a:r>
              <a:rPr lang="en-US" sz="1200" b="1" dirty="0">
                <a:latin typeface="Garamond" pitchFamily="18" charset="0"/>
              </a:rPr>
              <a:t>SPACE</a:t>
            </a:r>
            <a:endParaRPr lang="el-GR" sz="1200" b="1" dirty="0">
              <a:latin typeface="Garamond" pitchFamily="18" charset="0"/>
            </a:endParaRPr>
          </a:p>
        </p:txBody>
      </p:sp>
      <p:sp>
        <p:nvSpPr>
          <p:cNvPr id="79913" name="Oval 41"/>
          <p:cNvSpPr>
            <a:spLocks noChangeArrowheads="1"/>
          </p:cNvSpPr>
          <p:nvPr/>
        </p:nvSpPr>
        <p:spPr bwMode="auto">
          <a:xfrm>
            <a:off x="5940152" y="3212976"/>
            <a:ext cx="1656184" cy="1440160"/>
          </a:xfrm>
          <a:prstGeom prst="ellipse">
            <a:avLst/>
          </a:prstGeom>
          <a:gradFill rotWithShape="1">
            <a:gsLst>
              <a:gs pos="0">
                <a:srgbClr val="FFF200"/>
              </a:gs>
              <a:gs pos="45000">
                <a:srgbClr val="FF7A00"/>
              </a:gs>
              <a:gs pos="70000">
                <a:srgbClr val="FF0300"/>
              </a:gs>
              <a:gs pos="100000">
                <a:srgbClr val="4D0808"/>
              </a:gs>
            </a:gsLst>
            <a:lin ang="5400000" scaled="1"/>
          </a:gradFill>
          <a:ln w="15875">
            <a:solidFill>
              <a:srgbClr val="000000"/>
            </a:solidFill>
            <a:prstDash val="dash"/>
            <a:round/>
            <a:headEnd/>
            <a:tailEnd/>
          </a:ln>
        </p:spPr>
        <p:txBody>
          <a:bodyPr/>
          <a:lstStyle/>
          <a:p>
            <a:pPr algn="ctr"/>
            <a:r>
              <a:rPr lang="en-US" altLang="zh-CN" sz="1000" dirty="0" smtClean="0">
                <a:latin typeface="Garamond" pitchFamily="18" charset="0"/>
                <a:ea typeface="宋体" pitchFamily="2" charset="-122"/>
              </a:rPr>
              <a:t>HUMAN PRACTICES &amp; PROCESSES OF SPATIAL/ LANDSCAPE FORMATION</a:t>
            </a:r>
            <a:endParaRPr lang="el-GR" sz="1000" dirty="0">
              <a:latin typeface="Garamond" pitchFamily="18" charset="0"/>
            </a:endParaRPr>
          </a:p>
        </p:txBody>
      </p:sp>
      <p:sp>
        <p:nvSpPr>
          <p:cNvPr id="79914" name="Oval 42"/>
          <p:cNvSpPr>
            <a:spLocks noChangeArrowheads="1"/>
          </p:cNvSpPr>
          <p:nvPr/>
        </p:nvSpPr>
        <p:spPr bwMode="auto">
          <a:xfrm>
            <a:off x="3370263" y="2852738"/>
            <a:ext cx="2857500" cy="2087562"/>
          </a:xfrm>
          <a:prstGeom prst="ellipse">
            <a:avLst/>
          </a:prstGeom>
          <a:gradFill rotWithShape="1">
            <a:gsLst>
              <a:gs pos="0">
                <a:srgbClr val="FF0000"/>
              </a:gs>
              <a:gs pos="100000">
                <a:srgbClr val="FF9900"/>
              </a:gs>
            </a:gsLst>
            <a:lin ang="5400000" scaled="1"/>
          </a:gradFill>
          <a:ln w="22225">
            <a:solidFill>
              <a:srgbClr val="800000"/>
            </a:solidFill>
            <a:prstDash val="dash"/>
            <a:round/>
            <a:headEnd/>
            <a:tailEnd/>
          </a:ln>
        </p:spPr>
        <p:txBody>
          <a:bodyPr/>
          <a:lstStyle/>
          <a:p>
            <a:pPr algn="ctr"/>
            <a:endParaRPr lang="el-GR" sz="100" b="1">
              <a:solidFill>
                <a:srgbClr val="FFFFFF"/>
              </a:solidFill>
              <a:latin typeface="Garamond" pitchFamily="18" charset="0"/>
            </a:endParaRPr>
          </a:p>
          <a:p>
            <a:pPr algn="ctr"/>
            <a:endParaRPr lang="en-US" sz="900" b="1">
              <a:solidFill>
                <a:srgbClr val="FFFFFF"/>
              </a:solidFill>
              <a:latin typeface="Garamond" pitchFamily="18" charset="0"/>
            </a:endParaRPr>
          </a:p>
          <a:p>
            <a:pPr algn="ctr"/>
            <a:endParaRPr lang="en-US" sz="900" b="1">
              <a:solidFill>
                <a:srgbClr val="FFFFFF"/>
              </a:solidFill>
              <a:latin typeface="Garamond" pitchFamily="18" charset="0"/>
            </a:endParaRPr>
          </a:p>
          <a:p>
            <a:pPr algn="ctr"/>
            <a:endParaRPr lang="en-US" sz="900" b="1">
              <a:solidFill>
                <a:srgbClr val="FFFFFF"/>
              </a:solidFill>
              <a:latin typeface="Garamond" pitchFamily="18" charset="0"/>
            </a:endParaRPr>
          </a:p>
          <a:p>
            <a:pPr algn="ctr"/>
            <a:endParaRPr lang="en-US" sz="500" b="1">
              <a:solidFill>
                <a:srgbClr val="FFFFFF"/>
              </a:solidFill>
              <a:latin typeface="Garamond" pitchFamily="18" charset="0"/>
            </a:endParaRPr>
          </a:p>
          <a:p>
            <a:pPr algn="ctr"/>
            <a:r>
              <a:rPr lang="en-US" sz="1000" b="1">
                <a:solidFill>
                  <a:srgbClr val="FFFFFF"/>
                </a:solidFill>
                <a:latin typeface="Garamond" pitchFamily="18" charset="0"/>
              </a:rPr>
              <a:t>RELATIONS/ INTERACTIONS OF PEOPLE AND SPACE</a:t>
            </a:r>
            <a:endParaRPr lang="el-GR" sz="1000">
              <a:latin typeface="Arial" charset="0"/>
            </a:endParaRPr>
          </a:p>
        </p:txBody>
      </p:sp>
      <p:sp>
        <p:nvSpPr>
          <p:cNvPr id="79915" name="Oval 43"/>
          <p:cNvSpPr>
            <a:spLocks noChangeArrowheads="1"/>
          </p:cNvSpPr>
          <p:nvPr/>
        </p:nvSpPr>
        <p:spPr bwMode="auto">
          <a:xfrm>
            <a:off x="3348038" y="3068638"/>
            <a:ext cx="1443037" cy="571500"/>
          </a:xfrm>
          <a:prstGeom prst="ellipse">
            <a:avLst/>
          </a:prstGeom>
          <a:noFill/>
          <a:ln w="15875">
            <a:solidFill>
              <a:srgbClr val="000000"/>
            </a:solidFill>
            <a:prstDash val="dash"/>
            <a:round/>
            <a:headEnd/>
            <a:tailEnd/>
          </a:ln>
        </p:spPr>
        <p:txBody>
          <a:bodyPr/>
          <a:lstStyle/>
          <a:p>
            <a:pPr algn="ctr"/>
            <a:r>
              <a:rPr lang="en-US" sz="1200" dirty="0">
                <a:latin typeface="Garamond" pitchFamily="18" charset="0"/>
              </a:rPr>
              <a:t>Cultural Factors</a:t>
            </a:r>
            <a:endParaRPr lang="el-GR" sz="2800" dirty="0">
              <a:latin typeface="Arial" charset="0"/>
            </a:endParaRPr>
          </a:p>
        </p:txBody>
      </p:sp>
      <p:sp>
        <p:nvSpPr>
          <p:cNvPr id="79916" name="Oval 44"/>
          <p:cNvSpPr>
            <a:spLocks noChangeArrowheads="1"/>
          </p:cNvSpPr>
          <p:nvPr/>
        </p:nvSpPr>
        <p:spPr bwMode="auto">
          <a:xfrm>
            <a:off x="4859338" y="3141663"/>
            <a:ext cx="1656878" cy="576262"/>
          </a:xfrm>
          <a:prstGeom prst="ellipse">
            <a:avLst/>
          </a:prstGeom>
          <a:noFill/>
          <a:ln w="15875">
            <a:solidFill>
              <a:srgbClr val="000000"/>
            </a:solidFill>
            <a:prstDash val="dash"/>
            <a:round/>
            <a:headEnd/>
            <a:tailEnd/>
          </a:ln>
        </p:spPr>
        <p:txBody>
          <a:bodyPr/>
          <a:lstStyle/>
          <a:p>
            <a:pPr algn="ctr"/>
            <a:r>
              <a:rPr lang="en-US" sz="1200" dirty="0">
                <a:latin typeface="Garamond" pitchFamily="18" charset="0"/>
              </a:rPr>
              <a:t>Socio-Economic Factors</a:t>
            </a:r>
            <a:endParaRPr lang="el-GR" sz="2800" dirty="0">
              <a:latin typeface="Arial" charset="0"/>
            </a:endParaRPr>
          </a:p>
        </p:txBody>
      </p:sp>
      <p:sp>
        <p:nvSpPr>
          <p:cNvPr id="79917" name="Oval 45"/>
          <p:cNvSpPr>
            <a:spLocks noChangeArrowheads="1"/>
          </p:cNvSpPr>
          <p:nvPr/>
        </p:nvSpPr>
        <p:spPr bwMode="auto">
          <a:xfrm>
            <a:off x="3564508" y="4125069"/>
            <a:ext cx="1151508" cy="528067"/>
          </a:xfrm>
          <a:prstGeom prst="ellipse">
            <a:avLst/>
          </a:prstGeom>
          <a:noFill/>
          <a:ln w="15875">
            <a:solidFill>
              <a:srgbClr val="000000"/>
            </a:solidFill>
            <a:prstDash val="dash"/>
            <a:round/>
            <a:headEnd/>
            <a:tailEnd/>
          </a:ln>
        </p:spPr>
        <p:txBody>
          <a:bodyPr/>
          <a:lstStyle/>
          <a:p>
            <a:pPr algn="ctr"/>
            <a:r>
              <a:rPr lang="en-US" sz="1200" dirty="0">
                <a:latin typeface="Garamond" pitchFamily="18" charset="0"/>
              </a:rPr>
              <a:t>Physical Factors</a:t>
            </a:r>
            <a:endParaRPr lang="el-GR" sz="2400" dirty="0">
              <a:latin typeface="Arial" charset="0"/>
            </a:endParaRPr>
          </a:p>
        </p:txBody>
      </p:sp>
      <p:sp>
        <p:nvSpPr>
          <p:cNvPr id="79918" name="Oval 46"/>
          <p:cNvSpPr>
            <a:spLocks noChangeArrowheads="1"/>
          </p:cNvSpPr>
          <p:nvPr/>
        </p:nvSpPr>
        <p:spPr bwMode="auto">
          <a:xfrm>
            <a:off x="5002783" y="4149898"/>
            <a:ext cx="1009377" cy="503238"/>
          </a:xfrm>
          <a:prstGeom prst="ellipse">
            <a:avLst/>
          </a:prstGeom>
          <a:noFill/>
          <a:ln w="15875">
            <a:solidFill>
              <a:srgbClr val="000000"/>
            </a:solidFill>
            <a:prstDash val="dash"/>
            <a:round/>
            <a:headEnd/>
            <a:tailEnd/>
          </a:ln>
        </p:spPr>
        <p:txBody>
          <a:bodyPr/>
          <a:lstStyle/>
          <a:p>
            <a:pPr algn="ctr"/>
            <a:r>
              <a:rPr lang="en-US" sz="1200" dirty="0">
                <a:latin typeface="Garamond" pitchFamily="18" charset="0"/>
              </a:rPr>
              <a:t>Political Factors</a:t>
            </a:r>
            <a:endParaRPr lang="el-GR" sz="1200" dirty="0">
              <a:latin typeface="Garamond" pitchFamily="18" charset="0"/>
            </a:endParaRPr>
          </a:p>
        </p:txBody>
      </p:sp>
      <p:sp>
        <p:nvSpPr>
          <p:cNvPr id="79920" name="AutoShape 48"/>
          <p:cNvSpPr>
            <a:spLocks noChangeArrowheads="1"/>
          </p:cNvSpPr>
          <p:nvPr/>
        </p:nvSpPr>
        <p:spPr bwMode="auto">
          <a:xfrm rot="4801693">
            <a:off x="3233738" y="3830638"/>
            <a:ext cx="457200" cy="228600"/>
          </a:xfrm>
          <a:prstGeom prst="curvedUpArrow">
            <a:avLst>
              <a:gd name="adj1" fmla="val 40000"/>
              <a:gd name="adj2" fmla="val 80000"/>
              <a:gd name="adj3" fmla="val 33333"/>
            </a:avLst>
          </a:prstGeom>
          <a:solidFill>
            <a:srgbClr val="FFFFFF"/>
          </a:solidFill>
          <a:ln w="9525">
            <a:solidFill>
              <a:srgbClr val="000000"/>
            </a:solidFill>
            <a:miter lim="800000"/>
            <a:headEnd/>
            <a:tailEnd/>
          </a:ln>
        </p:spPr>
        <p:txBody>
          <a:bodyPr/>
          <a:lstStyle/>
          <a:p>
            <a:endParaRPr lang="el-GR"/>
          </a:p>
        </p:txBody>
      </p:sp>
      <p:sp>
        <p:nvSpPr>
          <p:cNvPr id="79921" name="AutoShape 49"/>
          <p:cNvSpPr>
            <a:spLocks noChangeArrowheads="1"/>
          </p:cNvSpPr>
          <p:nvPr/>
        </p:nvSpPr>
        <p:spPr bwMode="auto">
          <a:xfrm>
            <a:off x="5940425" y="3789363"/>
            <a:ext cx="228600" cy="457200"/>
          </a:xfrm>
          <a:prstGeom prst="curvedLeftArrow">
            <a:avLst>
              <a:gd name="adj1" fmla="val 40000"/>
              <a:gd name="adj2" fmla="val 80000"/>
              <a:gd name="adj3" fmla="val 33333"/>
            </a:avLst>
          </a:prstGeom>
          <a:solidFill>
            <a:srgbClr val="FFFFFF"/>
          </a:solidFill>
          <a:ln w="9525">
            <a:solidFill>
              <a:srgbClr val="000000"/>
            </a:solidFill>
            <a:miter lim="800000"/>
            <a:headEnd/>
            <a:tailEnd/>
          </a:ln>
        </p:spPr>
        <p:txBody>
          <a:bodyPr/>
          <a:lstStyle/>
          <a:p>
            <a:endParaRPr lang="el-GR"/>
          </a:p>
        </p:txBody>
      </p:sp>
      <p:sp>
        <p:nvSpPr>
          <p:cNvPr id="79922" name="Oval 50"/>
          <p:cNvSpPr>
            <a:spLocks noChangeArrowheads="1"/>
          </p:cNvSpPr>
          <p:nvPr/>
        </p:nvSpPr>
        <p:spPr bwMode="auto">
          <a:xfrm>
            <a:off x="4139952" y="2437656"/>
            <a:ext cx="1440482" cy="559296"/>
          </a:xfrm>
          <a:prstGeom prst="ellipse">
            <a:avLst/>
          </a:prstGeom>
          <a:gradFill rotWithShape="1">
            <a:gsLst>
              <a:gs pos="0">
                <a:srgbClr val="4D0808"/>
              </a:gs>
              <a:gs pos="30000">
                <a:srgbClr val="FF0300"/>
              </a:gs>
              <a:gs pos="55000">
                <a:srgbClr val="FF7A00"/>
              </a:gs>
              <a:gs pos="100000">
                <a:srgbClr val="FFF200"/>
              </a:gs>
            </a:gsLst>
            <a:lin ang="5400000" scaled="1"/>
          </a:gradFill>
          <a:ln w="9525">
            <a:solidFill>
              <a:srgbClr val="000000"/>
            </a:solidFill>
            <a:prstDash val="dash"/>
            <a:round/>
            <a:headEnd/>
            <a:tailEnd/>
          </a:ln>
        </p:spPr>
        <p:txBody>
          <a:bodyPr/>
          <a:lstStyle/>
          <a:p>
            <a:pPr algn="ctr"/>
            <a:endParaRPr lang="el-GR" sz="800" b="1" dirty="0" smtClean="0">
              <a:latin typeface="Garamond" pitchFamily="18" charset="0"/>
            </a:endParaRPr>
          </a:p>
          <a:p>
            <a:pPr algn="ctr"/>
            <a:r>
              <a:rPr lang="en-US" sz="900" b="1" dirty="0" smtClean="0">
                <a:latin typeface="Garamond" pitchFamily="18" charset="0"/>
              </a:rPr>
              <a:t>CONSCIENCE</a:t>
            </a:r>
            <a:endParaRPr lang="el-GR" sz="2000" dirty="0">
              <a:latin typeface="Arial" charset="0"/>
            </a:endParaRPr>
          </a:p>
        </p:txBody>
      </p:sp>
      <p:sp>
        <p:nvSpPr>
          <p:cNvPr id="79924" name="AutoShape 52"/>
          <p:cNvSpPr>
            <a:spLocks noChangeArrowheads="1"/>
          </p:cNvSpPr>
          <p:nvPr/>
        </p:nvSpPr>
        <p:spPr bwMode="auto">
          <a:xfrm rot="330025">
            <a:off x="4643438" y="3068638"/>
            <a:ext cx="457200" cy="171450"/>
          </a:xfrm>
          <a:prstGeom prst="curvedDownArrow">
            <a:avLst>
              <a:gd name="adj1" fmla="val 53333"/>
              <a:gd name="adj2" fmla="val 106667"/>
              <a:gd name="adj3" fmla="val 33333"/>
            </a:avLst>
          </a:prstGeom>
          <a:solidFill>
            <a:srgbClr val="FFFFFF"/>
          </a:solidFill>
          <a:ln w="9525">
            <a:solidFill>
              <a:srgbClr val="000000"/>
            </a:solidFill>
            <a:miter lim="800000"/>
            <a:headEnd/>
            <a:tailEnd/>
          </a:ln>
        </p:spPr>
        <p:txBody>
          <a:bodyPr/>
          <a:lstStyle/>
          <a:p>
            <a:endParaRPr lang="el-GR"/>
          </a:p>
        </p:txBody>
      </p:sp>
      <p:sp>
        <p:nvSpPr>
          <p:cNvPr id="79925" name="Oval 53"/>
          <p:cNvSpPr>
            <a:spLocks noChangeArrowheads="1"/>
          </p:cNvSpPr>
          <p:nvPr/>
        </p:nvSpPr>
        <p:spPr bwMode="auto">
          <a:xfrm>
            <a:off x="4139952" y="4796408"/>
            <a:ext cx="1439465" cy="504800"/>
          </a:xfrm>
          <a:prstGeom prst="ellipse">
            <a:avLst/>
          </a:prstGeom>
          <a:gradFill rotWithShape="1">
            <a:gsLst>
              <a:gs pos="0">
                <a:srgbClr val="4D0808"/>
              </a:gs>
              <a:gs pos="30000">
                <a:srgbClr val="FF0300"/>
              </a:gs>
              <a:gs pos="55000">
                <a:srgbClr val="FF7A00"/>
              </a:gs>
              <a:gs pos="100000">
                <a:srgbClr val="FFF200"/>
              </a:gs>
            </a:gsLst>
            <a:lin ang="5400000" scaled="1"/>
          </a:gradFill>
          <a:ln w="9525">
            <a:solidFill>
              <a:srgbClr val="000000"/>
            </a:solidFill>
            <a:prstDash val="dash"/>
            <a:round/>
            <a:headEnd/>
            <a:tailEnd/>
          </a:ln>
        </p:spPr>
        <p:txBody>
          <a:bodyPr/>
          <a:lstStyle/>
          <a:p>
            <a:pPr algn="ctr"/>
            <a:r>
              <a:rPr lang="en-US" sz="900" b="1" dirty="0">
                <a:latin typeface="Garamond" pitchFamily="18" charset="0"/>
              </a:rPr>
              <a:t>LANDSCAPE CONSCIENCE</a:t>
            </a:r>
            <a:endParaRPr lang="el-GR" sz="2000" dirty="0">
              <a:latin typeface="Arial" charset="0"/>
            </a:endParaRPr>
          </a:p>
        </p:txBody>
      </p:sp>
      <p:sp>
        <p:nvSpPr>
          <p:cNvPr id="79927" name="AutoShape 55"/>
          <p:cNvSpPr>
            <a:spLocks noChangeArrowheads="1"/>
          </p:cNvSpPr>
          <p:nvPr/>
        </p:nvSpPr>
        <p:spPr bwMode="auto">
          <a:xfrm>
            <a:off x="4643438" y="4508500"/>
            <a:ext cx="457200" cy="228600"/>
          </a:xfrm>
          <a:prstGeom prst="curvedUpArrow">
            <a:avLst>
              <a:gd name="adj1" fmla="val 40000"/>
              <a:gd name="adj2" fmla="val 80000"/>
              <a:gd name="adj3" fmla="val 33333"/>
            </a:avLst>
          </a:prstGeom>
          <a:solidFill>
            <a:srgbClr val="FFFFFF"/>
          </a:solidFill>
          <a:ln w="9525">
            <a:solidFill>
              <a:srgbClr val="000000"/>
            </a:solidFill>
            <a:miter lim="800000"/>
            <a:headEnd/>
            <a:tailEnd/>
          </a:ln>
        </p:spPr>
        <p:txBody>
          <a:bodyPr/>
          <a:lstStyle/>
          <a:p>
            <a:endParaRPr lang="el-GR"/>
          </a:p>
        </p:txBody>
      </p:sp>
      <p:sp>
        <p:nvSpPr>
          <p:cNvPr id="21" name="Rectangle 20"/>
          <p:cNvSpPr/>
          <p:nvPr/>
        </p:nvSpPr>
        <p:spPr>
          <a:xfrm>
            <a:off x="179512" y="4992874"/>
            <a:ext cx="1907704" cy="1865126"/>
          </a:xfrm>
          <a:prstGeom prst="rect">
            <a:avLst/>
          </a:prstGeom>
        </p:spPr>
        <p:txBody>
          <a:bodyPr wrap="square">
            <a:spAutoFit/>
          </a:bodyPr>
          <a:lstStyle/>
          <a:p>
            <a:pPr>
              <a:lnSpc>
                <a:spcPct val="80000"/>
              </a:lnSpc>
            </a:pPr>
            <a:r>
              <a:rPr lang="en-US" sz="1600" dirty="0" smtClean="0">
                <a:latin typeface="Arial" pitchFamily="34" charset="0"/>
                <a:cs typeface="Arial" pitchFamily="34" charset="0"/>
              </a:rPr>
              <a:t>The shaping and the perception of reality has more-than-human dimensions and it is constructed by the continuous human-space interaction.</a:t>
            </a:r>
            <a:endParaRPr lang="el-G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2400" b="1" dirty="0">
                <a:latin typeface="Century Gothic" pitchFamily="34" charset="0"/>
              </a:rPr>
              <a:t>Objective</a:t>
            </a:r>
            <a:endParaRPr lang="el-GR" sz="2400" b="1" dirty="0">
              <a:latin typeface="Century Gothic" pitchFamily="34" charset="0"/>
            </a:endParaRPr>
          </a:p>
        </p:txBody>
      </p:sp>
      <p:sp>
        <p:nvSpPr>
          <p:cNvPr id="68621" name="Rectangle 13"/>
          <p:cNvSpPr>
            <a:spLocks noGrp="1" noChangeArrowheads="1"/>
          </p:cNvSpPr>
          <p:nvPr>
            <p:ph sz="quarter" idx="1"/>
          </p:nvPr>
        </p:nvSpPr>
        <p:spPr>
          <a:xfrm>
            <a:off x="395536" y="2492896"/>
            <a:ext cx="3816424" cy="2808312"/>
          </a:xfrm>
        </p:spPr>
        <p:txBody>
          <a:bodyPr/>
          <a:lstStyle/>
          <a:p>
            <a:pPr>
              <a:lnSpc>
                <a:spcPct val="85000"/>
              </a:lnSpc>
              <a:spcBef>
                <a:spcPct val="0"/>
              </a:spcBef>
              <a:buFont typeface="Wingdings" pitchFamily="2" charset="2"/>
              <a:buNone/>
            </a:pPr>
            <a:r>
              <a:rPr lang="en-US" altLang="zh-CN" sz="1800" dirty="0" smtClean="0">
                <a:ea typeface="宋体" pitchFamily="2" charset="-122"/>
                <a:cs typeface="Arial" pitchFamily="34" charset="0"/>
              </a:rPr>
              <a:t>This workshop </a:t>
            </a:r>
            <a:r>
              <a:rPr lang="en-US" altLang="zh-CN" sz="1800" dirty="0">
                <a:ea typeface="宋体" pitchFamily="2" charset="-122"/>
                <a:cs typeface="Arial" pitchFamily="34" charset="0"/>
              </a:rPr>
              <a:t>aims at</a:t>
            </a:r>
            <a:r>
              <a:rPr lang="en-US" altLang="zh-CN" sz="1800" dirty="0" smtClean="0">
                <a:ea typeface="宋体" pitchFamily="2" charset="-122"/>
                <a:cs typeface="Arial" pitchFamily="34" charset="0"/>
              </a:rPr>
              <a:t>:</a:t>
            </a:r>
          </a:p>
          <a:p>
            <a:pPr>
              <a:lnSpc>
                <a:spcPct val="85000"/>
              </a:lnSpc>
              <a:spcBef>
                <a:spcPct val="0"/>
              </a:spcBef>
              <a:buFont typeface="Wingdings" pitchFamily="2" charset="2"/>
              <a:buNone/>
            </a:pPr>
            <a:endParaRPr lang="en-US" altLang="zh-CN" sz="1800" dirty="0">
              <a:ea typeface="宋体" pitchFamily="2" charset="-122"/>
              <a:cs typeface="Arial" pitchFamily="34" charset="0"/>
            </a:endParaRPr>
          </a:p>
          <a:p>
            <a:pPr>
              <a:lnSpc>
                <a:spcPct val="85000"/>
              </a:lnSpc>
              <a:spcBef>
                <a:spcPct val="0"/>
              </a:spcBef>
            </a:pPr>
            <a:r>
              <a:rPr lang="en-GB" altLang="zh-CN" sz="1800" dirty="0" smtClean="0">
                <a:ea typeface="宋体" pitchFamily="2" charset="-122"/>
                <a:cs typeface="Arial" pitchFamily="34" charset="0"/>
              </a:rPr>
              <a:t>introducing the concept of “</a:t>
            </a:r>
            <a:r>
              <a:rPr lang="en-GB" altLang="zh-CN" sz="1800" dirty="0" smtClean="0">
                <a:solidFill>
                  <a:srgbClr val="FF0000"/>
                </a:solidFill>
                <a:ea typeface="宋体" pitchFamily="2" charset="-122"/>
                <a:cs typeface="Arial" pitchFamily="34" charset="0"/>
              </a:rPr>
              <a:t>landscape </a:t>
            </a:r>
            <a:r>
              <a:rPr lang="en-GB" altLang="zh-CN" sz="1800" dirty="0">
                <a:solidFill>
                  <a:srgbClr val="FF0000"/>
                </a:solidFill>
                <a:ea typeface="宋体" pitchFamily="2" charset="-122"/>
                <a:cs typeface="Arial" pitchFamily="34" charset="0"/>
              </a:rPr>
              <a:t>conscience</a:t>
            </a:r>
            <a:r>
              <a:rPr lang="en-GB" altLang="zh-CN" sz="1800" dirty="0" smtClean="0">
                <a:ea typeface="宋体" pitchFamily="2" charset="-122"/>
                <a:cs typeface="Arial" pitchFamily="34" charset="0"/>
              </a:rPr>
              <a:t>” and</a:t>
            </a:r>
          </a:p>
          <a:p>
            <a:pPr>
              <a:lnSpc>
                <a:spcPct val="85000"/>
              </a:lnSpc>
              <a:spcBef>
                <a:spcPct val="0"/>
              </a:spcBef>
              <a:buNone/>
            </a:pPr>
            <a:endParaRPr lang="en-GB" altLang="zh-CN" sz="1800" dirty="0">
              <a:ea typeface="宋体" pitchFamily="2" charset="-122"/>
              <a:cs typeface="Arial" pitchFamily="34" charset="0"/>
            </a:endParaRPr>
          </a:p>
          <a:p>
            <a:pPr>
              <a:lnSpc>
                <a:spcPct val="85000"/>
              </a:lnSpc>
              <a:spcBef>
                <a:spcPct val="0"/>
              </a:spcBef>
            </a:pPr>
            <a:r>
              <a:rPr lang="en-GB" altLang="zh-CN" sz="1800" dirty="0" smtClean="0">
                <a:ea typeface="宋体" pitchFamily="2" charset="-122"/>
                <a:cs typeface="Arial" pitchFamily="34" charset="0"/>
              </a:rPr>
              <a:t>elucidating and analyzing the mechanisms, the historical evolution and the significance of the </a:t>
            </a:r>
            <a:r>
              <a:rPr lang="en-GB" altLang="zh-CN" sz="1800" dirty="0" smtClean="0">
                <a:solidFill>
                  <a:srgbClr val="FF0000"/>
                </a:solidFill>
                <a:ea typeface="宋体" pitchFamily="2" charset="-122"/>
                <a:cs typeface="Arial" pitchFamily="34" charset="0"/>
              </a:rPr>
              <a:t>development of a landscape conscience in Europe.</a:t>
            </a:r>
            <a:r>
              <a:rPr lang="en-GB" altLang="zh-CN" sz="1800" dirty="0" smtClean="0">
                <a:ea typeface="宋体" pitchFamily="2" charset="-122"/>
                <a:cs typeface="Arial" pitchFamily="34" charset="0"/>
              </a:rPr>
              <a:t> </a:t>
            </a:r>
          </a:p>
          <a:p>
            <a:pPr>
              <a:lnSpc>
                <a:spcPct val="85000"/>
              </a:lnSpc>
              <a:spcBef>
                <a:spcPct val="0"/>
              </a:spcBef>
            </a:pPr>
            <a:endParaRPr lang="en-GB" altLang="zh-CN" sz="1800" dirty="0" smtClean="0">
              <a:ea typeface="宋体" pitchFamily="2" charset="-122"/>
              <a:cs typeface="Arial" pitchFamily="34" charset="0"/>
            </a:endParaRPr>
          </a:p>
        </p:txBody>
      </p:sp>
      <p:pic>
        <p:nvPicPr>
          <p:cNvPr id="12" name="Content Placeholder 11" descr="article-0-038379C00000044D-887_634x419.jpg"/>
          <p:cNvPicPr>
            <a:picLocks noGrp="1" noChangeAspect="1"/>
          </p:cNvPicPr>
          <p:nvPr>
            <p:ph sz="quarter" idx="2"/>
          </p:nvPr>
        </p:nvPicPr>
        <p:blipFill>
          <a:blip r:embed="rId2" cstate="print"/>
          <a:srcRect b="4031"/>
          <a:stretch>
            <a:fillRect/>
          </a:stretch>
        </p:blipFill>
        <p:spPr>
          <a:xfrm>
            <a:off x="4283968" y="2348880"/>
            <a:ext cx="4615836" cy="292755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50825" y="188913"/>
            <a:ext cx="8893175" cy="792162"/>
          </a:xfrm>
        </p:spPr>
        <p:txBody>
          <a:bodyPr/>
          <a:lstStyle/>
          <a:p>
            <a:pPr algn="ctr"/>
            <a:r>
              <a:rPr lang="en-US" altLang="zh-CN" sz="2300" b="1" i="1">
                <a:ea typeface="宋体" pitchFamily="2" charset="-122"/>
              </a:rPr>
              <a:t>Diagram 2: Analysis of the processes shaping (landscape) conscience</a:t>
            </a:r>
            <a:r>
              <a:rPr lang="el-GR" altLang="zh-CN"/>
              <a:t> </a:t>
            </a:r>
            <a:endParaRPr lang="el-GR"/>
          </a:p>
        </p:txBody>
      </p:sp>
      <p:sp>
        <p:nvSpPr>
          <p:cNvPr id="80899" name="Oval 3"/>
          <p:cNvSpPr>
            <a:spLocks noChangeArrowheads="1"/>
          </p:cNvSpPr>
          <p:nvPr/>
        </p:nvSpPr>
        <p:spPr bwMode="auto">
          <a:xfrm>
            <a:off x="3203575" y="5084763"/>
            <a:ext cx="2665413" cy="1368425"/>
          </a:xfrm>
          <a:prstGeom prst="ellipse">
            <a:avLst/>
          </a:pr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28575">
            <a:solidFill>
              <a:srgbClr val="000000"/>
            </a:solidFill>
            <a:prstDash val="dash"/>
            <a:round/>
            <a:headEnd/>
            <a:tailEnd/>
          </a:ln>
        </p:spPr>
        <p:txBody>
          <a:bodyPr/>
          <a:lstStyle/>
          <a:p>
            <a:endParaRPr lang="el-GR" sz="1200">
              <a:solidFill>
                <a:srgbClr val="FFFFFF"/>
              </a:solidFill>
              <a:latin typeface="Times New Roman" pitchFamily="18" charset="0"/>
            </a:endParaRPr>
          </a:p>
          <a:p>
            <a:pPr algn="ctr"/>
            <a:endParaRPr lang="el-GR" sz="200">
              <a:solidFill>
                <a:srgbClr val="FFFFFF"/>
              </a:solidFill>
              <a:latin typeface="Times New Roman" pitchFamily="18" charset="0"/>
            </a:endParaRPr>
          </a:p>
          <a:p>
            <a:pPr algn="ctr"/>
            <a:endParaRPr lang="en-US" sz="200" b="1">
              <a:solidFill>
                <a:srgbClr val="000000"/>
              </a:solidFill>
              <a:latin typeface="Garamond" pitchFamily="18" charset="0"/>
            </a:endParaRPr>
          </a:p>
          <a:p>
            <a:pPr algn="ctr"/>
            <a:r>
              <a:rPr lang="en-US" sz="1200" b="1">
                <a:solidFill>
                  <a:srgbClr val="000000"/>
                </a:solidFill>
                <a:latin typeface="Garamond" pitchFamily="18" charset="0"/>
              </a:rPr>
              <a:t>Conscience </a:t>
            </a:r>
          </a:p>
          <a:p>
            <a:pPr algn="ctr"/>
            <a:r>
              <a:rPr lang="en-US" sz="1200" b="1">
                <a:solidFill>
                  <a:srgbClr val="000000"/>
                </a:solidFill>
                <a:latin typeface="Garamond" pitchFamily="18" charset="0"/>
              </a:rPr>
              <a:t>(Landscape Conscience)</a:t>
            </a:r>
            <a:endParaRPr lang="el-GR">
              <a:latin typeface="Arial" charset="0"/>
            </a:endParaRPr>
          </a:p>
        </p:txBody>
      </p:sp>
      <p:sp>
        <p:nvSpPr>
          <p:cNvPr id="80900" name="Oval 4"/>
          <p:cNvSpPr>
            <a:spLocks noChangeArrowheads="1"/>
          </p:cNvSpPr>
          <p:nvPr/>
        </p:nvSpPr>
        <p:spPr bwMode="auto">
          <a:xfrm>
            <a:off x="4356100" y="2420938"/>
            <a:ext cx="3671888" cy="2159000"/>
          </a:xfrm>
          <a:prstGeom prst="ellipse">
            <a:avLst/>
          </a:prstGeom>
          <a:gradFill rotWithShape="1">
            <a:gsLst>
              <a:gs pos="0">
                <a:srgbClr val="FFFF00"/>
              </a:gs>
              <a:gs pos="100000">
                <a:srgbClr val="FF0000"/>
              </a:gs>
            </a:gsLst>
            <a:path path="shape">
              <a:fillToRect l="50000" t="50000" r="50000" b="50000"/>
            </a:path>
          </a:gradFill>
          <a:ln w="19050">
            <a:solidFill>
              <a:srgbClr val="000000"/>
            </a:solidFill>
            <a:round/>
            <a:headEnd/>
            <a:tailEnd/>
          </a:ln>
        </p:spPr>
        <p:txBody>
          <a:bodyPr/>
          <a:lstStyle/>
          <a:p>
            <a:endParaRPr lang="el-GR" sz="1200">
              <a:latin typeface="Times New Roman" pitchFamily="18" charset="0"/>
            </a:endParaRPr>
          </a:p>
          <a:p>
            <a:pPr algn="ctr"/>
            <a:endParaRPr lang="el-GR" sz="700" b="1">
              <a:latin typeface="Garamond" pitchFamily="18" charset="0"/>
            </a:endParaRPr>
          </a:p>
          <a:p>
            <a:endParaRPr lang="el-GR" sz="100" b="1">
              <a:latin typeface="Garamond" pitchFamily="18" charset="0"/>
            </a:endParaRPr>
          </a:p>
          <a:p>
            <a:pPr algn="r"/>
            <a:r>
              <a:rPr lang="el-GR" sz="1400" b="1">
                <a:solidFill>
                  <a:srgbClr val="000000"/>
                </a:solidFill>
                <a:latin typeface="Garamond" pitchFamily="18" charset="0"/>
              </a:rPr>
              <a:t>   </a:t>
            </a:r>
          </a:p>
          <a:p>
            <a:pPr algn="r"/>
            <a:endParaRPr lang="en-US" sz="1200" b="1">
              <a:solidFill>
                <a:srgbClr val="000000"/>
              </a:solidFill>
              <a:latin typeface="Garamond" pitchFamily="18" charset="0"/>
            </a:endParaRPr>
          </a:p>
          <a:p>
            <a:pPr algn="r"/>
            <a:r>
              <a:rPr lang="en-US" sz="1200" b="1">
                <a:solidFill>
                  <a:srgbClr val="000000"/>
                </a:solidFill>
                <a:latin typeface="Garamond" pitchFamily="18" charset="0"/>
              </a:rPr>
              <a:t>EMOTION</a:t>
            </a:r>
            <a:endParaRPr lang="el-GR">
              <a:latin typeface="Arial" charset="0"/>
            </a:endParaRPr>
          </a:p>
        </p:txBody>
      </p:sp>
      <p:sp>
        <p:nvSpPr>
          <p:cNvPr id="80901" name="Oval 5"/>
          <p:cNvSpPr>
            <a:spLocks noChangeArrowheads="1"/>
          </p:cNvSpPr>
          <p:nvPr/>
        </p:nvSpPr>
        <p:spPr bwMode="auto">
          <a:xfrm>
            <a:off x="827088" y="2420938"/>
            <a:ext cx="3457575" cy="2160587"/>
          </a:xfrm>
          <a:prstGeom prst="ellipse">
            <a:avLst/>
          </a:prstGeom>
          <a:gradFill rotWithShape="1">
            <a:gsLst>
              <a:gs pos="0">
                <a:srgbClr val="FFF200"/>
              </a:gs>
              <a:gs pos="45000">
                <a:srgbClr val="FF7A00"/>
              </a:gs>
              <a:gs pos="70000">
                <a:srgbClr val="FF0300"/>
              </a:gs>
              <a:gs pos="100000">
                <a:srgbClr val="4D0808"/>
              </a:gs>
            </a:gsLst>
            <a:lin ang="5400000" scaled="1"/>
          </a:gradFill>
          <a:ln w="19050">
            <a:solidFill>
              <a:srgbClr val="000000"/>
            </a:solidFill>
            <a:round/>
            <a:headEnd/>
            <a:tailEnd/>
          </a:ln>
        </p:spPr>
        <p:txBody>
          <a:bodyPr/>
          <a:lstStyle/>
          <a:p>
            <a:pPr algn="ctr"/>
            <a:endParaRPr lang="el-GR" sz="1200" dirty="0">
              <a:latin typeface="Times New Roman" pitchFamily="18" charset="0"/>
            </a:endParaRPr>
          </a:p>
          <a:p>
            <a:pPr algn="ctr"/>
            <a:endParaRPr lang="el-GR" sz="400" b="1" dirty="0">
              <a:solidFill>
                <a:srgbClr val="000000"/>
              </a:solidFill>
              <a:latin typeface="Garamond" pitchFamily="18" charset="0"/>
            </a:endParaRPr>
          </a:p>
          <a:p>
            <a:pPr algn="ctr"/>
            <a:endParaRPr lang="el-GR" sz="1000" b="1" dirty="0">
              <a:solidFill>
                <a:srgbClr val="000000"/>
              </a:solidFill>
              <a:latin typeface="Garamond" pitchFamily="18" charset="0"/>
            </a:endParaRPr>
          </a:p>
          <a:p>
            <a:endParaRPr lang="el-GR" sz="100" b="1" dirty="0">
              <a:solidFill>
                <a:srgbClr val="000000"/>
              </a:solidFill>
              <a:latin typeface="Garamond" pitchFamily="18" charset="0"/>
            </a:endParaRPr>
          </a:p>
          <a:p>
            <a:endParaRPr lang="el-GR" sz="1200" b="1" dirty="0">
              <a:solidFill>
                <a:srgbClr val="000000"/>
              </a:solidFill>
              <a:latin typeface="Garamond" pitchFamily="18" charset="0"/>
            </a:endParaRPr>
          </a:p>
          <a:p>
            <a:r>
              <a:rPr lang="en-US" sz="1200" b="1" dirty="0">
                <a:solidFill>
                  <a:srgbClr val="000000"/>
                </a:solidFill>
                <a:latin typeface="Garamond" pitchFamily="18" charset="0"/>
              </a:rPr>
              <a:t>BEHAVIOUR</a:t>
            </a:r>
            <a:endParaRPr lang="el-GR" dirty="0">
              <a:latin typeface="Arial" charset="0"/>
            </a:endParaRPr>
          </a:p>
        </p:txBody>
      </p:sp>
      <p:sp>
        <p:nvSpPr>
          <p:cNvPr id="80902" name="Oval 6"/>
          <p:cNvSpPr>
            <a:spLocks noChangeArrowheads="1"/>
          </p:cNvSpPr>
          <p:nvPr/>
        </p:nvSpPr>
        <p:spPr bwMode="auto">
          <a:xfrm>
            <a:off x="2841625" y="981075"/>
            <a:ext cx="3314700" cy="2057400"/>
          </a:xfrm>
          <a:prstGeom prst="ellipse">
            <a:avLst/>
          </a:prstGeom>
          <a:gradFill rotWithShape="1">
            <a:gsLst>
              <a:gs pos="0">
                <a:srgbClr val="FF0000"/>
              </a:gs>
              <a:gs pos="100000">
                <a:srgbClr val="FFFF00"/>
              </a:gs>
            </a:gsLst>
            <a:path path="shape">
              <a:fillToRect l="50000" t="50000" r="50000" b="50000"/>
            </a:path>
          </a:gradFill>
          <a:ln w="19050">
            <a:solidFill>
              <a:srgbClr val="000000"/>
            </a:solidFill>
            <a:round/>
            <a:headEnd/>
            <a:tailEnd/>
          </a:ln>
        </p:spPr>
        <p:txBody>
          <a:bodyPr/>
          <a:lstStyle/>
          <a:p>
            <a:pPr algn="ctr"/>
            <a:r>
              <a:rPr lang="en-US" sz="1200" b="1">
                <a:solidFill>
                  <a:srgbClr val="000000"/>
                </a:solidFill>
                <a:latin typeface="Garamond" pitchFamily="18" charset="0"/>
              </a:rPr>
              <a:t>PERCEPTION</a:t>
            </a:r>
            <a:endParaRPr lang="el-GR">
              <a:latin typeface="Arial" charset="0"/>
            </a:endParaRPr>
          </a:p>
        </p:txBody>
      </p:sp>
      <p:sp>
        <p:nvSpPr>
          <p:cNvPr id="80903" name="Oval 7"/>
          <p:cNvSpPr>
            <a:spLocks noChangeArrowheads="1"/>
          </p:cNvSpPr>
          <p:nvPr/>
        </p:nvSpPr>
        <p:spPr bwMode="auto">
          <a:xfrm>
            <a:off x="2844800" y="2565400"/>
            <a:ext cx="3311525" cy="2016125"/>
          </a:xfrm>
          <a:prstGeom prst="ellipse">
            <a:avLst/>
          </a:prstGeom>
          <a:gradFill rotWithShape="1">
            <a:gsLst>
              <a:gs pos="0">
                <a:srgbClr val="FF0000"/>
              </a:gs>
              <a:gs pos="100000">
                <a:srgbClr val="FF9900"/>
              </a:gs>
            </a:gsLst>
            <a:lin ang="5400000" scaled="1"/>
          </a:gradFill>
          <a:ln w="28575">
            <a:solidFill>
              <a:srgbClr val="800000"/>
            </a:solidFill>
            <a:prstDash val="dash"/>
            <a:round/>
            <a:headEnd/>
            <a:tailEnd/>
          </a:ln>
        </p:spPr>
        <p:txBody>
          <a:bodyPr/>
          <a:lstStyle/>
          <a:p>
            <a:pPr algn="ctr"/>
            <a:endParaRPr lang="en-US" altLang="zh-CN" sz="1000" b="1">
              <a:solidFill>
                <a:schemeClr val="bg1"/>
              </a:solidFill>
              <a:latin typeface="Garamond" pitchFamily="18" charset="0"/>
              <a:ea typeface="宋体" pitchFamily="2" charset="-122"/>
            </a:endParaRPr>
          </a:p>
          <a:p>
            <a:pPr algn="ctr"/>
            <a:endParaRPr lang="en-US" altLang="zh-CN" sz="1000" b="1">
              <a:solidFill>
                <a:schemeClr val="bg1"/>
              </a:solidFill>
              <a:latin typeface="Garamond" pitchFamily="18" charset="0"/>
              <a:ea typeface="宋体" pitchFamily="2" charset="-122"/>
            </a:endParaRPr>
          </a:p>
          <a:p>
            <a:pPr algn="ctr"/>
            <a:endParaRPr lang="en-US" altLang="zh-CN" sz="1000" b="1">
              <a:solidFill>
                <a:schemeClr val="bg1"/>
              </a:solidFill>
              <a:latin typeface="Garamond" pitchFamily="18" charset="0"/>
              <a:ea typeface="宋体" pitchFamily="2" charset="-122"/>
            </a:endParaRPr>
          </a:p>
          <a:p>
            <a:pPr algn="ctr"/>
            <a:r>
              <a:rPr lang="en-US" altLang="zh-CN" sz="1000" b="1">
                <a:solidFill>
                  <a:schemeClr val="bg1"/>
                </a:solidFill>
                <a:latin typeface="Garamond" pitchFamily="18" charset="0"/>
                <a:ea typeface="宋体" pitchFamily="2" charset="-122"/>
              </a:rPr>
              <a:t>RELATIONS / INTERACTIONS IN THE INNER WORLD OF HUMANS</a:t>
            </a:r>
            <a:endParaRPr lang="el-GR" sz="1000" b="1">
              <a:solidFill>
                <a:schemeClr val="bg1"/>
              </a:solidFill>
              <a:latin typeface="Garamond" pitchFamily="18" charset="0"/>
            </a:endParaRPr>
          </a:p>
        </p:txBody>
      </p:sp>
      <p:sp>
        <p:nvSpPr>
          <p:cNvPr id="80904" name="Oval 8"/>
          <p:cNvSpPr>
            <a:spLocks noChangeArrowheads="1"/>
          </p:cNvSpPr>
          <p:nvPr/>
        </p:nvSpPr>
        <p:spPr bwMode="auto">
          <a:xfrm>
            <a:off x="1258888" y="3789363"/>
            <a:ext cx="1439862" cy="576262"/>
          </a:xfrm>
          <a:prstGeom prst="ellipse">
            <a:avLst/>
          </a:prstGeom>
          <a:gradFill rotWithShape="1">
            <a:gsLst>
              <a:gs pos="0">
                <a:srgbClr val="FFF200"/>
              </a:gs>
              <a:gs pos="45000">
                <a:srgbClr val="FF7A00"/>
              </a:gs>
              <a:gs pos="70000">
                <a:srgbClr val="FF0300"/>
              </a:gs>
              <a:gs pos="100000">
                <a:srgbClr val="4D0808"/>
              </a:gs>
            </a:gsLst>
            <a:lin ang="5400000" scaled="1"/>
          </a:gradFill>
          <a:ln w="15875">
            <a:solidFill>
              <a:srgbClr val="000000"/>
            </a:solidFill>
            <a:prstDash val="dash"/>
            <a:round/>
            <a:headEnd/>
            <a:tailEnd/>
          </a:ln>
        </p:spPr>
        <p:txBody>
          <a:bodyPr/>
          <a:lstStyle/>
          <a:p>
            <a:pPr algn="ctr"/>
            <a:r>
              <a:rPr lang="en-US" sz="1200">
                <a:latin typeface="Garamond" pitchFamily="18" charset="0"/>
              </a:rPr>
              <a:t>Shaping Processes</a:t>
            </a:r>
            <a:endParaRPr lang="el-GR" sz="1200">
              <a:latin typeface="Garamond" pitchFamily="18" charset="0"/>
            </a:endParaRPr>
          </a:p>
        </p:txBody>
      </p:sp>
      <p:sp>
        <p:nvSpPr>
          <p:cNvPr id="80905" name="Oval 9"/>
          <p:cNvSpPr>
            <a:spLocks noChangeArrowheads="1"/>
          </p:cNvSpPr>
          <p:nvPr/>
        </p:nvSpPr>
        <p:spPr bwMode="auto">
          <a:xfrm>
            <a:off x="6227763" y="3789363"/>
            <a:ext cx="1439862" cy="530225"/>
          </a:xfrm>
          <a:prstGeom prst="ellipse">
            <a:avLst/>
          </a:prstGeom>
          <a:gradFill rotWithShape="1">
            <a:gsLst>
              <a:gs pos="0">
                <a:srgbClr val="FFF200"/>
              </a:gs>
              <a:gs pos="45000">
                <a:srgbClr val="FF7A00"/>
              </a:gs>
              <a:gs pos="70000">
                <a:srgbClr val="FF0300"/>
              </a:gs>
              <a:gs pos="100000">
                <a:srgbClr val="4D0808"/>
              </a:gs>
            </a:gsLst>
            <a:lin ang="5400000" scaled="1"/>
          </a:gradFill>
          <a:ln w="15875">
            <a:solidFill>
              <a:srgbClr val="000000"/>
            </a:solidFill>
            <a:prstDash val="dash"/>
            <a:round/>
            <a:headEnd/>
            <a:tailEnd/>
          </a:ln>
        </p:spPr>
        <p:txBody>
          <a:bodyPr/>
          <a:lstStyle/>
          <a:p>
            <a:pPr algn="ctr"/>
            <a:r>
              <a:rPr lang="en-US" sz="1200">
                <a:latin typeface="Garamond" pitchFamily="18" charset="0"/>
              </a:rPr>
              <a:t>Shaping Processes</a:t>
            </a:r>
            <a:endParaRPr lang="el-GR" sz="1200">
              <a:latin typeface="Garamond" pitchFamily="18" charset="0"/>
            </a:endParaRPr>
          </a:p>
        </p:txBody>
      </p:sp>
      <p:sp>
        <p:nvSpPr>
          <p:cNvPr id="80906" name="Oval 10"/>
          <p:cNvSpPr>
            <a:spLocks noChangeArrowheads="1"/>
          </p:cNvSpPr>
          <p:nvPr/>
        </p:nvSpPr>
        <p:spPr bwMode="auto">
          <a:xfrm>
            <a:off x="3709988" y="1557338"/>
            <a:ext cx="1582737" cy="530225"/>
          </a:xfrm>
          <a:prstGeom prst="ellipse">
            <a:avLst/>
          </a:prstGeom>
          <a:gradFill rotWithShape="1">
            <a:gsLst>
              <a:gs pos="0">
                <a:srgbClr val="FFF200"/>
              </a:gs>
              <a:gs pos="45000">
                <a:srgbClr val="FF7A00"/>
              </a:gs>
              <a:gs pos="70000">
                <a:srgbClr val="FF0300"/>
              </a:gs>
              <a:gs pos="100000">
                <a:srgbClr val="4D0808"/>
              </a:gs>
            </a:gsLst>
            <a:lin ang="5400000" scaled="1"/>
          </a:gradFill>
          <a:ln w="15875">
            <a:solidFill>
              <a:srgbClr val="000000"/>
            </a:solidFill>
            <a:prstDash val="dash"/>
            <a:round/>
            <a:headEnd/>
            <a:tailEnd/>
          </a:ln>
        </p:spPr>
        <p:txBody>
          <a:bodyPr/>
          <a:lstStyle/>
          <a:p>
            <a:pPr algn="ctr"/>
            <a:r>
              <a:rPr lang="en-US" sz="1200">
                <a:latin typeface="Garamond" pitchFamily="18" charset="0"/>
              </a:rPr>
              <a:t>Shaping Processes</a:t>
            </a:r>
            <a:endParaRPr lang="el-GR" sz="1200">
              <a:latin typeface="Arial" charset="0"/>
            </a:endParaRPr>
          </a:p>
        </p:txBody>
      </p:sp>
      <p:sp>
        <p:nvSpPr>
          <p:cNvPr id="80907" name="Line 11"/>
          <p:cNvSpPr>
            <a:spLocks noChangeShapeType="1"/>
          </p:cNvSpPr>
          <p:nvPr/>
        </p:nvSpPr>
        <p:spPr bwMode="auto">
          <a:xfrm>
            <a:off x="4500563" y="2149475"/>
            <a:ext cx="0" cy="342900"/>
          </a:xfrm>
          <a:prstGeom prst="line">
            <a:avLst/>
          </a:prstGeom>
          <a:noFill/>
          <a:ln w="38100">
            <a:solidFill>
              <a:srgbClr val="000000"/>
            </a:solidFill>
            <a:round/>
            <a:headEnd type="triangle" w="med" len="med"/>
            <a:tailEnd type="triangle" w="med" len="med"/>
          </a:ln>
        </p:spPr>
        <p:txBody>
          <a:bodyPr/>
          <a:lstStyle/>
          <a:p>
            <a:endParaRPr lang="el-GR"/>
          </a:p>
        </p:txBody>
      </p:sp>
      <p:sp>
        <p:nvSpPr>
          <p:cNvPr id="80908" name="Line 12"/>
          <p:cNvSpPr>
            <a:spLocks noChangeShapeType="1"/>
          </p:cNvSpPr>
          <p:nvPr/>
        </p:nvSpPr>
        <p:spPr bwMode="auto">
          <a:xfrm>
            <a:off x="5940425" y="3933825"/>
            <a:ext cx="342900" cy="114300"/>
          </a:xfrm>
          <a:prstGeom prst="line">
            <a:avLst/>
          </a:prstGeom>
          <a:noFill/>
          <a:ln w="38100">
            <a:solidFill>
              <a:srgbClr val="000000"/>
            </a:solidFill>
            <a:round/>
            <a:headEnd type="triangle" w="med" len="med"/>
            <a:tailEnd type="triangle" w="med" len="med"/>
          </a:ln>
        </p:spPr>
        <p:txBody>
          <a:bodyPr/>
          <a:lstStyle/>
          <a:p>
            <a:endParaRPr lang="el-GR"/>
          </a:p>
        </p:txBody>
      </p:sp>
      <p:sp>
        <p:nvSpPr>
          <p:cNvPr id="80909" name="Line 13"/>
          <p:cNvSpPr>
            <a:spLocks noChangeShapeType="1"/>
          </p:cNvSpPr>
          <p:nvPr/>
        </p:nvSpPr>
        <p:spPr bwMode="auto">
          <a:xfrm flipV="1">
            <a:off x="2627313" y="3890963"/>
            <a:ext cx="342900" cy="114300"/>
          </a:xfrm>
          <a:prstGeom prst="line">
            <a:avLst/>
          </a:prstGeom>
          <a:noFill/>
          <a:ln w="38100">
            <a:solidFill>
              <a:srgbClr val="000000"/>
            </a:solidFill>
            <a:round/>
            <a:headEnd type="triangle" w="med" len="med"/>
            <a:tailEnd type="triangle" w="med" len="med"/>
          </a:ln>
        </p:spPr>
        <p:txBody>
          <a:bodyPr/>
          <a:lstStyle/>
          <a:p>
            <a:endParaRPr lang="el-GR"/>
          </a:p>
        </p:txBody>
      </p:sp>
      <p:sp>
        <p:nvSpPr>
          <p:cNvPr id="80910" name="Oval 14"/>
          <p:cNvSpPr>
            <a:spLocks noChangeArrowheads="1"/>
          </p:cNvSpPr>
          <p:nvPr/>
        </p:nvSpPr>
        <p:spPr bwMode="auto">
          <a:xfrm>
            <a:off x="3132138" y="2781300"/>
            <a:ext cx="1223962" cy="503238"/>
          </a:xfrm>
          <a:prstGeom prst="ellipse">
            <a:avLst/>
          </a:prstGeom>
          <a:noFill/>
          <a:ln w="15875">
            <a:solidFill>
              <a:srgbClr val="000000"/>
            </a:solidFill>
            <a:prstDash val="dash"/>
            <a:round/>
            <a:headEnd/>
            <a:tailEnd/>
          </a:ln>
        </p:spPr>
        <p:txBody>
          <a:bodyPr/>
          <a:lstStyle/>
          <a:p>
            <a:endParaRPr lang="el-GR" sz="300">
              <a:latin typeface="Times New Roman" pitchFamily="18" charset="0"/>
            </a:endParaRPr>
          </a:p>
          <a:p>
            <a:pPr algn="ctr"/>
            <a:r>
              <a:rPr lang="en-US" sz="1200" b="1">
                <a:latin typeface="Garamond" pitchFamily="18" charset="0"/>
              </a:rPr>
              <a:t>Cognition</a:t>
            </a:r>
            <a:endParaRPr lang="el-GR" sz="1200">
              <a:latin typeface="Arial" charset="0"/>
            </a:endParaRPr>
          </a:p>
        </p:txBody>
      </p:sp>
      <p:sp>
        <p:nvSpPr>
          <p:cNvPr id="80911" name="Oval 15"/>
          <p:cNvSpPr>
            <a:spLocks noChangeArrowheads="1"/>
          </p:cNvSpPr>
          <p:nvPr/>
        </p:nvSpPr>
        <p:spPr bwMode="auto">
          <a:xfrm>
            <a:off x="4932363" y="3716338"/>
            <a:ext cx="1008062" cy="360362"/>
          </a:xfrm>
          <a:prstGeom prst="ellipse">
            <a:avLst/>
          </a:prstGeom>
          <a:noFill/>
          <a:ln w="15875">
            <a:solidFill>
              <a:srgbClr val="000000"/>
            </a:solidFill>
            <a:prstDash val="dash"/>
            <a:round/>
            <a:headEnd/>
            <a:tailEnd/>
          </a:ln>
        </p:spPr>
        <p:txBody>
          <a:bodyPr/>
          <a:lstStyle/>
          <a:p>
            <a:pPr algn="ctr"/>
            <a:r>
              <a:rPr lang="en-US" sz="1200" b="1">
                <a:latin typeface="Garamond" pitchFamily="18" charset="0"/>
              </a:rPr>
              <a:t>Ethics</a:t>
            </a:r>
            <a:endParaRPr lang="el-GR" sz="1400" b="1">
              <a:latin typeface="Arial" charset="0"/>
            </a:endParaRPr>
          </a:p>
        </p:txBody>
      </p:sp>
      <p:sp>
        <p:nvSpPr>
          <p:cNvPr id="80912" name="Oval 16"/>
          <p:cNvSpPr>
            <a:spLocks noChangeArrowheads="1"/>
          </p:cNvSpPr>
          <p:nvPr/>
        </p:nvSpPr>
        <p:spPr bwMode="auto">
          <a:xfrm>
            <a:off x="4643438" y="2781300"/>
            <a:ext cx="1152525" cy="433388"/>
          </a:xfrm>
          <a:prstGeom prst="ellipse">
            <a:avLst/>
          </a:prstGeom>
          <a:noFill/>
          <a:ln w="15875">
            <a:solidFill>
              <a:srgbClr val="000000"/>
            </a:solidFill>
            <a:prstDash val="dash"/>
            <a:round/>
            <a:headEnd/>
            <a:tailEnd/>
          </a:ln>
        </p:spPr>
        <p:txBody>
          <a:bodyPr/>
          <a:lstStyle/>
          <a:p>
            <a:pPr algn="ctr"/>
            <a:r>
              <a:rPr lang="en-US" sz="1200" b="1">
                <a:latin typeface="Garamond" pitchFamily="18" charset="0"/>
              </a:rPr>
              <a:t>Thought</a:t>
            </a:r>
            <a:endParaRPr lang="el-GR" sz="1200" b="1">
              <a:latin typeface="Arial" charset="0"/>
            </a:endParaRPr>
          </a:p>
        </p:txBody>
      </p:sp>
      <p:sp>
        <p:nvSpPr>
          <p:cNvPr id="80913" name="Oval 17"/>
          <p:cNvSpPr>
            <a:spLocks noChangeArrowheads="1"/>
          </p:cNvSpPr>
          <p:nvPr/>
        </p:nvSpPr>
        <p:spPr bwMode="auto">
          <a:xfrm>
            <a:off x="2987674" y="3716338"/>
            <a:ext cx="1368301" cy="360362"/>
          </a:xfrm>
          <a:prstGeom prst="ellipse">
            <a:avLst/>
          </a:prstGeom>
          <a:noFill/>
          <a:ln w="15875">
            <a:solidFill>
              <a:srgbClr val="000000"/>
            </a:solidFill>
            <a:prstDash val="dash"/>
            <a:round/>
            <a:headEnd/>
            <a:tailEnd/>
          </a:ln>
        </p:spPr>
        <p:txBody>
          <a:bodyPr/>
          <a:lstStyle/>
          <a:p>
            <a:pPr algn="ctr"/>
            <a:r>
              <a:rPr lang="en-US" sz="1200" b="1" dirty="0">
                <a:latin typeface="Garamond" pitchFamily="18" charset="0"/>
              </a:rPr>
              <a:t>Experience</a:t>
            </a:r>
            <a:endParaRPr lang="el-GR" dirty="0">
              <a:latin typeface="Arial" charset="0"/>
            </a:endParaRPr>
          </a:p>
        </p:txBody>
      </p:sp>
      <p:sp>
        <p:nvSpPr>
          <p:cNvPr id="80914" name="Oval 18"/>
          <p:cNvSpPr>
            <a:spLocks noChangeArrowheads="1"/>
          </p:cNvSpPr>
          <p:nvPr/>
        </p:nvSpPr>
        <p:spPr bwMode="auto">
          <a:xfrm>
            <a:off x="3925888" y="4005263"/>
            <a:ext cx="1366837" cy="503237"/>
          </a:xfrm>
          <a:prstGeom prst="ellipse">
            <a:avLst/>
          </a:prstGeom>
          <a:noFill/>
          <a:ln w="15875">
            <a:solidFill>
              <a:srgbClr val="000000"/>
            </a:solidFill>
            <a:prstDash val="dash"/>
            <a:round/>
            <a:headEnd/>
            <a:tailEnd/>
          </a:ln>
        </p:spPr>
        <p:txBody>
          <a:bodyPr/>
          <a:lstStyle/>
          <a:p>
            <a:pPr algn="ctr"/>
            <a:r>
              <a:rPr lang="en-US" sz="1200" b="1">
                <a:latin typeface="Garamond" pitchFamily="18" charset="0"/>
              </a:rPr>
              <a:t>Biological Factors</a:t>
            </a:r>
            <a:endParaRPr lang="el-GR" sz="1200" b="1">
              <a:latin typeface="Arial" charset="0"/>
            </a:endParaRPr>
          </a:p>
        </p:txBody>
      </p:sp>
      <p:sp>
        <p:nvSpPr>
          <p:cNvPr id="80915" name="Line 19"/>
          <p:cNvSpPr>
            <a:spLocks noChangeShapeType="1"/>
          </p:cNvSpPr>
          <p:nvPr/>
        </p:nvSpPr>
        <p:spPr bwMode="auto">
          <a:xfrm flipH="1" flipV="1">
            <a:off x="4500563" y="4652963"/>
            <a:ext cx="0" cy="360362"/>
          </a:xfrm>
          <a:prstGeom prst="line">
            <a:avLst/>
          </a:prstGeom>
          <a:noFill/>
          <a:ln w="38100">
            <a:solidFill>
              <a:srgbClr val="000000"/>
            </a:solidFill>
            <a:round/>
            <a:headEnd type="triangle" w="med" len="med"/>
            <a:tailEnd type="triangle" w="med" len="med"/>
          </a:ln>
        </p:spPr>
        <p:txBody>
          <a:bodyPr/>
          <a:lstStyle/>
          <a:p>
            <a:endParaRPr lang="el-GR"/>
          </a:p>
        </p:txBody>
      </p:sp>
      <p:sp>
        <p:nvSpPr>
          <p:cNvPr id="20" name="Rectangle 19"/>
          <p:cNvSpPr/>
          <p:nvPr/>
        </p:nvSpPr>
        <p:spPr>
          <a:xfrm>
            <a:off x="251520" y="4941168"/>
            <a:ext cx="3024336" cy="1668149"/>
          </a:xfrm>
          <a:prstGeom prst="rect">
            <a:avLst/>
          </a:prstGeom>
        </p:spPr>
        <p:txBody>
          <a:bodyPr wrap="square">
            <a:spAutoFit/>
          </a:bodyPr>
          <a:lstStyle/>
          <a:p>
            <a:pPr>
              <a:lnSpc>
                <a:spcPct val="80000"/>
              </a:lnSpc>
            </a:pPr>
            <a:r>
              <a:rPr lang="en-US" sz="1600" dirty="0" smtClean="0">
                <a:latin typeface="Arial" pitchFamily="34" charset="0"/>
                <a:cs typeface="Arial" pitchFamily="34" charset="0"/>
              </a:rPr>
              <a:t>Human conscience is determined (to an extent) by biological factors and is shaped by cultural, socio-economic, political and physical factors and especially by human experience, cognition, thought and ethics.</a:t>
            </a:r>
            <a:endParaRPr lang="el-GR" sz="1600" dirty="0">
              <a:latin typeface="Arial" pitchFamily="34" charset="0"/>
              <a:cs typeface="Arial" pitchFamily="34" charset="0"/>
            </a:endParaRPr>
          </a:p>
        </p:txBody>
      </p:sp>
      <p:sp>
        <p:nvSpPr>
          <p:cNvPr id="21" name="Rectangle 20"/>
          <p:cNvSpPr/>
          <p:nvPr/>
        </p:nvSpPr>
        <p:spPr>
          <a:xfrm>
            <a:off x="5868144" y="4941168"/>
            <a:ext cx="3275856" cy="1471172"/>
          </a:xfrm>
          <a:prstGeom prst="rect">
            <a:avLst/>
          </a:prstGeom>
        </p:spPr>
        <p:txBody>
          <a:bodyPr wrap="square">
            <a:spAutoFit/>
          </a:bodyPr>
          <a:lstStyle/>
          <a:p>
            <a:pPr algn="r">
              <a:lnSpc>
                <a:spcPct val="80000"/>
              </a:lnSpc>
            </a:pPr>
            <a:r>
              <a:rPr lang="en-US" sz="1600" dirty="0" smtClean="0">
                <a:latin typeface="Arial" pitchFamily="34" charset="0"/>
                <a:cs typeface="Arial" pitchFamily="34" charset="0"/>
              </a:rPr>
              <a:t>The spatial dimension of conscience is shaped by human-space and is studied through the relation of perception, emotion and </a:t>
            </a:r>
            <a:r>
              <a:rPr lang="en-US" sz="1600" dirty="0" err="1" smtClean="0">
                <a:latin typeface="Arial" pitchFamily="34" charset="0"/>
                <a:cs typeface="Arial" pitchFamily="34" charset="0"/>
              </a:rPr>
              <a:t>behaviour</a:t>
            </a:r>
            <a:r>
              <a:rPr lang="en-US" sz="1600" dirty="0" smtClean="0">
                <a:latin typeface="Arial" pitchFamily="34" charset="0"/>
                <a:cs typeface="Arial" pitchFamily="34" charset="0"/>
              </a:rPr>
              <a:t>, which modulate (and are modulated) by space</a:t>
            </a:r>
            <a:r>
              <a:rPr lang="el-GR" sz="1600" dirty="0" smtClean="0">
                <a:latin typeface="Arial" pitchFamily="34" charset="0"/>
                <a:cs typeface="Arial" pitchFamily="34" charset="0"/>
              </a:rPr>
              <a:t>,</a:t>
            </a:r>
            <a:r>
              <a:rPr lang="en-US" sz="1600" dirty="0" smtClean="0">
                <a:latin typeface="Arial" pitchFamily="34" charset="0"/>
                <a:cs typeface="Arial" pitchFamily="34" charset="0"/>
              </a:rPr>
              <a:t> inter-depend</a:t>
            </a:r>
            <a:r>
              <a:rPr lang="el-GR" sz="1600" dirty="0" smtClean="0">
                <a:latin typeface="Arial" pitchFamily="34" charset="0"/>
                <a:cs typeface="Arial" pitchFamily="34" charset="0"/>
              </a:rPr>
              <a:t> </a:t>
            </a:r>
            <a:r>
              <a:rPr lang="en-US" sz="1600" dirty="0" smtClean="0">
                <a:latin typeface="Arial" pitchFamily="34" charset="0"/>
                <a:cs typeface="Arial" pitchFamily="34" charset="0"/>
              </a:rPr>
              <a:t>and interact</a:t>
            </a:r>
            <a:r>
              <a:rPr lang="el-GR" sz="1600" dirty="0" smtClean="0">
                <a:latin typeface="Arial" pitchFamily="34" charset="0"/>
                <a:cs typeface="Arial" pitchFamily="34" charset="0"/>
              </a:rPr>
              <a:t>.</a:t>
            </a:r>
            <a:endParaRPr lang="el-G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68313" y="404813"/>
            <a:ext cx="8507412" cy="941387"/>
          </a:xfrm>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a:t>
            </a:r>
            <a:br>
              <a:rPr lang="en-US" altLang="zh-CN" sz="2300" b="1" dirty="0">
                <a:latin typeface="Century Gothic" pitchFamily="34" charset="0"/>
                <a:ea typeface="宋体" pitchFamily="2" charset="-122"/>
              </a:rPr>
            </a:br>
            <a:r>
              <a:rPr lang="en-US" altLang="zh-CN" sz="2300" b="1" dirty="0">
                <a:latin typeface="Century Gothic" pitchFamily="34" charset="0"/>
                <a:ea typeface="宋体" pitchFamily="2" charset="-122"/>
              </a:rPr>
              <a:t>Ancient </a:t>
            </a:r>
            <a:r>
              <a:rPr lang="en-US" altLang="zh-CN" sz="2300" b="1" dirty="0" smtClean="0">
                <a:latin typeface="Century Gothic" pitchFamily="34" charset="0"/>
                <a:ea typeface="宋体" pitchFamily="2" charset="-122"/>
              </a:rPr>
              <a:t>Greece, 1</a:t>
            </a:r>
            <a:r>
              <a:rPr lang="en-US" altLang="zh-CN" sz="2300" b="1" baseline="30000" dirty="0" smtClean="0">
                <a:latin typeface="Century Gothic" pitchFamily="34" charset="0"/>
                <a:ea typeface="宋体" pitchFamily="2" charset="-122"/>
              </a:rPr>
              <a:t>st</a:t>
            </a:r>
            <a:r>
              <a:rPr lang="en-US" altLang="zh-CN" sz="2300" b="1" dirty="0" smtClean="0">
                <a:latin typeface="Century Gothic" pitchFamily="34" charset="0"/>
                <a:ea typeface="宋体" pitchFamily="2" charset="-122"/>
              </a:rPr>
              <a:t> phase of LC</a:t>
            </a:r>
            <a:endParaRPr lang="el-GR" sz="2300" dirty="0">
              <a:latin typeface="Century Gothic" pitchFamily="34" charset="0"/>
              <a:ea typeface="宋体" pitchFamily="2" charset="-122"/>
            </a:endParaRPr>
          </a:p>
        </p:txBody>
      </p:sp>
      <p:sp>
        <p:nvSpPr>
          <p:cNvPr id="149507" name="Rectangle 3"/>
          <p:cNvSpPr>
            <a:spLocks noGrp="1" noChangeArrowheads="1"/>
          </p:cNvSpPr>
          <p:nvPr>
            <p:ph type="body" sz="half" idx="1"/>
          </p:nvPr>
        </p:nvSpPr>
        <p:spPr>
          <a:xfrm>
            <a:off x="468313" y="1628775"/>
            <a:ext cx="4319712" cy="5013325"/>
          </a:xfrm>
        </p:spPr>
        <p:txBody>
          <a:bodyPr/>
          <a:lstStyle/>
          <a:p>
            <a:pPr>
              <a:lnSpc>
                <a:spcPct val="90000"/>
              </a:lnSpc>
            </a:pPr>
            <a:r>
              <a:rPr lang="en-US" sz="1800" u="sng" dirty="0">
                <a:solidFill>
                  <a:srgbClr val="FF0000"/>
                </a:solidFill>
                <a:latin typeface="Arial" pitchFamily="34" charset="0"/>
                <a:cs typeface="Arial" pitchFamily="34" charset="0"/>
              </a:rPr>
              <a:t>Ancient Greece</a:t>
            </a:r>
            <a:r>
              <a:rPr lang="en-US" sz="1800" dirty="0">
                <a:solidFill>
                  <a:srgbClr val="FF0000"/>
                </a:solidFill>
                <a:latin typeface="Arial" pitchFamily="34" charset="0"/>
                <a:cs typeface="Arial" pitchFamily="34" charset="0"/>
              </a:rPr>
              <a:t> </a:t>
            </a:r>
            <a:r>
              <a:rPr lang="en-US" sz="1800" dirty="0">
                <a:latin typeface="Arial" pitchFamily="34" charset="0"/>
                <a:cs typeface="Arial" pitchFamily="34" charset="0"/>
              </a:rPr>
              <a:t>(17th - 4</a:t>
            </a:r>
            <a:r>
              <a:rPr lang="en-US" sz="1800" baseline="30000" dirty="0">
                <a:latin typeface="Arial" pitchFamily="34" charset="0"/>
                <a:cs typeface="Arial" pitchFamily="34" charset="0"/>
              </a:rPr>
              <a:t>th</a:t>
            </a:r>
            <a:r>
              <a:rPr lang="en-US" sz="1800" dirty="0">
                <a:latin typeface="Arial" pitchFamily="34" charset="0"/>
                <a:cs typeface="Arial" pitchFamily="34" charset="0"/>
              </a:rPr>
              <a:t> century BC): acute perception of landscape; symmetry; mysticism; </a:t>
            </a:r>
            <a:r>
              <a:rPr lang="en-US" altLang="zh-CN" sz="1800" dirty="0">
                <a:latin typeface="Arial" pitchFamily="34" charset="0"/>
                <a:ea typeface="宋体" pitchFamily="2" charset="-122"/>
                <a:cs typeface="Arial" pitchFamily="34" charset="0"/>
              </a:rPr>
              <a:t>aesthetic rationalism; </a:t>
            </a:r>
            <a:r>
              <a:rPr lang="en-US" sz="1800" dirty="0">
                <a:latin typeface="Arial" pitchFamily="34" charset="0"/>
                <a:cs typeface="Arial" pitchFamily="34" charset="0"/>
              </a:rPr>
              <a:t>emotional ties with landscapes (e.g. worship of nature), careful selection of sacred sites and good landscape practices</a:t>
            </a:r>
          </a:p>
          <a:p>
            <a:pPr>
              <a:lnSpc>
                <a:spcPct val="90000"/>
              </a:lnSpc>
              <a:buFont typeface="Wingdings" pitchFamily="2" charset="2"/>
              <a:buNone/>
            </a:pPr>
            <a:endParaRPr lang="en-US" altLang="zh-CN" sz="1800" dirty="0">
              <a:latin typeface="Arial" pitchFamily="34" charset="0"/>
              <a:ea typeface="宋体" pitchFamily="2" charset="-122"/>
              <a:cs typeface="Arial" pitchFamily="34" charset="0"/>
            </a:endParaRPr>
          </a:p>
          <a:p>
            <a:pPr algn="just">
              <a:lnSpc>
                <a:spcPct val="90000"/>
              </a:lnSpc>
              <a:buSzPct val="105000"/>
              <a:buFont typeface="Wingdings" pitchFamily="2" charset="2"/>
              <a:buChar char="ð"/>
            </a:pPr>
            <a:r>
              <a:rPr lang="en-US" altLang="zh-CN" sz="1800" i="1" dirty="0">
                <a:latin typeface="Arial" pitchFamily="34" charset="0"/>
                <a:ea typeface="宋体" pitchFamily="2" charset="-122"/>
                <a:cs typeface="Arial" pitchFamily="34" charset="0"/>
              </a:rPr>
              <a:t>Knowledge of landscape influence exerted on human psychology (applied to landscape morphology and temple </a:t>
            </a:r>
            <a:r>
              <a:rPr lang="en-US" altLang="zh-CN" sz="1800" i="1" dirty="0" err="1">
                <a:latin typeface="Arial" pitchFamily="34" charset="0"/>
                <a:ea typeface="宋体" pitchFamily="2" charset="-122"/>
                <a:cs typeface="Arial" pitchFamily="34" charset="0"/>
              </a:rPr>
              <a:t>siting</a:t>
            </a:r>
            <a:r>
              <a:rPr lang="en-US" altLang="zh-CN" sz="1800" i="1" dirty="0">
                <a:latin typeface="Arial" pitchFamily="34" charset="0"/>
                <a:ea typeface="宋体" pitchFamily="2" charset="-122"/>
                <a:cs typeface="Arial" pitchFamily="34" charset="0"/>
              </a:rPr>
              <a:t>/ architecture)</a:t>
            </a:r>
          </a:p>
          <a:p>
            <a:pPr>
              <a:lnSpc>
                <a:spcPct val="90000"/>
              </a:lnSpc>
              <a:buSzPct val="105000"/>
              <a:buFont typeface="Wingdings" pitchFamily="2" charset="2"/>
              <a:buNone/>
            </a:pPr>
            <a:endParaRPr lang="en-US" altLang="zh-CN" sz="1800" i="1" dirty="0" smtClean="0">
              <a:latin typeface="Arial" pitchFamily="34" charset="0"/>
              <a:ea typeface="宋体" pitchFamily="2" charset="-122"/>
              <a:cs typeface="Arial" pitchFamily="34" charset="0"/>
            </a:endParaRPr>
          </a:p>
          <a:p>
            <a:pPr algn="just">
              <a:lnSpc>
                <a:spcPct val="90000"/>
              </a:lnSpc>
            </a:pPr>
            <a:r>
              <a:rPr lang="en-GB" altLang="zh-CN" sz="1800" u="sng" dirty="0" smtClean="0">
                <a:solidFill>
                  <a:srgbClr val="FF0000"/>
                </a:solidFill>
                <a:latin typeface="Arial" pitchFamily="34" charset="0"/>
                <a:ea typeface="宋体" pitchFamily="2" charset="-122"/>
                <a:cs typeface="Arial" pitchFamily="34" charset="0"/>
              </a:rPr>
              <a:t>Hellenistic era</a:t>
            </a:r>
            <a:r>
              <a:rPr lang="en-GB" altLang="zh-CN" sz="1800" dirty="0" smtClean="0">
                <a:solidFill>
                  <a:srgbClr val="FF0000"/>
                </a:solidFill>
                <a:latin typeface="Arial" pitchFamily="34" charset="0"/>
                <a:ea typeface="宋体" pitchFamily="2" charset="-122"/>
                <a:cs typeface="Arial" pitchFamily="34" charset="0"/>
              </a:rPr>
              <a:t> </a:t>
            </a:r>
            <a:r>
              <a:rPr lang="en-GB" altLang="zh-CN" sz="1800" dirty="0" smtClean="0">
                <a:latin typeface="Arial" pitchFamily="34" charset="0"/>
                <a:ea typeface="宋体" pitchFamily="2" charset="-122"/>
                <a:cs typeface="Arial" pitchFamily="34" charset="0"/>
              </a:rPr>
              <a:t>(323-146 </a:t>
            </a:r>
            <a:r>
              <a:rPr lang="en-US" altLang="zh-CN" sz="1800" dirty="0" smtClean="0">
                <a:latin typeface="Arial" pitchFamily="34" charset="0"/>
                <a:ea typeface="宋体" pitchFamily="2" charset="-122"/>
                <a:cs typeface="Arial" pitchFamily="34" charset="0"/>
              </a:rPr>
              <a:t>BC</a:t>
            </a:r>
            <a:r>
              <a:rPr lang="en-GB" altLang="zh-CN" sz="1800" dirty="0" smtClean="0">
                <a:latin typeface="Arial" pitchFamily="34" charset="0"/>
                <a:ea typeface="宋体" pitchFamily="2" charset="-122"/>
                <a:cs typeface="Arial" pitchFamily="34" charset="0"/>
              </a:rPr>
              <a:t>): linear prospect &amp; monumental dimensions of landscape</a:t>
            </a:r>
          </a:p>
          <a:p>
            <a:pPr>
              <a:lnSpc>
                <a:spcPct val="90000"/>
              </a:lnSpc>
              <a:buSzPct val="105000"/>
              <a:buFont typeface="Wingdings" pitchFamily="2" charset="2"/>
              <a:buNone/>
            </a:pPr>
            <a:endParaRPr lang="el-GR" sz="1800" i="1" dirty="0">
              <a:ea typeface="宋体" pitchFamily="2" charset="-122"/>
            </a:endParaRPr>
          </a:p>
          <a:p>
            <a:pPr>
              <a:lnSpc>
                <a:spcPct val="90000"/>
              </a:lnSpc>
            </a:pPr>
            <a:endParaRPr lang="en-US" altLang="zh-CN" sz="2400" dirty="0">
              <a:latin typeface="Times New Roman" pitchFamily="18" charset="0"/>
              <a:ea typeface="宋体" pitchFamily="2" charset="-122"/>
            </a:endParaRPr>
          </a:p>
        </p:txBody>
      </p:sp>
      <p:sp>
        <p:nvSpPr>
          <p:cNvPr id="149508" name="Rectangle 4"/>
          <p:cNvSpPr>
            <a:spLocks noGrp="1" noChangeArrowheads="1"/>
          </p:cNvSpPr>
          <p:nvPr>
            <p:ph type="body" sz="half" idx="2"/>
          </p:nvPr>
        </p:nvSpPr>
        <p:spPr>
          <a:xfrm>
            <a:off x="4716463" y="1600200"/>
            <a:ext cx="4176712" cy="4997450"/>
          </a:xfrm>
        </p:spPr>
        <p:txBody>
          <a:bodyPr/>
          <a:lstStyle/>
          <a:p>
            <a:pPr>
              <a:lnSpc>
                <a:spcPct val="90000"/>
              </a:lnSpc>
            </a:pPr>
            <a:endParaRPr lang="en-US" altLang="zh-CN" sz="2000" dirty="0">
              <a:latin typeface="Times New Roman" pitchFamily="18" charset="0"/>
              <a:ea typeface="宋体" pitchFamily="2" charset="-122"/>
            </a:endParaRPr>
          </a:p>
          <a:p>
            <a:pPr>
              <a:lnSpc>
                <a:spcPct val="90000"/>
              </a:lnSpc>
            </a:pPr>
            <a:endParaRPr lang="en-US" altLang="zh-CN" sz="2000" dirty="0">
              <a:latin typeface="Times New Roman" pitchFamily="18" charset="0"/>
              <a:ea typeface="宋体" pitchFamily="2" charset="-122"/>
            </a:endParaRPr>
          </a:p>
          <a:p>
            <a:pPr>
              <a:lnSpc>
                <a:spcPct val="90000"/>
              </a:lnSpc>
            </a:pPr>
            <a:endParaRPr lang="en-US" altLang="zh-CN" sz="2000" dirty="0">
              <a:latin typeface="Times New Roman" pitchFamily="18" charset="0"/>
              <a:ea typeface="宋体" pitchFamily="2" charset="-122"/>
            </a:endParaRPr>
          </a:p>
          <a:p>
            <a:pPr>
              <a:lnSpc>
                <a:spcPct val="90000"/>
              </a:lnSpc>
            </a:pPr>
            <a:endParaRPr lang="en-US" altLang="zh-CN" sz="2000" dirty="0">
              <a:latin typeface="Times New Roman" pitchFamily="18" charset="0"/>
              <a:ea typeface="宋体" pitchFamily="2" charset="-122"/>
            </a:endParaRPr>
          </a:p>
          <a:p>
            <a:pPr>
              <a:lnSpc>
                <a:spcPct val="90000"/>
              </a:lnSpc>
            </a:pPr>
            <a:endParaRPr lang="en-US" altLang="zh-CN" sz="2000" dirty="0">
              <a:latin typeface="Times New Roman" pitchFamily="18" charset="0"/>
              <a:ea typeface="宋体" pitchFamily="2" charset="-122"/>
            </a:endParaRPr>
          </a:p>
          <a:p>
            <a:pPr>
              <a:lnSpc>
                <a:spcPct val="90000"/>
              </a:lnSpc>
            </a:pPr>
            <a:endParaRPr lang="en-US" altLang="zh-CN" sz="2000" dirty="0">
              <a:latin typeface="Times New Roman" pitchFamily="18" charset="0"/>
              <a:ea typeface="宋体" pitchFamily="2" charset="-122"/>
            </a:endParaRPr>
          </a:p>
          <a:p>
            <a:pPr>
              <a:lnSpc>
                <a:spcPct val="90000"/>
              </a:lnSpc>
            </a:pPr>
            <a:endParaRPr lang="en-US" altLang="zh-CN" sz="2000" dirty="0">
              <a:latin typeface="Times New Roman" pitchFamily="18" charset="0"/>
              <a:ea typeface="宋体" pitchFamily="2" charset="-122"/>
            </a:endParaRPr>
          </a:p>
          <a:p>
            <a:pPr>
              <a:lnSpc>
                <a:spcPct val="90000"/>
              </a:lnSpc>
            </a:pPr>
            <a:endParaRPr lang="en-US" altLang="zh-CN" sz="1800" dirty="0">
              <a:latin typeface="Times New Roman" pitchFamily="18" charset="0"/>
              <a:ea typeface="宋体" pitchFamily="2" charset="-122"/>
            </a:endParaRPr>
          </a:p>
          <a:p>
            <a:pPr>
              <a:lnSpc>
                <a:spcPct val="90000"/>
              </a:lnSpc>
            </a:pPr>
            <a:endParaRPr lang="en-US" altLang="zh-CN" sz="500" dirty="0">
              <a:latin typeface="Times New Roman" pitchFamily="18" charset="0"/>
              <a:ea typeface="宋体" pitchFamily="2" charset="-122"/>
            </a:endParaRPr>
          </a:p>
          <a:p>
            <a:pPr>
              <a:lnSpc>
                <a:spcPct val="90000"/>
              </a:lnSpc>
              <a:buSzPct val="105000"/>
              <a:buFont typeface="Wingdings" pitchFamily="2" charset="2"/>
              <a:buChar char="ð"/>
            </a:pPr>
            <a:endParaRPr lang="en-US" altLang="zh-CN" sz="2000" dirty="0">
              <a:latin typeface="Times New Roman" pitchFamily="18" charset="0"/>
              <a:ea typeface="宋体" pitchFamily="2" charset="-122"/>
            </a:endParaRPr>
          </a:p>
        </p:txBody>
      </p:sp>
      <p:pic>
        <p:nvPicPr>
          <p:cNvPr id="149509" name="Picture 5" descr="delfoi-00"/>
          <p:cNvPicPr>
            <a:picLocks noChangeAspect="1" noChangeArrowheads="1"/>
          </p:cNvPicPr>
          <p:nvPr/>
        </p:nvPicPr>
        <p:blipFill>
          <a:blip r:embed="rId2" cstate="print"/>
          <a:srcRect/>
          <a:stretch>
            <a:fillRect/>
          </a:stretch>
        </p:blipFill>
        <p:spPr bwMode="auto">
          <a:xfrm>
            <a:off x="5076254" y="1844675"/>
            <a:ext cx="3672210" cy="2779774"/>
          </a:xfrm>
          <a:prstGeom prst="rect">
            <a:avLst/>
          </a:prstGeom>
          <a:noFill/>
        </p:spPr>
      </p:pic>
      <p:sp>
        <p:nvSpPr>
          <p:cNvPr id="149510" name="Rectangle 6"/>
          <p:cNvSpPr>
            <a:spLocks noChangeArrowheads="1"/>
          </p:cNvSpPr>
          <p:nvPr/>
        </p:nvSpPr>
        <p:spPr bwMode="auto">
          <a:xfrm>
            <a:off x="4788024" y="4752926"/>
            <a:ext cx="4032448" cy="1196354"/>
          </a:xfrm>
          <a:prstGeom prst="rect">
            <a:avLst/>
          </a:prstGeom>
          <a:noFill/>
          <a:ln w="15875">
            <a:noFill/>
            <a:prstDash val="dash"/>
            <a:miter lim="800000"/>
            <a:headEnd/>
            <a:tailEnd/>
          </a:ln>
          <a:effectLst/>
        </p:spPr>
        <p:txBody>
          <a:bodyPr wrap="square" lIns="90000" tIns="46800" rIns="90000" bIns="46800" anchorCtr="1">
            <a:spAutoFit/>
          </a:bodyPr>
          <a:lstStyle/>
          <a:p>
            <a:endParaRPr lang="en-GB" altLang="zh-CN" sz="1400" dirty="0">
              <a:ea typeface="宋体" pitchFamily="2" charset="-122"/>
            </a:endParaRPr>
          </a:p>
          <a:p>
            <a:pPr algn="just">
              <a:spcBef>
                <a:spcPct val="20000"/>
              </a:spcBef>
              <a:buClr>
                <a:schemeClr val="bg2"/>
              </a:buClr>
              <a:buSzPct val="105000"/>
              <a:buFont typeface="Wingdings" pitchFamily="2" charset="2"/>
              <a:buChar char="ð"/>
            </a:pPr>
            <a:r>
              <a:rPr lang="en-GB" altLang="zh-CN" i="1" dirty="0">
                <a:latin typeface="Arial" pitchFamily="34" charset="0"/>
                <a:ea typeface="宋体" pitchFamily="2" charset="-122"/>
                <a:cs typeface="Arial" pitchFamily="34" charset="0"/>
              </a:rPr>
              <a:t> Through landscape monumentality, Greece exerts a powerful influence on landscape matters in</a:t>
            </a:r>
            <a:r>
              <a:rPr lang="el-GR" altLang="zh-CN" i="1" dirty="0">
                <a:latin typeface="Arial" pitchFamily="34" charset="0"/>
                <a:cs typeface="Arial" pitchFamily="34" charset="0"/>
              </a:rPr>
              <a:t> </a:t>
            </a:r>
            <a:r>
              <a:rPr lang="el-GR" altLang="zh-CN" i="1" dirty="0" err="1">
                <a:latin typeface="Arial" pitchFamily="34" charset="0"/>
                <a:cs typeface="Arial" pitchFamily="34" charset="0"/>
              </a:rPr>
              <a:t>Europe</a:t>
            </a:r>
            <a:r>
              <a:rPr lang="el-GR" altLang="zh-CN" i="1" dirty="0">
                <a:latin typeface="Arial" pitchFamily="34" charset="0"/>
                <a:cs typeface="Arial" pitchFamily="34" charset="0"/>
              </a:rPr>
              <a:t> </a:t>
            </a:r>
            <a:r>
              <a:rPr lang="en-US" altLang="zh-CN" i="1" dirty="0" smtClean="0">
                <a:latin typeface="Arial" pitchFamily="34" charset="0"/>
                <a:cs typeface="Arial" pitchFamily="34" charset="0"/>
              </a:rPr>
              <a:t>&amp;</a:t>
            </a:r>
            <a:r>
              <a:rPr lang="el-GR" altLang="zh-CN" i="1" dirty="0" smtClean="0">
                <a:latin typeface="Arial" pitchFamily="34" charset="0"/>
                <a:cs typeface="Arial" pitchFamily="34" charset="0"/>
              </a:rPr>
              <a:t> </a:t>
            </a:r>
            <a:r>
              <a:rPr lang="el-GR" altLang="zh-CN" i="1" dirty="0" err="1">
                <a:latin typeface="Arial" pitchFamily="34" charset="0"/>
                <a:cs typeface="Arial" pitchFamily="34" charset="0"/>
              </a:rPr>
              <a:t>Asia</a:t>
            </a:r>
            <a:endParaRPr lang="el-GR"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68313" y="188913"/>
            <a:ext cx="8229600" cy="1139825"/>
          </a:xfrm>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a:t>
            </a:r>
            <a:br>
              <a:rPr lang="en-US" altLang="zh-CN" sz="2300" b="1" dirty="0">
                <a:latin typeface="Century Gothic" pitchFamily="34" charset="0"/>
                <a:ea typeface="宋体" pitchFamily="2" charset="-122"/>
              </a:rPr>
            </a:br>
            <a:r>
              <a:rPr lang="en-US" altLang="zh-CN" sz="2300" b="1" dirty="0">
                <a:latin typeface="Century Gothic" pitchFamily="34" charset="0"/>
                <a:ea typeface="宋体" pitchFamily="2" charset="-122"/>
              </a:rPr>
              <a:t>Ancient </a:t>
            </a:r>
            <a:r>
              <a:rPr lang="en-US" altLang="zh-CN" sz="2300" b="1" dirty="0" smtClean="0">
                <a:latin typeface="Century Gothic" pitchFamily="34" charset="0"/>
                <a:ea typeface="宋体" pitchFamily="2" charset="-122"/>
              </a:rPr>
              <a:t>Rome, 1</a:t>
            </a:r>
            <a:r>
              <a:rPr lang="en-US" altLang="zh-CN" sz="2300" b="1" baseline="30000" dirty="0" smtClean="0">
                <a:latin typeface="Century Gothic" pitchFamily="34" charset="0"/>
                <a:ea typeface="宋体" pitchFamily="2" charset="-122"/>
              </a:rPr>
              <a:t>st</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51555" name="Rectangle 3"/>
          <p:cNvSpPr>
            <a:spLocks noGrp="1" noChangeArrowheads="1"/>
          </p:cNvSpPr>
          <p:nvPr>
            <p:ph type="body" sz="half" idx="3"/>
          </p:nvPr>
        </p:nvSpPr>
        <p:spPr>
          <a:xfrm>
            <a:off x="395288" y="3500438"/>
            <a:ext cx="8497192" cy="3168650"/>
          </a:xfrm>
        </p:spPr>
        <p:txBody>
          <a:bodyPr/>
          <a:lstStyle/>
          <a:p>
            <a:pPr algn="just"/>
            <a:r>
              <a:rPr lang="en-GB" altLang="zh-CN" sz="1800" i="1" dirty="0">
                <a:latin typeface="Arial" pitchFamily="34" charset="0"/>
                <a:ea typeface="宋体" pitchFamily="2" charset="-122"/>
                <a:cs typeface="Arial" pitchFamily="34" charset="0"/>
              </a:rPr>
              <a:t>Greek landscape ideas and practices were passed on to </a:t>
            </a:r>
            <a:r>
              <a:rPr lang="en-GB" altLang="zh-CN" sz="1800" i="1" u="sng" dirty="0">
                <a:solidFill>
                  <a:srgbClr val="FF0000"/>
                </a:solidFill>
                <a:latin typeface="Arial" pitchFamily="34" charset="0"/>
                <a:ea typeface="宋体" pitchFamily="2" charset="-122"/>
                <a:cs typeface="Arial" pitchFamily="34" charset="0"/>
              </a:rPr>
              <a:t>Rome</a:t>
            </a:r>
            <a:r>
              <a:rPr lang="en-GB" altLang="zh-CN" sz="1800" i="1" dirty="0">
                <a:latin typeface="Arial" pitchFamily="34" charset="0"/>
                <a:ea typeface="宋体" pitchFamily="2" charset="-122"/>
                <a:cs typeface="Arial" pitchFamily="34" charset="0"/>
              </a:rPr>
              <a:t> </a:t>
            </a:r>
            <a:r>
              <a:rPr lang="en-GB" altLang="zh-CN" sz="1800" dirty="0">
                <a:latin typeface="Arial" pitchFamily="34" charset="0"/>
                <a:ea typeface="宋体" pitchFamily="2" charset="-122"/>
                <a:cs typeface="Arial" pitchFamily="34" charset="0"/>
              </a:rPr>
              <a:t>(50 AD)</a:t>
            </a:r>
            <a:r>
              <a:rPr lang="en-GB" altLang="zh-CN" sz="1800" dirty="0">
                <a:solidFill>
                  <a:srgbClr val="003300"/>
                </a:solidFill>
                <a:latin typeface="Arial" pitchFamily="34" charset="0"/>
                <a:ea typeface="宋体" pitchFamily="2" charset="-122"/>
                <a:cs typeface="Arial" pitchFamily="34" charset="0"/>
              </a:rPr>
              <a:t>:</a:t>
            </a:r>
            <a:r>
              <a:rPr lang="en-GB" altLang="zh-CN" sz="1800" dirty="0">
                <a:latin typeface="Arial" pitchFamily="34" charset="0"/>
                <a:ea typeface="宋体" pitchFamily="2" charset="-122"/>
                <a:cs typeface="Arial" pitchFamily="34" charset="0"/>
              </a:rPr>
              <a:t> e.g. gardens, villas-cottages, public parks, street plans, aqueducts, walking paths, landscape architecture, etc.</a:t>
            </a:r>
          </a:p>
          <a:p>
            <a:pPr algn="just">
              <a:buFont typeface="Wingdings" pitchFamily="2" charset="2"/>
              <a:buNone/>
            </a:pPr>
            <a:endParaRPr lang="en-GB" altLang="zh-CN" sz="1400" dirty="0">
              <a:latin typeface="Arial" pitchFamily="34" charset="0"/>
              <a:ea typeface="宋体" pitchFamily="2" charset="-122"/>
              <a:cs typeface="Arial" pitchFamily="34" charset="0"/>
            </a:endParaRPr>
          </a:p>
          <a:p>
            <a:pPr algn="just"/>
            <a:r>
              <a:rPr lang="en-US" altLang="zh-CN" sz="1800" dirty="0">
                <a:latin typeface="Arial" pitchFamily="34" charset="0"/>
                <a:ea typeface="宋体" pitchFamily="2" charset="-122"/>
                <a:cs typeface="Arial" pitchFamily="34" charset="0"/>
              </a:rPr>
              <a:t>The landscape view (“</a:t>
            </a:r>
            <a:r>
              <a:rPr lang="en-US" altLang="zh-CN" sz="1800" dirty="0" err="1">
                <a:latin typeface="Arial" pitchFamily="34" charset="0"/>
                <a:ea typeface="宋体" pitchFamily="2" charset="-122"/>
                <a:cs typeface="Arial" pitchFamily="34" charset="0"/>
              </a:rPr>
              <a:t>prospectui</a:t>
            </a:r>
            <a:r>
              <a:rPr lang="el-GR" altLang="zh-CN" sz="1800" dirty="0">
                <a:latin typeface="Arial" pitchFamily="34" charset="0"/>
                <a:ea typeface="宋体" pitchFamily="2" charset="-122"/>
                <a:cs typeface="Arial" pitchFamily="34" charset="0"/>
              </a:rPr>
              <a:t>”</a:t>
            </a:r>
            <a:r>
              <a:rPr lang="en-US" altLang="zh-CN" sz="1800" dirty="0">
                <a:latin typeface="Arial" pitchFamily="34" charset="0"/>
                <a:ea typeface="宋体" pitchFamily="2" charset="-122"/>
                <a:cs typeface="Arial" pitchFamily="34" charset="0"/>
              </a:rPr>
              <a:t>): legally protected as a </a:t>
            </a:r>
            <a:r>
              <a:rPr lang="en-US" altLang="zh-CN" sz="1800" i="1" dirty="0">
                <a:latin typeface="Arial" pitchFamily="34" charset="0"/>
                <a:ea typeface="宋体" pitchFamily="2" charset="-122"/>
                <a:cs typeface="Arial" pitchFamily="34" charset="0"/>
              </a:rPr>
              <a:t>human right/ good</a:t>
            </a:r>
            <a:r>
              <a:rPr lang="en-US" altLang="zh-CN" sz="1800" dirty="0">
                <a:latin typeface="Arial" pitchFamily="34" charset="0"/>
                <a:ea typeface="宋体" pitchFamily="2" charset="-122"/>
                <a:cs typeface="Arial" pitchFamily="34" charset="0"/>
              </a:rPr>
              <a:t> (roman jurist </a:t>
            </a:r>
            <a:r>
              <a:rPr lang="en-US" altLang="zh-CN" sz="1800" dirty="0" err="1">
                <a:latin typeface="Arial" pitchFamily="34" charset="0"/>
                <a:ea typeface="宋体" pitchFamily="2" charset="-122"/>
                <a:cs typeface="Arial" pitchFamily="34" charset="0"/>
              </a:rPr>
              <a:t>Ulpianos</a:t>
            </a:r>
            <a:r>
              <a:rPr lang="en-US" altLang="zh-CN" sz="1800" dirty="0">
                <a:latin typeface="Arial" pitchFamily="34" charset="0"/>
                <a:ea typeface="宋体" pitchFamily="2" charset="-122"/>
                <a:cs typeface="Arial" pitchFamily="34" charset="0"/>
              </a:rPr>
              <a:t> </a:t>
            </a:r>
            <a:r>
              <a:rPr lang="en-US" altLang="zh-CN" sz="1800" dirty="0" err="1">
                <a:latin typeface="Arial" pitchFamily="34" charset="0"/>
                <a:ea typeface="宋体" pitchFamily="2" charset="-122"/>
                <a:cs typeface="Arial" pitchFamily="34" charset="0"/>
              </a:rPr>
              <a:t>Domitius</a:t>
            </a:r>
            <a:r>
              <a:rPr lang="en-US" altLang="zh-CN" sz="1800" dirty="0">
                <a:latin typeface="Arial" pitchFamily="34" charset="0"/>
                <a:ea typeface="宋体" pitchFamily="2" charset="-122"/>
                <a:cs typeface="Arial" pitchFamily="34" charset="0"/>
              </a:rPr>
              <a:t>).</a:t>
            </a:r>
          </a:p>
          <a:p>
            <a:pPr algn="just">
              <a:buFont typeface="Wingdings" pitchFamily="2" charset="2"/>
              <a:buNone/>
            </a:pPr>
            <a:endParaRPr lang="en-US" altLang="zh-CN" sz="1400" dirty="0">
              <a:latin typeface="Arial" pitchFamily="34" charset="0"/>
              <a:ea typeface="宋体" pitchFamily="2" charset="-122"/>
              <a:cs typeface="Arial" pitchFamily="34" charset="0"/>
            </a:endParaRPr>
          </a:p>
          <a:p>
            <a:pPr algn="just"/>
            <a:r>
              <a:rPr lang="en-GB" altLang="zh-CN" sz="1800" i="1" dirty="0">
                <a:latin typeface="Arial" pitchFamily="34" charset="0"/>
                <a:ea typeface="宋体" pitchFamily="2" charset="-122"/>
                <a:cs typeface="Arial" pitchFamily="34" charset="0"/>
              </a:rPr>
              <a:t>Nature worship</a:t>
            </a:r>
            <a:r>
              <a:rPr lang="en-GB" altLang="zh-CN" sz="1800" dirty="0">
                <a:latin typeface="Arial" pitchFamily="34" charset="0"/>
                <a:ea typeface="宋体" pitchFamily="2" charset="-122"/>
                <a:cs typeface="Arial" pitchFamily="34" charset="0"/>
              </a:rPr>
              <a:t> and the “</a:t>
            </a:r>
            <a:r>
              <a:rPr lang="en-GB" altLang="zh-CN" sz="1800" i="1" dirty="0">
                <a:latin typeface="Arial" pitchFamily="34" charset="0"/>
                <a:ea typeface="宋体" pitchFamily="2" charset="-122"/>
                <a:cs typeface="Arial" pitchFamily="34" charset="0"/>
              </a:rPr>
              <a:t>ideal of Arcadia”</a:t>
            </a:r>
            <a:r>
              <a:rPr lang="en-GB" altLang="zh-CN" sz="1800" dirty="0">
                <a:latin typeface="Arial" pitchFamily="34" charset="0"/>
                <a:ea typeface="宋体" pitchFamily="2" charset="-122"/>
                <a:cs typeface="Arial" pitchFamily="34" charset="0"/>
              </a:rPr>
              <a:t>: sacredness in nature, idealised rural landscapes; Homer, </a:t>
            </a:r>
            <a:r>
              <a:rPr lang="en-US" altLang="zh-CN" sz="1800" dirty="0">
                <a:latin typeface="Arial" pitchFamily="34" charset="0"/>
                <a:ea typeface="宋体" pitchFamily="2" charset="-122"/>
                <a:cs typeface="Arial" pitchFamily="34" charset="0"/>
              </a:rPr>
              <a:t>Plato, </a:t>
            </a:r>
            <a:r>
              <a:rPr lang="en-US" altLang="zh-CN" sz="1800" dirty="0" err="1">
                <a:latin typeface="Arial" pitchFamily="34" charset="0"/>
                <a:ea typeface="宋体" pitchFamily="2" charset="-122"/>
                <a:cs typeface="Arial" pitchFamily="34" charset="0"/>
              </a:rPr>
              <a:t>Theokritos</a:t>
            </a:r>
            <a:r>
              <a:rPr lang="en-US" altLang="zh-CN" sz="1800" dirty="0">
                <a:latin typeface="Arial" pitchFamily="34" charset="0"/>
                <a:ea typeface="宋体" pitchFamily="2" charset="-122"/>
                <a:cs typeface="Arial" pitchFamily="34" charset="0"/>
              </a:rPr>
              <a:t>, Pausanias, Virgil, Horace, Ovid, </a:t>
            </a:r>
            <a:r>
              <a:rPr lang="en-US" altLang="zh-CN" sz="1800" dirty="0" smtClean="0">
                <a:latin typeface="Arial" pitchFamily="34" charset="0"/>
                <a:ea typeface="宋体" pitchFamily="2" charset="-122"/>
                <a:cs typeface="Arial" pitchFamily="34" charset="0"/>
              </a:rPr>
              <a:t>etc.</a:t>
            </a:r>
            <a:endParaRPr lang="el-GR" sz="2400" dirty="0">
              <a:latin typeface="Arial" pitchFamily="34" charset="0"/>
              <a:ea typeface="宋体" pitchFamily="2" charset="-122"/>
              <a:cs typeface="Arial" pitchFamily="34" charset="0"/>
            </a:endParaRPr>
          </a:p>
        </p:txBody>
      </p:sp>
      <p:pic>
        <p:nvPicPr>
          <p:cNvPr id="151556" name="Picture 4" descr="800px-RomaViaAppiaAntica03"/>
          <p:cNvPicPr>
            <a:picLocks noGrp="1" noChangeAspect="1" noChangeArrowheads="1"/>
          </p:cNvPicPr>
          <p:nvPr>
            <p:ph sz="quarter" idx="2"/>
          </p:nvPr>
        </p:nvPicPr>
        <p:blipFill>
          <a:blip r:embed="rId2" cstate="print"/>
          <a:srcRect/>
          <a:stretch>
            <a:fillRect/>
          </a:stretch>
        </p:blipFill>
        <p:spPr>
          <a:xfrm>
            <a:off x="3779838" y="1412875"/>
            <a:ext cx="2652712" cy="2016125"/>
          </a:xfrm>
          <a:noFill/>
          <a:ln/>
        </p:spPr>
      </p:pic>
      <p:pic>
        <p:nvPicPr>
          <p:cNvPr id="151557" name="Picture 5" descr="Pont_du_gard"/>
          <p:cNvPicPr>
            <a:picLocks noChangeAspect="1" noChangeArrowheads="1"/>
          </p:cNvPicPr>
          <p:nvPr/>
        </p:nvPicPr>
        <p:blipFill>
          <a:blip r:embed="rId3" cstate="print"/>
          <a:srcRect/>
          <a:stretch>
            <a:fillRect/>
          </a:stretch>
        </p:blipFill>
        <p:spPr bwMode="auto">
          <a:xfrm>
            <a:off x="5724525" y="1412875"/>
            <a:ext cx="2879725" cy="1998663"/>
          </a:xfrm>
          <a:prstGeom prst="rect">
            <a:avLst/>
          </a:prstGeom>
          <a:noFill/>
        </p:spPr>
      </p:pic>
      <p:pic>
        <p:nvPicPr>
          <p:cNvPr id="151558" name="Picture 6" descr="romanvilla"/>
          <p:cNvPicPr>
            <a:picLocks noGrp="1" noChangeAspect="1" noChangeArrowheads="1"/>
          </p:cNvPicPr>
          <p:nvPr>
            <p:ph sz="quarter" idx="1"/>
          </p:nvPr>
        </p:nvPicPr>
        <p:blipFill>
          <a:blip r:embed="rId4" cstate="print"/>
          <a:srcRect/>
          <a:stretch>
            <a:fillRect/>
          </a:stretch>
        </p:blipFill>
        <p:spPr>
          <a:xfrm>
            <a:off x="468313" y="1412875"/>
            <a:ext cx="3327400" cy="2027238"/>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a:t>
            </a:r>
            <a:br>
              <a:rPr lang="en-US" altLang="zh-CN" sz="2300" b="1" dirty="0">
                <a:latin typeface="Century Gothic" pitchFamily="34" charset="0"/>
                <a:ea typeface="宋体" pitchFamily="2" charset="-122"/>
              </a:rPr>
            </a:br>
            <a:r>
              <a:rPr lang="en-US" altLang="zh-CN" sz="2300" b="1" dirty="0" smtClean="0">
                <a:latin typeface="Century Gothic" pitchFamily="34" charset="0"/>
                <a:ea typeface="宋体" pitchFamily="2" charset="-122"/>
              </a:rPr>
              <a:t>Ptolemy, 1</a:t>
            </a:r>
            <a:r>
              <a:rPr lang="en-US" altLang="zh-CN" sz="2300" b="1" baseline="30000" dirty="0" smtClean="0">
                <a:latin typeface="Century Gothic" pitchFamily="34" charset="0"/>
                <a:ea typeface="宋体" pitchFamily="2" charset="-122"/>
              </a:rPr>
              <a:t>st</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52579" name="Rectangle 3"/>
          <p:cNvSpPr>
            <a:spLocks noGrp="1" noChangeArrowheads="1"/>
          </p:cNvSpPr>
          <p:nvPr>
            <p:ph type="body" sz="half" idx="1"/>
          </p:nvPr>
        </p:nvSpPr>
        <p:spPr/>
        <p:txBody>
          <a:bodyPr/>
          <a:lstStyle/>
          <a:p>
            <a:pPr>
              <a:buFont typeface="Wingdings" pitchFamily="2" charset="2"/>
              <a:buNone/>
            </a:pPr>
            <a:endParaRPr lang="el-GR" altLang="zh-CN" sz="2000">
              <a:latin typeface="Times New Roman" pitchFamily="18" charset="0"/>
            </a:endParaRPr>
          </a:p>
          <a:p>
            <a:endParaRPr lang="el-GR" sz="2000"/>
          </a:p>
        </p:txBody>
      </p:sp>
      <p:sp>
        <p:nvSpPr>
          <p:cNvPr id="152580" name="Rectangle 4"/>
          <p:cNvSpPr>
            <a:spLocks noGrp="1" noChangeArrowheads="1"/>
          </p:cNvSpPr>
          <p:nvPr>
            <p:ph type="body" sz="half" idx="2"/>
          </p:nvPr>
        </p:nvSpPr>
        <p:spPr>
          <a:xfrm>
            <a:off x="323528" y="1628775"/>
            <a:ext cx="3888432" cy="4824413"/>
          </a:xfrm>
        </p:spPr>
        <p:txBody>
          <a:bodyPr/>
          <a:lstStyle/>
          <a:p>
            <a:r>
              <a:rPr lang="en-GB" altLang="zh-CN" sz="1800" u="sng" dirty="0">
                <a:solidFill>
                  <a:srgbClr val="FF0000"/>
                </a:solidFill>
                <a:latin typeface="Arial" pitchFamily="34" charset="0"/>
                <a:ea typeface="宋体" pitchFamily="2" charset="-122"/>
                <a:cs typeface="Arial" pitchFamily="34" charset="0"/>
              </a:rPr>
              <a:t>Ptolemaic science</a:t>
            </a:r>
            <a:r>
              <a:rPr lang="el-GR" altLang="zh-CN" sz="1800" u="sng" dirty="0">
                <a:solidFill>
                  <a:srgbClr val="FF0000"/>
                </a:solidFill>
                <a:latin typeface="Arial" pitchFamily="34" charset="0"/>
                <a:ea typeface="宋体" pitchFamily="2" charset="-122"/>
                <a:cs typeface="Arial" pitchFamily="34" charset="0"/>
              </a:rPr>
              <a:t> </a:t>
            </a:r>
            <a:r>
              <a:rPr lang="el-GR" altLang="zh-CN" sz="1800" dirty="0">
                <a:latin typeface="Arial" pitchFamily="34" charset="0"/>
                <a:ea typeface="宋体" pitchFamily="2" charset="-122"/>
                <a:cs typeface="Arial" pitchFamily="34" charset="0"/>
              </a:rPr>
              <a:t>(</a:t>
            </a:r>
            <a:r>
              <a:rPr lang="en-US" altLang="zh-CN" sz="1800" dirty="0">
                <a:latin typeface="Arial" pitchFamily="34" charset="0"/>
                <a:ea typeface="宋体" pitchFamily="2" charset="-122"/>
                <a:cs typeface="Arial" pitchFamily="34" charset="0"/>
              </a:rPr>
              <a:t>150 AC)</a:t>
            </a:r>
            <a:r>
              <a:rPr lang="el-GR" altLang="zh-CN" sz="1800" dirty="0">
                <a:latin typeface="Arial" pitchFamily="34" charset="0"/>
                <a:ea typeface="宋体" pitchFamily="2" charset="-122"/>
                <a:cs typeface="Arial" pitchFamily="34" charset="0"/>
              </a:rPr>
              <a:t>:</a:t>
            </a:r>
            <a:r>
              <a:rPr lang="en-GB" altLang="zh-CN" sz="1800" b="1" dirty="0">
                <a:latin typeface="Arial" pitchFamily="34" charset="0"/>
                <a:ea typeface="宋体" pitchFamily="2" charset="-122"/>
                <a:cs typeface="Arial" pitchFamily="34" charset="0"/>
              </a:rPr>
              <a:t>  </a:t>
            </a:r>
          </a:p>
          <a:p>
            <a:pPr>
              <a:buFont typeface="Wingdings" pitchFamily="2" charset="2"/>
              <a:buNone/>
            </a:pPr>
            <a:r>
              <a:rPr lang="en-GB" altLang="zh-CN" sz="1800" i="1" dirty="0">
                <a:latin typeface="Arial" pitchFamily="34" charset="0"/>
                <a:ea typeface="宋体" pitchFamily="2" charset="-122"/>
                <a:cs typeface="Arial" pitchFamily="34" charset="0"/>
              </a:rPr>
              <a:t>    * Map </a:t>
            </a:r>
            <a:r>
              <a:rPr lang="en-GB" altLang="zh-CN" sz="1800" i="1" dirty="0" smtClean="0">
                <a:latin typeface="Arial" pitchFamily="34" charset="0"/>
                <a:ea typeface="宋体" pitchFamily="2" charset="-122"/>
                <a:cs typeface="Arial" pitchFamily="34" charset="0"/>
              </a:rPr>
              <a:t>design</a:t>
            </a:r>
          </a:p>
          <a:p>
            <a:pPr>
              <a:buFont typeface="Wingdings" pitchFamily="2" charset="2"/>
              <a:buNone/>
            </a:pPr>
            <a:endParaRPr lang="en-GB" altLang="zh-CN" sz="800" i="1" dirty="0">
              <a:latin typeface="Arial" pitchFamily="34" charset="0"/>
              <a:ea typeface="宋体" pitchFamily="2" charset="-122"/>
              <a:cs typeface="Arial" pitchFamily="34" charset="0"/>
            </a:endParaRPr>
          </a:p>
          <a:p>
            <a:pPr algn="just">
              <a:buFont typeface="Wingdings" pitchFamily="2" charset="2"/>
              <a:buNone/>
            </a:pPr>
            <a:r>
              <a:rPr lang="en-GB" altLang="zh-CN" sz="1800" dirty="0">
                <a:latin typeface="Arial" pitchFamily="34" charset="0"/>
                <a:ea typeface="宋体" pitchFamily="2" charset="-122"/>
                <a:cs typeface="Arial" pitchFamily="34" charset="0"/>
              </a:rPr>
              <a:t>     </a:t>
            </a:r>
            <a:r>
              <a:rPr lang="el-GR" altLang="zh-CN" sz="1800" dirty="0">
                <a:latin typeface="Arial" pitchFamily="34" charset="0"/>
                <a:cs typeface="Arial" pitchFamily="34" charset="0"/>
              </a:rPr>
              <a:t>- </a:t>
            </a:r>
            <a:r>
              <a:rPr lang="en-GB" altLang="zh-CN" sz="1800" dirty="0">
                <a:latin typeface="Arial" pitchFamily="34" charset="0"/>
                <a:ea typeface="宋体" pitchFamily="2" charset="-122"/>
                <a:cs typeface="Arial" pitchFamily="34" charset="0"/>
              </a:rPr>
              <a:t>Ptolemaic maps</a:t>
            </a:r>
            <a:r>
              <a:rPr lang="el-GR" altLang="zh-CN" sz="1800" dirty="0">
                <a:latin typeface="Arial" pitchFamily="34" charset="0"/>
                <a:cs typeface="Arial" pitchFamily="34" charset="0"/>
              </a:rPr>
              <a:t> </a:t>
            </a:r>
            <a:r>
              <a:rPr lang="en-GB" altLang="zh-CN" sz="1800" dirty="0">
                <a:latin typeface="Arial" pitchFamily="34" charset="0"/>
                <a:ea typeface="宋体" pitchFamily="2" charset="-122"/>
                <a:cs typeface="Arial" pitchFamily="34" charset="0"/>
              </a:rPr>
              <a:t>influenced landscape history until 16</a:t>
            </a:r>
            <a:r>
              <a:rPr lang="en-GB" altLang="zh-CN" sz="1800" baseline="30000" dirty="0">
                <a:latin typeface="Arial" pitchFamily="34" charset="0"/>
                <a:ea typeface="宋体" pitchFamily="2" charset="-122"/>
                <a:cs typeface="Arial" pitchFamily="34" charset="0"/>
              </a:rPr>
              <a:t>th</a:t>
            </a:r>
            <a:r>
              <a:rPr lang="en-GB" altLang="zh-CN" sz="1800" dirty="0">
                <a:latin typeface="Arial" pitchFamily="34" charset="0"/>
                <a:ea typeface="宋体" pitchFamily="2" charset="-122"/>
                <a:cs typeface="Arial" pitchFamily="34" charset="0"/>
              </a:rPr>
              <a:t> century BC (</a:t>
            </a:r>
            <a:r>
              <a:rPr lang="en-GB" altLang="zh-CN" sz="1800" dirty="0" err="1">
                <a:latin typeface="Arial" pitchFamily="34" charset="0"/>
                <a:ea typeface="宋体" pitchFamily="2" charset="-122"/>
                <a:cs typeface="Arial" pitchFamily="34" charset="0"/>
              </a:rPr>
              <a:t>Olwig</a:t>
            </a:r>
            <a:r>
              <a:rPr lang="en-GB" altLang="zh-CN" sz="1800" dirty="0">
                <a:latin typeface="Arial" pitchFamily="34" charset="0"/>
                <a:ea typeface="宋体" pitchFamily="2" charset="-122"/>
                <a:cs typeface="Arial" pitchFamily="34" charset="0"/>
              </a:rPr>
              <a:t>, 2006)</a:t>
            </a:r>
            <a:r>
              <a:rPr lang="el-GR" altLang="zh-CN" sz="1800" dirty="0">
                <a:latin typeface="Arial" pitchFamily="34" charset="0"/>
                <a:ea typeface="宋体" pitchFamily="2" charset="-122"/>
                <a:cs typeface="Arial" pitchFamily="34" charset="0"/>
              </a:rPr>
              <a:t> </a:t>
            </a:r>
            <a:endParaRPr lang="en-US" altLang="zh-CN" sz="1800" dirty="0" smtClean="0">
              <a:latin typeface="Arial" pitchFamily="34" charset="0"/>
              <a:ea typeface="宋体" pitchFamily="2" charset="-122"/>
              <a:cs typeface="Arial" pitchFamily="34" charset="0"/>
            </a:endParaRPr>
          </a:p>
          <a:p>
            <a:pPr algn="just">
              <a:buFont typeface="Wingdings" pitchFamily="2" charset="2"/>
              <a:buNone/>
            </a:pPr>
            <a:endParaRPr lang="en-US" altLang="zh-CN" sz="700" dirty="0">
              <a:latin typeface="Arial" pitchFamily="34" charset="0"/>
              <a:ea typeface="宋体" pitchFamily="2" charset="-122"/>
              <a:cs typeface="Arial" pitchFamily="34" charset="0"/>
            </a:endParaRPr>
          </a:p>
          <a:p>
            <a:pPr algn="just">
              <a:buFont typeface="Wingdings" pitchFamily="2" charset="2"/>
              <a:buNone/>
            </a:pPr>
            <a:r>
              <a:rPr lang="en-US" altLang="zh-CN" sz="1800" dirty="0">
                <a:latin typeface="Arial" pitchFamily="34" charset="0"/>
                <a:ea typeface="宋体" pitchFamily="2" charset="-122"/>
                <a:cs typeface="Arial" pitchFamily="34" charset="0"/>
              </a:rPr>
              <a:t>    </a:t>
            </a:r>
            <a:r>
              <a:rPr lang="el-GR" altLang="zh-CN" sz="1800" dirty="0">
                <a:latin typeface="Arial" pitchFamily="34" charset="0"/>
                <a:cs typeface="Arial" pitchFamily="34" charset="0"/>
              </a:rPr>
              <a:t>- </a:t>
            </a:r>
            <a:r>
              <a:rPr lang="en-GB" altLang="zh-CN" sz="1800" dirty="0">
                <a:latin typeface="Arial" pitchFamily="34" charset="0"/>
                <a:ea typeface="宋体" pitchFamily="2" charset="-122"/>
                <a:cs typeface="Arial" pitchFamily="34" charset="0"/>
              </a:rPr>
              <a:t>strongly </a:t>
            </a:r>
            <a:r>
              <a:rPr lang="en-GB" altLang="zh-CN" sz="1800" dirty="0" smtClean="0">
                <a:latin typeface="Arial" pitchFamily="34" charset="0"/>
                <a:ea typeface="宋体" pitchFamily="2" charset="-122"/>
                <a:cs typeface="Arial" pitchFamily="34" charset="0"/>
              </a:rPr>
              <a:t>contributed </a:t>
            </a:r>
            <a:r>
              <a:rPr lang="en-GB" altLang="zh-CN" sz="1800" dirty="0">
                <a:latin typeface="Arial" pitchFamily="34" charset="0"/>
                <a:ea typeface="宋体" pitchFamily="2" charset="-122"/>
                <a:cs typeface="Arial" pitchFamily="34" charset="0"/>
              </a:rPr>
              <a:t>to the geometrical representation of the world through the paper and to the idea of landscape ‘as picture of the world and of the world as picture’ (</a:t>
            </a:r>
            <a:r>
              <a:rPr lang="en-GB" altLang="zh-CN" sz="1800" dirty="0" err="1">
                <a:latin typeface="Arial" pitchFamily="34" charset="0"/>
                <a:ea typeface="宋体" pitchFamily="2" charset="-122"/>
                <a:cs typeface="Arial" pitchFamily="34" charset="0"/>
              </a:rPr>
              <a:t>Olwig</a:t>
            </a:r>
            <a:r>
              <a:rPr lang="en-GB" altLang="zh-CN" sz="1800" dirty="0">
                <a:latin typeface="Arial" pitchFamily="34" charset="0"/>
                <a:ea typeface="宋体" pitchFamily="2" charset="-122"/>
                <a:cs typeface="Arial" pitchFamily="34" charset="0"/>
              </a:rPr>
              <a:t>, 2001)</a:t>
            </a:r>
          </a:p>
        </p:txBody>
      </p:sp>
      <p:pic>
        <p:nvPicPr>
          <p:cNvPr id="152581" name="Picture 5" descr="717px-cellarius_ptolemaic_system"/>
          <p:cNvPicPr>
            <a:picLocks noChangeAspect="1" noChangeArrowheads="1"/>
          </p:cNvPicPr>
          <p:nvPr/>
        </p:nvPicPr>
        <p:blipFill>
          <a:blip r:embed="rId2" cstate="print"/>
          <a:srcRect/>
          <a:stretch>
            <a:fillRect/>
          </a:stretch>
        </p:blipFill>
        <p:spPr bwMode="auto">
          <a:xfrm>
            <a:off x="4356100" y="1700213"/>
            <a:ext cx="4391025" cy="3673475"/>
          </a:xfrm>
          <a:prstGeom prst="rect">
            <a:avLst/>
          </a:prstGeom>
          <a:noFill/>
        </p:spPr>
      </p:pic>
      <p:sp>
        <p:nvSpPr>
          <p:cNvPr id="152582" name="Rectangle 6"/>
          <p:cNvSpPr>
            <a:spLocks noChangeArrowheads="1"/>
          </p:cNvSpPr>
          <p:nvPr/>
        </p:nvSpPr>
        <p:spPr bwMode="auto">
          <a:xfrm>
            <a:off x="4211638" y="5589589"/>
            <a:ext cx="4546600" cy="935756"/>
          </a:xfrm>
          <a:prstGeom prst="rect">
            <a:avLst/>
          </a:prstGeom>
          <a:noFill/>
          <a:ln w="9525">
            <a:noFill/>
            <a:miter lim="800000"/>
            <a:headEnd/>
            <a:tailEnd/>
          </a:ln>
          <a:effectLst/>
        </p:spPr>
        <p:txBody>
          <a:bodyPr/>
          <a:lstStyle/>
          <a:p>
            <a:pPr marL="342900" indent="-342900" algn="just">
              <a:lnSpc>
                <a:spcPct val="90000"/>
              </a:lnSpc>
              <a:spcBef>
                <a:spcPct val="20000"/>
              </a:spcBef>
              <a:buClr>
                <a:schemeClr val="bg2"/>
              </a:buClr>
              <a:buSzPct val="105000"/>
              <a:buFont typeface="Wingdings" pitchFamily="2" charset="2"/>
              <a:buChar char="ð"/>
            </a:pPr>
            <a:r>
              <a:rPr lang="en-GB" altLang="zh-CN" i="1" dirty="0">
                <a:latin typeface="Arial" pitchFamily="34" charset="0"/>
                <a:ea typeface="宋体" pitchFamily="2" charset="-122"/>
                <a:cs typeface="Arial" pitchFamily="34" charset="0"/>
              </a:rPr>
              <a:t>Visual/ representational dimension of landscape - landscape as ‘a way of seeing’ (Cosgrove, 1984)</a:t>
            </a:r>
          </a:p>
          <a:p>
            <a:pPr marL="342900" indent="-342900">
              <a:spcBef>
                <a:spcPct val="20000"/>
              </a:spcBef>
              <a:buClr>
                <a:schemeClr val="bg2"/>
              </a:buClr>
              <a:buSzPct val="75000"/>
              <a:buFont typeface="Wingdings" pitchFamily="2" charset="2"/>
              <a:buNone/>
            </a:pPr>
            <a:endParaRPr lang="en-GB" altLang="zh-CN" sz="600" i="1" dirty="0">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488950"/>
            <a:ext cx="8229600" cy="923925"/>
          </a:xfrm>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Conscience’—Middle </a:t>
            </a:r>
            <a:r>
              <a:rPr lang="en-US" altLang="zh-CN" sz="2300" b="1" dirty="0" smtClean="0">
                <a:latin typeface="Century Gothic" pitchFamily="34" charset="0"/>
                <a:ea typeface="宋体" pitchFamily="2" charset="-122"/>
              </a:rPr>
              <a:t>Ages, 1</a:t>
            </a:r>
            <a:r>
              <a:rPr lang="en-US" altLang="zh-CN" sz="2300" b="1" baseline="30000" dirty="0" smtClean="0">
                <a:latin typeface="Century Gothic" pitchFamily="34" charset="0"/>
                <a:ea typeface="宋体" pitchFamily="2" charset="-122"/>
              </a:rPr>
              <a:t>st</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53603" name="Rectangle 3"/>
          <p:cNvSpPr>
            <a:spLocks noGrp="1" noChangeArrowheads="1"/>
          </p:cNvSpPr>
          <p:nvPr>
            <p:ph type="body" idx="1"/>
          </p:nvPr>
        </p:nvSpPr>
        <p:spPr>
          <a:xfrm>
            <a:off x="467544" y="1628800"/>
            <a:ext cx="8424936" cy="4852987"/>
          </a:xfrm>
        </p:spPr>
        <p:txBody>
          <a:bodyPr/>
          <a:lstStyle/>
          <a:p>
            <a:pPr>
              <a:lnSpc>
                <a:spcPct val="90000"/>
              </a:lnSpc>
            </a:pPr>
            <a:r>
              <a:rPr lang="en-US" altLang="zh-CN" sz="1800" u="sng" dirty="0">
                <a:solidFill>
                  <a:srgbClr val="FF0000"/>
                </a:solidFill>
                <a:latin typeface="Arial" pitchFamily="34" charset="0"/>
                <a:ea typeface="宋体" pitchFamily="2" charset="-122"/>
                <a:cs typeface="Arial" pitchFamily="34" charset="0"/>
              </a:rPr>
              <a:t>Middle Ages</a:t>
            </a:r>
            <a:r>
              <a:rPr lang="en-US" altLang="zh-CN" sz="1800" dirty="0">
                <a:solidFill>
                  <a:srgbClr val="FF0000"/>
                </a:solidFill>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(476 – 1492 AC) </a:t>
            </a:r>
          </a:p>
          <a:p>
            <a:pPr>
              <a:lnSpc>
                <a:spcPct val="90000"/>
              </a:lnSpc>
              <a:buFont typeface="Wingdings" pitchFamily="2" charset="2"/>
              <a:buNone/>
            </a:pPr>
            <a:r>
              <a:rPr lang="en-US" altLang="zh-CN" sz="1800" dirty="0">
                <a:latin typeface="Arial" pitchFamily="34" charset="0"/>
                <a:ea typeface="宋体" pitchFamily="2" charset="-122"/>
                <a:cs typeface="Arial" pitchFamily="34" charset="0"/>
              </a:rPr>
              <a:t> - poetry and literature were religious, theocratic</a:t>
            </a:r>
            <a:endParaRPr lang="el-GR" altLang="zh-CN" sz="1800" dirty="0">
              <a:latin typeface="Arial" pitchFamily="34" charset="0"/>
              <a:cs typeface="Arial" pitchFamily="34" charset="0"/>
            </a:endParaRPr>
          </a:p>
          <a:p>
            <a:pPr>
              <a:lnSpc>
                <a:spcPct val="90000"/>
              </a:lnSpc>
              <a:buFont typeface="Wingdings" pitchFamily="2" charset="2"/>
              <a:buNone/>
            </a:pPr>
            <a:r>
              <a:rPr lang="en-US" altLang="zh-CN" sz="1800" dirty="0">
                <a:latin typeface="Arial" pitchFamily="34" charset="0"/>
                <a:ea typeface="宋体" pitchFamily="2" charset="-122"/>
                <a:cs typeface="Arial" pitchFamily="34" charset="0"/>
              </a:rPr>
              <a:t> </a:t>
            </a:r>
            <a:r>
              <a:rPr lang="el-GR" sz="1800" dirty="0">
                <a:latin typeface="Arial" pitchFamily="34" charset="0"/>
                <a:cs typeface="Arial" pitchFamily="34" charset="0"/>
              </a:rPr>
              <a:t>- </a:t>
            </a:r>
            <a:r>
              <a:rPr lang="en-US" sz="1800" dirty="0">
                <a:latin typeface="Arial" pitchFamily="34" charset="0"/>
                <a:cs typeface="Arial" pitchFamily="34" charset="0"/>
              </a:rPr>
              <a:t>nature identified with threat (</a:t>
            </a:r>
            <a:r>
              <a:rPr lang="en-US" sz="1800" dirty="0" err="1">
                <a:latin typeface="Arial" pitchFamily="34" charset="0"/>
                <a:cs typeface="Arial" pitchFamily="34" charset="0"/>
              </a:rPr>
              <a:t>Ananiadou-Tzimopoulou</a:t>
            </a:r>
            <a:r>
              <a:rPr lang="en-US" sz="1800" dirty="0">
                <a:latin typeface="Arial" pitchFamily="34" charset="0"/>
                <a:cs typeface="Arial" pitchFamily="34" charset="0"/>
              </a:rPr>
              <a:t>, 1992)</a:t>
            </a:r>
            <a:endParaRPr lang="en-US" altLang="zh-CN" sz="1800" dirty="0">
              <a:latin typeface="Arial" pitchFamily="34" charset="0"/>
              <a:ea typeface="宋体" pitchFamily="2" charset="-122"/>
              <a:cs typeface="Arial" pitchFamily="34" charset="0"/>
            </a:endParaRPr>
          </a:p>
          <a:p>
            <a:pPr>
              <a:lnSpc>
                <a:spcPct val="90000"/>
              </a:lnSpc>
              <a:buFont typeface="Wingdings" pitchFamily="2" charset="2"/>
              <a:buNone/>
            </a:pPr>
            <a:r>
              <a:rPr lang="en-US" altLang="zh-CN" sz="1800" dirty="0">
                <a:latin typeface="Arial" pitchFamily="34" charset="0"/>
                <a:ea typeface="宋体" pitchFamily="2" charset="-122"/>
                <a:cs typeface="Arial" pitchFamily="34" charset="0"/>
              </a:rPr>
              <a:t> - regulations protecting the view (</a:t>
            </a:r>
            <a:r>
              <a:rPr lang="en-US" altLang="zh-CN" sz="1800" dirty="0" err="1">
                <a:latin typeface="Arial" pitchFamily="34" charset="0"/>
                <a:ea typeface="宋体" pitchFamily="2" charset="-122"/>
                <a:cs typeface="Arial" pitchFamily="34" charset="0"/>
              </a:rPr>
              <a:t>Tourptsoglou-Stefanidou</a:t>
            </a:r>
            <a:r>
              <a:rPr lang="en-US" altLang="zh-CN" sz="1800" dirty="0">
                <a:latin typeface="Arial" pitchFamily="34" charset="0"/>
                <a:ea typeface="宋体" pitchFamily="2" charset="-122"/>
                <a:cs typeface="Arial" pitchFamily="34" charset="0"/>
              </a:rPr>
              <a:t>, 2005)</a:t>
            </a:r>
          </a:p>
          <a:p>
            <a:pPr>
              <a:lnSpc>
                <a:spcPct val="90000"/>
              </a:lnSpc>
              <a:buFont typeface="Wingdings" pitchFamily="2" charset="2"/>
              <a:buNone/>
            </a:pPr>
            <a:endParaRPr lang="en-US" altLang="zh-CN" sz="1800" dirty="0">
              <a:latin typeface="Arial" pitchFamily="34" charset="0"/>
              <a:ea typeface="宋体" pitchFamily="2" charset="-122"/>
              <a:cs typeface="Arial" pitchFamily="34" charset="0"/>
            </a:endParaRPr>
          </a:p>
          <a:p>
            <a:pPr>
              <a:lnSpc>
                <a:spcPct val="90000"/>
              </a:lnSpc>
            </a:pPr>
            <a:r>
              <a:rPr lang="en-US" altLang="zh-CN" sz="1800" dirty="0">
                <a:latin typeface="Arial" pitchFamily="34" charset="0"/>
                <a:ea typeface="宋体" pitchFamily="2" charset="-122"/>
                <a:cs typeface="Arial" pitchFamily="34" charset="0"/>
              </a:rPr>
              <a:t>Green spaces inside the monasteries, few gardens (</a:t>
            </a:r>
            <a:r>
              <a:rPr lang="en-GB" altLang="zh-CN" sz="1800" dirty="0" err="1">
                <a:latin typeface="Arial" pitchFamily="34" charset="0"/>
                <a:ea typeface="宋体" pitchFamily="2" charset="-122"/>
                <a:cs typeface="Arial" pitchFamily="34" charset="0"/>
              </a:rPr>
              <a:t>Preece</a:t>
            </a:r>
            <a:r>
              <a:rPr lang="en-GB" altLang="zh-CN" sz="1800" dirty="0">
                <a:latin typeface="Arial" pitchFamily="34" charset="0"/>
                <a:ea typeface="宋体" pitchFamily="2" charset="-122"/>
                <a:cs typeface="Arial" pitchFamily="34" charset="0"/>
              </a:rPr>
              <a:t>, 1991)</a:t>
            </a:r>
          </a:p>
          <a:p>
            <a:pPr>
              <a:lnSpc>
                <a:spcPct val="90000"/>
              </a:lnSpc>
            </a:pPr>
            <a:endParaRPr lang="en-US" altLang="zh-CN" sz="1800" dirty="0">
              <a:latin typeface="Arial" pitchFamily="34" charset="0"/>
              <a:ea typeface="宋体" pitchFamily="2" charset="-122"/>
              <a:cs typeface="Arial" pitchFamily="34" charset="0"/>
            </a:endParaRPr>
          </a:p>
          <a:p>
            <a:pPr>
              <a:lnSpc>
                <a:spcPct val="90000"/>
              </a:lnSpc>
            </a:pPr>
            <a:r>
              <a:rPr lang="en-GB" altLang="zh-CN" sz="1800" dirty="0">
                <a:latin typeface="Arial" pitchFamily="34" charset="0"/>
                <a:ea typeface="宋体" pitchFamily="2" charset="-122"/>
                <a:cs typeface="Arial" pitchFamily="34" charset="0"/>
              </a:rPr>
              <a:t>Reduced influence of the </a:t>
            </a:r>
            <a:r>
              <a:rPr lang="en-GB" altLang="zh-CN" sz="1800" dirty="0">
                <a:solidFill>
                  <a:srgbClr val="003300"/>
                </a:solidFill>
                <a:latin typeface="Arial" pitchFamily="34" charset="0"/>
                <a:ea typeface="宋体" pitchFamily="2" charset="-122"/>
                <a:cs typeface="Arial" pitchFamily="34" charset="0"/>
              </a:rPr>
              <a:t>Greek-Roman tradition</a:t>
            </a:r>
            <a:r>
              <a:rPr lang="el-GR" altLang="zh-CN" sz="1800" dirty="0">
                <a:latin typeface="Arial" pitchFamily="34" charset="0"/>
                <a:cs typeface="Arial" pitchFamily="34" charset="0"/>
              </a:rPr>
              <a:t> </a:t>
            </a:r>
            <a:endParaRPr lang="en-US" altLang="zh-CN" sz="1800" dirty="0">
              <a:latin typeface="Arial" pitchFamily="34" charset="0"/>
              <a:ea typeface="宋体" pitchFamily="2" charset="-122"/>
              <a:cs typeface="Arial" pitchFamily="34" charset="0"/>
            </a:endParaRPr>
          </a:p>
          <a:p>
            <a:pPr>
              <a:lnSpc>
                <a:spcPct val="90000"/>
              </a:lnSpc>
            </a:pPr>
            <a:endParaRPr lang="en-US" altLang="zh-CN" sz="1800" dirty="0">
              <a:latin typeface="Arial" pitchFamily="34" charset="0"/>
              <a:ea typeface="宋体" pitchFamily="2" charset="-122"/>
              <a:cs typeface="Arial" pitchFamily="34" charset="0"/>
            </a:endParaRPr>
          </a:p>
          <a:p>
            <a:pPr algn="just">
              <a:lnSpc>
                <a:spcPct val="90000"/>
              </a:lnSpc>
            </a:pPr>
            <a:r>
              <a:rPr lang="en-US" altLang="zh-CN" sz="1800" dirty="0">
                <a:latin typeface="Arial" pitchFamily="34" charset="0"/>
                <a:ea typeface="宋体" pitchFamily="2" charset="-122"/>
                <a:cs typeface="Arial" pitchFamily="34" charset="0"/>
              </a:rPr>
              <a:t>Ascension of the poet and historian </a:t>
            </a:r>
            <a:r>
              <a:rPr lang="en-US" altLang="zh-CN" sz="1800" i="1" dirty="0">
                <a:latin typeface="Arial" pitchFamily="34" charset="0"/>
                <a:ea typeface="宋体" pitchFamily="2" charset="-122"/>
                <a:cs typeface="Arial" pitchFamily="34" charset="0"/>
              </a:rPr>
              <a:t>Petrarch</a:t>
            </a:r>
            <a:r>
              <a:rPr lang="en-US" altLang="zh-CN" sz="1800" dirty="0">
                <a:latin typeface="Arial" pitchFamily="34" charset="0"/>
                <a:ea typeface="宋体" pitchFamily="2" charset="-122"/>
                <a:cs typeface="Arial" pitchFamily="34" charset="0"/>
              </a:rPr>
              <a:t> </a:t>
            </a:r>
            <a:r>
              <a:rPr lang="en-GB" altLang="zh-CN" sz="1800" dirty="0">
                <a:latin typeface="Arial" pitchFamily="34" charset="0"/>
                <a:ea typeface="宋体" pitchFamily="2" charset="-122"/>
                <a:cs typeface="Arial" pitchFamily="34" charset="0"/>
              </a:rPr>
              <a:t>to Mont </a:t>
            </a:r>
            <a:r>
              <a:rPr lang="en-GB" altLang="zh-CN" sz="1800" dirty="0" err="1">
                <a:latin typeface="Arial" pitchFamily="34" charset="0"/>
                <a:ea typeface="宋体" pitchFamily="2" charset="-122"/>
                <a:cs typeface="Arial" pitchFamily="34" charset="0"/>
              </a:rPr>
              <a:t>Ventoux</a:t>
            </a:r>
            <a:r>
              <a:rPr lang="en-GB" altLang="zh-CN" sz="1800" dirty="0">
                <a:latin typeface="Arial" pitchFamily="34" charset="0"/>
                <a:ea typeface="宋体" pitchFamily="2" charset="-122"/>
                <a:cs typeface="Arial" pitchFamily="34" charset="0"/>
              </a:rPr>
              <a:t>: </a:t>
            </a:r>
            <a:r>
              <a:rPr lang="en-GB" altLang="zh-CN" sz="1800" dirty="0" smtClean="0">
                <a:latin typeface="Arial" pitchFamily="34" charset="0"/>
                <a:ea typeface="宋体" pitchFamily="2" charset="-122"/>
                <a:cs typeface="Arial" pitchFamily="34" charset="0"/>
              </a:rPr>
              <a:t>‘</a:t>
            </a:r>
            <a:r>
              <a:rPr lang="en-US" altLang="zh-CN" sz="1800" dirty="0" err="1" smtClean="0">
                <a:latin typeface="Arial" pitchFamily="34" charset="0"/>
                <a:ea typeface="宋体" pitchFamily="2" charset="-122"/>
                <a:cs typeface="Arial" pitchFamily="34" charset="0"/>
              </a:rPr>
              <a:t>signi</a:t>
            </a:r>
            <a:r>
              <a:rPr lang="en-GB" altLang="zh-CN" sz="1800" dirty="0" err="1">
                <a:latin typeface="Arial" pitchFamily="34" charset="0"/>
                <a:ea typeface="宋体" pitchFamily="2" charset="-122"/>
                <a:cs typeface="Arial" pitchFamily="34" charset="0"/>
              </a:rPr>
              <a:t>fies</a:t>
            </a:r>
            <a:r>
              <a:rPr lang="en-GB" altLang="zh-CN" sz="1800" dirty="0">
                <a:latin typeface="Arial" pitchFamily="34" charset="0"/>
                <a:ea typeface="宋体" pitchFamily="2" charset="-122"/>
                <a:cs typeface="Arial" pitchFamily="34" charset="0"/>
              </a:rPr>
              <a:t> </a:t>
            </a:r>
            <a:r>
              <a:rPr lang="en-GB" altLang="zh-CN" sz="1800" i="1" dirty="0">
                <a:latin typeface="Arial" pitchFamily="34" charset="0"/>
                <a:ea typeface="宋体" pitchFamily="2" charset="-122"/>
                <a:cs typeface="Arial" pitchFamily="34" charset="0"/>
              </a:rPr>
              <a:t>the ascension of the soul from the body to the </a:t>
            </a:r>
            <a:r>
              <a:rPr lang="en-GB" altLang="zh-CN" sz="1800" i="1" dirty="0" smtClean="0">
                <a:latin typeface="Arial" pitchFamily="34" charset="0"/>
                <a:ea typeface="宋体" pitchFamily="2" charset="-122"/>
                <a:cs typeface="Arial" pitchFamily="34" charset="0"/>
              </a:rPr>
              <a:t>spirit’ </a:t>
            </a:r>
            <a:r>
              <a:rPr lang="en-GB" altLang="zh-CN" sz="1800" dirty="0">
                <a:latin typeface="Arial" pitchFamily="34" charset="0"/>
                <a:ea typeface="宋体" pitchFamily="2" charset="-122"/>
                <a:cs typeface="Arial" pitchFamily="34" charset="0"/>
              </a:rPr>
              <a:t>(</a:t>
            </a:r>
            <a:r>
              <a:rPr lang="en-GB" altLang="zh-CN" sz="1800" dirty="0" err="1">
                <a:latin typeface="Arial" pitchFamily="34" charset="0"/>
                <a:ea typeface="宋体" pitchFamily="2" charset="-122"/>
                <a:cs typeface="Arial" pitchFamily="34" charset="0"/>
              </a:rPr>
              <a:t>Kassimati</a:t>
            </a:r>
            <a:r>
              <a:rPr lang="en-GB" altLang="zh-CN" sz="1800" dirty="0">
                <a:latin typeface="Arial" pitchFamily="34" charset="0"/>
                <a:ea typeface="宋体" pitchFamily="2" charset="-122"/>
                <a:cs typeface="Arial" pitchFamily="34" charset="0"/>
              </a:rPr>
              <a:t>, 1985</a:t>
            </a:r>
            <a:r>
              <a:rPr lang="en-US" altLang="zh-CN" sz="1800" dirty="0">
                <a:latin typeface="Arial" pitchFamily="34" charset="0"/>
                <a:ea typeface="宋体" pitchFamily="2" charset="-122"/>
                <a:cs typeface="Arial" pitchFamily="34" charset="0"/>
              </a:rPr>
              <a:t>, </a:t>
            </a:r>
            <a:r>
              <a:rPr lang="en-GB" altLang="zh-CN" sz="1800" dirty="0">
                <a:latin typeface="Arial" pitchFamily="34" charset="0"/>
                <a:ea typeface="宋体" pitchFamily="2" charset="-122"/>
                <a:cs typeface="Arial" pitchFamily="34" charset="0"/>
              </a:rPr>
              <a:t>Ritter, 1963/2004</a:t>
            </a:r>
            <a:r>
              <a:rPr lang="en-US" altLang="zh-CN" sz="1800" dirty="0">
                <a:latin typeface="Arial" pitchFamily="34" charset="0"/>
                <a:ea typeface="宋体" pitchFamily="2" charset="-122"/>
                <a:cs typeface="Arial" pitchFamily="34" charset="0"/>
              </a:rPr>
              <a:t>)</a:t>
            </a:r>
          </a:p>
          <a:p>
            <a:pPr>
              <a:lnSpc>
                <a:spcPct val="90000"/>
              </a:lnSpc>
            </a:pPr>
            <a:endParaRPr lang="en-GB" altLang="zh-CN" sz="1800" dirty="0">
              <a:latin typeface="Arial" pitchFamily="34" charset="0"/>
              <a:ea typeface="宋体" pitchFamily="2" charset="-122"/>
              <a:cs typeface="Arial" pitchFamily="34" charset="0"/>
            </a:endParaRPr>
          </a:p>
          <a:p>
            <a:pPr algn="just">
              <a:lnSpc>
                <a:spcPct val="90000"/>
              </a:lnSpc>
            </a:pPr>
            <a:r>
              <a:rPr lang="en-US" altLang="zh-CN" sz="1800" dirty="0">
                <a:latin typeface="Arial" pitchFamily="34" charset="0"/>
                <a:ea typeface="宋体" pitchFamily="2" charset="-122"/>
                <a:cs typeface="Arial" pitchFamily="34" charset="0"/>
              </a:rPr>
              <a:t>Beginnings of the making of the contemporary European rural landscape (e.g. moors)</a:t>
            </a:r>
            <a:endParaRPr lang="el-GR" sz="1800" dirty="0">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188913"/>
            <a:ext cx="8229600" cy="1139825"/>
          </a:xfrm>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a:t>
            </a:r>
            <a:br>
              <a:rPr lang="en-US" altLang="zh-CN" sz="2300" b="1" dirty="0">
                <a:latin typeface="Century Gothic" pitchFamily="34" charset="0"/>
                <a:ea typeface="宋体" pitchFamily="2" charset="-122"/>
              </a:rPr>
            </a:br>
            <a:r>
              <a:rPr lang="en-US" altLang="zh-CN" sz="2300" b="1" dirty="0" smtClean="0">
                <a:latin typeface="Century Gothic" pitchFamily="34" charset="0"/>
                <a:ea typeface="宋体" pitchFamily="2" charset="-122"/>
              </a:rPr>
              <a:t>Renaissance, 2</a:t>
            </a:r>
            <a:r>
              <a:rPr lang="en-US" altLang="zh-CN" sz="2300" b="1" baseline="30000" dirty="0" smtClean="0">
                <a:latin typeface="Century Gothic" pitchFamily="34" charset="0"/>
                <a:ea typeface="宋体" pitchFamily="2" charset="-122"/>
              </a:rPr>
              <a:t>nd</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pic>
        <p:nvPicPr>
          <p:cNvPr id="154627" name="Picture 3" descr="compton_acres_garden_245_jpg_600x"/>
          <p:cNvPicPr>
            <a:picLocks noGrp="1" noChangeAspect="1" noChangeArrowheads="1"/>
          </p:cNvPicPr>
          <p:nvPr>
            <p:ph sz="quarter" idx="1"/>
          </p:nvPr>
        </p:nvPicPr>
        <p:blipFill>
          <a:blip r:embed="rId2" cstate="print"/>
          <a:srcRect/>
          <a:stretch>
            <a:fillRect/>
          </a:stretch>
        </p:blipFill>
        <p:spPr>
          <a:xfrm>
            <a:off x="4643438" y="1557338"/>
            <a:ext cx="3600450" cy="2203450"/>
          </a:xfrm>
          <a:noFill/>
          <a:ln/>
        </p:spPr>
      </p:pic>
      <p:sp>
        <p:nvSpPr>
          <p:cNvPr id="154628" name="Rectangle 4"/>
          <p:cNvSpPr>
            <a:spLocks noGrp="1" noChangeArrowheads="1"/>
          </p:cNvSpPr>
          <p:nvPr>
            <p:ph type="body" sz="half" idx="3"/>
          </p:nvPr>
        </p:nvSpPr>
        <p:spPr>
          <a:xfrm>
            <a:off x="250825" y="3933825"/>
            <a:ext cx="8748713" cy="2663527"/>
          </a:xfrm>
        </p:spPr>
        <p:txBody>
          <a:bodyPr/>
          <a:lstStyle/>
          <a:p>
            <a:pPr algn="just">
              <a:buNone/>
            </a:pPr>
            <a:r>
              <a:rPr lang="en-US" altLang="zh-CN" sz="1800" u="sng" dirty="0" smtClean="0">
                <a:solidFill>
                  <a:srgbClr val="FF0000"/>
                </a:solidFill>
                <a:latin typeface="Arial" pitchFamily="34" charset="0"/>
                <a:ea typeface="宋体" pitchFamily="2" charset="-122"/>
                <a:cs typeface="Arial" pitchFamily="34" charset="0"/>
              </a:rPr>
              <a:t>Renaissance</a:t>
            </a:r>
            <a:r>
              <a:rPr lang="en-US" altLang="zh-CN" sz="1800" dirty="0" smtClean="0">
                <a:solidFill>
                  <a:srgbClr val="003300"/>
                </a:solidFill>
                <a:latin typeface="Arial" pitchFamily="34" charset="0"/>
                <a:ea typeface="宋体" pitchFamily="2" charset="-122"/>
                <a:cs typeface="Arial" pitchFamily="34" charset="0"/>
              </a:rPr>
              <a:t> (14</a:t>
            </a:r>
            <a:r>
              <a:rPr lang="en-US" altLang="zh-CN" sz="1800" baseline="30000" dirty="0" smtClean="0">
                <a:solidFill>
                  <a:srgbClr val="003300"/>
                </a:solidFill>
                <a:latin typeface="Arial" pitchFamily="34" charset="0"/>
                <a:ea typeface="宋体" pitchFamily="2" charset="-122"/>
                <a:cs typeface="Arial" pitchFamily="34" charset="0"/>
              </a:rPr>
              <a:t>th</a:t>
            </a:r>
            <a:r>
              <a:rPr lang="en-US" altLang="zh-CN" sz="1800" dirty="0" smtClean="0">
                <a:solidFill>
                  <a:srgbClr val="003300"/>
                </a:solidFill>
                <a:latin typeface="Arial" pitchFamily="34" charset="0"/>
                <a:ea typeface="宋体" pitchFamily="2" charset="-122"/>
                <a:cs typeface="Arial" pitchFamily="34" charset="0"/>
              </a:rPr>
              <a:t>-17</a:t>
            </a:r>
            <a:r>
              <a:rPr lang="en-US" altLang="zh-CN" sz="1800" baseline="30000" dirty="0" smtClean="0">
                <a:solidFill>
                  <a:srgbClr val="003300"/>
                </a:solidFill>
                <a:latin typeface="Arial" pitchFamily="34" charset="0"/>
                <a:ea typeface="宋体" pitchFamily="2" charset="-122"/>
                <a:cs typeface="Arial" pitchFamily="34" charset="0"/>
              </a:rPr>
              <a:t>th</a:t>
            </a:r>
            <a:r>
              <a:rPr lang="en-US" altLang="zh-CN" sz="1800" dirty="0" smtClean="0">
                <a:solidFill>
                  <a:srgbClr val="003300"/>
                </a:solidFill>
                <a:latin typeface="Arial" pitchFamily="34" charset="0"/>
                <a:ea typeface="宋体" pitchFamily="2" charset="-122"/>
                <a:cs typeface="Arial" pitchFamily="34" charset="0"/>
              </a:rPr>
              <a:t> centuries)</a:t>
            </a:r>
          </a:p>
          <a:p>
            <a:pPr algn="just"/>
            <a:r>
              <a:rPr lang="en-US" altLang="zh-CN" sz="1800" dirty="0" smtClean="0">
                <a:solidFill>
                  <a:srgbClr val="003300"/>
                </a:solidFill>
                <a:latin typeface="Arial" pitchFamily="34" charset="0"/>
                <a:ea typeface="宋体" pitchFamily="2" charset="-122"/>
                <a:cs typeface="Arial" pitchFamily="34" charset="0"/>
              </a:rPr>
              <a:t>Italian </a:t>
            </a:r>
            <a:r>
              <a:rPr lang="en-US" altLang="zh-CN" sz="1800" dirty="0">
                <a:solidFill>
                  <a:srgbClr val="003300"/>
                </a:solidFill>
                <a:latin typeface="Arial" pitchFamily="34" charset="0"/>
                <a:ea typeface="宋体" pitchFamily="2" charset="-122"/>
                <a:cs typeface="Arial" pitchFamily="34" charset="0"/>
              </a:rPr>
              <a:t>landscape tradition:</a:t>
            </a:r>
            <a:r>
              <a:rPr lang="en-US" altLang="zh-CN" sz="1800" dirty="0">
                <a:latin typeface="Arial" pitchFamily="34" charset="0"/>
                <a:ea typeface="宋体" pitchFamily="2" charset="-122"/>
                <a:cs typeface="Arial" pitchFamily="34" charset="0"/>
              </a:rPr>
              <a:t> g</a:t>
            </a:r>
            <a:r>
              <a:rPr lang="en-GB" altLang="zh-CN" sz="1800" dirty="0" err="1">
                <a:latin typeface="Arial" pitchFamily="34" charset="0"/>
                <a:ea typeface="宋体" pitchFamily="2" charset="-122"/>
                <a:cs typeface="Arial" pitchFamily="34" charset="0"/>
              </a:rPr>
              <a:t>arden</a:t>
            </a:r>
            <a:r>
              <a:rPr lang="en-GB" altLang="zh-CN" sz="1800" dirty="0">
                <a:latin typeface="Arial" pitchFamily="34" charset="0"/>
                <a:ea typeface="宋体" pitchFamily="2" charset="-122"/>
                <a:cs typeface="Arial" pitchFamily="34" charset="0"/>
              </a:rPr>
              <a:t> planning, making of artificial caves, ‘holy’ knaps and forts, labyrinths and mythical statues, added symbolic value to landscape (Jackson, 1980).</a:t>
            </a:r>
          </a:p>
          <a:p>
            <a:pPr algn="just">
              <a:buFont typeface="Wingdings" pitchFamily="2" charset="2"/>
              <a:buNone/>
            </a:pPr>
            <a:endParaRPr lang="el-GR" sz="800" dirty="0">
              <a:latin typeface="Arial" pitchFamily="34" charset="0"/>
              <a:cs typeface="Arial" pitchFamily="34" charset="0"/>
            </a:endParaRPr>
          </a:p>
          <a:p>
            <a:pPr algn="just"/>
            <a:r>
              <a:rPr lang="en-US" sz="1800" dirty="0">
                <a:latin typeface="Arial" pitchFamily="34" charset="0"/>
                <a:cs typeface="Arial" pitchFamily="34" charset="0"/>
              </a:rPr>
              <a:t>Roman gardens: </a:t>
            </a:r>
            <a:r>
              <a:rPr lang="en-US" altLang="zh-CN" sz="1800" dirty="0">
                <a:latin typeface="Arial" pitchFamily="34" charset="0"/>
                <a:ea typeface="宋体" pitchFamily="2" charset="-122"/>
                <a:cs typeface="Arial" pitchFamily="34" charset="0"/>
              </a:rPr>
              <a:t>emphasis on the </a:t>
            </a:r>
            <a:r>
              <a:rPr lang="en-US" altLang="zh-CN" sz="1800" i="1" dirty="0">
                <a:latin typeface="Arial" pitchFamily="34" charset="0"/>
                <a:ea typeface="宋体" pitchFamily="2" charset="-122"/>
                <a:cs typeface="Arial" pitchFamily="34" charset="0"/>
              </a:rPr>
              <a:t>symbolic</a:t>
            </a:r>
            <a:r>
              <a:rPr lang="en-US" altLang="zh-CN" sz="1800" dirty="0">
                <a:latin typeface="Arial" pitchFamily="34" charset="0"/>
                <a:ea typeface="宋体" pitchFamily="2" charset="-122"/>
                <a:cs typeface="Arial" pitchFamily="34" charset="0"/>
              </a:rPr>
              <a:t>, the </a:t>
            </a:r>
            <a:r>
              <a:rPr lang="en-US" altLang="zh-CN" sz="1800" i="1" dirty="0">
                <a:latin typeface="Arial" pitchFamily="34" charset="0"/>
                <a:ea typeface="宋体" pitchFamily="2" charset="-122"/>
                <a:cs typeface="Arial" pitchFamily="34" charset="0"/>
              </a:rPr>
              <a:t>mystic</a:t>
            </a:r>
            <a:r>
              <a:rPr lang="en-US" altLang="zh-CN" sz="1800" dirty="0">
                <a:latin typeface="Arial" pitchFamily="34" charset="0"/>
                <a:ea typeface="宋体" pitchFamily="2" charset="-122"/>
                <a:cs typeface="Arial" pitchFamily="34" charset="0"/>
              </a:rPr>
              <a:t>, the </a:t>
            </a:r>
            <a:r>
              <a:rPr lang="en-US" altLang="zh-CN" sz="1800" i="1" dirty="0">
                <a:latin typeface="Arial" pitchFamily="34" charset="0"/>
                <a:ea typeface="宋体" pitchFamily="2" charset="-122"/>
                <a:cs typeface="Arial" pitchFamily="34" charset="0"/>
              </a:rPr>
              <a:t>mythological</a:t>
            </a:r>
            <a:r>
              <a:rPr lang="en-US" altLang="zh-CN" sz="1800" dirty="0">
                <a:latin typeface="Arial" pitchFamily="34" charset="0"/>
                <a:ea typeface="宋体" pitchFamily="2" charset="-122"/>
                <a:cs typeface="Arial" pitchFamily="34" charset="0"/>
              </a:rPr>
              <a:t> and the </a:t>
            </a:r>
            <a:r>
              <a:rPr lang="en-US" altLang="zh-CN" sz="1800" i="1" dirty="0">
                <a:latin typeface="Arial" pitchFamily="34" charset="0"/>
                <a:ea typeface="宋体" pitchFamily="2" charset="-122"/>
                <a:cs typeface="Arial" pitchFamily="34" charset="0"/>
              </a:rPr>
              <a:t>monumental</a:t>
            </a:r>
            <a:r>
              <a:rPr lang="en-US" altLang="zh-CN" sz="1800" dirty="0">
                <a:latin typeface="Arial" pitchFamily="34" charset="0"/>
                <a:ea typeface="宋体" pitchFamily="2" charset="-122"/>
                <a:cs typeface="Arial" pitchFamily="34" charset="0"/>
              </a:rPr>
              <a:t> dimensions of landscape</a:t>
            </a:r>
            <a:r>
              <a:rPr lang="en-US" altLang="zh-CN" sz="1800" dirty="0" smtClean="0">
                <a:latin typeface="Arial" pitchFamily="34" charset="0"/>
                <a:ea typeface="宋体" pitchFamily="2" charset="-122"/>
                <a:cs typeface="Arial" pitchFamily="34" charset="0"/>
              </a:rPr>
              <a:t>.</a:t>
            </a:r>
          </a:p>
          <a:p>
            <a:pPr algn="just">
              <a:buNone/>
            </a:pPr>
            <a:endParaRPr lang="en-US" altLang="zh-CN" sz="400" dirty="0">
              <a:latin typeface="Arial" pitchFamily="34" charset="0"/>
              <a:ea typeface="宋体" pitchFamily="2" charset="-122"/>
              <a:cs typeface="Arial" pitchFamily="34" charset="0"/>
            </a:endParaRPr>
          </a:p>
          <a:p>
            <a:pPr algn="just">
              <a:buSzPct val="105000"/>
              <a:buFont typeface="Wingdings" pitchFamily="2" charset="2"/>
              <a:buChar char="ð"/>
            </a:pPr>
            <a:r>
              <a:rPr lang="en-GB" altLang="zh-CN" sz="1800" dirty="0">
                <a:solidFill>
                  <a:srgbClr val="006600"/>
                </a:solidFill>
                <a:latin typeface="Arial" pitchFamily="34" charset="0"/>
                <a:ea typeface="宋体" pitchFamily="2" charset="-122"/>
                <a:cs typeface="Arial" pitchFamily="34" charset="0"/>
              </a:rPr>
              <a:t>The Greek-Roman ideal of landscape returns; </a:t>
            </a:r>
            <a:r>
              <a:rPr lang="en-GB" altLang="zh-CN" sz="1800" dirty="0">
                <a:latin typeface="Arial" pitchFamily="34" charset="0"/>
                <a:ea typeface="宋体" pitchFamily="2" charset="-122"/>
                <a:cs typeface="Arial" pitchFamily="34" charset="0"/>
              </a:rPr>
              <a:t>interrelationship between spatial planning/ practices and human perception/ psychology</a:t>
            </a:r>
            <a:endParaRPr lang="el-GR" sz="1800" dirty="0">
              <a:latin typeface="Arial" pitchFamily="34" charset="0"/>
              <a:ea typeface="宋体" pitchFamily="2" charset="-122"/>
              <a:cs typeface="Arial" pitchFamily="34" charset="0"/>
            </a:endParaRPr>
          </a:p>
        </p:txBody>
      </p:sp>
      <p:pic>
        <p:nvPicPr>
          <p:cNvPr id="154629" name="Picture 5" descr="garden"/>
          <p:cNvPicPr>
            <a:picLocks noGrp="1" noChangeAspect="1" noChangeArrowheads="1"/>
          </p:cNvPicPr>
          <p:nvPr>
            <p:ph sz="quarter" idx="2"/>
          </p:nvPr>
        </p:nvPicPr>
        <p:blipFill>
          <a:blip r:embed="rId3" cstate="print"/>
          <a:srcRect/>
          <a:stretch>
            <a:fillRect/>
          </a:stretch>
        </p:blipFill>
        <p:spPr>
          <a:xfrm>
            <a:off x="971550" y="1557338"/>
            <a:ext cx="3671888" cy="221932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Conscience’—15</a:t>
            </a:r>
            <a:r>
              <a:rPr lang="en-US" altLang="zh-CN" sz="2300" b="1" baseline="30000" dirty="0">
                <a:latin typeface="Century Gothic" pitchFamily="34" charset="0"/>
                <a:ea typeface="宋体" pitchFamily="2" charset="-122"/>
              </a:rPr>
              <a:t>th</a:t>
            </a:r>
            <a:r>
              <a:rPr lang="en-US" altLang="zh-CN" sz="2300" b="1" dirty="0">
                <a:latin typeface="Century Gothic" pitchFamily="34" charset="0"/>
                <a:ea typeface="宋体" pitchFamily="2" charset="-122"/>
              </a:rPr>
              <a:t>-17</a:t>
            </a:r>
            <a:r>
              <a:rPr lang="en-US" altLang="zh-CN" sz="2300" b="1" baseline="30000" dirty="0">
                <a:latin typeface="Century Gothic" pitchFamily="34" charset="0"/>
                <a:ea typeface="宋体" pitchFamily="2" charset="-122"/>
              </a:rPr>
              <a:t>th</a:t>
            </a:r>
            <a:r>
              <a:rPr lang="en-US" altLang="zh-CN" sz="2300" b="1" dirty="0">
                <a:latin typeface="Century Gothic" pitchFamily="34" charset="0"/>
                <a:ea typeface="宋体" pitchFamily="2" charset="-122"/>
              </a:rPr>
              <a:t> </a:t>
            </a:r>
            <a:r>
              <a:rPr lang="en-US" altLang="zh-CN" sz="2300" b="1" dirty="0" smtClean="0">
                <a:latin typeface="Century Gothic" pitchFamily="34" charset="0"/>
                <a:ea typeface="宋体" pitchFamily="2" charset="-122"/>
              </a:rPr>
              <a:t>centuries, 2</a:t>
            </a:r>
            <a:r>
              <a:rPr lang="en-US" altLang="zh-CN" sz="2300" b="1" baseline="30000" dirty="0" smtClean="0">
                <a:latin typeface="Century Gothic" pitchFamily="34" charset="0"/>
                <a:ea typeface="宋体" pitchFamily="2" charset="-122"/>
              </a:rPr>
              <a:t>nd</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55651" name="Rectangle 3"/>
          <p:cNvSpPr>
            <a:spLocks noGrp="1" noChangeArrowheads="1"/>
          </p:cNvSpPr>
          <p:nvPr>
            <p:ph type="body" sz="half" idx="1"/>
          </p:nvPr>
        </p:nvSpPr>
        <p:spPr>
          <a:xfrm>
            <a:off x="251520" y="1484784"/>
            <a:ext cx="4680520" cy="5040560"/>
          </a:xfrm>
        </p:spPr>
        <p:txBody>
          <a:bodyPr/>
          <a:lstStyle/>
          <a:p>
            <a:pPr algn="just"/>
            <a:r>
              <a:rPr lang="en-GB" altLang="zh-CN" sz="1800" dirty="0">
                <a:latin typeface="Arial" pitchFamily="34" charset="0"/>
                <a:ea typeface="宋体" pitchFamily="2" charset="-122"/>
                <a:cs typeface="Arial" pitchFamily="34" charset="0"/>
              </a:rPr>
              <a:t>‘Landscapes’ sought through art, as alternative ways of seeing and understanding the world (</a:t>
            </a:r>
            <a:r>
              <a:rPr lang="en-GB" altLang="zh-CN" sz="1800" dirty="0" err="1">
                <a:latin typeface="Arial" pitchFamily="34" charset="0"/>
                <a:ea typeface="宋体" pitchFamily="2" charset="-122"/>
                <a:cs typeface="Arial" pitchFamily="34" charset="0"/>
              </a:rPr>
              <a:t>Loukaki</a:t>
            </a:r>
            <a:r>
              <a:rPr lang="en-GB" altLang="zh-CN" sz="1800" dirty="0">
                <a:latin typeface="Arial" pitchFamily="34" charset="0"/>
                <a:ea typeface="宋体" pitchFamily="2" charset="-122"/>
                <a:cs typeface="Arial" pitchFamily="34" charset="0"/>
              </a:rPr>
              <a:t>, 2005</a:t>
            </a:r>
            <a:r>
              <a:rPr lang="en-GB" altLang="zh-CN" sz="1800" dirty="0" smtClean="0">
                <a:latin typeface="Arial" pitchFamily="34" charset="0"/>
                <a:ea typeface="宋体" pitchFamily="2" charset="-122"/>
                <a:cs typeface="Arial" pitchFamily="34" charset="0"/>
              </a:rPr>
              <a:t>)</a:t>
            </a:r>
          </a:p>
          <a:p>
            <a:pPr algn="just"/>
            <a:endParaRPr lang="el-GR" altLang="zh-CN" sz="600" dirty="0">
              <a:latin typeface="Arial" pitchFamily="34" charset="0"/>
              <a:ea typeface="宋体" pitchFamily="2" charset="-122"/>
              <a:cs typeface="Arial" pitchFamily="34" charset="0"/>
            </a:endParaRPr>
          </a:p>
          <a:p>
            <a:pPr algn="just"/>
            <a:r>
              <a:rPr lang="en-GB" altLang="zh-CN" sz="1800" dirty="0">
                <a:solidFill>
                  <a:srgbClr val="006600"/>
                </a:solidFill>
                <a:latin typeface="Arial" pitchFamily="34" charset="0"/>
                <a:ea typeface="宋体" pitchFamily="2" charset="-122"/>
                <a:cs typeface="Arial" pitchFamily="34" charset="0"/>
              </a:rPr>
              <a:t>Dominant myth: </a:t>
            </a:r>
            <a:r>
              <a:rPr lang="en-GB" altLang="zh-CN" sz="1800" dirty="0">
                <a:latin typeface="Arial" pitchFamily="34" charset="0"/>
                <a:ea typeface="宋体" pitchFamily="2" charset="-122"/>
                <a:cs typeface="Arial" pitchFamily="34" charset="0"/>
              </a:rPr>
              <a:t>bucolic vision, peacefulness, freedom and harmony, need for self-catharsis from dogmatic habits and restrictions; idealised return and resurgence of the old Arcadian </a:t>
            </a:r>
            <a:r>
              <a:rPr lang="en-GB" altLang="zh-CN" sz="1800" dirty="0" smtClean="0">
                <a:latin typeface="Arial" pitchFamily="34" charset="0"/>
                <a:ea typeface="宋体" pitchFamily="2" charset="-122"/>
                <a:cs typeface="Arial" pitchFamily="34" charset="0"/>
              </a:rPr>
              <a:t>myth.</a:t>
            </a:r>
          </a:p>
          <a:p>
            <a:pPr algn="just"/>
            <a:endParaRPr lang="en-GB" altLang="zh-CN" sz="600" dirty="0">
              <a:latin typeface="Arial" pitchFamily="34" charset="0"/>
              <a:ea typeface="宋体" pitchFamily="2" charset="-122"/>
              <a:cs typeface="Arial" pitchFamily="34" charset="0"/>
            </a:endParaRPr>
          </a:p>
          <a:p>
            <a:pPr algn="just"/>
            <a:r>
              <a:rPr lang="en-GB" altLang="zh-CN" sz="1800" dirty="0">
                <a:latin typeface="Arial" pitchFamily="34" charset="0"/>
                <a:ea typeface="宋体" pitchFamily="2" charset="-122"/>
                <a:cs typeface="Arial" pitchFamily="34" charset="0"/>
              </a:rPr>
              <a:t>Emergence of </a:t>
            </a:r>
            <a:r>
              <a:rPr lang="en-GB" altLang="zh-CN" sz="1800" dirty="0">
                <a:solidFill>
                  <a:srgbClr val="006600"/>
                </a:solidFill>
                <a:latin typeface="Arial" pitchFamily="34" charset="0"/>
                <a:ea typeface="宋体" pitchFamily="2" charset="-122"/>
                <a:cs typeface="Arial" pitchFamily="34" charset="0"/>
              </a:rPr>
              <a:t>landscape art</a:t>
            </a:r>
            <a:r>
              <a:rPr lang="en-GB" altLang="zh-CN" sz="1800" dirty="0">
                <a:latin typeface="Arial" pitchFamily="34" charset="0"/>
                <a:ea typeface="宋体" pitchFamily="2" charset="-122"/>
                <a:cs typeface="Arial" pitchFamily="34" charset="0"/>
              </a:rPr>
              <a:t>: 15</a:t>
            </a:r>
            <a:r>
              <a:rPr lang="en-GB" altLang="zh-CN" sz="1800" baseline="30000" dirty="0">
                <a:latin typeface="Arial" pitchFamily="34" charset="0"/>
                <a:ea typeface="宋体" pitchFamily="2" charset="-122"/>
                <a:cs typeface="Arial" pitchFamily="34" charset="0"/>
              </a:rPr>
              <a:t>th</a:t>
            </a:r>
            <a:r>
              <a:rPr lang="en-GB" altLang="zh-CN" sz="1800" dirty="0">
                <a:latin typeface="Arial" pitchFamily="34" charset="0"/>
                <a:ea typeface="宋体" pitchFamily="2" charset="-122"/>
                <a:cs typeface="Arial" pitchFamily="34" charset="0"/>
              </a:rPr>
              <a:t> - 17th </a:t>
            </a:r>
            <a:r>
              <a:rPr lang="en-GB" altLang="zh-CN" sz="1800" dirty="0" smtClean="0">
                <a:latin typeface="Arial" pitchFamily="34" charset="0"/>
                <a:ea typeface="宋体" pitchFamily="2" charset="-122"/>
                <a:cs typeface="Arial" pitchFamily="34" charset="0"/>
              </a:rPr>
              <a:t>century</a:t>
            </a:r>
            <a:endParaRPr lang="en-GB" altLang="zh-CN" sz="1200" dirty="0" smtClean="0">
              <a:latin typeface="Arial" pitchFamily="34" charset="0"/>
              <a:ea typeface="宋体" pitchFamily="2" charset="-122"/>
              <a:cs typeface="Arial" pitchFamily="34" charset="0"/>
            </a:endParaRPr>
          </a:p>
          <a:p>
            <a:pPr algn="just"/>
            <a:endParaRPr lang="en-GB" altLang="zh-CN" sz="600" dirty="0">
              <a:latin typeface="Arial" pitchFamily="34" charset="0"/>
              <a:ea typeface="宋体" pitchFamily="2" charset="-122"/>
              <a:cs typeface="Arial" pitchFamily="34" charset="0"/>
            </a:endParaRPr>
          </a:p>
          <a:p>
            <a:pPr algn="just"/>
            <a:r>
              <a:rPr lang="en-GB" altLang="zh-CN" sz="1800" dirty="0" smtClean="0">
                <a:latin typeface="Arial" pitchFamily="34" charset="0"/>
                <a:ea typeface="宋体" pitchFamily="2" charset="-122"/>
                <a:cs typeface="Arial" pitchFamily="34" charset="0"/>
              </a:rPr>
              <a:t>‘</a:t>
            </a:r>
            <a:r>
              <a:rPr lang="en-GB" altLang="zh-CN" sz="1800" dirty="0" smtClean="0">
                <a:solidFill>
                  <a:srgbClr val="006600"/>
                </a:solidFill>
                <a:latin typeface="Arial" pitchFamily="34" charset="0"/>
                <a:ea typeface="宋体" pitchFamily="2" charset="-122"/>
                <a:cs typeface="Arial" pitchFamily="34" charset="0"/>
              </a:rPr>
              <a:t>Prospect</a:t>
            </a:r>
            <a:r>
              <a:rPr lang="en-GB" altLang="zh-CN" sz="1800" dirty="0" smtClean="0">
                <a:latin typeface="Arial" pitchFamily="34" charset="0"/>
                <a:ea typeface="宋体" pitchFamily="2" charset="-122"/>
                <a:cs typeface="Arial" pitchFamily="34" charset="0"/>
              </a:rPr>
              <a:t>’ identified with the idea of ‘landscape’ as a direct source of aesthetic pleasure in itself (Appleton, 1996)</a:t>
            </a:r>
          </a:p>
          <a:p>
            <a:pPr algn="just"/>
            <a:endParaRPr lang="en-GB" altLang="zh-CN" sz="600" dirty="0" smtClean="0">
              <a:latin typeface="Arial" pitchFamily="34" charset="0"/>
              <a:ea typeface="宋体" pitchFamily="2" charset="-122"/>
              <a:cs typeface="Arial" pitchFamily="34" charset="0"/>
            </a:endParaRPr>
          </a:p>
          <a:p>
            <a:pPr algn="just"/>
            <a:r>
              <a:rPr lang="en-GB" altLang="zh-CN" sz="1800" dirty="0" smtClean="0">
                <a:latin typeface="Arial" pitchFamily="34" charset="0"/>
                <a:ea typeface="宋体" pitchFamily="2" charset="-122"/>
                <a:cs typeface="Arial" pitchFamily="34" charset="0"/>
              </a:rPr>
              <a:t>D</a:t>
            </a:r>
            <a:r>
              <a:rPr lang="en-GB" altLang="zh-CN" sz="1800" dirty="0" smtClean="0">
                <a:latin typeface="Arial" pitchFamily="34" charset="0"/>
                <a:ea typeface="宋体" pitchFamily="2" charset="-122"/>
                <a:cs typeface="Arial" pitchFamily="34" charset="0"/>
              </a:rPr>
              <a:t>iscovery </a:t>
            </a:r>
            <a:r>
              <a:rPr lang="en-GB" altLang="zh-CN" sz="1800" dirty="0" smtClean="0">
                <a:latin typeface="Arial" pitchFamily="34" charset="0"/>
                <a:ea typeface="宋体" pitchFamily="2" charset="-122"/>
                <a:cs typeface="Arial" pitchFamily="34" charset="0"/>
              </a:rPr>
              <a:t>of the horizontal order/ perception of the world (</a:t>
            </a:r>
            <a:r>
              <a:rPr lang="en-GB" altLang="zh-CN" sz="1800" dirty="0" err="1" smtClean="0">
                <a:latin typeface="Arial" pitchFamily="34" charset="0"/>
                <a:ea typeface="宋体" pitchFamily="2" charset="-122"/>
                <a:cs typeface="Arial" pitchFamily="34" charset="0"/>
              </a:rPr>
              <a:t>Terkenli</a:t>
            </a:r>
            <a:r>
              <a:rPr lang="en-GB" altLang="zh-CN" sz="1800" dirty="0" smtClean="0">
                <a:latin typeface="Arial" pitchFamily="34" charset="0"/>
                <a:ea typeface="宋体" pitchFamily="2" charset="-122"/>
                <a:cs typeface="Arial" pitchFamily="34" charset="0"/>
              </a:rPr>
              <a:t>, 1996)</a:t>
            </a:r>
          </a:p>
          <a:p>
            <a:pPr algn="just"/>
            <a:endParaRPr lang="en-GB" altLang="zh-CN" sz="1800" dirty="0" smtClean="0">
              <a:latin typeface="Arial" pitchFamily="34" charset="0"/>
              <a:ea typeface="宋体" pitchFamily="2" charset="-122"/>
              <a:cs typeface="Arial" pitchFamily="34" charset="0"/>
            </a:endParaRPr>
          </a:p>
          <a:p>
            <a:endParaRPr lang="en-GB" altLang="zh-CN" sz="1800" dirty="0">
              <a:ea typeface="宋体" pitchFamily="2" charset="-122"/>
            </a:endParaRPr>
          </a:p>
          <a:p>
            <a:endParaRPr lang="en-US" altLang="zh-CN" sz="1800" dirty="0">
              <a:ea typeface="宋体" pitchFamily="2" charset="-122"/>
            </a:endParaRPr>
          </a:p>
        </p:txBody>
      </p:sp>
      <p:pic>
        <p:nvPicPr>
          <p:cNvPr id="155652" name="Picture 4" descr="untitled"/>
          <p:cNvPicPr>
            <a:picLocks noGrp="1" noChangeAspect="1" noChangeArrowheads="1"/>
          </p:cNvPicPr>
          <p:nvPr>
            <p:ph sz="quarter" idx="2"/>
          </p:nvPr>
        </p:nvPicPr>
        <p:blipFill>
          <a:blip r:embed="rId2" cstate="print"/>
          <a:srcRect/>
          <a:stretch>
            <a:fillRect/>
          </a:stretch>
        </p:blipFill>
        <p:spPr>
          <a:xfrm>
            <a:off x="5112651" y="1627560"/>
            <a:ext cx="3779829" cy="2521520"/>
          </a:xfrm>
          <a:noFill/>
          <a:ln/>
        </p:spPr>
      </p:pic>
      <p:sp>
        <p:nvSpPr>
          <p:cNvPr id="155654" name="Rectangle 6"/>
          <p:cNvSpPr>
            <a:spLocks noGrp="1" noChangeArrowheads="1"/>
          </p:cNvSpPr>
          <p:nvPr>
            <p:ph sz="quarter" idx="3"/>
          </p:nvPr>
        </p:nvSpPr>
        <p:spPr>
          <a:xfrm>
            <a:off x="4932040" y="4248472"/>
            <a:ext cx="4032448" cy="2132856"/>
          </a:xfrm>
          <a:solidFill>
            <a:schemeClr val="tx2">
              <a:lumMod val="20000"/>
              <a:lumOff val="80000"/>
            </a:schemeClr>
          </a:solidFill>
        </p:spPr>
        <p:txBody>
          <a:bodyPr/>
          <a:lstStyle/>
          <a:p>
            <a:pPr algn="just"/>
            <a:r>
              <a:rPr lang="en-GB" altLang="zh-CN" sz="1800" dirty="0" smtClean="0">
                <a:latin typeface="Arial" pitchFamily="34" charset="0"/>
                <a:ea typeface="宋体" pitchFamily="2" charset="-122"/>
                <a:cs typeface="Arial" pitchFamily="34" charset="0"/>
              </a:rPr>
              <a:t>Landscape </a:t>
            </a:r>
            <a:r>
              <a:rPr lang="en-GB" altLang="zh-CN" sz="1800" dirty="0">
                <a:latin typeface="Arial" pitchFamily="34" charset="0"/>
                <a:ea typeface="宋体" pitchFamily="2" charset="-122"/>
                <a:cs typeface="Arial" pitchFamily="34" charset="0"/>
              </a:rPr>
              <a:t>conscience introduced and cultivated with the aid of landscape concepts such as ‘</a:t>
            </a:r>
            <a:r>
              <a:rPr lang="en-GB" altLang="zh-CN" sz="1800" i="1" dirty="0">
                <a:solidFill>
                  <a:srgbClr val="006600"/>
                </a:solidFill>
                <a:latin typeface="Arial" pitchFamily="34" charset="0"/>
                <a:ea typeface="宋体" pitchFamily="2" charset="-122"/>
                <a:cs typeface="Arial" pitchFamily="34" charset="0"/>
              </a:rPr>
              <a:t>scenery</a:t>
            </a:r>
            <a:r>
              <a:rPr lang="en-GB" altLang="zh-CN" sz="1800" dirty="0">
                <a:latin typeface="Arial" pitchFamily="34" charset="0"/>
                <a:ea typeface="宋体" pitchFamily="2" charset="-122"/>
                <a:cs typeface="Arial" pitchFamily="34" charset="0"/>
              </a:rPr>
              <a:t>’ </a:t>
            </a:r>
            <a:r>
              <a:rPr lang="en-GB" altLang="zh-CN" sz="1800" dirty="0" smtClean="0">
                <a:latin typeface="Arial" pitchFamily="34" charset="0"/>
                <a:ea typeface="宋体" pitchFamily="2" charset="-122"/>
                <a:cs typeface="Arial" pitchFamily="34" charset="0"/>
              </a:rPr>
              <a:t>&amp; </a:t>
            </a:r>
            <a:r>
              <a:rPr lang="en-GB" altLang="zh-CN" sz="1800" dirty="0">
                <a:latin typeface="Arial" pitchFamily="34" charset="0"/>
                <a:ea typeface="宋体" pitchFamily="2" charset="-122"/>
                <a:cs typeface="Arial" pitchFamily="34" charset="0"/>
              </a:rPr>
              <a:t>later ‘</a:t>
            </a:r>
            <a:r>
              <a:rPr lang="en-GB" altLang="zh-CN" sz="1800" i="1" dirty="0">
                <a:solidFill>
                  <a:srgbClr val="006600"/>
                </a:solidFill>
                <a:latin typeface="Arial" pitchFamily="34" charset="0"/>
                <a:ea typeface="宋体" pitchFamily="2" charset="-122"/>
                <a:cs typeface="Arial" pitchFamily="34" charset="0"/>
              </a:rPr>
              <a:t>prospect</a:t>
            </a:r>
            <a:r>
              <a:rPr lang="en-GB" altLang="zh-CN" sz="1800" dirty="0">
                <a:latin typeface="Arial" pitchFamily="34" charset="0"/>
                <a:ea typeface="宋体" pitchFamily="2" charset="-122"/>
                <a:cs typeface="Arial" pitchFamily="34" charset="0"/>
              </a:rPr>
              <a:t>’ (</a:t>
            </a:r>
            <a:r>
              <a:rPr lang="en-GB" altLang="zh-CN" sz="1800" dirty="0" err="1">
                <a:latin typeface="Arial" pitchFamily="34" charset="0"/>
                <a:ea typeface="宋体" pitchFamily="2" charset="-122"/>
                <a:cs typeface="Arial" pitchFamily="34" charset="0"/>
              </a:rPr>
              <a:t>Terkenli</a:t>
            </a:r>
            <a:r>
              <a:rPr lang="en-GB" altLang="zh-CN" sz="1800" dirty="0">
                <a:latin typeface="Arial" pitchFamily="34" charset="0"/>
                <a:ea typeface="宋体" pitchFamily="2" charset="-122"/>
                <a:cs typeface="Arial" pitchFamily="34" charset="0"/>
              </a:rPr>
              <a:t>, 2005</a:t>
            </a:r>
            <a:r>
              <a:rPr lang="en-GB" altLang="zh-CN" sz="1800" dirty="0" smtClean="0">
                <a:latin typeface="Arial" pitchFamily="34" charset="0"/>
                <a:ea typeface="宋体" pitchFamily="2" charset="-122"/>
                <a:cs typeface="Arial" pitchFamily="34" charset="0"/>
              </a:rPr>
              <a:t>).</a:t>
            </a:r>
          </a:p>
          <a:p>
            <a:pPr algn="just">
              <a:buNone/>
            </a:pPr>
            <a:endParaRPr lang="en-GB" altLang="zh-CN" sz="1200" dirty="0">
              <a:latin typeface="Arial" pitchFamily="34" charset="0"/>
              <a:ea typeface="宋体" pitchFamily="2" charset="-122"/>
              <a:cs typeface="Arial" pitchFamily="34" charset="0"/>
            </a:endParaRPr>
          </a:p>
          <a:p>
            <a:pPr>
              <a:buSzPct val="105000"/>
              <a:buFont typeface="Wingdings" pitchFamily="2" charset="2"/>
              <a:buChar char="ð"/>
            </a:pPr>
            <a:r>
              <a:rPr lang="en-GB" altLang="zh-CN" sz="1800" i="1" dirty="0">
                <a:solidFill>
                  <a:srgbClr val="C00000"/>
                </a:solidFill>
                <a:latin typeface="Arial" pitchFamily="34" charset="0"/>
                <a:ea typeface="宋体" pitchFamily="2" charset="-122"/>
                <a:cs typeface="Arial" pitchFamily="34" charset="0"/>
              </a:rPr>
              <a:t>Aesthetic pleasure and myth</a:t>
            </a:r>
            <a:endParaRPr lang="el-GR" sz="1800" i="1" dirty="0">
              <a:solidFill>
                <a:srgbClr val="C00000"/>
              </a:solidFill>
              <a:latin typeface="Arial" pitchFamily="34" charset="0"/>
              <a:ea typeface="宋体" pitchFamily="2" charset="-122"/>
              <a:cs typeface="Arial" pitchFamily="34" charset="0"/>
            </a:endParaRPr>
          </a:p>
        </p:txBody>
      </p:sp>
      <p:sp>
        <p:nvSpPr>
          <p:cNvPr id="155653" name="Rectangle 5"/>
          <p:cNvSpPr>
            <a:spLocks noChangeArrowheads="1"/>
          </p:cNvSpPr>
          <p:nvPr/>
        </p:nvSpPr>
        <p:spPr bwMode="auto">
          <a:xfrm>
            <a:off x="4643438" y="1844675"/>
            <a:ext cx="4038600" cy="1079500"/>
          </a:xfrm>
          <a:prstGeom prst="rect">
            <a:avLst/>
          </a:prstGeom>
          <a:noFill/>
          <a:ln w="9525">
            <a:noFill/>
            <a:miter lim="800000"/>
            <a:headEnd/>
            <a:tailEnd/>
          </a:ln>
          <a:effectLst/>
        </p:spPr>
        <p:txBody>
          <a:bodyPr/>
          <a:lstStyle/>
          <a:p>
            <a:pPr marL="342900" indent="-342900" algn="ctr">
              <a:spcBef>
                <a:spcPct val="20000"/>
              </a:spcBef>
              <a:buClr>
                <a:schemeClr val="bg2"/>
              </a:buClr>
              <a:buSzPct val="75000"/>
              <a:buFont typeface="Wingdings" pitchFamily="2" charset="2"/>
              <a:buNone/>
            </a:pPr>
            <a:endParaRPr lang="en-US" altLang="zh-CN">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68313" y="188913"/>
            <a:ext cx="8229600" cy="1139825"/>
          </a:xfrm>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Conscience’—landscape art and </a:t>
            </a:r>
            <a:r>
              <a:rPr lang="en-US" altLang="zh-CN" sz="2300" b="1" dirty="0" smtClean="0">
                <a:latin typeface="Century Gothic" pitchFamily="34" charset="0"/>
                <a:ea typeface="宋体" pitchFamily="2" charset="-122"/>
              </a:rPr>
              <a:t>architecture, 2</a:t>
            </a:r>
            <a:r>
              <a:rPr lang="en-US" altLang="zh-CN" sz="2300" b="1" baseline="30000" dirty="0" smtClean="0">
                <a:latin typeface="Century Gothic" pitchFamily="34" charset="0"/>
                <a:ea typeface="宋体" pitchFamily="2" charset="-122"/>
              </a:rPr>
              <a:t>nd</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57699" name="Rectangle 3"/>
          <p:cNvSpPr>
            <a:spLocks noGrp="1" noChangeArrowheads="1"/>
          </p:cNvSpPr>
          <p:nvPr>
            <p:ph type="body" sz="half" idx="4294967295"/>
          </p:nvPr>
        </p:nvSpPr>
        <p:spPr>
          <a:xfrm>
            <a:off x="323850" y="5300663"/>
            <a:ext cx="4110038" cy="1152525"/>
          </a:xfrm>
        </p:spPr>
        <p:txBody>
          <a:bodyPr/>
          <a:lstStyle/>
          <a:p>
            <a:pPr>
              <a:buClr>
                <a:srgbClr val="003300"/>
              </a:buClr>
              <a:buFont typeface="Times New Roman" pitchFamily="18" charset="0"/>
              <a:buChar char="–"/>
            </a:pPr>
            <a:r>
              <a:rPr lang="en-US" altLang="zh-CN" sz="1800" dirty="0">
                <a:latin typeface="Arial" pitchFamily="34" charset="0"/>
                <a:ea typeface="宋体" pitchFamily="2" charset="-122"/>
                <a:cs typeface="Arial" pitchFamily="34" charset="0"/>
              </a:rPr>
              <a:t>rationalism, geometry, aesthetic pleasure, promotion of power relations: top-down perspective (Renaissance)</a:t>
            </a:r>
            <a:endParaRPr lang="el-GR" sz="1800" dirty="0">
              <a:latin typeface="Arial" pitchFamily="34" charset="0"/>
              <a:cs typeface="Arial" pitchFamily="34" charset="0"/>
            </a:endParaRPr>
          </a:p>
        </p:txBody>
      </p:sp>
      <p:sp>
        <p:nvSpPr>
          <p:cNvPr id="157700" name="Rectangle 4"/>
          <p:cNvSpPr>
            <a:spLocks noGrp="1" noChangeArrowheads="1"/>
          </p:cNvSpPr>
          <p:nvPr>
            <p:ph type="body" sz="half" idx="4294967295"/>
          </p:nvPr>
        </p:nvSpPr>
        <p:spPr>
          <a:xfrm>
            <a:off x="4572000" y="5300663"/>
            <a:ext cx="4392613" cy="1152525"/>
          </a:xfrm>
        </p:spPr>
        <p:txBody>
          <a:bodyPr/>
          <a:lstStyle/>
          <a:p>
            <a:pPr>
              <a:buClr>
                <a:srgbClr val="D61304"/>
              </a:buClr>
              <a:buFont typeface="Times New Roman" pitchFamily="18" charset="0"/>
              <a:buChar char="–"/>
            </a:pPr>
            <a:r>
              <a:rPr lang="en-US" altLang="zh-CN" sz="1800" dirty="0">
                <a:latin typeface="Arial" pitchFamily="34" charset="0"/>
                <a:ea typeface="宋体" pitchFamily="2" charset="-122"/>
                <a:cs typeface="Arial" pitchFamily="34" charset="0"/>
              </a:rPr>
              <a:t>humanistic and democratic values, sense of reflection, soul-searching and self-consciousness: bottom-up perspective (Pays Bas)</a:t>
            </a:r>
            <a:endParaRPr lang="el-GR" sz="1800" dirty="0">
              <a:latin typeface="Arial" pitchFamily="34" charset="0"/>
              <a:cs typeface="Arial" pitchFamily="34" charset="0"/>
            </a:endParaRPr>
          </a:p>
        </p:txBody>
      </p:sp>
      <p:sp>
        <p:nvSpPr>
          <p:cNvPr id="157701" name="Rectangle 5"/>
          <p:cNvSpPr>
            <a:spLocks noChangeArrowheads="1"/>
          </p:cNvSpPr>
          <p:nvPr/>
        </p:nvSpPr>
        <p:spPr bwMode="auto">
          <a:xfrm>
            <a:off x="457200" y="1600200"/>
            <a:ext cx="8229600" cy="676275"/>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p"/>
            </a:pPr>
            <a:endParaRPr lang="el-GR" sz="2400">
              <a:latin typeface="Times New Roman" pitchFamily="18" charset="0"/>
              <a:ea typeface="宋体" pitchFamily="2" charset="-122"/>
            </a:endParaRPr>
          </a:p>
        </p:txBody>
      </p:sp>
      <p:sp>
        <p:nvSpPr>
          <p:cNvPr id="157702" name="Rectangle 6"/>
          <p:cNvSpPr>
            <a:spLocks noChangeArrowheads="1"/>
          </p:cNvSpPr>
          <p:nvPr/>
        </p:nvSpPr>
        <p:spPr bwMode="auto">
          <a:xfrm>
            <a:off x="611560" y="1484313"/>
            <a:ext cx="8136904" cy="971550"/>
          </a:xfrm>
          <a:prstGeom prst="rect">
            <a:avLst/>
          </a:prstGeom>
          <a:noFill/>
          <a:ln w="9525">
            <a:noFill/>
            <a:miter lim="800000"/>
            <a:headEnd/>
            <a:tailEnd/>
          </a:ln>
          <a:effectLst/>
        </p:spPr>
        <p:txBody>
          <a:bodyPr wrap="square">
            <a:spAutoFit/>
          </a:bodyPr>
          <a:lstStyle/>
          <a:p>
            <a:pPr algn="ctr">
              <a:spcBef>
                <a:spcPct val="20000"/>
              </a:spcBef>
              <a:buClr>
                <a:schemeClr val="bg2"/>
              </a:buClr>
              <a:buSzPct val="75000"/>
              <a:buFont typeface="Wingdings" pitchFamily="2" charset="2"/>
              <a:buNone/>
            </a:pPr>
            <a:r>
              <a:rPr lang="en-US" altLang="zh-CN" dirty="0">
                <a:solidFill>
                  <a:srgbClr val="FF0000"/>
                </a:solidFill>
                <a:latin typeface="Arial" pitchFamily="34" charset="0"/>
                <a:ea typeface="宋体" pitchFamily="2" charset="-122"/>
                <a:cs typeface="Arial" pitchFamily="34" charset="0"/>
              </a:rPr>
              <a:t>French and Dutch landscape schools:</a:t>
            </a:r>
            <a:r>
              <a:rPr lang="en-US" altLang="zh-CN" b="1" dirty="0">
                <a:solidFill>
                  <a:srgbClr val="FF0000"/>
                </a:solidFill>
                <a:latin typeface="Arial" pitchFamily="34" charset="0"/>
                <a:ea typeface="宋体" pitchFamily="2" charset="-122"/>
                <a:cs typeface="Arial" pitchFamily="34" charset="0"/>
              </a:rPr>
              <a:t> </a:t>
            </a:r>
            <a:endParaRPr lang="en-US" altLang="zh-CN" dirty="0">
              <a:solidFill>
                <a:srgbClr val="FF0000"/>
              </a:solidFill>
              <a:latin typeface="Arial" pitchFamily="34" charset="0"/>
              <a:ea typeface="宋体" pitchFamily="2" charset="-122"/>
              <a:cs typeface="Arial" pitchFamily="34" charset="0"/>
            </a:endParaRPr>
          </a:p>
          <a:p>
            <a:pPr algn="just">
              <a:spcBef>
                <a:spcPct val="20000"/>
              </a:spcBef>
              <a:buClr>
                <a:schemeClr val="bg2"/>
              </a:buClr>
              <a:buSzPct val="75000"/>
            </a:pPr>
            <a:r>
              <a:rPr lang="en-US" altLang="zh-CN" dirty="0" smtClean="0">
                <a:latin typeface="Arial" pitchFamily="34" charset="0"/>
                <a:ea typeface="宋体" pitchFamily="2" charset="-122"/>
                <a:cs typeface="Arial" pitchFamily="34" charset="0"/>
              </a:rPr>
              <a:t>Different European </a:t>
            </a:r>
            <a:r>
              <a:rPr lang="en-US" altLang="zh-CN" dirty="0">
                <a:latin typeface="Arial" pitchFamily="34" charset="0"/>
                <a:ea typeface="宋体" pitchFamily="2" charset="-122"/>
                <a:cs typeface="Arial" pitchFamily="34" charset="0"/>
              </a:rPr>
              <a:t>landscape traditions, due to the </a:t>
            </a:r>
            <a:r>
              <a:rPr lang="en-US" altLang="zh-CN" dirty="0" smtClean="0">
                <a:latin typeface="Arial" pitchFamily="34" charset="0"/>
                <a:ea typeface="宋体" pitchFamily="2" charset="-122"/>
                <a:cs typeface="Arial" pitchFamily="34" charset="0"/>
              </a:rPr>
              <a:t>different landscape </a:t>
            </a:r>
            <a:r>
              <a:rPr lang="en-US" altLang="zh-CN" dirty="0" err="1">
                <a:latin typeface="Arial" pitchFamily="34" charset="0"/>
                <a:ea typeface="宋体" pitchFamily="2" charset="-122"/>
                <a:cs typeface="Arial" pitchFamily="34" charset="0"/>
              </a:rPr>
              <a:t>spatialities</a:t>
            </a:r>
            <a:r>
              <a:rPr lang="en-US" altLang="zh-CN" dirty="0">
                <a:latin typeface="Arial" pitchFamily="34" charset="0"/>
                <a:ea typeface="宋体" pitchFamily="2" charset="-122"/>
                <a:cs typeface="Arial" pitchFamily="34" charset="0"/>
              </a:rPr>
              <a:t> (Cosgrove, 1998)</a:t>
            </a:r>
          </a:p>
        </p:txBody>
      </p:sp>
      <p:pic>
        <p:nvPicPr>
          <p:cNvPr id="157703" name="Picture 7" descr="8"/>
          <p:cNvPicPr>
            <a:picLocks noGrp="1" noChangeAspect="1" noChangeArrowheads="1"/>
          </p:cNvPicPr>
          <p:nvPr>
            <p:ph sz="half" idx="1"/>
          </p:nvPr>
        </p:nvPicPr>
        <p:blipFill>
          <a:blip r:embed="rId2" cstate="print"/>
          <a:srcRect/>
          <a:stretch>
            <a:fillRect/>
          </a:stretch>
        </p:blipFill>
        <p:spPr>
          <a:xfrm>
            <a:off x="755650" y="2514600"/>
            <a:ext cx="3816350" cy="2795588"/>
          </a:xfrm>
          <a:noFill/>
          <a:ln/>
        </p:spPr>
      </p:pic>
      <p:pic>
        <p:nvPicPr>
          <p:cNvPr id="157704" name="Picture 8" descr="Wandering%20Art_clip_image003"/>
          <p:cNvPicPr>
            <a:picLocks noGrp="1" noChangeAspect="1" noChangeArrowheads="1"/>
          </p:cNvPicPr>
          <p:nvPr>
            <p:ph sz="half" idx="2"/>
          </p:nvPr>
        </p:nvPicPr>
        <p:blipFill>
          <a:blip r:embed="rId3" cstate="print"/>
          <a:srcRect/>
          <a:stretch>
            <a:fillRect/>
          </a:stretch>
        </p:blipFill>
        <p:spPr>
          <a:xfrm>
            <a:off x="4787900" y="2500313"/>
            <a:ext cx="3889375" cy="280035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Conscience’—18</a:t>
            </a:r>
            <a:r>
              <a:rPr lang="en-US" altLang="zh-CN" sz="2300" b="1" baseline="30000" dirty="0">
                <a:latin typeface="Century Gothic" pitchFamily="34" charset="0"/>
                <a:ea typeface="宋体" pitchFamily="2" charset="-122"/>
              </a:rPr>
              <a:t>th</a:t>
            </a:r>
            <a:r>
              <a:rPr lang="en-US" altLang="zh-CN" sz="2300" b="1" dirty="0">
                <a:latin typeface="Century Gothic" pitchFamily="34" charset="0"/>
                <a:ea typeface="宋体" pitchFamily="2" charset="-122"/>
              </a:rPr>
              <a:t>-19</a:t>
            </a:r>
            <a:r>
              <a:rPr lang="en-US" altLang="zh-CN" sz="2300" b="1" baseline="30000" dirty="0">
                <a:latin typeface="Century Gothic" pitchFamily="34" charset="0"/>
                <a:ea typeface="宋体" pitchFamily="2" charset="-122"/>
              </a:rPr>
              <a:t>th</a:t>
            </a:r>
            <a:r>
              <a:rPr lang="en-US" altLang="zh-CN" sz="2300" b="1" dirty="0">
                <a:latin typeface="Century Gothic" pitchFamily="34" charset="0"/>
                <a:ea typeface="宋体" pitchFamily="2" charset="-122"/>
              </a:rPr>
              <a:t> </a:t>
            </a:r>
            <a:r>
              <a:rPr lang="en-US" altLang="zh-CN" sz="2300" b="1" dirty="0" smtClean="0">
                <a:latin typeface="Century Gothic" pitchFamily="34" charset="0"/>
                <a:ea typeface="宋体" pitchFamily="2" charset="-122"/>
              </a:rPr>
              <a:t>centuries, 2</a:t>
            </a:r>
            <a:r>
              <a:rPr lang="en-US" altLang="zh-CN" sz="2300" b="1" baseline="30000" dirty="0" smtClean="0">
                <a:latin typeface="Century Gothic" pitchFamily="34" charset="0"/>
                <a:ea typeface="宋体" pitchFamily="2" charset="-122"/>
              </a:rPr>
              <a:t>nd</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58723" name="Rectangle 3"/>
          <p:cNvSpPr>
            <a:spLocks noGrp="1" noChangeArrowheads="1"/>
          </p:cNvSpPr>
          <p:nvPr>
            <p:ph type="body" idx="1"/>
          </p:nvPr>
        </p:nvSpPr>
        <p:spPr>
          <a:xfrm>
            <a:off x="457200" y="1600200"/>
            <a:ext cx="8435975" cy="4925144"/>
          </a:xfrm>
        </p:spPr>
        <p:txBody>
          <a:bodyPr/>
          <a:lstStyle/>
          <a:p>
            <a:pPr algn="just">
              <a:lnSpc>
                <a:spcPct val="90000"/>
              </a:lnSpc>
            </a:pPr>
            <a:r>
              <a:rPr lang="en-US" altLang="zh-CN" sz="1800" u="sng" dirty="0">
                <a:solidFill>
                  <a:srgbClr val="FF0000"/>
                </a:solidFill>
                <a:latin typeface="Arial" pitchFamily="34" charset="0"/>
                <a:ea typeface="宋体" pitchFamily="2" charset="-122"/>
                <a:cs typeface="Arial" pitchFamily="34" charset="0"/>
              </a:rPr>
              <a:t>Enlightenment</a:t>
            </a:r>
            <a:r>
              <a:rPr lang="en-GB" altLang="zh-CN" sz="1800" b="1" dirty="0">
                <a:latin typeface="Arial" pitchFamily="34" charset="0"/>
                <a:ea typeface="宋体" pitchFamily="2" charset="-122"/>
                <a:cs typeface="Arial" pitchFamily="34" charset="0"/>
              </a:rPr>
              <a:t> </a:t>
            </a:r>
            <a:r>
              <a:rPr lang="en-GB" altLang="zh-CN" sz="1800" dirty="0">
                <a:latin typeface="Arial" pitchFamily="34" charset="0"/>
                <a:ea typeface="宋体" pitchFamily="2" charset="-122"/>
                <a:cs typeface="Arial" pitchFamily="34" charset="0"/>
              </a:rPr>
              <a:t>(18</a:t>
            </a:r>
            <a:r>
              <a:rPr lang="en-US" altLang="zh-CN" sz="1800" dirty="0" err="1">
                <a:latin typeface="Arial" pitchFamily="34" charset="0"/>
                <a:ea typeface="宋体" pitchFamily="2" charset="-122"/>
                <a:cs typeface="Arial" pitchFamily="34" charset="0"/>
              </a:rPr>
              <a:t>th</a:t>
            </a:r>
            <a:r>
              <a:rPr lang="en-US" altLang="zh-CN" sz="1800" dirty="0">
                <a:latin typeface="Arial" pitchFamily="34" charset="0"/>
                <a:ea typeface="宋体" pitchFamily="2" charset="-122"/>
                <a:cs typeface="Arial" pitchFamily="34" charset="0"/>
              </a:rPr>
              <a:t> century</a:t>
            </a:r>
            <a:r>
              <a:rPr lang="en-GB" altLang="zh-CN" sz="1800" dirty="0">
                <a:latin typeface="Arial" pitchFamily="34" charset="0"/>
                <a:ea typeface="宋体" pitchFamily="2" charset="-122"/>
                <a:cs typeface="Arial" pitchFamily="34" charset="0"/>
              </a:rPr>
              <a:t>) </a:t>
            </a:r>
          </a:p>
          <a:p>
            <a:pPr algn="just">
              <a:lnSpc>
                <a:spcPct val="90000"/>
              </a:lnSpc>
              <a:buFont typeface="Wingdings" pitchFamily="2" charset="2"/>
              <a:buNone/>
            </a:pPr>
            <a:r>
              <a:rPr lang="en-GB" altLang="zh-CN" sz="1800" dirty="0">
                <a:latin typeface="Arial" pitchFamily="34" charset="0"/>
                <a:ea typeface="宋体" pitchFamily="2" charset="-122"/>
                <a:cs typeface="Arial" pitchFamily="34" charset="0"/>
              </a:rPr>
              <a:t>     - ‘</a:t>
            </a:r>
            <a:r>
              <a:rPr lang="en-US" altLang="zh-CN" sz="1800" dirty="0">
                <a:latin typeface="Arial" pitchFamily="34" charset="0"/>
                <a:ea typeface="宋体" pitchFamily="2" charset="-122"/>
                <a:cs typeface="Arial" pitchFamily="34" charset="0"/>
              </a:rPr>
              <a:t>wild nature’ becomes </a:t>
            </a:r>
            <a:r>
              <a:rPr lang="en-US" altLang="zh-CN" sz="1800" dirty="0" err="1">
                <a:latin typeface="Arial" pitchFamily="34" charset="0"/>
                <a:ea typeface="宋体" pitchFamily="2" charset="-122"/>
                <a:cs typeface="Arial" pitchFamily="34" charset="0"/>
              </a:rPr>
              <a:t>civilised</a:t>
            </a:r>
            <a:r>
              <a:rPr lang="en-US" altLang="zh-CN" sz="1800" dirty="0">
                <a:latin typeface="Arial" pitchFamily="34" charset="0"/>
                <a:ea typeface="宋体" pitchFamily="2" charset="-122"/>
                <a:cs typeface="Arial" pitchFamily="34" charset="0"/>
              </a:rPr>
              <a:t>/ landscape</a:t>
            </a:r>
          </a:p>
          <a:p>
            <a:pPr algn="just">
              <a:lnSpc>
                <a:spcPct val="90000"/>
              </a:lnSpc>
              <a:buFont typeface="Wingdings" pitchFamily="2" charset="2"/>
              <a:buNone/>
            </a:pPr>
            <a:r>
              <a:rPr lang="en-US" altLang="zh-CN" sz="1800" dirty="0">
                <a:latin typeface="Arial" pitchFamily="34" charset="0"/>
                <a:ea typeface="宋体" pitchFamily="2" charset="-122"/>
                <a:cs typeface="Arial" pitchFamily="34" charset="0"/>
              </a:rPr>
              <a:t>     - human effort to re-discover ‘self’ through ‘space’ (e.g. travelling) (Jackson</a:t>
            </a:r>
            <a:r>
              <a:rPr lang="en-GB" altLang="zh-CN" sz="1800" dirty="0">
                <a:latin typeface="Arial" pitchFamily="34" charset="0"/>
                <a:ea typeface="宋体" pitchFamily="2" charset="-122"/>
                <a:cs typeface="Arial" pitchFamily="34" charset="0"/>
              </a:rPr>
              <a:t>, 1980</a:t>
            </a:r>
            <a:r>
              <a:rPr lang="en-US" altLang="zh-CN" sz="1800" dirty="0">
                <a:latin typeface="Arial" pitchFamily="34" charset="0"/>
                <a:ea typeface="宋体" pitchFamily="2" charset="-122"/>
                <a:cs typeface="Arial" pitchFamily="34" charset="0"/>
              </a:rPr>
              <a:t>).</a:t>
            </a:r>
          </a:p>
          <a:p>
            <a:pPr algn="just">
              <a:lnSpc>
                <a:spcPct val="90000"/>
              </a:lnSpc>
              <a:buFont typeface="Wingdings" pitchFamily="2" charset="2"/>
              <a:buNone/>
            </a:pPr>
            <a:endParaRPr lang="el-GR" sz="1800" dirty="0">
              <a:latin typeface="Arial" pitchFamily="34" charset="0"/>
              <a:ea typeface="宋体" pitchFamily="2" charset="-122"/>
              <a:cs typeface="Arial" pitchFamily="34" charset="0"/>
            </a:endParaRPr>
          </a:p>
          <a:p>
            <a:pPr algn="just">
              <a:lnSpc>
                <a:spcPct val="90000"/>
              </a:lnSpc>
            </a:pPr>
            <a:r>
              <a:rPr lang="en-GB" altLang="zh-CN" sz="1800" dirty="0">
                <a:solidFill>
                  <a:srgbClr val="006600"/>
                </a:solidFill>
                <a:latin typeface="Arial" pitchFamily="34" charset="0"/>
                <a:ea typeface="宋体" pitchFamily="2" charset="-122"/>
                <a:cs typeface="Arial" pitchFamily="34" charset="0"/>
              </a:rPr>
              <a:t>English school of landscape</a:t>
            </a:r>
            <a:r>
              <a:rPr lang="en-GB" altLang="zh-CN" sz="1800" dirty="0">
                <a:solidFill>
                  <a:srgbClr val="003300"/>
                </a:solidFill>
                <a:latin typeface="Arial" pitchFamily="34" charset="0"/>
                <a:ea typeface="宋体" pitchFamily="2" charset="-122"/>
                <a:cs typeface="Arial" pitchFamily="34" charset="0"/>
              </a:rPr>
              <a:t>:</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picturesque</a:t>
            </a:r>
            <a:r>
              <a:rPr lang="en-GB" altLang="zh-CN" sz="1800" dirty="0">
                <a:latin typeface="Arial" pitchFamily="34" charset="0"/>
                <a:ea typeface="宋体" pitchFamily="2" charset="-122"/>
                <a:cs typeface="Arial" pitchFamily="34" charset="0"/>
              </a:rPr>
              <a:t>’ </a:t>
            </a:r>
          </a:p>
          <a:p>
            <a:pPr algn="just">
              <a:lnSpc>
                <a:spcPct val="90000"/>
              </a:lnSpc>
              <a:buFont typeface="Wingdings" pitchFamily="2" charset="2"/>
              <a:buNone/>
            </a:pPr>
            <a:r>
              <a:rPr lang="en-GB" altLang="zh-CN" sz="1800" dirty="0">
                <a:latin typeface="Arial" pitchFamily="34" charset="0"/>
                <a:ea typeface="宋体" pitchFamily="2" charset="-122"/>
                <a:cs typeface="Arial" pitchFamily="34" charset="0"/>
              </a:rPr>
              <a:t>     - praising the mystery, sanctity and power of nature; identifying nature with God (from ‘nature is threat’ to ‘nature is god’)</a:t>
            </a:r>
          </a:p>
          <a:p>
            <a:pPr algn="just">
              <a:lnSpc>
                <a:spcPct val="90000"/>
              </a:lnSpc>
              <a:buFont typeface="Wingdings" pitchFamily="2" charset="2"/>
              <a:buNone/>
            </a:pPr>
            <a:r>
              <a:rPr lang="en-GB" altLang="zh-CN" sz="1800" dirty="0">
                <a:latin typeface="Arial" pitchFamily="34" charset="0"/>
                <a:ea typeface="宋体" pitchFamily="2" charset="-122"/>
                <a:cs typeface="Arial" pitchFamily="34" charset="0"/>
              </a:rPr>
              <a:t>    - from the ‘representation of a scenery’ to ‘the scenery itself’</a:t>
            </a:r>
            <a:r>
              <a:rPr lang="el-GR" altLang="zh-CN" sz="1800" dirty="0">
                <a:latin typeface="Arial" pitchFamily="34" charset="0"/>
                <a:cs typeface="Arial" pitchFamily="34" charset="0"/>
              </a:rPr>
              <a:t> </a:t>
            </a:r>
            <a:r>
              <a:rPr lang="en-US" altLang="zh-CN" sz="1800" dirty="0">
                <a:latin typeface="Arial" pitchFamily="34" charset="0"/>
                <a:ea typeface="宋体" pitchFamily="2" charset="-122"/>
                <a:cs typeface="Arial" pitchFamily="34" charset="0"/>
              </a:rPr>
              <a:t>(</a:t>
            </a:r>
            <a:r>
              <a:rPr lang="en-US" altLang="zh-CN" sz="1800" dirty="0" err="1">
                <a:latin typeface="Arial" pitchFamily="34" charset="0"/>
                <a:ea typeface="宋体" pitchFamily="2" charset="-122"/>
                <a:cs typeface="Arial" pitchFamily="34" charset="0"/>
              </a:rPr>
              <a:t>Terkenli</a:t>
            </a:r>
            <a:r>
              <a:rPr lang="en-US" altLang="zh-CN" sz="1800" dirty="0">
                <a:latin typeface="Arial" pitchFamily="34" charset="0"/>
                <a:ea typeface="宋体" pitchFamily="2" charset="-122"/>
                <a:cs typeface="Arial" pitchFamily="34" charset="0"/>
              </a:rPr>
              <a:t>,</a:t>
            </a:r>
            <a:r>
              <a:rPr lang="en-GB" altLang="zh-CN" sz="1800" dirty="0">
                <a:latin typeface="Arial" pitchFamily="34" charset="0"/>
                <a:ea typeface="宋体" pitchFamily="2" charset="-122"/>
                <a:cs typeface="Arial" pitchFamily="34" charset="0"/>
              </a:rPr>
              <a:t> 1996).</a:t>
            </a:r>
          </a:p>
          <a:p>
            <a:pPr algn="just">
              <a:lnSpc>
                <a:spcPct val="90000"/>
              </a:lnSpc>
              <a:buFont typeface="Wingdings" pitchFamily="2" charset="2"/>
              <a:buNone/>
            </a:pPr>
            <a:endParaRPr lang="en-GB" altLang="zh-CN" sz="1800" dirty="0">
              <a:latin typeface="Arial" pitchFamily="34" charset="0"/>
              <a:ea typeface="宋体" pitchFamily="2" charset="-122"/>
              <a:cs typeface="Arial" pitchFamily="34" charset="0"/>
            </a:endParaRPr>
          </a:p>
          <a:p>
            <a:pPr algn="just">
              <a:lnSpc>
                <a:spcPct val="90000"/>
              </a:lnSpc>
            </a:pPr>
            <a:r>
              <a:rPr lang="en-GB" altLang="zh-CN" sz="1800" dirty="0">
                <a:latin typeface="Arial" pitchFamily="34" charset="0"/>
                <a:ea typeface="宋体" pitchFamily="2" charset="-122"/>
                <a:cs typeface="Arial" pitchFamily="34" charset="0"/>
              </a:rPr>
              <a:t>Landscape art </a:t>
            </a:r>
            <a:r>
              <a:rPr lang="en-GB" altLang="zh-CN" sz="1800" dirty="0" smtClean="0">
                <a:latin typeface="Arial" pitchFamily="34" charset="0"/>
                <a:ea typeface="宋体" pitchFamily="2" charset="-122"/>
                <a:cs typeface="Arial" pitchFamily="34" charset="0"/>
              </a:rPr>
              <a:t>was </a:t>
            </a:r>
            <a:r>
              <a:rPr lang="en-GB" altLang="zh-CN" sz="1800" dirty="0">
                <a:latin typeface="Arial" pitchFamily="34" charset="0"/>
                <a:ea typeface="宋体" pitchFamily="2" charset="-122"/>
                <a:cs typeface="Arial" pitchFamily="34" charset="0"/>
              </a:rPr>
              <a:t>identified with the ideal landscape of collective conscience and this ideal landscape </a:t>
            </a:r>
            <a:r>
              <a:rPr lang="en-GB" altLang="zh-CN" sz="1800" dirty="0" smtClean="0">
                <a:latin typeface="Arial" pitchFamily="34" charset="0"/>
                <a:ea typeface="宋体" pitchFamily="2" charset="-122"/>
                <a:cs typeface="Arial" pitchFamily="34" charset="0"/>
              </a:rPr>
              <a:t>was </a:t>
            </a:r>
            <a:r>
              <a:rPr lang="en-GB" altLang="zh-CN" sz="1800" dirty="0">
                <a:latin typeface="Arial" pitchFamily="34" charset="0"/>
                <a:ea typeface="宋体" pitchFamily="2" charset="-122"/>
                <a:cs typeface="Arial" pitchFamily="34" charset="0"/>
              </a:rPr>
              <a:t>identified with the primitive power of human soul (</a:t>
            </a:r>
            <a:r>
              <a:rPr lang="en-US" altLang="zh-CN" sz="1800" dirty="0" err="1">
                <a:latin typeface="Arial" pitchFamily="34" charset="0"/>
                <a:ea typeface="宋体" pitchFamily="2" charset="-122"/>
                <a:cs typeface="Arial" pitchFamily="34" charset="0"/>
              </a:rPr>
              <a:t>Belavilas</a:t>
            </a:r>
            <a:r>
              <a:rPr lang="en-GB" altLang="zh-CN" sz="1800" dirty="0">
                <a:latin typeface="Arial" pitchFamily="34" charset="0"/>
                <a:ea typeface="宋体" pitchFamily="2" charset="-122"/>
                <a:cs typeface="Arial" pitchFamily="34" charset="0"/>
              </a:rPr>
              <a:t>, 2005</a:t>
            </a:r>
            <a:r>
              <a:rPr lang="en-US" altLang="zh-CN" sz="1800" dirty="0">
                <a:latin typeface="Arial" pitchFamily="34" charset="0"/>
                <a:ea typeface="宋体" pitchFamily="2" charset="-122"/>
                <a:cs typeface="Arial" pitchFamily="34" charset="0"/>
              </a:rPr>
              <a:t>).</a:t>
            </a:r>
          </a:p>
          <a:p>
            <a:pPr algn="just">
              <a:lnSpc>
                <a:spcPct val="90000"/>
              </a:lnSpc>
              <a:buFont typeface="Wingdings" pitchFamily="2" charset="2"/>
              <a:buNone/>
            </a:pPr>
            <a:endParaRPr lang="en-US" altLang="zh-CN" sz="1800" dirty="0">
              <a:latin typeface="Arial" pitchFamily="34" charset="0"/>
              <a:ea typeface="宋体" pitchFamily="2" charset="-122"/>
              <a:cs typeface="Arial" pitchFamily="34" charset="0"/>
            </a:endParaRPr>
          </a:p>
          <a:p>
            <a:pPr algn="just">
              <a:lnSpc>
                <a:spcPct val="90000"/>
              </a:lnSpc>
            </a:pPr>
            <a:r>
              <a:rPr lang="en-GB" altLang="zh-CN" sz="1800" dirty="0">
                <a:latin typeface="Arial" pitchFamily="34" charset="0"/>
                <a:ea typeface="宋体" pitchFamily="2" charset="-122"/>
                <a:cs typeface="Arial" pitchFamily="34" charset="0"/>
              </a:rPr>
              <a:t>Prevalent theme of this phase of landscape conscience development: Horace’s and Virgil’s “Arcadian ideal ” (</a:t>
            </a:r>
            <a:r>
              <a:rPr lang="en-GB" altLang="zh-CN" sz="1800" dirty="0" err="1">
                <a:latin typeface="Arial" pitchFamily="34" charset="0"/>
                <a:ea typeface="宋体" pitchFamily="2" charset="-122"/>
                <a:cs typeface="Arial" pitchFamily="34" charset="0"/>
              </a:rPr>
              <a:t>Loukaki</a:t>
            </a:r>
            <a:r>
              <a:rPr lang="en-GB" altLang="zh-CN" sz="1800" dirty="0">
                <a:latin typeface="Arial" pitchFamily="34" charset="0"/>
                <a:ea typeface="宋体" pitchFamily="2" charset="-122"/>
                <a:cs typeface="Arial" pitchFamily="34" charset="0"/>
              </a:rPr>
              <a:t>, 2005</a:t>
            </a:r>
            <a:r>
              <a:rPr lang="en-US" altLang="zh-CN" sz="1800" dirty="0">
                <a:latin typeface="Arial" pitchFamily="34" charset="0"/>
                <a:ea typeface="宋体" pitchFamily="2" charset="-122"/>
                <a:cs typeface="Arial" pitchFamily="34" charset="0"/>
              </a:rPr>
              <a:t>).</a:t>
            </a:r>
          </a:p>
          <a:p>
            <a:pPr>
              <a:lnSpc>
                <a:spcPct val="90000"/>
              </a:lnSpc>
            </a:pPr>
            <a:endParaRPr lang="el-GR" sz="1800" dirty="0"/>
          </a:p>
          <a:p>
            <a:pPr>
              <a:lnSpc>
                <a:spcPct val="90000"/>
              </a:lnSpc>
              <a:buFont typeface="Wingdings" pitchFamily="2" charset="2"/>
              <a:buNone/>
            </a:pPr>
            <a:endParaRPr lang="en-GB" altLang="zh-CN" sz="1800" dirty="0">
              <a:ea typeface="宋体" pitchFamily="2" charset="-122"/>
            </a:endParaRPr>
          </a:p>
          <a:p>
            <a:pPr>
              <a:lnSpc>
                <a:spcPct val="90000"/>
              </a:lnSpc>
              <a:buFont typeface="Wingdings" pitchFamily="2" charset="2"/>
              <a:buNone/>
            </a:pPr>
            <a:endParaRPr lang="el-GR" sz="1600" dirty="0">
              <a:ea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a:t>
            </a:r>
            <a:br>
              <a:rPr lang="en-US" altLang="zh-CN" sz="2300" b="1" dirty="0">
                <a:latin typeface="Century Gothic" pitchFamily="34" charset="0"/>
                <a:ea typeface="宋体" pitchFamily="2" charset="-122"/>
              </a:rPr>
            </a:br>
            <a:r>
              <a:rPr lang="en-US" altLang="zh-CN" sz="2300" b="1" dirty="0">
                <a:latin typeface="Century Gothic" pitchFamily="34" charset="0"/>
                <a:ea typeface="宋体" pitchFamily="2" charset="-122"/>
              </a:rPr>
              <a:t>20</a:t>
            </a:r>
            <a:r>
              <a:rPr lang="en-US" altLang="zh-CN" sz="2300" b="1" baseline="30000" dirty="0">
                <a:latin typeface="Century Gothic" pitchFamily="34" charset="0"/>
                <a:ea typeface="宋体" pitchFamily="2" charset="-122"/>
              </a:rPr>
              <a:t>th</a:t>
            </a:r>
            <a:r>
              <a:rPr lang="en-US" altLang="zh-CN" sz="2300" b="1" dirty="0">
                <a:latin typeface="Century Gothic" pitchFamily="34" charset="0"/>
                <a:ea typeface="宋体" pitchFamily="2" charset="-122"/>
              </a:rPr>
              <a:t> </a:t>
            </a:r>
            <a:r>
              <a:rPr lang="en-US" altLang="zh-CN" sz="2300" b="1" dirty="0" smtClean="0">
                <a:latin typeface="Century Gothic" pitchFamily="34" charset="0"/>
                <a:ea typeface="宋体" pitchFamily="2" charset="-122"/>
              </a:rPr>
              <a:t>century, 3</a:t>
            </a:r>
            <a:r>
              <a:rPr lang="en-US" altLang="zh-CN" sz="2300" b="1" baseline="30000" dirty="0" smtClean="0">
                <a:latin typeface="Century Gothic" pitchFamily="34" charset="0"/>
                <a:ea typeface="宋体" pitchFamily="2" charset="-122"/>
              </a:rPr>
              <a:t>rd</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60771" name="Rectangle 3"/>
          <p:cNvSpPr>
            <a:spLocks noGrp="1" noChangeArrowheads="1"/>
          </p:cNvSpPr>
          <p:nvPr>
            <p:ph type="body" idx="1"/>
          </p:nvPr>
        </p:nvSpPr>
        <p:spPr>
          <a:xfrm>
            <a:off x="539750" y="1556792"/>
            <a:ext cx="8353425" cy="5040560"/>
          </a:xfrm>
        </p:spPr>
        <p:txBody>
          <a:bodyPr/>
          <a:lstStyle/>
          <a:p>
            <a:pPr algn="just">
              <a:lnSpc>
                <a:spcPct val="80000"/>
              </a:lnSpc>
              <a:buNone/>
            </a:pPr>
            <a:r>
              <a:rPr lang="en-GB" altLang="zh-CN" sz="1800" u="sng" dirty="0" smtClean="0">
                <a:solidFill>
                  <a:srgbClr val="FF0000"/>
                </a:solidFill>
                <a:latin typeface="Arial" pitchFamily="34" charset="0"/>
                <a:ea typeface="宋体" pitchFamily="2" charset="-122"/>
                <a:cs typeface="Arial" pitchFamily="34" charset="0"/>
              </a:rPr>
              <a:t>20 century: modern &amp; post-modern world</a:t>
            </a:r>
          </a:p>
          <a:p>
            <a:pPr algn="just">
              <a:lnSpc>
                <a:spcPct val="80000"/>
              </a:lnSpc>
              <a:buNone/>
            </a:pPr>
            <a:endParaRPr lang="en-GB" altLang="zh-CN" sz="1800" dirty="0" smtClean="0">
              <a:latin typeface="Arial" pitchFamily="34" charset="0"/>
              <a:ea typeface="宋体" pitchFamily="2" charset="-122"/>
              <a:cs typeface="Arial" pitchFamily="34" charset="0"/>
            </a:endParaRPr>
          </a:p>
          <a:p>
            <a:pPr algn="just">
              <a:lnSpc>
                <a:spcPct val="80000"/>
              </a:lnSpc>
            </a:pPr>
            <a:r>
              <a:rPr lang="en-GB" altLang="zh-CN" sz="1800" dirty="0" smtClean="0">
                <a:latin typeface="Arial" pitchFamily="34" charset="0"/>
                <a:ea typeface="宋体" pitchFamily="2" charset="-122"/>
                <a:cs typeface="Arial" pitchFamily="34" charset="0"/>
              </a:rPr>
              <a:t>Forces </a:t>
            </a:r>
            <a:r>
              <a:rPr lang="en-GB" altLang="zh-CN" sz="1800" dirty="0">
                <a:latin typeface="Arial" pitchFamily="34" charset="0"/>
                <a:ea typeface="宋体" pitchFamily="2" charset="-122"/>
                <a:cs typeface="Arial" pitchFamily="34" charset="0"/>
              </a:rPr>
              <a:t>of landscape reshaping and restructuring:</a:t>
            </a:r>
          </a:p>
          <a:p>
            <a:pPr algn="just">
              <a:lnSpc>
                <a:spcPct val="80000"/>
              </a:lnSpc>
            </a:pPr>
            <a:endParaRPr lang="en-GB" altLang="zh-CN" sz="1800" dirty="0">
              <a:latin typeface="Arial" pitchFamily="34" charset="0"/>
              <a:ea typeface="宋体" pitchFamily="2" charset="-122"/>
              <a:cs typeface="Arial" pitchFamily="34" charset="0"/>
            </a:endParaRPr>
          </a:p>
          <a:p>
            <a:pPr algn="just">
              <a:lnSpc>
                <a:spcPct val="80000"/>
              </a:lnSpc>
              <a:buFont typeface="Wingdings" pitchFamily="2" charset="2"/>
              <a:buNone/>
            </a:pPr>
            <a:r>
              <a:rPr lang="en-US" altLang="zh-CN" sz="1800" dirty="0">
                <a:latin typeface="Arial" pitchFamily="34" charset="0"/>
                <a:ea typeface="宋体" pitchFamily="2" charset="-122"/>
                <a:cs typeface="Arial" pitchFamily="34" charset="0"/>
              </a:rPr>
              <a:t>  - </a:t>
            </a:r>
            <a:r>
              <a:rPr lang="en-US" altLang="zh-CN" sz="1800" dirty="0" smtClean="0">
                <a:latin typeface="Arial" pitchFamily="34" charset="0"/>
                <a:ea typeface="宋体" pitchFamily="2" charset="-122"/>
                <a:cs typeface="Arial" pitchFamily="34" charset="0"/>
              </a:rPr>
              <a:t>massive </a:t>
            </a:r>
            <a:r>
              <a:rPr lang="en-US" altLang="zh-CN" sz="1800" dirty="0">
                <a:latin typeface="Arial" pitchFamily="34" charset="0"/>
                <a:ea typeface="宋体" pitchFamily="2" charset="-122"/>
                <a:cs typeface="Arial" pitchFamily="34" charset="0"/>
              </a:rPr>
              <a:t>rural depopulation</a:t>
            </a:r>
            <a:r>
              <a:rPr lang="el-GR" altLang="zh-CN" sz="1800" dirty="0">
                <a:latin typeface="Arial" pitchFamily="34" charset="0"/>
                <a:cs typeface="Arial" pitchFamily="34" charset="0"/>
              </a:rPr>
              <a:t> </a:t>
            </a:r>
            <a:r>
              <a:rPr lang="en-US" altLang="zh-CN" sz="1800" dirty="0">
                <a:latin typeface="Arial" pitchFamily="34" charset="0"/>
                <a:ea typeface="宋体" pitchFamily="2" charset="-122"/>
                <a:cs typeface="Arial" pitchFamily="34" charset="0"/>
              </a:rPr>
              <a:t>(1900-1950’s/70’s; still on-going), </a:t>
            </a:r>
          </a:p>
          <a:p>
            <a:pPr algn="just">
              <a:lnSpc>
                <a:spcPct val="80000"/>
              </a:lnSpc>
              <a:buFont typeface="Wingdings" pitchFamily="2" charset="2"/>
              <a:buNone/>
            </a:pPr>
            <a:r>
              <a:rPr lang="en-US" altLang="zh-CN" sz="1800" dirty="0">
                <a:latin typeface="Arial" pitchFamily="34" charset="0"/>
                <a:ea typeface="宋体" pitchFamily="2" charset="-122"/>
                <a:cs typeface="Arial" pitchFamily="34" charset="0"/>
              </a:rPr>
              <a:t>  - counter-</a:t>
            </a:r>
            <a:r>
              <a:rPr lang="en-US" altLang="zh-CN" sz="1800" dirty="0" err="1">
                <a:latin typeface="Arial" pitchFamily="34" charset="0"/>
                <a:ea typeface="宋体" pitchFamily="2" charset="-122"/>
                <a:cs typeface="Arial" pitchFamily="34" charset="0"/>
              </a:rPr>
              <a:t>urbanisation</a:t>
            </a:r>
            <a:r>
              <a:rPr lang="en-US" altLang="zh-CN" sz="1800" dirty="0">
                <a:latin typeface="Arial" pitchFamily="34" charset="0"/>
                <a:ea typeface="宋体" pitchFamily="2" charset="-122"/>
                <a:cs typeface="Arial" pitchFamily="34" charset="0"/>
              </a:rPr>
              <a:t> (population turnaround, 1950’s-today), often through the quest for more attractive landscapes, in order to upgrade quality of life (</a:t>
            </a:r>
            <a:r>
              <a:rPr lang="en-US" altLang="zh-CN" sz="1800" dirty="0" err="1">
                <a:latin typeface="Arial" pitchFamily="34" charset="0"/>
                <a:ea typeface="宋体" pitchFamily="2" charset="-122"/>
                <a:cs typeface="Arial" pitchFamily="34" charset="0"/>
              </a:rPr>
              <a:t>Lowenthal</a:t>
            </a:r>
            <a:r>
              <a:rPr lang="en-US" altLang="zh-CN" sz="1800" dirty="0">
                <a:latin typeface="Arial" pitchFamily="34" charset="0"/>
                <a:ea typeface="宋体" pitchFamily="2" charset="-122"/>
                <a:cs typeface="Arial" pitchFamily="34" charset="0"/>
              </a:rPr>
              <a:t>, 1997, Paquette &amp; </a:t>
            </a:r>
            <a:r>
              <a:rPr lang="en-US" altLang="zh-CN" sz="1800" dirty="0" err="1">
                <a:latin typeface="Arial" pitchFamily="34" charset="0"/>
                <a:ea typeface="宋体" pitchFamily="2" charset="-122"/>
                <a:cs typeface="Arial" pitchFamily="34" charset="0"/>
              </a:rPr>
              <a:t>Domon</a:t>
            </a:r>
            <a:r>
              <a:rPr lang="en-US" altLang="zh-CN" sz="1800" dirty="0">
                <a:latin typeface="Arial" pitchFamily="34" charset="0"/>
                <a:ea typeface="宋体" pitchFamily="2" charset="-122"/>
                <a:cs typeface="Arial" pitchFamily="34" charset="0"/>
              </a:rPr>
              <a:t>, 2003, </a:t>
            </a:r>
            <a:r>
              <a:rPr lang="en-US" altLang="zh-CN" sz="1800" dirty="0" err="1">
                <a:latin typeface="Arial" pitchFamily="34" charset="0"/>
                <a:ea typeface="宋体" pitchFamily="2" charset="-122"/>
                <a:cs typeface="Arial" pitchFamily="34" charset="0"/>
              </a:rPr>
              <a:t>Lamprianidis</a:t>
            </a:r>
            <a:r>
              <a:rPr lang="en-US" altLang="zh-CN" sz="1800" dirty="0">
                <a:latin typeface="Arial" pitchFamily="34" charset="0"/>
                <a:ea typeface="宋体" pitchFamily="2" charset="-122"/>
                <a:cs typeface="Arial" pitchFamily="34" charset="0"/>
              </a:rPr>
              <a:t> &amp; Bella</a:t>
            </a:r>
            <a:r>
              <a:rPr lang="en-GB" altLang="zh-CN" sz="1800" dirty="0">
                <a:latin typeface="Arial" pitchFamily="34" charset="0"/>
                <a:ea typeface="宋体" pitchFamily="2" charset="-122"/>
                <a:cs typeface="Arial" pitchFamily="34" charset="0"/>
              </a:rPr>
              <a:t>, 2004)</a:t>
            </a:r>
            <a:endParaRPr lang="en-US" altLang="zh-CN" sz="1800" dirty="0">
              <a:latin typeface="Arial" pitchFamily="34" charset="0"/>
              <a:ea typeface="宋体" pitchFamily="2" charset="-122"/>
              <a:cs typeface="Arial" pitchFamily="34" charset="0"/>
            </a:endParaRPr>
          </a:p>
          <a:p>
            <a:pPr algn="just">
              <a:lnSpc>
                <a:spcPct val="80000"/>
              </a:lnSpc>
              <a:buFont typeface="Wingdings" pitchFamily="2" charset="2"/>
              <a:buNone/>
            </a:pPr>
            <a:r>
              <a:rPr lang="en-US" altLang="zh-CN" sz="1800" dirty="0">
                <a:latin typeface="Arial" pitchFamily="34" charset="0"/>
                <a:ea typeface="宋体" pitchFamily="2" charset="-122"/>
                <a:cs typeface="Arial" pitchFamily="34" charset="0"/>
              </a:rPr>
              <a:t>  - agricultural intensification and </a:t>
            </a:r>
            <a:r>
              <a:rPr lang="en-US" altLang="zh-CN" sz="1800" dirty="0" err="1">
                <a:latin typeface="Arial" pitchFamily="34" charset="0"/>
                <a:ea typeface="宋体" pitchFamily="2" charset="-122"/>
                <a:cs typeface="Arial" pitchFamily="34" charset="0"/>
              </a:rPr>
              <a:t>industrialisation</a:t>
            </a:r>
            <a:r>
              <a:rPr lang="en-US" altLang="zh-CN" sz="1800" dirty="0">
                <a:latin typeface="Arial" pitchFamily="34" charset="0"/>
                <a:ea typeface="宋体" pitchFamily="2" charset="-122"/>
                <a:cs typeface="Arial" pitchFamily="34" charset="0"/>
              </a:rPr>
              <a:t> of rural landscapes </a:t>
            </a:r>
          </a:p>
          <a:p>
            <a:pPr algn="just">
              <a:lnSpc>
                <a:spcPct val="80000"/>
              </a:lnSpc>
              <a:buFont typeface="Wingdings" pitchFamily="2" charset="2"/>
              <a:buNone/>
            </a:pPr>
            <a:r>
              <a:rPr lang="en-US" altLang="zh-CN" sz="1800" dirty="0">
                <a:latin typeface="Arial" pitchFamily="34" charset="0"/>
                <a:ea typeface="宋体" pitchFamily="2" charset="-122"/>
                <a:cs typeface="Arial" pitchFamily="34" charset="0"/>
              </a:rPr>
              <a:t>  - massive consumption of countryside recreation </a:t>
            </a:r>
          </a:p>
          <a:p>
            <a:pPr algn="just">
              <a:lnSpc>
                <a:spcPct val="80000"/>
              </a:lnSpc>
              <a:buFont typeface="Wingdings" pitchFamily="2" charset="2"/>
              <a:buNone/>
            </a:pPr>
            <a:r>
              <a:rPr lang="en-US" altLang="zh-CN" sz="1800" dirty="0">
                <a:latin typeface="Arial" pitchFamily="34" charset="0"/>
                <a:ea typeface="宋体" pitchFamily="2" charset="-122"/>
                <a:cs typeface="Arial" pitchFamily="34" charset="0"/>
              </a:rPr>
              <a:t>  - infrastructure development</a:t>
            </a:r>
          </a:p>
          <a:p>
            <a:pPr algn="just">
              <a:lnSpc>
                <a:spcPct val="80000"/>
              </a:lnSpc>
              <a:buFont typeface="Wingdings" pitchFamily="2" charset="2"/>
              <a:buNone/>
            </a:pPr>
            <a:r>
              <a:rPr lang="en-US" altLang="zh-CN" sz="1800" dirty="0">
                <a:latin typeface="Arial" pitchFamily="34" charset="0"/>
                <a:ea typeface="宋体" pitchFamily="2" charset="-122"/>
                <a:cs typeface="Arial" pitchFamily="34" charset="0"/>
              </a:rPr>
              <a:t>  - tourism industry: landscape = ‘</a:t>
            </a:r>
            <a:r>
              <a:rPr lang="en-US" altLang="zh-CN" sz="1800" dirty="0" err="1">
                <a:latin typeface="Arial" pitchFamily="34" charset="0"/>
                <a:ea typeface="宋体" pitchFamily="2" charset="-122"/>
                <a:cs typeface="Arial" pitchFamily="34" charset="0"/>
              </a:rPr>
              <a:t>commodified</a:t>
            </a:r>
            <a:r>
              <a:rPr lang="en-US" altLang="zh-CN" sz="1800" dirty="0">
                <a:latin typeface="Arial" pitchFamily="34" charset="0"/>
                <a:ea typeface="宋体" pitchFamily="2" charset="-122"/>
                <a:cs typeface="Arial" pitchFamily="34" charset="0"/>
              </a:rPr>
              <a:t> product’ (</a:t>
            </a:r>
            <a:r>
              <a:rPr lang="en-US" altLang="zh-CN" sz="1800" dirty="0" err="1">
                <a:latin typeface="Arial" pitchFamily="34" charset="0"/>
                <a:ea typeface="宋体" pitchFamily="2" charset="-122"/>
                <a:cs typeface="Arial" pitchFamily="34" charset="0"/>
              </a:rPr>
              <a:t>Bunce</a:t>
            </a:r>
            <a:r>
              <a:rPr lang="en-US" altLang="zh-CN" sz="1800" dirty="0">
                <a:latin typeface="Arial" pitchFamily="34" charset="0"/>
                <a:ea typeface="宋体" pitchFamily="2" charset="-122"/>
                <a:cs typeface="Arial" pitchFamily="34" charset="0"/>
              </a:rPr>
              <a:t>, 1994); growing demand for alternative/ special forms of tourism (</a:t>
            </a:r>
            <a:r>
              <a:rPr lang="en-GB" altLang="zh-CN" sz="1800" dirty="0" err="1">
                <a:latin typeface="Arial" pitchFamily="34" charset="0"/>
                <a:ea typeface="宋体" pitchFamily="2" charset="-122"/>
                <a:cs typeface="Arial" pitchFamily="34" charset="0"/>
              </a:rPr>
              <a:t>Sharpley</a:t>
            </a:r>
            <a:r>
              <a:rPr lang="en-GB" altLang="zh-CN" sz="1800" dirty="0">
                <a:latin typeface="Arial" pitchFamily="34" charset="0"/>
                <a:ea typeface="宋体" pitchFamily="2" charset="-122"/>
                <a:cs typeface="Arial" pitchFamily="34" charset="0"/>
              </a:rPr>
              <a:t> &amp; </a:t>
            </a:r>
            <a:r>
              <a:rPr lang="en-GB" altLang="zh-CN" sz="1800" dirty="0" err="1">
                <a:latin typeface="Arial" pitchFamily="34" charset="0"/>
                <a:ea typeface="宋体" pitchFamily="2" charset="-122"/>
                <a:cs typeface="Arial" pitchFamily="34" charset="0"/>
              </a:rPr>
              <a:t>Sharpley</a:t>
            </a:r>
            <a:r>
              <a:rPr lang="en-GB" altLang="zh-CN" sz="1800" dirty="0">
                <a:latin typeface="Arial" pitchFamily="34" charset="0"/>
                <a:ea typeface="宋体" pitchFamily="2" charset="-122"/>
                <a:cs typeface="Arial" pitchFamily="34" charset="0"/>
              </a:rPr>
              <a:t>, 1997), leading to the reconstitution and use of</a:t>
            </a:r>
            <a:r>
              <a:rPr lang="en-US" altLang="zh-CN" sz="1800" dirty="0">
                <a:latin typeface="Arial" pitchFamily="34" charset="0"/>
                <a:ea typeface="宋体" pitchFamily="2" charset="-122"/>
                <a:cs typeface="Arial" pitchFamily="34" charset="0"/>
              </a:rPr>
              <a:t> landscapes as places of nostalgia (Hopkins, 1998, Goss, 1993).</a:t>
            </a:r>
          </a:p>
          <a:p>
            <a:pPr algn="just">
              <a:lnSpc>
                <a:spcPct val="80000"/>
              </a:lnSpc>
              <a:buFont typeface="Wingdings" pitchFamily="2" charset="2"/>
              <a:buNone/>
            </a:pPr>
            <a:r>
              <a:rPr lang="en-US" altLang="zh-CN" sz="1800" dirty="0">
                <a:latin typeface="Arial" pitchFamily="34" charset="0"/>
                <a:ea typeface="宋体" pitchFamily="2" charset="-122"/>
                <a:cs typeface="Arial" pitchFamily="34" charset="0"/>
              </a:rPr>
              <a:t>  - disconnection of ‘landscape’ from ‘art’ (e.g. photography as the quintessential 20</a:t>
            </a:r>
            <a:r>
              <a:rPr lang="en-US" altLang="zh-CN" sz="1800" baseline="30000" dirty="0">
                <a:latin typeface="Arial" pitchFamily="34" charset="0"/>
                <a:ea typeface="宋体" pitchFamily="2" charset="-122"/>
                <a:cs typeface="Arial" pitchFamily="34" charset="0"/>
              </a:rPr>
              <a:t>th</a:t>
            </a:r>
            <a:r>
              <a:rPr lang="en-US" altLang="zh-CN" sz="1800" dirty="0">
                <a:latin typeface="Arial" pitchFamily="34" charset="0"/>
                <a:ea typeface="宋体" pitchFamily="2" charset="-122"/>
                <a:cs typeface="Arial" pitchFamily="34" charset="0"/>
              </a:rPr>
              <a:t> century scientific tool to landscape reproduction</a:t>
            </a:r>
            <a:r>
              <a:rPr lang="en-US" altLang="zh-CN" sz="1800" dirty="0" smtClean="0">
                <a:latin typeface="Arial" pitchFamily="34" charset="0"/>
                <a:ea typeface="宋体" pitchFamily="2" charset="-122"/>
                <a:cs typeface="Arial" pitchFamily="34" charset="0"/>
              </a:rPr>
              <a:t>).</a:t>
            </a:r>
          </a:p>
          <a:p>
            <a:pPr algn="just">
              <a:lnSpc>
                <a:spcPct val="80000"/>
              </a:lnSpc>
              <a:buFont typeface="Wingdings" pitchFamily="2" charset="2"/>
              <a:buNone/>
            </a:pPr>
            <a:r>
              <a:rPr lang="en-US" altLang="zh-CN" sz="1800" dirty="0" smtClean="0">
                <a:latin typeface="Arial" pitchFamily="34" charset="0"/>
                <a:ea typeface="宋体" pitchFamily="2" charset="-122"/>
                <a:cs typeface="Arial" pitchFamily="34" charset="0"/>
              </a:rPr>
              <a:t>-   various </a:t>
            </a:r>
            <a:r>
              <a:rPr lang="en-US" altLang="zh-CN" sz="1800" dirty="0">
                <a:latin typeface="Arial" pitchFamily="34" charset="0"/>
                <a:ea typeface="宋体" pitchFamily="2" charset="-122"/>
                <a:cs typeface="Arial" pitchFamily="34" charset="0"/>
              </a:rPr>
              <a:t>industries</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tourist</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sport</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construction</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mining</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energy</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agriculture</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etc</a:t>
            </a:r>
            <a:r>
              <a:rPr lang="en-GB" altLang="zh-CN" sz="1800" dirty="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aim at mass production and profit </a:t>
            </a:r>
            <a:r>
              <a:rPr lang="en-US" altLang="zh-CN" sz="1800" dirty="0" err="1">
                <a:latin typeface="Arial" pitchFamily="34" charset="0"/>
                <a:ea typeface="宋体" pitchFamily="2" charset="-122"/>
                <a:cs typeface="Arial" pitchFamily="34" charset="0"/>
              </a:rPr>
              <a:t>maximisation</a:t>
            </a:r>
            <a:r>
              <a:rPr lang="en-US" altLang="zh-CN" sz="1800" dirty="0">
                <a:latin typeface="Arial" pitchFamily="34" charset="0"/>
                <a:ea typeface="宋体" pitchFamily="2" charset="-122"/>
                <a:cs typeface="Arial" pitchFamily="34" charset="0"/>
              </a:rPr>
              <a:t>, continue to reshape and restructure the </a:t>
            </a:r>
            <a:r>
              <a:rPr lang="en-US" altLang="zh-CN" sz="1800" dirty="0" smtClean="0">
                <a:latin typeface="Arial" pitchFamily="34" charset="0"/>
                <a:ea typeface="宋体" pitchFamily="2" charset="-122"/>
                <a:cs typeface="Arial" pitchFamily="34" charset="0"/>
              </a:rPr>
              <a:t>landscape.</a:t>
            </a:r>
            <a:endParaRPr lang="en-US" altLang="zh-CN" sz="1800" dirty="0">
              <a:latin typeface="Arial" pitchFamily="34" charset="0"/>
              <a:ea typeface="宋体" pitchFamily="2" charset="-122"/>
              <a:cs typeface="Arial" pitchFamily="34" charset="0"/>
            </a:endParaRPr>
          </a:p>
          <a:p>
            <a:pPr>
              <a:lnSpc>
                <a:spcPct val="80000"/>
              </a:lnSpc>
            </a:pPr>
            <a:endParaRPr lang="en-US" altLang="zh-CN" sz="200" dirty="0">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Century Gothic" pitchFamily="34" charset="0"/>
              </a:rPr>
              <a:t>Contents</a:t>
            </a:r>
            <a:endParaRPr lang="el-GR" sz="2400" b="1" dirty="0">
              <a:latin typeface="Century Gothic" pitchFamily="34" charset="0"/>
            </a:endParaRPr>
          </a:p>
        </p:txBody>
      </p:sp>
      <p:sp>
        <p:nvSpPr>
          <p:cNvPr id="3" name="Content Placeholder 2"/>
          <p:cNvSpPr>
            <a:spLocks noGrp="1"/>
          </p:cNvSpPr>
          <p:nvPr>
            <p:ph sz="quarter" idx="1"/>
          </p:nvPr>
        </p:nvSpPr>
        <p:spPr>
          <a:xfrm>
            <a:off x="457200" y="1600200"/>
            <a:ext cx="4690864" cy="4349080"/>
          </a:xfrm>
        </p:spPr>
        <p:txBody>
          <a:bodyPr/>
          <a:lstStyle/>
          <a:p>
            <a:pPr lvl="0">
              <a:spcBef>
                <a:spcPts val="0"/>
              </a:spcBef>
              <a:buSzPct val="100000"/>
              <a:buFont typeface="+mj-lt"/>
              <a:buAutoNum type="arabicPeriod"/>
            </a:pPr>
            <a:r>
              <a:rPr lang="en-US" sz="1800" dirty="0" smtClean="0">
                <a:latin typeface="Arial" pitchFamily="34" charset="0"/>
                <a:cs typeface="Arial" pitchFamily="34" charset="0"/>
              </a:rPr>
              <a:t>Conscience: a theoretical background</a:t>
            </a:r>
          </a:p>
          <a:p>
            <a:pPr lvl="0">
              <a:spcBef>
                <a:spcPts val="0"/>
              </a:spcBef>
              <a:buSzPct val="100000"/>
              <a:buFont typeface="+mj-lt"/>
              <a:buAutoNum type="arabicPeriod"/>
            </a:pPr>
            <a:endParaRPr lang="el-GR" sz="1800" dirty="0" smtClean="0">
              <a:latin typeface="Arial" pitchFamily="34" charset="0"/>
              <a:cs typeface="Arial" pitchFamily="34" charset="0"/>
            </a:endParaRPr>
          </a:p>
          <a:p>
            <a:pPr lvl="0">
              <a:spcBef>
                <a:spcPts val="0"/>
              </a:spcBef>
              <a:buSzPct val="100000"/>
              <a:buFont typeface="+mj-lt"/>
              <a:buAutoNum type="arabicPeriod"/>
            </a:pPr>
            <a:r>
              <a:rPr lang="en-US" sz="1800" dirty="0" smtClean="0">
                <a:latin typeface="Arial" pitchFamily="34" charset="0"/>
                <a:cs typeface="Arial" pitchFamily="34" charset="0"/>
              </a:rPr>
              <a:t>‘Spatial conscience’ and geography</a:t>
            </a:r>
          </a:p>
          <a:p>
            <a:pPr lvl="0">
              <a:spcBef>
                <a:spcPts val="0"/>
              </a:spcBef>
              <a:buSzPct val="100000"/>
              <a:buFont typeface="+mj-lt"/>
              <a:buAutoNum type="arabicPeriod"/>
            </a:pPr>
            <a:endParaRPr lang="el-GR" sz="1800" dirty="0" smtClean="0">
              <a:latin typeface="Arial" pitchFamily="34" charset="0"/>
              <a:cs typeface="Arial" pitchFamily="34" charset="0"/>
            </a:endParaRPr>
          </a:p>
          <a:p>
            <a:pPr lvl="0">
              <a:spcBef>
                <a:spcPts val="0"/>
              </a:spcBef>
              <a:buSzPct val="100000"/>
              <a:buFont typeface="+mj-lt"/>
              <a:buAutoNum type="arabicPeriod"/>
            </a:pPr>
            <a:r>
              <a:rPr lang="en-US" sz="1800" dirty="0" smtClean="0">
                <a:latin typeface="Arial" pitchFamily="34" charset="0"/>
                <a:cs typeface="Arial" pitchFamily="34" charset="0"/>
              </a:rPr>
              <a:t>Applying </a:t>
            </a:r>
            <a:r>
              <a:rPr lang="en-GB" sz="1800" dirty="0" smtClean="0">
                <a:latin typeface="Arial" pitchFamily="34" charset="0"/>
                <a:cs typeface="Arial" pitchFamily="34" charset="0"/>
              </a:rPr>
              <a:t>‘spatial conscience’ to the ‘landscape’ and the concept of ‘landscape conscience’</a:t>
            </a:r>
            <a:endParaRPr lang="el-GR" sz="1800" dirty="0" smtClean="0">
              <a:latin typeface="Arial" pitchFamily="34" charset="0"/>
              <a:cs typeface="Arial" pitchFamily="34" charset="0"/>
            </a:endParaRPr>
          </a:p>
          <a:p>
            <a:pPr lvl="0">
              <a:spcBef>
                <a:spcPts val="0"/>
              </a:spcBef>
              <a:buSzPct val="100000"/>
              <a:buFont typeface="+mj-lt"/>
              <a:buAutoNum type="arabicPeriod"/>
            </a:pPr>
            <a:endParaRPr lang="en-US" sz="1800" dirty="0" smtClean="0">
              <a:latin typeface="Arial" pitchFamily="34" charset="0"/>
              <a:cs typeface="Arial" pitchFamily="34" charset="0"/>
            </a:endParaRPr>
          </a:p>
          <a:p>
            <a:pPr lvl="0">
              <a:spcBef>
                <a:spcPts val="0"/>
              </a:spcBef>
              <a:buSzPct val="100000"/>
              <a:buFont typeface="+mj-lt"/>
              <a:buAutoNum type="arabicPeriod"/>
            </a:pPr>
            <a:r>
              <a:rPr lang="en-US" sz="1800" dirty="0" smtClean="0">
                <a:latin typeface="Arial" pitchFamily="34" charset="0"/>
                <a:cs typeface="Arial" pitchFamily="34" charset="0"/>
              </a:rPr>
              <a:t>The historical evolution of ‘Landscape Conscience’</a:t>
            </a:r>
            <a:endParaRPr lang="el-GR" sz="1800" dirty="0" smtClean="0">
              <a:latin typeface="Arial" pitchFamily="34" charset="0"/>
              <a:cs typeface="Arial" pitchFamily="34" charset="0"/>
            </a:endParaRPr>
          </a:p>
          <a:p>
            <a:pPr lvl="0">
              <a:spcBef>
                <a:spcPts val="0"/>
              </a:spcBef>
              <a:buSzPct val="100000"/>
              <a:buFont typeface="+mj-lt"/>
              <a:buAutoNum type="arabicPeriod"/>
            </a:pPr>
            <a:endParaRPr lang="en-GB" sz="1800" dirty="0" smtClean="0">
              <a:latin typeface="Arial" pitchFamily="34" charset="0"/>
              <a:cs typeface="Arial" pitchFamily="34" charset="0"/>
            </a:endParaRPr>
          </a:p>
          <a:p>
            <a:pPr lvl="0">
              <a:spcBef>
                <a:spcPts val="0"/>
              </a:spcBef>
              <a:buSzPct val="100000"/>
              <a:buFont typeface="+mj-lt"/>
              <a:buAutoNum type="arabicPeriod"/>
            </a:pPr>
            <a:r>
              <a:rPr lang="en-GB" sz="1800" dirty="0" smtClean="0">
                <a:latin typeface="Arial" pitchFamily="34" charset="0"/>
                <a:cs typeface="Arial" pitchFamily="34" charset="0"/>
              </a:rPr>
              <a:t>Prospects for Landscape Conscience (development) in Europe</a:t>
            </a:r>
            <a:endParaRPr lang="el-GR" sz="1800" dirty="0" smtClean="0">
              <a:latin typeface="Arial" pitchFamily="34" charset="0"/>
              <a:cs typeface="Arial" pitchFamily="34" charset="0"/>
            </a:endParaRPr>
          </a:p>
          <a:p>
            <a:pPr lvl="0">
              <a:spcBef>
                <a:spcPts val="0"/>
              </a:spcBef>
              <a:buSzPct val="100000"/>
              <a:buFont typeface="+mj-lt"/>
              <a:buAutoNum type="arabicPeriod"/>
            </a:pPr>
            <a:endParaRPr lang="en-GB" sz="1800" dirty="0" smtClean="0">
              <a:latin typeface="Arial" pitchFamily="34" charset="0"/>
              <a:cs typeface="Arial" pitchFamily="34" charset="0"/>
            </a:endParaRPr>
          </a:p>
          <a:p>
            <a:pPr lvl="0">
              <a:spcBef>
                <a:spcPts val="0"/>
              </a:spcBef>
              <a:buSzPct val="100000"/>
              <a:buFont typeface="+mj-lt"/>
              <a:buAutoNum type="arabicPeriod"/>
            </a:pPr>
            <a:r>
              <a:rPr lang="en-GB" sz="1800" dirty="0" smtClean="0">
                <a:latin typeface="Arial" pitchFamily="34" charset="0"/>
                <a:cs typeface="Arial" pitchFamily="34" charset="0"/>
              </a:rPr>
              <a:t>Conclusions</a:t>
            </a:r>
            <a:endParaRPr lang="el-GR" sz="1800" dirty="0" smtClean="0">
              <a:latin typeface="Arial" pitchFamily="34" charset="0"/>
              <a:cs typeface="Arial" pitchFamily="34" charset="0"/>
            </a:endParaRPr>
          </a:p>
          <a:p>
            <a:endParaRPr lang="el-GR" dirty="0"/>
          </a:p>
        </p:txBody>
      </p:sp>
      <p:pic>
        <p:nvPicPr>
          <p:cNvPr id="56324" name="Picture 4" descr="https://lh4.googleusercontent.com/-L3zUfpRBYew/TXoJ5uiv2KI/AAAAAAAAA4Q/gmdCYUU9fsk/nikolai+ge.conscience.jpg"/>
          <p:cNvPicPr>
            <a:picLocks noGrp="1" noChangeAspect="1" noChangeArrowheads="1"/>
          </p:cNvPicPr>
          <p:nvPr>
            <p:ph sz="quarter" idx="2"/>
          </p:nvPr>
        </p:nvPicPr>
        <p:blipFill>
          <a:blip r:embed="rId2" cstate="print"/>
          <a:srcRect/>
          <a:stretch>
            <a:fillRect/>
          </a:stretch>
        </p:blipFill>
        <p:spPr bwMode="auto">
          <a:xfrm>
            <a:off x="5208058" y="1888232"/>
            <a:ext cx="3160138" cy="3196952"/>
          </a:xfrm>
          <a:prstGeom prst="rect">
            <a:avLst/>
          </a:prstGeom>
          <a:noFill/>
        </p:spPr>
      </p:pic>
      <p:sp>
        <p:nvSpPr>
          <p:cNvPr id="10" name="Rectangle 9"/>
          <p:cNvSpPr/>
          <p:nvPr/>
        </p:nvSpPr>
        <p:spPr>
          <a:xfrm>
            <a:off x="5220072" y="5158933"/>
            <a:ext cx="3024336" cy="646331"/>
          </a:xfrm>
          <a:prstGeom prst="rect">
            <a:avLst/>
          </a:prstGeom>
        </p:spPr>
        <p:txBody>
          <a:bodyPr wrap="square">
            <a:spAutoFit/>
          </a:bodyPr>
          <a:lstStyle/>
          <a:p>
            <a:pPr algn="ctr"/>
            <a:r>
              <a:rPr lang="en-US" dirty="0" smtClean="0">
                <a:latin typeface="Arial" pitchFamily="34" charset="0"/>
                <a:cs typeface="Arial" pitchFamily="34" charset="0"/>
              </a:rPr>
              <a:t>“</a:t>
            </a:r>
            <a:r>
              <a:rPr lang="en-US" i="1" dirty="0" smtClean="0">
                <a:latin typeface="Arial" pitchFamily="34" charset="0"/>
                <a:cs typeface="Arial" pitchFamily="34" charset="0"/>
              </a:rPr>
              <a:t>Conscience</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dirty="0" smtClean="0">
                <a:latin typeface="Arial" pitchFamily="34" charset="0"/>
                <a:cs typeface="Arial" pitchFamily="34" charset="0"/>
              </a:rPr>
              <a:t>Nikolai </a:t>
            </a:r>
            <a:r>
              <a:rPr lang="en-US" dirty="0" err="1" smtClean="0">
                <a:latin typeface="Arial" pitchFamily="34" charset="0"/>
                <a:cs typeface="Arial" pitchFamily="34" charset="0"/>
              </a:rPr>
              <a:t>Ge</a:t>
            </a:r>
            <a:r>
              <a:rPr lang="en-US" dirty="0" smtClean="0">
                <a:latin typeface="Arial" pitchFamily="34" charset="0"/>
                <a:cs typeface="Arial" pitchFamily="34" charset="0"/>
              </a:rPr>
              <a:t>, 1891</a:t>
            </a:r>
            <a:endParaRPr lang="el-G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a:t>
            </a:r>
            <a:br>
              <a:rPr lang="en-US" altLang="zh-CN" sz="2300" b="1" dirty="0">
                <a:latin typeface="Century Gothic" pitchFamily="34" charset="0"/>
                <a:ea typeface="宋体" pitchFamily="2" charset="-122"/>
              </a:rPr>
            </a:br>
            <a:r>
              <a:rPr lang="en-US" altLang="zh-CN" sz="2300" b="1" dirty="0">
                <a:latin typeface="Century Gothic" pitchFamily="34" charset="0"/>
                <a:ea typeface="宋体" pitchFamily="2" charset="-122"/>
              </a:rPr>
              <a:t>20</a:t>
            </a:r>
            <a:r>
              <a:rPr lang="en-US" altLang="zh-CN" sz="2300" b="1" baseline="30000" dirty="0">
                <a:latin typeface="Century Gothic" pitchFamily="34" charset="0"/>
                <a:ea typeface="宋体" pitchFamily="2" charset="-122"/>
              </a:rPr>
              <a:t>th</a:t>
            </a:r>
            <a:r>
              <a:rPr lang="en-US" altLang="zh-CN" sz="2300" b="1" dirty="0">
                <a:latin typeface="Century Gothic" pitchFamily="34" charset="0"/>
                <a:ea typeface="宋体" pitchFamily="2" charset="-122"/>
              </a:rPr>
              <a:t> </a:t>
            </a:r>
            <a:r>
              <a:rPr lang="en-US" altLang="zh-CN" sz="2300" b="1" dirty="0" smtClean="0">
                <a:latin typeface="Century Gothic" pitchFamily="34" charset="0"/>
                <a:ea typeface="宋体" pitchFamily="2" charset="-122"/>
              </a:rPr>
              <a:t>century, 3</a:t>
            </a:r>
            <a:r>
              <a:rPr lang="en-US" altLang="zh-CN" sz="2300" b="1" baseline="30000" dirty="0" smtClean="0">
                <a:latin typeface="Century Gothic" pitchFamily="34" charset="0"/>
                <a:ea typeface="宋体" pitchFamily="2" charset="-122"/>
              </a:rPr>
              <a:t>rd</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pic>
        <p:nvPicPr>
          <p:cNvPr id="163843" name="Picture 3" descr="d120070516022025"/>
          <p:cNvPicPr>
            <a:picLocks noGrp="1" noChangeAspect="1" noChangeArrowheads="1"/>
          </p:cNvPicPr>
          <p:nvPr>
            <p:ph sz="quarter" idx="1"/>
          </p:nvPr>
        </p:nvPicPr>
        <p:blipFill>
          <a:blip r:embed="rId2" cstate="print"/>
          <a:srcRect/>
          <a:stretch>
            <a:fillRect/>
          </a:stretch>
        </p:blipFill>
        <p:spPr>
          <a:xfrm>
            <a:off x="467544" y="1484784"/>
            <a:ext cx="4320480" cy="3146799"/>
          </a:xfrm>
          <a:noFill/>
          <a:ln/>
        </p:spPr>
      </p:pic>
      <p:pic>
        <p:nvPicPr>
          <p:cNvPr id="163844" name="Picture 4" descr="Bali-Indonesia-Hotels"/>
          <p:cNvPicPr>
            <a:picLocks noChangeAspect="1" noChangeArrowheads="1"/>
          </p:cNvPicPr>
          <p:nvPr/>
        </p:nvPicPr>
        <p:blipFill>
          <a:blip r:embed="rId3" cstate="print"/>
          <a:srcRect/>
          <a:stretch>
            <a:fillRect/>
          </a:stretch>
        </p:blipFill>
        <p:spPr bwMode="auto">
          <a:xfrm>
            <a:off x="467544" y="3789040"/>
            <a:ext cx="4320480" cy="2981283"/>
          </a:xfrm>
          <a:prstGeom prst="rect">
            <a:avLst/>
          </a:prstGeom>
          <a:noFill/>
        </p:spPr>
      </p:pic>
      <p:sp>
        <p:nvSpPr>
          <p:cNvPr id="163845" name="Rectangle 5"/>
          <p:cNvSpPr>
            <a:spLocks noChangeArrowheads="1"/>
          </p:cNvSpPr>
          <p:nvPr/>
        </p:nvSpPr>
        <p:spPr bwMode="auto">
          <a:xfrm>
            <a:off x="467544" y="3789040"/>
            <a:ext cx="4320480" cy="431800"/>
          </a:xfrm>
          <a:prstGeom prst="rect">
            <a:avLst/>
          </a:prstGeom>
          <a:solidFill>
            <a:srgbClr val="CCFFCC"/>
          </a:solidFill>
          <a:ln w="9525">
            <a:noFill/>
            <a:miter lim="800000"/>
            <a:headEnd/>
            <a:tailEnd/>
          </a:ln>
          <a:effectLst/>
        </p:spPr>
        <p:txBody>
          <a:bodyPr/>
          <a:lstStyle/>
          <a:p>
            <a:pPr marL="342900" indent="-342900" algn="ctr">
              <a:lnSpc>
                <a:spcPct val="80000"/>
              </a:lnSpc>
              <a:spcBef>
                <a:spcPct val="20000"/>
              </a:spcBef>
              <a:buClr>
                <a:schemeClr val="bg2"/>
              </a:buClr>
              <a:buSzPct val="75000"/>
              <a:buFont typeface="Wingdings" pitchFamily="2" charset="2"/>
              <a:buNone/>
            </a:pPr>
            <a:r>
              <a:rPr lang="en-US" dirty="0">
                <a:latin typeface="Arial" pitchFamily="34" charset="0"/>
                <a:cs typeface="Arial" pitchFamily="34" charset="0"/>
              </a:rPr>
              <a:t>homogenized landscapes of tourism</a:t>
            </a:r>
            <a:endParaRPr lang="el-GR" dirty="0">
              <a:latin typeface="Arial" pitchFamily="34" charset="0"/>
              <a:cs typeface="Arial" pitchFamily="34" charset="0"/>
            </a:endParaRPr>
          </a:p>
        </p:txBody>
      </p:sp>
      <p:pic>
        <p:nvPicPr>
          <p:cNvPr id="163847" name="Picture 7" descr="swimming_pool%20@%20Weatherbury%20Farm%20Bed%20and%20Breakfast"/>
          <p:cNvPicPr>
            <a:picLocks noGrp="1" noChangeAspect="1" noChangeArrowheads="1"/>
          </p:cNvPicPr>
          <p:nvPr>
            <p:ph sz="half" idx="3"/>
          </p:nvPr>
        </p:nvPicPr>
        <p:blipFill>
          <a:blip r:embed="rId4" cstate="print"/>
          <a:srcRect/>
          <a:stretch>
            <a:fillRect/>
          </a:stretch>
        </p:blipFill>
        <p:spPr>
          <a:xfrm>
            <a:off x="4860032" y="4221089"/>
            <a:ext cx="3672656" cy="2547474"/>
          </a:xfrm>
          <a:noFill/>
          <a:ln/>
        </p:spPr>
      </p:pic>
      <p:pic>
        <p:nvPicPr>
          <p:cNvPr id="163848" name="Picture 8" descr="untitled"/>
          <p:cNvPicPr>
            <a:picLocks noGrp="1" noChangeAspect="1" noChangeArrowheads="1"/>
          </p:cNvPicPr>
          <p:nvPr>
            <p:ph sz="quarter" idx="2"/>
          </p:nvPr>
        </p:nvPicPr>
        <p:blipFill>
          <a:blip r:embed="rId5" cstate="print"/>
          <a:srcRect/>
          <a:stretch>
            <a:fillRect/>
          </a:stretch>
        </p:blipFill>
        <p:spPr>
          <a:xfrm>
            <a:off x="4860032" y="1483659"/>
            <a:ext cx="3672409" cy="2449397"/>
          </a:xfrm>
          <a:noFill/>
          <a:ln/>
        </p:spPr>
      </p:pic>
      <p:sp>
        <p:nvSpPr>
          <p:cNvPr id="163849" name="Rectangle 9"/>
          <p:cNvSpPr>
            <a:spLocks noChangeArrowheads="1"/>
          </p:cNvSpPr>
          <p:nvPr/>
        </p:nvSpPr>
        <p:spPr bwMode="auto">
          <a:xfrm>
            <a:off x="2700338" y="1484784"/>
            <a:ext cx="4032250" cy="360363"/>
          </a:xfrm>
          <a:prstGeom prst="rect">
            <a:avLst/>
          </a:prstGeom>
          <a:solidFill>
            <a:srgbClr val="CCFFCC"/>
          </a:solidFill>
          <a:ln w="9525">
            <a:noFill/>
            <a:miter lim="800000"/>
            <a:headEnd/>
            <a:tailEnd/>
          </a:ln>
          <a:effectLst/>
        </p:spPr>
        <p:txBody>
          <a:bodyPr/>
          <a:lstStyle/>
          <a:p>
            <a:pPr marL="342900" indent="-342900" algn="ctr">
              <a:lnSpc>
                <a:spcPct val="80000"/>
              </a:lnSpc>
              <a:spcBef>
                <a:spcPct val="20000"/>
              </a:spcBef>
              <a:buClr>
                <a:schemeClr val="bg2"/>
              </a:buClr>
              <a:buSzPct val="75000"/>
              <a:buFont typeface="Wingdings" pitchFamily="2" charset="2"/>
              <a:buNone/>
            </a:pPr>
            <a:r>
              <a:rPr lang="en-US" sz="2000" dirty="0">
                <a:latin typeface="Arial" pitchFamily="34" charset="0"/>
                <a:cs typeface="Arial" pitchFamily="34" charset="0"/>
              </a:rPr>
              <a:t>New  landscape </a:t>
            </a:r>
            <a:r>
              <a:rPr lang="en-US" sz="2000" dirty="0" err="1">
                <a:latin typeface="Arial" pitchFamily="34" charset="0"/>
                <a:cs typeface="Arial" pitchFamily="34" charset="0"/>
              </a:rPr>
              <a:t>spatialities</a:t>
            </a:r>
            <a:endParaRPr lang="el-GR" sz="2000" dirty="0">
              <a:latin typeface="Arial" pitchFamily="34" charset="0"/>
              <a:cs typeface="Arial" pitchFamily="34" charset="0"/>
            </a:endParaRPr>
          </a:p>
        </p:txBody>
      </p:sp>
      <p:sp>
        <p:nvSpPr>
          <p:cNvPr id="163846" name="Rectangle 6"/>
          <p:cNvSpPr>
            <a:spLocks noChangeArrowheads="1"/>
          </p:cNvSpPr>
          <p:nvPr/>
        </p:nvSpPr>
        <p:spPr bwMode="auto">
          <a:xfrm>
            <a:off x="4860032" y="3789040"/>
            <a:ext cx="3672408" cy="431800"/>
          </a:xfrm>
          <a:prstGeom prst="rect">
            <a:avLst/>
          </a:prstGeom>
          <a:solidFill>
            <a:srgbClr val="CCFFCC"/>
          </a:solidFill>
          <a:ln w="9525">
            <a:noFill/>
            <a:miter lim="800000"/>
            <a:headEnd/>
            <a:tailEnd/>
          </a:ln>
          <a:effectLst/>
        </p:spPr>
        <p:txBody>
          <a:bodyPr/>
          <a:lstStyle/>
          <a:p>
            <a:pPr marL="342900" indent="-342900" algn="ctr">
              <a:lnSpc>
                <a:spcPct val="80000"/>
              </a:lnSpc>
              <a:spcBef>
                <a:spcPct val="20000"/>
              </a:spcBef>
              <a:buClr>
                <a:schemeClr val="bg2"/>
              </a:buClr>
              <a:buSzPct val="75000"/>
              <a:buFont typeface="Wingdings" pitchFamily="2" charset="2"/>
              <a:buNone/>
            </a:pPr>
            <a:r>
              <a:rPr lang="en-US" dirty="0" err="1">
                <a:latin typeface="Arial" pitchFamily="34" charset="0"/>
                <a:cs typeface="Arial" pitchFamily="34" charset="0"/>
              </a:rPr>
              <a:t>commodified</a:t>
            </a:r>
            <a:r>
              <a:rPr lang="en-US" dirty="0">
                <a:latin typeface="Arial" pitchFamily="34" charset="0"/>
                <a:cs typeface="Arial" pitchFamily="34" charset="0"/>
              </a:rPr>
              <a:t> rural landscapes</a:t>
            </a:r>
            <a:endParaRPr lang="el-G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just"/>
            <a:r>
              <a:rPr lang="en-US" altLang="zh-CN" sz="2300" b="1" dirty="0" smtClean="0">
                <a:latin typeface="Century Gothic" pitchFamily="34" charset="0"/>
                <a:ea typeface="宋体" pitchFamily="2" charset="-122"/>
              </a:rPr>
              <a:t>4. The </a:t>
            </a:r>
            <a:r>
              <a:rPr lang="en-US" altLang="zh-CN" sz="2300" b="1" dirty="0">
                <a:latin typeface="Century Gothic" pitchFamily="34" charset="0"/>
                <a:ea typeface="宋体" pitchFamily="2" charset="-122"/>
              </a:rPr>
              <a:t>historical evolution of ‘Landscape Conscience’—</a:t>
            </a:r>
            <a:br>
              <a:rPr lang="en-US" altLang="zh-CN" sz="2300" b="1" dirty="0">
                <a:latin typeface="Century Gothic" pitchFamily="34" charset="0"/>
                <a:ea typeface="宋体" pitchFamily="2" charset="-122"/>
              </a:rPr>
            </a:br>
            <a:r>
              <a:rPr lang="en-US" altLang="zh-CN" sz="2300" b="1" dirty="0">
                <a:latin typeface="Century Gothic" pitchFamily="34" charset="0"/>
                <a:ea typeface="宋体" pitchFamily="2" charset="-122"/>
              </a:rPr>
              <a:t>present </a:t>
            </a:r>
            <a:r>
              <a:rPr lang="en-US" altLang="zh-CN" sz="2300" b="1" dirty="0" smtClean="0">
                <a:latin typeface="Century Gothic" pitchFamily="34" charset="0"/>
                <a:ea typeface="宋体" pitchFamily="2" charset="-122"/>
              </a:rPr>
              <a:t>times, 3</a:t>
            </a:r>
            <a:r>
              <a:rPr lang="en-US" altLang="zh-CN" sz="2300" b="1" baseline="30000" dirty="0" smtClean="0">
                <a:latin typeface="Century Gothic" pitchFamily="34" charset="0"/>
                <a:ea typeface="宋体" pitchFamily="2" charset="-122"/>
              </a:rPr>
              <a:t>rd</a:t>
            </a:r>
            <a:r>
              <a:rPr lang="en-US" altLang="zh-CN" sz="2300" b="1" dirty="0" smtClean="0">
                <a:latin typeface="Century Gothic" pitchFamily="34" charset="0"/>
                <a:ea typeface="宋体" pitchFamily="2" charset="-122"/>
              </a:rPr>
              <a:t> phase of LC</a:t>
            </a:r>
            <a:endParaRPr lang="el-GR" sz="2300" b="1" dirty="0">
              <a:latin typeface="Century Gothic" pitchFamily="34" charset="0"/>
              <a:ea typeface="宋体" pitchFamily="2" charset="-122"/>
            </a:endParaRPr>
          </a:p>
        </p:txBody>
      </p:sp>
      <p:sp>
        <p:nvSpPr>
          <p:cNvPr id="164867" name="Rectangle 3"/>
          <p:cNvSpPr>
            <a:spLocks noGrp="1" noChangeArrowheads="1"/>
          </p:cNvSpPr>
          <p:nvPr>
            <p:ph type="body" idx="1"/>
          </p:nvPr>
        </p:nvSpPr>
        <p:spPr>
          <a:xfrm>
            <a:off x="395536" y="1341438"/>
            <a:ext cx="8424936" cy="5327922"/>
          </a:xfrm>
        </p:spPr>
        <p:txBody>
          <a:bodyPr/>
          <a:lstStyle/>
          <a:p>
            <a:pPr>
              <a:lnSpc>
                <a:spcPct val="80000"/>
              </a:lnSpc>
              <a:buSzPct val="105000"/>
              <a:buFont typeface="Wingdings" pitchFamily="2" charset="2"/>
              <a:buChar char="ð"/>
            </a:pPr>
            <a:endParaRPr lang="en-GB" altLang="zh-CN" sz="1800" dirty="0">
              <a:latin typeface="Arial" pitchFamily="34" charset="0"/>
              <a:ea typeface="宋体" pitchFamily="2" charset="-122"/>
              <a:cs typeface="Arial" pitchFamily="34" charset="0"/>
            </a:endParaRPr>
          </a:p>
          <a:p>
            <a:pPr algn="just">
              <a:lnSpc>
                <a:spcPct val="80000"/>
              </a:lnSpc>
            </a:pPr>
            <a:r>
              <a:rPr lang="en-GB" altLang="zh-CN" sz="1800" dirty="0">
                <a:latin typeface="Arial" pitchFamily="34" charset="0"/>
                <a:ea typeface="宋体" pitchFamily="2" charset="-122"/>
                <a:cs typeface="Arial" pitchFamily="34" charset="0"/>
              </a:rPr>
              <a:t>‘</a:t>
            </a:r>
            <a:r>
              <a:rPr lang="en-GB" altLang="zh-CN" sz="1800" dirty="0">
                <a:solidFill>
                  <a:schemeClr val="tx2"/>
                </a:solidFill>
                <a:latin typeface="Arial" pitchFamily="34" charset="0"/>
                <a:ea typeface="宋体" pitchFamily="2" charset="-122"/>
                <a:cs typeface="Arial" pitchFamily="34" charset="0"/>
              </a:rPr>
              <a:t>Rural nostalgia</a:t>
            </a:r>
            <a:r>
              <a:rPr lang="en-GB" altLang="zh-CN" sz="1800" dirty="0">
                <a:latin typeface="Arial" pitchFamily="34" charset="0"/>
                <a:ea typeface="宋体" pitchFamily="2" charset="-122"/>
                <a:cs typeface="Arial" pitchFamily="34" charset="0"/>
              </a:rPr>
              <a:t>’ : nostalgia of the town dweller for the countryside and the rural landscape (‘Arcadian ideal’ turned into ‘rural idyll’). </a:t>
            </a:r>
          </a:p>
          <a:p>
            <a:pPr algn="just">
              <a:lnSpc>
                <a:spcPct val="80000"/>
              </a:lnSpc>
              <a:buFont typeface="Wingdings" pitchFamily="2" charset="2"/>
              <a:buNone/>
            </a:pPr>
            <a:endParaRPr lang="en-GB" altLang="zh-CN" sz="1800" dirty="0">
              <a:latin typeface="Arial" pitchFamily="34" charset="0"/>
              <a:ea typeface="宋体" pitchFamily="2" charset="-122"/>
              <a:cs typeface="Arial" pitchFamily="34" charset="0"/>
            </a:endParaRPr>
          </a:p>
          <a:p>
            <a:pPr algn="just">
              <a:lnSpc>
                <a:spcPct val="80000"/>
              </a:lnSpc>
            </a:pPr>
            <a:r>
              <a:rPr lang="en-GB" altLang="zh-CN" sz="1800" dirty="0">
                <a:latin typeface="Arial" pitchFamily="34" charset="0"/>
                <a:ea typeface="宋体" pitchFamily="2" charset="-122"/>
                <a:cs typeface="Arial" pitchFamily="34" charset="0"/>
              </a:rPr>
              <a:t>This rural nostalgia comes along and develops through industrialisation (</a:t>
            </a:r>
            <a:r>
              <a:rPr lang="en-GB" altLang="zh-CN" sz="1800" dirty="0" err="1">
                <a:latin typeface="Arial" pitchFamily="34" charset="0"/>
                <a:ea typeface="宋体" pitchFamily="2" charset="-122"/>
                <a:cs typeface="Arial" pitchFamily="34" charset="0"/>
              </a:rPr>
              <a:t>Terkenli</a:t>
            </a:r>
            <a:r>
              <a:rPr lang="en-GB" altLang="zh-CN" sz="1800" dirty="0">
                <a:latin typeface="Arial" pitchFamily="34" charset="0"/>
                <a:ea typeface="宋体" pitchFamily="2" charset="-122"/>
                <a:cs typeface="Arial" pitchFamily="34" charset="0"/>
              </a:rPr>
              <a:t>, 2011; </a:t>
            </a:r>
            <a:r>
              <a:rPr lang="en-US" altLang="zh-CN" sz="1800" dirty="0" err="1">
                <a:latin typeface="Arial" pitchFamily="34" charset="0"/>
                <a:ea typeface="宋体" pitchFamily="2" charset="-122"/>
                <a:cs typeface="Arial" pitchFamily="34" charset="0"/>
              </a:rPr>
              <a:t>Aitchison</a:t>
            </a:r>
            <a:r>
              <a:rPr lang="en-US" altLang="zh-CN" sz="1800" dirty="0">
                <a:latin typeface="Arial" pitchFamily="34" charset="0"/>
                <a:ea typeface="宋体" pitchFamily="2" charset="-122"/>
                <a:cs typeface="Arial" pitchFamily="34" charset="0"/>
              </a:rPr>
              <a:t> et al</a:t>
            </a:r>
            <a:r>
              <a:rPr lang="en-GB" altLang="zh-CN" sz="1800" dirty="0">
                <a:latin typeface="Arial" pitchFamily="34" charset="0"/>
                <a:ea typeface="宋体" pitchFamily="2" charset="-122"/>
                <a:cs typeface="Arial" pitchFamily="34" charset="0"/>
              </a:rPr>
              <a:t>, 2000).</a:t>
            </a:r>
          </a:p>
          <a:p>
            <a:pPr algn="just">
              <a:lnSpc>
                <a:spcPct val="80000"/>
              </a:lnSpc>
              <a:buFont typeface="Wingdings" pitchFamily="2" charset="2"/>
              <a:buNone/>
            </a:pP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The inflow of urbanites in rural areas leads to new landscape impacts and to the construction of new forms of landscape conscience (e.g. multiple rural idylls/ myths/ ideals).</a:t>
            </a:r>
          </a:p>
          <a:p>
            <a:pPr algn="just">
              <a:lnSpc>
                <a:spcPct val="80000"/>
              </a:lnSpc>
              <a:buSzPct val="105000"/>
              <a:buFont typeface="Wingdings" pitchFamily="2" charset="2"/>
              <a:buNone/>
            </a:pP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Not a single dominant myth, but many contested ones: </a:t>
            </a:r>
            <a:r>
              <a:rPr lang="en-GB" altLang="zh-CN" sz="1800" dirty="0">
                <a:solidFill>
                  <a:srgbClr val="FF0000"/>
                </a:solidFill>
                <a:latin typeface="Arial" pitchFamily="34" charset="0"/>
                <a:ea typeface="宋体" pitchFamily="2" charset="-122"/>
                <a:cs typeface="Arial" pitchFamily="34" charset="0"/>
              </a:rPr>
              <a:t>postmodernism</a:t>
            </a:r>
            <a:r>
              <a:rPr lang="en-GB" altLang="zh-CN" sz="1800" dirty="0">
                <a:latin typeface="Arial" pitchFamily="34" charset="0"/>
                <a:ea typeface="宋体" pitchFamily="2" charset="-122"/>
                <a:cs typeface="Arial" pitchFamily="34" charset="0"/>
              </a:rPr>
              <a:t>.</a:t>
            </a:r>
          </a:p>
          <a:p>
            <a:pPr algn="just">
              <a:lnSpc>
                <a:spcPct val="80000"/>
              </a:lnSpc>
              <a:buSzPct val="105000"/>
              <a:buFont typeface="Wingdings" pitchFamily="2" charset="2"/>
              <a:buNone/>
            </a:pPr>
            <a:endParaRPr lang="en-US" altLang="zh-CN" sz="1800" dirty="0">
              <a:latin typeface="Arial" pitchFamily="34" charset="0"/>
              <a:ea typeface="宋体" pitchFamily="2" charset="-122"/>
              <a:cs typeface="Arial" pitchFamily="34" charset="0"/>
            </a:endParaRPr>
          </a:p>
          <a:p>
            <a:pPr algn="just">
              <a:lnSpc>
                <a:spcPct val="80000"/>
              </a:lnSpc>
              <a:buSzPct val="110000"/>
              <a:buFont typeface="Wingdings" pitchFamily="2" charset="2"/>
              <a:buChar char="ð"/>
            </a:pPr>
            <a:r>
              <a:rPr lang="en-US" altLang="zh-CN" sz="1800" dirty="0">
                <a:latin typeface="Arial" pitchFamily="34" charset="0"/>
                <a:ea typeface="宋体" pitchFamily="2" charset="-122"/>
                <a:cs typeface="Arial" pitchFamily="34" charset="0"/>
              </a:rPr>
              <a:t>Change in both the meaning and the morphology of landscape, taking on any number of contents and symbolisms, to accommodate almost every landscape meaning or use (landscape as a metaphor) </a:t>
            </a:r>
            <a:r>
              <a:rPr lang="en-US" altLang="zh-CN" sz="1800" dirty="0" smtClean="0">
                <a:latin typeface="Arial" pitchFamily="34" charset="0"/>
                <a:ea typeface="宋体" pitchFamily="2" charset="-122"/>
                <a:cs typeface="Arial" pitchFamily="34" charset="0"/>
              </a:rPr>
              <a:t>(</a:t>
            </a:r>
            <a:r>
              <a:rPr lang="en-US" altLang="zh-CN" sz="1800" dirty="0" err="1" smtClean="0">
                <a:latin typeface="Arial" pitchFamily="34" charset="0"/>
                <a:ea typeface="宋体" pitchFamily="2" charset="-122"/>
                <a:cs typeface="Arial" pitchFamily="34" charset="0"/>
              </a:rPr>
              <a:t>Terkenli</a:t>
            </a:r>
            <a:r>
              <a:rPr lang="en-US" altLang="zh-CN" sz="1800" dirty="0">
                <a:latin typeface="Arial" pitchFamily="34" charset="0"/>
                <a:ea typeface="宋体" pitchFamily="2" charset="-122"/>
                <a:cs typeface="Arial" pitchFamily="34" charset="0"/>
              </a:rPr>
              <a:t>, 1996).</a:t>
            </a:r>
          </a:p>
          <a:p>
            <a:pPr algn="just">
              <a:lnSpc>
                <a:spcPct val="80000"/>
              </a:lnSpc>
              <a:buSzPct val="110000"/>
              <a:buFont typeface="Wingdings" pitchFamily="2" charset="2"/>
              <a:buNone/>
            </a:pPr>
            <a:endParaRPr lang="en-US"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Modern society seeks the simplicity of past rural life without problems and complications associated with it, and increasingly, ‘</a:t>
            </a:r>
            <a:r>
              <a:rPr lang="en-GB" altLang="zh-CN" sz="1800" dirty="0">
                <a:solidFill>
                  <a:srgbClr val="0000FF"/>
                </a:solidFill>
                <a:latin typeface="Arial" pitchFamily="34" charset="0"/>
                <a:ea typeface="宋体" pitchFamily="2" charset="-122"/>
                <a:cs typeface="Arial" pitchFamily="34" charset="0"/>
              </a:rPr>
              <a:t>becomes a community of tool users, not tool makers</a:t>
            </a:r>
            <a:r>
              <a:rPr lang="en-GB" altLang="zh-CN" sz="1800" dirty="0">
                <a:latin typeface="Arial" pitchFamily="34" charset="0"/>
                <a:ea typeface="宋体" pitchFamily="2" charset="-122"/>
                <a:cs typeface="Arial" pitchFamily="34" charset="0"/>
              </a:rPr>
              <a:t>’ (Park &amp; </a:t>
            </a:r>
            <a:r>
              <a:rPr lang="en-GB" altLang="zh-CN" sz="1800" dirty="0" err="1">
                <a:latin typeface="Arial" pitchFamily="34" charset="0"/>
                <a:ea typeface="宋体" pitchFamily="2" charset="-122"/>
                <a:cs typeface="Arial" pitchFamily="34" charset="0"/>
              </a:rPr>
              <a:t>Coppack</a:t>
            </a:r>
            <a:r>
              <a:rPr lang="en-GB" altLang="zh-CN" sz="1800" dirty="0">
                <a:latin typeface="Arial" pitchFamily="34" charset="0"/>
                <a:ea typeface="宋体" pitchFamily="2" charset="-122"/>
                <a:cs typeface="Arial" pitchFamily="34" charset="0"/>
              </a:rPr>
              <a:t>, 1994).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539750" y="188913"/>
            <a:ext cx="9144000" cy="1150937"/>
          </a:xfrm>
        </p:spPr>
        <p:txBody>
          <a:bodyPr/>
          <a:lstStyle/>
          <a:p>
            <a:r>
              <a:rPr lang="en-US" altLang="zh-CN" sz="2400" b="1" dirty="0">
                <a:latin typeface="Times New Roman" pitchFamily="18" charset="0"/>
                <a:ea typeface="宋体" pitchFamily="2" charset="-122"/>
              </a:rPr>
              <a:t/>
            </a:r>
            <a:br>
              <a:rPr lang="en-US" altLang="zh-CN" sz="2400" b="1" dirty="0">
                <a:latin typeface="Times New Roman" pitchFamily="18" charset="0"/>
                <a:ea typeface="宋体" pitchFamily="2" charset="-122"/>
              </a:rPr>
            </a:br>
            <a:r>
              <a:rPr lang="en-US" altLang="zh-CN" sz="1600" b="1" dirty="0">
                <a:latin typeface="Times New Roman" pitchFamily="18" charset="0"/>
                <a:ea typeface="宋体" pitchFamily="2" charset="-122"/>
              </a:rPr>
              <a:t/>
            </a:r>
            <a:br>
              <a:rPr lang="en-US" altLang="zh-CN" sz="1600" b="1" dirty="0">
                <a:latin typeface="Times New Roman" pitchFamily="18" charset="0"/>
                <a:ea typeface="宋体" pitchFamily="2" charset="-122"/>
              </a:rPr>
            </a:br>
            <a:r>
              <a:rPr lang="en-US" altLang="zh-CN" sz="2300" b="1" dirty="0" smtClean="0">
                <a:latin typeface="Century Gothic" pitchFamily="34" charset="0"/>
                <a:ea typeface="宋体" pitchFamily="2" charset="-122"/>
              </a:rPr>
              <a:t>5. </a:t>
            </a:r>
            <a:r>
              <a:rPr lang="en-GB" altLang="zh-CN" sz="2300" b="1" dirty="0" smtClean="0">
                <a:latin typeface="Century Gothic" pitchFamily="34" charset="0"/>
                <a:ea typeface="宋体" pitchFamily="2" charset="-122"/>
              </a:rPr>
              <a:t>Prospects </a:t>
            </a:r>
            <a:r>
              <a:rPr lang="en-GB" altLang="zh-CN" sz="2300" b="1" dirty="0">
                <a:latin typeface="Century Gothic" pitchFamily="34" charset="0"/>
                <a:ea typeface="宋体" pitchFamily="2" charset="-122"/>
              </a:rPr>
              <a:t>for Landscape Conscience (development) </a:t>
            </a:r>
            <a:br>
              <a:rPr lang="en-GB" altLang="zh-CN" sz="2300" b="1" dirty="0">
                <a:latin typeface="Century Gothic" pitchFamily="34" charset="0"/>
                <a:ea typeface="宋体" pitchFamily="2" charset="-122"/>
              </a:rPr>
            </a:br>
            <a:r>
              <a:rPr lang="en-GB" altLang="zh-CN" sz="2300" b="1" dirty="0">
                <a:latin typeface="Century Gothic" pitchFamily="34" charset="0"/>
                <a:ea typeface="宋体" pitchFamily="2" charset="-122"/>
              </a:rPr>
              <a:t>in </a:t>
            </a:r>
            <a:r>
              <a:rPr lang="en-GB" altLang="zh-CN" sz="2300" b="1" dirty="0" smtClean="0">
                <a:latin typeface="Century Gothic" pitchFamily="34" charset="0"/>
                <a:ea typeface="宋体" pitchFamily="2" charset="-122"/>
              </a:rPr>
              <a:t>Europe – in general</a:t>
            </a:r>
            <a:endParaRPr lang="el-GR" sz="2300" b="1" dirty="0">
              <a:latin typeface="Century Gothic" pitchFamily="34" charset="0"/>
              <a:ea typeface="宋体" pitchFamily="2" charset="-122"/>
            </a:endParaRPr>
          </a:p>
        </p:txBody>
      </p:sp>
      <p:sp>
        <p:nvSpPr>
          <p:cNvPr id="166915" name="Rectangle 3"/>
          <p:cNvSpPr>
            <a:spLocks noGrp="1" noChangeArrowheads="1"/>
          </p:cNvSpPr>
          <p:nvPr>
            <p:ph type="body" idx="1"/>
          </p:nvPr>
        </p:nvSpPr>
        <p:spPr>
          <a:xfrm>
            <a:off x="468313" y="1556792"/>
            <a:ext cx="8229600" cy="4852987"/>
          </a:xfrm>
        </p:spPr>
        <p:txBody>
          <a:bodyPr/>
          <a:lstStyle/>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Return trends to the countryside and to the rural landscape (associated with social and spatial restructuring)</a:t>
            </a:r>
          </a:p>
          <a:p>
            <a:pPr algn="just">
              <a:lnSpc>
                <a:spcPct val="80000"/>
              </a:lnSpc>
              <a:buSzPct val="105000"/>
              <a:buFont typeface="Wingdings" pitchFamily="2" charset="2"/>
              <a:buChar char="ð"/>
            </a:pP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Rise of demand for alternative forms of tourism</a:t>
            </a:r>
          </a:p>
          <a:p>
            <a:pPr algn="just">
              <a:lnSpc>
                <a:spcPct val="80000"/>
              </a:lnSpc>
              <a:buSzPct val="105000"/>
              <a:buFont typeface="Wingdings" pitchFamily="2" charset="2"/>
              <a:buNone/>
            </a:pP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Emergence of unions, committees, NGO’s, etc, involved in the protection of nature and landscape</a:t>
            </a:r>
          </a:p>
          <a:p>
            <a:pPr algn="just">
              <a:lnSpc>
                <a:spcPct val="80000"/>
              </a:lnSpc>
              <a:buSzPct val="105000"/>
              <a:buFont typeface="Wingdings" pitchFamily="2" charset="2"/>
              <a:buChar char="ð"/>
            </a:pP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Efforts to control industrial development and negative landscape impacts</a:t>
            </a:r>
            <a:r>
              <a:rPr lang="el-GR" altLang="zh-CN" sz="1800" dirty="0">
                <a:latin typeface="Arial" pitchFamily="34" charset="0"/>
                <a:cs typeface="Arial" pitchFamily="34" charset="0"/>
              </a:rPr>
              <a:t> (</a:t>
            </a:r>
            <a:r>
              <a:rPr lang="en-US" altLang="zh-CN" sz="1800" dirty="0">
                <a:latin typeface="Arial" pitchFamily="34" charset="0"/>
                <a:ea typeface="宋体" pitchFamily="2" charset="-122"/>
                <a:cs typeface="Arial" pitchFamily="34" charset="0"/>
              </a:rPr>
              <a:t>e.g. land use regulations)</a:t>
            </a: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None/>
            </a:pP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ð"/>
            </a:pPr>
            <a:r>
              <a:rPr lang="en-GB" altLang="zh-CN" sz="1800" dirty="0">
                <a:latin typeface="Arial" pitchFamily="34" charset="0"/>
                <a:ea typeface="宋体" pitchFamily="2" charset="-122"/>
                <a:cs typeface="Arial" pitchFamily="34" charset="0"/>
              </a:rPr>
              <a:t>Good practices of ELC implementation</a:t>
            </a:r>
          </a:p>
          <a:p>
            <a:pPr>
              <a:lnSpc>
                <a:spcPct val="80000"/>
              </a:lnSpc>
              <a:buSzPct val="105000"/>
              <a:buFont typeface="Wingdings" pitchFamily="2" charset="2"/>
              <a:buNone/>
            </a:pPr>
            <a:endParaRPr lang="en-GB" altLang="zh-CN" sz="1800" dirty="0">
              <a:latin typeface="Arial" pitchFamily="34" charset="0"/>
              <a:ea typeface="宋体" pitchFamily="2" charset="-122"/>
              <a:cs typeface="Arial" pitchFamily="34" charset="0"/>
            </a:endParaRPr>
          </a:p>
          <a:p>
            <a:pPr algn="just">
              <a:lnSpc>
                <a:spcPct val="80000"/>
              </a:lnSpc>
              <a:buSzPct val="105000"/>
              <a:buFont typeface="Wingdings" pitchFamily="2" charset="2"/>
              <a:buChar char="ü"/>
            </a:pPr>
            <a:r>
              <a:rPr lang="en-US" altLang="zh-CN" sz="1800" dirty="0">
                <a:latin typeface="Arial" pitchFamily="34" charset="0"/>
                <a:ea typeface="宋体" pitchFamily="2" charset="-122"/>
                <a:cs typeface="Arial" pitchFamily="34" charset="0"/>
              </a:rPr>
              <a:t>The development of landscape conscience constitutes an imperative need for contemporary western and non-western societies, in the context of current trends of a wholesale spatial re-organization (globalization, proliferation of media, ICTs, etc): ‘</a:t>
            </a:r>
            <a:r>
              <a:rPr lang="en-US" altLang="zh-CN" sz="1800" dirty="0">
                <a:solidFill>
                  <a:srgbClr val="FF0000"/>
                </a:solidFill>
                <a:latin typeface="Arial" pitchFamily="34" charset="0"/>
                <a:ea typeface="宋体" pitchFamily="2" charset="-122"/>
                <a:cs typeface="Arial" pitchFamily="34" charset="0"/>
              </a:rPr>
              <a:t>a new cultural economy of space</a:t>
            </a:r>
            <a:r>
              <a:rPr lang="en-US" altLang="zh-CN" sz="1800" dirty="0">
                <a:latin typeface="Arial" pitchFamily="34" charset="0"/>
                <a:ea typeface="宋体" pitchFamily="2" charset="-122"/>
                <a:cs typeface="Arial" pitchFamily="34" charset="0"/>
              </a:rPr>
              <a:t>’ (</a:t>
            </a:r>
            <a:r>
              <a:rPr lang="en-US" altLang="zh-CN" sz="1800" dirty="0" err="1">
                <a:latin typeface="Arial" pitchFamily="34" charset="0"/>
                <a:ea typeface="宋体" pitchFamily="2" charset="-122"/>
                <a:cs typeface="Arial" pitchFamily="34" charset="0"/>
              </a:rPr>
              <a:t>Terkenli</a:t>
            </a:r>
            <a:r>
              <a:rPr lang="en-US" altLang="zh-CN" sz="1800" dirty="0">
                <a:latin typeface="Arial" pitchFamily="34" charset="0"/>
                <a:ea typeface="宋体" pitchFamily="2" charset="-122"/>
                <a:cs typeface="Arial" pitchFamily="34" charset="0"/>
              </a:rPr>
              <a:t>, 2006).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7544" y="260350"/>
            <a:ext cx="8301806" cy="1139825"/>
          </a:xfrm>
        </p:spPr>
        <p:txBody>
          <a:bodyPr/>
          <a:lstStyle/>
          <a:p>
            <a:pPr algn="just"/>
            <a:r>
              <a:rPr lang="en-US" altLang="zh-CN" sz="2800" b="1" dirty="0" smtClean="0">
                <a:latin typeface="Times New Roman" pitchFamily="18" charset="0"/>
                <a:ea typeface="宋体" pitchFamily="2" charset="-122"/>
              </a:rPr>
              <a:t/>
            </a:r>
            <a:br>
              <a:rPr lang="en-US" altLang="zh-CN" sz="2800" b="1" dirty="0" smtClean="0">
                <a:latin typeface="Times New Roman" pitchFamily="18" charset="0"/>
                <a:ea typeface="宋体" pitchFamily="2" charset="-122"/>
              </a:rPr>
            </a:br>
            <a:r>
              <a:rPr lang="en-US" altLang="zh-CN" sz="1800" b="1" dirty="0" smtClean="0">
                <a:latin typeface="Times New Roman" pitchFamily="18" charset="0"/>
                <a:ea typeface="宋体" pitchFamily="2" charset="-122"/>
              </a:rPr>
              <a:t/>
            </a:r>
            <a:br>
              <a:rPr lang="en-US" altLang="zh-CN" sz="1800" b="1" dirty="0" smtClean="0">
                <a:latin typeface="Times New Roman" pitchFamily="18" charset="0"/>
                <a:ea typeface="宋体" pitchFamily="2" charset="-122"/>
              </a:rPr>
            </a:br>
            <a:r>
              <a:rPr lang="en-US" altLang="zh-CN" sz="2400" b="1" dirty="0" smtClean="0">
                <a:latin typeface="Century Gothic" pitchFamily="34" charset="0"/>
                <a:ea typeface="宋体" pitchFamily="2" charset="-122"/>
              </a:rPr>
              <a:t>5. </a:t>
            </a:r>
            <a:r>
              <a:rPr lang="en-GB" altLang="zh-CN" sz="2400" b="1" dirty="0" smtClean="0">
                <a:latin typeface="Century Gothic" pitchFamily="34" charset="0"/>
                <a:ea typeface="宋体" pitchFamily="2" charset="-122"/>
              </a:rPr>
              <a:t>Prospects for Landscape Conscience (development) </a:t>
            </a:r>
            <a:br>
              <a:rPr lang="en-GB" altLang="zh-CN" sz="2400" b="1" dirty="0" smtClean="0">
                <a:latin typeface="Century Gothic" pitchFamily="34" charset="0"/>
                <a:ea typeface="宋体" pitchFamily="2" charset="-122"/>
              </a:rPr>
            </a:br>
            <a:r>
              <a:rPr lang="en-GB" altLang="zh-CN" sz="2400" b="1" dirty="0" smtClean="0">
                <a:latin typeface="Century Gothic" pitchFamily="34" charset="0"/>
                <a:ea typeface="宋体" pitchFamily="2" charset="-122"/>
              </a:rPr>
              <a:t>in Europe</a:t>
            </a:r>
            <a:r>
              <a:rPr lang="en-US" altLang="zh-CN" sz="2400" b="1" dirty="0" smtClean="0">
                <a:latin typeface="Century Gothic" pitchFamily="34" charset="0"/>
                <a:ea typeface="宋体" pitchFamily="2" charset="-122"/>
              </a:rPr>
              <a:t> -- the case of Greece   </a:t>
            </a:r>
            <a:endParaRPr lang="el-GR" sz="2400" dirty="0">
              <a:latin typeface="Arial" pitchFamily="34" charset="0"/>
              <a:cs typeface="Arial" pitchFamily="34" charset="0"/>
            </a:endParaRPr>
          </a:p>
        </p:txBody>
      </p:sp>
      <p:sp>
        <p:nvSpPr>
          <p:cNvPr id="8" name="Rectangle 2"/>
          <p:cNvSpPr txBox="1">
            <a:spLocks noChangeArrowheads="1"/>
          </p:cNvSpPr>
          <p:nvPr/>
        </p:nvSpPr>
        <p:spPr bwMode="auto">
          <a:xfrm>
            <a:off x="446658" y="1484784"/>
            <a:ext cx="8301806" cy="32403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algn="just">
              <a:spcBef>
                <a:spcPts val="0"/>
              </a:spcBef>
            </a:pPr>
            <a:endParaRPr lang="el-GR" sz="2000" b="1" dirty="0" smtClean="0">
              <a:solidFill>
                <a:srgbClr val="C00000"/>
              </a:solidFill>
              <a:latin typeface="Arial" pitchFamily="34" charset="0"/>
              <a:cs typeface="Arial" pitchFamily="34" charset="0"/>
            </a:endParaRPr>
          </a:p>
        </p:txBody>
      </p:sp>
      <p:sp>
        <p:nvSpPr>
          <p:cNvPr id="11" name="Content Placeholder 10"/>
          <p:cNvSpPr>
            <a:spLocks noGrp="1"/>
          </p:cNvSpPr>
          <p:nvPr>
            <p:ph idx="1"/>
          </p:nvPr>
        </p:nvSpPr>
        <p:spPr>
          <a:xfrm>
            <a:off x="323528" y="1484784"/>
            <a:ext cx="5184576" cy="5112568"/>
          </a:xfrm>
        </p:spPr>
        <p:txBody>
          <a:bodyPr/>
          <a:lstStyle/>
          <a:p>
            <a:pPr algn="just">
              <a:lnSpc>
                <a:spcPct val="80000"/>
              </a:lnSpc>
              <a:buSzPct val="105000"/>
              <a:buFont typeface="Wingdings" pitchFamily="2" charset="2"/>
              <a:buChar char="ð"/>
            </a:pPr>
            <a:r>
              <a:rPr lang="en-US" altLang="zh-CN" sz="1800" dirty="0" smtClean="0">
                <a:latin typeface="Arial" pitchFamily="34" charset="0"/>
                <a:ea typeface="宋体" charset="-122"/>
                <a:cs typeface="Arial" pitchFamily="34" charset="0"/>
              </a:rPr>
              <a:t>Greek landscape remained an ‘</a:t>
            </a:r>
            <a:r>
              <a:rPr lang="en-US" altLang="zh-CN" sz="1800" dirty="0" smtClean="0">
                <a:solidFill>
                  <a:srgbClr val="FF0000"/>
                </a:solidFill>
                <a:latin typeface="Arial" pitchFamily="34" charset="0"/>
                <a:ea typeface="宋体" charset="-122"/>
                <a:cs typeface="Arial" pitchFamily="34" charset="0"/>
              </a:rPr>
              <a:t>idea</a:t>
            </a:r>
            <a:r>
              <a:rPr lang="en-US" altLang="zh-CN" sz="1800" dirty="0" smtClean="0">
                <a:latin typeface="Arial" pitchFamily="34" charset="0"/>
                <a:ea typeface="宋体" charset="-122"/>
                <a:cs typeface="Arial" pitchFamily="34" charset="0"/>
              </a:rPr>
              <a:t>’ which inspired Western traditions</a:t>
            </a:r>
            <a:endParaRPr lang="el-GR" altLang="zh-CN" sz="1800" dirty="0" smtClean="0">
              <a:latin typeface="Arial" pitchFamily="34" charset="0"/>
              <a:cs typeface="Arial" pitchFamily="34" charset="0"/>
            </a:endParaRPr>
          </a:p>
          <a:p>
            <a:pPr algn="just">
              <a:lnSpc>
                <a:spcPct val="80000"/>
              </a:lnSpc>
              <a:buNone/>
            </a:pPr>
            <a:endParaRPr lang="en-US" altLang="zh-CN" sz="800" b="1" dirty="0" smtClean="0">
              <a:solidFill>
                <a:srgbClr val="006600"/>
              </a:solidFill>
              <a:latin typeface="Arial" pitchFamily="34" charset="0"/>
              <a:ea typeface="宋体" charset="-122"/>
              <a:cs typeface="Arial" pitchFamily="34" charset="0"/>
            </a:endParaRPr>
          </a:p>
          <a:p>
            <a:pPr algn="just">
              <a:lnSpc>
                <a:spcPct val="80000"/>
              </a:lnSpc>
            </a:pPr>
            <a:r>
              <a:rPr lang="en-US" altLang="zh-CN" sz="1800" dirty="0" smtClean="0">
                <a:solidFill>
                  <a:srgbClr val="006600"/>
                </a:solidFill>
                <a:latin typeface="Arial" pitchFamily="34" charset="0"/>
                <a:ea typeface="宋体" charset="-122"/>
                <a:cs typeface="Arial" pitchFamily="34" charset="0"/>
              </a:rPr>
              <a:t>Arcadian myth </a:t>
            </a:r>
            <a:r>
              <a:rPr lang="en-US" altLang="zh-CN" sz="1800" dirty="0" smtClean="0">
                <a:latin typeface="Arial" pitchFamily="34" charset="0"/>
                <a:ea typeface="宋体" charset="-122"/>
                <a:cs typeface="Arial" pitchFamily="34" charset="0"/>
              </a:rPr>
              <a:t>= the </a:t>
            </a:r>
            <a:r>
              <a:rPr lang="en-US" altLang="zh-CN" sz="1800" dirty="0" err="1" smtClean="0">
                <a:latin typeface="Arial" pitchFamily="34" charset="0"/>
                <a:ea typeface="宋体" charset="-122"/>
                <a:cs typeface="Arial" pitchFamily="34" charset="0"/>
              </a:rPr>
              <a:t>idealisation</a:t>
            </a:r>
            <a:r>
              <a:rPr lang="en-US" altLang="zh-CN" sz="1800" dirty="0" smtClean="0">
                <a:latin typeface="Arial" pitchFamily="34" charset="0"/>
                <a:ea typeface="宋体" charset="-122"/>
                <a:cs typeface="Arial" pitchFamily="34" charset="0"/>
              </a:rPr>
              <a:t> of the Greek rural landscape (Brown</a:t>
            </a:r>
            <a:r>
              <a:rPr lang="en-GB" altLang="zh-CN" sz="1800" dirty="0" smtClean="0">
                <a:latin typeface="Arial" pitchFamily="34" charset="0"/>
                <a:ea typeface="宋体" charset="-122"/>
                <a:cs typeface="Arial" pitchFamily="34" charset="0"/>
              </a:rPr>
              <a:t>, 1996, Cosgrove, 1998)</a:t>
            </a:r>
          </a:p>
          <a:p>
            <a:pPr algn="just">
              <a:lnSpc>
                <a:spcPct val="80000"/>
              </a:lnSpc>
            </a:pPr>
            <a:endParaRPr lang="en-US" altLang="zh-CN" sz="800" dirty="0" smtClean="0">
              <a:latin typeface="Arial" pitchFamily="34" charset="0"/>
              <a:ea typeface="宋体" charset="-122"/>
              <a:cs typeface="Arial" pitchFamily="34" charset="0"/>
            </a:endParaRPr>
          </a:p>
          <a:p>
            <a:pPr algn="just">
              <a:lnSpc>
                <a:spcPct val="80000"/>
              </a:lnSpc>
            </a:pPr>
            <a:r>
              <a:rPr lang="en-US" altLang="zh-CN" sz="1800" dirty="0" smtClean="0">
                <a:latin typeface="Arial" pitchFamily="34" charset="0"/>
                <a:ea typeface="宋体" charset="-122"/>
                <a:cs typeface="Arial" pitchFamily="34" charset="0"/>
              </a:rPr>
              <a:t>While the Italian tradition </a:t>
            </a:r>
            <a:r>
              <a:rPr lang="en-US" altLang="zh-CN" sz="1800" i="1" u="sng" dirty="0" smtClean="0">
                <a:latin typeface="Arial" pitchFamily="34" charset="0"/>
                <a:ea typeface="宋体" charset="-122"/>
                <a:cs typeface="Arial" pitchFamily="34" charset="0"/>
              </a:rPr>
              <a:t>actively</a:t>
            </a:r>
            <a:r>
              <a:rPr lang="en-US" altLang="zh-CN" sz="1800" dirty="0" smtClean="0">
                <a:latin typeface="Arial" pitchFamily="34" charset="0"/>
                <a:ea typeface="宋体" charset="-122"/>
                <a:cs typeface="Arial" pitchFamily="34" charset="0"/>
              </a:rPr>
              <a:t> impacted the 2</a:t>
            </a:r>
            <a:r>
              <a:rPr lang="en-US" altLang="zh-CN" sz="1800" baseline="30000" dirty="0" smtClean="0">
                <a:latin typeface="Arial" pitchFamily="34" charset="0"/>
                <a:ea typeface="宋体" charset="-122"/>
                <a:cs typeface="Arial" pitchFamily="34" charset="0"/>
              </a:rPr>
              <a:t>nd</a:t>
            </a:r>
            <a:r>
              <a:rPr lang="en-US" altLang="zh-CN" sz="1800" dirty="0" smtClean="0">
                <a:latin typeface="Arial" pitchFamily="34" charset="0"/>
                <a:ea typeface="宋体" charset="-122"/>
                <a:cs typeface="Arial" pitchFamily="34" charset="0"/>
              </a:rPr>
              <a:t> phase of landscape conscience development, the role of the Greek landscape in the development of LC remained </a:t>
            </a:r>
            <a:r>
              <a:rPr lang="en-US" altLang="zh-CN" sz="1800" i="1" u="sng" dirty="0" smtClean="0">
                <a:latin typeface="Arial" pitchFamily="34" charset="0"/>
                <a:ea typeface="宋体" charset="-122"/>
                <a:cs typeface="Arial" pitchFamily="34" charset="0"/>
              </a:rPr>
              <a:t>passive</a:t>
            </a:r>
            <a:r>
              <a:rPr lang="en-US" altLang="zh-CN" sz="1800" dirty="0" smtClean="0">
                <a:latin typeface="Arial" pitchFamily="34" charset="0"/>
                <a:cs typeface="Arial" pitchFamily="34" charset="0"/>
              </a:rPr>
              <a:t>.</a:t>
            </a:r>
            <a:endParaRPr lang="en-US" altLang="zh-CN" sz="1800" dirty="0" smtClean="0">
              <a:latin typeface="Arial" pitchFamily="34" charset="0"/>
              <a:ea typeface="宋体" charset="-122"/>
              <a:cs typeface="Arial" pitchFamily="34" charset="0"/>
            </a:endParaRPr>
          </a:p>
          <a:p>
            <a:pPr algn="just">
              <a:lnSpc>
                <a:spcPct val="80000"/>
              </a:lnSpc>
            </a:pPr>
            <a:endParaRPr lang="en-US" altLang="zh-CN" sz="800" dirty="0" smtClean="0">
              <a:latin typeface="Arial" pitchFamily="34" charset="0"/>
              <a:ea typeface="宋体" charset="-122"/>
              <a:cs typeface="Arial" pitchFamily="34" charset="0"/>
            </a:endParaRPr>
          </a:p>
          <a:p>
            <a:pPr algn="just">
              <a:lnSpc>
                <a:spcPct val="80000"/>
              </a:lnSpc>
            </a:pPr>
            <a:r>
              <a:rPr lang="en-US" altLang="zh-CN" sz="1800" dirty="0" smtClean="0">
                <a:latin typeface="Arial" pitchFamily="34" charset="0"/>
                <a:ea typeface="宋体" charset="-122"/>
                <a:cs typeface="Arial" pitchFamily="34" charset="0"/>
              </a:rPr>
              <a:t>For foreign visitors, the Greek landscape has been </a:t>
            </a:r>
            <a:r>
              <a:rPr lang="en-US" altLang="zh-CN" sz="1800" dirty="0" smtClean="0">
                <a:solidFill>
                  <a:srgbClr val="FF0000"/>
                </a:solidFill>
                <a:latin typeface="Arial" pitchFamily="34" charset="0"/>
                <a:ea typeface="宋体" charset="-122"/>
                <a:cs typeface="Arial" pitchFamily="34" charset="0"/>
              </a:rPr>
              <a:t>more an </a:t>
            </a:r>
            <a:r>
              <a:rPr lang="en-US" altLang="zh-CN" sz="1800" i="1" dirty="0" smtClean="0">
                <a:solidFill>
                  <a:srgbClr val="FF0000"/>
                </a:solidFill>
                <a:latin typeface="Arial" pitchFamily="34" charset="0"/>
                <a:ea typeface="宋体" charset="-122"/>
                <a:cs typeface="Arial" pitchFamily="34" charset="0"/>
              </a:rPr>
              <a:t>idea</a:t>
            </a:r>
            <a:r>
              <a:rPr lang="en-US" altLang="zh-CN" sz="1800" dirty="0" smtClean="0">
                <a:solidFill>
                  <a:srgbClr val="FF0000"/>
                </a:solidFill>
                <a:latin typeface="Arial" pitchFamily="34" charset="0"/>
                <a:ea typeface="宋体" charset="-122"/>
                <a:cs typeface="Arial" pitchFamily="34" charset="0"/>
              </a:rPr>
              <a:t> and a </a:t>
            </a:r>
            <a:r>
              <a:rPr lang="en-US" altLang="zh-CN" sz="1800" i="1" dirty="0" smtClean="0">
                <a:solidFill>
                  <a:srgbClr val="FF0000"/>
                </a:solidFill>
                <a:latin typeface="Arial" pitchFamily="34" charset="0"/>
                <a:ea typeface="宋体" charset="-122"/>
                <a:cs typeface="Arial" pitchFamily="34" charset="0"/>
              </a:rPr>
              <a:t>vision</a:t>
            </a:r>
            <a:r>
              <a:rPr lang="en-US" altLang="zh-CN" sz="1800" dirty="0" smtClean="0">
                <a:solidFill>
                  <a:srgbClr val="FF0000"/>
                </a:solidFill>
                <a:latin typeface="Arial" pitchFamily="34" charset="0"/>
                <a:ea typeface="宋体" charset="-122"/>
                <a:cs typeface="Arial" pitchFamily="34" charset="0"/>
              </a:rPr>
              <a:t> </a:t>
            </a:r>
            <a:r>
              <a:rPr lang="en-US" altLang="zh-CN" sz="1800" dirty="0" smtClean="0">
                <a:latin typeface="Arial" pitchFamily="34" charset="0"/>
                <a:ea typeface="宋体" charset="-122"/>
                <a:cs typeface="Arial" pitchFamily="34" charset="0"/>
              </a:rPr>
              <a:t>(source of myths towards the development of a LC), </a:t>
            </a:r>
            <a:r>
              <a:rPr lang="en-US" altLang="zh-CN" sz="1800" i="1" dirty="0" smtClean="0">
                <a:latin typeface="Arial" pitchFamily="34" charset="0"/>
                <a:ea typeface="宋体" charset="-122"/>
                <a:cs typeface="Arial" pitchFamily="34" charset="0"/>
              </a:rPr>
              <a:t>than a distinct geographical space </a:t>
            </a:r>
            <a:r>
              <a:rPr lang="en-US" altLang="zh-CN" sz="1800" dirty="0" smtClean="0">
                <a:latin typeface="Arial" pitchFamily="34" charset="0"/>
                <a:ea typeface="宋体" charset="-122"/>
                <a:cs typeface="Arial" pitchFamily="34" charset="0"/>
              </a:rPr>
              <a:t>(</a:t>
            </a:r>
            <a:r>
              <a:rPr lang="en-US" altLang="zh-CN" sz="1800" dirty="0" err="1" smtClean="0">
                <a:latin typeface="Arial" pitchFamily="34" charset="0"/>
                <a:ea typeface="宋体" charset="-122"/>
                <a:cs typeface="Arial" pitchFamily="34" charset="0"/>
              </a:rPr>
              <a:t>Tsigakou</a:t>
            </a:r>
            <a:r>
              <a:rPr lang="en-US" altLang="zh-CN" sz="1800" dirty="0" smtClean="0">
                <a:latin typeface="Arial" pitchFamily="34" charset="0"/>
                <a:ea typeface="宋体" charset="-122"/>
                <a:cs typeface="Arial" pitchFamily="34" charset="0"/>
              </a:rPr>
              <a:t>, 2005)</a:t>
            </a:r>
          </a:p>
          <a:p>
            <a:pPr algn="just">
              <a:lnSpc>
                <a:spcPct val="80000"/>
              </a:lnSpc>
            </a:pPr>
            <a:endParaRPr lang="en-US" altLang="zh-CN" sz="600" dirty="0" smtClean="0">
              <a:latin typeface="Arial" pitchFamily="34" charset="0"/>
              <a:ea typeface="宋体" charset="-122"/>
              <a:cs typeface="Arial" pitchFamily="34" charset="0"/>
            </a:endParaRPr>
          </a:p>
          <a:p>
            <a:pPr algn="just">
              <a:lnSpc>
                <a:spcPct val="80000"/>
              </a:lnSpc>
            </a:pPr>
            <a:r>
              <a:rPr lang="en-US" altLang="zh-CN" sz="1800" dirty="0" smtClean="0">
                <a:latin typeface="Arial" pitchFamily="34" charset="0"/>
                <a:ea typeface="宋体" charset="-122"/>
                <a:cs typeface="Arial" pitchFamily="34" charset="0"/>
              </a:rPr>
              <a:t>Nowadays, landscape conscience</a:t>
            </a:r>
            <a:r>
              <a:rPr lang="en-US" altLang="zh-CN" sz="1800" i="1" dirty="0" smtClean="0">
                <a:latin typeface="Arial" pitchFamily="34" charset="0"/>
                <a:ea typeface="宋体" charset="-122"/>
                <a:cs typeface="Arial" pitchFamily="34" charset="0"/>
              </a:rPr>
              <a:t> </a:t>
            </a:r>
            <a:r>
              <a:rPr lang="en-US" altLang="zh-CN" sz="1800" dirty="0" smtClean="0">
                <a:latin typeface="Arial" pitchFamily="34" charset="0"/>
                <a:ea typeface="宋体" charset="-122"/>
                <a:cs typeface="Arial" pitchFamily="34" charset="0"/>
              </a:rPr>
              <a:t>is not well-developed in modern Greece and lay landscape conscience appears to be problematic, while ancient Greek landscape traditions remain strong, still inspiring the West.</a:t>
            </a:r>
            <a:endParaRPr lang="en-GB" altLang="zh-CN" sz="1800" dirty="0" smtClean="0">
              <a:latin typeface="Arial" pitchFamily="34" charset="0"/>
              <a:ea typeface="宋体" charset="-122"/>
              <a:cs typeface="Arial" pitchFamily="34" charset="0"/>
            </a:endParaRPr>
          </a:p>
          <a:p>
            <a:endParaRPr lang="en-US" altLang="zh-CN" sz="1800" dirty="0" smtClean="0">
              <a:latin typeface="Times New Roman" pitchFamily="18" charset="0"/>
              <a:ea typeface="宋体" charset="-122"/>
            </a:endParaRPr>
          </a:p>
          <a:p>
            <a:endParaRPr lang="en-US" altLang="zh-CN" sz="1800" dirty="0" smtClean="0">
              <a:latin typeface="Times New Roman" pitchFamily="18" charset="0"/>
              <a:ea typeface="宋体" charset="-122"/>
            </a:endParaRPr>
          </a:p>
          <a:p>
            <a:endParaRPr lang="en-US" altLang="zh-CN" sz="1800" dirty="0" smtClean="0">
              <a:latin typeface="Times New Roman" pitchFamily="18" charset="0"/>
              <a:ea typeface="宋体" charset="-122"/>
            </a:endParaRPr>
          </a:p>
          <a:p>
            <a:pPr>
              <a:buNone/>
            </a:pPr>
            <a:endParaRPr lang="el-GR" dirty="0"/>
          </a:p>
        </p:txBody>
      </p:sp>
      <p:pic>
        <p:nvPicPr>
          <p:cNvPr id="12" name="Picture 11" descr="Mounts-olympus-ossa-GRPICT-032111-"/>
          <p:cNvPicPr/>
          <p:nvPr/>
        </p:nvPicPr>
        <p:blipFill>
          <a:blip r:embed="rId2" cstate="print"/>
          <a:srcRect/>
          <a:stretch>
            <a:fillRect/>
          </a:stretch>
        </p:blipFill>
        <p:spPr bwMode="auto">
          <a:xfrm>
            <a:off x="5580112" y="4221088"/>
            <a:ext cx="3456384" cy="2636912"/>
          </a:xfrm>
          <a:prstGeom prst="rect">
            <a:avLst/>
          </a:prstGeom>
          <a:noFill/>
          <a:ln w="9525">
            <a:noFill/>
            <a:miter lim="800000"/>
            <a:headEnd/>
            <a:tailEnd/>
          </a:ln>
        </p:spPr>
      </p:pic>
      <p:pic>
        <p:nvPicPr>
          <p:cNvPr id="13" name="Picture 12" descr="22439_The_Ruins_at_Sunion_Greece_f"/>
          <p:cNvPicPr/>
          <p:nvPr/>
        </p:nvPicPr>
        <p:blipFill>
          <a:blip r:embed="rId3" cstate="print"/>
          <a:srcRect/>
          <a:stretch>
            <a:fillRect/>
          </a:stretch>
        </p:blipFill>
        <p:spPr bwMode="auto">
          <a:xfrm>
            <a:off x="5580112" y="1412776"/>
            <a:ext cx="3456384"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7544" y="260350"/>
            <a:ext cx="8301806" cy="1139825"/>
          </a:xfrm>
        </p:spPr>
        <p:txBody>
          <a:bodyPr/>
          <a:lstStyle/>
          <a:p>
            <a:pPr algn="just"/>
            <a:r>
              <a:rPr lang="en-US" altLang="zh-CN" sz="2800" b="1" dirty="0" smtClean="0">
                <a:latin typeface="Times New Roman" pitchFamily="18" charset="0"/>
                <a:ea typeface="宋体" pitchFamily="2" charset="-122"/>
              </a:rPr>
              <a:t/>
            </a:r>
            <a:br>
              <a:rPr lang="en-US" altLang="zh-CN" sz="2800" b="1" dirty="0" smtClean="0">
                <a:latin typeface="Times New Roman" pitchFamily="18" charset="0"/>
                <a:ea typeface="宋体" pitchFamily="2" charset="-122"/>
              </a:rPr>
            </a:br>
            <a:r>
              <a:rPr lang="en-US" altLang="zh-CN" sz="1800" b="1" dirty="0" smtClean="0">
                <a:latin typeface="Times New Roman" pitchFamily="18" charset="0"/>
                <a:ea typeface="宋体" pitchFamily="2" charset="-122"/>
              </a:rPr>
              <a:t/>
            </a:r>
            <a:br>
              <a:rPr lang="en-US" altLang="zh-CN" sz="1800" b="1" dirty="0" smtClean="0">
                <a:latin typeface="Times New Roman" pitchFamily="18" charset="0"/>
                <a:ea typeface="宋体" pitchFamily="2" charset="-122"/>
              </a:rPr>
            </a:br>
            <a:r>
              <a:rPr lang="en-US" altLang="zh-CN" sz="2400" b="1" dirty="0" smtClean="0">
                <a:latin typeface="Century Gothic" pitchFamily="34" charset="0"/>
                <a:ea typeface="宋体" pitchFamily="2" charset="-122"/>
              </a:rPr>
              <a:t>5. </a:t>
            </a:r>
            <a:r>
              <a:rPr lang="en-GB" altLang="zh-CN" sz="2400" b="1" dirty="0" smtClean="0">
                <a:latin typeface="Century Gothic" pitchFamily="34" charset="0"/>
                <a:ea typeface="宋体" pitchFamily="2" charset="-122"/>
              </a:rPr>
              <a:t>Prospects for Landscape Conscience (development) </a:t>
            </a:r>
            <a:br>
              <a:rPr lang="en-GB" altLang="zh-CN" sz="2400" b="1" dirty="0" smtClean="0">
                <a:latin typeface="Century Gothic" pitchFamily="34" charset="0"/>
                <a:ea typeface="宋体" pitchFamily="2" charset="-122"/>
              </a:rPr>
            </a:br>
            <a:r>
              <a:rPr lang="en-GB" altLang="zh-CN" sz="2400" b="1" dirty="0" smtClean="0">
                <a:latin typeface="Century Gothic" pitchFamily="34" charset="0"/>
                <a:ea typeface="宋体" pitchFamily="2" charset="-122"/>
              </a:rPr>
              <a:t>in Europe</a:t>
            </a:r>
            <a:r>
              <a:rPr lang="en-US" altLang="zh-CN" sz="2400" b="1" dirty="0" smtClean="0">
                <a:latin typeface="Century Gothic" pitchFamily="34" charset="0"/>
                <a:ea typeface="宋体" pitchFamily="2" charset="-122"/>
              </a:rPr>
              <a:t> -- the case of Greece</a:t>
            </a:r>
            <a:endParaRPr lang="el-GR" sz="2400" dirty="0">
              <a:latin typeface="Arial" pitchFamily="34" charset="0"/>
              <a:cs typeface="Arial" pitchFamily="34" charset="0"/>
            </a:endParaRPr>
          </a:p>
        </p:txBody>
      </p:sp>
      <p:sp>
        <p:nvSpPr>
          <p:cNvPr id="7" name="Rectangle 3"/>
          <p:cNvSpPr txBox="1">
            <a:spLocks noChangeArrowheads="1"/>
          </p:cNvSpPr>
          <p:nvPr/>
        </p:nvSpPr>
        <p:spPr bwMode="auto">
          <a:xfrm>
            <a:off x="4716016" y="1700808"/>
            <a:ext cx="4427984" cy="49685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v"/>
              <a:tabLst/>
              <a:defRPr/>
            </a:pPr>
            <a:endParaRPr kumimoji="0" lang="el-GR" sz="1800" b="0" i="0" u="none" strike="noStrike" kern="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el-GR"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el-GR" sz="2000" b="0" i="0" u="none" strike="noStrike" kern="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8" name="Rectangle 2"/>
          <p:cNvSpPr txBox="1">
            <a:spLocks noChangeArrowheads="1"/>
          </p:cNvSpPr>
          <p:nvPr/>
        </p:nvSpPr>
        <p:spPr bwMode="auto">
          <a:xfrm>
            <a:off x="446658" y="1484784"/>
            <a:ext cx="8301806" cy="32403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algn="just">
              <a:spcBef>
                <a:spcPts val="0"/>
              </a:spcBef>
            </a:pPr>
            <a:endParaRPr lang="el-GR" sz="2000" b="1" dirty="0" smtClean="0">
              <a:solidFill>
                <a:srgbClr val="C00000"/>
              </a:solidFill>
              <a:latin typeface="Arial" pitchFamily="34" charset="0"/>
              <a:cs typeface="Arial" pitchFamily="34" charset="0"/>
            </a:endParaRPr>
          </a:p>
        </p:txBody>
      </p:sp>
      <p:sp>
        <p:nvSpPr>
          <p:cNvPr id="9" name="Rectangle 8"/>
          <p:cNvSpPr/>
          <p:nvPr/>
        </p:nvSpPr>
        <p:spPr>
          <a:xfrm>
            <a:off x="395536" y="1484784"/>
            <a:ext cx="8424936" cy="1200329"/>
          </a:xfrm>
          <a:prstGeom prst="rect">
            <a:avLst/>
          </a:prstGeom>
          <a:gradFill>
            <a:gsLst>
              <a:gs pos="0">
                <a:schemeClr val="accent2"/>
              </a:gs>
              <a:gs pos="50000">
                <a:schemeClr val="accent1">
                  <a:tint val="44500"/>
                  <a:satMod val="160000"/>
                </a:schemeClr>
              </a:gs>
              <a:gs pos="100000">
                <a:schemeClr val="accent1">
                  <a:tint val="23500"/>
                  <a:satMod val="160000"/>
                </a:schemeClr>
              </a:gs>
            </a:gsLst>
            <a:path path="circle">
              <a:fillToRect l="100000" t="100000"/>
            </a:path>
          </a:gradFill>
        </p:spPr>
        <p:txBody>
          <a:bodyPr wrap="square">
            <a:spAutoFit/>
          </a:bodyPr>
          <a:lstStyle/>
          <a:p>
            <a:pPr lvl="0" indent="-342900" algn="just">
              <a:spcBef>
                <a:spcPts val="0"/>
              </a:spcBef>
              <a:buClr>
                <a:schemeClr val="bg2"/>
              </a:buClr>
              <a:buSzPct val="75000"/>
              <a:defRPr/>
            </a:pPr>
            <a:r>
              <a:rPr lang="en-US" b="1" kern="0" dirty="0" smtClean="0">
                <a:latin typeface="Arial" pitchFamily="34" charset="0"/>
                <a:cs typeface="Arial" pitchFamily="34" charset="0"/>
              </a:rPr>
              <a:t>Before 1950’s: </a:t>
            </a:r>
            <a:r>
              <a:rPr lang="en-US" kern="0" dirty="0" smtClean="0">
                <a:latin typeface="Arial" pitchFamily="34" charset="0"/>
                <a:cs typeface="Arial" pitchFamily="34" charset="0"/>
              </a:rPr>
              <a:t>Greeks living in the countryside, used to have a close, organic relation with their environment and their landscape’ and through this relationship ‘they secured their living respecting their landscapes, through and by which</a:t>
            </a:r>
            <a:r>
              <a:rPr lang="el-GR" kern="0" dirty="0" smtClean="0">
                <a:latin typeface="Arial" pitchFamily="34" charset="0"/>
                <a:cs typeface="Arial" pitchFamily="34" charset="0"/>
              </a:rPr>
              <a:t>, </a:t>
            </a:r>
            <a:r>
              <a:rPr lang="en-US" kern="0" dirty="0" smtClean="0">
                <a:latin typeface="Arial" pitchFamily="34" charset="0"/>
                <a:cs typeface="Arial" pitchFamily="34" charset="0"/>
              </a:rPr>
              <a:t>their cultural systems and their entire lives developed</a:t>
            </a:r>
            <a:r>
              <a:rPr lang="el-GR" kern="0" dirty="0" smtClean="0">
                <a:latin typeface="Arial" pitchFamily="34" charset="0"/>
                <a:cs typeface="Arial" pitchFamily="34" charset="0"/>
              </a:rPr>
              <a:t>’ (</a:t>
            </a:r>
            <a:r>
              <a:rPr lang="en-US" kern="0" dirty="0" err="1" smtClean="0">
                <a:latin typeface="Arial" pitchFamily="34" charset="0"/>
                <a:cs typeface="Arial" pitchFamily="34" charset="0"/>
              </a:rPr>
              <a:t>Terkenli</a:t>
            </a:r>
            <a:r>
              <a:rPr lang="el-GR" kern="0" dirty="0" smtClean="0">
                <a:latin typeface="Arial" pitchFamily="34" charset="0"/>
                <a:cs typeface="Arial" pitchFamily="34" charset="0"/>
              </a:rPr>
              <a:t>, 2010</a:t>
            </a:r>
            <a:r>
              <a:rPr lang="en-US" kern="0" dirty="0" smtClean="0">
                <a:latin typeface="Arial" pitchFamily="34" charset="0"/>
                <a:cs typeface="Arial" pitchFamily="34" charset="0"/>
              </a:rPr>
              <a:t>a</a:t>
            </a:r>
            <a:r>
              <a:rPr lang="el-GR" kern="0" dirty="0" smtClean="0">
                <a:latin typeface="Arial" pitchFamily="34" charset="0"/>
                <a:cs typeface="Arial" pitchFamily="34" charset="0"/>
              </a:rPr>
              <a:t>:42)</a:t>
            </a:r>
          </a:p>
        </p:txBody>
      </p:sp>
      <p:sp>
        <p:nvSpPr>
          <p:cNvPr id="11" name="Content Placeholder 10"/>
          <p:cNvSpPr>
            <a:spLocks noGrp="1"/>
          </p:cNvSpPr>
          <p:nvPr>
            <p:ph idx="1"/>
          </p:nvPr>
        </p:nvSpPr>
        <p:spPr>
          <a:xfrm>
            <a:off x="395536" y="2708920"/>
            <a:ext cx="8424936" cy="4149080"/>
          </a:xfrm>
          <a:solidFill>
            <a:schemeClr val="tx2">
              <a:lumMod val="20000"/>
              <a:lumOff val="80000"/>
            </a:schemeClr>
          </a:solidFill>
        </p:spPr>
        <p:txBody>
          <a:bodyPr/>
          <a:lstStyle/>
          <a:p>
            <a:pPr algn="just">
              <a:buNone/>
            </a:pPr>
            <a:r>
              <a:rPr lang="en-US" altLang="zh-CN" sz="1800" b="1" dirty="0" smtClean="0">
                <a:latin typeface="Arial" pitchFamily="34" charset="0"/>
                <a:ea typeface="宋体" charset="-122"/>
                <a:cs typeface="Arial" pitchFamily="34" charset="0"/>
              </a:rPr>
              <a:t>After 1950’s (rapid changes):</a:t>
            </a:r>
          </a:p>
          <a:p>
            <a:pPr algn="just"/>
            <a:r>
              <a:rPr lang="en-US" altLang="zh-CN" sz="1800" dirty="0" smtClean="0">
                <a:latin typeface="Arial" pitchFamily="34" charset="0"/>
                <a:ea typeface="宋体" charset="-122"/>
                <a:cs typeface="Arial" pitchFamily="34" charset="0"/>
              </a:rPr>
              <a:t>Land reclamation, massive rural depopulation (1955-1971: loss half of rural population), intensification of production, uneven development, infrastructure works (transport, telecommunication, energy, etc), uncontrollable urbanization, out-of-the-plan, sprawl and illegal construction, unrestrained waste disposal, uncontrolled tourist growth, lack of rural and forest road constructions, incendiary fires and lack of protection measures &amp; management of resources, soil erosion, aesthetic degradation/ debasement (e.g. giant billboard </a:t>
            </a:r>
            <a:r>
              <a:rPr lang="en-US" altLang="zh-CN" sz="1800" dirty="0" smtClean="0">
                <a:latin typeface="Arial" pitchFamily="34" charset="0"/>
                <a:ea typeface="宋体" charset="-122"/>
                <a:cs typeface="Arial" pitchFamily="34" charset="0"/>
              </a:rPr>
              <a:t>advertisements), </a:t>
            </a:r>
            <a:r>
              <a:rPr lang="en-US" altLang="zh-CN" sz="1800" dirty="0" smtClean="0">
                <a:latin typeface="Arial" pitchFamily="34" charset="0"/>
                <a:ea typeface="宋体" charset="-122"/>
                <a:cs typeface="Arial" pitchFamily="34" charset="0"/>
              </a:rPr>
              <a:t>land-grabbing, unregulated quarrying and mining, etc.</a:t>
            </a:r>
          </a:p>
          <a:p>
            <a:pPr algn="just"/>
            <a:r>
              <a:rPr lang="en-US" altLang="zh-CN" sz="1800" dirty="0" smtClean="0">
                <a:latin typeface="Arial" pitchFamily="34" charset="0"/>
                <a:ea typeface="宋体" charset="-122"/>
                <a:cs typeface="Arial" pitchFamily="34" charset="0"/>
              </a:rPr>
              <a:t>Law implementation problems (national, peripheral and local level), lack of communication and cooperation between academics</a:t>
            </a:r>
            <a:r>
              <a:rPr lang="en-GB" altLang="zh-CN" sz="1800" dirty="0" smtClean="0">
                <a:latin typeface="Arial" pitchFamily="34" charset="0"/>
                <a:ea typeface="宋体" charset="-122"/>
                <a:cs typeface="Arial" pitchFamily="34" charset="0"/>
              </a:rPr>
              <a:t>, </a:t>
            </a:r>
            <a:r>
              <a:rPr lang="en-US" altLang="zh-CN" sz="1800" dirty="0" smtClean="0">
                <a:latin typeface="Arial" pitchFamily="34" charset="0"/>
                <a:ea typeface="宋体" charset="-122"/>
                <a:cs typeface="Arial" pitchFamily="34" charset="0"/>
              </a:rPr>
              <a:t>practitioners, activists, NGOs, politicians in landscape issues, lack of agencies or administrative bodies referring to the landscape, limited, passive and restricted public participation in decision making, etc (</a:t>
            </a:r>
            <a:r>
              <a:rPr lang="en-US" altLang="zh-CN" sz="1800" dirty="0" err="1" smtClean="0">
                <a:latin typeface="Arial" pitchFamily="34" charset="0"/>
                <a:ea typeface="宋体" charset="-122"/>
                <a:cs typeface="Arial" pitchFamily="34" charset="0"/>
              </a:rPr>
              <a:t>Terkenli</a:t>
            </a:r>
            <a:r>
              <a:rPr lang="en-US" altLang="zh-CN" sz="1800" dirty="0" smtClean="0">
                <a:latin typeface="Arial" pitchFamily="34" charset="0"/>
                <a:ea typeface="宋体" charset="-122"/>
                <a:cs typeface="Arial" pitchFamily="34" charset="0"/>
              </a:rPr>
              <a:t> &amp; </a:t>
            </a:r>
            <a:r>
              <a:rPr lang="en-US" altLang="zh-CN" sz="1800" dirty="0" err="1" smtClean="0">
                <a:latin typeface="Arial" pitchFamily="34" charset="0"/>
                <a:ea typeface="宋体" charset="-122"/>
                <a:cs typeface="Arial" pitchFamily="34" charset="0"/>
              </a:rPr>
              <a:t>Pavlis</a:t>
            </a:r>
            <a:r>
              <a:rPr lang="en-US" altLang="zh-CN" sz="1800" dirty="0" smtClean="0">
                <a:latin typeface="Arial" pitchFamily="34" charset="0"/>
                <a:ea typeface="宋体" charset="-122"/>
                <a:cs typeface="Arial" pitchFamily="34" charset="0"/>
              </a:rPr>
              <a:t>, 2012, </a:t>
            </a:r>
            <a:r>
              <a:rPr lang="en-US" altLang="zh-CN" sz="1800" dirty="0" err="1" smtClean="0">
                <a:latin typeface="Arial" pitchFamily="34" charset="0"/>
                <a:ea typeface="宋体" charset="-122"/>
                <a:cs typeface="Arial" pitchFamily="34" charset="0"/>
              </a:rPr>
              <a:t>Terkenli</a:t>
            </a:r>
            <a:r>
              <a:rPr lang="en-US" altLang="zh-CN" sz="1800" dirty="0" smtClean="0">
                <a:latin typeface="Arial" pitchFamily="34" charset="0"/>
                <a:ea typeface="宋体" charset="-122"/>
                <a:cs typeface="Arial" pitchFamily="34" charset="0"/>
              </a:rPr>
              <a:t>, 2004).</a:t>
            </a:r>
            <a:endParaRPr lang="en-US" altLang="zh-CN" sz="1800" dirty="0" smtClean="0">
              <a:solidFill>
                <a:srgbClr val="FF0000"/>
              </a:solidFill>
              <a:latin typeface="Arial" pitchFamily="34" charset="0"/>
              <a:ea typeface="宋体" charset="-122"/>
              <a:cs typeface="Arial" pitchFamily="34" charset="0"/>
            </a:endParaRPr>
          </a:p>
          <a:p>
            <a:endParaRPr lang="en-US" altLang="zh-CN" sz="1800" dirty="0" smtClean="0">
              <a:latin typeface="Arial" pitchFamily="34" charset="0"/>
              <a:ea typeface="宋体" charset="-122"/>
              <a:cs typeface="Arial" pitchFamily="34" charset="0"/>
            </a:endParaRPr>
          </a:p>
          <a:p>
            <a:endParaRPr lang="en-US" altLang="zh-CN" sz="1800" dirty="0" smtClean="0">
              <a:latin typeface="Arial" pitchFamily="34" charset="0"/>
              <a:ea typeface="宋体" charset="-122"/>
              <a:cs typeface="Arial" pitchFamily="34" charset="0"/>
            </a:endParaRPr>
          </a:p>
          <a:p>
            <a:endParaRPr lang="en-US" altLang="zh-CN" sz="1800" dirty="0" smtClean="0">
              <a:latin typeface="Times New Roman" pitchFamily="18" charset="0"/>
              <a:ea typeface="宋体"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just"/>
            <a:r>
              <a:rPr lang="en-GB" altLang="zh-CN" sz="2300" b="1" dirty="0" smtClean="0">
                <a:latin typeface="Century Gothic" pitchFamily="34" charset="0"/>
                <a:ea typeface="宋体" pitchFamily="2" charset="-122"/>
              </a:rPr>
              <a:t>6. </a:t>
            </a:r>
            <a:r>
              <a:rPr lang="en-GB" altLang="zh-CN" sz="2300" b="1" dirty="0" smtClean="0">
                <a:latin typeface="Century Gothic" pitchFamily="34" charset="0"/>
                <a:ea typeface="宋体" pitchFamily="2" charset="-122"/>
              </a:rPr>
              <a:t>Conclusions</a:t>
            </a:r>
            <a:endParaRPr lang="el-GR" sz="2300" b="1" dirty="0">
              <a:latin typeface="Century Gothic" pitchFamily="34" charset="0"/>
              <a:ea typeface="宋体" pitchFamily="2" charset="-122"/>
            </a:endParaRPr>
          </a:p>
        </p:txBody>
      </p:sp>
      <p:sp>
        <p:nvSpPr>
          <p:cNvPr id="90115" name="Rectangle 3"/>
          <p:cNvSpPr>
            <a:spLocks noGrp="1" noChangeArrowheads="1"/>
          </p:cNvSpPr>
          <p:nvPr>
            <p:ph type="body" sz="half" idx="2"/>
          </p:nvPr>
        </p:nvSpPr>
        <p:spPr>
          <a:xfrm>
            <a:off x="395536" y="3717032"/>
            <a:ext cx="8496944" cy="2952328"/>
          </a:xfrm>
        </p:spPr>
        <p:txBody>
          <a:bodyPr/>
          <a:lstStyle/>
          <a:p>
            <a:pPr algn="just">
              <a:lnSpc>
                <a:spcPct val="80000"/>
              </a:lnSpc>
              <a:buSzTx/>
              <a:buFont typeface="Wingdings" pitchFamily="2" charset="2"/>
              <a:buNone/>
            </a:pPr>
            <a:endParaRPr lang="en-US" altLang="zh-CN" sz="900" b="1" dirty="0">
              <a:latin typeface="Arial" pitchFamily="34" charset="0"/>
              <a:ea typeface="宋体" pitchFamily="2" charset="-122"/>
              <a:cs typeface="Arial" pitchFamily="34" charset="0"/>
            </a:endParaRPr>
          </a:p>
          <a:p>
            <a:pPr algn="just">
              <a:lnSpc>
                <a:spcPct val="80000"/>
              </a:lnSpc>
              <a:buSzTx/>
              <a:buFont typeface="Wingdings" pitchFamily="2" charset="2"/>
              <a:buChar char="q"/>
            </a:pPr>
            <a:r>
              <a:rPr lang="en-GB" altLang="zh-CN" sz="1800" dirty="0" smtClean="0">
                <a:latin typeface="Arial" pitchFamily="34" charset="0"/>
                <a:ea typeface="宋体" pitchFamily="2" charset="-122"/>
                <a:cs typeface="Arial" pitchFamily="34" charset="0"/>
              </a:rPr>
              <a:t>Human conscience is affected by the human-space interrelationship and can be developed through the protection, management and planning of ‘landscape’.</a:t>
            </a:r>
          </a:p>
          <a:p>
            <a:pPr algn="just">
              <a:lnSpc>
                <a:spcPct val="80000"/>
              </a:lnSpc>
              <a:buSzTx/>
              <a:buNone/>
            </a:pPr>
            <a:endParaRPr lang="en-GB" altLang="zh-CN" sz="1100" dirty="0" smtClean="0">
              <a:latin typeface="Arial" pitchFamily="34" charset="0"/>
              <a:ea typeface="宋体" pitchFamily="2" charset="-122"/>
              <a:cs typeface="Arial" pitchFamily="34" charset="0"/>
            </a:endParaRPr>
          </a:p>
          <a:p>
            <a:pPr algn="just">
              <a:lnSpc>
                <a:spcPct val="80000"/>
              </a:lnSpc>
              <a:buSzTx/>
              <a:buFont typeface="Wingdings" pitchFamily="2" charset="2"/>
              <a:buChar char="q"/>
            </a:pPr>
            <a:r>
              <a:rPr lang="en-GB" altLang="zh-CN" sz="1800" dirty="0" smtClean="0">
                <a:latin typeface="Arial" pitchFamily="34" charset="0"/>
                <a:ea typeface="宋体" pitchFamily="2" charset="-122"/>
                <a:cs typeface="Arial" pitchFamily="34" charset="0"/>
              </a:rPr>
              <a:t>More and more people turn back to the landscape (especially, the rural) for various reasons, they sense and experience it in various ways – landscape as a multi-dimensional source of well-being and self-sufficiency.</a:t>
            </a:r>
          </a:p>
          <a:p>
            <a:pPr algn="just">
              <a:lnSpc>
                <a:spcPct val="80000"/>
              </a:lnSpc>
              <a:buSzTx/>
              <a:buNone/>
            </a:pPr>
            <a:endParaRPr lang="en-GB" altLang="zh-CN" sz="1100" i="1" dirty="0">
              <a:latin typeface="Arial" pitchFamily="34" charset="0"/>
              <a:ea typeface="宋体" pitchFamily="2" charset="-122"/>
              <a:cs typeface="Arial" pitchFamily="34" charset="0"/>
            </a:endParaRPr>
          </a:p>
          <a:p>
            <a:pPr algn="just">
              <a:lnSpc>
                <a:spcPct val="80000"/>
              </a:lnSpc>
              <a:buSzTx/>
              <a:buFont typeface="Wingdings" pitchFamily="2" charset="2"/>
              <a:buChar char="q"/>
            </a:pPr>
            <a:r>
              <a:rPr lang="en-GB" altLang="zh-CN" sz="1800" dirty="0" smtClean="0">
                <a:latin typeface="Arial" pitchFamily="34" charset="0"/>
                <a:ea typeface="宋体" pitchFamily="2" charset="-122"/>
                <a:cs typeface="Arial" pitchFamily="34" charset="0"/>
              </a:rPr>
              <a:t>Applied landscape conscience research can contribute to spatial </a:t>
            </a:r>
            <a:r>
              <a:rPr lang="en-GB" altLang="zh-CN" sz="1800" dirty="0">
                <a:latin typeface="Arial" pitchFamily="34" charset="0"/>
                <a:ea typeface="宋体" pitchFamily="2" charset="-122"/>
                <a:cs typeface="Arial" pitchFamily="34" charset="0"/>
              </a:rPr>
              <a:t>planning (e.g. sport, recreation, therapy), </a:t>
            </a:r>
            <a:r>
              <a:rPr lang="en-GB" altLang="zh-CN" sz="1800" dirty="0" smtClean="0">
                <a:latin typeface="Arial" pitchFamily="34" charset="0"/>
                <a:ea typeface="宋体" pitchFamily="2" charset="-122"/>
                <a:cs typeface="Arial" pitchFamily="34" charset="0"/>
              </a:rPr>
              <a:t>new teaching methods and techniques, policy development, (active) public involvement/ participation, </a:t>
            </a:r>
            <a:r>
              <a:rPr lang="en-GB" altLang="zh-CN" sz="1800" dirty="0">
                <a:latin typeface="Arial" pitchFamily="34" charset="0"/>
                <a:ea typeface="宋体" pitchFamily="2" charset="-122"/>
                <a:cs typeface="Arial" pitchFamily="34" charset="0"/>
              </a:rPr>
              <a:t>etc, aiming at the improvement of human quality of life and the restoration of balance between human-nature and society-environment.</a:t>
            </a:r>
          </a:p>
          <a:p>
            <a:pPr>
              <a:lnSpc>
                <a:spcPct val="80000"/>
              </a:lnSpc>
              <a:buSzTx/>
              <a:buFont typeface="Wingdings" pitchFamily="2" charset="2"/>
              <a:buChar char="q"/>
            </a:pPr>
            <a:endParaRPr lang="en-GB" altLang="zh-CN" sz="1800" i="1" dirty="0">
              <a:ea typeface="宋体" pitchFamily="2" charset="-122"/>
            </a:endParaRPr>
          </a:p>
        </p:txBody>
      </p:sp>
      <p:pic>
        <p:nvPicPr>
          <p:cNvPr id="8" name="il_fi" descr="Grindelwald%20(Switzerland)"/>
          <p:cNvPicPr>
            <a:picLocks noGrp="1"/>
          </p:cNvPicPr>
          <p:nvPr>
            <p:ph sz="half" idx="1"/>
          </p:nvPr>
        </p:nvPicPr>
        <p:blipFill>
          <a:blip r:embed="rId2" cstate="print"/>
          <a:srcRect/>
          <a:stretch>
            <a:fillRect/>
          </a:stretch>
        </p:blipFill>
        <p:spPr bwMode="auto">
          <a:xfrm>
            <a:off x="539552" y="1556792"/>
            <a:ext cx="3960440" cy="2160240"/>
          </a:xfrm>
          <a:prstGeom prst="rect">
            <a:avLst/>
          </a:prstGeom>
          <a:noFill/>
          <a:ln w="9525">
            <a:solidFill>
              <a:schemeClr val="bg1"/>
            </a:solidFill>
            <a:miter lim="800000"/>
            <a:headEnd/>
            <a:tailEnd/>
          </a:ln>
        </p:spPr>
      </p:pic>
      <p:pic>
        <p:nvPicPr>
          <p:cNvPr id="9" name="Picture 8" descr="196328_1640102332303_1529132926_31467387_7144551_n1"/>
          <p:cNvPicPr/>
          <p:nvPr/>
        </p:nvPicPr>
        <p:blipFill>
          <a:blip r:embed="rId3" cstate="print"/>
          <a:srcRect/>
          <a:stretch>
            <a:fillRect/>
          </a:stretch>
        </p:blipFill>
        <p:spPr bwMode="auto">
          <a:xfrm>
            <a:off x="4644009" y="1556793"/>
            <a:ext cx="4104455" cy="2160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altLang="zh-CN" sz="2300" b="1" dirty="0" smtClean="0">
                <a:latin typeface="Century Gothic" pitchFamily="34" charset="0"/>
                <a:ea typeface="宋体" pitchFamily="2" charset="-122"/>
              </a:rPr>
              <a:t>6. </a:t>
            </a:r>
            <a:r>
              <a:rPr lang="en-GB" altLang="zh-CN" sz="2300" b="1" dirty="0" smtClean="0">
                <a:latin typeface="Century Gothic" pitchFamily="34" charset="0"/>
                <a:ea typeface="宋体" pitchFamily="2" charset="-122"/>
              </a:rPr>
              <a:t>Conclusions</a:t>
            </a:r>
            <a:endParaRPr lang="el-GR" sz="2300" b="1" dirty="0">
              <a:latin typeface="Century Gothic" pitchFamily="34" charset="0"/>
            </a:endParaRPr>
          </a:p>
        </p:txBody>
      </p:sp>
      <p:sp>
        <p:nvSpPr>
          <p:cNvPr id="140291" name="Rectangle 3"/>
          <p:cNvSpPr>
            <a:spLocks noGrp="1" noChangeArrowheads="1"/>
          </p:cNvSpPr>
          <p:nvPr>
            <p:ph type="body" sz="half" idx="1"/>
          </p:nvPr>
        </p:nvSpPr>
        <p:spPr/>
        <p:txBody>
          <a:bodyPr/>
          <a:lstStyle/>
          <a:p>
            <a:pPr algn="just">
              <a:lnSpc>
                <a:spcPct val="90000"/>
              </a:lnSpc>
              <a:buSzTx/>
              <a:buFont typeface="Wingdings" pitchFamily="2" charset="2"/>
              <a:buChar char="q"/>
            </a:pPr>
            <a:r>
              <a:rPr lang="en-GB" altLang="zh-CN" sz="1800" dirty="0">
                <a:latin typeface="Arial" pitchFamily="34" charset="0"/>
                <a:ea typeface="宋体" pitchFamily="2" charset="-122"/>
                <a:cs typeface="Arial" pitchFamily="34" charset="0"/>
              </a:rPr>
              <a:t>The </a:t>
            </a:r>
            <a:r>
              <a:rPr lang="en-GB" altLang="zh-CN" sz="1800" dirty="0" smtClean="0">
                <a:latin typeface="Arial" pitchFamily="34" charset="0"/>
                <a:ea typeface="宋体" pitchFamily="2" charset="-122"/>
                <a:cs typeface="Arial" pitchFamily="34" charset="0"/>
              </a:rPr>
              <a:t>development of ‘landscape conscience’ could strongly impact </a:t>
            </a:r>
            <a:r>
              <a:rPr lang="en-GB" altLang="zh-CN" sz="1800" dirty="0">
                <a:latin typeface="Arial" pitchFamily="34" charset="0"/>
                <a:ea typeface="宋体" pitchFamily="2" charset="-122"/>
                <a:cs typeface="Arial" pitchFamily="34" charset="0"/>
              </a:rPr>
              <a:t>in the </a:t>
            </a:r>
            <a:r>
              <a:rPr lang="en-GB" altLang="zh-CN" sz="1800" u="sng" dirty="0">
                <a:latin typeface="Arial" pitchFamily="34" charset="0"/>
                <a:ea typeface="宋体" pitchFamily="2" charset="-122"/>
                <a:cs typeface="Arial" pitchFamily="34" charset="0"/>
              </a:rPr>
              <a:t>implementation of European Landscape Convention </a:t>
            </a:r>
            <a:r>
              <a:rPr lang="en-US" altLang="zh-CN" sz="1800" dirty="0" smtClean="0">
                <a:latin typeface="Arial" pitchFamily="34" charset="0"/>
                <a:ea typeface="宋体" pitchFamily="2" charset="-122"/>
                <a:cs typeface="Arial" pitchFamily="34" charset="0"/>
              </a:rPr>
              <a:t>(Florence, 2000), encounter </a:t>
            </a:r>
            <a:r>
              <a:rPr lang="en-GB" altLang="zh-CN" sz="1800" dirty="0" smtClean="0">
                <a:latin typeface="Arial" pitchFamily="34" charset="0"/>
                <a:ea typeface="宋体" pitchFamily="2" charset="-122"/>
                <a:cs typeface="Arial" pitchFamily="34" charset="0"/>
              </a:rPr>
              <a:t>the difficulties and challenges and </a:t>
            </a:r>
            <a:r>
              <a:rPr lang="en-GB" altLang="zh-CN" sz="1800" dirty="0">
                <a:latin typeface="Arial" pitchFamily="34" charset="0"/>
                <a:ea typeface="宋体" pitchFamily="2" charset="-122"/>
                <a:cs typeface="Arial" pitchFamily="34" charset="0"/>
              </a:rPr>
              <a:t>contribute to their resolution and </a:t>
            </a:r>
            <a:r>
              <a:rPr lang="en-GB" altLang="zh-CN" sz="1800" dirty="0" smtClean="0">
                <a:latin typeface="Arial" pitchFamily="34" charset="0"/>
                <a:ea typeface="宋体" pitchFamily="2" charset="-122"/>
                <a:cs typeface="Arial" pitchFamily="34" charset="0"/>
              </a:rPr>
              <a:t>rectification. </a:t>
            </a:r>
          </a:p>
          <a:p>
            <a:pPr algn="just">
              <a:lnSpc>
                <a:spcPct val="90000"/>
              </a:lnSpc>
              <a:buSzTx/>
              <a:buFont typeface="Wingdings" pitchFamily="2" charset="2"/>
              <a:buChar char="q"/>
            </a:pPr>
            <a:r>
              <a:rPr lang="en-US" altLang="zh-CN" sz="1800" dirty="0" smtClean="0">
                <a:latin typeface="Arial" pitchFamily="34" charset="0"/>
                <a:ea typeface="宋体" pitchFamily="2" charset="-122"/>
                <a:cs typeface="Arial" pitchFamily="34" charset="0"/>
              </a:rPr>
              <a:t>As the European Landscape Convention becomes the norm and tool par excellence for landscape protection, management and planning throughout Europe, a long array of </a:t>
            </a:r>
            <a:r>
              <a:rPr lang="en-US" altLang="zh-CN" sz="1800" u="sng" dirty="0" smtClean="0">
                <a:latin typeface="Arial" pitchFamily="34" charset="0"/>
                <a:ea typeface="宋体" pitchFamily="2" charset="-122"/>
                <a:cs typeface="Arial" pitchFamily="34" charset="0"/>
              </a:rPr>
              <a:t>practical implementation matters</a:t>
            </a:r>
            <a:r>
              <a:rPr lang="en-US" altLang="zh-CN" sz="1800" dirty="0" smtClean="0">
                <a:latin typeface="Arial" pitchFamily="34" charset="0"/>
                <a:ea typeface="宋体" pitchFamily="2" charset="-122"/>
                <a:cs typeface="Arial" pitchFamily="34" charset="0"/>
              </a:rPr>
              <a:t> pertaining to all dimensions of European landscapes come to the fore.</a:t>
            </a:r>
          </a:p>
          <a:p>
            <a:pPr>
              <a:lnSpc>
                <a:spcPct val="90000"/>
              </a:lnSpc>
              <a:buSzTx/>
              <a:buFont typeface="Wingdings" pitchFamily="2" charset="2"/>
              <a:buChar char="q"/>
            </a:pPr>
            <a:endParaRPr lang="en-GB" altLang="zh-CN" sz="2600" dirty="0" smtClean="0">
              <a:latin typeface="Times New Roman" pitchFamily="18" charset="0"/>
              <a:ea typeface="宋体" pitchFamily="2" charset="-122"/>
            </a:endParaRPr>
          </a:p>
          <a:p>
            <a:pPr>
              <a:lnSpc>
                <a:spcPct val="90000"/>
              </a:lnSpc>
              <a:buSzTx/>
              <a:buFont typeface="Wingdings" pitchFamily="2" charset="2"/>
              <a:buChar char="q"/>
            </a:pPr>
            <a:endParaRPr lang="en-GB" altLang="zh-CN" sz="2600" dirty="0">
              <a:latin typeface="Times New Roman" pitchFamily="18" charset="0"/>
              <a:ea typeface="宋体" pitchFamily="2" charset="-122"/>
            </a:endParaRPr>
          </a:p>
        </p:txBody>
      </p:sp>
      <p:pic>
        <p:nvPicPr>
          <p:cNvPr id="8" name="Content Placeholder 7" descr="Θέα από τον κατάφυτο λόφο προς το Ρωμαικό υδραγωγειο και τα χωριά Μόρια, Παναγιούδα και Πάμφιλα.JPG"/>
          <p:cNvPicPr>
            <a:picLocks noGrp="1" noChangeAspect="1"/>
          </p:cNvPicPr>
          <p:nvPr>
            <p:ph sz="half" idx="2"/>
          </p:nvPr>
        </p:nvPicPr>
        <p:blipFill>
          <a:blip r:embed="rId2" cstate="print"/>
          <a:stretch>
            <a:fillRect/>
          </a:stretch>
        </p:blipFill>
        <p:spPr>
          <a:xfrm>
            <a:off x="467544" y="4005064"/>
            <a:ext cx="4777293" cy="2495950"/>
          </a:xfrm>
        </p:spPr>
      </p:pic>
      <p:pic>
        <p:nvPicPr>
          <p:cNvPr id="5" name="Picture 4" descr="photo-cottage-view"/>
          <p:cNvPicPr/>
          <p:nvPr/>
        </p:nvPicPr>
        <p:blipFill>
          <a:blip r:embed="rId3" cstate="print"/>
          <a:srcRect/>
          <a:stretch>
            <a:fillRect/>
          </a:stretch>
        </p:blipFill>
        <p:spPr bwMode="auto">
          <a:xfrm>
            <a:off x="5436096" y="4005064"/>
            <a:ext cx="3202107" cy="2472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60350"/>
            <a:ext cx="8229600" cy="1157288"/>
          </a:xfrm>
        </p:spPr>
        <p:txBody>
          <a:bodyPr/>
          <a:lstStyle/>
          <a:p>
            <a:r>
              <a:rPr lang="en-US" sz="2300" b="1" dirty="0" smtClean="0">
                <a:latin typeface="Century Gothic" pitchFamily="34" charset="0"/>
              </a:rPr>
              <a:t>1. Conscience</a:t>
            </a:r>
            <a:r>
              <a:rPr lang="en-US" sz="2300" b="1" dirty="0">
                <a:latin typeface="Century Gothic" pitchFamily="34" charset="0"/>
              </a:rPr>
              <a:t>: a theoretical background</a:t>
            </a:r>
            <a:endParaRPr lang="el-GR" sz="2300" b="1" dirty="0">
              <a:latin typeface="Century Gothic" pitchFamily="34" charset="0"/>
            </a:endParaRPr>
          </a:p>
        </p:txBody>
      </p:sp>
      <p:sp>
        <p:nvSpPr>
          <p:cNvPr id="71683" name="Rectangle 3"/>
          <p:cNvSpPr>
            <a:spLocks noGrp="1" noChangeArrowheads="1"/>
          </p:cNvSpPr>
          <p:nvPr>
            <p:ph type="body" idx="1"/>
          </p:nvPr>
        </p:nvSpPr>
        <p:spPr>
          <a:xfrm>
            <a:off x="323528" y="1484883"/>
            <a:ext cx="5472608" cy="5112469"/>
          </a:xfrm>
        </p:spPr>
        <p:txBody>
          <a:bodyPr/>
          <a:lstStyle/>
          <a:p>
            <a:pPr>
              <a:buNone/>
            </a:pPr>
            <a:r>
              <a:rPr lang="en-US" altLang="zh-CN" sz="1800" b="1" dirty="0" smtClean="0">
                <a:solidFill>
                  <a:srgbClr val="FF0000"/>
                </a:solidFill>
                <a:latin typeface="Arial" pitchFamily="34" charset="0"/>
                <a:ea typeface="宋体" pitchFamily="2" charset="-122"/>
                <a:cs typeface="Arial" pitchFamily="34" charset="0"/>
              </a:rPr>
              <a:t>A) Historical review</a:t>
            </a:r>
          </a:p>
          <a:p>
            <a:pPr algn="just">
              <a:spcBef>
                <a:spcPts val="0"/>
              </a:spcBef>
            </a:pPr>
            <a:endParaRPr lang="en-US" sz="800" dirty="0" smtClean="0">
              <a:latin typeface="Arial" pitchFamily="34" charset="0"/>
              <a:cs typeface="Arial" pitchFamily="34" charset="0"/>
            </a:endParaRPr>
          </a:p>
          <a:p>
            <a:pPr algn="just">
              <a:spcBef>
                <a:spcPts val="0"/>
              </a:spcBef>
            </a:pPr>
            <a:r>
              <a:rPr lang="en-US" sz="1800" dirty="0" smtClean="0">
                <a:latin typeface="Arial" pitchFamily="34" charset="0"/>
                <a:cs typeface="Arial" pitchFamily="34" charset="0"/>
              </a:rPr>
              <a:t>Through history, there are many references to ‘</a:t>
            </a:r>
            <a:r>
              <a:rPr lang="en-US" sz="1800" u="sng" dirty="0" smtClean="0">
                <a:solidFill>
                  <a:srgbClr val="FF0000"/>
                </a:solidFill>
                <a:latin typeface="Arial" pitchFamily="34" charset="0"/>
                <a:cs typeface="Arial" pitchFamily="34" charset="0"/>
              </a:rPr>
              <a:t>conscience</a:t>
            </a:r>
            <a:r>
              <a:rPr lang="en-US" sz="1800" dirty="0" smtClean="0">
                <a:latin typeface="Arial" pitchFamily="34" charset="0"/>
                <a:cs typeface="Arial" pitchFamily="34" charset="0"/>
              </a:rPr>
              <a:t>’ as: </a:t>
            </a:r>
          </a:p>
          <a:p>
            <a:pPr>
              <a:spcBef>
                <a:spcPts val="0"/>
              </a:spcBef>
            </a:pPr>
            <a:endParaRPr lang="en-US" sz="1800" dirty="0" smtClean="0">
              <a:latin typeface="Arial" pitchFamily="34" charset="0"/>
              <a:cs typeface="Arial" pitchFamily="34" charset="0"/>
            </a:endParaRPr>
          </a:p>
          <a:p>
            <a:pPr marL="540000">
              <a:spcBef>
                <a:spcPts val="0"/>
              </a:spcBef>
              <a:buFont typeface="Symbol" pitchFamily="18" charset="2"/>
              <a:buChar char=""/>
            </a:pPr>
            <a:r>
              <a:rPr lang="en-US" sz="1800" dirty="0" smtClean="0">
                <a:latin typeface="Arial" pitchFamily="34" charset="0"/>
                <a:cs typeface="Arial" pitchFamily="34" charset="0"/>
              </a:rPr>
              <a:t>immanent knowledge/ learning (Plato), </a:t>
            </a:r>
          </a:p>
          <a:p>
            <a:pPr marL="540000">
              <a:spcBef>
                <a:spcPts val="0"/>
              </a:spcBef>
              <a:buFont typeface="Symbol" pitchFamily="18" charset="2"/>
              <a:buChar char=""/>
            </a:pPr>
            <a:r>
              <a:rPr lang="en-US" sz="1800" dirty="0" smtClean="0">
                <a:latin typeface="Arial" pitchFamily="34" charset="0"/>
                <a:cs typeface="Arial" pitchFamily="34" charset="0"/>
              </a:rPr>
              <a:t>intrinsic feature of mental states and higher-order thought and an outcome of experience (Aristotle), </a:t>
            </a:r>
          </a:p>
          <a:p>
            <a:pPr marL="540000">
              <a:spcBef>
                <a:spcPts val="0"/>
              </a:spcBef>
              <a:buFont typeface="Symbol" pitchFamily="18" charset="2"/>
              <a:buChar char=""/>
            </a:pPr>
            <a:r>
              <a:rPr lang="en-US" sz="1800" dirty="0" smtClean="0">
                <a:latin typeface="Arial" pitchFamily="34" charset="0"/>
                <a:cs typeface="Arial" pitchFamily="34" charset="0"/>
              </a:rPr>
              <a:t>sharing knowledge (Stoics, Cicero),</a:t>
            </a:r>
          </a:p>
          <a:p>
            <a:pPr marL="540000">
              <a:spcBef>
                <a:spcPts val="0"/>
              </a:spcBef>
              <a:buFont typeface="Symbol" pitchFamily="18" charset="2"/>
              <a:buChar char=""/>
            </a:pPr>
            <a:r>
              <a:rPr lang="en-US" sz="1800" dirty="0" smtClean="0">
                <a:latin typeface="Arial" pitchFamily="34" charset="0"/>
                <a:cs typeface="Arial" pitchFamily="34" charset="0"/>
              </a:rPr>
              <a:t>inner judgment (Holy Bible), </a:t>
            </a:r>
          </a:p>
          <a:p>
            <a:pPr marL="540000">
              <a:spcBef>
                <a:spcPts val="0"/>
              </a:spcBef>
              <a:buFont typeface="Symbol" pitchFamily="18" charset="2"/>
              <a:buChar char=""/>
            </a:pPr>
            <a:r>
              <a:rPr lang="en-US" sz="1800" dirty="0" smtClean="0">
                <a:latin typeface="Arial" pitchFamily="34" charset="0"/>
                <a:cs typeface="Arial" pitchFamily="34" charset="0"/>
              </a:rPr>
              <a:t>application of practical and ethical knowledge </a:t>
            </a:r>
            <a:r>
              <a:rPr lang="el-GR" sz="1800" dirty="0" smtClean="0">
                <a:latin typeface="Arial" pitchFamily="34" charset="0"/>
                <a:cs typeface="Arial" pitchFamily="34" charset="0"/>
              </a:rPr>
              <a:t>(</a:t>
            </a:r>
            <a:r>
              <a:rPr lang="el-GR" sz="1800" dirty="0" err="1" smtClean="0">
                <a:latin typeface="Arial" pitchFamily="34" charset="0"/>
                <a:cs typeface="Arial" pitchFamily="34" charset="0"/>
              </a:rPr>
              <a:t>Thomas</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Aquinas</a:t>
            </a:r>
            <a:r>
              <a:rPr lang="el-GR" sz="1800" dirty="0" smtClean="0">
                <a:latin typeface="Arial" pitchFamily="34" charset="0"/>
                <a:cs typeface="Arial" pitchFamily="34" charset="0"/>
              </a:rPr>
              <a:t> – </a:t>
            </a:r>
            <a:r>
              <a:rPr lang="en-US" sz="1800" dirty="0" smtClean="0">
                <a:latin typeface="Arial" pitchFamily="34" charset="0"/>
                <a:cs typeface="Arial" pitchFamily="34" charset="0"/>
              </a:rPr>
              <a:t>Italian philosopher and theologian)</a:t>
            </a:r>
            <a:r>
              <a:rPr lang="el-GR" sz="1800" dirty="0" smtClean="0">
                <a:latin typeface="Arial" pitchFamily="34" charset="0"/>
                <a:cs typeface="Arial" pitchFamily="34" charset="0"/>
              </a:rPr>
              <a:t>, </a:t>
            </a:r>
            <a:endParaRPr lang="en-US" sz="1800" dirty="0" smtClean="0">
              <a:latin typeface="Arial" pitchFamily="34" charset="0"/>
              <a:cs typeface="Arial" pitchFamily="34" charset="0"/>
            </a:endParaRPr>
          </a:p>
          <a:p>
            <a:pPr marL="540000">
              <a:spcBef>
                <a:spcPts val="0"/>
              </a:spcBef>
              <a:buFont typeface="Symbol" pitchFamily="18" charset="2"/>
              <a:buChar char=""/>
            </a:pPr>
            <a:r>
              <a:rPr lang="en-US" sz="1800" dirty="0" smtClean="0">
                <a:latin typeface="Arial" pitchFamily="34" charset="0"/>
                <a:cs typeface="Arial" pitchFamily="34" charset="0"/>
              </a:rPr>
              <a:t>psychic characteristic </a:t>
            </a:r>
            <a:r>
              <a:rPr lang="el-GR" sz="1800" dirty="0" smtClean="0">
                <a:latin typeface="Arial" pitchFamily="34" charset="0"/>
                <a:cs typeface="Arial" pitchFamily="34" charset="0"/>
              </a:rPr>
              <a:t>(</a:t>
            </a:r>
            <a:r>
              <a:rPr lang="el-GR" sz="1800" dirty="0" err="1" smtClean="0">
                <a:latin typeface="Arial" pitchFamily="34" charset="0"/>
                <a:cs typeface="Arial" pitchFamily="34" charset="0"/>
              </a:rPr>
              <a:t>René</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Descartes</a:t>
            </a:r>
            <a:r>
              <a:rPr lang="el-GR" sz="1800" dirty="0" smtClean="0">
                <a:latin typeface="Arial" pitchFamily="34" charset="0"/>
                <a:cs typeface="Arial" pitchFamily="34" charset="0"/>
              </a:rPr>
              <a:t>)</a:t>
            </a:r>
          </a:p>
          <a:p>
            <a:pPr>
              <a:spcBef>
                <a:spcPts val="0"/>
              </a:spcBef>
              <a:buClrTx/>
              <a:buSzTx/>
              <a:buFont typeface="Wingdings" pitchFamily="2" charset="2"/>
              <a:buChar char="q"/>
            </a:pPr>
            <a:endParaRPr lang="en-US" sz="1050" dirty="0" smtClean="0">
              <a:latin typeface="Arial" pitchFamily="34" charset="0"/>
              <a:cs typeface="Arial" pitchFamily="34" charset="0"/>
            </a:endParaRPr>
          </a:p>
          <a:p>
            <a:pPr algn="just">
              <a:spcBef>
                <a:spcPts val="0"/>
              </a:spcBef>
              <a:buClrTx/>
              <a:buSzTx/>
              <a:buFont typeface="Wingdings" pitchFamily="2" charset="2"/>
              <a:buChar char="q"/>
            </a:pPr>
            <a:r>
              <a:rPr lang="en-US" sz="1800" dirty="0" smtClean="0">
                <a:latin typeface="Arial" pitchFamily="34" charset="0"/>
                <a:cs typeface="Arial" pitchFamily="34" charset="0"/>
              </a:rPr>
              <a:t>‘Conscience’ =</a:t>
            </a:r>
            <a:r>
              <a:rPr lang="el-GR" sz="1800" dirty="0" smtClean="0">
                <a:latin typeface="Arial" pitchFamily="34" charset="0"/>
                <a:cs typeface="Arial" pitchFamily="34" charset="0"/>
              </a:rPr>
              <a:t> </a:t>
            </a:r>
            <a:r>
              <a:rPr lang="en-US" sz="1800" dirty="0" smtClean="0">
                <a:latin typeface="Arial" pitchFamily="34" charset="0"/>
                <a:cs typeface="Arial" pitchFamily="34" charset="0"/>
              </a:rPr>
              <a:t>knowledge, learning, experience, inner judgment, wisdom, mind, soul/ psyche</a:t>
            </a:r>
            <a:endParaRPr lang="en-US" sz="1800" b="1" i="1" dirty="0">
              <a:latin typeface="Arial" pitchFamily="34" charset="0"/>
              <a:cs typeface="Arial" pitchFamily="34" charset="0"/>
            </a:endParaRPr>
          </a:p>
        </p:txBody>
      </p:sp>
      <p:pic>
        <p:nvPicPr>
          <p:cNvPr id="4" name="Picture 4" descr="http://www.brogilbert.org/good_evil/good_evil-the_conscience.jpg"/>
          <p:cNvPicPr>
            <a:picLocks noChangeAspect="1" noChangeArrowheads="1"/>
          </p:cNvPicPr>
          <p:nvPr/>
        </p:nvPicPr>
        <p:blipFill>
          <a:blip r:embed="rId2" cstate="print"/>
          <a:srcRect/>
          <a:stretch>
            <a:fillRect/>
          </a:stretch>
        </p:blipFill>
        <p:spPr bwMode="auto">
          <a:xfrm>
            <a:off x="5902048" y="1628800"/>
            <a:ext cx="3071441" cy="4176464"/>
          </a:xfrm>
          <a:prstGeom prst="rect">
            <a:avLst/>
          </a:prstGeom>
          <a:noFill/>
        </p:spPr>
      </p:pic>
      <p:sp>
        <p:nvSpPr>
          <p:cNvPr id="5" name="Rectangle 4"/>
          <p:cNvSpPr/>
          <p:nvPr/>
        </p:nvSpPr>
        <p:spPr>
          <a:xfrm>
            <a:off x="5652120" y="5877272"/>
            <a:ext cx="3312368" cy="523220"/>
          </a:xfrm>
          <a:prstGeom prst="rect">
            <a:avLst/>
          </a:prstGeom>
        </p:spPr>
        <p:txBody>
          <a:bodyPr wrap="square">
            <a:spAutoFit/>
          </a:bodyPr>
          <a:lstStyle/>
          <a:p>
            <a:pPr algn="ctr"/>
            <a:r>
              <a:rPr lang="en-US" sz="1400" dirty="0" smtClean="0">
                <a:latin typeface="Arial" pitchFamily="34" charset="0"/>
                <a:cs typeface="Arial" pitchFamily="34" charset="0"/>
              </a:rPr>
              <a:t>“</a:t>
            </a:r>
            <a:r>
              <a:rPr lang="fr-FR" sz="1400" i="1" dirty="0" smtClean="0">
                <a:latin typeface="Arial" pitchFamily="34" charset="0"/>
                <a:cs typeface="Arial" pitchFamily="34" charset="0"/>
              </a:rPr>
              <a:t>La Conscience (</a:t>
            </a:r>
            <a:r>
              <a:rPr lang="fr-FR" sz="1400" i="1" dirty="0" err="1" smtClean="0">
                <a:latin typeface="Arial" pitchFamily="34" charset="0"/>
                <a:cs typeface="Arial" pitchFamily="34" charset="0"/>
              </a:rPr>
              <a:t>after</a:t>
            </a:r>
            <a:r>
              <a:rPr lang="fr-FR" sz="1400" i="1" dirty="0" smtClean="0">
                <a:latin typeface="Arial" pitchFamily="34" charset="0"/>
                <a:cs typeface="Arial" pitchFamily="34" charset="0"/>
              </a:rPr>
              <a:t> Victor Hugo) </a:t>
            </a:r>
            <a:r>
              <a:rPr lang="en-US" sz="1400" i="1" dirty="0" smtClean="0">
                <a:latin typeface="Arial" pitchFamily="34" charset="0"/>
                <a:cs typeface="Arial" pitchFamily="34" charset="0"/>
              </a:rPr>
              <a:t>”</a:t>
            </a:r>
            <a:endParaRPr lang="el-GR" sz="1400" i="1" dirty="0" smtClean="0">
              <a:latin typeface="Arial" pitchFamily="34" charset="0"/>
              <a:cs typeface="Arial" pitchFamily="34" charset="0"/>
            </a:endParaRPr>
          </a:p>
          <a:p>
            <a:pPr algn="ctr"/>
            <a:r>
              <a:rPr lang="fr-FR" sz="1400" dirty="0" smtClean="0">
                <a:latin typeface="Arial" pitchFamily="34" charset="0"/>
                <a:cs typeface="Arial" pitchFamily="34" charset="0"/>
              </a:rPr>
              <a:t>François </a:t>
            </a:r>
            <a:r>
              <a:rPr lang="fr-FR" sz="1400" dirty="0" err="1" smtClean="0">
                <a:latin typeface="Arial" pitchFamily="34" charset="0"/>
                <a:cs typeface="Arial" pitchFamily="34" charset="0"/>
              </a:rPr>
              <a:t>Chifflart</a:t>
            </a:r>
            <a:r>
              <a:rPr lang="fr-FR" sz="1400" dirty="0" smtClean="0">
                <a:latin typeface="Arial" pitchFamily="34" charset="0"/>
                <a:cs typeface="Arial" pitchFamily="34" charset="0"/>
              </a:rPr>
              <a:t> (1825-1901</a:t>
            </a:r>
            <a:r>
              <a:rPr lang="fr-FR" sz="14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60350"/>
            <a:ext cx="8229600" cy="1157288"/>
          </a:xfrm>
        </p:spPr>
        <p:txBody>
          <a:bodyPr/>
          <a:lstStyle/>
          <a:p>
            <a:r>
              <a:rPr lang="en-US" sz="2300" b="1" dirty="0" smtClean="0">
                <a:latin typeface="Century Gothic" pitchFamily="34" charset="0"/>
              </a:rPr>
              <a:t>1. Conscience</a:t>
            </a:r>
            <a:r>
              <a:rPr lang="en-US" sz="2300" b="1" dirty="0">
                <a:latin typeface="Century Gothic" pitchFamily="34" charset="0"/>
              </a:rPr>
              <a:t>: a theoretical background</a:t>
            </a:r>
            <a:endParaRPr lang="el-GR" sz="2300" b="1" dirty="0">
              <a:latin typeface="Century Gothic" pitchFamily="34" charset="0"/>
            </a:endParaRPr>
          </a:p>
        </p:txBody>
      </p:sp>
      <p:sp>
        <p:nvSpPr>
          <p:cNvPr id="71683" name="Rectangle 3"/>
          <p:cNvSpPr>
            <a:spLocks noGrp="1" noChangeArrowheads="1"/>
          </p:cNvSpPr>
          <p:nvPr>
            <p:ph type="body" idx="1"/>
          </p:nvPr>
        </p:nvSpPr>
        <p:spPr>
          <a:xfrm>
            <a:off x="395288" y="1484883"/>
            <a:ext cx="8362950" cy="3744317"/>
          </a:xfrm>
        </p:spPr>
        <p:txBody>
          <a:bodyPr/>
          <a:lstStyle/>
          <a:p>
            <a:pPr>
              <a:buNone/>
            </a:pPr>
            <a:r>
              <a:rPr lang="en-US" altLang="zh-CN" sz="1800" b="1" dirty="0" smtClean="0">
                <a:solidFill>
                  <a:srgbClr val="FF0000"/>
                </a:solidFill>
                <a:latin typeface="Arial" pitchFamily="34" charset="0"/>
                <a:ea typeface="宋体" pitchFamily="2" charset="-122"/>
                <a:cs typeface="Arial" pitchFamily="34" charset="0"/>
              </a:rPr>
              <a:t>B) Traditional philosophical approaches</a:t>
            </a:r>
          </a:p>
          <a:p>
            <a:pPr>
              <a:buNone/>
            </a:pPr>
            <a:endParaRPr lang="en-US" altLang="zh-CN" sz="200" b="1" dirty="0" smtClean="0">
              <a:solidFill>
                <a:srgbClr val="FF0000"/>
              </a:solidFill>
              <a:latin typeface="Arial" pitchFamily="34" charset="0"/>
              <a:ea typeface="宋体" pitchFamily="2" charset="-122"/>
              <a:cs typeface="Arial" pitchFamily="34" charset="0"/>
            </a:endParaRPr>
          </a:p>
          <a:p>
            <a:pPr marL="0" algn="just">
              <a:buNone/>
            </a:pPr>
            <a:r>
              <a:rPr lang="en-US" altLang="zh-CN" sz="1800" dirty="0" smtClean="0">
                <a:latin typeface="Arial" pitchFamily="34" charset="0"/>
                <a:cs typeface="Arial" pitchFamily="34" charset="0"/>
              </a:rPr>
              <a:t>During 17</a:t>
            </a:r>
            <a:r>
              <a:rPr lang="en-US" altLang="zh-CN" sz="1800" baseline="30000" dirty="0" smtClean="0">
                <a:latin typeface="Arial" pitchFamily="34" charset="0"/>
                <a:cs typeface="Arial" pitchFamily="34" charset="0"/>
              </a:rPr>
              <a:t>th</a:t>
            </a:r>
            <a:r>
              <a:rPr lang="en-US" altLang="zh-CN" sz="1800" dirty="0" smtClean="0">
                <a:latin typeface="Arial" pitchFamily="34" charset="0"/>
                <a:cs typeface="Arial" pitchFamily="34" charset="0"/>
              </a:rPr>
              <a:t> century, many theories of conscience/ consciousness have been developed, either though </a:t>
            </a:r>
            <a:r>
              <a:rPr lang="en-US" altLang="zh-CN" sz="1800" dirty="0" smtClean="0">
                <a:solidFill>
                  <a:srgbClr val="FF0000"/>
                </a:solidFill>
                <a:latin typeface="Arial" pitchFamily="34" charset="0"/>
                <a:cs typeface="Arial" pitchFamily="34" charset="0"/>
              </a:rPr>
              <a:t>Philosophy</a:t>
            </a:r>
            <a:r>
              <a:rPr lang="en-US" altLang="zh-CN" sz="1800" dirty="0" smtClean="0">
                <a:latin typeface="Arial" pitchFamily="34" charset="0"/>
                <a:cs typeface="Arial" pitchFamily="34" charset="0"/>
              </a:rPr>
              <a:t> (based on Dualism and Monism Schools of Thought), and/or, later, through </a:t>
            </a:r>
            <a:r>
              <a:rPr lang="en-US" altLang="zh-CN" sz="1800" dirty="0" smtClean="0">
                <a:solidFill>
                  <a:srgbClr val="FF0000"/>
                </a:solidFill>
                <a:latin typeface="Arial" pitchFamily="34" charset="0"/>
                <a:cs typeface="Arial" pitchFamily="34" charset="0"/>
              </a:rPr>
              <a:t>Psychology</a:t>
            </a:r>
            <a:r>
              <a:rPr lang="en-US" altLang="zh-CN" sz="1800" dirty="0" smtClean="0">
                <a:latin typeface="Arial" pitchFamily="34" charset="0"/>
                <a:cs typeface="Arial" pitchFamily="34" charset="0"/>
              </a:rPr>
              <a:t>, where conscience has been approached as a function of mind and/or soul that determines human character and personality.</a:t>
            </a:r>
          </a:p>
          <a:p>
            <a:endParaRPr lang="en-US" altLang="zh-CN" sz="1800" dirty="0" smtClean="0">
              <a:latin typeface="Arial" pitchFamily="34" charset="0"/>
              <a:cs typeface="Arial" pitchFamily="34" charset="0"/>
            </a:endParaRPr>
          </a:p>
          <a:p>
            <a:pPr>
              <a:lnSpc>
                <a:spcPct val="80000"/>
              </a:lnSpc>
            </a:pPr>
            <a:endParaRPr lang="en-US" altLang="zh-CN" sz="1800" dirty="0" smtClean="0">
              <a:latin typeface="Arial" pitchFamily="34" charset="0"/>
              <a:cs typeface="Arial" pitchFamily="34" charset="0"/>
            </a:endParaRPr>
          </a:p>
          <a:p>
            <a:pPr>
              <a:lnSpc>
                <a:spcPct val="80000"/>
              </a:lnSpc>
            </a:pPr>
            <a:endParaRPr lang="en-US" altLang="zh-CN" sz="1800" dirty="0" smtClean="0">
              <a:ea typeface="宋体" pitchFamily="2" charset="-122"/>
            </a:endParaRPr>
          </a:p>
        </p:txBody>
      </p:sp>
      <p:sp>
        <p:nvSpPr>
          <p:cNvPr id="4" name="Rectangle 2"/>
          <p:cNvSpPr txBox="1">
            <a:spLocks noChangeArrowheads="1"/>
          </p:cNvSpPr>
          <p:nvPr/>
        </p:nvSpPr>
        <p:spPr bwMode="auto">
          <a:xfrm>
            <a:off x="395536" y="3356992"/>
            <a:ext cx="8496944" cy="1512168"/>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b" anchorCtr="0" compatLnSpc="1">
            <a:prstTxWarp prst="textNoShape">
              <a:avLst/>
            </a:prstTxWarp>
          </a:bodyPr>
          <a:lstStyle/>
          <a:p>
            <a:pPr algn="just">
              <a:lnSpc>
                <a:spcPct val="90000"/>
              </a:lnSpc>
              <a:buFont typeface="Wingdings" pitchFamily="2" charset="2"/>
              <a:buChar char="ü"/>
            </a:pPr>
            <a:r>
              <a:rPr lang="en-US" altLang="zh-CN" b="1" dirty="0" smtClean="0">
                <a:solidFill>
                  <a:srgbClr val="006600"/>
                </a:solidFill>
                <a:latin typeface="Arial" pitchFamily="34" charset="0"/>
                <a:cs typeface="Arial" pitchFamily="34" charset="0"/>
              </a:rPr>
              <a:t> Conscience </a:t>
            </a:r>
            <a:r>
              <a:rPr lang="en-US" altLang="zh-CN" dirty="0" smtClean="0">
                <a:latin typeface="Arial" pitchFamily="34" charset="0"/>
                <a:cs typeface="Arial" pitchFamily="34" charset="0"/>
              </a:rPr>
              <a:t>is an </a:t>
            </a:r>
            <a:r>
              <a:rPr lang="en-US" altLang="zh-CN" dirty="0" smtClean="0">
                <a:solidFill>
                  <a:srgbClr val="FF0000"/>
                </a:solidFill>
                <a:latin typeface="Arial" pitchFamily="34" charset="0"/>
                <a:cs typeface="Arial" pitchFamily="34" charset="0"/>
              </a:rPr>
              <a:t>ethical judgment </a:t>
            </a:r>
            <a:r>
              <a:rPr lang="en-US" altLang="zh-CN" dirty="0" smtClean="0">
                <a:latin typeface="Arial" pitchFamily="34" charset="0"/>
                <a:cs typeface="Arial" pitchFamily="34" charset="0"/>
              </a:rPr>
              <a:t>activated through ‘a soft inner voice </a:t>
            </a:r>
            <a:r>
              <a:rPr lang="en-US" dirty="0" smtClean="0">
                <a:latin typeface="Arial" pitchFamily="34" charset="0"/>
                <a:cs typeface="Arial" pitchFamily="34" charset="0"/>
              </a:rPr>
              <a:t>that tells you when you have done wrong’ </a:t>
            </a:r>
            <a:r>
              <a:rPr lang="el-GR" altLang="zh-CN" dirty="0" smtClean="0">
                <a:latin typeface="Arial" pitchFamily="34" charset="0"/>
                <a:cs typeface="Arial" pitchFamily="34" charset="0"/>
              </a:rPr>
              <a:t>(</a:t>
            </a:r>
            <a:r>
              <a:rPr lang="en-GB" altLang="zh-CN" dirty="0" err="1" smtClean="0">
                <a:latin typeface="Arial" pitchFamily="34" charset="0"/>
                <a:cs typeface="Arial" pitchFamily="34" charset="0"/>
              </a:rPr>
              <a:t>Tkacik</a:t>
            </a:r>
            <a:r>
              <a:rPr lang="el-GR" altLang="zh-CN" dirty="0" smtClean="0">
                <a:latin typeface="Arial" pitchFamily="34" charset="0"/>
                <a:cs typeface="Arial" pitchFamily="34" charset="0"/>
              </a:rPr>
              <a:t>, 1964</a:t>
            </a:r>
            <a:r>
              <a:rPr lang="en-US" altLang="zh-CN" dirty="0" smtClean="0">
                <a:latin typeface="Arial" pitchFamily="34" charset="0"/>
                <a:cs typeface="Arial" pitchFamily="34" charset="0"/>
              </a:rPr>
              <a:t>:76</a:t>
            </a:r>
            <a:r>
              <a:rPr lang="el-GR" altLang="zh-CN" dirty="0" smtClean="0">
                <a:latin typeface="Arial" pitchFamily="34" charset="0"/>
                <a:cs typeface="Arial" pitchFamily="34" charset="0"/>
              </a:rPr>
              <a:t>)</a:t>
            </a:r>
            <a:r>
              <a:rPr lang="en-US" altLang="zh-CN" dirty="0" smtClean="0">
                <a:latin typeface="Arial" pitchFamily="34" charset="0"/>
                <a:cs typeface="Arial" pitchFamily="34" charset="0"/>
              </a:rPr>
              <a:t>.</a:t>
            </a:r>
          </a:p>
          <a:p>
            <a:pPr algn="just">
              <a:lnSpc>
                <a:spcPct val="90000"/>
              </a:lnSpc>
              <a:buFont typeface="Wingdings" pitchFamily="2" charset="2"/>
              <a:buChar char="ü"/>
            </a:pPr>
            <a:endParaRPr lang="en-US" altLang="zh-CN" sz="700" dirty="0" smtClean="0">
              <a:latin typeface="Arial" pitchFamily="34" charset="0"/>
              <a:cs typeface="Arial" pitchFamily="34" charset="0"/>
            </a:endParaRPr>
          </a:p>
          <a:p>
            <a:pPr marL="0" indent="0" algn="just">
              <a:lnSpc>
                <a:spcPct val="90000"/>
              </a:lnSpc>
              <a:buFont typeface="Wingdings" pitchFamily="2" charset="2"/>
              <a:buChar char="ü"/>
            </a:pPr>
            <a:r>
              <a:rPr lang="en-US" altLang="zh-CN" b="1" dirty="0" smtClean="0">
                <a:solidFill>
                  <a:srgbClr val="006600"/>
                </a:solidFill>
                <a:latin typeface="Arial" pitchFamily="34" charset="0"/>
                <a:cs typeface="Arial" pitchFamily="34" charset="0"/>
              </a:rPr>
              <a:t> Conscience </a:t>
            </a:r>
            <a:r>
              <a:rPr lang="en-US" dirty="0" smtClean="0">
                <a:latin typeface="Arial" pitchFamily="34" charset="0"/>
                <a:cs typeface="Arial" pitchFamily="34" charset="0"/>
              </a:rPr>
              <a:t>goes beyond a moral reading or view of the world; ‘it is an </a:t>
            </a:r>
            <a:r>
              <a:rPr lang="en-US" dirty="0" smtClean="0">
                <a:solidFill>
                  <a:srgbClr val="FF0000"/>
                </a:solidFill>
                <a:latin typeface="Arial" pitchFamily="34" charset="0"/>
                <a:cs typeface="Arial" pitchFamily="34" charset="0"/>
              </a:rPr>
              <a:t>active stance </a:t>
            </a:r>
            <a:r>
              <a:rPr lang="en-US" dirty="0" smtClean="0">
                <a:latin typeface="Arial" pitchFamily="34" charset="0"/>
                <a:cs typeface="Arial" pitchFamily="34" charset="0"/>
              </a:rPr>
              <a:t>towards existence, an active stance which, however, requires understanding of the situation and a sort of a priori’ </a:t>
            </a:r>
            <a:r>
              <a:rPr lang="el-GR" altLang="zh-CN" dirty="0" smtClean="0">
                <a:latin typeface="Arial" pitchFamily="34" charset="0"/>
                <a:cs typeface="Arial" pitchFamily="34" charset="0"/>
              </a:rPr>
              <a:t>(</a:t>
            </a:r>
            <a:r>
              <a:rPr lang="en-US" altLang="zh-CN" dirty="0" err="1" smtClean="0">
                <a:latin typeface="Arial" pitchFamily="34" charset="0"/>
                <a:cs typeface="Arial" pitchFamily="34" charset="0"/>
              </a:rPr>
              <a:t>Regnier</a:t>
            </a:r>
            <a:r>
              <a:rPr lang="el-GR" altLang="zh-CN" dirty="0" smtClean="0">
                <a:latin typeface="Arial" pitchFamily="34" charset="0"/>
                <a:cs typeface="Arial" pitchFamily="34" charset="0"/>
              </a:rPr>
              <a:t>, 2006:153). </a:t>
            </a:r>
            <a:endParaRPr lang="en-US" altLang="zh-CN" dirty="0" smtClean="0">
              <a:latin typeface="Arial" pitchFamily="34" charset="0"/>
              <a:cs typeface="Arial" pitchFamily="34" charset="0"/>
            </a:endParaRPr>
          </a:p>
        </p:txBody>
      </p:sp>
      <p:sp>
        <p:nvSpPr>
          <p:cNvPr id="5" name="Rectangle 2"/>
          <p:cNvSpPr txBox="1">
            <a:spLocks noChangeArrowheads="1"/>
          </p:cNvSpPr>
          <p:nvPr/>
        </p:nvSpPr>
        <p:spPr bwMode="auto">
          <a:xfrm>
            <a:off x="395536" y="5085184"/>
            <a:ext cx="8496944" cy="1628800"/>
          </a:xfrm>
          <a:prstGeom prst="rect">
            <a:avLst/>
          </a:prstGeom>
          <a:solidFill>
            <a:schemeClr val="accent2"/>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marL="0" indent="0" algn="just">
              <a:lnSpc>
                <a:spcPct val="90000"/>
              </a:lnSpc>
            </a:pPr>
            <a:r>
              <a:rPr lang="en-US" altLang="zh-CN" dirty="0" smtClean="0">
                <a:solidFill>
                  <a:srgbClr val="006600"/>
                </a:solidFill>
                <a:latin typeface="Arial" pitchFamily="34" charset="0"/>
                <a:cs typeface="Arial" pitchFamily="34" charset="0"/>
              </a:rPr>
              <a:t>Consciousness</a:t>
            </a:r>
            <a:r>
              <a:rPr lang="en-US" altLang="zh-CN" dirty="0" smtClean="0">
                <a:latin typeface="Arial" pitchFamily="34" charset="0"/>
                <a:cs typeface="Arial" pitchFamily="34" charset="0"/>
              </a:rPr>
              <a:t> </a:t>
            </a:r>
            <a:r>
              <a:rPr lang="el-GR" altLang="zh-CN" dirty="0" smtClean="0">
                <a:latin typeface="Arial" pitchFamily="34" charset="0"/>
                <a:cs typeface="Arial" pitchFamily="34" charset="0"/>
              </a:rPr>
              <a:t>(</a:t>
            </a:r>
            <a:r>
              <a:rPr lang="en-US" altLang="zh-CN" dirty="0" smtClean="0">
                <a:latin typeface="Arial" pitchFamily="34" charset="0"/>
                <a:cs typeface="Arial" pitchFamily="34" charset="0"/>
              </a:rPr>
              <a:t>Locke, 1690)</a:t>
            </a:r>
            <a:r>
              <a:rPr lang="el-GR" altLang="zh-CN" dirty="0" smtClean="0">
                <a:latin typeface="Arial" pitchFamily="34" charset="0"/>
                <a:cs typeface="Arial" pitchFamily="34" charset="0"/>
              </a:rPr>
              <a:t> </a:t>
            </a:r>
            <a:r>
              <a:rPr lang="en-US" altLang="zh-CN" dirty="0" smtClean="0">
                <a:latin typeface="Arial" pitchFamily="34" charset="0"/>
                <a:cs typeface="Arial" pitchFamily="34" charset="0"/>
              </a:rPr>
              <a:t>regards the sum of fermentation that constitute the </a:t>
            </a:r>
            <a:r>
              <a:rPr lang="en-US" altLang="zh-CN" b="1" dirty="0" smtClean="0">
                <a:solidFill>
                  <a:srgbClr val="FF0000"/>
                </a:solidFill>
                <a:latin typeface="Arial" pitchFamily="34" charset="0"/>
                <a:cs typeface="Arial" pitchFamily="34" charset="0"/>
              </a:rPr>
              <a:t>phenomenon</a:t>
            </a:r>
            <a:r>
              <a:rPr lang="en-US" altLang="zh-CN" dirty="0" smtClean="0">
                <a:latin typeface="Arial" pitchFamily="34" charset="0"/>
                <a:cs typeface="Arial" pitchFamily="34" charset="0"/>
              </a:rPr>
              <a:t> (inner process), while </a:t>
            </a:r>
            <a:r>
              <a:rPr lang="en-US" altLang="zh-CN" dirty="0" smtClean="0">
                <a:solidFill>
                  <a:srgbClr val="006600"/>
                </a:solidFill>
                <a:latin typeface="Arial" pitchFamily="34" charset="0"/>
                <a:cs typeface="Arial" pitchFamily="34" charset="0"/>
              </a:rPr>
              <a:t>conscience</a:t>
            </a:r>
            <a:r>
              <a:rPr lang="en-US" altLang="zh-CN" dirty="0" smtClean="0">
                <a:latin typeface="Arial" pitchFamily="34" charset="0"/>
                <a:cs typeface="Arial" pitchFamily="34" charset="0"/>
              </a:rPr>
              <a:t> regards the mechanism or widely the relation of the components that modulate the concept (which is a wider evaluation of “what is right”).</a:t>
            </a:r>
            <a:endParaRPr lang="el-GR" altLang="zh-CN"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84784"/>
            <a:ext cx="8568952" cy="1584176"/>
          </a:xfrm>
        </p:spPr>
        <p:txBody>
          <a:bodyPr anchor="ctr" anchorCtr="0"/>
          <a:lstStyle/>
          <a:p>
            <a:r>
              <a:rPr lang="en-US" sz="1800" b="1" dirty="0" smtClean="0">
                <a:solidFill>
                  <a:srgbClr val="FF0000"/>
                </a:solidFill>
                <a:latin typeface="Arial" pitchFamily="34" charset="0"/>
                <a:cs typeface="Arial" pitchFamily="34" charset="0"/>
              </a:rPr>
              <a:t>C) Modern approaches </a:t>
            </a:r>
            <a:br>
              <a:rPr lang="en-US" sz="1800" b="1" dirty="0" smtClean="0">
                <a:solidFill>
                  <a:srgbClr val="FF0000"/>
                </a:solidFill>
                <a:latin typeface="Arial" pitchFamily="34" charset="0"/>
                <a:cs typeface="Arial" pitchFamily="34" charset="0"/>
              </a:rPr>
            </a:br>
            <a:r>
              <a:rPr lang="en-US" sz="700" dirty="0" smtClean="0">
                <a:latin typeface="Arial" pitchFamily="34" charset="0"/>
                <a:cs typeface="Arial" pitchFamily="34" charset="0"/>
              </a:rPr>
              <a:t/>
            </a:r>
            <a:br>
              <a:rPr lang="en-US" sz="700" dirty="0" smtClean="0">
                <a:latin typeface="Arial" pitchFamily="34" charset="0"/>
                <a:cs typeface="Arial" pitchFamily="34" charset="0"/>
              </a:rPr>
            </a:br>
            <a:r>
              <a:rPr lang="en-US" sz="1800" b="1" dirty="0" smtClean="0">
                <a:solidFill>
                  <a:schemeClr val="tx1"/>
                </a:solidFill>
                <a:latin typeface="Arial" pitchFamily="34" charset="0"/>
                <a:cs typeface="Arial" pitchFamily="34" charset="0"/>
              </a:rPr>
              <a:t>Since 1980</a:t>
            </a:r>
            <a:r>
              <a:rPr lang="el-GR" sz="1800" dirty="0" smtClean="0">
                <a:solidFill>
                  <a:schemeClr val="tx1"/>
                </a:solidFill>
                <a:latin typeface="Arial" pitchFamily="34" charset="0"/>
                <a:cs typeface="Arial" pitchFamily="34" charset="0"/>
              </a:rPr>
              <a:t>,</a:t>
            </a:r>
            <a:r>
              <a:rPr lang="en-US" sz="1800" dirty="0" smtClean="0">
                <a:solidFill>
                  <a:schemeClr val="tx1"/>
                </a:solidFill>
                <a:latin typeface="Arial" pitchFamily="34" charset="0"/>
                <a:cs typeface="Arial" pitchFamily="34" charset="0"/>
              </a:rPr>
              <a:t> science approaches ‘consciousness’ either through </a:t>
            </a:r>
            <a:r>
              <a:rPr lang="en-US" sz="1800" u="sng" dirty="0" smtClean="0">
                <a:solidFill>
                  <a:srgbClr val="006600"/>
                </a:solidFill>
                <a:latin typeface="Arial" pitchFamily="34" charset="0"/>
                <a:cs typeface="Arial" pitchFamily="34" charset="0"/>
              </a:rPr>
              <a:t>Physics</a:t>
            </a:r>
            <a:r>
              <a:rPr lang="en-US" sz="1800" dirty="0" smtClean="0">
                <a:solidFill>
                  <a:srgbClr val="006600"/>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(quantum mechanics—where humans create reality through consciousness), either through </a:t>
            </a:r>
            <a:r>
              <a:rPr lang="en-US" sz="1800" u="sng" dirty="0" smtClean="0">
                <a:solidFill>
                  <a:srgbClr val="006600"/>
                </a:solidFill>
                <a:latin typeface="Arial" pitchFamily="34" charset="0"/>
                <a:cs typeface="Arial" pitchFamily="34" charset="0"/>
              </a:rPr>
              <a:t>Neurosciences </a:t>
            </a:r>
            <a:r>
              <a:rPr lang="en-US" sz="1800" dirty="0" smtClean="0">
                <a:solidFill>
                  <a:schemeClr val="tx1"/>
                </a:solidFill>
                <a:latin typeface="Arial" pitchFamily="34" charset="0"/>
                <a:cs typeface="Arial" pitchFamily="34" charset="0"/>
              </a:rPr>
              <a:t>(neurophysiology --where consciousness is a short of coherence, created by a complex process among neurons, synapses and microcircuits).</a:t>
            </a:r>
            <a:endParaRPr lang="el-GR" sz="1800" dirty="0" smtClean="0">
              <a:solidFill>
                <a:schemeClr val="tx1"/>
              </a:solidFill>
              <a:latin typeface="Arial" pitchFamily="34" charset="0"/>
              <a:cs typeface="Arial" pitchFamily="34" charset="0"/>
            </a:endParaRPr>
          </a:p>
        </p:txBody>
      </p:sp>
      <p:sp>
        <p:nvSpPr>
          <p:cNvPr id="3" name="Content Placeholder 2"/>
          <p:cNvSpPr>
            <a:spLocks noGrp="1"/>
          </p:cNvSpPr>
          <p:nvPr>
            <p:ph sz="half" idx="2"/>
          </p:nvPr>
        </p:nvSpPr>
        <p:spPr>
          <a:xfrm>
            <a:off x="467544" y="3356992"/>
            <a:ext cx="8352928" cy="2808312"/>
          </a:xfrm>
          <a:solidFill>
            <a:schemeClr val="accent2"/>
          </a:solidFill>
          <a:ln>
            <a:solidFill>
              <a:schemeClr val="bg1"/>
            </a:solidFill>
          </a:ln>
        </p:spPr>
        <p:txBody>
          <a:bodyPr/>
          <a:lstStyle/>
          <a:p>
            <a:pPr algn="just">
              <a:spcBef>
                <a:spcPts val="0"/>
              </a:spcBef>
            </a:pPr>
            <a:endParaRPr lang="en-US" altLang="zh-CN" sz="900" dirty="0" smtClean="0">
              <a:latin typeface="Arial" pitchFamily="34" charset="0"/>
              <a:ea typeface="+mj-ea"/>
              <a:cs typeface="Arial" pitchFamily="34" charset="0"/>
            </a:endParaRPr>
          </a:p>
          <a:p>
            <a:pPr algn="just">
              <a:spcBef>
                <a:spcPts val="0"/>
              </a:spcBef>
              <a:buNone/>
            </a:pPr>
            <a:r>
              <a:rPr lang="en-US" altLang="zh-CN" sz="1800" b="1" dirty="0" smtClean="0">
                <a:solidFill>
                  <a:srgbClr val="C00000"/>
                </a:solidFill>
                <a:latin typeface="Arial" pitchFamily="34" charset="0"/>
                <a:ea typeface="+mj-ea"/>
                <a:cs typeface="Arial" pitchFamily="34" charset="0"/>
              </a:rPr>
              <a:t>Points</a:t>
            </a:r>
          </a:p>
          <a:p>
            <a:pPr algn="just">
              <a:spcBef>
                <a:spcPts val="0"/>
              </a:spcBef>
              <a:buNone/>
            </a:pPr>
            <a:endParaRPr lang="en-US" altLang="zh-CN" sz="1800" b="1" dirty="0" smtClean="0">
              <a:solidFill>
                <a:srgbClr val="FF6600"/>
              </a:solidFill>
              <a:latin typeface="Arial" pitchFamily="34" charset="0"/>
              <a:ea typeface="+mj-ea"/>
              <a:cs typeface="Arial" pitchFamily="34" charset="0"/>
            </a:endParaRPr>
          </a:p>
          <a:p>
            <a:pPr algn="just">
              <a:spcBef>
                <a:spcPts val="0"/>
              </a:spcBef>
            </a:pPr>
            <a:r>
              <a:rPr lang="en-US" altLang="zh-CN" sz="1800" dirty="0" smtClean="0">
                <a:latin typeface="Arial" pitchFamily="34" charset="0"/>
                <a:ea typeface="+mj-ea"/>
                <a:cs typeface="Arial" pitchFamily="34" charset="0"/>
              </a:rPr>
              <a:t>Since today, there is a </a:t>
            </a:r>
            <a:r>
              <a:rPr lang="en-US" altLang="zh-CN" sz="1800" u="sng" dirty="0" smtClean="0">
                <a:latin typeface="Arial" pitchFamily="34" charset="0"/>
                <a:ea typeface="+mj-ea"/>
                <a:cs typeface="Arial" pitchFamily="34" charset="0"/>
              </a:rPr>
              <a:t>lack</a:t>
            </a:r>
            <a:r>
              <a:rPr lang="en-US" altLang="zh-CN" sz="1800" dirty="0" smtClean="0">
                <a:latin typeface="Arial" pitchFamily="34" charset="0"/>
                <a:ea typeface="+mj-ea"/>
                <a:cs typeface="Arial" pitchFamily="34" charset="0"/>
              </a:rPr>
              <a:t> of a documented scientific explanation of </a:t>
            </a:r>
            <a:r>
              <a:rPr lang="en-US" sz="1800" dirty="0" smtClean="0">
                <a:latin typeface="Arial" pitchFamily="34" charset="0"/>
                <a:ea typeface="+mj-ea"/>
                <a:cs typeface="Arial" pitchFamily="34" charset="0"/>
              </a:rPr>
              <a:t>‘conscience’.</a:t>
            </a:r>
          </a:p>
          <a:p>
            <a:pPr>
              <a:spcBef>
                <a:spcPts val="0"/>
              </a:spcBef>
            </a:pPr>
            <a:endParaRPr lang="en-US" sz="1000" dirty="0" smtClean="0">
              <a:latin typeface="Arial" pitchFamily="34" charset="0"/>
              <a:ea typeface="+mj-ea"/>
              <a:cs typeface="Arial" pitchFamily="34" charset="0"/>
            </a:endParaRPr>
          </a:p>
          <a:p>
            <a:pPr lvl="0" algn="just">
              <a:spcBef>
                <a:spcPts val="0"/>
              </a:spcBef>
            </a:pPr>
            <a:r>
              <a:rPr lang="en-US" sz="1800" dirty="0" smtClean="0">
                <a:latin typeface="Arial" pitchFamily="34" charset="0"/>
                <a:cs typeface="Arial" pitchFamily="34" charset="0"/>
              </a:rPr>
              <a:t>As social/ collective phenomenon, conscience, is also a matter of </a:t>
            </a:r>
            <a:r>
              <a:rPr lang="en-US" sz="1800" u="sng" dirty="0" smtClean="0">
                <a:latin typeface="Arial" pitchFamily="34" charset="0"/>
                <a:cs typeface="Arial" pitchFamily="34" charset="0"/>
              </a:rPr>
              <a:t>social research.</a:t>
            </a:r>
          </a:p>
          <a:p>
            <a:pPr lvl="0">
              <a:spcBef>
                <a:spcPts val="0"/>
              </a:spcBef>
            </a:pPr>
            <a:endParaRPr lang="en-US" sz="1000" dirty="0" smtClean="0">
              <a:latin typeface="Arial" pitchFamily="34" charset="0"/>
              <a:cs typeface="Arial" pitchFamily="34" charset="0"/>
            </a:endParaRPr>
          </a:p>
          <a:p>
            <a:pPr algn="just">
              <a:spcBef>
                <a:spcPts val="0"/>
              </a:spcBef>
            </a:pPr>
            <a:r>
              <a:rPr lang="en-US" sz="1800" dirty="0" smtClean="0">
                <a:latin typeface="Arial" pitchFamily="34" charset="0"/>
                <a:cs typeface="Arial" pitchFamily="34" charset="0"/>
              </a:rPr>
              <a:t>Conscience is </a:t>
            </a:r>
            <a:r>
              <a:rPr lang="en-US" sz="1800" u="sng" dirty="0" smtClean="0">
                <a:latin typeface="Arial" pitchFamily="34" charset="0"/>
                <a:cs typeface="Arial" pitchFamily="34" charset="0"/>
              </a:rPr>
              <a:t>the outcome of an interrelation of components and mechanisms of the inner world of humans.   </a:t>
            </a:r>
            <a:endParaRPr lang="el-GR" sz="1800" u="sng" dirty="0" smtClean="0">
              <a:latin typeface="Arial" pitchFamily="34" charset="0"/>
              <a:cs typeface="Arial" pitchFamily="34" charset="0"/>
            </a:endParaRPr>
          </a:p>
          <a:p>
            <a:pPr lvl="0">
              <a:lnSpc>
                <a:spcPct val="80000"/>
              </a:lnSpc>
            </a:pPr>
            <a:endParaRPr lang="el-GR" sz="800" dirty="0" smtClean="0">
              <a:latin typeface="Arial" pitchFamily="34" charset="0"/>
              <a:cs typeface="Arial" pitchFamily="34" charset="0"/>
            </a:endParaRPr>
          </a:p>
          <a:p>
            <a:pPr>
              <a:lnSpc>
                <a:spcPct val="80000"/>
              </a:lnSpc>
            </a:pPr>
            <a:endParaRPr lang="en-US" sz="1800" dirty="0" smtClean="0">
              <a:latin typeface="Arial" pitchFamily="34" charset="0"/>
              <a:ea typeface="+mj-ea"/>
              <a:cs typeface="Arial" pitchFamily="34" charset="0"/>
            </a:endParaRPr>
          </a:p>
        </p:txBody>
      </p:sp>
      <p:sp>
        <p:nvSpPr>
          <p:cNvPr id="7" name="Title 1"/>
          <p:cNvSpPr txBox="1">
            <a:spLocks/>
          </p:cNvSpPr>
          <p:nvPr/>
        </p:nvSpPr>
        <p:spPr bwMode="auto">
          <a:xfrm>
            <a:off x="395536" y="427038"/>
            <a:ext cx="6984776" cy="9137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z="2300" b="1" dirty="0" smtClean="0">
                <a:solidFill>
                  <a:schemeClr val="tx2"/>
                </a:solidFill>
                <a:latin typeface="Century Gothic" pitchFamily="34" charset="0"/>
                <a:ea typeface="+mj-ea"/>
                <a:cs typeface="+mj-cs"/>
              </a:rPr>
              <a:t>1. Conscience: a theoretical background</a:t>
            </a:r>
            <a:endParaRPr lang="el-GR" sz="2300" b="1" dirty="0">
              <a:solidFill>
                <a:schemeClr val="tx2"/>
              </a:solidFill>
              <a:latin typeface="Century Gothic" pitchFamily="34" charset="0"/>
              <a:ea typeface="+mj-ea"/>
              <a:cs typeface="+mj-cs"/>
            </a:endParaRPr>
          </a:p>
        </p:txBody>
      </p:sp>
      <p:pic>
        <p:nvPicPr>
          <p:cNvPr id="9" name="Picture 2" descr="http://www.neuroworld.it/icons/frenol.gif"/>
          <p:cNvPicPr>
            <a:picLocks noChangeAspect="1" noChangeArrowheads="1"/>
          </p:cNvPicPr>
          <p:nvPr/>
        </p:nvPicPr>
        <p:blipFill>
          <a:blip r:embed="rId2" cstate="print"/>
          <a:srcRect/>
          <a:stretch>
            <a:fillRect/>
          </a:stretch>
        </p:blipFill>
        <p:spPr bwMode="auto">
          <a:xfrm>
            <a:off x="7164288" y="0"/>
            <a:ext cx="1979712" cy="17540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60350"/>
            <a:ext cx="8229600" cy="1157288"/>
          </a:xfrm>
        </p:spPr>
        <p:txBody>
          <a:bodyPr/>
          <a:lstStyle/>
          <a:p>
            <a:r>
              <a:rPr lang="en-US" sz="2300" b="1" dirty="0" smtClean="0">
                <a:latin typeface="Century Gothic" pitchFamily="34" charset="0"/>
              </a:rPr>
              <a:t>1. Conscience</a:t>
            </a:r>
            <a:r>
              <a:rPr lang="en-US" sz="2300" b="1" dirty="0">
                <a:latin typeface="Century Gothic" pitchFamily="34" charset="0"/>
              </a:rPr>
              <a:t>: a theoretical background</a:t>
            </a:r>
            <a:endParaRPr lang="el-GR" sz="2300" b="1" dirty="0">
              <a:latin typeface="Century Gothic" pitchFamily="34" charset="0"/>
            </a:endParaRPr>
          </a:p>
        </p:txBody>
      </p:sp>
      <p:sp>
        <p:nvSpPr>
          <p:cNvPr id="71683" name="Rectangle 3"/>
          <p:cNvSpPr>
            <a:spLocks noGrp="1" noChangeArrowheads="1"/>
          </p:cNvSpPr>
          <p:nvPr>
            <p:ph type="body" idx="1"/>
          </p:nvPr>
        </p:nvSpPr>
        <p:spPr>
          <a:xfrm>
            <a:off x="395288" y="1512267"/>
            <a:ext cx="8362950" cy="5445125"/>
          </a:xfrm>
        </p:spPr>
        <p:txBody>
          <a:bodyPr/>
          <a:lstStyle/>
          <a:p>
            <a:pPr>
              <a:spcBef>
                <a:spcPts val="0"/>
              </a:spcBef>
              <a:buNone/>
            </a:pPr>
            <a:r>
              <a:rPr lang="en-US" altLang="zh-CN" sz="1800" b="1" i="1" dirty="0" smtClean="0">
                <a:solidFill>
                  <a:srgbClr val="FF0000"/>
                </a:solidFill>
                <a:latin typeface="Arial" pitchFamily="34" charset="0"/>
                <a:ea typeface="宋体" pitchFamily="2" charset="-122"/>
                <a:cs typeface="Arial" pitchFamily="34" charset="0"/>
              </a:rPr>
              <a:t>D) A</a:t>
            </a:r>
            <a:r>
              <a:rPr lang="en-US" altLang="zh-CN" sz="1800" i="1" dirty="0" smtClean="0">
                <a:solidFill>
                  <a:srgbClr val="FF0000"/>
                </a:solidFill>
                <a:latin typeface="Arial" pitchFamily="34" charset="0"/>
                <a:ea typeface="宋体" pitchFamily="2" charset="-122"/>
                <a:cs typeface="Arial" pitchFamily="34" charset="0"/>
              </a:rPr>
              <a:t> </a:t>
            </a:r>
            <a:r>
              <a:rPr lang="en-US" altLang="zh-CN" sz="1800" b="1" i="1" dirty="0" smtClean="0">
                <a:solidFill>
                  <a:srgbClr val="FF0000"/>
                </a:solidFill>
                <a:latin typeface="Arial" pitchFamily="34" charset="0"/>
                <a:ea typeface="宋体" pitchFamily="2" charset="-122"/>
                <a:cs typeface="Arial" pitchFamily="34" charset="0"/>
              </a:rPr>
              <a:t>functional use of ‘conscience’</a:t>
            </a:r>
          </a:p>
          <a:p>
            <a:pPr>
              <a:spcBef>
                <a:spcPts val="0"/>
              </a:spcBef>
              <a:buNone/>
            </a:pPr>
            <a:r>
              <a:rPr lang="en-US" sz="1050" i="1" dirty="0" smtClean="0">
                <a:latin typeface="Arial" pitchFamily="34" charset="0"/>
                <a:cs typeface="Arial" pitchFamily="34" charset="0"/>
              </a:rPr>
              <a:t> </a:t>
            </a:r>
            <a:endParaRPr lang="en-US" sz="1000" dirty="0">
              <a:latin typeface="Arial" pitchFamily="34" charset="0"/>
              <a:cs typeface="Arial" pitchFamily="34" charset="0"/>
            </a:endParaRPr>
          </a:p>
          <a:p>
            <a:pPr algn="just">
              <a:spcBef>
                <a:spcPts val="0"/>
              </a:spcBef>
              <a:buFont typeface="Wingdings" pitchFamily="2" charset="2"/>
              <a:buChar char="§"/>
            </a:pPr>
            <a:r>
              <a:rPr lang="en-US" sz="1800" dirty="0" smtClean="0">
                <a:latin typeface="Arial" pitchFamily="34" charset="0"/>
                <a:cs typeface="Arial" pitchFamily="34" charset="0"/>
              </a:rPr>
              <a:t>Since ancient times there is a </a:t>
            </a:r>
            <a:r>
              <a:rPr lang="en-US" sz="1800" u="sng" dirty="0" smtClean="0">
                <a:latin typeface="Arial" pitchFamily="34" charset="0"/>
                <a:cs typeface="Arial" pitchFamily="34" charset="0"/>
              </a:rPr>
              <a:t>general idea</a:t>
            </a:r>
            <a:r>
              <a:rPr lang="en-US" sz="1800" dirty="0" smtClean="0">
                <a:latin typeface="Arial" pitchFamily="34" charset="0"/>
                <a:cs typeface="Arial" pitchFamily="34" charset="0"/>
              </a:rPr>
              <a:t> and a wider sense of ‘what conscience is’.</a:t>
            </a:r>
          </a:p>
          <a:p>
            <a:pPr>
              <a:spcBef>
                <a:spcPts val="0"/>
              </a:spcBef>
              <a:buFont typeface="Wingdings" pitchFamily="2" charset="2"/>
              <a:buChar char="§"/>
            </a:pPr>
            <a:endParaRPr lang="el-GR" sz="1000" dirty="0" smtClean="0">
              <a:latin typeface="Arial" pitchFamily="34" charset="0"/>
              <a:cs typeface="Arial" pitchFamily="34" charset="0"/>
            </a:endParaRPr>
          </a:p>
          <a:p>
            <a:pPr algn="just">
              <a:spcBef>
                <a:spcPts val="0"/>
              </a:spcBef>
              <a:buFont typeface="Wingdings" pitchFamily="2" charset="2"/>
              <a:buChar char="§"/>
            </a:pPr>
            <a:r>
              <a:rPr lang="en-US" altLang="zh-CN" sz="1800" dirty="0" smtClean="0">
                <a:latin typeface="Arial" pitchFamily="34" charset="0"/>
                <a:ea typeface="宋体" pitchFamily="2" charset="-122"/>
                <a:cs typeface="Arial" pitchFamily="34" charset="0"/>
              </a:rPr>
              <a:t>Conscience</a:t>
            </a:r>
            <a:r>
              <a:rPr lang="en-US" altLang="zh-CN" sz="1800" dirty="0">
                <a:latin typeface="Arial" pitchFamily="34" charset="0"/>
                <a:ea typeface="宋体" pitchFamily="2" charset="-122"/>
                <a:cs typeface="Arial" pitchFamily="34" charset="0"/>
              </a:rPr>
              <a:t>: </a:t>
            </a:r>
            <a:r>
              <a:rPr lang="en-US" altLang="zh-CN" sz="1800" u="sng" dirty="0">
                <a:latin typeface="Arial" pitchFamily="34" charset="0"/>
                <a:ea typeface="宋体" pitchFamily="2" charset="-122"/>
                <a:cs typeface="Arial" pitchFamily="34" charset="0"/>
              </a:rPr>
              <a:t>not</a:t>
            </a:r>
            <a:r>
              <a:rPr lang="en-US" altLang="zh-CN" sz="1800" dirty="0">
                <a:latin typeface="Arial" pitchFamily="34" charset="0"/>
                <a:ea typeface="宋体" pitchFamily="2" charset="-122"/>
                <a:cs typeface="Arial" pitchFamily="34" charset="0"/>
              </a:rPr>
              <a:t> necessary to be explained, but </a:t>
            </a:r>
            <a:r>
              <a:rPr lang="en-US" altLang="zh-CN" sz="1800" u="sng" dirty="0">
                <a:latin typeface="Arial" pitchFamily="34" charset="0"/>
                <a:ea typeface="宋体" pitchFamily="2" charset="-122"/>
                <a:cs typeface="Arial" pitchFamily="34" charset="0"/>
              </a:rPr>
              <a:t>to be </a:t>
            </a:r>
            <a:r>
              <a:rPr lang="en-US" altLang="zh-CN" sz="1800" u="sng" dirty="0" smtClean="0">
                <a:latin typeface="Arial" pitchFamily="34" charset="0"/>
                <a:ea typeface="宋体" pitchFamily="2" charset="-122"/>
                <a:cs typeface="Arial" pitchFamily="34" charset="0"/>
              </a:rPr>
              <a:t>applied in research and to be used</a:t>
            </a:r>
            <a:r>
              <a:rPr lang="en-US" altLang="zh-CN" sz="1800" dirty="0" smtClean="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in </a:t>
            </a:r>
            <a:r>
              <a:rPr lang="en-US" altLang="zh-CN" sz="1800" dirty="0" smtClean="0">
                <a:latin typeface="Arial" pitchFamily="34" charset="0"/>
                <a:ea typeface="宋体" pitchFamily="2" charset="-122"/>
                <a:cs typeface="Arial" pitchFamily="34" charset="0"/>
              </a:rPr>
              <a:t>science, in </a:t>
            </a:r>
            <a:r>
              <a:rPr lang="en-US" altLang="zh-CN" sz="1800" dirty="0">
                <a:latin typeface="Arial" pitchFamily="34" charset="0"/>
                <a:ea typeface="宋体" pitchFamily="2" charset="-122"/>
                <a:cs typeface="Arial" pitchFamily="34" charset="0"/>
              </a:rPr>
              <a:t>order to understand a wide range of </a:t>
            </a:r>
            <a:r>
              <a:rPr lang="en-US" altLang="zh-CN" sz="1800" dirty="0" smtClean="0">
                <a:latin typeface="Arial" pitchFamily="34" charset="0"/>
                <a:ea typeface="宋体" pitchFamily="2" charset="-122"/>
                <a:cs typeface="Arial" pitchFamily="34" charset="0"/>
              </a:rPr>
              <a:t>phenomena </a:t>
            </a:r>
            <a:r>
              <a:rPr lang="en-US" altLang="zh-CN" sz="1800" dirty="0">
                <a:latin typeface="Arial" pitchFamily="34" charset="0"/>
                <a:ea typeface="宋体" pitchFamily="2" charset="-122"/>
                <a:cs typeface="Arial" pitchFamily="34" charset="0"/>
              </a:rPr>
              <a:t>(Antony, 2001) </a:t>
            </a:r>
          </a:p>
          <a:p>
            <a:pPr>
              <a:spcBef>
                <a:spcPts val="0"/>
              </a:spcBef>
              <a:buNone/>
            </a:pPr>
            <a:endParaRPr lang="en-US" sz="1000" i="1" dirty="0">
              <a:latin typeface="Arial" pitchFamily="34" charset="0"/>
              <a:cs typeface="Arial" pitchFamily="34" charset="0"/>
            </a:endParaRPr>
          </a:p>
          <a:p>
            <a:pPr algn="just">
              <a:spcBef>
                <a:spcPts val="0"/>
              </a:spcBef>
              <a:buFont typeface="Wingdings" pitchFamily="2" charset="2"/>
              <a:buChar char="§"/>
            </a:pPr>
            <a:r>
              <a:rPr lang="en-US" altLang="zh-CN" sz="1800" dirty="0" smtClean="0">
                <a:latin typeface="Arial" pitchFamily="34" charset="0"/>
                <a:ea typeface="宋体" pitchFamily="2" charset="-122"/>
                <a:cs typeface="Arial" pitchFamily="34" charset="0"/>
              </a:rPr>
              <a:t>The concept of ‘consciousness’, as well as the concept of ‘conscience’, should be approached in </a:t>
            </a:r>
            <a:r>
              <a:rPr lang="en-US" altLang="zh-CN" sz="1800" u="sng" dirty="0" smtClean="0">
                <a:latin typeface="Arial" pitchFamily="34" charset="0"/>
                <a:ea typeface="宋体" pitchFamily="2" charset="-122"/>
                <a:cs typeface="Arial" pitchFamily="34" charset="0"/>
              </a:rPr>
              <a:t>specific contexts</a:t>
            </a:r>
            <a:r>
              <a:rPr lang="en-US" altLang="zh-CN" sz="1800" dirty="0" smtClean="0">
                <a:latin typeface="Arial" pitchFamily="34" charset="0"/>
                <a:ea typeface="宋体" pitchFamily="2" charset="-122"/>
                <a:cs typeface="Arial" pitchFamily="34" charset="0"/>
              </a:rPr>
              <a:t> that would offer special and clearer focus (Allen, 2009).</a:t>
            </a:r>
          </a:p>
          <a:p>
            <a:pPr algn="just">
              <a:spcBef>
                <a:spcPts val="0"/>
              </a:spcBef>
              <a:buFont typeface="Wingdings" pitchFamily="2" charset="2"/>
              <a:buChar char="§"/>
            </a:pPr>
            <a:endParaRPr lang="en-US" sz="1000" i="1" dirty="0" smtClean="0">
              <a:latin typeface="Arial" pitchFamily="34" charset="0"/>
              <a:cs typeface="Arial" pitchFamily="34" charset="0"/>
            </a:endParaRPr>
          </a:p>
          <a:p>
            <a:pPr algn="just">
              <a:spcBef>
                <a:spcPts val="0"/>
              </a:spcBef>
              <a:buFont typeface="Wingdings" pitchFamily="2" charset="2"/>
              <a:buChar char="§"/>
            </a:pPr>
            <a:r>
              <a:rPr lang="en-US" altLang="zh-CN" sz="1800" dirty="0" smtClean="0">
                <a:latin typeface="Arial" pitchFamily="34" charset="0"/>
                <a:ea typeface="宋体" pitchFamily="2" charset="-122"/>
                <a:cs typeface="Arial" pitchFamily="34" charset="0"/>
              </a:rPr>
              <a:t>Thus</a:t>
            </a:r>
            <a:r>
              <a:rPr lang="en-US" altLang="zh-CN" sz="1800" dirty="0">
                <a:latin typeface="Arial" pitchFamily="34" charset="0"/>
                <a:ea typeface="宋体" pitchFamily="2" charset="-122"/>
                <a:cs typeface="Arial" pitchFamily="34" charset="0"/>
              </a:rPr>
              <a:t>, the study of ‘</a:t>
            </a:r>
            <a:r>
              <a:rPr lang="en-US" altLang="zh-CN" sz="1800" dirty="0" smtClean="0">
                <a:latin typeface="Arial" pitchFamily="34" charset="0"/>
                <a:ea typeface="宋体" pitchFamily="2" charset="-122"/>
                <a:cs typeface="Arial" pitchFamily="34" charset="0"/>
              </a:rPr>
              <a:t>consciousness’, and </a:t>
            </a:r>
            <a:r>
              <a:rPr lang="en-US" altLang="zh-CN" sz="1800" dirty="0">
                <a:latin typeface="Arial" pitchFamily="34" charset="0"/>
                <a:ea typeface="宋体" pitchFamily="2" charset="-122"/>
                <a:cs typeface="Arial" pitchFamily="34" charset="0"/>
              </a:rPr>
              <a:t>consequently that of ‘conscience</a:t>
            </a:r>
            <a:r>
              <a:rPr lang="en-US" altLang="zh-CN" sz="1800" dirty="0" smtClean="0">
                <a:latin typeface="Arial" pitchFamily="34" charset="0"/>
                <a:ea typeface="宋体" pitchFamily="2" charset="-122"/>
                <a:cs typeface="Arial" pitchFamily="34" charset="0"/>
              </a:rPr>
              <a:t>’, </a:t>
            </a:r>
            <a:r>
              <a:rPr lang="en-US" altLang="zh-CN" sz="1800" dirty="0">
                <a:latin typeface="Arial" pitchFamily="34" charset="0"/>
                <a:ea typeface="宋体" pitchFamily="2" charset="-122"/>
                <a:cs typeface="Arial" pitchFamily="34" charset="0"/>
              </a:rPr>
              <a:t>shift </a:t>
            </a:r>
            <a:r>
              <a:rPr lang="en-US" altLang="zh-CN" sz="1800" u="sng" dirty="0">
                <a:solidFill>
                  <a:srgbClr val="006600"/>
                </a:solidFill>
                <a:latin typeface="Arial" pitchFamily="34" charset="0"/>
                <a:ea typeface="宋体" pitchFamily="2" charset="-122"/>
                <a:cs typeface="Arial" pitchFamily="34" charset="0"/>
              </a:rPr>
              <a:t>from the explanation of </a:t>
            </a:r>
            <a:r>
              <a:rPr lang="en-US" altLang="zh-CN" sz="1800" b="1" i="1" u="sng" dirty="0">
                <a:solidFill>
                  <a:srgbClr val="006600"/>
                </a:solidFill>
                <a:latin typeface="Arial" pitchFamily="34" charset="0"/>
                <a:ea typeface="宋体" pitchFamily="2" charset="-122"/>
                <a:cs typeface="Arial" pitchFamily="34" charset="0"/>
              </a:rPr>
              <a:t>nature</a:t>
            </a:r>
            <a:r>
              <a:rPr lang="en-US" altLang="zh-CN" sz="1800" u="sng" dirty="0">
                <a:solidFill>
                  <a:srgbClr val="006600"/>
                </a:solidFill>
                <a:latin typeface="Arial" pitchFamily="34" charset="0"/>
                <a:ea typeface="宋体" pitchFamily="2" charset="-122"/>
                <a:cs typeface="Arial" pitchFamily="34" charset="0"/>
              </a:rPr>
              <a:t> to the explanation of </a:t>
            </a:r>
            <a:r>
              <a:rPr lang="en-US" altLang="zh-CN" sz="1800" b="1" i="1" u="sng" dirty="0" smtClean="0">
                <a:solidFill>
                  <a:srgbClr val="006600"/>
                </a:solidFill>
                <a:latin typeface="Arial" pitchFamily="34" charset="0"/>
                <a:ea typeface="宋体" pitchFamily="2" charset="-122"/>
                <a:cs typeface="Arial" pitchFamily="34" charset="0"/>
              </a:rPr>
              <a:t>relation</a:t>
            </a:r>
            <a:r>
              <a:rPr lang="en-US" altLang="zh-CN" sz="1800" i="1" dirty="0" smtClean="0">
                <a:solidFill>
                  <a:srgbClr val="006600"/>
                </a:solidFill>
                <a:latin typeface="Arial" pitchFamily="34" charset="0"/>
                <a:ea typeface="宋体" pitchFamily="2" charset="-122"/>
                <a:cs typeface="Arial" pitchFamily="34" charset="0"/>
              </a:rPr>
              <a:t> </a:t>
            </a:r>
            <a:r>
              <a:rPr lang="el-GR" sz="1800" dirty="0" smtClean="0">
                <a:latin typeface="Arial" pitchFamily="34" charset="0"/>
                <a:cs typeface="Arial" pitchFamily="34" charset="0"/>
              </a:rPr>
              <a:t>(</a:t>
            </a:r>
            <a:r>
              <a:rPr lang="en-US" sz="1800" dirty="0" smtClean="0">
                <a:latin typeface="Arial" pitchFamily="34" charset="0"/>
                <a:cs typeface="Arial" pitchFamily="34" charset="0"/>
              </a:rPr>
              <a:t>Crick</a:t>
            </a:r>
            <a:r>
              <a:rPr lang="el-GR" sz="1800" dirty="0" smtClean="0">
                <a:latin typeface="Arial" pitchFamily="34" charset="0"/>
                <a:cs typeface="Arial" pitchFamily="34" charset="0"/>
              </a:rPr>
              <a:t> </a:t>
            </a:r>
            <a:r>
              <a:rPr lang="en-US" sz="1800" dirty="0" smtClean="0">
                <a:latin typeface="Arial" pitchFamily="34" charset="0"/>
                <a:cs typeface="Arial" pitchFamily="34" charset="0"/>
              </a:rPr>
              <a:t>&amp;</a:t>
            </a:r>
            <a:r>
              <a:rPr lang="el-GR" sz="1800" dirty="0" smtClean="0">
                <a:latin typeface="Arial" pitchFamily="34" charset="0"/>
                <a:cs typeface="Arial" pitchFamily="34" charset="0"/>
              </a:rPr>
              <a:t> </a:t>
            </a:r>
            <a:r>
              <a:rPr lang="en-US" sz="1800" dirty="0" smtClean="0">
                <a:latin typeface="Arial" pitchFamily="34" charset="0"/>
                <a:cs typeface="Arial" pitchFamily="34" charset="0"/>
              </a:rPr>
              <a:t>Koch</a:t>
            </a:r>
            <a:r>
              <a:rPr lang="el-GR" sz="1800" dirty="0" smtClean="0">
                <a:latin typeface="Arial" pitchFamily="34" charset="0"/>
                <a:cs typeface="Arial" pitchFamily="34" charset="0"/>
              </a:rPr>
              <a:t>, 1998).</a:t>
            </a:r>
            <a:endParaRPr lang="en-US" sz="1800" dirty="0" smtClean="0">
              <a:latin typeface="Arial" pitchFamily="34" charset="0"/>
              <a:cs typeface="Arial" pitchFamily="34" charset="0"/>
            </a:endParaRPr>
          </a:p>
          <a:p>
            <a:pPr algn="just">
              <a:spcBef>
                <a:spcPts val="0"/>
              </a:spcBef>
              <a:buFont typeface="Wingdings" pitchFamily="2" charset="2"/>
              <a:buChar char="§"/>
            </a:pPr>
            <a:endParaRPr lang="en-US" sz="1800" dirty="0" smtClean="0">
              <a:latin typeface="Arial" pitchFamily="34" charset="0"/>
              <a:cs typeface="Arial" pitchFamily="34" charset="0"/>
            </a:endParaRPr>
          </a:p>
          <a:p>
            <a:pPr algn="just">
              <a:spcBef>
                <a:spcPts val="0"/>
              </a:spcBef>
              <a:buFont typeface="Wingdings" pitchFamily="2" charset="2"/>
              <a:buChar char="§"/>
            </a:pPr>
            <a:endParaRPr lang="en-US" altLang="zh-CN" sz="1800" i="1" dirty="0">
              <a:latin typeface="Arial" pitchFamily="34" charset="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60350"/>
            <a:ext cx="8229600" cy="1157288"/>
          </a:xfrm>
        </p:spPr>
        <p:txBody>
          <a:bodyPr/>
          <a:lstStyle/>
          <a:p>
            <a:r>
              <a:rPr lang="en-US" sz="2300" b="1" dirty="0" smtClean="0">
                <a:latin typeface="Century Gothic" pitchFamily="34" charset="0"/>
              </a:rPr>
              <a:t>1. Conscience</a:t>
            </a:r>
            <a:r>
              <a:rPr lang="en-US" sz="2300" b="1" dirty="0">
                <a:latin typeface="Century Gothic" pitchFamily="34" charset="0"/>
              </a:rPr>
              <a:t>: a theoretical background</a:t>
            </a:r>
            <a:endParaRPr lang="el-GR" sz="2300" b="1" dirty="0">
              <a:latin typeface="Century Gothic" pitchFamily="34" charset="0"/>
            </a:endParaRPr>
          </a:p>
        </p:txBody>
      </p:sp>
      <p:sp>
        <p:nvSpPr>
          <p:cNvPr id="71683" name="Rectangle 3"/>
          <p:cNvSpPr>
            <a:spLocks noGrp="1" noChangeArrowheads="1"/>
          </p:cNvSpPr>
          <p:nvPr>
            <p:ph type="body" idx="1"/>
          </p:nvPr>
        </p:nvSpPr>
        <p:spPr>
          <a:xfrm>
            <a:off x="395288" y="1412874"/>
            <a:ext cx="8362950" cy="5445125"/>
          </a:xfrm>
        </p:spPr>
        <p:txBody>
          <a:bodyPr/>
          <a:lstStyle/>
          <a:p>
            <a:pPr algn="just">
              <a:spcBef>
                <a:spcPts val="0"/>
              </a:spcBef>
              <a:buFont typeface="Wingdings" pitchFamily="2" charset="2"/>
              <a:buNone/>
            </a:pPr>
            <a:endParaRPr lang="el-GR" sz="1800" dirty="0">
              <a:latin typeface="Arial" pitchFamily="34" charset="0"/>
              <a:cs typeface="Arial" pitchFamily="34" charset="0"/>
            </a:endParaRPr>
          </a:p>
          <a:p>
            <a:pPr algn="just">
              <a:spcBef>
                <a:spcPts val="0"/>
              </a:spcBef>
              <a:buFont typeface="Wingdings" pitchFamily="2" charset="2"/>
              <a:buChar char="q"/>
            </a:pPr>
            <a:r>
              <a:rPr lang="en-US" sz="1800" dirty="0">
                <a:latin typeface="Arial" pitchFamily="34" charset="0"/>
                <a:cs typeface="Arial" pitchFamily="34" charset="0"/>
              </a:rPr>
              <a:t>Different researchers and schools of thought point to </a:t>
            </a:r>
            <a:r>
              <a:rPr lang="en-US" sz="1800" dirty="0" smtClean="0">
                <a:latin typeface="Arial" pitchFamily="34" charset="0"/>
                <a:cs typeface="Arial" pitchFamily="34" charset="0"/>
              </a:rPr>
              <a:t>three </a:t>
            </a:r>
            <a:r>
              <a:rPr lang="en-US" sz="1800" dirty="0">
                <a:latin typeface="Arial" pitchFamily="34" charset="0"/>
                <a:cs typeface="Arial" pitchFamily="34" charset="0"/>
              </a:rPr>
              <a:t>basic broad categories of </a:t>
            </a:r>
            <a:r>
              <a:rPr lang="en-US" sz="1800" dirty="0" smtClean="0">
                <a:latin typeface="Arial" pitchFamily="34" charset="0"/>
                <a:cs typeface="Arial" pitchFamily="34" charset="0"/>
              </a:rPr>
              <a:t>components of conscience/ consciousness: </a:t>
            </a:r>
            <a:r>
              <a:rPr lang="en-US" sz="1800" b="1" i="1" dirty="0" smtClean="0">
                <a:latin typeface="Arial" pitchFamily="34" charset="0"/>
                <a:cs typeface="Arial" pitchFamily="34" charset="0"/>
              </a:rPr>
              <a:t>perception</a:t>
            </a:r>
            <a:r>
              <a:rPr lang="el-GR" sz="1800" dirty="0" smtClean="0">
                <a:latin typeface="Arial" pitchFamily="34" charset="0"/>
                <a:cs typeface="Arial" pitchFamily="34" charset="0"/>
              </a:rPr>
              <a:t> (</a:t>
            </a:r>
            <a:r>
              <a:rPr lang="en-US" sz="1800" dirty="0" smtClean="0">
                <a:latin typeface="Arial" pitchFamily="34" charset="0"/>
                <a:cs typeface="Arial" pitchFamily="34" charset="0"/>
              </a:rPr>
              <a:t>cognitive processes – intellect, thought, knowledge, skill, etc), </a:t>
            </a:r>
            <a:r>
              <a:rPr lang="en-US" sz="1800" b="1" i="1" dirty="0" smtClean="0">
                <a:latin typeface="Arial" pitchFamily="34" charset="0"/>
                <a:cs typeface="Arial" pitchFamily="34" charset="0"/>
              </a:rPr>
              <a:t>emotion </a:t>
            </a:r>
            <a:r>
              <a:rPr lang="en-US" sz="1800" dirty="0" smtClean="0">
                <a:latin typeface="Arial" pitchFamily="34" charset="0"/>
                <a:cs typeface="Arial" pitchFamily="34" charset="0"/>
              </a:rPr>
              <a:t>(the wider emotional world), </a:t>
            </a:r>
            <a:r>
              <a:rPr lang="en-US" sz="1800" b="1" i="1" dirty="0" smtClean="0">
                <a:latin typeface="Arial" pitchFamily="34" charset="0"/>
                <a:cs typeface="Arial" pitchFamily="34" charset="0"/>
              </a:rPr>
              <a:t>behaviour</a:t>
            </a:r>
            <a:r>
              <a:rPr lang="el-GR" sz="1800" dirty="0" smtClean="0">
                <a:latin typeface="Arial" pitchFamily="34" charset="0"/>
                <a:cs typeface="Arial" pitchFamily="34" charset="0"/>
              </a:rPr>
              <a:t> </a:t>
            </a:r>
            <a:r>
              <a:rPr lang="en-US" sz="1800" dirty="0" smtClean="0">
                <a:latin typeface="Arial" pitchFamily="34" charset="0"/>
                <a:cs typeface="Arial" pitchFamily="34" charset="0"/>
              </a:rPr>
              <a:t>(application, adaptation, practice, action, experience, etc).</a:t>
            </a:r>
          </a:p>
          <a:p>
            <a:pPr algn="just">
              <a:spcBef>
                <a:spcPts val="0"/>
              </a:spcBef>
              <a:buFont typeface="Wingdings" pitchFamily="2" charset="2"/>
              <a:buChar char="q"/>
            </a:pPr>
            <a:endParaRPr lang="en-US" sz="1800" dirty="0" smtClean="0">
              <a:latin typeface="Arial" pitchFamily="34" charset="0"/>
              <a:cs typeface="Arial" pitchFamily="34" charset="0"/>
            </a:endParaRPr>
          </a:p>
          <a:p>
            <a:pPr algn="just">
              <a:spcBef>
                <a:spcPts val="0"/>
              </a:spcBef>
              <a:buFont typeface="Wingdings" pitchFamily="2" charset="2"/>
              <a:buChar char="q"/>
            </a:pPr>
            <a:r>
              <a:rPr lang="en-US" sz="1800" dirty="0" smtClean="0">
                <a:latin typeface="Arial" pitchFamily="34" charset="0"/>
                <a:cs typeface="Arial" pitchFamily="34" charset="0"/>
              </a:rPr>
              <a:t>In social sciences human reality constitutes of the triptych: </a:t>
            </a:r>
          </a:p>
          <a:p>
            <a:pPr algn="just">
              <a:spcBef>
                <a:spcPts val="0"/>
              </a:spcBef>
              <a:buNone/>
            </a:pPr>
            <a:r>
              <a:rPr lang="en-US" sz="1800" dirty="0" smtClean="0">
                <a:latin typeface="Arial" pitchFamily="34" charset="0"/>
                <a:cs typeface="Arial" pitchFamily="34" charset="0"/>
              </a:rPr>
              <a:t>     a) </a:t>
            </a:r>
            <a:r>
              <a:rPr lang="en-US" sz="1800" i="1" dirty="0" smtClean="0">
                <a:latin typeface="Arial" pitchFamily="34" charset="0"/>
                <a:cs typeface="Arial" pitchFamily="34" charset="0"/>
              </a:rPr>
              <a:t>intellectual/ perceptual/ cognitive</a:t>
            </a:r>
            <a:r>
              <a:rPr lang="en-US" sz="1800" dirty="0" smtClean="0">
                <a:latin typeface="Arial" pitchFamily="34" charset="0"/>
                <a:cs typeface="Arial" pitchFamily="34" charset="0"/>
              </a:rPr>
              <a:t>, </a:t>
            </a:r>
          </a:p>
          <a:p>
            <a:pPr algn="just">
              <a:spcBef>
                <a:spcPts val="0"/>
              </a:spcBef>
              <a:buNone/>
            </a:pPr>
            <a:r>
              <a:rPr lang="en-US" sz="1800" dirty="0" smtClean="0">
                <a:latin typeface="Arial" pitchFamily="34" charset="0"/>
                <a:cs typeface="Arial" pitchFamily="34" charset="0"/>
              </a:rPr>
              <a:t>     b) </a:t>
            </a:r>
            <a:r>
              <a:rPr lang="en-US" sz="1800" i="1" dirty="0" smtClean="0">
                <a:latin typeface="Arial" pitchFamily="34" charset="0"/>
                <a:cs typeface="Arial" pitchFamily="34" charset="0"/>
              </a:rPr>
              <a:t>psychological/ emotional </a:t>
            </a:r>
            <a:r>
              <a:rPr lang="en-US" sz="1800" dirty="0" smtClean="0">
                <a:latin typeface="Arial" pitchFamily="34" charset="0"/>
                <a:cs typeface="Arial" pitchFamily="34" charset="0"/>
              </a:rPr>
              <a:t>and </a:t>
            </a:r>
          </a:p>
          <a:p>
            <a:pPr algn="just">
              <a:spcBef>
                <a:spcPts val="0"/>
              </a:spcBef>
              <a:buNone/>
            </a:pPr>
            <a:r>
              <a:rPr lang="en-US" sz="1800" dirty="0" smtClean="0">
                <a:latin typeface="Arial" pitchFamily="34" charset="0"/>
                <a:cs typeface="Arial" pitchFamily="34" charset="0"/>
              </a:rPr>
              <a:t>     c) </a:t>
            </a:r>
            <a:r>
              <a:rPr lang="en-US" sz="1800" i="1" dirty="0" err="1" smtClean="0">
                <a:latin typeface="Arial" pitchFamily="34" charset="0"/>
                <a:cs typeface="Arial" pitchFamily="34" charset="0"/>
              </a:rPr>
              <a:t>behavioural</a:t>
            </a:r>
            <a:r>
              <a:rPr lang="en-US" sz="1800" i="1" dirty="0" smtClean="0">
                <a:latin typeface="Arial" pitchFamily="34" charset="0"/>
                <a:cs typeface="Arial" pitchFamily="34" charset="0"/>
              </a:rPr>
              <a:t>/ experiential </a:t>
            </a:r>
            <a:r>
              <a:rPr lang="en-US" sz="1800" dirty="0" smtClean="0">
                <a:latin typeface="Arial" pitchFamily="34" charset="0"/>
                <a:cs typeface="Arial" pitchFamily="34" charset="0"/>
              </a:rPr>
              <a:t>dimensions of the human world.</a:t>
            </a:r>
          </a:p>
          <a:p>
            <a:pPr>
              <a:lnSpc>
                <a:spcPct val="80000"/>
              </a:lnSpc>
              <a:spcBef>
                <a:spcPct val="0"/>
              </a:spcBef>
              <a:buClrTx/>
              <a:buSzTx/>
              <a:buFont typeface="Wingdings" pitchFamily="2" charset="2"/>
              <a:buChar char="q"/>
            </a:pPr>
            <a:endParaRPr lang="en-US" sz="1800" dirty="0" smtClean="0">
              <a:latin typeface="Arial" pitchFamily="34" charset="0"/>
              <a:cs typeface="Arial" pitchFamily="34" charset="0"/>
            </a:endParaRPr>
          </a:p>
          <a:p>
            <a:pPr>
              <a:lnSpc>
                <a:spcPct val="80000"/>
              </a:lnSpc>
              <a:spcBef>
                <a:spcPct val="0"/>
              </a:spcBef>
              <a:buClrTx/>
              <a:buSzTx/>
              <a:buFont typeface="Wingdings" pitchFamily="2" charset="2"/>
              <a:buChar char="q"/>
            </a:pPr>
            <a:endParaRPr lang="en-US" sz="1800" b="1" i="1" dirty="0"/>
          </a:p>
        </p:txBody>
      </p:sp>
      <p:sp>
        <p:nvSpPr>
          <p:cNvPr id="4" name="Rectangle 2"/>
          <p:cNvSpPr txBox="1">
            <a:spLocks noChangeArrowheads="1"/>
          </p:cNvSpPr>
          <p:nvPr/>
        </p:nvSpPr>
        <p:spPr bwMode="auto">
          <a:xfrm>
            <a:off x="323528" y="4797152"/>
            <a:ext cx="8568952" cy="17281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a:outerShdw blurRad="508000" dist="508000" sx="86000" sy="86000" algn="ctr" rotWithShape="0">
              <a:srgbClr val="000000">
                <a:alpha val="42000"/>
              </a:srgbClr>
            </a:outerShdw>
          </a:effectLst>
        </p:spPr>
        <p:txBody>
          <a:bodyPr vert="horz" wrap="square" lIns="91440" tIns="45720" rIns="91440" bIns="45720" numCol="1" anchor="b" anchorCtr="0" compatLnSpc="1">
            <a:prstTxWarp prst="textNoShape">
              <a:avLst/>
            </a:prstTxWarp>
          </a:bodyPr>
          <a:lstStyle/>
          <a:p>
            <a:pPr algn="just"/>
            <a:r>
              <a:rPr lang="en-US" sz="1900" b="1" dirty="0" smtClean="0">
                <a:solidFill>
                  <a:srgbClr val="FF6600"/>
                </a:solidFill>
                <a:latin typeface="Arial" pitchFamily="34" charset="0"/>
                <a:cs typeface="Arial" pitchFamily="34" charset="0"/>
              </a:rPr>
              <a:t>DEFINITION</a:t>
            </a:r>
            <a:r>
              <a:rPr lang="el-GR" sz="1900" b="1" dirty="0" smtClean="0">
                <a:solidFill>
                  <a:srgbClr val="FF6600"/>
                </a:solidFill>
                <a:latin typeface="Arial" pitchFamily="34" charset="0"/>
                <a:cs typeface="Arial" pitchFamily="34" charset="0"/>
              </a:rPr>
              <a:t>: </a:t>
            </a:r>
            <a:r>
              <a:rPr lang="en-US" sz="1900" dirty="0" smtClean="0">
                <a:latin typeface="Arial" pitchFamily="34" charset="0"/>
                <a:cs typeface="Arial" pitchFamily="34" charset="0"/>
              </a:rPr>
              <a:t>As </a:t>
            </a:r>
            <a:r>
              <a:rPr lang="en-US" sz="1900" b="1" dirty="0" smtClean="0">
                <a:latin typeface="Arial" pitchFamily="34" charset="0"/>
                <a:cs typeface="Arial" pitchFamily="34" charset="0"/>
              </a:rPr>
              <a:t>human conscience </a:t>
            </a:r>
            <a:r>
              <a:rPr lang="en-US" sz="1900" dirty="0" smtClean="0">
                <a:latin typeface="Arial" pitchFamily="34" charset="0"/>
                <a:cs typeface="Arial" pitchFamily="34" charset="0"/>
              </a:rPr>
              <a:t>we define the outcome of the relations and interactions among perception, emotion and behaviour, from which, via complex processes of various subjective and objective factors</a:t>
            </a:r>
            <a:r>
              <a:rPr lang="el-GR" sz="1900" dirty="0" smtClean="0">
                <a:latin typeface="Arial" pitchFamily="34" charset="0"/>
                <a:cs typeface="Arial" pitchFamily="34" charset="0"/>
              </a:rPr>
              <a:t>,</a:t>
            </a:r>
            <a:r>
              <a:rPr lang="en-US" sz="1900" dirty="0" smtClean="0">
                <a:latin typeface="Arial" pitchFamily="34" charset="0"/>
                <a:cs typeface="Arial" pitchFamily="34" charset="0"/>
              </a:rPr>
              <a:t> a mechanism is shaped that connects humans with the social being, as much as with the subconscious or/and metaphysical level. </a:t>
            </a:r>
            <a:r>
              <a:rPr lang="el-GR" sz="19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300" b="1" dirty="0" smtClean="0">
                <a:latin typeface="Century Gothic" pitchFamily="34" charset="0"/>
                <a:ea typeface="宋体" pitchFamily="2" charset="-122"/>
              </a:rPr>
              <a:t>2. ‘Spatial conscience’ </a:t>
            </a:r>
            <a:r>
              <a:rPr lang="en-US" sz="2300" b="1" dirty="0">
                <a:latin typeface="Century Gothic" pitchFamily="34" charset="0"/>
                <a:ea typeface="宋体" pitchFamily="2" charset="-122"/>
              </a:rPr>
              <a:t>and geography</a:t>
            </a:r>
            <a:endParaRPr lang="el-GR" sz="2300" b="1" dirty="0">
              <a:latin typeface="Century Gothic" pitchFamily="34" charset="0"/>
              <a:ea typeface="宋体" pitchFamily="2" charset="-122"/>
            </a:endParaRPr>
          </a:p>
        </p:txBody>
      </p:sp>
      <p:sp>
        <p:nvSpPr>
          <p:cNvPr id="73731" name="Rectangle 3"/>
          <p:cNvSpPr>
            <a:spLocks noGrp="1" noChangeArrowheads="1"/>
          </p:cNvSpPr>
          <p:nvPr>
            <p:ph type="body" idx="1"/>
          </p:nvPr>
        </p:nvSpPr>
        <p:spPr>
          <a:xfrm>
            <a:off x="395288" y="1556793"/>
            <a:ext cx="8424862" cy="4896396"/>
          </a:xfrm>
          <a:ln>
            <a:solidFill>
              <a:schemeClr val="bg1"/>
            </a:solidFill>
          </a:ln>
        </p:spPr>
        <p:txBody>
          <a:bodyPr/>
          <a:lstStyle/>
          <a:p>
            <a:pPr algn="just">
              <a:spcBef>
                <a:spcPts val="0"/>
              </a:spcBef>
              <a:buNone/>
            </a:pPr>
            <a:r>
              <a:rPr lang="en-US" altLang="zh-CN" sz="1800" b="1" dirty="0" smtClean="0">
                <a:solidFill>
                  <a:srgbClr val="FF0000"/>
                </a:solidFill>
                <a:latin typeface="Arial" pitchFamily="34" charset="0"/>
                <a:ea typeface="宋体" pitchFamily="2" charset="-122"/>
                <a:cs typeface="Arial" pitchFamily="34" charset="0"/>
              </a:rPr>
              <a:t>A) The impact of space on human conscience</a:t>
            </a:r>
          </a:p>
          <a:p>
            <a:pPr algn="just">
              <a:spcBef>
                <a:spcPts val="0"/>
              </a:spcBef>
              <a:buNone/>
            </a:pPr>
            <a:endParaRPr lang="en-US" altLang="zh-CN" sz="1000" b="1" dirty="0" smtClean="0">
              <a:solidFill>
                <a:srgbClr val="FF0000"/>
              </a:solidFill>
              <a:latin typeface="Arial" pitchFamily="34" charset="0"/>
              <a:ea typeface="宋体" pitchFamily="2" charset="-122"/>
              <a:cs typeface="Arial" pitchFamily="34" charset="0"/>
            </a:endParaRPr>
          </a:p>
          <a:p>
            <a:pPr algn="just">
              <a:spcBef>
                <a:spcPts val="0"/>
              </a:spcBef>
            </a:pPr>
            <a:r>
              <a:rPr lang="en-US" altLang="zh-CN" sz="1800" dirty="0" smtClean="0">
                <a:latin typeface="Arial" pitchFamily="34" charset="0"/>
                <a:ea typeface="宋体" pitchFamily="2" charset="-122"/>
                <a:cs typeface="Arial" pitchFamily="34" charset="0"/>
              </a:rPr>
              <a:t>Until </a:t>
            </a:r>
            <a:r>
              <a:rPr lang="en-US" altLang="zh-CN" sz="1800" dirty="0">
                <a:latin typeface="Arial" pitchFamily="34" charset="0"/>
                <a:ea typeface="宋体" pitchFamily="2" charset="-122"/>
                <a:cs typeface="Arial" pitchFamily="34" charset="0"/>
              </a:rPr>
              <a:t>recently, the study of </a:t>
            </a:r>
            <a:r>
              <a:rPr lang="en-US" altLang="zh-CN" sz="1800" i="1" dirty="0">
                <a:latin typeface="Arial" pitchFamily="34" charset="0"/>
                <a:ea typeface="宋体" pitchFamily="2" charset="-122"/>
                <a:cs typeface="Arial" pitchFamily="34" charset="0"/>
              </a:rPr>
              <a:t>human conscience</a:t>
            </a:r>
            <a:r>
              <a:rPr lang="en-US" altLang="zh-CN" sz="1800" dirty="0">
                <a:latin typeface="Arial" pitchFamily="34" charset="0"/>
                <a:ea typeface="宋体" pitchFamily="2" charset="-122"/>
                <a:cs typeface="Arial" pitchFamily="34" charset="0"/>
              </a:rPr>
              <a:t> has been mainly </a:t>
            </a:r>
            <a:r>
              <a:rPr lang="en-US" altLang="zh-CN" sz="1800" i="1" dirty="0">
                <a:latin typeface="Arial" pitchFamily="34" charset="0"/>
                <a:ea typeface="宋体" pitchFamily="2" charset="-122"/>
                <a:cs typeface="Arial" pitchFamily="34" charset="0"/>
              </a:rPr>
              <a:t>anthropocentric </a:t>
            </a:r>
            <a:r>
              <a:rPr lang="en-US" altLang="zh-CN" sz="1800" dirty="0">
                <a:latin typeface="Arial" pitchFamily="34" charset="0"/>
                <a:ea typeface="宋体" pitchFamily="2" charset="-122"/>
                <a:cs typeface="Arial" pitchFamily="34" charset="0"/>
              </a:rPr>
              <a:t>(philosophy, psychology, biology and physics), but:</a:t>
            </a:r>
          </a:p>
          <a:p>
            <a:pPr algn="just">
              <a:spcBef>
                <a:spcPts val="0"/>
              </a:spcBef>
              <a:buFont typeface="Wingdings" pitchFamily="2" charset="2"/>
              <a:buNone/>
            </a:pPr>
            <a:endParaRPr lang="en-US" sz="1000" dirty="0">
              <a:latin typeface="Arial" pitchFamily="34" charset="0"/>
              <a:cs typeface="Arial" pitchFamily="34" charset="0"/>
            </a:endParaRPr>
          </a:p>
          <a:p>
            <a:pPr algn="just">
              <a:spcBef>
                <a:spcPts val="0"/>
              </a:spcBef>
              <a:buFont typeface="Wingdings" pitchFamily="2" charset="2"/>
              <a:buChar char="§"/>
            </a:pPr>
            <a:r>
              <a:rPr lang="en-US" sz="1800" dirty="0">
                <a:latin typeface="Arial" pitchFamily="34" charset="0"/>
                <a:cs typeface="Arial" pitchFamily="34" charset="0"/>
              </a:rPr>
              <a:t>Strong influence of </a:t>
            </a:r>
            <a:r>
              <a:rPr lang="en-US" sz="1800" b="1" dirty="0">
                <a:latin typeface="Arial" pitchFamily="34" charset="0"/>
                <a:cs typeface="Arial" pitchFamily="34" charset="0"/>
              </a:rPr>
              <a:t>spatial</a:t>
            </a:r>
            <a:r>
              <a:rPr lang="en-US" sz="1800" b="1" i="1" dirty="0">
                <a:latin typeface="Arial" pitchFamily="34" charset="0"/>
                <a:cs typeface="Arial" pitchFamily="34" charset="0"/>
              </a:rPr>
              <a:t> </a:t>
            </a:r>
            <a:r>
              <a:rPr lang="en-US" sz="1800" b="1" dirty="0">
                <a:latin typeface="Arial" pitchFamily="34" charset="0"/>
                <a:cs typeface="Arial" pitchFamily="34" charset="0"/>
              </a:rPr>
              <a:t>factors and </a:t>
            </a:r>
            <a:r>
              <a:rPr lang="en-US" sz="1800" b="1" dirty="0" smtClean="0">
                <a:latin typeface="Arial" pitchFamily="34" charset="0"/>
                <a:cs typeface="Arial" pitchFamily="34" charset="0"/>
              </a:rPr>
              <a:t>dimensions </a:t>
            </a:r>
            <a:r>
              <a:rPr lang="en-US" sz="1800" dirty="0" smtClean="0">
                <a:latin typeface="Arial" pitchFamily="34" charset="0"/>
                <a:cs typeface="Arial" pitchFamily="34" charset="0"/>
              </a:rPr>
              <a:t>(“the environment”)</a:t>
            </a:r>
            <a:r>
              <a:rPr lang="en-US" sz="1800" i="1" dirty="0" smtClean="0">
                <a:latin typeface="Arial" pitchFamily="34" charset="0"/>
                <a:cs typeface="Arial" pitchFamily="34" charset="0"/>
              </a:rPr>
              <a:t> </a:t>
            </a:r>
            <a:r>
              <a:rPr lang="en-US" sz="1800" dirty="0">
                <a:latin typeface="Arial" pitchFamily="34" charset="0"/>
                <a:cs typeface="Arial" pitchFamily="34" charset="0"/>
              </a:rPr>
              <a:t>on</a:t>
            </a:r>
            <a:r>
              <a:rPr lang="en-US" sz="1800" i="1" dirty="0">
                <a:latin typeface="Arial" pitchFamily="34" charset="0"/>
                <a:cs typeface="Arial" pitchFamily="34" charset="0"/>
              </a:rPr>
              <a:t> </a:t>
            </a:r>
            <a:r>
              <a:rPr lang="en-US" sz="1800" dirty="0">
                <a:latin typeface="Arial" pitchFamily="34" charset="0"/>
                <a:cs typeface="Arial" pitchFamily="34" charset="0"/>
              </a:rPr>
              <a:t>the development of </a:t>
            </a:r>
            <a:r>
              <a:rPr lang="en-US" sz="1800" i="1" dirty="0">
                <a:latin typeface="Arial" pitchFamily="34" charset="0"/>
                <a:cs typeface="Arial" pitchFamily="34" charset="0"/>
              </a:rPr>
              <a:t>human </a:t>
            </a:r>
            <a:r>
              <a:rPr lang="en-US" sz="1800" i="1" dirty="0" smtClean="0">
                <a:latin typeface="Arial" pitchFamily="34" charset="0"/>
                <a:cs typeface="Arial" pitchFamily="34" charset="0"/>
              </a:rPr>
              <a:t>conscience </a:t>
            </a:r>
            <a:r>
              <a:rPr lang="en-US" sz="1800" dirty="0" smtClean="0">
                <a:latin typeface="Arial" pitchFamily="34" charset="0"/>
                <a:cs typeface="Arial" pitchFamily="34" charset="0"/>
              </a:rPr>
              <a:t>and the </a:t>
            </a:r>
            <a:r>
              <a:rPr lang="en-US" sz="1800" i="1" dirty="0" smtClean="0">
                <a:latin typeface="Arial" pitchFamily="34" charset="0"/>
                <a:cs typeface="Arial" pitchFamily="34" charset="0"/>
              </a:rPr>
              <a:t>modulation of reality</a:t>
            </a:r>
            <a:r>
              <a:rPr lang="en-US" sz="1800" dirty="0" smtClean="0">
                <a:latin typeface="Arial" pitchFamily="34" charset="0"/>
                <a:cs typeface="Arial" pitchFamily="34" charset="0"/>
              </a:rPr>
              <a:t>, </a:t>
            </a:r>
            <a:r>
              <a:rPr lang="en-US" sz="1800" dirty="0">
                <a:latin typeface="Arial" pitchFamily="34" charset="0"/>
                <a:cs typeface="Arial" pitchFamily="34" charset="0"/>
              </a:rPr>
              <a:t>for both natural and social </a:t>
            </a:r>
            <a:r>
              <a:rPr lang="en-US" sz="1800" dirty="0" smtClean="0">
                <a:latin typeface="Arial" pitchFamily="34" charset="0"/>
                <a:cs typeface="Arial" pitchFamily="34" charset="0"/>
              </a:rPr>
              <a:t>sciences.</a:t>
            </a:r>
          </a:p>
          <a:p>
            <a:pPr algn="just">
              <a:spcBef>
                <a:spcPts val="0"/>
              </a:spcBef>
              <a:buNone/>
            </a:pPr>
            <a:endParaRPr lang="en-US" sz="1000" dirty="0" smtClean="0">
              <a:latin typeface="Arial" pitchFamily="34" charset="0"/>
              <a:cs typeface="Arial" pitchFamily="34" charset="0"/>
            </a:endParaRPr>
          </a:p>
          <a:p>
            <a:pPr lvl="0" algn="just">
              <a:spcBef>
                <a:spcPts val="0"/>
              </a:spcBef>
              <a:buFont typeface="Wingdings" pitchFamily="2" charset="2"/>
              <a:buChar char="§"/>
            </a:pPr>
            <a:r>
              <a:rPr lang="en-US" sz="1800" b="1" dirty="0" smtClean="0">
                <a:solidFill>
                  <a:srgbClr val="006600"/>
                </a:solidFill>
                <a:latin typeface="Arial" pitchFamily="34" charset="0"/>
                <a:cs typeface="Arial" pitchFamily="34" charset="0"/>
              </a:rPr>
              <a:t>Space/ environment </a:t>
            </a:r>
            <a:r>
              <a:rPr lang="en-US" sz="1800" dirty="0" smtClean="0">
                <a:latin typeface="Arial" pitchFamily="34" charset="0"/>
                <a:cs typeface="Arial" pitchFamily="34" charset="0"/>
              </a:rPr>
              <a:t>consists of –among others– human feelings, auras,  emotions, instincts, memories</a:t>
            </a:r>
            <a:r>
              <a:rPr lang="el-GR" sz="1800" dirty="0" smtClean="0">
                <a:latin typeface="Arial" pitchFamily="34" charset="0"/>
                <a:cs typeface="Arial" pitchFamily="34" charset="0"/>
              </a:rPr>
              <a:t>, </a:t>
            </a:r>
            <a:r>
              <a:rPr lang="en-US" sz="1800" dirty="0" smtClean="0">
                <a:latin typeface="Arial" pitchFamily="34" charset="0"/>
                <a:cs typeface="Arial" pitchFamily="34" charset="0"/>
              </a:rPr>
              <a:t>values, symbols, thoughts, desires, perceptions and various cognitive processes, attitudes, habitués, </a:t>
            </a:r>
            <a:r>
              <a:rPr lang="en-US" sz="1800" dirty="0" err="1" smtClean="0">
                <a:latin typeface="Arial" pitchFamily="34" charset="0"/>
                <a:cs typeface="Arial" pitchFamily="34" charset="0"/>
              </a:rPr>
              <a:t>behaviours</a:t>
            </a:r>
            <a:r>
              <a:rPr lang="en-US" sz="1800" dirty="0" smtClean="0">
                <a:latin typeface="Arial" pitchFamily="34" charset="0"/>
                <a:cs typeface="Arial" pitchFamily="34" charset="0"/>
              </a:rPr>
              <a:t>, etc</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Lorimer</a:t>
            </a:r>
            <a:r>
              <a:rPr lang="el-GR" sz="1800" dirty="0" smtClean="0">
                <a:latin typeface="Arial" pitchFamily="34" charset="0"/>
                <a:cs typeface="Arial" pitchFamily="34" charset="0"/>
              </a:rPr>
              <a:t>, 2008</a:t>
            </a:r>
            <a:r>
              <a:rPr lang="en-US" sz="1800" dirty="0" smtClean="0">
                <a:latin typeface="Arial" pitchFamily="34" charset="0"/>
                <a:cs typeface="Arial" pitchFamily="34" charset="0"/>
              </a:rPr>
              <a:t>;</a:t>
            </a:r>
            <a:r>
              <a:rPr lang="el-GR" sz="1800" dirty="0" smtClean="0">
                <a:latin typeface="Arial" pitchFamily="34" charset="0"/>
                <a:cs typeface="Arial" pitchFamily="34" charset="0"/>
              </a:rPr>
              <a:t> 2007</a:t>
            </a:r>
            <a:r>
              <a:rPr lang="en-US" sz="1800" dirty="0" smtClean="0">
                <a:latin typeface="Arial" pitchFamily="34" charset="0"/>
                <a:cs typeface="Arial" pitchFamily="34" charset="0"/>
              </a:rPr>
              <a:t>;</a:t>
            </a:r>
            <a:r>
              <a:rPr lang="el-GR" sz="1800" dirty="0" smtClean="0">
                <a:latin typeface="Arial" pitchFamily="34" charset="0"/>
                <a:cs typeface="Arial" pitchFamily="34" charset="0"/>
              </a:rPr>
              <a:t> 2005</a:t>
            </a:r>
            <a:r>
              <a:rPr lang="en-US" sz="1800" dirty="0" smtClean="0">
                <a:latin typeface="Arial" pitchFamily="34" charset="0"/>
                <a:cs typeface="Arial" pitchFamily="34" charset="0"/>
              </a:rPr>
              <a:t>;</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Hudson</a:t>
            </a:r>
            <a:r>
              <a:rPr lang="el-GR" sz="1800" dirty="0" smtClean="0">
                <a:latin typeface="Arial" pitchFamily="34" charset="0"/>
                <a:cs typeface="Arial" pitchFamily="34" charset="0"/>
              </a:rPr>
              <a:t>, 2007</a:t>
            </a:r>
            <a:r>
              <a:rPr lang="en-US" sz="1800" dirty="0" smtClean="0">
                <a:latin typeface="Arial" pitchFamily="34" charset="0"/>
                <a:cs typeface="Arial" pitchFamily="34" charset="0"/>
              </a:rPr>
              <a:t>;</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Thrift</a:t>
            </a:r>
            <a:r>
              <a:rPr lang="el-GR" sz="1800" dirty="0" smtClean="0">
                <a:latin typeface="Arial" pitchFamily="34" charset="0"/>
                <a:cs typeface="Arial" pitchFamily="34" charset="0"/>
              </a:rPr>
              <a:t>, 2004</a:t>
            </a:r>
            <a:r>
              <a:rPr lang="en-US" sz="1800" dirty="0" smtClean="0">
                <a:latin typeface="Arial" pitchFamily="34" charset="0"/>
                <a:cs typeface="Arial" pitchFamily="34" charset="0"/>
              </a:rPr>
              <a:t>,</a:t>
            </a:r>
            <a:r>
              <a:rPr lang="el-GR" sz="1800" dirty="0" smtClean="0">
                <a:latin typeface="Arial" pitchFamily="34" charset="0"/>
                <a:cs typeface="Arial" pitchFamily="34" charset="0"/>
              </a:rPr>
              <a:t> 1996</a:t>
            </a:r>
            <a:r>
              <a:rPr lang="en-US" sz="1800" dirty="0" smtClean="0">
                <a:latin typeface="Arial" pitchFamily="34" charset="0"/>
                <a:cs typeface="Arial" pitchFamily="34" charset="0"/>
              </a:rPr>
              <a:t>;</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Crang</a:t>
            </a:r>
            <a:r>
              <a:rPr lang="el-GR" sz="1800" dirty="0" smtClean="0">
                <a:latin typeface="Arial" pitchFamily="34" charset="0"/>
                <a:cs typeface="Arial" pitchFamily="34" charset="0"/>
              </a:rPr>
              <a:t>, 1998</a:t>
            </a:r>
            <a:r>
              <a:rPr lang="en-US" sz="1800" dirty="0" smtClean="0">
                <a:latin typeface="Arial" pitchFamily="34" charset="0"/>
                <a:cs typeface="Arial" pitchFamily="34" charset="0"/>
              </a:rPr>
              <a:t>;</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Tuan</a:t>
            </a:r>
            <a:r>
              <a:rPr lang="el-GR" sz="1800" dirty="0" smtClean="0">
                <a:latin typeface="Arial" pitchFamily="34" charset="0"/>
                <a:cs typeface="Arial" pitchFamily="34" charset="0"/>
              </a:rPr>
              <a:t>, 1992</a:t>
            </a:r>
            <a:r>
              <a:rPr lang="en-US" sz="1800" dirty="0" smtClean="0">
                <a:latin typeface="Arial" pitchFamily="34" charset="0"/>
                <a:cs typeface="Arial" pitchFamily="34" charset="0"/>
              </a:rPr>
              <a:t>;</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Sarre</a:t>
            </a:r>
            <a:r>
              <a:rPr lang="el-GR" sz="1800" dirty="0" smtClean="0">
                <a:latin typeface="Arial" pitchFamily="34" charset="0"/>
                <a:cs typeface="Arial" pitchFamily="34" charset="0"/>
              </a:rPr>
              <a:t>, 1987</a:t>
            </a:r>
            <a:r>
              <a:rPr lang="en-US" sz="1800" dirty="0" smtClean="0">
                <a:latin typeface="Arial" pitchFamily="34" charset="0"/>
                <a:cs typeface="Arial" pitchFamily="34" charset="0"/>
              </a:rPr>
              <a:t>;</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Relph</a:t>
            </a:r>
            <a:r>
              <a:rPr lang="el-GR" sz="1800" dirty="0" smtClean="0">
                <a:latin typeface="Arial" pitchFamily="34" charset="0"/>
                <a:cs typeface="Arial" pitchFamily="34" charset="0"/>
              </a:rPr>
              <a:t>, 1976).</a:t>
            </a:r>
            <a:endParaRPr lang="en-US" sz="1800" dirty="0" smtClean="0">
              <a:latin typeface="Arial" pitchFamily="34" charset="0"/>
              <a:cs typeface="Arial" pitchFamily="34" charset="0"/>
            </a:endParaRPr>
          </a:p>
          <a:p>
            <a:pPr lvl="0" algn="just">
              <a:spcBef>
                <a:spcPts val="0"/>
              </a:spcBef>
              <a:buFont typeface="Wingdings" pitchFamily="2" charset="2"/>
              <a:buChar char="§"/>
            </a:pPr>
            <a:endParaRPr lang="en-US" sz="1000" dirty="0" smtClean="0">
              <a:latin typeface="Arial" pitchFamily="34" charset="0"/>
              <a:cs typeface="Arial" pitchFamily="34" charset="0"/>
            </a:endParaRPr>
          </a:p>
          <a:p>
            <a:pPr lvl="0" algn="ctr">
              <a:spcBef>
                <a:spcPts val="0"/>
              </a:spcBef>
              <a:buNone/>
            </a:pPr>
            <a:r>
              <a:rPr lang="en-US" sz="1800" i="1" dirty="0" smtClean="0">
                <a:latin typeface="Arial" pitchFamily="34" charset="0"/>
                <a:cs typeface="Arial" pitchFamily="34" charset="0"/>
              </a:rPr>
              <a:t>Space/ environment affects and is affected by all the above.</a:t>
            </a:r>
            <a:endParaRPr lang="el-GR" sz="1800" i="1" dirty="0" smtClean="0">
              <a:latin typeface="Arial" pitchFamily="34" charset="0"/>
              <a:cs typeface="Arial" pitchFamily="34" charset="0"/>
            </a:endParaRPr>
          </a:p>
          <a:p>
            <a:pPr algn="just">
              <a:lnSpc>
                <a:spcPct val="80000"/>
              </a:lnSpc>
              <a:buNone/>
            </a:pPr>
            <a:endParaRPr lang="en-US" altLang="zh-CN" sz="1800" dirty="0" smtClean="0">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200"/>
            </a:gs>
            <a:gs pos="45000">
              <a:srgbClr val="FF7A00"/>
            </a:gs>
            <a:gs pos="70000">
              <a:srgbClr val="FF0300"/>
            </a:gs>
            <a:gs pos="100000">
              <a:srgbClr val="4D0808"/>
            </a:gs>
          </a:gsLst>
          <a:lin ang="5400000" scaled="1"/>
        </a:gradFill>
        <a:ln w="15875" cap="flat" cmpd="sng" algn="ctr">
          <a:solidFill>
            <a:srgbClr val="000000"/>
          </a:solidFill>
          <a:prstDash val="dash"/>
          <a:round/>
          <a:headEnd type="none" w="med" len="med"/>
          <a:tailEnd type="none" w="med" len="med"/>
        </a:ln>
        <a:effectLst/>
      </a:spPr>
      <a:bodyPr vert="horz" wrap="none" lIns="90000" tIns="46800" rIns="90000" bIns="4680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FFF200"/>
            </a:gs>
            <a:gs pos="45000">
              <a:srgbClr val="FF7A00"/>
            </a:gs>
            <a:gs pos="70000">
              <a:srgbClr val="FF0300"/>
            </a:gs>
            <a:gs pos="100000">
              <a:srgbClr val="4D0808"/>
            </a:gs>
          </a:gsLst>
          <a:lin ang="5400000" scaled="1"/>
        </a:gradFill>
        <a:ln w="15875" cap="flat" cmpd="sng" algn="ctr">
          <a:solidFill>
            <a:srgbClr val="000000"/>
          </a:solidFill>
          <a:prstDash val="dash"/>
          <a:round/>
          <a:headEnd type="none" w="med" len="med"/>
          <a:tailEnd type="none" w="med" len="med"/>
        </a:ln>
        <a:effectLst/>
      </a:spPr>
      <a:bodyPr vert="horz" wrap="none" lIns="90000" tIns="46800" rIns="90000" bIns="4680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Level</Template>
  <TotalTime>13315</TotalTime>
  <Words>4389</Words>
  <Application>Microsoft Office PowerPoint</Application>
  <PresentationFormat>On-screen Show (4:3)</PresentationFormat>
  <Paragraphs>397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Level</vt:lpstr>
      <vt:lpstr>“Landscape conscience and the development of a European landscape conscience”</vt:lpstr>
      <vt:lpstr>Objective</vt:lpstr>
      <vt:lpstr>Contents</vt:lpstr>
      <vt:lpstr>1. Conscience: a theoretical background</vt:lpstr>
      <vt:lpstr>1. Conscience: a theoretical background</vt:lpstr>
      <vt:lpstr>C) Modern approaches   Since 1980, science approaches ‘consciousness’ either through Physics (quantum mechanics—where humans create reality through consciousness), either through Neurosciences (neurophysiology --where consciousness is a short of coherence, created by a complex process among neurons, synapses and microcircuits).</vt:lpstr>
      <vt:lpstr>1. Conscience: a theoretical background</vt:lpstr>
      <vt:lpstr>1. Conscience: a theoretical background</vt:lpstr>
      <vt:lpstr>2. ‘Spatial conscience’ and geography</vt:lpstr>
      <vt:lpstr>2. ‘Spatial conscience’ and geography</vt:lpstr>
      <vt:lpstr>2. ‘Spatial conscience’ and geography</vt:lpstr>
      <vt:lpstr>3. Applying ‘spatial conscience’ to the ‘landscape’ and the concept of ‘landscape conscience’</vt:lpstr>
      <vt:lpstr>3. Applying ‘spatial conscience’ to the ‘landscape’ and the concept of ‘landscape conscience’</vt:lpstr>
      <vt:lpstr>3. Applying ‘spatial conscience’ to the ‘landscape’ and the concept of ‘landscape conscience’</vt:lpstr>
      <vt:lpstr>3. Applying ‘spatial conscience’ to the ‘landscape’ and the concept of ‘landscape conscience’</vt:lpstr>
      <vt:lpstr>3. Applying ‘spatial conscience’ to the landscape and the concept of ‘landscape conscience’</vt:lpstr>
      <vt:lpstr>3. Applying ‘spatial conscience’ to the landscape and the concept of ‘landscape conscience’</vt:lpstr>
      <vt:lpstr>3. Applying ‘spatial conscience’ to the landscape and the concept of ‘landscape conscience’</vt:lpstr>
      <vt:lpstr>Diagram 1: The geographical model of landscape conscience formulation</vt:lpstr>
      <vt:lpstr>Diagram 2: Analysis of the processes shaping (landscape) conscience </vt:lpstr>
      <vt:lpstr>4. The historical evolution of ‘Landscape Conscience’-- Ancient Greece, 1st phase of LC</vt:lpstr>
      <vt:lpstr>4. The historical evolution of ‘Landscape Conscience’-- Ancient Rome, 1st phase of LC</vt:lpstr>
      <vt:lpstr>4. The historical evolution of ‘Landscape Conscience’-- Ptolemy, 1st phase of LC</vt:lpstr>
      <vt:lpstr>4. The historical evolution of ‘Landscape Conscience’—Middle Ages, 1st phase of LC</vt:lpstr>
      <vt:lpstr>4. The historical evolution of ‘Landscape Conscience’-- Renaissance, 2nd phase of LC</vt:lpstr>
      <vt:lpstr>4. The historical evolution of ‘Landscape Conscience’—15th-17th centuries, 2nd phase of LC</vt:lpstr>
      <vt:lpstr>4. The historical evolution of ‘Landscape Conscience’—landscape art and architecture, 2nd phase of LC</vt:lpstr>
      <vt:lpstr>4. The historical evolution of ‘Landscape Conscience’—18th-19th centuries, 2nd phase of LC</vt:lpstr>
      <vt:lpstr>4. The historical evolution of ‘Landscape Conscience’— 20th century, 3rd phase of LC</vt:lpstr>
      <vt:lpstr>4. The historical evolution of ‘Landscape Conscience’— 20th century, 3rd phase of LC</vt:lpstr>
      <vt:lpstr>4. The historical evolution of ‘Landscape Conscience’— present times, 3rd phase of LC</vt:lpstr>
      <vt:lpstr>  5. Prospects for Landscape Conscience (development)  in Europe – in general</vt:lpstr>
      <vt:lpstr>  5. Prospects for Landscape Conscience (development)  in Europe -- the case of Greece   </vt:lpstr>
      <vt:lpstr>  5. Prospects for Landscape Conscience (development)  in Europe -- the case of Greece</vt:lpstr>
      <vt:lpstr>6. Conclusions</vt:lpstr>
      <vt:lpstr>6. Conclusions</vt:lpstr>
    </vt:vector>
  </TitlesOfParts>
  <Company>eXPerience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Landscape Conscience in Europe and the Case of Greece: a Theoretical and Historical Approach”</dc:title>
  <dc:creator>eXPerience</dc:creator>
  <cp:lastModifiedBy>epavlis</cp:lastModifiedBy>
  <cp:revision>178</cp:revision>
  <dcterms:created xsi:type="dcterms:W3CDTF">2010-05-02T05:40:13Z</dcterms:created>
  <dcterms:modified xsi:type="dcterms:W3CDTF">2012-09-21T11:17:35Z</dcterms:modified>
</cp:coreProperties>
</file>