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  <p:sldMasterId id="2147484277" r:id="rId2"/>
  </p:sldMasterIdLst>
  <p:notesMasterIdLst>
    <p:notesMasterId r:id="rId29"/>
  </p:notesMasterIdLst>
  <p:sldIdLst>
    <p:sldId id="411" r:id="rId3"/>
    <p:sldId id="412" r:id="rId4"/>
    <p:sldId id="413" r:id="rId5"/>
    <p:sldId id="386" r:id="rId6"/>
    <p:sldId id="387" r:id="rId7"/>
    <p:sldId id="337" r:id="rId8"/>
    <p:sldId id="369" r:id="rId9"/>
    <p:sldId id="368" r:id="rId10"/>
    <p:sldId id="389" r:id="rId11"/>
    <p:sldId id="370" r:id="rId12"/>
    <p:sldId id="390" r:id="rId13"/>
    <p:sldId id="396" r:id="rId14"/>
    <p:sldId id="397" r:id="rId15"/>
    <p:sldId id="391" r:id="rId16"/>
    <p:sldId id="399" r:id="rId17"/>
    <p:sldId id="400" r:id="rId18"/>
    <p:sldId id="401" r:id="rId19"/>
    <p:sldId id="402" r:id="rId20"/>
    <p:sldId id="410" r:id="rId21"/>
    <p:sldId id="403" r:id="rId22"/>
    <p:sldId id="404" r:id="rId23"/>
    <p:sldId id="405" r:id="rId24"/>
    <p:sldId id="406" r:id="rId25"/>
    <p:sldId id="407" r:id="rId26"/>
    <p:sldId id="408" r:id="rId27"/>
    <p:sldId id="409" r:id="rId28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B8"/>
    <a:srgbClr val="FF0066"/>
    <a:srgbClr val="C3DEEB"/>
    <a:srgbClr val="660033"/>
    <a:srgbClr val="663300"/>
    <a:srgbClr val="FF9900"/>
    <a:srgbClr val="00003A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581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3CEA3E3-D942-4AF7-89B5-5F5F214006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altLang="el-GR" smtClean="0"/>
              <a:t>Βασίλης Χρυσικόπουλος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l-GR" altLang="el-GR" smtClean="0"/>
              <a:t>Bασίλης Χρυσικόπουλος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altLang="el-GR" smtClean="0"/>
              <a:t>Βασίλης Χρυσικόπουλος</a:t>
            </a:r>
          </a:p>
        </p:txBody>
      </p:sp>
      <p:sp>
        <p:nvSpPr>
          <p:cNvPr id="3379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E5D4-DBDE-4C9A-905A-5CE63FDDD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6599-70DB-4B91-B9B4-D61B39AA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909F-7EC2-4B0C-936E-1CB2D5B36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138D-27DD-45AC-9DF8-AC142C5FC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D5C3-B4D4-4945-95EE-A566B0AE7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FE9E6-50CD-48A3-A009-6D49F468F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9D5C-3F64-4879-AA2D-3E591D5D3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CE62-6368-45F4-8842-C7764C87FF9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18/3/2011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3 - ΣΤ΄ Εξάμηνο 2011                               Π.Κουσούλης, ΤΜΣ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CA28-75CB-4859-A57C-3A5C4C0F906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0E5D4-DBDE-4C9A-905A-5CE63FDDD8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72994-8882-4680-BE1E-F8BCCD2AFB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2994-8882-4680-BE1E-F8BCCD2AF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89BE9-1FE9-4A7A-95FF-08C364D018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09229-252C-4407-9C2F-D8C9C6BD6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57FE5-317A-44B0-AC80-F241ECD53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6F32A-B906-4355-9B5D-71275FB0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D2F38-8210-4937-A923-CBB8841E8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AF471-71C2-44DB-8A06-B1B18F7B9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F3866-48B5-4775-B645-48A1E6837F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56599-70DB-4B91-B9B4-D61B39AA6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0909F-7EC2-4B0C-936E-1CB2D5B36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9BE9-1FE9-4A7A-95FF-08C364D0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9229-252C-4407-9C2F-D8C9C6BD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7FE5-317A-44B0-AC80-F241ECD53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F32A-B906-4355-9B5D-71275FB0B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2F38-8210-4937-A923-CBB8841E8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F471-71C2-44DB-8A06-B1B18F7B9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3866-48B5-4775-B645-48A1E6837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21/2/2011 &amp; 14/3/2011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2EF4C5FE-52CC-4574-BE49-5D9F5EE00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0" r:id="rId1"/>
    <p:sldLayoutId id="2147484260" r:id="rId2"/>
    <p:sldLayoutId id="2147484271" r:id="rId3"/>
    <p:sldLayoutId id="2147484261" r:id="rId4"/>
    <p:sldLayoutId id="2147484272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3" r:id="rId14"/>
    <p:sldLayoutId id="2147484274" r:id="rId15"/>
    <p:sldLayoutId id="2147484275" r:id="rId16"/>
    <p:sldLayoutId id="2147484276" r:id="rId1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21/2/2011 &amp; 14/3/2011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Διάλεξεις 1&amp;2 - Δ΄ Εξάμηνο 2010-11   Π.Κουσούλης,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F4C5FE-52CC-4574-BE49-5D9F5EE000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2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b="1" smtClean="0"/>
              <a:t>Αιγυπτιακή Αρχαιολογία 1: Τα μεγάλα βασίλεια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496944" cy="216024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1: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Αρχαιολογία της προδυναστικής Αιγύπτου και οι πρώτες ηγεμονίες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Παναγιώτης </a:t>
            </a:r>
            <a:r>
              <a:rPr lang="el-GR" sz="2800" dirty="0" err="1" smtClean="0">
                <a:solidFill>
                  <a:schemeClr val="tx1"/>
                </a:solidFill>
              </a:rPr>
              <a:t>Κουσούλης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Μεσογειακών Σπουδών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4680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altLang="el-GR" sz="2800" b="1" dirty="0" smtClean="0">
                <a:latin typeface="+mj-lt"/>
              </a:rPr>
              <a:t>Πανεπιστήμιο Αιγαίου</a:t>
            </a:r>
          </a:p>
        </p:txBody>
      </p:sp>
    </p:spTree>
    <p:extLst>
      <p:ext uri="{BB962C8B-B14F-4D97-AF65-F5344CB8AC3E}">
        <p14:creationId xmlns="" xmlns:p14="http://schemas.microsoft.com/office/powerpoint/2010/main" val="631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08175" y="1628775"/>
            <a:ext cx="6119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/>
          </a:p>
        </p:txBody>
      </p:sp>
      <p:pic>
        <p:nvPicPr>
          <p:cNvPr id="5" name="Picture 4" descr="palet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3871" y="0"/>
            <a:ext cx="4466161" cy="3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Matmar Bad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7" y="3212976"/>
            <a:ext cx="4427985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01788" y="2924175"/>
            <a:ext cx="2322512" cy="339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dirty="0" err="1">
                <a:solidFill>
                  <a:srgbClr val="FF0000"/>
                </a:solidFill>
              </a:rPr>
              <a:t>Χρωματοτρίπτες</a:t>
            </a:r>
            <a:r>
              <a:rPr lang="el-GR" sz="1600" dirty="0">
                <a:solidFill>
                  <a:srgbClr val="FF0000"/>
                </a:solidFill>
              </a:rPr>
              <a:t> (ΕΑΜ)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31800" y="6475413"/>
            <a:ext cx="4356100" cy="338137"/>
          </a:xfrm>
          <a:prstGeom prst="rect">
            <a:avLst/>
          </a:prstGeom>
          <a:solidFill>
            <a:srgbClr val="FA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1600" b="1">
                <a:solidFill>
                  <a:srgbClr val="FF0000"/>
                </a:solidFill>
              </a:rPr>
              <a:t>Φιάλη με ραβδώσεις (Μουσείο Βερολίνου)</a:t>
            </a:r>
          </a:p>
        </p:txBody>
      </p:sp>
      <p:pic>
        <p:nvPicPr>
          <p:cNvPr id="11" name="Picture 2" descr="Γυναικείοειδώλιο Μπαντάρ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057" y="1"/>
            <a:ext cx="2259335" cy="632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4895850" y="6300788"/>
            <a:ext cx="4356100" cy="584200"/>
          </a:xfrm>
          <a:prstGeom prst="rect">
            <a:avLst/>
          </a:prstGeom>
          <a:solidFill>
            <a:srgbClr val="FA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1600" b="1">
                <a:solidFill>
                  <a:srgbClr val="FF0000"/>
                </a:solidFill>
              </a:rPr>
              <a:t>Γυναικείο ειδώλιο από ελεφαντόδοντο (Βρετανικό Μουσείο)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Nagada vas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08" y="1341438"/>
            <a:ext cx="4705208" cy="2519610"/>
          </a:xfrm>
          <a:effectLst>
            <a:softEdge rad="112500"/>
          </a:effectLst>
        </p:spPr>
      </p:pic>
      <p:pic>
        <p:nvPicPr>
          <p:cNvPr id="35844" name="Picture 4" descr="Nagada II vas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599" y="1341438"/>
            <a:ext cx="4351905" cy="5039890"/>
          </a:xfrm>
          <a:effectLst>
            <a:softEdge rad="112500"/>
          </a:effec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11163" y="3933825"/>
            <a:ext cx="41227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altLang="el-GR" sz="2000" b="1">
                <a:solidFill>
                  <a:srgbClr val="FF0000"/>
                </a:solidFill>
              </a:rPr>
              <a:t>Κεραμική Νακάδιας Ι περιόδου </a:t>
            </a:r>
          </a:p>
          <a:p>
            <a:endParaRPr lang="el-GR" altLang="el-GR"/>
          </a:p>
          <a:p>
            <a:pPr algn="l">
              <a:buFont typeface="Wingdings" pitchFamily="2" charset="2"/>
              <a:buChar char="§"/>
            </a:pPr>
            <a:r>
              <a:rPr lang="el-GR" altLang="el-GR"/>
              <a:t> Ερυθροβαφή αγγεία με μελάνο στόμιο </a:t>
            </a:r>
          </a:p>
          <a:p>
            <a:pPr algn="l">
              <a:buFont typeface="Wingdings" pitchFamily="2" charset="2"/>
              <a:buChar char="§"/>
            </a:pPr>
            <a:r>
              <a:rPr lang="el-GR" altLang="el-GR"/>
              <a:t>ή υπόλευκη διακόσμηση</a:t>
            </a:r>
          </a:p>
          <a:p>
            <a:pPr algn="l">
              <a:buFont typeface="Wingdings" pitchFamily="2" charset="2"/>
              <a:buChar char="§"/>
            </a:pPr>
            <a:r>
              <a:rPr lang="el-GR" altLang="el-GR"/>
              <a:t> Γραμμικά σχέδια από σπείρες και πλαίσια</a:t>
            </a:r>
          </a:p>
          <a:p>
            <a:pPr algn="l">
              <a:buFont typeface="Wingdings" pitchFamily="2" charset="2"/>
              <a:buChar char="§"/>
            </a:pPr>
            <a:r>
              <a:rPr lang="el-GR" altLang="el-GR"/>
              <a:t> Απεικονίσεις ζώων και φυτών</a:t>
            </a:r>
          </a:p>
          <a:p>
            <a:pPr algn="l">
              <a:buFont typeface="Wingdings" pitchFamily="2" charset="2"/>
              <a:buChar char="§"/>
            </a:pPr>
            <a:r>
              <a:rPr lang="el-GR" altLang="el-GR"/>
              <a:t> Απουσία ανθρώπινης μορφής </a:t>
            </a:r>
            <a:endParaRPr lang="el-GR" altLang="el-GR" sz="16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163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b="1" err="1" smtClean="0">
                <a:solidFill>
                  <a:srgbClr val="FFC000"/>
                </a:solidFill>
              </a:rPr>
              <a:t>Νακάδιος</a:t>
            </a:r>
            <a:r>
              <a:rPr lang="el-GR" sz="4000" b="1" smtClean="0">
                <a:solidFill>
                  <a:srgbClr val="FFC000"/>
                </a:solidFill>
              </a:rPr>
              <a:t> πολιτισμός </a:t>
            </a:r>
            <a:br>
              <a:rPr lang="el-GR" sz="4000" b="1" smtClean="0">
                <a:solidFill>
                  <a:srgbClr val="FFC000"/>
                </a:solidFill>
              </a:rPr>
            </a:br>
            <a:r>
              <a:rPr lang="el-GR" sz="4000" b="1" smtClean="0">
                <a:solidFill>
                  <a:srgbClr val="FFC000"/>
                </a:solidFill>
              </a:rPr>
              <a:t>(4000/3900-3050 </a:t>
            </a:r>
            <a:r>
              <a:rPr lang="el-GR" sz="4000" b="1" err="1">
                <a:solidFill>
                  <a:srgbClr val="FFC000"/>
                </a:solidFill>
              </a:rPr>
              <a:t>π.Χ.</a:t>
            </a:r>
            <a:r>
              <a:rPr lang="el-GR" sz="4000" b="1">
                <a:solidFill>
                  <a:srgbClr val="FFC000"/>
                </a:solidFill>
              </a:rPr>
              <a:t>)</a:t>
            </a:r>
            <a:endParaRPr lang="el-GR" sz="28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krokona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929" y="-1"/>
            <a:ext cx="6300431" cy="381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388" y="3835400"/>
            <a:ext cx="8785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  <a:latin typeface="Times New Roman" pitchFamily="18" charset="0"/>
              </a:rPr>
              <a:t>Λεκανίδα με ανάγλυφη διακόσμηση. Ίσως προέρχεται από το Γκεμπελέιν, Νακάδια Ι </a:t>
            </a:r>
            <a:endParaRPr lang="el-GR" altLang="el-GR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b="1">
                <a:latin typeface="Times New Roman" pitchFamily="18" charset="0"/>
              </a:rPr>
              <a:t>Τυπικό δείγμα κεραμικής της περιόδου με πρωτότυπη διακόσμηση. Διαγώνια πάνω στην επιφάνειά της υπάρχουν επίθετα 4 ομοιώματα κροκοδείλων, με τις μύτες τους σχεδόν να ακουμπούν στο χείλος. </a:t>
            </a:r>
          </a:p>
          <a:p>
            <a:pPr>
              <a:spcBef>
                <a:spcPct val="50000"/>
              </a:spcBef>
            </a:pPr>
            <a:r>
              <a:rPr lang="el-GR" altLang="el-GR" b="1">
                <a:latin typeface="Times New Roman" pitchFamily="18" charset="0"/>
              </a:rPr>
              <a:t>Η σπονδυλική τους στήλη αποδίδεται ανάγλυφα. Οι ράχες και οι άκρες των ποδιών τους και της ουράς τους τονίζονται με λευκές πινελιές. </a:t>
            </a:r>
          </a:p>
          <a:p>
            <a:pPr>
              <a:spcBef>
                <a:spcPct val="50000"/>
              </a:spcBef>
            </a:pPr>
            <a:r>
              <a:rPr lang="el-GR" altLang="el-GR" b="1">
                <a:latin typeface="Times New Roman" pitchFamily="18" charset="0"/>
              </a:rPr>
              <a:t>Τα τέσσερα ερπετά χωρίζονται από τέσσερα λευκά δικτυωτά μοτίβα, τοποθετημένα επίσης διαγώνια. Το χείλος κοσμείται με λευκό ψαροκόκκαλο.</a:t>
            </a:r>
            <a:endParaRPr lang="el-GR" altLang="el-GR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3" descr="Sans titre-Numerisation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2000250" cy="64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201988" y="1628775"/>
            <a:ext cx="50419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>
                <a:solidFill>
                  <a:srgbClr val="FF0000"/>
                </a:solidFill>
              </a:rPr>
              <a:t>Γενειοφόρο ανδρικό ειδώλιο</a:t>
            </a:r>
          </a:p>
          <a:p>
            <a:pPr>
              <a:spcBef>
                <a:spcPct val="50000"/>
              </a:spcBef>
            </a:pPr>
            <a:r>
              <a:rPr lang="el-GR" altLang="el-GR" b="1"/>
              <a:t>Γκεμπελέιν, Νακάδια Ι περίοδος</a:t>
            </a:r>
          </a:p>
          <a:p>
            <a:pPr>
              <a:spcBef>
                <a:spcPct val="50000"/>
              </a:spcBef>
            </a:pPr>
            <a:r>
              <a:rPr lang="en-US" altLang="el-GR" b="1"/>
              <a:t>T</a:t>
            </a:r>
            <a:r>
              <a:rPr lang="el-GR" altLang="el-GR" b="1"/>
              <a:t>ο μακρύ</a:t>
            </a:r>
            <a:r>
              <a:rPr lang="en-US" altLang="el-GR" b="1"/>
              <a:t> </a:t>
            </a:r>
            <a:r>
              <a:rPr lang="el-GR" altLang="el-GR" b="1"/>
              <a:t>γένι παραπέμπει (;) στο γένι φαραώ και θεών της αιγυπτιακής τέχνης της Δυναστικής περιόδου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orino2-inv18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" y="188913"/>
            <a:ext cx="4060825" cy="3671887"/>
          </a:xfrm>
          <a:noFill/>
        </p:spPr>
      </p:pic>
      <p:pic>
        <p:nvPicPr>
          <p:cNvPr id="36871" name="Picture 4" descr="Torino-inv18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22779" y="216024"/>
            <a:ext cx="5021221" cy="3717032"/>
          </a:xfrm>
          <a:effectLst>
            <a:softEdge rad="112500"/>
          </a:effec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23850" y="4076700"/>
            <a:ext cx="54006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 altLang="el-GR" sz="2400" b="1">
                <a:solidFill>
                  <a:srgbClr val="FF0000"/>
                </a:solidFill>
              </a:rPr>
              <a:t>Κεραμική Νάκαδα ΙΙ πολιτιστικής φάσης:</a:t>
            </a:r>
          </a:p>
          <a:p>
            <a:pPr algn="l">
              <a:buFont typeface="Wingdings" pitchFamily="2" charset="2"/>
              <a:buChar char="Ø"/>
            </a:pPr>
            <a:r>
              <a:rPr lang="el-GR" altLang="el-GR" sz="2400"/>
              <a:t>  </a:t>
            </a:r>
            <a:r>
              <a:rPr lang="el-GR" altLang="el-GR" sz="2100"/>
              <a:t>εμφανίζεται ο κεραμικός τροχός</a:t>
            </a:r>
          </a:p>
          <a:p>
            <a:pPr algn="l">
              <a:buFont typeface="Wingdings" pitchFamily="2" charset="2"/>
              <a:buChar char="Ø"/>
            </a:pPr>
            <a:r>
              <a:rPr lang="el-GR" altLang="el-GR" sz="2100"/>
              <a:t>  ερυθρή διακόσμηση σε κίτρινο βάθος - γραμμικά κοσμήματα, δικτυωτά, σπείρες</a:t>
            </a:r>
          </a:p>
          <a:p>
            <a:pPr algn="l">
              <a:buFont typeface="Wingdings" pitchFamily="2" charset="2"/>
              <a:buChar char="Ø"/>
            </a:pPr>
            <a:r>
              <a:rPr lang="el-GR" altLang="el-GR" sz="2100"/>
              <a:t>  ανθρώπινες παραστάσεις, μορφές ζώων, απεικονίσεις πλοίων</a:t>
            </a:r>
          </a:p>
        </p:txBody>
      </p:sp>
      <p:pic>
        <p:nvPicPr>
          <p:cNvPr id="10" name="Picture 6" descr="Torino-inv18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6136" y="4056782"/>
            <a:ext cx="3095625" cy="2468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16013" y="2420938"/>
            <a:ext cx="7239000" cy="3311525"/>
          </a:xfrm>
        </p:spPr>
        <p:txBody>
          <a:bodyPr/>
          <a:lstStyle/>
          <a:p>
            <a:pPr eaLnBrk="1" hangingPunct="1"/>
            <a:r>
              <a:rPr lang="el-GR" altLang="el-GR" sz="3200" i="1" smtClean="0">
                <a:solidFill>
                  <a:srgbClr val="FF0000"/>
                </a:solidFill>
              </a:rPr>
              <a:t>Τοπικές παραδόσεις, αντιπαλότητες και συγκρούσεις</a:t>
            </a:r>
          </a:p>
          <a:p>
            <a:pPr eaLnBrk="1" hangingPunct="1"/>
            <a:r>
              <a:rPr lang="el-GR" altLang="el-GR" sz="3200" smtClean="0"/>
              <a:t>Πρωτογραφή &amp; πολιτική ιδεολογία στην αρχαία Αίγυπτο</a:t>
            </a:r>
          </a:p>
          <a:p>
            <a:pPr eaLnBrk="1" hangingPunct="1"/>
            <a:r>
              <a:rPr lang="el-GR" altLang="el-GR" sz="3200" smtClean="0"/>
              <a:t>Η αρχιτεκτονική ως μέσο διαμόρφωσης και επιβεβαίωσης της φαραωνικής μοναρχίας</a:t>
            </a:r>
            <a:endParaRPr lang="en-GB" altLang="el-GR" sz="320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8760"/>
            <a:ext cx="8229600" cy="7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 smtClean="0">
                <a:solidFill>
                  <a:srgbClr val="FFC000"/>
                </a:solidFill>
              </a:rPr>
              <a:t>Συνιστώσες δημιουργίας του Αιγυπτιακού κράτους</a:t>
            </a:r>
            <a:endParaRPr lang="el-GR" sz="3600" b="1">
              <a:solidFill>
                <a:srgbClr val="FFC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492" y="921023"/>
            <a:ext cx="4762500" cy="1139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200" b="1" smtClean="0">
                <a:solidFill>
                  <a:srgbClr val="FFC000"/>
                </a:solidFill>
              </a:rPr>
              <a:t>Η Αίγυπτος κατά την Προδυναστική &amp; </a:t>
            </a:r>
            <a:br>
              <a:rPr lang="el-GR" sz="3200" b="1" smtClean="0">
                <a:solidFill>
                  <a:srgbClr val="FFC000"/>
                </a:solidFill>
              </a:rPr>
            </a:br>
            <a:r>
              <a:rPr lang="el-GR" sz="3200" b="1" smtClean="0">
                <a:solidFill>
                  <a:srgbClr val="FFC000"/>
                </a:solidFill>
              </a:rPr>
              <a:t>Αρχαϊκή περίοδο</a:t>
            </a:r>
            <a:endParaRPr sz="3200" b="1" smtClean="0">
              <a:solidFill>
                <a:srgbClr val="FFC000"/>
              </a:solidFill>
            </a:endParaRP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2565400"/>
            <a:ext cx="4038600" cy="331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err="1" smtClean="0"/>
              <a:t>Σημίτες</a:t>
            </a:r>
            <a:r>
              <a:rPr lang="el-GR" sz="2400" dirty="0" smtClean="0"/>
              <a:t> στο Δέλτα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err="1" smtClean="0"/>
              <a:t>Νούβιοι</a:t>
            </a:r>
            <a:r>
              <a:rPr lang="el-GR" sz="2400" dirty="0" smtClean="0"/>
              <a:t> στο Νότο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Λίβυοι στη Δύση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Αλλά και υποταγμένοι Αιγύπτιοι στο Βορρά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 smtClean="0"/>
              <a:t>	Ιδιαίτερα χαρακτηριστικά στην εικονογραφία της εποχής (εμφάνιση, ένδυση, στάση)</a:t>
            </a:r>
            <a:endParaRPr lang="en-US" sz="2400" dirty="0" smtClean="0"/>
          </a:p>
        </p:txBody>
      </p:sp>
      <p:pic>
        <p:nvPicPr>
          <p:cNvPr id="21508" name="Picture 6" descr="Egypt_Site_150dpi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0"/>
            <a:ext cx="46434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rotostate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2726" t="1526" r="160" b="1526"/>
          <a:stretch>
            <a:fillRect/>
          </a:stretch>
        </p:blipFill>
        <p:spPr>
          <a:xfrm>
            <a:off x="0" y="0"/>
            <a:ext cx="5219700" cy="6853238"/>
          </a:xfrm>
          <a:noFill/>
        </p:spPr>
      </p:pic>
      <p:sp>
        <p:nvSpPr>
          <p:cNvPr id="40977" name="Rectangle 17"/>
          <p:cNvSpPr>
            <a:spLocks noGrp="1" noChangeArrowheads="1"/>
          </p:cNvSpPr>
          <p:nvPr>
            <p:ph type="title"/>
          </p:nvPr>
        </p:nvSpPr>
        <p:spPr>
          <a:xfrm>
            <a:off x="5328592" y="1786806"/>
            <a:ext cx="3851920" cy="70609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b="1" smtClean="0">
                <a:solidFill>
                  <a:srgbClr val="FFC000"/>
                </a:solidFill>
                <a:latin typeface="Book Antiqua" pitchFamily="18" charset="0"/>
              </a:rPr>
              <a:t>Υποθετικός χάρτης των πρώιμων ηγεμονιών του Νότου</a:t>
            </a:r>
            <a:endParaRPr lang="nl-NL" sz="3600" b="1" smtClean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548680"/>
            <a:ext cx="6419056" cy="77809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b="1" smtClean="0">
                <a:solidFill>
                  <a:srgbClr val="FFC000"/>
                </a:solidFill>
                <a:latin typeface="Book Antiqua" pitchFamily="18" charset="0"/>
              </a:rPr>
              <a:t>(1) Πρώιμες ηγεμονίες και συγκρούσεις</a:t>
            </a:r>
            <a:endParaRPr lang="nl-NL" sz="4000" b="1" smtClean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5900" y="4581525"/>
            <a:ext cx="3419475" cy="11795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l-GR" altLang="el-GR" sz="1800" smtClean="0">
                <a:latin typeface="Book Antiqua" pitchFamily="18" charset="0"/>
              </a:rPr>
              <a:t>(α) Τάφος 100, Ιεράκων Πὀλη,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l-GR" altLang="el-GR" sz="1800" smtClean="0">
                <a:latin typeface="Book Antiqua" pitchFamily="18" charset="0"/>
              </a:rPr>
              <a:t>Νακάδα ΙΙ</a:t>
            </a:r>
            <a:r>
              <a:rPr lang="nl-NL" altLang="el-GR" sz="1800" smtClean="0">
                <a:latin typeface="Book Antiqua" pitchFamily="18" charset="0"/>
              </a:rPr>
              <a:t>c</a:t>
            </a:r>
            <a:r>
              <a:rPr lang="el-GR" altLang="el-GR" sz="1800" smtClean="0">
                <a:latin typeface="Book Antiqua" pitchFamily="18" charset="0"/>
              </a:rPr>
              <a:t> περίοδος </a:t>
            </a:r>
            <a:endParaRPr lang="nl-NL" altLang="el-GR" sz="1800" smtClean="0">
              <a:latin typeface="Book Antiqua" pitchFamily="18" charset="0"/>
            </a:endParaRPr>
          </a:p>
        </p:txBody>
      </p:sp>
      <p:pic>
        <p:nvPicPr>
          <p:cNvPr id="2" name="Picture 8" descr="tomb10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3779838" cy="2790825"/>
          </a:xfrm>
          <a:noFill/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557338"/>
            <a:ext cx="2625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 txBox="1">
            <a:spLocks noChangeArrowheads="1"/>
          </p:cNvSpPr>
          <p:nvPr/>
        </p:nvSpPr>
        <p:spPr bwMode="auto">
          <a:xfrm>
            <a:off x="3671888" y="5373688"/>
            <a:ext cx="34210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 (β) Ετικέτα από χαλκό,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Άβυδος, τάφος του Κα,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1</a:t>
            </a:r>
            <a:r>
              <a:rPr lang="el-GR" altLang="el-GR" baseline="30000">
                <a:latin typeface="Book Antiqua" pitchFamily="18" charset="0"/>
              </a:rPr>
              <a:t>η</a:t>
            </a:r>
            <a:r>
              <a:rPr lang="el-GR" altLang="el-GR">
                <a:latin typeface="Book Antiqua" pitchFamily="18" charset="0"/>
              </a:rPr>
              <a:t> Δυναστεία </a:t>
            </a:r>
            <a:endParaRPr lang="nl-NL" altLang="el-GR">
              <a:latin typeface="Book Antiqua" pitchFamily="18" charset="0"/>
            </a:endParaRP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9034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6"/>
          <p:cNvSpPr txBox="1">
            <a:spLocks noChangeArrowheads="1"/>
          </p:cNvSpPr>
          <p:nvPr/>
        </p:nvSpPr>
        <p:spPr bwMode="auto">
          <a:xfrm>
            <a:off x="6264275" y="5373688"/>
            <a:ext cx="34210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(γ) Ετικέτα από χαλκό,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Άβυδος, τάφος του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Ναρ-μέχερ,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1</a:t>
            </a:r>
            <a:r>
              <a:rPr lang="el-GR" altLang="el-GR" baseline="30000">
                <a:latin typeface="Book Antiqua" pitchFamily="18" charset="0"/>
              </a:rPr>
              <a:t>η</a:t>
            </a:r>
            <a:r>
              <a:rPr lang="el-GR" altLang="el-GR">
                <a:latin typeface="Book Antiqua" pitchFamily="18" charset="0"/>
              </a:rPr>
              <a:t> Δυναστεία  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 </a:t>
            </a:r>
            <a:endParaRPr lang="nl-NL" altLang="el-GR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img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6725" y="541338"/>
            <a:ext cx="813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0000"/>
                </a:solidFill>
              </a:rPr>
              <a:t>Τοιχογραφία στον τάφο 100 της Ιεράκων Πὀλης, </a:t>
            </a:r>
          </a:p>
          <a:p>
            <a:pPr>
              <a:spcBef>
                <a:spcPct val="50000"/>
              </a:spcBef>
            </a:pPr>
            <a:r>
              <a:rPr lang="el-GR" altLang="el-GR" sz="2400" b="1">
                <a:solidFill>
                  <a:srgbClr val="FF0000"/>
                </a:solidFill>
              </a:rPr>
              <a:t>Νακάδα ΙΙ, περ. 3300 π.Χ</a:t>
            </a:r>
            <a:r>
              <a:rPr lang="el-GR" altLang="el-GR" sz="24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ChangeArrowheads="1"/>
          </p:cNvSpPr>
          <p:nvPr/>
        </p:nvSpPr>
        <p:spPr bwMode="auto">
          <a:xfrm>
            <a:off x="179388" y="4292600"/>
            <a:ext cx="3851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(δ) Λίθινο αγγείο, Ιεράκων Πόλη,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2</a:t>
            </a:r>
            <a:r>
              <a:rPr lang="el-GR" altLang="el-GR" baseline="30000">
                <a:latin typeface="Book Antiqua" pitchFamily="18" charset="0"/>
              </a:rPr>
              <a:t>η</a:t>
            </a:r>
            <a:r>
              <a:rPr lang="el-GR" altLang="el-GR">
                <a:latin typeface="Book Antiqua" pitchFamily="18" charset="0"/>
              </a:rPr>
              <a:t> Δυναστεία (Κχασεκεμούι),  </a:t>
            </a:r>
            <a:endParaRPr lang="nl-NL" altLang="el-GR">
              <a:latin typeface="Book Antiqua" pitchFamily="18" charset="0"/>
            </a:endParaRPr>
          </a:p>
        </p:txBody>
      </p:sp>
      <p:sp>
        <p:nvSpPr>
          <p:cNvPr id="25603" name="Rectangle 6"/>
          <p:cNvSpPr txBox="1">
            <a:spLocks noChangeArrowheads="1"/>
          </p:cNvSpPr>
          <p:nvPr/>
        </p:nvSpPr>
        <p:spPr bwMode="auto">
          <a:xfrm>
            <a:off x="107950" y="5373688"/>
            <a:ext cx="4356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 sz="2800"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el-GR" altLang="el-GR" sz="2400">
                <a:solidFill>
                  <a:srgbClr val="FF0000"/>
                </a:solidFill>
                <a:latin typeface="Book Antiqua" pitchFamily="18" charset="0"/>
              </a:rPr>
              <a:t>Το έτος πολέμου με τους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Book Antiqua" pitchFamily="18" charset="0"/>
              </a:rPr>
              <a:t>Βόρειους»</a:t>
            </a:r>
            <a:r>
              <a:rPr lang="el-GR" altLang="el-GR" sz="2400">
                <a:latin typeface="Book Antiqua" pitchFamily="18" charset="0"/>
              </a:rPr>
              <a:t> </a:t>
            </a:r>
            <a:r>
              <a:rPr lang="el-GR" altLang="el-GR" sz="1400">
                <a:latin typeface="Book Antiqua" pitchFamily="18" charset="0"/>
              </a:rPr>
              <a:t> </a:t>
            </a:r>
            <a:endParaRPr lang="nl-NL" altLang="el-GR" sz="1400">
              <a:latin typeface="Book Antiqua" pitchFamily="18" charset="0"/>
            </a:endParaRPr>
          </a:p>
        </p:txBody>
      </p:sp>
      <p:pic>
        <p:nvPicPr>
          <p:cNvPr id="9" name="Picture 6" descr="den31b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-60000">
            <a:off x="4031517" y="43987"/>
            <a:ext cx="5076825" cy="413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5" descr="AT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283968" cy="4027813"/>
          </a:xfrm>
          <a:effectLst>
            <a:softEdge rad="112500"/>
          </a:effectLst>
        </p:spPr>
      </p:pic>
      <p:sp>
        <p:nvSpPr>
          <p:cNvPr id="25606" name="Rectangle 6"/>
          <p:cNvSpPr txBox="1">
            <a:spLocks noChangeArrowheads="1"/>
          </p:cNvSpPr>
          <p:nvPr/>
        </p:nvSpPr>
        <p:spPr bwMode="auto">
          <a:xfrm>
            <a:off x="4895850" y="4292600"/>
            <a:ext cx="3852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(ε) Λίθινη ετικέτα, Άβυδος, τάφος του Ντεν, 1</a:t>
            </a:r>
            <a:r>
              <a:rPr lang="el-GR" altLang="el-GR" baseline="30000">
                <a:latin typeface="Book Antiqua" pitchFamily="18" charset="0"/>
              </a:rPr>
              <a:t>η</a:t>
            </a:r>
            <a:r>
              <a:rPr lang="el-GR" altLang="el-GR">
                <a:latin typeface="Book Antiqua" pitchFamily="18" charset="0"/>
              </a:rPr>
              <a:t> Δυναστεία   </a:t>
            </a:r>
            <a:endParaRPr lang="nl-NL" altLang="el-GR">
              <a:latin typeface="Book Antiqua" pitchFamily="18" charset="0"/>
            </a:endParaRPr>
          </a:p>
        </p:txBody>
      </p:sp>
      <p:sp>
        <p:nvSpPr>
          <p:cNvPr id="25607" name="Rectangle 6"/>
          <p:cNvSpPr txBox="1">
            <a:spLocks noChangeArrowheads="1"/>
          </p:cNvSpPr>
          <p:nvPr/>
        </p:nvSpPr>
        <p:spPr bwMode="auto">
          <a:xfrm>
            <a:off x="4572000" y="5373688"/>
            <a:ext cx="43561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 sz="2800"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el-GR" altLang="el-GR" sz="2400">
                <a:solidFill>
                  <a:srgbClr val="FF0000"/>
                </a:solidFill>
                <a:latin typeface="Book Antiqua" pitchFamily="18" charset="0"/>
              </a:rPr>
              <a:t>Η πρώτη φορά εξόντωσης των Ασιατών»</a:t>
            </a:r>
            <a:r>
              <a:rPr lang="el-GR" altLang="el-GR" sz="2400">
                <a:latin typeface="Book Antiqua" pitchFamily="18" charset="0"/>
              </a:rPr>
              <a:t> </a:t>
            </a:r>
            <a:r>
              <a:rPr lang="el-GR" altLang="el-GR" sz="1400">
                <a:latin typeface="Book Antiqua" pitchFamily="18" charset="0"/>
              </a:rPr>
              <a:t> </a:t>
            </a:r>
            <a:endParaRPr lang="nl-NL" altLang="el-GR" sz="14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6" descr="BRf copy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72000" cy="3103562"/>
          </a:xfrm>
          <a:effectLst>
            <a:softEdge rad="112500"/>
          </a:effectLst>
        </p:spPr>
      </p:pic>
      <p:sp>
        <p:nvSpPr>
          <p:cNvPr id="26627" name="Rectangle 6"/>
          <p:cNvSpPr txBox="1">
            <a:spLocks noChangeArrowheads="1"/>
          </p:cNvSpPr>
          <p:nvPr/>
        </p:nvSpPr>
        <p:spPr bwMode="auto">
          <a:xfrm>
            <a:off x="-107950" y="3284538"/>
            <a:ext cx="41751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(στ) Βάση αγάλματος, άγνωστη προέλευση, 2</a:t>
            </a:r>
            <a:r>
              <a:rPr lang="el-GR" altLang="el-GR" baseline="30000">
                <a:latin typeface="Book Antiqua" pitchFamily="18" charset="0"/>
              </a:rPr>
              <a:t>η</a:t>
            </a:r>
            <a:r>
              <a:rPr lang="el-GR" altLang="el-GR">
                <a:latin typeface="Book Antiqua" pitchFamily="18" charset="0"/>
              </a:rPr>
              <a:t> Δυναστεία, αλλοεθνείς (ενδεχομένως Ασιάτες)  </a:t>
            </a:r>
            <a:endParaRPr lang="nl-NL" altLang="el-GR">
              <a:latin typeface="Book Antiqua" pitchFamily="18" charset="0"/>
            </a:endParaRPr>
          </a:p>
        </p:txBody>
      </p:sp>
      <p:pic>
        <p:nvPicPr>
          <p:cNvPr id="9" name="Picture 10" descr="AB"/>
          <p:cNvPicPr>
            <a:picLocks noChangeAspect="1" noChangeArrowheads="1"/>
          </p:cNvPicPr>
          <p:nvPr/>
        </p:nvPicPr>
        <p:blipFill>
          <a:blip r:embed="rId3" cstate="print"/>
          <a:srcRect l="4283" t="5865" r="5566" b="1219"/>
          <a:stretch>
            <a:fillRect/>
          </a:stretch>
        </p:blipFill>
        <p:spPr bwMode="auto">
          <a:xfrm>
            <a:off x="4248150" y="0"/>
            <a:ext cx="489585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Rectangle 6"/>
          <p:cNvSpPr txBox="1">
            <a:spLocks noChangeArrowheads="1"/>
          </p:cNvSpPr>
          <p:nvPr/>
        </p:nvSpPr>
        <p:spPr bwMode="auto">
          <a:xfrm>
            <a:off x="4716463" y="3789363"/>
            <a:ext cx="41767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(ζ) Όστρακο, Ιεράκων Πόλη, Βόρειος ναός, Δυναστεία 0, άγνωστοι αλλοεθνείς   </a:t>
            </a:r>
            <a:endParaRPr lang="nl-NL" altLang="el-GR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4" descr="ScorpionMaceheadx40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4038"/>
            <a:ext cx="5148263" cy="503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5" descr="teh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0"/>
            <a:ext cx="39941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Picture 6" descr="Scorpion_mace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0238" cy="2205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884363" y="446088"/>
            <a:ext cx="3292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2400"/>
              <a:t>(η) Βασιλιάς Σκορπιός </a:t>
            </a:r>
          </a:p>
          <a:p>
            <a:r>
              <a:rPr lang="el-GR" altLang="el-GR" sz="2400"/>
              <a:t>&amp; Μπούτο</a:t>
            </a:r>
            <a:endParaRPr lang="en-US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" descr="narmer palet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2625" y="0"/>
            <a:ext cx="7993063" cy="6105525"/>
          </a:xfrm>
          <a:effectLst>
            <a:softEdge rad="112500"/>
          </a:effectLst>
        </p:spPr>
      </p:pic>
      <p:sp>
        <p:nvSpPr>
          <p:cNvPr id="28675" name="Rectangle 6"/>
          <p:cNvSpPr txBox="1">
            <a:spLocks noChangeArrowheads="1"/>
          </p:cNvSpPr>
          <p:nvPr/>
        </p:nvSpPr>
        <p:spPr bwMode="auto">
          <a:xfrm>
            <a:off x="1692275" y="6092825"/>
            <a:ext cx="6119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l-GR" altLang="el-GR">
                <a:latin typeface="Book Antiqua" pitchFamily="18" charset="0"/>
              </a:rPr>
              <a:t>(θ) Χρωματοτρίπτης του Ναρ-μέχες, Ιεράκων Πόλη, Δυναστεία 0, αλλοεθνείς (?)  </a:t>
            </a:r>
            <a:endParaRPr lang="nl-NL" altLang="el-GR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25"/>
            <a:ext cx="8229600" cy="3844925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Συμβολική απεικόνιση της κατάκτησης των πόλεων-κρατών του Βορρά από τον Ν. (ιστορικό νόημα)</a:t>
            </a:r>
          </a:p>
          <a:p>
            <a:pPr eaLnBrk="1" hangingPunct="1"/>
            <a:r>
              <a:rPr lang="el-GR" altLang="el-GR" sz="2800" smtClean="0"/>
              <a:t>Τελετουργική αφήγηση ιστορικών γεγονότων (τελετουργικό νόημα)</a:t>
            </a:r>
          </a:p>
          <a:p>
            <a:pPr eaLnBrk="1" hangingPunct="1"/>
            <a:r>
              <a:rPr lang="el-GR" altLang="el-GR" sz="2800" smtClean="0"/>
              <a:t>Τονισμός της δύναμης &amp; εξουσίας της διαμορφούμενης φαραωνικής μοναρχίας (πολιτική προπαγάνδα)</a:t>
            </a:r>
            <a:endParaRPr lang="en-US" altLang="el-GR" smtClean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/>
              <a:t>Θεωρίες για την παλέτα του Ναρ-μέχερ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35496" y="332656"/>
            <a:ext cx="9083675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smtClean="0">
                <a:solidFill>
                  <a:srgbClr val="FFC000"/>
                </a:solidFill>
                <a:latin typeface="Book Antiqua" pitchFamily="18" charset="0"/>
              </a:rPr>
              <a:t>Στατιστικά συγκρούσεων με ή χωρίς την παρουσία αλλοεθνών</a:t>
            </a:r>
            <a:endParaRPr lang="nl-NL" sz="4400" b="1" smtClean="0">
              <a:solidFill>
                <a:srgbClr val="FFC000"/>
              </a:solidFill>
              <a:latin typeface="Book Antiqua" pitchFamily="18" charset="0"/>
            </a:endParaRPr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568825" y="1557338"/>
          <a:ext cx="4540250" cy="3624262"/>
        </p:xfrm>
        <a:graphic>
          <a:graphicData uri="http://schemas.openxmlformats.org/presentationml/2006/ole">
            <p:oleObj spid="_x0000_s30723" name="Chart" r:id="rId3" imgW="4914900" imgH="3924300" progId="Excel.Chart.8">
              <p:embed/>
            </p:oleObj>
          </a:graphicData>
        </a:graphic>
      </p:graphicFrame>
      <p:graphicFrame>
        <p:nvGraphicFramePr>
          <p:cNvPr id="30724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01600" y="1617663"/>
          <a:ext cx="4398963" cy="3516312"/>
        </p:xfrm>
        <a:graphic>
          <a:graphicData uri="http://schemas.openxmlformats.org/presentationml/2006/ole">
            <p:oleObj spid="_x0000_s30724" r:id="rId4" imgW="4401693" imgH="3517697" progId="Excel.Chart.8">
              <p:embed/>
            </p:oleObj>
          </a:graphicData>
        </a:graphic>
      </p:graphicFrame>
      <p:sp>
        <p:nvSpPr>
          <p:cNvPr id="30725" name="Text Box 25"/>
          <p:cNvSpPr txBox="1">
            <a:spLocks noChangeArrowheads="1"/>
          </p:cNvSpPr>
          <p:nvPr/>
        </p:nvSpPr>
        <p:spPr bwMode="auto">
          <a:xfrm>
            <a:off x="1116013" y="5300663"/>
            <a:ext cx="21605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/>
              <a:t>Αντικείμενα χωρίς αλλοεθνείς</a:t>
            </a:r>
            <a:endParaRPr lang="en-US" altLang="el-GR" sz="2000"/>
          </a:p>
        </p:txBody>
      </p:sp>
      <p:sp>
        <p:nvSpPr>
          <p:cNvPr id="30726" name="Text Box 26"/>
          <p:cNvSpPr txBox="1">
            <a:spLocks noChangeArrowheads="1"/>
          </p:cNvSpPr>
          <p:nvPr/>
        </p:nvSpPr>
        <p:spPr bwMode="auto">
          <a:xfrm>
            <a:off x="5724525" y="5300663"/>
            <a:ext cx="21605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/>
              <a:t>Αντικείμενα με αλλοεθνείς</a:t>
            </a:r>
            <a:endParaRPr lang="en-US" altLang="el-G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4572000"/>
          </a:xfrm>
        </p:spPr>
        <p:txBody>
          <a:bodyPr/>
          <a:lstStyle/>
          <a:p>
            <a:pPr eaLnBrk="1" hangingPunct="1"/>
            <a:r>
              <a:rPr lang="el-GR" altLang="el-GR" sz="2400" smtClean="0">
                <a:latin typeface="Book Antiqua" pitchFamily="18" charset="0"/>
              </a:rPr>
              <a:t>Οι ομοιότητες στην εικονογραφία και επιγραφική των πρώιμων αυτών πηγών οδήγησαν στη διαμόρφωση της αιγυπτιακής εθνικής συνείδησης και πολιτικής ιδεολογίας και στην οριοθέτηση του «ξένου».</a:t>
            </a:r>
            <a:endParaRPr lang="en-US" altLang="el-GR" sz="2400" smtClean="0">
              <a:latin typeface="Book Antiqua" pitchFamily="18" charset="0"/>
            </a:endParaRPr>
          </a:p>
          <a:p>
            <a:pPr eaLnBrk="1" hangingPunct="1"/>
            <a:r>
              <a:rPr lang="el-GR" altLang="el-GR" sz="2400" smtClean="0">
                <a:latin typeface="Book Antiqua" pitchFamily="18" charset="0"/>
              </a:rPr>
              <a:t>Η διάδραση μεταξύ </a:t>
            </a:r>
            <a:r>
              <a:rPr lang="el-GR" altLang="el-GR" sz="2400" i="1" smtClean="0">
                <a:solidFill>
                  <a:srgbClr val="FF0000"/>
                </a:solidFill>
                <a:latin typeface="Book Antiqua" pitchFamily="18" charset="0"/>
              </a:rPr>
              <a:t>μάατ</a:t>
            </a:r>
            <a:r>
              <a:rPr lang="el-GR" altLang="el-GR" sz="2400" smtClean="0">
                <a:latin typeface="Book Antiqua" pitchFamily="18" charset="0"/>
              </a:rPr>
              <a:t> και </a:t>
            </a:r>
            <a:r>
              <a:rPr lang="el-GR" altLang="el-GR" sz="2400" i="1" smtClean="0">
                <a:solidFill>
                  <a:srgbClr val="FF0000"/>
                </a:solidFill>
                <a:latin typeface="Book Antiqua" pitchFamily="18" charset="0"/>
              </a:rPr>
              <a:t>ισφέτ</a:t>
            </a:r>
            <a:r>
              <a:rPr lang="el-GR" altLang="el-GR" sz="2400" smtClean="0">
                <a:latin typeface="Book Antiqua" pitchFamily="18" charset="0"/>
              </a:rPr>
              <a:t> βοήθησε στη δημιουργία και την καθιέρωση του χαρακτήρα του υποταγμένου και νικημένου «ξένου».</a:t>
            </a:r>
            <a:endParaRPr lang="en-US" altLang="el-GR" sz="2400" smtClean="0">
              <a:latin typeface="Book Antiqua" pitchFamily="18" charset="0"/>
            </a:endParaRPr>
          </a:p>
          <a:p>
            <a:pPr eaLnBrk="1" hangingPunct="1"/>
            <a:r>
              <a:rPr lang="el-GR" altLang="el-GR" sz="2400" smtClean="0">
                <a:latin typeface="Book Antiqua" pitchFamily="18" charset="0"/>
              </a:rPr>
              <a:t>Οι βασιλικοί πρωταγωνιστές αυτών των πρώιμων πηγών (</a:t>
            </a:r>
            <a:r>
              <a:rPr lang="el-GR" altLang="el-GR" sz="2400" smtClean="0">
                <a:solidFill>
                  <a:srgbClr val="FF0000"/>
                </a:solidFill>
                <a:latin typeface="Book Antiqua" pitchFamily="18" charset="0"/>
              </a:rPr>
              <a:t>πρώτοι Φαραώ</a:t>
            </a:r>
            <a:r>
              <a:rPr lang="el-GR" altLang="el-GR" sz="2400" smtClean="0">
                <a:latin typeface="Book Antiqua" pitchFamily="18" charset="0"/>
              </a:rPr>
              <a:t>, π.χ. Ναρ-μέχερ και Άχα) λειτούργησαν ως πολιτικοί καταλύτες διαμόρφωσης ιδεολογικής ταυτότητας και οριοθέτησης της αιγυπτιακής ιδεολογίας έναντι των ξένων λαών και πληθυσμών που περιέβαλαν τα σύνορα της Αιγύπτου. </a:t>
            </a:r>
            <a:endParaRPr lang="en-US" altLang="el-GR" sz="2400" smtClean="0">
              <a:latin typeface="Book Antiqua" pitchFamily="18" charset="0"/>
            </a:endParaRPr>
          </a:p>
          <a:p>
            <a:pPr eaLnBrk="1" hangingPunct="1"/>
            <a:endParaRPr lang="en-US" altLang="el-GR" smtClean="0">
              <a:latin typeface="Book Antiqua" pitchFamily="18" charset="0"/>
            </a:endParaRPr>
          </a:p>
          <a:p>
            <a:pPr eaLnBrk="1" hangingPunct="1"/>
            <a:endParaRPr lang="en-US" altLang="el-GR" smtClean="0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72344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smtClean="0">
                <a:solidFill>
                  <a:srgbClr val="FFC000"/>
                </a:solidFill>
                <a:latin typeface="Book Antiqua" pitchFamily="18" charset="0"/>
              </a:rPr>
              <a:t>Συμπεράσματα…</a:t>
            </a:r>
            <a:endParaRPr lang="nl-NL" sz="3600" b="1" smtClean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87800"/>
            <a:ext cx="8305800" cy="1457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M</a:t>
            </a:r>
            <a:r>
              <a:rPr lang="el-GR" sz="3600" dirty="0" err="1" smtClean="0">
                <a:solidFill>
                  <a:srgbClr val="FF0000"/>
                </a:solidFill>
              </a:rPr>
              <a:t>άθημα</a:t>
            </a:r>
            <a:r>
              <a:rPr lang="el-GR" sz="3600" dirty="0" smtClean="0">
                <a:solidFill>
                  <a:srgbClr val="FF0000"/>
                </a:solidFill>
              </a:rPr>
              <a:t> 1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/>
              <a:t>Προδυναστική Αίγυπτος και η αρχαιολογία των πρώιμων ηγεμονιών</a:t>
            </a:r>
            <a:endParaRPr lang="en-US" sz="36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2664296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lang="el-GR" smtClean="0">
                <a:solidFill>
                  <a:srgbClr val="FFC000"/>
                </a:solidFill>
              </a:rPr>
              <a:t>ΑΙΓΥΠΤΙΑΚΗ ΡΧΑΙΟΛΟΓΙΑ Ι</a:t>
            </a:r>
            <a:br>
              <a:rPr lang="el-GR" smtClean="0">
                <a:solidFill>
                  <a:srgbClr val="FFC000"/>
                </a:solidFill>
              </a:rPr>
            </a:br>
            <a:r>
              <a:rPr smtClean="0">
                <a:solidFill>
                  <a:srgbClr val="FFC000"/>
                </a:solidFill>
              </a:rPr>
              <a:t>T</a:t>
            </a:r>
            <a:r>
              <a:rPr lang="el-GR" smtClean="0">
                <a:solidFill>
                  <a:srgbClr val="FFC000"/>
                </a:solidFill>
              </a:rPr>
              <a:t>α μεγάλα Βασίλεια</a:t>
            </a:r>
            <a:endParaRPr lang="el-GR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9" name="Rectangle 67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72037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2800" b="1" err="1" smtClean="0">
                <a:solidFill>
                  <a:srgbClr val="FFC000"/>
                </a:solidFill>
                <a:latin typeface="Book Antiqua" pitchFamily="18" charset="0"/>
              </a:rPr>
              <a:t>Χρονολόγιο</a:t>
            </a:r>
            <a:r>
              <a:rPr lang="el-GR" sz="2800" b="1" smtClean="0">
                <a:solidFill>
                  <a:srgbClr val="FFC000"/>
                </a:solidFill>
                <a:latin typeface="Book Antiqua" pitchFamily="18" charset="0"/>
              </a:rPr>
              <a:t> &amp; Περίοδοι της Αιγυπτιακής </a:t>
            </a:r>
            <a:r>
              <a:rPr lang="el-GR" sz="2800" b="1">
                <a:solidFill>
                  <a:srgbClr val="FFC000"/>
                </a:solidFill>
                <a:latin typeface="Book Antiqua" pitchFamily="18" charset="0"/>
              </a:rPr>
              <a:t>Ιστορίας</a:t>
            </a:r>
            <a:endParaRPr lang="el-GR" sz="2400" b="1">
              <a:solidFill>
                <a:srgbClr val="FFC000"/>
              </a:solidFill>
              <a:latin typeface="Book Antiqua" pitchFamily="18" charset="0"/>
            </a:endParaRPr>
          </a:p>
        </p:txBody>
      </p:sp>
      <p:graphicFrame>
        <p:nvGraphicFramePr>
          <p:cNvPr id="28926" name="Group 254"/>
          <p:cNvGraphicFramePr>
            <a:graphicFrameLocks noGrp="1"/>
          </p:cNvGraphicFramePr>
          <p:nvPr>
            <p:ph idx="1"/>
          </p:nvPr>
        </p:nvGraphicFramePr>
        <p:xfrm>
          <a:off x="1116013" y="1341438"/>
          <a:ext cx="6994525" cy="5029200"/>
        </p:xfrm>
        <a:graphic>
          <a:graphicData uri="http://schemas.openxmlformats.org/drawingml/2006/table">
            <a:tbl>
              <a:tblPr/>
              <a:tblGrid>
                <a:gridCol w="3497262"/>
                <a:gridCol w="3497263"/>
              </a:tblGrid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Αρχαϊκή/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Πρωτοδυναστική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3150-2700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Παλαιό Βασίλειο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2700-2200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Πρώτη Ενδιάμεση περίοδος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2200-2040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Μέσο Βασίλειο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2040-1670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Δεύτερη Ενδιάμεση περίοδος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1670-1550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Νέο Βασίλειο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1550-1060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Τρίτη Ενδιάμεση περίοδος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1060-700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Ύστερη περίοδος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περ. 700-525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Περσική περίοδος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525-404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28</a:t>
                      </a:r>
                      <a:r>
                        <a:rPr kumimoji="0" lang="el-G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η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 – 30</a:t>
                      </a:r>
                      <a:r>
                        <a:rPr kumimoji="0" lang="el-G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η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 Δυναστεία 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404-343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Δεύτερη Περσική περίοδος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343-332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Ελληνο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-Ρωμαϊκή περίοδος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332 π.Χ. – 395 μ.Χ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Μακεδονική Δυναστεία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332 π.Χ.-304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Πτολεμαϊκή περίοδος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304-30 π.Χ.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Ρωμαϊκή περίοδος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30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π.Χ.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 – 395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μ.Χ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charset="0"/>
                        </a:rPr>
                        <a:t>.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20688"/>
            <a:ext cx="8229600" cy="487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Book Antiqua" pitchFamily="18" charset="0"/>
              </a:rPr>
              <a:t>Προδυναστική Αίγυπτος</a:t>
            </a:r>
          </a:p>
        </p:txBody>
      </p:sp>
      <p:graphicFrame>
        <p:nvGraphicFramePr>
          <p:cNvPr id="86079" name="Group 63"/>
          <p:cNvGraphicFramePr>
            <a:graphicFrameLocks noGrp="1"/>
          </p:cNvGraphicFramePr>
          <p:nvPr>
            <p:ph type="tbl" idx="1"/>
          </p:nvPr>
        </p:nvGraphicFramePr>
        <p:xfrm>
          <a:off x="446088" y="1363663"/>
          <a:ext cx="8229600" cy="4816475"/>
        </p:xfrm>
        <a:graphic>
          <a:graphicData uri="http://schemas.openxmlformats.org/drawingml/2006/table">
            <a:tbl>
              <a:tblPr/>
              <a:tblGrid>
                <a:gridCol w="5040312"/>
                <a:gridCol w="3189288"/>
              </a:tblGrid>
              <a:tr h="1127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 Antiqua" pitchFamily="18" charset="0"/>
                        </a:rPr>
                        <a:t>Άνω Αίγυπτος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Βαδάριος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πολιτισμός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περ. 4500-4000/3900 π.Χ.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Ναγκάδιος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πολιτισμός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&gt;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Ναγκάντια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Ι ή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Αμράτια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φάση (ελ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Άμρα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&gt;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Ναγκάντα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ΙΙ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Γκερζέρια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φάση (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Γκέρζα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&gt;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Ναγκάντια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ΙΙΙ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Σημαίνια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φάση (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Σημαίνα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Book Antiqua" pitchFamily="18" charset="0"/>
                        </a:rPr>
                        <a:t>Κάτω Αίγυπτος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Πολιτισμός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Μερίμδα</a:t>
                      </a:r>
                      <a:endParaRPr kumimoji="0" lang="el-GR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Βούτιος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-Μάντιος πολιτισμός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περ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. 4000/3900-3050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π.Χ.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περ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. 3900-3650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π.Χ.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περ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. 3650-3300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π.Χ.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περ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. 3300-3050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π.Χ.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περ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. 4500-4000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π.Χ.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περ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. 4000-3200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Book Antiqua" pitchFamily="18" charset="0"/>
                        </a:rPr>
                        <a:t>π.Χ.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χαρτηςγενικ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74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3350" y="3933825"/>
            <a:ext cx="7207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altLang="el-GR" sz="1200" b="1">
                <a:solidFill>
                  <a:schemeClr val="bg1"/>
                </a:solidFill>
              </a:rPr>
              <a:t>Βαδάρι</a:t>
            </a:r>
          </a:p>
        </p:txBody>
      </p:sp>
      <p:pic>
        <p:nvPicPr>
          <p:cNvPr id="5" name="Picture 2" descr="χαρτης Μεριμντα δέλ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6084168" cy="401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Oval 3"/>
          <p:cNvSpPr>
            <a:spLocks noChangeArrowheads="1"/>
          </p:cNvSpPr>
          <p:nvPr/>
        </p:nvSpPr>
        <p:spPr bwMode="auto">
          <a:xfrm>
            <a:off x="4787900" y="2565400"/>
            <a:ext cx="12239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l-GR" altLang="el-GR" sz="1100" b="1"/>
              <a:t>Μερίμδα Μπενί </a:t>
            </a:r>
          </a:p>
          <a:p>
            <a:r>
              <a:rPr lang="el-GR" altLang="el-GR" sz="1100" b="1"/>
              <a:t>Σαλάμα</a:t>
            </a: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2338388" y="4725988"/>
            <a:ext cx="7207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altLang="el-GR" sz="1200" b="1">
                <a:solidFill>
                  <a:schemeClr val="bg1"/>
                </a:solidFill>
              </a:rPr>
              <a:t>Νακάδα</a:t>
            </a: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1692275" y="5518150"/>
            <a:ext cx="12954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l-GR" altLang="el-GR" sz="1200" b="1">
                <a:solidFill>
                  <a:schemeClr val="bg1"/>
                </a:solidFill>
              </a:rPr>
              <a:t>Ιεράκων Πόλη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248150" y="4437063"/>
            <a:ext cx="47164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el-GR"/>
              <a:t> Κατά την Προδυναστική Περίοδο τίθενται οι βάσεις των ταφικών εθίμων και της πολιτικής ιδεολογίας της Δυναστικής Αιγύπτου</a:t>
            </a:r>
            <a:r>
              <a:rPr lang="en-US" altLang="el-GR"/>
              <a:t>.</a:t>
            </a:r>
            <a:endParaRPr lang="el-GR" altLang="el-GR"/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el-GR"/>
              <a:t> Αστικοποίηση της Ιεράκων Πόλης  οδηγεί στη συγκρότηση μοναρχικής εξουσίας γύρω στο τέλος της 4</a:t>
            </a:r>
            <a:r>
              <a:rPr lang="el-GR" altLang="el-GR" baseline="30000"/>
              <a:t>ης</a:t>
            </a:r>
            <a:r>
              <a:rPr lang="el-GR" altLang="el-GR"/>
              <a:t> χιλιετίας π.Χ.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Μερίμντα κεφαλή ανθρ ειδωλίου 11ε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6024"/>
            <a:ext cx="4429774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40322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b="1">
                <a:solidFill>
                  <a:srgbClr val="FFC000"/>
                </a:solidFill>
              </a:rPr>
              <a:t>Πολιτισμός Μερίμδα</a:t>
            </a:r>
          </a:p>
          <a:p>
            <a:pPr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Κεφαλή ειδωλίου από πηλό (Αρχαιολογικό Μουσείο Καΐρου) </a:t>
            </a:r>
          </a:p>
          <a:p>
            <a:pPr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l-GR" altLang="el-GR" sz="1400"/>
              <a:t>  </a:t>
            </a:r>
            <a:r>
              <a:rPr lang="el-GR" altLang="el-GR" sz="1500" b="1"/>
              <a:t>Ωοειδές πρόσωπο με χαρακτηριστικά σε μορφή οπών, διαφόρων σχημάτων και μεγεθών, τοποθετημένων σε αντιστοιχία με τα μάτια, τα ρουθούνια και το στόμα.</a:t>
            </a:r>
          </a:p>
          <a:p>
            <a:pPr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l-GR" altLang="el-GR" sz="1500" b="1"/>
              <a:t>    Μύτη ελαφρά έξεργη. Έχει υποστηριχθεί ότι οι διάσπαρτες μικρές οπές στο κεφάλι, το πηγούνι και τις παρειές αρχικά περιείχαν τούφες αληθινών μαλλιών, που θα έδιναν ανδρική ταυτότητα στην κεφαλή. </a:t>
            </a:r>
          </a:p>
          <a:p>
            <a:pPr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l-GR" altLang="el-GR" sz="1500" b="1"/>
              <a:t>     Κεφαλή με ίχνη χρώματος, με βαθιά οπή στο λαιμό για τοποθέτηση ράβδου.  Αν η υπόθεση αυτή ευσταθεί, η κεφαλή ίσως χρησίμευε ως επίστεψη ενός σκήπτρου που χρησιμοποιούνταν σε μαγικές-θρησκευτικές τελετές, παρέχοντας έτσι ένα είδος ζωτικής ενέργειας. </a:t>
            </a:r>
          </a:p>
          <a:p>
            <a:pPr algn="l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l-GR" altLang="el-GR" sz="1500" b="1"/>
              <a:t>       Η χρονολόγηση του το καθιστά μία από τις παλαιότερες αναπαραστάσεις ανθρώπινης μορφής που έχουν ποτέ ανακαλυφθεί στην Αφρική.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8820150" y="333375"/>
            <a:ext cx="0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8820150" y="3573463"/>
            <a:ext cx="0" cy="273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16913" y="27813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l-GR"/>
              <a:t>11 </a:t>
            </a:r>
            <a:r>
              <a:rPr lang="el-GR" altLang="el-GR"/>
              <a:t>εκ.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163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b="1" err="1" smtClean="0">
                <a:solidFill>
                  <a:srgbClr val="FFC000"/>
                </a:solidFill>
              </a:rPr>
              <a:t>Βαδάριος</a:t>
            </a:r>
            <a:r>
              <a:rPr lang="el-GR" sz="4000" b="1" smtClean="0">
                <a:solidFill>
                  <a:srgbClr val="FFC000"/>
                </a:solidFill>
              </a:rPr>
              <a:t> πολιτισμός </a:t>
            </a:r>
            <a:br>
              <a:rPr lang="el-GR" sz="4000" b="1" smtClean="0">
                <a:solidFill>
                  <a:srgbClr val="FFC000"/>
                </a:solidFill>
              </a:rPr>
            </a:br>
            <a:r>
              <a:rPr lang="el-GR" sz="4000" b="1" smtClean="0">
                <a:solidFill>
                  <a:srgbClr val="FFC000"/>
                </a:solidFill>
              </a:rPr>
              <a:t>(4500-4000/3900 </a:t>
            </a:r>
            <a:r>
              <a:rPr lang="el-GR" sz="4000" b="1" err="1">
                <a:solidFill>
                  <a:srgbClr val="FFC000"/>
                </a:solidFill>
              </a:rPr>
              <a:t>π.Χ.</a:t>
            </a:r>
            <a:r>
              <a:rPr lang="el-GR" sz="4000" b="1">
                <a:solidFill>
                  <a:srgbClr val="FFC000"/>
                </a:solidFill>
              </a:rPr>
              <a:t>)</a:t>
            </a:r>
            <a:endParaRPr lang="el-GR" sz="2800" b="1">
              <a:solidFill>
                <a:srgbClr val="FFC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68413"/>
            <a:ext cx="439420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altLang="el-GR" sz="2400">
                <a:solidFill>
                  <a:srgbClr val="FF0000"/>
                </a:solidFill>
              </a:rPr>
              <a:t>Ταφές</a:t>
            </a:r>
            <a:r>
              <a:rPr lang="el-GR" altLang="el-GR"/>
              <a:t> </a:t>
            </a:r>
          </a:p>
          <a:p>
            <a:pPr marL="342900" indent="-342900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l-GR" altLang="el-GR"/>
              <a:t>Ρηχός τάφος, κυκλικού ή οβάλ σχήματος, με πρόθεση για ορθογώνια ανωδομή.</a:t>
            </a:r>
          </a:p>
          <a:p>
            <a:pPr marL="342900" indent="-342900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l-GR" altLang="el-GR"/>
              <a:t>Η αρχιτεκτονική του τάφου υπαγορευόταν από:  (1) τη φύση του αμμώδους εδάφους της ερήμου, (2) την απλή μορφή των εργαλείων, (3) την έλλειψη δυνατότητας τελειοποίησης του σχήματος του τάφου.</a:t>
            </a:r>
          </a:p>
          <a:p>
            <a:pPr marL="342900" indent="-342900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l-GR" altLang="el-GR"/>
              <a:t>Το σώμα σε συνεσταλμένη στάση με το κεφάλι στο νότο και το πρόσωπο να κοιτάζει δυτικά ενδυόταν ψάθα ή δέρμα για προστασία</a:t>
            </a:r>
          </a:p>
          <a:p>
            <a:pPr marL="342900" indent="-342900"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l-GR" altLang="el-GR"/>
              <a:t>Κτερίσματα δίπλα στο σώμα ή σε ειδική κόγχη.</a:t>
            </a:r>
          </a:p>
          <a:p>
            <a:pPr marL="342900" indent="-342900" algn="l">
              <a:spcBef>
                <a:spcPct val="50000"/>
              </a:spcBef>
              <a:buFontTx/>
              <a:buBlip>
                <a:blip r:embed="rId2"/>
              </a:buBlip>
            </a:pPr>
            <a:endParaRPr lang="el-GR" altLang="el-GR" sz="2000"/>
          </a:p>
        </p:txBody>
      </p:sp>
      <p:pic>
        <p:nvPicPr>
          <p:cNvPr id="10" name="Picture 2" descr="tomb57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497" y="1484784"/>
            <a:ext cx="4371975" cy="494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5822950" y="6021388"/>
            <a:ext cx="220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>
                <a:solidFill>
                  <a:srgbClr val="FF0000"/>
                </a:solidFill>
              </a:rPr>
              <a:t>Τάφος υπ. αρ. 5733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4021</TotalTime>
  <Words>1179</Words>
  <Application>Microsoft Office PowerPoint</Application>
  <PresentationFormat>On-screen Show (4:3)</PresentationFormat>
  <Paragraphs>176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Constantia</vt:lpstr>
      <vt:lpstr>Wingdings 2</vt:lpstr>
      <vt:lpstr>Times New Roman</vt:lpstr>
      <vt:lpstr>Book Antiqua</vt:lpstr>
      <vt:lpstr>Wingdings</vt:lpstr>
      <vt:lpstr>Paper</vt:lpstr>
      <vt:lpstr>Office Theme</vt:lpstr>
      <vt:lpstr>Microsoft Office Excel Chart</vt:lpstr>
      <vt:lpstr>Αιγυπτιακή Αρχαιολογία 1: Τα μεγάλα βασίλεια</vt:lpstr>
      <vt:lpstr>Άδειες Χρήσης</vt:lpstr>
      <vt:lpstr>Χρηματοδότηση</vt:lpstr>
      <vt:lpstr>     ΑΙΓΥΠΤΙΑΚΗ ΡΧΑΙΟΛΟΓΙΑ Ι Tα μεγάλα Βασίλεια</vt:lpstr>
      <vt:lpstr>Χρονολόγιο &amp; Περίοδοι της Αιγυπτιακής Ιστορίας</vt:lpstr>
      <vt:lpstr>Προδυναστική Αίγυπτος</vt:lpstr>
      <vt:lpstr>Slide 7</vt:lpstr>
      <vt:lpstr>Slide 8</vt:lpstr>
      <vt:lpstr>Βαδάριος πολιτισμός  (4500-4000/3900 π.Χ.)</vt:lpstr>
      <vt:lpstr>Slide 10</vt:lpstr>
      <vt:lpstr>Νακάδιος πολιτισμός  (4000/3900-3050 π.Χ.)</vt:lpstr>
      <vt:lpstr>Slide 12</vt:lpstr>
      <vt:lpstr>Slide 13</vt:lpstr>
      <vt:lpstr>Slide 14</vt:lpstr>
      <vt:lpstr>Συνιστώσες δημιουργίας του Αιγυπτιακού κράτους</vt:lpstr>
      <vt:lpstr>Η Αίγυπτος κατά την Προδυναστική &amp;  Αρχαϊκή περίοδο</vt:lpstr>
      <vt:lpstr>Υποθετικός χάρτης των πρώιμων ηγεμονιών του Νότου</vt:lpstr>
      <vt:lpstr>(1) Πρώιμες ηγεμονίες και συγκρούσεις</vt:lpstr>
      <vt:lpstr>Slide 19</vt:lpstr>
      <vt:lpstr>Slide 20</vt:lpstr>
      <vt:lpstr>Slide 21</vt:lpstr>
      <vt:lpstr>Slide 22</vt:lpstr>
      <vt:lpstr>Slide 23</vt:lpstr>
      <vt:lpstr>Θεωρίες για την παλέτα του Ναρ-μέχερ</vt:lpstr>
      <vt:lpstr>Στατιστικά συγκρούσεων με ή χωρίς την παρουσία αλλοεθνών</vt:lpstr>
      <vt:lpstr>Συμπεράσματα…</vt:lpstr>
    </vt:vector>
  </TitlesOfParts>
  <Company>U.A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Mediterranean Studies University of the Aegean</dc:title>
  <dc:creator>Panagiotis Kousoulis</dc:creator>
  <cp:lastModifiedBy>Μινα</cp:lastModifiedBy>
  <cp:revision>159</cp:revision>
  <dcterms:created xsi:type="dcterms:W3CDTF">2002-10-06T20:22:01Z</dcterms:created>
  <dcterms:modified xsi:type="dcterms:W3CDTF">2015-07-15T13:55:32Z</dcterms:modified>
</cp:coreProperties>
</file>