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346" r:id="rId3"/>
    <p:sldId id="326" r:id="rId4"/>
    <p:sldId id="348" r:id="rId5"/>
    <p:sldId id="327" r:id="rId6"/>
    <p:sldId id="347" r:id="rId7"/>
    <p:sldId id="358" r:id="rId8"/>
    <p:sldId id="345" r:id="rId9"/>
    <p:sldId id="259" r:id="rId10"/>
    <p:sldId id="261" r:id="rId11"/>
    <p:sldId id="349" r:id="rId12"/>
    <p:sldId id="341" r:id="rId13"/>
    <p:sldId id="342" r:id="rId14"/>
    <p:sldId id="343" r:id="rId15"/>
    <p:sldId id="344" r:id="rId16"/>
    <p:sldId id="328" r:id="rId17"/>
    <p:sldId id="329" r:id="rId18"/>
    <p:sldId id="353" r:id="rId19"/>
    <p:sldId id="354" r:id="rId20"/>
    <p:sldId id="355" r:id="rId21"/>
    <p:sldId id="330" r:id="rId22"/>
    <p:sldId id="356" r:id="rId23"/>
    <p:sldId id="357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22" r:id="rId34"/>
    <p:sldId id="323" r:id="rId35"/>
    <p:sldId id="324" r:id="rId36"/>
    <p:sldId id="325" r:id="rId37"/>
    <p:sldId id="267" r:id="rId38"/>
    <p:sldId id="271" r:id="rId39"/>
    <p:sldId id="268" r:id="rId40"/>
    <p:sldId id="269" r:id="rId41"/>
    <p:sldId id="270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  <p:sldId id="312" r:id="rId81"/>
    <p:sldId id="313" r:id="rId82"/>
    <p:sldId id="314" r:id="rId83"/>
    <p:sldId id="315" r:id="rId84"/>
    <p:sldId id="316" r:id="rId85"/>
    <p:sldId id="317" r:id="rId86"/>
    <p:sldId id="318" r:id="rId87"/>
    <p:sldId id="319" r:id="rId88"/>
    <p:sldId id="320" r:id="rId89"/>
    <p:sldId id="321" r:id="rId9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127A9-7AB1-4EDA-9AC1-2000DFD631A7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01798-83BF-42F6-BF2A-EB01D4E883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75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00DFA7-58CB-47B0-AA39-3C15CA8684A5}" type="slidenum">
              <a:rPr lang="en-US">
                <a:latin typeface="Times New Roman" panose="02020603050405020304" pitchFamily="18" charset="0"/>
              </a:rPr>
              <a:pPr/>
              <a:t>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2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1F3E38-1E36-482A-B1C4-0DA0B4CBA801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73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294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Planning is an iterative process.  Some projects won’t require a proposal</a:t>
            </a:r>
          </a:p>
        </p:txBody>
      </p:sp>
    </p:spTree>
    <p:extLst>
      <p:ext uri="{BB962C8B-B14F-4D97-AF65-F5344CB8AC3E}">
        <p14:creationId xmlns:p14="http://schemas.microsoft.com/office/powerpoint/2010/main" val="2436299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97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529D67-5D0E-4AED-A463-647D4E240AC4}" type="slidenum">
              <a:rPr lang="en-US">
                <a:latin typeface="Times New Roman" panose="02020603050405020304" pitchFamily="18" charset="0"/>
              </a:rPr>
              <a:pPr/>
              <a:t>22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4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529D67-5D0E-4AED-A463-647D4E240AC4}" type="slidenum">
              <a:rPr lang="en-US">
                <a:latin typeface="Times New Roman" panose="02020603050405020304" pitchFamily="18" charset="0"/>
              </a:rPr>
              <a:pPr/>
              <a:t>23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9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8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30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27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Project Management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9BD6-2320-4870-8C18-C03E6B330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7495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65768" y="1981200"/>
            <a:ext cx="10215033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11: Project Management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D251-D9D8-4F27-A5A2-DCC9D93A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929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Wiley 2010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0841A-8474-4809-8B78-9C07CC9C8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0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53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11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31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53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01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39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62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EABB-7CB5-45AC-8339-52B09BDCDBD8}" type="datetimeFigureOut">
              <a:rPr lang="el-GR" smtClean="0"/>
              <a:t>23/2/2022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5E24-17D4-4211-A157-C9FEA28689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400" dirty="0"/>
              <a:t>Introduction to 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5400" dirty="0"/>
              <a:t>Project Management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br>
              <a:rPr lang="en-US" sz="5400" dirty="0"/>
            </a:br>
            <a:endParaRPr lang="en-US" sz="5400" dirty="0"/>
          </a:p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sz="4000" dirty="0"/>
              <a:t>Michael Vidalis</a:t>
            </a:r>
          </a:p>
        </p:txBody>
      </p:sp>
    </p:spTree>
    <p:extLst>
      <p:ext uri="{BB962C8B-B14F-4D97-AF65-F5344CB8AC3E}">
        <p14:creationId xmlns:p14="http://schemas.microsoft.com/office/powerpoint/2010/main" val="232219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Why Need Project Management?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12135"/>
            <a:ext cx="10515600" cy="4064828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Complex project needs coordination of:</a:t>
            </a:r>
          </a:p>
          <a:p>
            <a:pPr lvl="1">
              <a:defRPr/>
            </a:pPr>
            <a:r>
              <a:rPr lang="en-US" sz="2800" dirty="0"/>
              <a:t>Multiple people</a:t>
            </a:r>
          </a:p>
          <a:p>
            <a:pPr lvl="1">
              <a:defRPr/>
            </a:pPr>
            <a:r>
              <a:rPr lang="en-US" sz="2800" dirty="0"/>
              <a:t>Multiple resources (labs, equipment, etc.)</a:t>
            </a:r>
          </a:p>
          <a:p>
            <a:pPr lvl="1">
              <a:defRPr/>
            </a:pPr>
            <a:r>
              <a:rPr lang="en-US" sz="2800" dirty="0"/>
              <a:t>Multiple tasks – some must precede others</a:t>
            </a:r>
          </a:p>
          <a:p>
            <a:pPr lvl="1">
              <a:defRPr/>
            </a:pPr>
            <a:r>
              <a:rPr lang="en-US" sz="2800" dirty="0"/>
              <a:t>Multiple decision points – approvals</a:t>
            </a:r>
          </a:p>
          <a:p>
            <a:pPr lvl="1">
              <a:defRPr/>
            </a:pPr>
            <a:r>
              <a:rPr lang="en-US" sz="2800" dirty="0"/>
              <a:t>Phased expenditure of funds</a:t>
            </a:r>
          </a:p>
          <a:p>
            <a:pPr lvl="1">
              <a:defRPr/>
            </a:pPr>
            <a:r>
              <a:rPr lang="en-US" sz="2800" dirty="0"/>
              <a:t>Matching of people/resources to tasks</a:t>
            </a:r>
          </a:p>
        </p:txBody>
      </p:sp>
    </p:spTree>
    <p:extLst>
      <p:ext uri="{BB962C8B-B14F-4D97-AF65-F5344CB8AC3E}">
        <p14:creationId xmlns:p14="http://schemas.microsoft.com/office/powerpoint/2010/main" val="337631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06060A"/>
                </a:solidFill>
              </a:rPr>
              <a:t>Reproduced with permission from BESTEAMS 2004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EF0959-44B6-4648-A904-9A0D6F62A26A}" type="slidenum">
              <a:rPr lang="en-US" sz="1400">
                <a:solidFill>
                  <a:srgbClr val="06060A"/>
                </a:solidFill>
              </a:rPr>
              <a:pPr/>
              <a:t>11</a:t>
            </a:fld>
            <a:endParaRPr lang="en-US" sz="1400">
              <a:solidFill>
                <a:srgbClr val="06060A"/>
              </a:solidFill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Phases of Project Management</a:t>
            </a:r>
            <a:endParaRPr lang="en-US" sz="4000" baseline="30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43955"/>
            <a:ext cx="10515600" cy="3833008"/>
          </a:xfrm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2075" tIns="46038" rIns="92075" bIns="46038" rtlCol="0">
            <a:normAutofit/>
          </a:bodyPr>
          <a:lstStyle/>
          <a:p>
            <a:pPr marL="609600" indent="-609600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Define the project’s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scope</a:t>
            </a:r>
          </a:p>
          <a:p>
            <a:pPr marL="609600" indent="-609600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Develop the project’s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plan</a:t>
            </a:r>
          </a:p>
          <a:p>
            <a:pPr marL="609600" indent="-609600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Implement the plan &amp;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control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the process</a:t>
            </a:r>
          </a:p>
          <a:p>
            <a:pPr marL="609600" indent="-609600"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Close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out the project </a:t>
            </a:r>
          </a:p>
        </p:txBody>
      </p:sp>
    </p:spTree>
    <p:extLst>
      <p:ext uri="{BB962C8B-B14F-4D97-AF65-F5344CB8AC3E}">
        <p14:creationId xmlns:p14="http://schemas.microsoft.com/office/powerpoint/2010/main" val="1606765240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Suggested Steps in </a:t>
            </a:r>
            <a:br>
              <a:rPr lang="en-US"/>
            </a:br>
            <a:r>
              <a:rPr lang="en-US"/>
              <a:t>Project Management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08349"/>
            <a:ext cx="10515600" cy="37686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Generate a formal </a:t>
            </a:r>
            <a:r>
              <a:rPr lang="en-US" dirty="0">
                <a:solidFill>
                  <a:srgbClr val="C00000"/>
                </a:solidFill>
              </a:rPr>
              <a:t>definition</a:t>
            </a:r>
            <a:r>
              <a:rPr lang="en-US" dirty="0"/>
              <a:t> of the project, with </a:t>
            </a:r>
            <a:r>
              <a:rPr lang="en-US" dirty="0">
                <a:solidFill>
                  <a:srgbClr val="C00000"/>
                </a:solidFill>
              </a:rPr>
              <a:t>goals, constraints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assumptions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Identify project </a:t>
            </a:r>
            <a:r>
              <a:rPr lang="en-US" dirty="0">
                <a:solidFill>
                  <a:srgbClr val="C00000"/>
                </a:solidFill>
              </a:rPr>
              <a:t>start/end dates</a:t>
            </a:r>
            <a:r>
              <a:rPr lang="en-US" dirty="0"/>
              <a:t>, any mandatory milestones, including reports, signoffs, deliverables, etc.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List </a:t>
            </a:r>
            <a:r>
              <a:rPr lang="en-US" dirty="0">
                <a:solidFill>
                  <a:srgbClr val="C00000"/>
                </a:solidFill>
              </a:rPr>
              <a:t>constraints</a:t>
            </a:r>
            <a:r>
              <a:rPr lang="en-US" dirty="0"/>
              <a:t> – money, equipment availability, holidays, etc.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Identify </a:t>
            </a:r>
            <a:r>
              <a:rPr lang="en-US" dirty="0">
                <a:solidFill>
                  <a:srgbClr val="C00000"/>
                </a:solidFill>
              </a:rPr>
              <a:t>tasks</a:t>
            </a:r>
            <a:r>
              <a:rPr lang="en-US" dirty="0"/>
              <a:t> to be accomplished – high level (i.e., by categories), then details within each, using brainstorming method – green light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Suggested Steps, cont.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85623"/>
            <a:ext cx="10515600" cy="369134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Refine detailed </a:t>
            </a:r>
            <a:r>
              <a:rPr lang="en-US" dirty="0">
                <a:solidFill>
                  <a:srgbClr val="C00000"/>
                </a:solidFill>
              </a:rPr>
              <a:t>task list</a:t>
            </a:r>
            <a:r>
              <a:rPr lang="en-US" dirty="0"/>
              <a:t>, dropping/ combining, adding things omitted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/>
              <a:t>Then, for each task in list: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Estimate time </a:t>
            </a:r>
            <a:r>
              <a:rPr lang="en-US" dirty="0"/>
              <a:t>(person hours, calendar period)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Identify </a:t>
            </a:r>
            <a:r>
              <a:rPr lang="en-US" dirty="0">
                <a:solidFill>
                  <a:srgbClr val="C00000"/>
                </a:solidFill>
              </a:rPr>
              <a:t>dependencies</a:t>
            </a:r>
            <a:r>
              <a:rPr lang="en-US" dirty="0"/>
              <a:t> among tasks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Identify </a:t>
            </a:r>
            <a:r>
              <a:rPr lang="en-US" dirty="0">
                <a:solidFill>
                  <a:srgbClr val="C00000"/>
                </a:solidFill>
              </a:rPr>
              <a:t>resources</a:t>
            </a:r>
            <a:r>
              <a:rPr lang="en-US" dirty="0"/>
              <a:t> (people, money, parts, etc.)</a:t>
            </a:r>
          </a:p>
          <a:p>
            <a:pPr>
              <a:lnSpc>
                <a:spcPct val="90000"/>
              </a:lnSpc>
              <a:buFont typeface="Monotype Sorts" pitchFamily="2" charset="2"/>
              <a:buChar char="b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Suggested Steps, cont.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Organize task groups roughly by starting date</a:t>
            </a:r>
          </a:p>
          <a:p>
            <a:pPr>
              <a:defRPr/>
            </a:pPr>
            <a:r>
              <a:rPr lang="en-US" dirty="0"/>
              <a:t>List dependencies that should or MUST hold</a:t>
            </a:r>
          </a:p>
          <a:p>
            <a:pPr>
              <a:defRPr/>
            </a:pPr>
            <a:r>
              <a:rPr lang="en-US" dirty="0"/>
              <a:t>Use MS Project to make a GANTT chart</a:t>
            </a:r>
          </a:p>
          <a:p>
            <a:pPr>
              <a:buFontTx/>
              <a:buChar char="•"/>
              <a:defRPr/>
            </a:pPr>
            <a:r>
              <a:rPr lang="en-US" dirty="0"/>
              <a:t>First capture tasks and task groups, milestones</a:t>
            </a:r>
          </a:p>
          <a:p>
            <a:pPr>
              <a:buFontTx/>
              <a:buChar char="•"/>
              <a:defRPr/>
            </a:pPr>
            <a:r>
              <a:rPr lang="en-US" dirty="0"/>
              <a:t>Identify </a:t>
            </a:r>
            <a:r>
              <a:rPr lang="en-US" dirty="0">
                <a:solidFill>
                  <a:srgbClr val="C00000"/>
                </a:solidFill>
              </a:rPr>
              <a:t>critical path</a:t>
            </a:r>
            <a:r>
              <a:rPr lang="en-US" dirty="0"/>
              <a:t>, see if it can be shortened (get more “slack”)</a:t>
            </a:r>
          </a:p>
          <a:p>
            <a:pPr>
              <a:buFontTx/>
              <a:buChar char="•"/>
              <a:defRPr/>
            </a:pPr>
            <a:r>
              <a:rPr lang="en-US" dirty="0"/>
              <a:t>Assign person-hours and specific team member(s) to each task – identify “task leads”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7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Suggested Steps, cont.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40923"/>
            <a:ext cx="10515600" cy="3936039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As project progresses:</a:t>
            </a:r>
          </a:p>
          <a:p>
            <a:pPr>
              <a:buFontTx/>
              <a:buChar char="•"/>
              <a:defRPr/>
            </a:pPr>
            <a:r>
              <a:rPr lang="en-US" dirty="0"/>
              <a:t>Monitor, </a:t>
            </a:r>
            <a:r>
              <a:rPr lang="en-US" dirty="0">
                <a:solidFill>
                  <a:srgbClr val="C00000"/>
                </a:solidFill>
              </a:rPr>
              <a:t>record progress </a:t>
            </a:r>
            <a:r>
              <a:rPr lang="en-US" dirty="0"/>
              <a:t>on all tasks, at least weekly – use “Tracking Gantt Chart”</a:t>
            </a:r>
          </a:p>
          <a:p>
            <a:pPr>
              <a:buFontTx/>
              <a:buChar char="•"/>
              <a:defRPr/>
            </a:pPr>
            <a:r>
              <a:rPr lang="en-US" dirty="0"/>
              <a:t>Pay particular attention to those on critical path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Revise plan </a:t>
            </a:r>
            <a:r>
              <a:rPr lang="en-US" dirty="0"/>
              <a:t>as needed to take into account changes, adapt to meet milestones</a:t>
            </a:r>
          </a:p>
        </p:txBody>
      </p:sp>
    </p:spTree>
    <p:extLst>
      <p:ext uri="{BB962C8B-B14F-4D97-AF65-F5344CB8AC3E}">
        <p14:creationId xmlns:p14="http://schemas.microsoft.com/office/powerpoint/2010/main" val="861966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948A1E-3A88-48FC-990B-DDD477D1754E}" type="slidenum">
              <a:rPr lang="en-US"/>
              <a:pPr/>
              <a:t>16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98562"/>
          </a:xfrm>
        </p:spPr>
        <p:txBody>
          <a:bodyPr/>
          <a:lstStyle/>
          <a:p>
            <a:pPr eaLnBrk="1" hangingPunct="1"/>
            <a:r>
              <a:rPr lang="en-US" sz="3400"/>
              <a:t>Planning and Scheduling Projects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5465" y="2266682"/>
            <a:ext cx="8589135" cy="3829318"/>
          </a:xfrm>
        </p:spPr>
        <p:txBody>
          <a:bodyPr/>
          <a:lstStyle/>
          <a:p>
            <a:pPr eaLnBrk="1" hangingPunct="1"/>
            <a:r>
              <a:rPr lang="en-US" b="1" i="1" dirty="0"/>
              <a:t>Planning.</a:t>
            </a:r>
            <a:r>
              <a:rPr lang="en-US" dirty="0"/>
              <a:t>  Determining </a:t>
            </a:r>
            <a:r>
              <a:rPr lang="en-US" dirty="0">
                <a:solidFill>
                  <a:srgbClr val="C00000"/>
                </a:solidFill>
              </a:rPr>
              <a:t>what must be done </a:t>
            </a:r>
            <a:r>
              <a:rPr lang="en-US" dirty="0"/>
              <a:t>and which </a:t>
            </a:r>
            <a:r>
              <a:rPr lang="en-US" dirty="0">
                <a:solidFill>
                  <a:srgbClr val="C00000"/>
                </a:solidFill>
              </a:rPr>
              <a:t>tasks must precede others</a:t>
            </a:r>
            <a:r>
              <a:rPr lang="en-US" dirty="0"/>
              <a:t>.</a:t>
            </a:r>
          </a:p>
          <a:p>
            <a:pPr eaLnBrk="1" hangingPunct="1"/>
            <a:r>
              <a:rPr lang="en-US" b="1" i="1" dirty="0"/>
              <a:t>Scheduling</a:t>
            </a:r>
            <a:r>
              <a:rPr lang="en-US" b="1" dirty="0"/>
              <a:t>.</a:t>
            </a:r>
            <a:r>
              <a:rPr lang="en-US" dirty="0"/>
              <a:t>  Determining </a:t>
            </a:r>
            <a:r>
              <a:rPr lang="en-US" dirty="0">
                <a:solidFill>
                  <a:srgbClr val="C00000"/>
                </a:solidFill>
              </a:rPr>
              <a:t>when the tasks must be completed</a:t>
            </a:r>
            <a:r>
              <a:rPr lang="en-US" dirty="0"/>
              <a:t>; </a:t>
            </a:r>
          </a:p>
          <a:p>
            <a:pPr eaLnBrk="1" hangingPunct="1"/>
            <a:r>
              <a:rPr lang="en-US" dirty="0"/>
              <a:t>when they can and when they must be started; </a:t>
            </a:r>
          </a:p>
          <a:p>
            <a:pPr eaLnBrk="1" hangingPunct="1"/>
            <a:r>
              <a:rPr lang="en-US" dirty="0"/>
              <a:t>which tasks are critical to the timely completion of the project; and </a:t>
            </a:r>
          </a:p>
          <a:p>
            <a:pPr eaLnBrk="1" hangingPunct="1"/>
            <a:r>
              <a:rPr lang="en-US" dirty="0"/>
              <a:t>which tasks have slack and how much.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2173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612DEE-227F-4124-89E7-DCDFAA218653}" type="slidenum">
              <a:rPr lang="en-US"/>
              <a:pPr/>
              <a:t>17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Scheduling the Project: PERT and CPM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24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DF90118-1E48-4182-9760-98B36F55AF13}" type="slidenum">
              <a:rPr lang="en-US" sz="1400">
                <a:solidFill>
                  <a:srgbClr val="06060A"/>
                </a:solidFill>
              </a:rPr>
              <a:pPr/>
              <a:t>18</a:t>
            </a:fld>
            <a:endParaRPr lang="en-US" sz="1400">
              <a:solidFill>
                <a:srgbClr val="06060A"/>
              </a:solidFill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533400"/>
            <a:ext cx="5867400" cy="1143000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Develop the Project’s Plan</a:t>
            </a:r>
            <a:endParaRPr lang="en-US" sz="4000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12572069" y="4724401"/>
            <a:ext cx="1860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l-GR" b="1">
              <a:solidFill>
                <a:schemeClr val="tx2"/>
              </a:solidFill>
            </a:endParaRPr>
          </a:p>
        </p:txBody>
      </p:sp>
      <p:sp>
        <p:nvSpPr>
          <p:cNvPr id="18438" name="Line 4"/>
          <p:cNvSpPr>
            <a:spLocks noChangeShapeType="1"/>
          </p:cNvSpPr>
          <p:nvPr/>
        </p:nvSpPr>
        <p:spPr bwMode="auto">
          <a:xfrm>
            <a:off x="6108700" y="2519364"/>
            <a:ext cx="0" cy="4540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>
            <a:off x="6108700" y="4945064"/>
            <a:ext cx="0" cy="4540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108700" y="3732214"/>
            <a:ext cx="0" cy="4540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8441" name="Group 7"/>
          <p:cNvGrpSpPr>
            <a:grpSpLocks/>
          </p:cNvGrpSpPr>
          <p:nvPr/>
        </p:nvGrpSpPr>
        <p:grpSpPr bwMode="auto">
          <a:xfrm>
            <a:off x="4895850" y="1758950"/>
            <a:ext cx="2425700" cy="762000"/>
            <a:chOff x="528" y="1104"/>
            <a:chExt cx="1528" cy="480"/>
          </a:xfrm>
        </p:grpSpPr>
        <p:sp>
          <p:nvSpPr>
            <p:cNvPr id="184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528" cy="4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18461" name="Rectangle 9"/>
            <p:cNvSpPr>
              <a:spLocks noChangeArrowheads="1"/>
            </p:cNvSpPr>
            <p:nvPr/>
          </p:nvSpPr>
          <p:spPr bwMode="auto">
            <a:xfrm>
              <a:off x="533" y="1115"/>
              <a:ext cx="152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2000" b="1">
                  <a:solidFill>
                    <a:schemeClr val="tx2"/>
                  </a:solidFill>
                </a:rPr>
                <a:t>Break Down Project</a:t>
              </a:r>
            </a:p>
            <a:p>
              <a:pPr algn="ctr"/>
              <a:r>
                <a:rPr lang="en-US" sz="2000" b="1">
                  <a:solidFill>
                    <a:schemeClr val="tx2"/>
                  </a:solidFill>
                </a:rPr>
                <a:t>Tasks (WBS)</a:t>
              </a:r>
            </a:p>
          </p:txBody>
        </p:sp>
      </p:grp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-1477963" y="4970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b="1">
              <a:solidFill>
                <a:schemeClr val="tx2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-554038" y="384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b="1">
              <a:solidFill>
                <a:schemeClr val="tx2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-1622425" y="3267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l-GR" b="1">
              <a:solidFill>
                <a:schemeClr val="tx2"/>
              </a:solidFill>
            </a:endParaRPr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4894263" y="2971800"/>
            <a:ext cx="2427288" cy="762000"/>
            <a:chOff x="527" y="1104"/>
            <a:chExt cx="1529" cy="480"/>
          </a:xfrm>
        </p:grpSpPr>
        <p:sp>
          <p:nvSpPr>
            <p:cNvPr id="18458" name="Rectangle 14"/>
            <p:cNvSpPr>
              <a:spLocks noChangeArrowheads="1"/>
            </p:cNvSpPr>
            <p:nvPr/>
          </p:nvSpPr>
          <p:spPr bwMode="auto">
            <a:xfrm>
              <a:off x="528" y="1104"/>
              <a:ext cx="1528" cy="4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18459" name="Rectangle 15"/>
            <p:cNvSpPr>
              <a:spLocks noChangeArrowheads="1"/>
            </p:cNvSpPr>
            <p:nvPr/>
          </p:nvSpPr>
          <p:spPr bwMode="auto">
            <a:xfrm>
              <a:off x="527" y="1115"/>
              <a:ext cx="14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tx2"/>
                  </a:solidFill>
                </a:rPr>
                <a:t>Time Estimation &amp; </a:t>
              </a:r>
            </a:p>
            <a:p>
              <a:pPr algn="ctr" eaLnBrk="1" hangingPunct="1"/>
              <a:r>
                <a:rPr lang="en-US" sz="2000" b="1">
                  <a:solidFill>
                    <a:schemeClr val="tx2"/>
                  </a:solidFill>
                </a:rPr>
                <a:t>Dependencies</a:t>
              </a:r>
            </a:p>
          </p:txBody>
        </p:sp>
      </p:grpSp>
      <p:grpSp>
        <p:nvGrpSpPr>
          <p:cNvPr id="18446" name="Group 16"/>
          <p:cNvGrpSpPr>
            <a:grpSpLocks/>
          </p:cNvGrpSpPr>
          <p:nvPr/>
        </p:nvGrpSpPr>
        <p:grpSpPr bwMode="auto">
          <a:xfrm>
            <a:off x="4872039" y="4184650"/>
            <a:ext cx="2473325" cy="762000"/>
            <a:chOff x="517" y="2496"/>
            <a:chExt cx="1558" cy="480"/>
          </a:xfrm>
        </p:grpSpPr>
        <p:sp>
          <p:nvSpPr>
            <p:cNvPr id="18456" name="Rectangle 17"/>
            <p:cNvSpPr>
              <a:spLocks noChangeArrowheads="1"/>
            </p:cNvSpPr>
            <p:nvPr/>
          </p:nvSpPr>
          <p:spPr bwMode="auto">
            <a:xfrm>
              <a:off x="528" y="2496"/>
              <a:ext cx="1528" cy="4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18457" name="Rectangle 18"/>
            <p:cNvSpPr>
              <a:spLocks noChangeArrowheads="1"/>
            </p:cNvSpPr>
            <p:nvPr/>
          </p:nvSpPr>
          <p:spPr bwMode="auto">
            <a:xfrm>
              <a:off x="517" y="2507"/>
              <a:ext cx="155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tx2"/>
                  </a:solidFill>
                </a:rPr>
                <a:t>Determine Resource </a:t>
              </a:r>
            </a:p>
            <a:p>
              <a:pPr algn="ctr" eaLnBrk="1" hangingPunct="1"/>
              <a:r>
                <a:rPr lang="en-US" sz="2000" b="1">
                  <a:solidFill>
                    <a:schemeClr val="tx2"/>
                  </a:solidFill>
                </a:rPr>
                <a:t>Needs</a:t>
              </a:r>
            </a:p>
          </p:txBody>
        </p:sp>
      </p:grpSp>
      <p:grpSp>
        <p:nvGrpSpPr>
          <p:cNvPr id="18447" name="Group 19"/>
          <p:cNvGrpSpPr>
            <a:grpSpLocks/>
          </p:cNvGrpSpPr>
          <p:nvPr/>
        </p:nvGrpSpPr>
        <p:grpSpPr bwMode="auto">
          <a:xfrm>
            <a:off x="4883150" y="5397500"/>
            <a:ext cx="2492376" cy="762000"/>
            <a:chOff x="1144" y="3400"/>
            <a:chExt cx="1570" cy="480"/>
          </a:xfrm>
        </p:grpSpPr>
        <p:sp>
          <p:nvSpPr>
            <p:cNvPr id="18454" name="Rectangle 20"/>
            <p:cNvSpPr>
              <a:spLocks noChangeArrowheads="1"/>
            </p:cNvSpPr>
            <p:nvPr/>
          </p:nvSpPr>
          <p:spPr bwMode="auto">
            <a:xfrm>
              <a:off x="1152" y="3400"/>
              <a:ext cx="1528" cy="48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/>
            </a:p>
          </p:txBody>
        </p:sp>
        <p:sp>
          <p:nvSpPr>
            <p:cNvPr id="18455" name="Rectangle 21"/>
            <p:cNvSpPr>
              <a:spLocks noChangeArrowheads="1"/>
            </p:cNvSpPr>
            <p:nvPr/>
          </p:nvSpPr>
          <p:spPr bwMode="auto">
            <a:xfrm>
              <a:off x="1144" y="3504"/>
              <a:ext cx="15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tx2"/>
                  </a:solidFill>
                </a:rPr>
                <a:t>Develop Gantt Chart</a:t>
              </a:r>
            </a:p>
          </p:txBody>
        </p:sp>
      </p:grpSp>
      <p:sp>
        <p:nvSpPr>
          <p:cNvPr id="18448" name="Line 22"/>
          <p:cNvSpPr>
            <a:spLocks noChangeShapeType="1"/>
          </p:cNvSpPr>
          <p:nvPr/>
        </p:nvSpPr>
        <p:spPr bwMode="auto">
          <a:xfrm flipH="1">
            <a:off x="4514850" y="5791200"/>
            <a:ext cx="381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8449" name="Line 23"/>
          <p:cNvSpPr>
            <a:spLocks noChangeShapeType="1"/>
          </p:cNvSpPr>
          <p:nvPr/>
        </p:nvSpPr>
        <p:spPr bwMode="auto">
          <a:xfrm flipV="1">
            <a:off x="4514850" y="2085975"/>
            <a:ext cx="0" cy="3733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8450" name="Line 24"/>
          <p:cNvSpPr>
            <a:spLocks noChangeShapeType="1"/>
          </p:cNvSpPr>
          <p:nvPr/>
        </p:nvSpPr>
        <p:spPr bwMode="auto">
          <a:xfrm>
            <a:off x="4514850" y="2124075"/>
            <a:ext cx="381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8451" name="Line 25"/>
          <p:cNvSpPr>
            <a:spLocks noChangeShapeType="1"/>
          </p:cNvSpPr>
          <p:nvPr/>
        </p:nvSpPr>
        <p:spPr bwMode="auto">
          <a:xfrm>
            <a:off x="4514850" y="3352800"/>
            <a:ext cx="381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8452" name="Line 26"/>
          <p:cNvSpPr>
            <a:spLocks noChangeShapeType="1"/>
          </p:cNvSpPr>
          <p:nvPr/>
        </p:nvSpPr>
        <p:spPr bwMode="auto">
          <a:xfrm>
            <a:off x="4514850" y="4572000"/>
            <a:ext cx="3810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8453" name="Text Box 27"/>
          <p:cNvSpPr txBox="1">
            <a:spLocks noChangeArrowheads="1"/>
          </p:cNvSpPr>
          <p:nvPr/>
        </p:nvSpPr>
        <p:spPr bwMode="auto">
          <a:xfrm>
            <a:off x="2743200" y="3581401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Review &amp; adjust</a:t>
            </a:r>
          </a:p>
        </p:txBody>
      </p:sp>
    </p:spTree>
    <p:extLst>
      <p:ext uri="{BB962C8B-B14F-4D97-AF65-F5344CB8AC3E}">
        <p14:creationId xmlns:p14="http://schemas.microsoft.com/office/powerpoint/2010/main" val="1958661510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06060A"/>
                </a:solidFill>
              </a:rPr>
              <a:t>Reproduced with permission from BESTEAMS 2004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5B1099-CFBC-4CE6-941F-6032B649A23B}" type="slidenum">
              <a:rPr lang="en-US" sz="1400">
                <a:solidFill>
                  <a:srgbClr val="06060A"/>
                </a:solidFill>
              </a:rPr>
              <a:pPr/>
              <a:t>19</a:t>
            </a:fld>
            <a:endParaRPr lang="en-US" sz="1400">
              <a:solidFill>
                <a:srgbClr val="06060A"/>
              </a:solidFill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3327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What is a Work Breakdown </a:t>
            </a:r>
            <a:b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Structure (WBS)?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5700" y="2259013"/>
            <a:ext cx="7340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hierarchical representation of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It starts with the major project areas to be accomplished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It breaks the project areas into actionable pieces of work, segmenting elements into appropriate sublevels</a:t>
            </a:r>
          </a:p>
        </p:txBody>
      </p:sp>
    </p:spTree>
    <p:extLst>
      <p:ext uri="{BB962C8B-B14F-4D97-AF65-F5344CB8AC3E}">
        <p14:creationId xmlns:p14="http://schemas.microsoft.com/office/powerpoint/2010/main" val="280316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© Wiley 2010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Learning 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017713"/>
            <a:ext cx="8116888" cy="4114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Describe project management </a:t>
            </a:r>
            <a:r>
              <a:rPr lang="en-US" dirty="0">
                <a:solidFill>
                  <a:srgbClr val="C00000"/>
                </a:solidFill>
              </a:rPr>
              <a:t>objectives</a:t>
            </a:r>
          </a:p>
          <a:p>
            <a:pPr eaLnBrk="1" hangingPunct="1"/>
            <a:r>
              <a:rPr lang="en-US" dirty="0"/>
              <a:t>Describe the project </a:t>
            </a:r>
            <a:r>
              <a:rPr lang="en-US" dirty="0">
                <a:solidFill>
                  <a:srgbClr val="C00000"/>
                </a:solidFill>
              </a:rPr>
              <a:t>life cycle</a:t>
            </a:r>
          </a:p>
          <a:p>
            <a:pPr eaLnBrk="1" hangingPunct="1"/>
            <a:r>
              <a:rPr lang="en-US" dirty="0"/>
              <a:t>Diagram networks of project </a:t>
            </a:r>
            <a:r>
              <a:rPr lang="en-US" dirty="0">
                <a:solidFill>
                  <a:srgbClr val="C00000"/>
                </a:solidFill>
              </a:rPr>
              <a:t>activities</a:t>
            </a:r>
          </a:p>
          <a:p>
            <a:pPr eaLnBrk="1" hangingPunct="1"/>
            <a:r>
              <a:rPr lang="en-US" dirty="0"/>
              <a:t>Estimate the </a:t>
            </a:r>
            <a:r>
              <a:rPr lang="en-US" dirty="0">
                <a:solidFill>
                  <a:srgbClr val="C00000"/>
                </a:solidFill>
              </a:rPr>
              <a:t>completion time </a:t>
            </a:r>
            <a:r>
              <a:rPr lang="en-US" dirty="0"/>
              <a:t>of a project</a:t>
            </a:r>
          </a:p>
          <a:p>
            <a:pPr eaLnBrk="1" hangingPunct="1"/>
            <a:r>
              <a:rPr lang="en-US" dirty="0"/>
              <a:t>Compute the probability of completing a project by a specific time</a:t>
            </a:r>
          </a:p>
        </p:txBody>
      </p:sp>
    </p:spTree>
    <p:extLst>
      <p:ext uri="{BB962C8B-B14F-4D97-AF65-F5344CB8AC3E}">
        <p14:creationId xmlns:p14="http://schemas.microsoft.com/office/powerpoint/2010/main" val="8949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06060A"/>
                </a:solidFill>
              </a:rPr>
              <a:t>Reproduced with permission from BESTEAMS 2004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3A1B70-F26E-443C-A408-287A739C2A33}" type="slidenum">
              <a:rPr lang="en-US" sz="1400">
                <a:solidFill>
                  <a:srgbClr val="06060A"/>
                </a:solidFill>
              </a:rPr>
              <a:pPr/>
              <a:t>20</a:t>
            </a:fld>
            <a:endParaRPr lang="en-US" sz="1400">
              <a:solidFill>
                <a:srgbClr val="06060A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WBS – Activity Levels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Level 1 – Identify major objective areas or categories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Level 2 – Begin to divide the areas into sub-tasks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Level 3 – Continue to break down the sub-tasks into actionable items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lowest level associated with a branch in the hierarchy is referred to as a “work package”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7086600" y="5257801"/>
            <a:ext cx="3200400" cy="8858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</a:rPr>
              <a:t># of levels depends on project complexity</a:t>
            </a:r>
          </a:p>
        </p:txBody>
      </p:sp>
    </p:spTree>
    <p:extLst>
      <p:ext uri="{BB962C8B-B14F-4D97-AF65-F5344CB8AC3E}">
        <p14:creationId xmlns:p14="http://schemas.microsoft.com/office/powerpoint/2010/main" val="3762556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60126C-A166-42BA-A26E-5955E9CD0AF5}" type="slidenum">
              <a:rPr lang="en-US"/>
              <a:pPr/>
              <a:t>21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/>
              <a:t>Terminology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/>
              <a:t>Activity</a:t>
            </a:r>
          </a:p>
          <a:p>
            <a:pPr eaLnBrk="1" hangingPunct="1"/>
            <a:r>
              <a:rPr lang="en-US"/>
              <a:t>Event</a:t>
            </a:r>
          </a:p>
          <a:p>
            <a:pPr eaLnBrk="1" hangingPunct="1"/>
            <a:r>
              <a:rPr lang="en-US"/>
              <a:t>Network</a:t>
            </a:r>
          </a:p>
          <a:p>
            <a:pPr eaLnBrk="1" hangingPunct="1"/>
            <a:r>
              <a:rPr lang="en-US"/>
              <a:t>Path</a:t>
            </a:r>
          </a:p>
          <a:p>
            <a:pPr eaLnBrk="1" hangingPunct="1"/>
            <a:r>
              <a:rPr lang="en-US"/>
              <a:t>Critical Path</a:t>
            </a:r>
          </a:p>
          <a:p>
            <a:pPr eaLnBrk="1" hangingPunct="1"/>
            <a:r>
              <a:rPr lang="en-US"/>
              <a:t>Critical Activities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© Wiley 2007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 Diagrams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017713"/>
            <a:ext cx="8421688" cy="1981200"/>
          </a:xfrm>
        </p:spPr>
        <p:txBody>
          <a:bodyPr/>
          <a:lstStyle/>
          <a:p>
            <a:pPr eaLnBrk="1" hangingPunct="1"/>
            <a:r>
              <a:rPr lang="en-US" sz="2000" b="1">
                <a:solidFill>
                  <a:schemeClr val="folHlink"/>
                </a:solidFill>
              </a:rPr>
              <a:t>Activity-on-Node (AON):</a:t>
            </a:r>
          </a:p>
          <a:p>
            <a:pPr lvl="1" eaLnBrk="1" hangingPunct="1"/>
            <a:r>
              <a:rPr lang="en-US" sz="1800" b="1"/>
              <a:t>Uses nodes to represent the activity</a:t>
            </a:r>
          </a:p>
          <a:p>
            <a:pPr lvl="1" eaLnBrk="1" hangingPunct="1"/>
            <a:r>
              <a:rPr lang="en-US" sz="1800" b="1"/>
              <a:t>Uses arrows to represent precedence relationships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b="1"/>
          </a:p>
        </p:txBody>
      </p:sp>
      <p:pic>
        <p:nvPicPr>
          <p:cNvPr id="19461" name="Picture 7" descr="w0110-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200400"/>
            <a:ext cx="7924800" cy="3505200"/>
          </a:xfrm>
          <a:noFill/>
        </p:spPr>
      </p:pic>
    </p:spTree>
    <p:extLst>
      <p:ext uri="{BB962C8B-B14F-4D97-AF65-F5344CB8AC3E}">
        <p14:creationId xmlns:p14="http://schemas.microsoft.com/office/powerpoint/2010/main" val="37162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© Wiley 2007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Network Diagrams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2017713"/>
            <a:ext cx="8421688" cy="19812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folHlink"/>
                </a:solidFill>
              </a:rPr>
              <a:t>Activity-on-Arc (AOC):</a:t>
            </a:r>
          </a:p>
          <a:p>
            <a:pPr lvl="1" eaLnBrk="1" hangingPunct="1"/>
            <a:r>
              <a:rPr lang="en-US" b="1" dirty="0"/>
              <a:t>Uses arcs to represent the activity</a:t>
            </a:r>
          </a:p>
          <a:p>
            <a:pPr lvl="1" eaLnBrk="1" hangingPunct="1"/>
            <a:r>
              <a:rPr lang="en-US" b="1" dirty="0"/>
              <a:t>Uses nodes to represent precedence relationships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76917" y="4151313"/>
            <a:ext cx="6755714" cy="1981200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2000" dirty="0"/>
              <a:t>Activity A precedes activity B</a:t>
            </a:r>
            <a:endParaRPr lang="el-GR" sz="2000" dirty="0"/>
          </a:p>
        </p:txBody>
      </p:sp>
      <p:sp>
        <p:nvSpPr>
          <p:cNvPr id="4" name="Oval 3"/>
          <p:cNvSpPr/>
          <p:nvPr/>
        </p:nvSpPr>
        <p:spPr>
          <a:xfrm>
            <a:off x="2057400" y="4378817"/>
            <a:ext cx="672921" cy="553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239313" y="4524639"/>
            <a:ext cx="3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3856687" y="4417454"/>
            <a:ext cx="672921" cy="553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4038600" y="4563276"/>
            <a:ext cx="3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l-GR" dirty="0"/>
          </a:p>
        </p:txBody>
      </p:sp>
      <p:cxnSp>
        <p:nvCxnSpPr>
          <p:cNvPr id="7" name="Straight Connector 6"/>
          <p:cNvCxnSpPr>
            <a:endCxn id="9" idx="2"/>
          </p:cNvCxnSpPr>
          <p:nvPr/>
        </p:nvCxnSpPr>
        <p:spPr>
          <a:xfrm>
            <a:off x="2730319" y="4675031"/>
            <a:ext cx="1126368" cy="19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39414" y="4187030"/>
            <a:ext cx="635358" cy="37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el-G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29608" y="4694350"/>
            <a:ext cx="1072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18081" y="4417454"/>
            <a:ext cx="672921" cy="553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5799994" y="4563276"/>
            <a:ext cx="30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010091" y="4186570"/>
            <a:ext cx="44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70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36222D-F966-4C0C-9E29-C27B9DF75E91}" type="slidenum">
              <a:rPr lang="en-US"/>
              <a:pPr/>
              <a:t>24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sz="3200"/>
              <a:t>Project Planning When Activity Times are Known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343954"/>
            <a:ext cx="7772400" cy="344724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dirty="0"/>
              <a:t>Inputs</a:t>
            </a:r>
          </a:p>
          <a:p>
            <a:pPr lvl="1" eaLnBrk="1" hangingPunct="1"/>
            <a:r>
              <a:rPr lang="en-US" dirty="0"/>
              <a:t>list of the activities that must be completed </a:t>
            </a:r>
          </a:p>
          <a:p>
            <a:pPr lvl="1" eaLnBrk="1" hangingPunct="1"/>
            <a:r>
              <a:rPr lang="en-US" dirty="0"/>
              <a:t>activity completion times</a:t>
            </a:r>
          </a:p>
          <a:p>
            <a:pPr lvl="1" eaLnBrk="1" hangingPunct="1"/>
            <a:r>
              <a:rPr lang="en-US" dirty="0"/>
              <a:t>activity precedence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389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E2A4CA-A6DC-4B72-A3C5-2160626EBAED}" type="slidenum">
              <a:rPr lang="en-US"/>
              <a:pPr/>
              <a:t>25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98562"/>
          </a:xfrm>
        </p:spPr>
        <p:txBody>
          <a:bodyPr/>
          <a:lstStyle/>
          <a:p>
            <a:pPr eaLnBrk="1" hangingPunct="1"/>
            <a:r>
              <a:rPr lang="en-US" sz="3200"/>
              <a:t>Project Planning When Activity Times are Known continued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graphical representation of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time to complete project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identification of critical path(s) and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activity and path slack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earliest and latest time each activity can be started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earliest and latest time each activity can be completed </a:t>
            </a:r>
          </a:p>
        </p:txBody>
      </p:sp>
    </p:spTree>
    <p:extLst>
      <p:ext uri="{BB962C8B-B14F-4D97-AF65-F5344CB8AC3E}">
        <p14:creationId xmlns:p14="http://schemas.microsoft.com/office/powerpoint/2010/main" val="2191486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E64688-76C6-453C-BFB1-F8BA3D21DA3F}" type="slidenum">
              <a:rPr lang="en-US"/>
              <a:pPr/>
              <a:t>26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/>
              <a:t>Example</a:t>
            </a:r>
          </a:p>
        </p:txBody>
      </p:sp>
      <p:graphicFrame>
        <p:nvGraphicFramePr>
          <p:cNvPr id="31749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29720133"/>
              </p:ext>
            </p:extLst>
          </p:nvPr>
        </p:nvGraphicFramePr>
        <p:xfrm>
          <a:off x="2250897" y="1509714"/>
          <a:ext cx="8382000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cument" r:id="rId3" imgW="7791580" imgH="4457539" progId="Word.Document.8">
                  <p:embed/>
                </p:oleObj>
              </mc:Choice>
              <mc:Fallback>
                <p:oleObj name="Document" r:id="rId3" imgW="7791580" imgH="445753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897" y="1509714"/>
                        <a:ext cx="8382000" cy="479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366344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3DBC2-EBFD-4369-AD3D-1F7008EA9A56}" type="slidenum">
              <a:rPr lang="en-US"/>
              <a:pPr/>
              <a:t>27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98562"/>
          </a:xfrm>
        </p:spPr>
        <p:txBody>
          <a:bodyPr/>
          <a:lstStyle/>
          <a:p>
            <a:pPr eaLnBrk="1" hangingPunct="1"/>
            <a:r>
              <a:rPr lang="en-US" sz="3400"/>
              <a:t>Network Diagram</a:t>
            </a:r>
          </a:p>
        </p:txBody>
      </p:sp>
      <p:pic>
        <p:nvPicPr>
          <p:cNvPr id="32773" name="Picture 4" descr="c11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404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47B484-0916-46AC-AF56-3F6045BEC976}" type="slidenum">
              <a:rPr lang="en-US"/>
              <a:pPr/>
              <a:t>28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22362"/>
          </a:xfrm>
        </p:spPr>
        <p:txBody>
          <a:bodyPr/>
          <a:lstStyle/>
          <a:p>
            <a:pPr eaLnBrk="1" hangingPunct="1"/>
            <a:r>
              <a:rPr lang="en-US" sz="3400"/>
              <a:t>Early Start and Finish Times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/>
          </a:p>
        </p:txBody>
      </p:sp>
      <p:pic>
        <p:nvPicPr>
          <p:cNvPr id="33798" name="Picture 4" descr="c11f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6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926DE7-A380-4512-9494-DB86793063C3}" type="slidenum">
              <a:rPr lang="en-US"/>
              <a:pPr/>
              <a:t>29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22362"/>
          </a:xfrm>
        </p:spPr>
        <p:txBody>
          <a:bodyPr/>
          <a:lstStyle/>
          <a:p>
            <a:pPr eaLnBrk="1" hangingPunct="1"/>
            <a:r>
              <a:rPr lang="en-US" sz="3400"/>
              <a:t>Latest Start and Finish Times</a:t>
            </a:r>
          </a:p>
        </p:txBody>
      </p:sp>
      <p:pic>
        <p:nvPicPr>
          <p:cNvPr id="34821" name="Picture 4" descr="c11f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8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AA01E2-16C3-49F6-8F35-A37D4D13B967}" type="slidenum">
              <a:rPr lang="en-US"/>
              <a:pPr/>
              <a:t>3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98562"/>
          </a:xfrm>
        </p:spPr>
        <p:txBody>
          <a:bodyPr/>
          <a:lstStyle/>
          <a:p>
            <a:pPr eaLnBrk="1" hangingPunct="1"/>
            <a:r>
              <a:rPr lang="en-US" sz="3800"/>
              <a:t>Defining a Project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folHlink"/>
                </a:solidFill>
              </a:rPr>
              <a:t>What is a project?</a:t>
            </a:r>
          </a:p>
          <a:p>
            <a:pPr lvl="1"/>
            <a:r>
              <a:rPr lang="en-US" dirty="0"/>
              <a:t>Any unique endeavor with specific objectives</a:t>
            </a:r>
          </a:p>
          <a:p>
            <a:pPr lvl="1"/>
            <a:r>
              <a:rPr lang="en-US" dirty="0"/>
              <a:t>With multiple activities</a:t>
            </a:r>
          </a:p>
          <a:p>
            <a:pPr lvl="1"/>
            <a:r>
              <a:rPr lang="en-US" dirty="0"/>
              <a:t>With defined precedent relationships</a:t>
            </a:r>
          </a:p>
          <a:p>
            <a:pPr lvl="1"/>
            <a:r>
              <a:rPr lang="en-US" dirty="0"/>
              <a:t>With a specific time period for completion</a:t>
            </a:r>
          </a:p>
          <a:p>
            <a:r>
              <a:rPr lang="en-US" b="1" u="sng" dirty="0">
                <a:solidFill>
                  <a:schemeClr val="folHlink"/>
                </a:solidFill>
              </a:rPr>
              <a:t>Examples?</a:t>
            </a:r>
          </a:p>
          <a:p>
            <a:pPr lvl="1"/>
            <a:r>
              <a:rPr lang="en-US" dirty="0"/>
              <a:t>A major event like a wedding</a:t>
            </a:r>
          </a:p>
          <a:p>
            <a:pPr lvl="1"/>
            <a:r>
              <a:rPr lang="en-US" dirty="0"/>
              <a:t>Any construction project</a:t>
            </a:r>
          </a:p>
          <a:p>
            <a:pPr lvl="1"/>
            <a:r>
              <a:rPr lang="en-US" dirty="0"/>
              <a:t>Designing a political campaign</a:t>
            </a:r>
          </a:p>
          <a:p>
            <a:pPr eaLnBrk="1" hangingPunct="1"/>
            <a:r>
              <a:rPr lang="en-US" sz="2400" dirty="0"/>
              <a:t>Projects are processes that are performed infrequently and ad hoc, with a clear specification of the desired objective.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69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2B01F7-15F6-40CA-B12E-AA9B61799629}" type="slidenum">
              <a:rPr lang="en-US"/>
              <a:pPr/>
              <a:t>30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sz="3600"/>
              <a:t>Activity Slack Time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T</a:t>
            </a:r>
            <a:r>
              <a:rPr lang="en-US" baseline="-25000"/>
              <a:t>ES</a:t>
            </a:r>
            <a:r>
              <a:rPr lang="en-US"/>
              <a:t> = earliest start time for activity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T</a:t>
            </a:r>
            <a:r>
              <a:rPr lang="en-US" baseline="-25000"/>
              <a:t>LS</a:t>
            </a:r>
            <a:r>
              <a:rPr lang="en-US"/>
              <a:t> = latest start time for activity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T</a:t>
            </a:r>
            <a:r>
              <a:rPr lang="en-US" baseline="-25000"/>
              <a:t>EF</a:t>
            </a:r>
            <a:r>
              <a:rPr lang="en-US"/>
              <a:t> = earliest finish time for activity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T</a:t>
            </a:r>
            <a:r>
              <a:rPr lang="en-US" baseline="-25000"/>
              <a:t>LF</a:t>
            </a:r>
            <a:r>
              <a:rPr lang="en-US"/>
              <a:t> = latest finish time for activity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/>
              <a:t> Activity Slack = T</a:t>
            </a:r>
            <a:r>
              <a:rPr lang="en-US" baseline="-25000"/>
              <a:t>LS</a:t>
            </a:r>
            <a:r>
              <a:rPr lang="en-US"/>
              <a:t> - T</a:t>
            </a:r>
            <a:r>
              <a:rPr lang="en-US" baseline="-25000"/>
              <a:t>ES</a:t>
            </a:r>
            <a:r>
              <a:rPr lang="en-US"/>
              <a:t>  = T</a:t>
            </a:r>
            <a:r>
              <a:rPr lang="en-US" baseline="-25000"/>
              <a:t>LF</a:t>
            </a:r>
            <a:r>
              <a:rPr lang="en-US"/>
              <a:t>  - T</a:t>
            </a:r>
            <a:r>
              <a:rPr lang="en-US" baseline="-25000"/>
              <a:t>EF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37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E74324-E0CC-40A5-B22F-3283A75F4B80}" type="slidenum">
              <a:rPr lang="en-US"/>
              <a:pPr/>
              <a:t>31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Path Slack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         Duration of Critical Path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      -  </a:t>
            </a:r>
            <a:r>
              <a:rPr lang="en-US" u="sng"/>
              <a:t>Path Duration</a:t>
            </a:r>
            <a:endParaRPr 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/>
              <a:t>          Path Slack</a:t>
            </a:r>
          </a:p>
        </p:txBody>
      </p:sp>
    </p:spTree>
    <p:extLst>
      <p:ext uri="{BB962C8B-B14F-4D97-AF65-F5344CB8AC3E}">
        <p14:creationId xmlns:p14="http://schemas.microsoft.com/office/powerpoint/2010/main" val="288185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EEC346-DAA1-4C90-871A-49477CD6A361}" type="slidenum">
              <a:rPr lang="en-US"/>
              <a:pPr/>
              <a:t>32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sz="3800"/>
              <a:t>Activity Slack Times</a:t>
            </a:r>
          </a:p>
        </p:txBody>
      </p:sp>
      <p:graphicFrame>
        <p:nvGraphicFramePr>
          <p:cNvPr id="37893" name="Object 3">
            <a:hlinkClick r:id="" action="ppaction://ole?verb=0"/>
          </p:cNvPr>
          <p:cNvGraphicFramePr>
            <a:graphicFrameLocks noGrp="1"/>
          </p:cNvGraphicFramePr>
          <p:nvPr>
            <p:ph type="tbl" idx="1"/>
          </p:nvPr>
        </p:nvGraphicFramePr>
        <p:xfrm>
          <a:off x="2590801" y="1600200"/>
          <a:ext cx="886777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7781927" imgH="4143415" progId="Word.Document.8">
                  <p:embed/>
                </p:oleObj>
              </mc:Choice>
              <mc:Fallback>
                <p:oleObj name="Document" r:id="rId3" imgW="7781927" imgH="414341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1" y="1600200"/>
                        <a:ext cx="886777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999376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Lethbridge/Laganière 2005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11: Managing the Software Process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—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51BBB6-A819-492E-AF4A-9F809E5C1003}" type="slidenum">
              <a:rPr lang="en-US" sz="1400" b="0"/>
              <a:pPr>
                <a:spcBef>
                  <a:spcPct val="0"/>
                </a:spcBef>
              </a:pPr>
              <a:t>33</a:t>
            </a:fld>
            <a:endParaRPr lang="en-US" sz="1400" b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" panose="02020603050405020304" pitchFamily="18" charset="0"/>
              </a:rPr>
              <a:t>Project Scheduling and Tracking</a:t>
            </a:r>
            <a:r>
              <a:rPr lang="en-US" dirty="0">
                <a:cs typeface="Times" panose="02020603050405020304" pitchFamily="18" charset="0"/>
              </a:rPr>
              <a:t> 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72743"/>
            <a:ext cx="10515600" cy="3704219"/>
          </a:xfrm>
        </p:spPr>
        <p:txBody>
          <a:bodyPr>
            <a:normAutofit/>
          </a:bodyPr>
          <a:lstStyle/>
          <a:p>
            <a:pPr lvl="1"/>
            <a:r>
              <a:rPr lang="en-GB" sz="2800" i="1" dirty="0">
                <a:cs typeface="Times" panose="02020603050405020304" pitchFamily="18" charset="0"/>
              </a:rPr>
              <a:t>Scheduling</a:t>
            </a:r>
            <a:r>
              <a:rPr lang="en-GB" sz="2800" dirty="0">
                <a:cs typeface="Times" panose="02020603050405020304" pitchFamily="18" charset="0"/>
              </a:rPr>
              <a:t> is the process of deciding:</a:t>
            </a:r>
          </a:p>
          <a:p>
            <a:pPr lvl="2"/>
            <a:r>
              <a:rPr lang="en-GB" sz="2800" dirty="0">
                <a:cs typeface="Times" panose="02020603050405020304" pitchFamily="18" charset="0"/>
              </a:rPr>
              <a:t>In what sequence a set of activities will be performed.</a:t>
            </a:r>
          </a:p>
          <a:p>
            <a:pPr lvl="2"/>
            <a:r>
              <a:rPr lang="en-GB" sz="2800" dirty="0">
                <a:cs typeface="Times" panose="02020603050405020304" pitchFamily="18" charset="0"/>
              </a:rPr>
              <a:t>When they should start and be completed. </a:t>
            </a:r>
          </a:p>
          <a:p>
            <a:pPr lvl="1"/>
            <a:r>
              <a:rPr lang="en-GB" sz="2800" i="1" dirty="0">
                <a:cs typeface="Times" panose="02020603050405020304" pitchFamily="18" charset="0"/>
              </a:rPr>
              <a:t>Tracking</a:t>
            </a:r>
            <a:r>
              <a:rPr lang="en-GB" sz="2800" dirty="0">
                <a:cs typeface="Times" panose="02020603050405020304" pitchFamily="18" charset="0"/>
              </a:rPr>
              <a:t> is the process of determining how well you are sticking to the cost estimate and schedule.</a:t>
            </a:r>
            <a:r>
              <a:rPr lang="en-US" sz="2800" dirty="0">
                <a:cs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174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Science Department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—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543C83-D820-42B0-B2B1-19AD7DD10DEF}" type="slidenum">
              <a:rPr lang="en-US" sz="1400" b="0"/>
              <a:pPr>
                <a:spcBef>
                  <a:spcPct val="0"/>
                </a:spcBef>
              </a:pPr>
              <a:t>34</a:t>
            </a:fld>
            <a:endParaRPr lang="en-US" sz="1400" b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/>
              <a:t>Some Basic Project Management Terminology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9554"/>
            <a:ext cx="10018690" cy="4926796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Char char="•"/>
            </a:pPr>
            <a:r>
              <a:rPr lang="en-US" sz="2000" i="1" dirty="0"/>
              <a:t>Deliverable:</a:t>
            </a:r>
            <a:r>
              <a:rPr lang="en-US" sz="2000" dirty="0"/>
              <a:t> some concrete thing which is to be delivered, to the client or internally to the development team; e.g.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Specifications reports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Executable program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Source code</a:t>
            </a:r>
          </a:p>
          <a:p>
            <a:pPr marL="0" indent="0">
              <a:buFontTx/>
              <a:buChar char="•"/>
            </a:pPr>
            <a:r>
              <a:rPr lang="en-US" sz="2000" i="1" dirty="0"/>
              <a:t>Task/Activity</a:t>
            </a:r>
            <a:r>
              <a:rPr lang="en-US" sz="2000" dirty="0"/>
              <a:t>: something we have to do during the project; e.g.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Defining user requirements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Coding a module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Doing system testing</a:t>
            </a:r>
          </a:p>
          <a:p>
            <a:pPr marL="0" indent="0">
              <a:buFontTx/>
              <a:buChar char="•"/>
            </a:pPr>
            <a:r>
              <a:rPr lang="en-US" sz="2000" dirty="0"/>
              <a:t>Each task or activity will take some length of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Referred to as </a:t>
            </a:r>
            <a:r>
              <a:rPr lang="en-US" sz="1800" b="1" i="1" dirty="0"/>
              <a:t>duration</a:t>
            </a:r>
            <a:r>
              <a:rPr lang="en-US" sz="1800" dirty="0"/>
              <a:t> of task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Sometimes measured in days, weeks, etc.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Sometimes measured in person-days, person-weeks, etc.</a:t>
            </a:r>
          </a:p>
          <a:p>
            <a:pPr lvl="1">
              <a:lnSpc>
                <a:spcPct val="90000"/>
              </a:lnSpc>
            </a:pPr>
            <a:r>
              <a:rPr lang="en-US" sz="1800" b="1" i="1" dirty="0"/>
              <a:t>Person-day</a:t>
            </a:r>
            <a:r>
              <a:rPr lang="en-US" sz="1800" dirty="0"/>
              <a:t> = number of people X number of days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Example: 12 person days for writing all code could mean 1 person 12 days or 4 people 3 days</a:t>
            </a:r>
          </a:p>
          <a:p>
            <a:pPr lvl="2">
              <a:lnSpc>
                <a:spcPct val="90000"/>
              </a:lnSpc>
            </a:pPr>
            <a:r>
              <a:rPr lang="en-US" sz="1800" b="1" dirty="0"/>
              <a:t>Note</a:t>
            </a:r>
            <a:r>
              <a:rPr lang="en-US" sz="1800" dirty="0"/>
              <a:t>: not always true that a task that takes 1 programmer 12 days would take 12 programmers 1 day</a:t>
            </a:r>
          </a:p>
        </p:txBody>
      </p:sp>
    </p:spTree>
    <p:extLst>
      <p:ext uri="{BB962C8B-B14F-4D97-AF65-F5344CB8AC3E}">
        <p14:creationId xmlns:p14="http://schemas.microsoft.com/office/powerpoint/2010/main" val="3894006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Science Department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—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B6E39F-E9FB-403F-949B-7459167509D1}" type="slidenum">
              <a:rPr lang="en-US" sz="1400" b="0"/>
              <a:pPr>
                <a:spcBef>
                  <a:spcPct val="0"/>
                </a:spcBef>
              </a:pPr>
              <a:t>35</a:t>
            </a:fld>
            <a:endParaRPr lang="en-US" sz="1400" b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Dependencies and Milestones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Char char="•"/>
            </a:pPr>
            <a:r>
              <a:rPr lang="en-US" sz="2000"/>
              <a:t>For a given task or activity, may be impossible to start it without some other task(s) or activity(ies) having been completed; e.g.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Cannot start coding without completing design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Cannot start system testing without completing code integration and test plan</a:t>
            </a:r>
          </a:p>
          <a:p>
            <a:pPr marL="0" indent="0">
              <a:buFontTx/>
              <a:buChar char="•"/>
            </a:pPr>
            <a:r>
              <a:rPr lang="en-US" sz="2000"/>
              <a:t>If task B cannot start without A being completed, we say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 depends on 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There is a dependency between A and B</a:t>
            </a:r>
          </a:p>
          <a:p>
            <a:pPr marL="0" indent="0">
              <a:buFontTx/>
              <a:buChar char="•"/>
            </a:pPr>
            <a:r>
              <a:rPr lang="en-US" sz="2000" i="1"/>
              <a:t>Milestone</a:t>
            </a:r>
            <a:r>
              <a:rPr lang="en-US" sz="2000"/>
              <a:t>: some achievement which must be made during the project; e.g.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Delivering some deliverable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Completing some task</a:t>
            </a:r>
          </a:p>
          <a:p>
            <a:pPr marL="0" indent="0">
              <a:buFontTx/>
              <a:buChar char="•"/>
            </a:pPr>
            <a:r>
              <a:rPr lang="en-US" sz="2000"/>
              <a:t>Note, delivering a deliverable may be a milestone, but not all milestones are associated with deliverables </a:t>
            </a:r>
          </a:p>
        </p:txBody>
      </p:sp>
    </p:spTree>
    <p:extLst>
      <p:ext uri="{BB962C8B-B14F-4D97-AF65-F5344CB8AC3E}">
        <p14:creationId xmlns:p14="http://schemas.microsoft.com/office/powerpoint/2010/main" val="318336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UWO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Computer Science Department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 b="1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—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-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DD7D6E-FC32-41AD-93BF-904336E94082}" type="slidenum">
              <a:rPr lang="en-US" sz="1400" b="0"/>
              <a:pPr>
                <a:spcBef>
                  <a:spcPct val="0"/>
                </a:spcBef>
              </a:pPr>
              <a:t>36</a:t>
            </a:fld>
            <a:endParaRPr lang="en-US" sz="1400" b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and Making Deadlines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8" y="1493949"/>
            <a:ext cx="9661167" cy="4649676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Char char="•"/>
            </a:pPr>
            <a:r>
              <a:rPr lang="en-US" sz="2000" i="1" dirty="0"/>
              <a:t>Deadline</a:t>
            </a:r>
            <a:r>
              <a:rPr lang="en-US" sz="2000" dirty="0"/>
              <a:t> time by which milestone has to be met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 deadlines are set by the client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Others are set by us on project to make sure project stays on track</a:t>
            </a:r>
          </a:p>
          <a:p>
            <a:pPr marL="0" indent="0">
              <a:buFontTx/>
              <a:buChar char="•"/>
            </a:pPr>
            <a:r>
              <a:rPr lang="en-US" sz="2000" dirty="0"/>
              <a:t>To set a deadline for completing task T, we must consider how long it will take to: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Complete the tasks that task T depends 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Complete task T itself</a:t>
            </a:r>
          </a:p>
          <a:p>
            <a:pPr marL="0" indent="0">
              <a:buFontTx/>
              <a:buChar char="•"/>
            </a:pPr>
            <a:r>
              <a:rPr lang="en-US" sz="2000" dirty="0"/>
              <a:t>If we miss a deadline, we say (euphemistically) “the deadline has slipped”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is virtually inevitable</a:t>
            </a:r>
          </a:p>
          <a:p>
            <a:pPr marL="0" indent="0">
              <a:buFontTx/>
              <a:buChar char="•"/>
            </a:pPr>
            <a:r>
              <a:rPr lang="en-US" sz="2000" dirty="0"/>
              <a:t>Important tasks for project managers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Monitor whether past deadlines have slipped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Monitor whether future deadlines are going to slip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Allocate or reallocate resources to help make deadlines</a:t>
            </a:r>
          </a:p>
          <a:p>
            <a:pPr marL="0" indent="0">
              <a:buFontTx/>
              <a:buChar char="•"/>
            </a:pPr>
            <a:r>
              <a:rPr lang="en-US" sz="2000" dirty="0"/>
              <a:t>PERT chart and Gantt charts help project managers do these things (among others)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114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Project Management Using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Microsoft Project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91685"/>
            <a:ext cx="10515600" cy="3485278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Allows many different ways of entering and observing information</a:t>
            </a:r>
          </a:p>
          <a:p>
            <a:pPr>
              <a:buFontTx/>
              <a:buChar char="•"/>
              <a:defRPr/>
            </a:pPr>
            <a:r>
              <a:rPr lang="en-US" dirty="0"/>
              <a:t>includes many features to help identify problems with a plan</a:t>
            </a:r>
          </a:p>
          <a:p>
            <a:pPr>
              <a:buFontTx/>
              <a:buChar char="•"/>
              <a:defRPr/>
            </a:pPr>
            <a:r>
              <a:rPr lang="en-US" dirty="0"/>
              <a:t>regular use can help a group refine plans to make meeting targets more realistic</a:t>
            </a:r>
          </a:p>
        </p:txBody>
      </p:sp>
    </p:spTree>
    <p:extLst>
      <p:ext uri="{BB962C8B-B14F-4D97-AF65-F5344CB8AC3E}">
        <p14:creationId xmlns:p14="http://schemas.microsoft.com/office/powerpoint/2010/main" val="2712190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Our “Flyover” of Project 2010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05317"/>
            <a:ext cx="10515600" cy="3871645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Adding tasks, durations</a:t>
            </a:r>
          </a:p>
          <a:p>
            <a:pPr>
              <a:buFontTx/>
              <a:buChar char="•"/>
              <a:defRPr/>
            </a:pPr>
            <a:r>
              <a:rPr lang="en-US" dirty="0"/>
              <a:t>Setting dependencies</a:t>
            </a:r>
          </a:p>
          <a:p>
            <a:pPr>
              <a:buFontTx/>
              <a:buChar char="•"/>
              <a:defRPr/>
            </a:pPr>
            <a:r>
              <a:rPr lang="en-US" dirty="0"/>
              <a:t>Seeing critical path, etc.</a:t>
            </a:r>
          </a:p>
          <a:p>
            <a:pPr>
              <a:buFontTx/>
              <a:buChar char="•"/>
              <a:defRPr/>
            </a:pPr>
            <a:r>
              <a:rPr lang="en-US" dirty="0"/>
              <a:t>“Rolling up” subtasks</a:t>
            </a:r>
          </a:p>
          <a:p>
            <a:pPr>
              <a:buFontTx/>
              <a:buChar char="•"/>
              <a:defRPr/>
            </a:pPr>
            <a:r>
              <a:rPr lang="en-US" dirty="0"/>
              <a:t>Assigning resources</a:t>
            </a:r>
          </a:p>
          <a:p>
            <a:pPr>
              <a:buFontTx/>
              <a:buChar char="•"/>
              <a:defRPr/>
            </a:pPr>
            <a:r>
              <a:rPr lang="en-US" dirty="0"/>
              <a:t>Adjusting durations, time assignments, etc.</a:t>
            </a:r>
          </a:p>
        </p:txBody>
      </p:sp>
    </p:spTree>
    <p:extLst>
      <p:ext uri="{BB962C8B-B14F-4D97-AF65-F5344CB8AC3E}">
        <p14:creationId xmlns:p14="http://schemas.microsoft.com/office/powerpoint/2010/main" val="1658336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26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>
                <a:solidFill>
                  <a:srgbClr val="06060A"/>
                </a:solidFill>
              </a:rPr>
              <a:t>Reproduced with permission from BESTEAMS 2004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45BD73-92BB-4426-8851-E37918D372EE}" type="slidenum">
              <a:rPr lang="en-US" sz="1400">
                <a:solidFill>
                  <a:srgbClr val="06060A"/>
                </a:solidFill>
              </a:rPr>
              <a:pPr/>
              <a:t>4</a:t>
            </a:fld>
            <a:endParaRPr lang="en-US" sz="1400">
              <a:solidFill>
                <a:srgbClr val="06060A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7772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81200"/>
            <a:ext cx="8077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 A project has a single objective that must be accomplished through the completion of tasks that are unique and interrelated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Projects are completed through the deployment of resources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Projects have </a:t>
            </a:r>
            <a:r>
              <a:rPr lang="en-US">
                <a:solidFill>
                  <a:srgbClr val="F31F09"/>
                </a:solidFill>
              </a:rPr>
              <a:t>scopes</a:t>
            </a:r>
            <a:r>
              <a:rPr lang="en-US"/>
              <a:t>, </a:t>
            </a:r>
            <a:r>
              <a:rPr lang="en-US">
                <a:solidFill>
                  <a:srgbClr val="F31F09"/>
                </a:solidFill>
              </a:rPr>
              <a:t>schedules</a:t>
            </a:r>
            <a:r>
              <a:rPr lang="en-US"/>
              <a:t>, and </a:t>
            </a:r>
            <a:r>
              <a:rPr lang="en-US">
                <a:solidFill>
                  <a:srgbClr val="F31F09"/>
                </a:solidFill>
              </a:rPr>
              <a:t>costs</a:t>
            </a:r>
            <a:r>
              <a:rPr lang="en-US"/>
              <a:t> and are accomplished within specific </a:t>
            </a:r>
            <a:r>
              <a:rPr lang="en-US">
                <a:solidFill>
                  <a:srgbClr val="F31F09"/>
                </a:solidFill>
              </a:rPr>
              <a:t>deadlines</a:t>
            </a:r>
            <a:r>
              <a:rPr lang="en-US"/>
              <a:t>, </a:t>
            </a:r>
            <a:r>
              <a:rPr lang="en-US">
                <a:solidFill>
                  <a:srgbClr val="F31F09"/>
                </a:solidFill>
              </a:rPr>
              <a:t>budgets</a:t>
            </a:r>
            <a:r>
              <a:rPr lang="en-US"/>
              <a:t>, and according to </a:t>
            </a:r>
            <a:r>
              <a:rPr lang="en-US">
                <a:solidFill>
                  <a:srgbClr val="F31F09"/>
                </a:solidFill>
              </a:rPr>
              <a:t>specification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590801" y="685800"/>
            <a:ext cx="5483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>
                <a:solidFill>
                  <a:srgbClr val="06060A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What is a Project?</a:t>
            </a:r>
          </a:p>
        </p:txBody>
      </p:sp>
    </p:spTree>
    <p:extLst>
      <p:ext uri="{BB962C8B-B14F-4D97-AF65-F5344CB8AC3E}">
        <p14:creationId xmlns:p14="http://schemas.microsoft.com/office/powerpoint/2010/main" val="1944680317"/>
      </p:ext>
    </p:extLst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75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502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Our “Flyover” of Project 2010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Adding tasks, durations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Setting dependencies</a:t>
            </a:r>
          </a:p>
          <a:p>
            <a:pPr>
              <a:buFontTx/>
              <a:buChar char="•"/>
              <a:defRPr/>
            </a:pPr>
            <a:r>
              <a:rPr lang="en-US" dirty="0"/>
              <a:t>Seeing critical path, etc.</a:t>
            </a:r>
          </a:p>
          <a:p>
            <a:pPr>
              <a:buFontTx/>
              <a:buChar char="•"/>
              <a:defRPr/>
            </a:pPr>
            <a:r>
              <a:rPr lang="en-US" dirty="0"/>
              <a:t>“Rolling up” subtasks</a:t>
            </a:r>
          </a:p>
          <a:p>
            <a:pPr>
              <a:buFontTx/>
              <a:buChar char="•"/>
              <a:defRPr/>
            </a:pPr>
            <a:r>
              <a:rPr lang="en-US" dirty="0"/>
              <a:t>Assigning resources</a:t>
            </a:r>
          </a:p>
          <a:p>
            <a:pPr>
              <a:buFontTx/>
              <a:buChar char="•"/>
              <a:defRPr/>
            </a:pPr>
            <a:r>
              <a:rPr lang="en-US" dirty="0"/>
              <a:t>Adjusting durations, time assignments, etc.</a:t>
            </a:r>
          </a:p>
        </p:txBody>
      </p:sp>
    </p:spTree>
    <p:extLst>
      <p:ext uri="{BB962C8B-B14F-4D97-AF65-F5344CB8AC3E}">
        <p14:creationId xmlns:p14="http://schemas.microsoft.com/office/powerpoint/2010/main" val="3466557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95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94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17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Our “Flyover” of Project 98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Adding tasks, durations</a:t>
            </a:r>
          </a:p>
          <a:p>
            <a:pPr>
              <a:buFontTx/>
              <a:buChar char="•"/>
              <a:defRPr/>
            </a:pPr>
            <a:r>
              <a:rPr lang="en-US" dirty="0"/>
              <a:t>Setting dependencies</a:t>
            </a:r>
            <a:endParaRPr lang="en-US" dirty="0">
              <a:solidFill>
                <a:srgbClr val="F4FC5E"/>
              </a:solidFill>
            </a:endParaRP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Seeing critical path, etc</a:t>
            </a:r>
            <a:r>
              <a:rPr lang="en-US" dirty="0">
                <a:solidFill>
                  <a:srgbClr val="F4FC5E"/>
                </a:solidFill>
              </a:rPr>
              <a:t>.</a:t>
            </a:r>
            <a:endParaRPr lang="en-US" dirty="0"/>
          </a:p>
          <a:p>
            <a:pPr>
              <a:buFontTx/>
              <a:buChar char="•"/>
              <a:defRPr/>
            </a:pPr>
            <a:r>
              <a:rPr lang="en-US" dirty="0"/>
              <a:t>“Rolling up” subtasks</a:t>
            </a:r>
          </a:p>
          <a:p>
            <a:pPr>
              <a:buFontTx/>
              <a:buChar char="•"/>
              <a:defRPr/>
            </a:pPr>
            <a:r>
              <a:rPr lang="en-US" dirty="0"/>
              <a:t>Assigning resources</a:t>
            </a:r>
          </a:p>
          <a:p>
            <a:pPr>
              <a:buFontTx/>
              <a:buChar char="•"/>
              <a:defRPr/>
            </a:pPr>
            <a:r>
              <a:rPr lang="en-US" dirty="0"/>
              <a:t>Adjusting durations, time assignments, etc.</a:t>
            </a:r>
          </a:p>
        </p:txBody>
      </p:sp>
    </p:spTree>
    <p:extLst>
      <p:ext uri="{BB962C8B-B14F-4D97-AF65-F5344CB8AC3E}">
        <p14:creationId xmlns:p14="http://schemas.microsoft.com/office/powerpoint/2010/main" val="2191533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71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66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9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CEC1F4-A002-4F2D-9A1F-0A51A5976720}" type="slidenum">
              <a:rPr lang="en-US"/>
              <a:pPr/>
              <a:t>5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864" y="96838"/>
            <a:ext cx="7158037" cy="1122362"/>
          </a:xfrm>
        </p:spPr>
        <p:txBody>
          <a:bodyPr/>
          <a:lstStyle/>
          <a:p>
            <a:pPr eaLnBrk="1" hangingPunct="1"/>
            <a:r>
              <a:rPr lang="en-US" sz="3800"/>
              <a:t>Examples of Projects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1625" y="2052639"/>
            <a:ext cx="3683000" cy="3830637"/>
          </a:xfrm>
        </p:spPr>
        <p:txBody>
          <a:bodyPr/>
          <a:lstStyle/>
          <a:p>
            <a:pPr eaLnBrk="1" hangingPunct="1"/>
            <a:r>
              <a:rPr lang="en-US" sz="2000"/>
              <a:t>Constructing highways, bridges, tunnels and dams</a:t>
            </a:r>
          </a:p>
          <a:p>
            <a:pPr eaLnBrk="1" hangingPunct="1"/>
            <a:r>
              <a:rPr lang="en-US" sz="2000"/>
              <a:t>Erecting skyscrapers, steel mills, and homes</a:t>
            </a:r>
          </a:p>
          <a:p>
            <a:pPr eaLnBrk="1" hangingPunct="1"/>
            <a:r>
              <a:rPr lang="en-US" sz="2000"/>
              <a:t>Organizing conferences and conventions</a:t>
            </a:r>
          </a:p>
          <a:p>
            <a:pPr eaLnBrk="1" hangingPunct="1"/>
            <a:r>
              <a:rPr lang="en-US" sz="2000"/>
              <a:t>Managing R&amp;D projects</a:t>
            </a:r>
          </a:p>
          <a:p>
            <a:pPr eaLnBrk="1" hangingPunct="1"/>
            <a:r>
              <a:rPr lang="en-US" sz="2000"/>
              <a:t>Running political campaigns, war operations, and advertising campaigns</a:t>
            </a:r>
          </a:p>
        </p:txBody>
      </p:sp>
      <p:graphicFrame>
        <p:nvGraphicFramePr>
          <p:cNvPr id="16390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421438" y="1981200"/>
          <a:ext cx="36687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" r:id="rId3" imgW="3665538" imgH="4052888" progId="MS_ClipArt_Gallery.2">
                  <p:embed/>
                </p:oleObj>
              </mc:Choice>
              <mc:Fallback>
                <p:oleObj name="Clip" r:id="rId3" imgW="3665538" imgH="40528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1981200"/>
                        <a:ext cx="36687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8220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69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WATCH YOUR DEPENDENCY CHOICES!!!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b"/>
              <a:defRPr/>
            </a:pPr>
            <a:r>
              <a:rPr lang="en-US"/>
              <a:t>If you choose something other than the “default” finish/start constraints, you will probably LOSE your ability to track the critical path</a:t>
            </a:r>
          </a:p>
          <a:p>
            <a:pPr>
              <a:buFont typeface="Monotype Sorts" pitchFamily="2" charset="2"/>
              <a:buChar char="b"/>
              <a:defRPr/>
            </a:pPr>
            <a:r>
              <a:rPr lang="en-US"/>
              <a:t>So AVOID “finish by” or “start by” with particular calendar dates, or other types of constraints.  </a:t>
            </a:r>
          </a:p>
          <a:p>
            <a:pPr>
              <a:buFont typeface="Monotype Sorts" pitchFamily="2" charset="2"/>
              <a:buChar char="b"/>
              <a:defRPr/>
            </a:pPr>
            <a:r>
              <a:rPr lang="en-US"/>
              <a:t>Break tasks apart as needed, in order to make finish/start constraints realistic!</a:t>
            </a:r>
          </a:p>
        </p:txBody>
      </p:sp>
    </p:spTree>
    <p:extLst>
      <p:ext uri="{BB962C8B-B14F-4D97-AF65-F5344CB8AC3E}">
        <p14:creationId xmlns:p14="http://schemas.microsoft.com/office/powerpoint/2010/main" val="1232989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Our “Flyover” of Project 2010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Adding tasks, durations</a:t>
            </a:r>
          </a:p>
          <a:p>
            <a:pPr>
              <a:buFontTx/>
              <a:buChar char="•"/>
              <a:defRPr/>
            </a:pPr>
            <a:r>
              <a:rPr lang="en-US" dirty="0"/>
              <a:t>Setting dependencies</a:t>
            </a:r>
            <a:endParaRPr lang="en-US" dirty="0">
              <a:solidFill>
                <a:srgbClr val="F4FC5E"/>
              </a:solidFill>
            </a:endParaRPr>
          </a:p>
          <a:p>
            <a:pPr>
              <a:buFontTx/>
              <a:buChar char="•"/>
              <a:defRPr/>
            </a:pPr>
            <a:r>
              <a:rPr lang="en-US" dirty="0"/>
              <a:t>Seeing critical path, etc.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F4FC5E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Rolling up” subtasks</a:t>
            </a:r>
          </a:p>
          <a:p>
            <a:pPr>
              <a:buFontTx/>
              <a:buChar char="•"/>
              <a:defRPr/>
            </a:pPr>
            <a:r>
              <a:rPr lang="en-US" dirty="0"/>
              <a:t>Assigning resources</a:t>
            </a:r>
          </a:p>
          <a:p>
            <a:pPr>
              <a:buFontTx/>
              <a:buChar char="•"/>
              <a:defRPr/>
            </a:pPr>
            <a:r>
              <a:rPr lang="en-US" dirty="0"/>
              <a:t>Adjusting durations, time assignments, etc.</a:t>
            </a:r>
          </a:p>
        </p:txBody>
      </p:sp>
    </p:spTree>
    <p:extLst>
      <p:ext uri="{BB962C8B-B14F-4D97-AF65-F5344CB8AC3E}">
        <p14:creationId xmlns:p14="http://schemas.microsoft.com/office/powerpoint/2010/main" val="278339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739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850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51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517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022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2129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68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© Wiley 2010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Project Life Cycle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65927"/>
            <a:ext cx="10515600" cy="351103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folHlink"/>
                </a:solidFill>
              </a:rPr>
              <a:t>Conception:</a:t>
            </a:r>
            <a:r>
              <a:rPr lang="en-US" dirty="0"/>
              <a:t> identify the need</a:t>
            </a: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folHlink"/>
                </a:solidFill>
              </a:rPr>
              <a:t>Feasibility analysis or study:</a:t>
            </a:r>
            <a:r>
              <a:rPr lang="en-US" dirty="0"/>
              <a:t> costs benefits, and risks</a:t>
            </a: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folHlink"/>
                </a:solidFill>
              </a:rPr>
              <a:t>Planning:</a:t>
            </a:r>
            <a:r>
              <a:rPr lang="en-US" dirty="0"/>
              <a:t> who, how long, what to do?</a:t>
            </a: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folHlink"/>
                </a:solidFill>
              </a:rPr>
              <a:t>Execution:</a:t>
            </a:r>
            <a:r>
              <a:rPr lang="en-US" dirty="0"/>
              <a:t> doing the project</a:t>
            </a:r>
          </a:p>
          <a:p>
            <a:pPr eaLnBrk="1" hangingPunct="1">
              <a:lnSpc>
                <a:spcPct val="110000"/>
              </a:lnSpc>
            </a:pPr>
            <a:r>
              <a:rPr lang="en-US" b="1" dirty="0">
                <a:solidFill>
                  <a:schemeClr val="folHlink"/>
                </a:solidFill>
              </a:rPr>
              <a:t>Termination:</a:t>
            </a:r>
            <a:r>
              <a:rPr lang="en-US" dirty="0"/>
              <a:t> ending the project</a:t>
            </a:r>
          </a:p>
        </p:txBody>
      </p:sp>
    </p:spTree>
    <p:extLst>
      <p:ext uri="{BB962C8B-B14F-4D97-AF65-F5344CB8AC3E}">
        <p14:creationId xmlns:p14="http://schemas.microsoft.com/office/powerpoint/2010/main" val="2437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207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101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988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9758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378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11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Our “Flyover” of Project 2010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Adding tasks, durations</a:t>
            </a:r>
          </a:p>
          <a:p>
            <a:pPr>
              <a:buFontTx/>
              <a:buChar char="•"/>
              <a:defRPr/>
            </a:pPr>
            <a:r>
              <a:rPr lang="en-US" dirty="0"/>
              <a:t>Setting dependencies</a:t>
            </a:r>
            <a:endParaRPr lang="en-US" dirty="0">
              <a:solidFill>
                <a:srgbClr val="F4FC5E"/>
              </a:solidFill>
            </a:endParaRPr>
          </a:p>
          <a:p>
            <a:pPr>
              <a:buFontTx/>
              <a:buChar char="•"/>
              <a:defRPr/>
            </a:pPr>
            <a:r>
              <a:rPr lang="en-US" dirty="0"/>
              <a:t>Seeing critical path, etc.</a:t>
            </a:r>
          </a:p>
          <a:p>
            <a:pPr>
              <a:buFontTx/>
              <a:buChar char="•"/>
              <a:defRPr/>
            </a:pPr>
            <a:r>
              <a:rPr lang="en-US" dirty="0"/>
              <a:t>“Rolling up” subtasks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Assigning resources</a:t>
            </a:r>
          </a:p>
          <a:p>
            <a:pPr>
              <a:buFontTx/>
              <a:buChar char="•"/>
              <a:defRPr/>
            </a:pPr>
            <a:r>
              <a:rPr lang="en-US" dirty="0"/>
              <a:t>Adjusting durations, time assignments, etc.</a:t>
            </a:r>
          </a:p>
        </p:txBody>
      </p:sp>
    </p:spTree>
    <p:extLst>
      <p:ext uri="{BB962C8B-B14F-4D97-AF65-F5344CB8AC3E}">
        <p14:creationId xmlns:p14="http://schemas.microsoft.com/office/powerpoint/2010/main" val="5982067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638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9436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42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FA2E-6A9A-46B0-9ACE-DA6D3296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469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Life Cycle of a Project (Stretched-S) &amp; (Exponential)</a:t>
            </a:r>
            <a:endParaRPr lang="en-US" sz="3600" b="1" dirty="0"/>
          </a:p>
        </p:txBody>
      </p:sp>
      <p:pic>
        <p:nvPicPr>
          <p:cNvPr id="4" name="Picture 4" descr="c11f001">
            <a:extLst>
              <a:ext uri="{FF2B5EF4-FFF2-40B4-BE49-F238E27FC236}">
                <a16:creationId xmlns:a16="http://schemas.microsoft.com/office/drawing/2014/main" id="{BA756687-5B05-4042-AEA9-DB1993DE4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7" y="1607127"/>
            <a:ext cx="9849713" cy="434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348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9544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0624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689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367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9926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5719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6650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2705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F4FC5E"/>
                </a:solidFill>
              </a:rPr>
              <a:t>Our “Flyover” of Project 98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/>
              <a:t>Adding tasks, durations</a:t>
            </a:r>
          </a:p>
          <a:p>
            <a:pPr>
              <a:buFontTx/>
              <a:buChar char="•"/>
              <a:defRPr/>
            </a:pPr>
            <a:r>
              <a:rPr lang="en-US"/>
              <a:t>Setting dependencies</a:t>
            </a:r>
            <a:endParaRPr lang="en-US">
              <a:solidFill>
                <a:srgbClr val="F4FC5E"/>
              </a:solidFill>
            </a:endParaRPr>
          </a:p>
          <a:p>
            <a:pPr>
              <a:buFontTx/>
              <a:buChar char="•"/>
              <a:defRPr/>
            </a:pPr>
            <a:r>
              <a:rPr lang="en-US"/>
              <a:t>Seeing critical path, etc.</a:t>
            </a:r>
          </a:p>
          <a:p>
            <a:pPr>
              <a:buFontTx/>
              <a:buChar char="•"/>
              <a:defRPr/>
            </a:pPr>
            <a:r>
              <a:rPr lang="en-US"/>
              <a:t>“Rolling up” subtasks</a:t>
            </a:r>
          </a:p>
          <a:p>
            <a:pPr>
              <a:buFontTx/>
              <a:buChar char="•"/>
              <a:defRPr/>
            </a:pPr>
            <a:r>
              <a:rPr lang="en-US"/>
              <a:t>Assigning resources</a:t>
            </a:r>
          </a:p>
          <a:p>
            <a:pPr>
              <a:buFontTx/>
              <a:buChar char="•"/>
              <a:defRPr/>
            </a:pPr>
            <a:r>
              <a:rPr lang="en-US">
                <a:solidFill>
                  <a:srgbClr val="F4FC5E"/>
                </a:solidFill>
              </a:rPr>
              <a:t>Adjusting durations, time assignments, etc.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72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5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Chapter 11: Project Management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C0EF24-E25D-46DC-9C13-8C1CA5E136EB}" type="slidenum">
              <a:rPr lang="en-US"/>
              <a:pPr/>
              <a:t>8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100" y="96838"/>
            <a:ext cx="8454802" cy="1198562"/>
          </a:xfrm>
        </p:spPr>
        <p:txBody>
          <a:bodyPr/>
          <a:lstStyle/>
          <a:p>
            <a:r>
              <a:rPr lang="en-US" sz="3800" dirty="0"/>
              <a:t>Background for </a:t>
            </a:r>
            <a:r>
              <a:rPr lang="en-US" sz="4000" dirty="0"/>
              <a:t>Project management </a:t>
            </a:r>
            <a:endParaRPr lang="en-US" sz="38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82591"/>
            <a:ext cx="10515600" cy="3794371"/>
          </a:xfrm>
        </p:spPr>
        <p:txBody>
          <a:bodyPr/>
          <a:lstStyle/>
          <a:p>
            <a:pPr eaLnBrk="1" hangingPunct="1"/>
            <a:r>
              <a:rPr lang="en-US" dirty="0"/>
              <a:t>Project management concerned with managing organizational activities.</a:t>
            </a:r>
          </a:p>
          <a:p>
            <a:pPr eaLnBrk="1" hangingPunct="1"/>
            <a:r>
              <a:rPr lang="en-US" dirty="0"/>
              <a:t>Often used to integrate and coordinate diverse activities.</a:t>
            </a:r>
          </a:p>
          <a:p>
            <a:pPr eaLnBrk="1" hangingPunct="1"/>
            <a:r>
              <a:rPr lang="en-US" dirty="0"/>
              <a:t>Projects are special types of processes.</a:t>
            </a:r>
          </a:p>
        </p:txBody>
      </p:sp>
    </p:spTree>
    <p:extLst>
      <p:ext uri="{BB962C8B-B14F-4D97-AF65-F5344CB8AC3E}">
        <p14:creationId xmlns:p14="http://schemas.microsoft.com/office/powerpoint/2010/main" val="209362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54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83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003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3822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029200" y="3657600"/>
            <a:ext cx="5410200" cy="249299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YOUR MS Project has a “Deadline” box</a:t>
            </a:r>
          </a:p>
          <a:p>
            <a:pPr>
              <a:spcBef>
                <a:spcPct val="50000"/>
              </a:spcBef>
            </a:pPr>
            <a:r>
              <a:rPr lang="en-US"/>
              <a:t>on this page!  Use it to let you get warned when something gets pushed back too far, but STILL not assigning a “start no earlier than” or “finish no later than” constraint to it – still using “As soon as possible.”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H="1" flipV="1">
            <a:off x="4343400" y="2971800"/>
            <a:ext cx="762000" cy="762000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5248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844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9821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136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22648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>
                <a:solidFill>
                  <a:srgbClr val="F4FC5E"/>
                </a:solidFill>
              </a:rPr>
              <a:t>Management of YOUR Project</a:t>
            </a: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>
                <a:solidFill>
                  <a:srgbClr val="000099"/>
                </a:solidFill>
              </a:rPr>
              <a:t>With your team members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/>
              <a:t>Create a plan for the entire project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/>
              <a:t>Set milestones for tracking progress</a:t>
            </a:r>
            <a:endParaRPr lang="en-US">
              <a:solidFill>
                <a:srgbClr val="F4FC5E"/>
              </a:solidFill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/>
              <a:t>Provide more detail for near-term tasks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/>
              <a:t>Use with your facilitator to report progress and revise/add detail to plan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/>
              <a:t>Assign specific tasks to team members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/>
              <a:t>Revise plan and activities as required to achieve objectives</a:t>
            </a:r>
          </a:p>
        </p:txBody>
      </p:sp>
    </p:spTree>
    <p:extLst>
      <p:ext uri="{BB962C8B-B14F-4D97-AF65-F5344CB8AC3E}">
        <p14:creationId xmlns:p14="http://schemas.microsoft.com/office/powerpoint/2010/main" val="406618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What is Project Management?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dirty="0"/>
              <a:t>a method for organizing tasks</a:t>
            </a:r>
          </a:p>
          <a:p>
            <a:pPr>
              <a:buFontTx/>
              <a:buChar char="•"/>
              <a:defRPr/>
            </a:pPr>
            <a:r>
              <a:rPr lang="en-US" dirty="0"/>
              <a:t>a structured framework to help a group work productively</a:t>
            </a:r>
          </a:p>
          <a:p>
            <a:pPr>
              <a:buFontTx/>
              <a:buChar char="•"/>
              <a:defRPr/>
            </a:pPr>
            <a:r>
              <a:rPr lang="en-US" dirty="0"/>
              <a:t>tools to aid in task sequencing, dependency analysis, resource allocation, scheduling, etc.</a:t>
            </a:r>
          </a:p>
          <a:p>
            <a:pPr>
              <a:buFontTx/>
              <a:buChar char="•"/>
              <a:defRPr/>
            </a:pPr>
            <a:r>
              <a:rPr lang="en-US" dirty="0"/>
              <a:t>tools to track progress relative to plan</a:t>
            </a:r>
          </a:p>
          <a:p>
            <a:pPr>
              <a:buFontTx/>
              <a:buChar char="•"/>
              <a:defRPr/>
            </a:pPr>
            <a:r>
              <a:rPr lang="en-GB" sz="2800" dirty="0">
                <a:cs typeface="Times" panose="02020603050405020304" pitchFamily="18" charset="0"/>
              </a:rPr>
              <a:t>Monitoring and controlling</a:t>
            </a:r>
            <a:r>
              <a:rPr lang="en-US" sz="2800" dirty="0">
                <a:cs typeface="Times" panose="02020603050405020304" pitchFamily="18" charset="0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GB" dirty="0">
                <a:cs typeface="Times" panose="02020603050405020304" pitchFamily="18" charset="0"/>
              </a:rPr>
              <a:t>Reporting </a:t>
            </a:r>
          </a:p>
          <a:p>
            <a:pPr>
              <a:buFontTx/>
              <a:buChar char="•"/>
              <a:defRPr/>
            </a:pPr>
            <a:r>
              <a:rPr lang="en-GB" dirty="0">
                <a:cs typeface="Times" panose="02020603050405020304" pitchFamily="18" charset="0"/>
              </a:rPr>
              <a:t>Continually striving to improve the process</a:t>
            </a:r>
            <a:r>
              <a:rPr lang="en-US" dirty="0">
                <a:cs typeface="Times" panose="02020603050405020304" pitchFamily="18" charset="0"/>
              </a:rPr>
              <a:t> </a:t>
            </a:r>
          </a:p>
          <a:p>
            <a:endParaRPr lang="en-US" dirty="0"/>
          </a:p>
          <a:p>
            <a:pPr>
              <a:buFontTx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4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2071</Words>
  <Application>Microsoft Office PowerPoint</Application>
  <PresentationFormat>Widescreen</PresentationFormat>
  <Paragraphs>336</Paragraphs>
  <Slides>89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0" baseType="lpstr">
      <vt:lpstr>Arial</vt:lpstr>
      <vt:lpstr>Calibri</vt:lpstr>
      <vt:lpstr>Calibri Light</vt:lpstr>
      <vt:lpstr>Monotype Sorts</vt:lpstr>
      <vt:lpstr>Tahoma</vt:lpstr>
      <vt:lpstr>Times</vt:lpstr>
      <vt:lpstr>Times New Roman</vt:lpstr>
      <vt:lpstr>Wingdings</vt:lpstr>
      <vt:lpstr>Office Theme</vt:lpstr>
      <vt:lpstr>Clip</vt:lpstr>
      <vt:lpstr>Document</vt:lpstr>
      <vt:lpstr>PowerPoint Presentation</vt:lpstr>
      <vt:lpstr>Learning Objectives</vt:lpstr>
      <vt:lpstr>Defining a Project</vt:lpstr>
      <vt:lpstr> </vt:lpstr>
      <vt:lpstr>Examples of Projects</vt:lpstr>
      <vt:lpstr>Project Life Cycle</vt:lpstr>
      <vt:lpstr>Life Cycle of a Project (Stretched-S) &amp; (Exponential)</vt:lpstr>
      <vt:lpstr>Background for Project management </vt:lpstr>
      <vt:lpstr>What is Project Management?</vt:lpstr>
      <vt:lpstr>Why Need Project Management?</vt:lpstr>
      <vt:lpstr>Phases of Project Management</vt:lpstr>
      <vt:lpstr>Suggested Steps in  Project Management</vt:lpstr>
      <vt:lpstr>Suggested Steps, cont.</vt:lpstr>
      <vt:lpstr>Suggested Steps, cont.</vt:lpstr>
      <vt:lpstr>Suggested Steps, cont.</vt:lpstr>
      <vt:lpstr>Planning and Scheduling Projects</vt:lpstr>
      <vt:lpstr>Scheduling the Project: PERT and CPM</vt:lpstr>
      <vt:lpstr>Develop the Project’s Plan</vt:lpstr>
      <vt:lpstr>What is a Work Breakdown  Structure (WBS)?</vt:lpstr>
      <vt:lpstr>WBS – Activity Levels</vt:lpstr>
      <vt:lpstr>Terminology</vt:lpstr>
      <vt:lpstr>Network Diagrams</vt:lpstr>
      <vt:lpstr>Network Diagrams</vt:lpstr>
      <vt:lpstr>Project Planning When Activity Times are Known</vt:lpstr>
      <vt:lpstr>Project Planning When Activity Times are Known continued</vt:lpstr>
      <vt:lpstr>Example</vt:lpstr>
      <vt:lpstr>Network Diagram</vt:lpstr>
      <vt:lpstr>Early Start and Finish Times</vt:lpstr>
      <vt:lpstr>Latest Start and Finish Times</vt:lpstr>
      <vt:lpstr>Activity Slack Time</vt:lpstr>
      <vt:lpstr>Path Slack</vt:lpstr>
      <vt:lpstr>Activity Slack Times</vt:lpstr>
      <vt:lpstr>Project Scheduling and Tracking </vt:lpstr>
      <vt:lpstr>Some Basic Project Management Terminology</vt:lpstr>
      <vt:lpstr>Dependencies and Milestones</vt:lpstr>
      <vt:lpstr>Setting and Making Deadlines</vt:lpstr>
      <vt:lpstr>Project Management Using Microsoft Project </vt:lpstr>
      <vt:lpstr>Our “Flyover” of Project 2010</vt:lpstr>
      <vt:lpstr>PowerPoint Presentation</vt:lpstr>
      <vt:lpstr>PowerPoint Presentation</vt:lpstr>
      <vt:lpstr>PowerPoint Presentation</vt:lpstr>
      <vt:lpstr>Our “Flyover” of Project 2010</vt:lpstr>
      <vt:lpstr>PowerPoint Presentation</vt:lpstr>
      <vt:lpstr>PowerPoint Presentation</vt:lpstr>
      <vt:lpstr>PowerPoint Presentation</vt:lpstr>
      <vt:lpstr>Our “Flyover” of Project 98</vt:lpstr>
      <vt:lpstr>PowerPoint Presentation</vt:lpstr>
      <vt:lpstr>PowerPoint Presentation</vt:lpstr>
      <vt:lpstr>PowerPoint Presentation</vt:lpstr>
      <vt:lpstr>PowerPoint Presentation</vt:lpstr>
      <vt:lpstr>WATCH YOUR DEPENDENCY CHOICES!!!</vt:lpstr>
      <vt:lpstr>Our “Flyover” of Project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“Flyover” of Project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“Flyover” of Project 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YOUR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Vidalis</dc:creator>
  <cp:lastModifiedBy>Michael Vidalis</cp:lastModifiedBy>
  <cp:revision>20</cp:revision>
  <dcterms:created xsi:type="dcterms:W3CDTF">2013-10-08T09:48:23Z</dcterms:created>
  <dcterms:modified xsi:type="dcterms:W3CDTF">2022-02-23T17:10:11Z</dcterms:modified>
</cp:coreProperties>
</file>