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53"/>
  </p:notesMasterIdLst>
  <p:handoutMasterIdLst>
    <p:handoutMasterId r:id="rId54"/>
  </p:handoutMasterIdLst>
  <p:sldIdLst>
    <p:sldId id="309" r:id="rId3"/>
    <p:sldId id="310" r:id="rId4"/>
    <p:sldId id="311" r:id="rId5"/>
    <p:sldId id="259" r:id="rId6"/>
    <p:sldId id="260" r:id="rId7"/>
    <p:sldId id="262" r:id="rId8"/>
    <p:sldId id="261" r:id="rId9"/>
    <p:sldId id="306" r:id="rId10"/>
    <p:sldId id="263" r:id="rId11"/>
    <p:sldId id="264" r:id="rId12"/>
    <p:sldId id="265" r:id="rId13"/>
    <p:sldId id="266" r:id="rId14"/>
    <p:sldId id="267" r:id="rId15"/>
    <p:sldId id="268" r:id="rId16"/>
    <p:sldId id="269" r:id="rId17"/>
    <p:sldId id="270" r:id="rId18"/>
    <p:sldId id="271" r:id="rId19"/>
    <p:sldId id="273" r:id="rId20"/>
    <p:sldId id="272" r:id="rId21"/>
    <p:sldId id="274" r:id="rId22"/>
    <p:sldId id="275" r:id="rId23"/>
    <p:sldId id="303" r:id="rId24"/>
    <p:sldId id="276" r:id="rId25"/>
    <p:sldId id="277" r:id="rId26"/>
    <p:sldId id="278" r:id="rId27"/>
    <p:sldId id="279" r:id="rId28"/>
    <p:sldId id="280" r:id="rId29"/>
    <p:sldId id="281" r:id="rId30"/>
    <p:sldId id="282" r:id="rId31"/>
    <p:sldId id="287" r:id="rId32"/>
    <p:sldId id="288" r:id="rId33"/>
    <p:sldId id="289" r:id="rId34"/>
    <p:sldId id="304" r:id="rId35"/>
    <p:sldId id="290" r:id="rId36"/>
    <p:sldId id="291" r:id="rId37"/>
    <p:sldId id="292" r:id="rId38"/>
    <p:sldId id="293" r:id="rId39"/>
    <p:sldId id="294" r:id="rId40"/>
    <p:sldId id="295" r:id="rId41"/>
    <p:sldId id="296" r:id="rId42"/>
    <p:sldId id="285" r:id="rId43"/>
    <p:sldId id="297" r:id="rId44"/>
    <p:sldId id="302" r:id="rId45"/>
    <p:sldId id="298" r:id="rId46"/>
    <p:sldId id="299" r:id="rId47"/>
    <p:sldId id="300" r:id="rId48"/>
    <p:sldId id="305" r:id="rId49"/>
    <p:sldId id="301" r:id="rId50"/>
    <p:sldId id="308" r:id="rId51"/>
    <p:sldId id="307" r:id="rId52"/>
  </p:sldIdLst>
  <p:sldSz cx="9144000" cy="6858000" type="screen4x3"/>
  <p:notesSz cx="6858000" cy="9777413"/>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9900"/>
    <a:srgbClr val="D60093"/>
    <a:srgbClr val="FFFF00"/>
    <a:srgbClr val="9966FF"/>
    <a:srgbClr val="9966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89" autoAdjust="0"/>
  </p:normalViewPr>
  <p:slideViewPr>
    <p:cSldViewPr>
      <p:cViewPr varScale="1">
        <p:scale>
          <a:sx n="107" d="100"/>
          <a:sy n="107" d="100"/>
        </p:scale>
        <p:origin x="-1734" y="-84"/>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endParaRPr lang="el-GR"/>
          </a:p>
        </p:txBody>
      </p:sp>
      <p:sp>
        <p:nvSpPr>
          <p:cNvPr id="94211" name="Rectangle 3"/>
          <p:cNvSpPr>
            <a:spLocks noGrp="1" noChangeArrowheads="1"/>
          </p:cNvSpPr>
          <p:nvPr>
            <p:ph type="dt" sz="quarter" idx="1"/>
          </p:nvPr>
        </p:nvSpPr>
        <p:spPr bwMode="auto">
          <a:xfrm>
            <a:off x="3884613" y="0"/>
            <a:ext cx="2971800" cy="4889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endParaRPr lang="el-GR"/>
          </a:p>
        </p:txBody>
      </p:sp>
      <p:sp>
        <p:nvSpPr>
          <p:cNvPr id="94212" name="Rectangle 4"/>
          <p:cNvSpPr>
            <a:spLocks noGrp="1" noChangeArrowheads="1"/>
          </p:cNvSpPr>
          <p:nvPr>
            <p:ph type="ftr" sz="quarter" idx="2"/>
          </p:nvPr>
        </p:nvSpPr>
        <p:spPr bwMode="auto">
          <a:xfrm>
            <a:off x="0" y="9286875"/>
            <a:ext cx="2971800" cy="48895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endParaRPr lang="el-GR"/>
          </a:p>
        </p:txBody>
      </p:sp>
      <p:sp>
        <p:nvSpPr>
          <p:cNvPr id="94213" name="Rectangle 5"/>
          <p:cNvSpPr>
            <a:spLocks noGrp="1" noChangeArrowheads="1"/>
          </p:cNvSpPr>
          <p:nvPr>
            <p:ph type="sldNum" sz="quarter" idx="3"/>
          </p:nvPr>
        </p:nvSpPr>
        <p:spPr bwMode="auto">
          <a:xfrm>
            <a:off x="3884613" y="9286875"/>
            <a:ext cx="2971800" cy="48895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fld id="{61CEA3B0-DD02-4223-9A33-3D7B368087AF}" type="slidenum">
              <a:rPr lang="el-GR"/>
              <a:pPr/>
              <a:t>‹#›</a:t>
            </a:fld>
            <a:endParaRPr lang="el-GR"/>
          </a:p>
        </p:txBody>
      </p:sp>
    </p:spTree>
    <p:extLst>
      <p:ext uri="{BB962C8B-B14F-4D97-AF65-F5344CB8AC3E}">
        <p14:creationId xmlns:p14="http://schemas.microsoft.com/office/powerpoint/2010/main" val="87180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endParaRPr lang="el-GR"/>
          </a:p>
        </p:txBody>
      </p:sp>
      <p:sp>
        <p:nvSpPr>
          <p:cNvPr id="73731" name="Rectangle 3"/>
          <p:cNvSpPr>
            <a:spLocks noGrp="1" noChangeArrowheads="1"/>
          </p:cNvSpPr>
          <p:nvPr>
            <p:ph type="dt" idx="1"/>
          </p:nvPr>
        </p:nvSpPr>
        <p:spPr bwMode="auto">
          <a:xfrm>
            <a:off x="3884613" y="0"/>
            <a:ext cx="2971800" cy="4889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endParaRPr lang="el-GR"/>
          </a:p>
        </p:txBody>
      </p:sp>
      <p:sp>
        <p:nvSpPr>
          <p:cNvPr id="73732" name="Rectangle 4"/>
          <p:cNvSpPr>
            <a:spLocks noGrp="1" noRot="1" noChangeAspect="1" noChangeArrowheads="1" noTextEdit="1"/>
          </p:cNvSpPr>
          <p:nvPr>
            <p:ph type="sldImg" idx="2"/>
          </p:nvPr>
        </p:nvSpPr>
        <p:spPr bwMode="auto">
          <a:xfrm>
            <a:off x="984250" y="733425"/>
            <a:ext cx="4889500" cy="3667125"/>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685800" y="4645027"/>
            <a:ext cx="5486400" cy="4398963"/>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3734" name="Rectangle 6"/>
          <p:cNvSpPr>
            <a:spLocks noGrp="1" noChangeArrowheads="1"/>
          </p:cNvSpPr>
          <p:nvPr>
            <p:ph type="ftr" sz="quarter" idx="4"/>
          </p:nvPr>
        </p:nvSpPr>
        <p:spPr bwMode="auto">
          <a:xfrm>
            <a:off x="0" y="9286875"/>
            <a:ext cx="2971800" cy="48895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endParaRPr lang="el-GR"/>
          </a:p>
        </p:txBody>
      </p:sp>
      <p:sp>
        <p:nvSpPr>
          <p:cNvPr id="73735" name="Rectangle 7"/>
          <p:cNvSpPr>
            <a:spLocks noGrp="1" noChangeArrowheads="1"/>
          </p:cNvSpPr>
          <p:nvPr>
            <p:ph type="sldNum" sz="quarter" idx="5"/>
          </p:nvPr>
        </p:nvSpPr>
        <p:spPr bwMode="auto">
          <a:xfrm>
            <a:off x="3884613" y="9286875"/>
            <a:ext cx="2971800" cy="48895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fld id="{94F60719-5B22-437E-A1DB-355061262F32}" type="slidenum">
              <a:rPr lang="el-GR"/>
              <a:pPr/>
              <a:t>‹#›</a:t>
            </a:fld>
            <a:endParaRPr lang="el-GR"/>
          </a:p>
        </p:txBody>
      </p:sp>
    </p:spTree>
    <p:extLst>
      <p:ext uri="{BB962C8B-B14F-4D97-AF65-F5344CB8AC3E}">
        <p14:creationId xmlns:p14="http://schemas.microsoft.com/office/powerpoint/2010/main" val="22420846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a:ln/>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007" indent="-177007">
              <a:spcBef>
                <a:spcPct val="0"/>
              </a:spcBef>
              <a:buFontTx/>
              <a:buChar char="•"/>
            </a:pPr>
            <a:endParaRPr lang="el-GR" altLang="el-GR" smtClean="0">
              <a:solidFill>
                <a:srgbClr val="FF0000"/>
              </a:solidFill>
              <a:latin typeface="Arial" pitchFamily="34" charset="0"/>
            </a:endParaRPr>
          </a:p>
        </p:txBody>
      </p:sp>
      <p:sp>
        <p:nvSpPr>
          <p:cNvPr id="522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9638" indent="-284477">
              <a:defRPr>
                <a:solidFill>
                  <a:schemeClr val="tx1"/>
                </a:solidFill>
                <a:latin typeface="Arial" pitchFamily="34" charset="0"/>
              </a:defRPr>
            </a:lvl2pPr>
            <a:lvl3pPr marL="1137905" indent="-227581">
              <a:defRPr>
                <a:solidFill>
                  <a:schemeClr val="tx1"/>
                </a:solidFill>
                <a:latin typeface="Arial" pitchFamily="34" charset="0"/>
              </a:defRPr>
            </a:lvl3pPr>
            <a:lvl4pPr marL="1593066" indent="-227581">
              <a:defRPr>
                <a:solidFill>
                  <a:schemeClr val="tx1"/>
                </a:solidFill>
                <a:latin typeface="Arial" pitchFamily="34" charset="0"/>
              </a:defRPr>
            </a:lvl4pPr>
            <a:lvl5pPr marL="2048230" indent="-227581">
              <a:defRPr>
                <a:solidFill>
                  <a:schemeClr val="tx1"/>
                </a:solidFill>
                <a:latin typeface="Arial" pitchFamily="34" charset="0"/>
              </a:defRPr>
            </a:lvl5pPr>
            <a:lvl6pPr marL="2503392" indent="-227581" eaLnBrk="0" fontAlgn="base" hangingPunct="0">
              <a:spcBef>
                <a:spcPct val="0"/>
              </a:spcBef>
              <a:spcAft>
                <a:spcPct val="0"/>
              </a:spcAft>
              <a:defRPr>
                <a:solidFill>
                  <a:schemeClr val="tx1"/>
                </a:solidFill>
                <a:latin typeface="Arial" pitchFamily="34" charset="0"/>
              </a:defRPr>
            </a:lvl6pPr>
            <a:lvl7pPr marL="2958555" indent="-227581" eaLnBrk="0" fontAlgn="base" hangingPunct="0">
              <a:spcBef>
                <a:spcPct val="0"/>
              </a:spcBef>
              <a:spcAft>
                <a:spcPct val="0"/>
              </a:spcAft>
              <a:defRPr>
                <a:solidFill>
                  <a:schemeClr val="tx1"/>
                </a:solidFill>
                <a:latin typeface="Arial" pitchFamily="34" charset="0"/>
              </a:defRPr>
            </a:lvl7pPr>
            <a:lvl8pPr marL="3413716" indent="-227581" eaLnBrk="0" fontAlgn="base" hangingPunct="0">
              <a:spcBef>
                <a:spcPct val="0"/>
              </a:spcBef>
              <a:spcAft>
                <a:spcPct val="0"/>
              </a:spcAft>
              <a:defRPr>
                <a:solidFill>
                  <a:schemeClr val="tx1"/>
                </a:solidFill>
                <a:latin typeface="Arial" pitchFamily="34" charset="0"/>
              </a:defRPr>
            </a:lvl8pPr>
            <a:lvl9pPr marL="3868879" indent="-227581" eaLnBrk="0" fontAlgn="base" hangingPunct="0">
              <a:spcBef>
                <a:spcPct val="0"/>
              </a:spcBef>
              <a:spcAft>
                <a:spcPct val="0"/>
              </a:spcAft>
              <a:defRPr>
                <a:solidFill>
                  <a:schemeClr val="tx1"/>
                </a:solidFill>
                <a:latin typeface="Arial" pitchFamily="34" charset="0"/>
              </a:defRPr>
            </a:lvl9pPr>
          </a:lstStyle>
          <a:p>
            <a:fld id="{58FD84F1-AED9-4D80-8FE8-E6B29D92527F}" type="slidenum">
              <a:rPr lang="el-GR" altLang="el-GR">
                <a:solidFill>
                  <a:srgbClr val="000000"/>
                </a:solidFill>
                <a:cs typeface="Arial" pitchFamily="34" charset="0"/>
              </a:rPr>
              <a:pPr/>
              <a:t>1</a:t>
            </a:fld>
            <a:endParaRPr lang="el-GR" altLang="el-GR">
              <a:solidFill>
                <a:srgbClr val="000000"/>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a:ln/>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latin typeface="Arial" pitchFamily="34" charset="0"/>
              </a:rPr>
              <a:t> </a:t>
            </a:r>
          </a:p>
        </p:txBody>
      </p:sp>
      <p:sp>
        <p:nvSpPr>
          <p:cNvPr id="5325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9638" indent="-284477">
              <a:defRPr>
                <a:solidFill>
                  <a:schemeClr val="tx1"/>
                </a:solidFill>
                <a:latin typeface="Arial" pitchFamily="34" charset="0"/>
              </a:defRPr>
            </a:lvl2pPr>
            <a:lvl3pPr marL="1137905" indent="-227581">
              <a:defRPr>
                <a:solidFill>
                  <a:schemeClr val="tx1"/>
                </a:solidFill>
                <a:latin typeface="Arial" pitchFamily="34" charset="0"/>
              </a:defRPr>
            </a:lvl3pPr>
            <a:lvl4pPr marL="1593066" indent="-227581">
              <a:defRPr>
                <a:solidFill>
                  <a:schemeClr val="tx1"/>
                </a:solidFill>
                <a:latin typeface="Arial" pitchFamily="34" charset="0"/>
              </a:defRPr>
            </a:lvl4pPr>
            <a:lvl5pPr marL="2048230" indent="-227581">
              <a:defRPr>
                <a:solidFill>
                  <a:schemeClr val="tx1"/>
                </a:solidFill>
                <a:latin typeface="Arial" pitchFamily="34" charset="0"/>
              </a:defRPr>
            </a:lvl5pPr>
            <a:lvl6pPr marL="2503392" indent="-227581" eaLnBrk="0" fontAlgn="base" hangingPunct="0">
              <a:spcBef>
                <a:spcPct val="0"/>
              </a:spcBef>
              <a:spcAft>
                <a:spcPct val="0"/>
              </a:spcAft>
              <a:defRPr>
                <a:solidFill>
                  <a:schemeClr val="tx1"/>
                </a:solidFill>
                <a:latin typeface="Arial" pitchFamily="34" charset="0"/>
              </a:defRPr>
            </a:lvl6pPr>
            <a:lvl7pPr marL="2958555" indent="-227581" eaLnBrk="0" fontAlgn="base" hangingPunct="0">
              <a:spcBef>
                <a:spcPct val="0"/>
              </a:spcBef>
              <a:spcAft>
                <a:spcPct val="0"/>
              </a:spcAft>
              <a:defRPr>
                <a:solidFill>
                  <a:schemeClr val="tx1"/>
                </a:solidFill>
                <a:latin typeface="Arial" pitchFamily="34" charset="0"/>
              </a:defRPr>
            </a:lvl7pPr>
            <a:lvl8pPr marL="3413716" indent="-227581" eaLnBrk="0" fontAlgn="base" hangingPunct="0">
              <a:spcBef>
                <a:spcPct val="0"/>
              </a:spcBef>
              <a:spcAft>
                <a:spcPct val="0"/>
              </a:spcAft>
              <a:defRPr>
                <a:solidFill>
                  <a:schemeClr val="tx1"/>
                </a:solidFill>
                <a:latin typeface="Arial" pitchFamily="34" charset="0"/>
              </a:defRPr>
            </a:lvl8pPr>
            <a:lvl9pPr marL="3868879" indent="-227581" eaLnBrk="0" fontAlgn="base" hangingPunct="0">
              <a:spcBef>
                <a:spcPct val="0"/>
              </a:spcBef>
              <a:spcAft>
                <a:spcPct val="0"/>
              </a:spcAft>
              <a:defRPr>
                <a:solidFill>
                  <a:schemeClr val="tx1"/>
                </a:solidFill>
                <a:latin typeface="Arial" pitchFamily="34" charset="0"/>
              </a:defRPr>
            </a:lvl9pPr>
          </a:lstStyle>
          <a:p>
            <a:fld id="{04AE4589-27B4-448E-B59F-57150C03CCF2}" type="slidenum">
              <a:rPr lang="el-GR" altLang="el-GR">
                <a:solidFill>
                  <a:srgbClr val="000000"/>
                </a:solidFill>
                <a:cs typeface="Arial" pitchFamily="34" charset="0"/>
              </a:rPr>
              <a:pPr/>
              <a:t>2</a:t>
            </a:fld>
            <a:endParaRPr lang="el-GR" altLang="el-GR">
              <a:solidFill>
                <a:srgbClr val="000000"/>
              </a:solidFill>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007" indent="-177007">
              <a:spcBef>
                <a:spcPct val="0"/>
              </a:spcBef>
              <a:buFontTx/>
              <a:buChar char="•"/>
            </a:pPr>
            <a:endParaRPr lang="el-GR" altLang="el-GR" smtClean="0">
              <a:latin typeface="Arial" pitchFamily="34" charset="0"/>
            </a:endParaRPr>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9638" indent="-284477">
              <a:defRPr>
                <a:solidFill>
                  <a:schemeClr val="tx1"/>
                </a:solidFill>
                <a:latin typeface="Arial" pitchFamily="34" charset="0"/>
              </a:defRPr>
            </a:lvl2pPr>
            <a:lvl3pPr marL="1137905" indent="-227581">
              <a:defRPr>
                <a:solidFill>
                  <a:schemeClr val="tx1"/>
                </a:solidFill>
                <a:latin typeface="Arial" pitchFamily="34" charset="0"/>
              </a:defRPr>
            </a:lvl3pPr>
            <a:lvl4pPr marL="1593066" indent="-227581">
              <a:defRPr>
                <a:solidFill>
                  <a:schemeClr val="tx1"/>
                </a:solidFill>
                <a:latin typeface="Arial" pitchFamily="34" charset="0"/>
              </a:defRPr>
            </a:lvl4pPr>
            <a:lvl5pPr marL="2048230" indent="-227581">
              <a:defRPr>
                <a:solidFill>
                  <a:schemeClr val="tx1"/>
                </a:solidFill>
                <a:latin typeface="Arial" pitchFamily="34" charset="0"/>
              </a:defRPr>
            </a:lvl5pPr>
            <a:lvl6pPr marL="2503392" indent="-227581" eaLnBrk="0" fontAlgn="base" hangingPunct="0">
              <a:spcBef>
                <a:spcPct val="0"/>
              </a:spcBef>
              <a:spcAft>
                <a:spcPct val="0"/>
              </a:spcAft>
              <a:defRPr>
                <a:solidFill>
                  <a:schemeClr val="tx1"/>
                </a:solidFill>
                <a:latin typeface="Arial" pitchFamily="34" charset="0"/>
              </a:defRPr>
            </a:lvl6pPr>
            <a:lvl7pPr marL="2958555" indent="-227581" eaLnBrk="0" fontAlgn="base" hangingPunct="0">
              <a:spcBef>
                <a:spcPct val="0"/>
              </a:spcBef>
              <a:spcAft>
                <a:spcPct val="0"/>
              </a:spcAft>
              <a:defRPr>
                <a:solidFill>
                  <a:schemeClr val="tx1"/>
                </a:solidFill>
                <a:latin typeface="Arial" pitchFamily="34" charset="0"/>
              </a:defRPr>
            </a:lvl7pPr>
            <a:lvl8pPr marL="3413716" indent="-227581" eaLnBrk="0" fontAlgn="base" hangingPunct="0">
              <a:spcBef>
                <a:spcPct val="0"/>
              </a:spcBef>
              <a:spcAft>
                <a:spcPct val="0"/>
              </a:spcAft>
              <a:defRPr>
                <a:solidFill>
                  <a:schemeClr val="tx1"/>
                </a:solidFill>
                <a:latin typeface="Arial" pitchFamily="34" charset="0"/>
              </a:defRPr>
            </a:lvl8pPr>
            <a:lvl9pPr marL="3868879" indent="-227581" eaLnBrk="0" fontAlgn="base" hangingPunct="0">
              <a:spcBef>
                <a:spcPct val="0"/>
              </a:spcBef>
              <a:spcAft>
                <a:spcPct val="0"/>
              </a:spcAft>
              <a:defRPr>
                <a:solidFill>
                  <a:schemeClr val="tx1"/>
                </a:solidFill>
                <a:latin typeface="Arial" pitchFamily="34" charset="0"/>
              </a:defRPr>
            </a:lvl9pPr>
          </a:lstStyle>
          <a:p>
            <a:fld id="{539E3272-68F6-41D5-AB95-B39FC4882437}" type="slidenum">
              <a:rPr lang="el-GR" altLang="el-GR">
                <a:solidFill>
                  <a:srgbClr val="000000"/>
                </a:solidFill>
                <a:cs typeface="Arial" pitchFamily="34" charset="0"/>
              </a:rPr>
              <a:pPr/>
              <a:t>3</a:t>
            </a:fld>
            <a:endParaRPr lang="el-GR" altLang="el-GR">
              <a:solidFill>
                <a:srgbClr val="000000"/>
              </a:solidFill>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0D06FF3-7B11-4177-8A63-43C15A0358B5}"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l-GR" sz="2400">
              <a:latin typeface="Times New Roman" pitchFamily="18" charset="0"/>
            </a:endParaRPr>
          </a:p>
        </p:txBody>
      </p:sp>
      <p:sp>
        <p:nvSpPr>
          <p:cNvPr id="66563"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l-GR" sz="2400">
              <a:latin typeface="Times New Roman" pitchFamily="18" charset="0"/>
            </a:endParaRPr>
          </a:p>
        </p:txBody>
      </p:sp>
      <p:sp>
        <p:nvSpPr>
          <p:cNvPr id="6656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66567" name="Rectangle 7"/>
          <p:cNvSpPr>
            <a:spLocks noGrp="1" noChangeArrowheads="1"/>
          </p:cNvSpPr>
          <p:nvPr>
            <p:ph type="dt" sz="half" idx="2"/>
          </p:nvPr>
        </p:nvSpPr>
        <p:spPr/>
        <p:txBody>
          <a:bodyPr/>
          <a:lstStyle>
            <a:lvl1pPr>
              <a:defRPr/>
            </a:lvl1pPr>
          </a:lstStyle>
          <a:p>
            <a:endParaRPr lang="el-GR"/>
          </a:p>
        </p:txBody>
      </p:sp>
      <p:sp>
        <p:nvSpPr>
          <p:cNvPr id="66568" name="Rectangle 8"/>
          <p:cNvSpPr>
            <a:spLocks noGrp="1" noChangeArrowheads="1"/>
          </p:cNvSpPr>
          <p:nvPr>
            <p:ph type="ftr" sz="quarter" idx="3"/>
          </p:nvPr>
        </p:nvSpPr>
        <p:spPr>
          <a:xfrm>
            <a:off x="3352800" y="6391275"/>
            <a:ext cx="2895600" cy="457200"/>
          </a:xfrm>
        </p:spPr>
        <p:txBody>
          <a:bodyPr/>
          <a:lstStyle>
            <a:lvl1pPr>
              <a:defRPr/>
            </a:lvl1pPr>
          </a:lstStyle>
          <a:p>
            <a:endParaRPr lang="el-GR"/>
          </a:p>
        </p:txBody>
      </p:sp>
      <p:sp>
        <p:nvSpPr>
          <p:cNvPr id="66569" name="Rectangle 9"/>
          <p:cNvSpPr>
            <a:spLocks noGrp="1" noChangeArrowheads="1"/>
          </p:cNvSpPr>
          <p:nvPr>
            <p:ph type="sldNum" sz="quarter" idx="4"/>
          </p:nvPr>
        </p:nvSpPr>
        <p:spPr>
          <a:xfrm>
            <a:off x="6858000" y="6391275"/>
            <a:ext cx="1600200" cy="457200"/>
          </a:xfrm>
        </p:spPr>
        <p:txBody>
          <a:bodyPr/>
          <a:lstStyle>
            <a:lvl1pPr>
              <a:defRPr/>
            </a:lvl1pPr>
          </a:lstStyle>
          <a:p>
            <a:fld id="{33AC81C1-05DB-4616-BEF6-A5924BF892A4}"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3B51809-822C-445B-9ECF-C98503B0E342}"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9A29980-9D29-46A0-8C1D-7EF175ACB45F}"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1D1C4EC-D1AE-4E92-926A-A5B5E61360F6}"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88C67CB4-AC02-49D7-B6EA-AC8D9E1E5B84}" type="slidenum">
              <a:rPr lang="el-GR" altLang="el-GR"/>
              <a:pPr>
                <a:defRPr/>
              </a:pPr>
              <a:t>‹#›</a:t>
            </a:fld>
            <a:endParaRPr lang="el-GR" altLang="el-GR"/>
          </a:p>
        </p:txBody>
      </p:sp>
    </p:spTree>
    <p:extLst>
      <p:ext uri="{BB962C8B-B14F-4D97-AF65-F5344CB8AC3E}">
        <p14:creationId xmlns:p14="http://schemas.microsoft.com/office/powerpoint/2010/main" val="53567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B219D36-0F7E-452B-A8FE-2E5FB39EE6F2}"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389B8BE7-5B8E-4E9D-A79C-69734E7071EA}" type="slidenum">
              <a:rPr lang="el-GR" altLang="el-GR"/>
              <a:pPr>
                <a:defRPr/>
              </a:pPr>
              <a:t>‹#›</a:t>
            </a:fld>
            <a:endParaRPr lang="el-GR" altLang="el-GR"/>
          </a:p>
        </p:txBody>
      </p:sp>
    </p:spTree>
    <p:extLst>
      <p:ext uri="{BB962C8B-B14F-4D97-AF65-F5344CB8AC3E}">
        <p14:creationId xmlns:p14="http://schemas.microsoft.com/office/powerpoint/2010/main" val="299797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1B322BE-AC60-42BD-B5FE-A6D2A13D4B66}"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1F5EDEF4-F978-4320-A60A-EC18DCC110F7}" type="slidenum">
              <a:rPr lang="el-GR" altLang="el-GR"/>
              <a:pPr>
                <a:defRPr/>
              </a:pPr>
              <a:t>‹#›</a:t>
            </a:fld>
            <a:endParaRPr lang="el-GR" altLang="el-GR"/>
          </a:p>
        </p:txBody>
      </p:sp>
    </p:spTree>
    <p:extLst>
      <p:ext uri="{BB962C8B-B14F-4D97-AF65-F5344CB8AC3E}">
        <p14:creationId xmlns:p14="http://schemas.microsoft.com/office/powerpoint/2010/main" val="413075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47B98A6-7629-4E7B-98A2-84FA5070FC78}"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964EC9D7-4213-42EE-AC75-400653CC1D1E}" type="slidenum">
              <a:rPr lang="el-GR" altLang="el-GR"/>
              <a:pPr>
                <a:defRPr/>
              </a:pPr>
              <a:t>‹#›</a:t>
            </a:fld>
            <a:endParaRPr lang="el-GR" altLang="el-GR"/>
          </a:p>
        </p:txBody>
      </p:sp>
    </p:spTree>
    <p:extLst>
      <p:ext uri="{BB962C8B-B14F-4D97-AF65-F5344CB8AC3E}">
        <p14:creationId xmlns:p14="http://schemas.microsoft.com/office/powerpoint/2010/main" val="403323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185DC10-0F5D-4523-81DB-D7C168E2688C}" type="datetimeFigureOut">
              <a:rPr lang="el-GR"/>
              <a:pPr>
                <a:defRPr/>
              </a:pPr>
              <a:t>16/11/2015</a:t>
            </a:fld>
            <a:endParaRPr lang="el-GR"/>
          </a:p>
        </p:txBody>
      </p:sp>
      <p:sp>
        <p:nvSpPr>
          <p:cNvPr id="8" name="Θέση υποσέλιδου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9" name="Θέση αριθμού διαφάνειας 8"/>
          <p:cNvSpPr>
            <a:spLocks noGrp="1"/>
          </p:cNvSpPr>
          <p:nvPr>
            <p:ph type="sldNum" sz="quarter" idx="12"/>
          </p:nvPr>
        </p:nvSpPr>
        <p:spPr/>
        <p:txBody>
          <a:bodyPr/>
          <a:lstStyle>
            <a:lvl1pPr eaLnBrk="0" hangingPunct="0">
              <a:defRPr smtClean="0">
                <a:latin typeface="Arial" pitchFamily="34" charset="0"/>
              </a:defRPr>
            </a:lvl1pPr>
          </a:lstStyle>
          <a:p>
            <a:pPr>
              <a:defRPr/>
            </a:pPr>
            <a:fld id="{6F77C93B-D312-4EE0-99F7-4F922264D329}" type="slidenum">
              <a:rPr lang="el-GR" altLang="el-GR"/>
              <a:pPr>
                <a:defRPr/>
              </a:pPr>
              <a:t>‹#›</a:t>
            </a:fld>
            <a:endParaRPr lang="el-GR" altLang="el-GR"/>
          </a:p>
        </p:txBody>
      </p:sp>
    </p:spTree>
    <p:extLst>
      <p:ext uri="{BB962C8B-B14F-4D97-AF65-F5344CB8AC3E}">
        <p14:creationId xmlns:p14="http://schemas.microsoft.com/office/powerpoint/2010/main" val="686669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ECCBF4E-FF50-4A20-B651-B7D36929BF64}" type="datetimeFigureOut">
              <a:rPr lang="el-GR"/>
              <a:pPr>
                <a:defRPr/>
              </a:pPr>
              <a:t>16/11/2015</a:t>
            </a:fld>
            <a:endParaRPr lang="el-GR"/>
          </a:p>
        </p:txBody>
      </p:sp>
      <p:sp>
        <p:nvSpPr>
          <p:cNvPr id="4" name="Θέση υποσέλιδου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5" name="Θέση αριθμού διαφάνειας 4"/>
          <p:cNvSpPr>
            <a:spLocks noGrp="1"/>
          </p:cNvSpPr>
          <p:nvPr>
            <p:ph type="sldNum" sz="quarter" idx="12"/>
          </p:nvPr>
        </p:nvSpPr>
        <p:spPr/>
        <p:txBody>
          <a:bodyPr/>
          <a:lstStyle>
            <a:lvl1pPr eaLnBrk="0" hangingPunct="0">
              <a:defRPr smtClean="0">
                <a:latin typeface="Arial" pitchFamily="34" charset="0"/>
              </a:defRPr>
            </a:lvl1pPr>
          </a:lstStyle>
          <a:p>
            <a:pPr>
              <a:defRPr/>
            </a:pPr>
            <a:fld id="{3A5B9CA8-BA8C-48B2-BC34-B602336F7502}" type="slidenum">
              <a:rPr lang="el-GR" altLang="el-GR"/>
              <a:pPr>
                <a:defRPr/>
              </a:pPr>
              <a:t>‹#›</a:t>
            </a:fld>
            <a:endParaRPr lang="el-GR" altLang="el-GR"/>
          </a:p>
        </p:txBody>
      </p:sp>
    </p:spTree>
    <p:extLst>
      <p:ext uri="{BB962C8B-B14F-4D97-AF65-F5344CB8AC3E}">
        <p14:creationId xmlns:p14="http://schemas.microsoft.com/office/powerpoint/2010/main" val="278311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36FF24C-9E89-45E4-9FA2-7FF64DC51DC9}" type="datetimeFigureOut">
              <a:rPr lang="el-GR"/>
              <a:pPr>
                <a:defRPr/>
              </a:pPr>
              <a:t>16/11/2015</a:t>
            </a:fld>
            <a:endParaRPr lang="el-GR"/>
          </a:p>
        </p:txBody>
      </p:sp>
      <p:sp>
        <p:nvSpPr>
          <p:cNvPr id="3" name="Θέση υποσέλιδου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4" name="Θέση αριθμού διαφάνειας 3"/>
          <p:cNvSpPr>
            <a:spLocks noGrp="1"/>
          </p:cNvSpPr>
          <p:nvPr>
            <p:ph type="sldNum" sz="quarter" idx="12"/>
          </p:nvPr>
        </p:nvSpPr>
        <p:spPr/>
        <p:txBody>
          <a:bodyPr/>
          <a:lstStyle>
            <a:lvl1pPr eaLnBrk="0" hangingPunct="0">
              <a:defRPr smtClean="0">
                <a:latin typeface="Arial" pitchFamily="34" charset="0"/>
              </a:defRPr>
            </a:lvl1pPr>
          </a:lstStyle>
          <a:p>
            <a:pPr>
              <a:defRPr/>
            </a:pPr>
            <a:fld id="{63FC7F00-6849-42A1-BE60-FC433049750F}" type="slidenum">
              <a:rPr lang="el-GR" altLang="el-GR"/>
              <a:pPr>
                <a:defRPr/>
              </a:pPr>
              <a:t>‹#›</a:t>
            </a:fld>
            <a:endParaRPr lang="el-GR" altLang="el-GR"/>
          </a:p>
        </p:txBody>
      </p:sp>
    </p:spTree>
    <p:extLst>
      <p:ext uri="{BB962C8B-B14F-4D97-AF65-F5344CB8AC3E}">
        <p14:creationId xmlns:p14="http://schemas.microsoft.com/office/powerpoint/2010/main" val="58066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C2DB037-50EF-4A3D-815E-1453F08353A3}"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9F8F63FE-ED46-4013-AD5E-D564BA82DDCF}" type="slidenum">
              <a:rPr lang="el-GR" altLang="el-GR"/>
              <a:pPr>
                <a:defRPr/>
              </a:pPr>
              <a:t>‹#›</a:t>
            </a:fld>
            <a:endParaRPr lang="el-GR" altLang="el-GR"/>
          </a:p>
        </p:txBody>
      </p:sp>
    </p:spTree>
    <p:extLst>
      <p:ext uri="{BB962C8B-B14F-4D97-AF65-F5344CB8AC3E}">
        <p14:creationId xmlns:p14="http://schemas.microsoft.com/office/powerpoint/2010/main" val="90940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9A134D1-9823-406E-A01A-8BACD66E41F4}"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5EF2702-09DE-4E9B-8A89-0103A58BC99C}"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C1330D97-6376-443D-8371-FC9D6043D80B}" type="slidenum">
              <a:rPr lang="el-GR" altLang="el-GR"/>
              <a:pPr>
                <a:defRPr/>
              </a:pPr>
              <a:t>‹#›</a:t>
            </a:fld>
            <a:endParaRPr lang="el-GR" altLang="el-GR"/>
          </a:p>
        </p:txBody>
      </p:sp>
    </p:spTree>
    <p:extLst>
      <p:ext uri="{BB962C8B-B14F-4D97-AF65-F5344CB8AC3E}">
        <p14:creationId xmlns:p14="http://schemas.microsoft.com/office/powerpoint/2010/main" val="1242191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92CE726-1C3E-4653-8CE8-6C113BC0037E}"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1A3C548E-AFA7-4794-AD99-09A95EAD8D86}" type="slidenum">
              <a:rPr lang="el-GR" altLang="el-GR"/>
              <a:pPr>
                <a:defRPr/>
              </a:pPr>
              <a:t>‹#›</a:t>
            </a:fld>
            <a:endParaRPr lang="el-GR" altLang="el-GR"/>
          </a:p>
        </p:txBody>
      </p:sp>
    </p:spTree>
    <p:extLst>
      <p:ext uri="{BB962C8B-B14F-4D97-AF65-F5344CB8AC3E}">
        <p14:creationId xmlns:p14="http://schemas.microsoft.com/office/powerpoint/2010/main" val="270284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F01479A4-1EBA-40C7-98AA-914F96891E54}"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D7F7B5DA-4464-414E-9489-E3DE14871497}" type="slidenum">
              <a:rPr lang="el-GR" altLang="el-GR"/>
              <a:pPr>
                <a:defRPr/>
              </a:pPr>
              <a:t>‹#›</a:t>
            </a:fld>
            <a:endParaRPr lang="el-GR" altLang="el-GR"/>
          </a:p>
        </p:txBody>
      </p:sp>
    </p:spTree>
    <p:extLst>
      <p:ext uri="{BB962C8B-B14F-4D97-AF65-F5344CB8AC3E}">
        <p14:creationId xmlns:p14="http://schemas.microsoft.com/office/powerpoint/2010/main" val="90111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937A2F2-BEEC-4258-8DAF-CE6138CC4F96}"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A62AA66-B4DF-4F00-A8C9-2F8B0B7F4BC1}"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8BABA8E6-D260-45F0-AE84-DE0682362A83}"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E0D5F1DD-E1B6-40CF-9756-F61D4F35D338}"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214167DC-4C46-479C-AA1D-FF94ED7AD95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F03F3050-21A0-42AC-8A76-40C7A5125D38}"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D6117C3C-3375-4FBD-9358-AE49BCACB2D3}"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65539"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fld id="{F4021531-8BDE-47AB-B541-632002F52F5D}" type="slidenum">
              <a:rPr lang="el-G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Cambria" pitchFamily="18" charset="0"/>
        </a:defRPr>
      </a:lvl2pPr>
      <a:lvl3pPr algn="l" rtl="0" fontAlgn="base">
        <a:spcBef>
          <a:spcPct val="0"/>
        </a:spcBef>
        <a:spcAft>
          <a:spcPct val="0"/>
        </a:spcAft>
        <a:defRPr sz="2800">
          <a:solidFill>
            <a:schemeClr val="tx2"/>
          </a:solidFill>
          <a:latin typeface="Cambria" pitchFamily="18" charset="0"/>
        </a:defRPr>
      </a:lvl3pPr>
      <a:lvl4pPr algn="l" rtl="0" fontAlgn="base">
        <a:spcBef>
          <a:spcPct val="0"/>
        </a:spcBef>
        <a:spcAft>
          <a:spcPct val="0"/>
        </a:spcAft>
        <a:defRPr sz="2800">
          <a:solidFill>
            <a:schemeClr val="tx2"/>
          </a:solidFill>
          <a:latin typeface="Cambria" pitchFamily="18" charset="0"/>
        </a:defRPr>
      </a:lvl4pPr>
      <a:lvl5pPr algn="l" rtl="0" fontAlgn="base">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a:solidFill>
            <a:schemeClr val="tx1"/>
          </a:solidFill>
          <a:latin typeface="+mn-lt"/>
        </a:defRPr>
      </a:lvl2pPr>
      <a:lvl3pPr marL="1143000" indent="-228600" algn="l" rtl="0" fontAlgn="base">
        <a:spcBef>
          <a:spcPct val="20000"/>
        </a:spcBef>
        <a:spcAft>
          <a:spcPct val="0"/>
        </a:spcAft>
        <a:buClr>
          <a:schemeClr val="tx1"/>
        </a:buClr>
        <a:buSzPct val="150000"/>
        <a:buChar char="•"/>
        <a:defRPr>
          <a:solidFill>
            <a:schemeClr val="tx1"/>
          </a:solidFill>
          <a:latin typeface="+mn-lt"/>
        </a:defRPr>
      </a:lvl3pPr>
      <a:lvl4pPr marL="1600200" indent="-228600" algn="l" rtl="0" fontAlgn="base">
        <a:spcBef>
          <a:spcPct val="20000"/>
        </a:spcBef>
        <a:spcAft>
          <a:spcPct val="0"/>
        </a:spcAft>
        <a:buClr>
          <a:schemeClr val="tx2"/>
        </a:buClr>
        <a:buSzPct val="150000"/>
        <a:buChar char="•"/>
        <a:defRPr>
          <a:solidFill>
            <a:schemeClr val="tx1"/>
          </a:solidFill>
          <a:latin typeface="+mn-lt"/>
        </a:defRPr>
      </a:lvl4pPr>
      <a:lvl5pPr marL="2057400" indent="-228600" algn="l" rtl="0" fontAlgn="base">
        <a:spcBef>
          <a:spcPct val="20000"/>
        </a:spcBef>
        <a:spcAft>
          <a:spcPct val="0"/>
        </a:spcAft>
        <a:buClr>
          <a:schemeClr val="folHlink"/>
        </a:buClr>
        <a:buSzPct val="150000"/>
        <a:buChar char="•"/>
        <a:defRPr>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3075"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CBB2ACE1-D55A-4C54-8243-B93511E7983B}" type="datetimeFigureOut">
              <a:rPr lang="el-GR"/>
              <a:pPr>
                <a:defRPr/>
              </a:pPr>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A44C7981-0FC9-44D9-91BD-A715D0AB98A4}" type="slidenum">
              <a:rPr lang="el-GR" altLang="el-GR"/>
              <a:pPr>
                <a:defRPr/>
              </a:pPr>
              <a:t>‹#›</a:t>
            </a:fld>
            <a:endParaRPr lang="el-GR" altLang="el-GR"/>
          </a:p>
        </p:txBody>
      </p:sp>
    </p:spTree>
    <p:extLst>
      <p:ext uri="{BB962C8B-B14F-4D97-AF65-F5344CB8AC3E}">
        <p14:creationId xmlns:p14="http://schemas.microsoft.com/office/powerpoint/2010/main" val="19945740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2.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wmf"/></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4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oleObject" Target="../embeddings/oleObject15.bin"/></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ctrTitle"/>
          </p:nvPr>
        </p:nvSpPr>
        <p:spPr>
          <a:xfrm>
            <a:off x="755650" y="1916113"/>
            <a:ext cx="7559675" cy="1152525"/>
          </a:xfrm>
        </p:spPr>
        <p:txBody>
          <a:bodyPr/>
          <a:lstStyle/>
          <a:p>
            <a:pPr eaLnBrk="1" hangingPunct="1"/>
            <a:r>
              <a:rPr lang="el-GR" sz="3200" b="1" dirty="0" smtClean="0"/>
              <a:t>ΕΦΑΡΜΟΣΜΕΝΗ ΣΤΑΤΙΣΤΙΚΗ</a:t>
            </a:r>
            <a:endParaRPr lang="el-GR" altLang="el-GR" sz="3200" b="1" dirty="0" smtClean="0"/>
          </a:p>
        </p:txBody>
      </p:sp>
      <p:sp>
        <p:nvSpPr>
          <p:cNvPr id="16387"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altLang="el-GR" sz="2800" b="1" dirty="0" smtClean="0">
                <a:solidFill>
                  <a:schemeClr val="tx1"/>
                </a:solidFill>
              </a:rPr>
              <a:t>Ενότητα </a:t>
            </a:r>
            <a:r>
              <a:rPr lang="en-US" altLang="el-GR" sz="2800" b="1" dirty="0">
                <a:solidFill>
                  <a:schemeClr val="tx1"/>
                </a:solidFill>
              </a:rPr>
              <a:t>5</a:t>
            </a:r>
            <a:r>
              <a:rPr lang="el-GR" altLang="el-GR" sz="2800" b="1" smtClean="0">
                <a:solidFill>
                  <a:schemeClr val="tx1"/>
                </a:solidFill>
              </a:rPr>
              <a:t>: </a:t>
            </a:r>
            <a:r>
              <a:rPr lang="en-US" sz="2800" smtClean="0">
                <a:solidFill>
                  <a:schemeClr val="tx1"/>
                </a:solidFill>
                <a:latin typeface="Arial" pitchFamily="34" charset="0"/>
              </a:rPr>
              <a:t>Discriminant </a:t>
            </a:r>
            <a:r>
              <a:rPr lang="en-US" sz="2800" dirty="0">
                <a:solidFill>
                  <a:schemeClr val="tx1"/>
                </a:solidFill>
                <a:latin typeface="Arial" pitchFamily="34" charset="0"/>
              </a:rPr>
              <a:t>Analysis</a:t>
            </a:r>
            <a:endParaRPr lang="el-GR" altLang="el-GR" sz="2800" dirty="0">
              <a:solidFill>
                <a:schemeClr val="tx1"/>
              </a:solidFill>
              <a:latin typeface="Arial" pitchFamily="34" charset="0"/>
            </a:endParaRPr>
          </a:p>
        </p:txBody>
      </p:sp>
      <p:pic>
        <p:nvPicPr>
          <p:cNvPr id="16388"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661025"/>
            <a:ext cx="24447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589588"/>
            <a:ext cx="43100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cms4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33375"/>
            <a:ext cx="29797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ChangeArrowheads="1"/>
          </p:cNvSpPr>
          <p:nvPr/>
        </p:nvSpPr>
        <p:spPr bwMode="auto">
          <a:xfrm>
            <a:off x="2484438" y="4652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l-GR" altLang="el-GR" sz="1800" b="1" i="1" smtClean="0">
                <a:solidFill>
                  <a:srgbClr val="000000"/>
                </a:solidFill>
              </a:rPr>
              <a:t>Ελένη Γάκη</a:t>
            </a:r>
          </a:p>
          <a:p>
            <a:pPr algn="ctr">
              <a:spcBef>
                <a:spcPct val="0"/>
              </a:spcBef>
              <a:buFontTx/>
              <a:buNone/>
            </a:pPr>
            <a:r>
              <a:rPr lang="el-GR" altLang="el-GR" sz="1800" b="1" i="1" smtClean="0">
                <a:solidFill>
                  <a:srgbClr val="000000"/>
                </a:solidFill>
              </a:rPr>
              <a:t>Τμήμα Διοίκησης Επιχειρήσεων</a:t>
            </a:r>
          </a:p>
        </p:txBody>
      </p:sp>
    </p:spTree>
    <p:extLst>
      <p:ext uri="{BB962C8B-B14F-4D97-AF65-F5344CB8AC3E}">
        <p14:creationId xmlns:p14="http://schemas.microsoft.com/office/powerpoint/2010/main" val="319855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Κανόνες Διαχωρισμού Ομάδων</a:t>
            </a:r>
            <a:endParaRPr lang="el-GR" dirty="0"/>
          </a:p>
        </p:txBody>
      </p:sp>
      <p:sp>
        <p:nvSpPr>
          <p:cNvPr id="70659" name="Rectangle 3"/>
          <p:cNvSpPr>
            <a:spLocks noGrp="1" noChangeArrowheads="1"/>
          </p:cNvSpPr>
          <p:nvPr>
            <p:ph type="body" idx="1"/>
          </p:nvPr>
        </p:nvSpPr>
        <p:spPr>
          <a:xfrm>
            <a:off x="785786" y="1571612"/>
            <a:ext cx="7696200" cy="3571900"/>
          </a:xfrm>
        </p:spPr>
        <p:txBody>
          <a:bodyPr/>
          <a:lstStyle/>
          <a:p>
            <a:pPr marL="0" lvl="1" indent="0" algn="just">
              <a:spcBef>
                <a:spcPct val="0"/>
              </a:spcBef>
              <a:buClr>
                <a:srgbClr val="3333CC"/>
              </a:buClr>
              <a:buFont typeface="Wingdings" pitchFamily="2" charset="2"/>
              <a:buNone/>
            </a:pPr>
            <a:r>
              <a:rPr lang="el-GR" sz="1600" dirty="0" smtClean="0">
                <a:solidFill>
                  <a:srgbClr val="C00000"/>
                </a:solidFill>
              </a:rPr>
              <a:t>Κανόνας Μεγίστης </a:t>
            </a:r>
            <a:r>
              <a:rPr lang="el-GR" sz="1600" dirty="0" err="1" smtClean="0">
                <a:solidFill>
                  <a:srgbClr val="C00000"/>
                </a:solidFill>
              </a:rPr>
              <a:t>Πιθανοφάνειας</a:t>
            </a:r>
            <a:endParaRPr lang="el-GR" sz="1600" dirty="0" smtClean="0">
              <a:solidFill>
                <a:srgbClr val="C00000"/>
              </a:solidFill>
            </a:endParaRP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b="1" u="sng" dirty="0" smtClean="0"/>
              <a:t>Παράδειγμα </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Η τυχαία μεταβλητή Χ παίρνει μόνο τις τιμές 0,1 και 2. Οι τρεις πληθυσμοί δίνουν πιθανότητα ως εξής:</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Π</a:t>
            </a:r>
            <a:r>
              <a:rPr lang="el-GR" sz="1600" baseline="-25000" dirty="0" smtClean="0"/>
              <a:t>1</a:t>
            </a:r>
            <a:r>
              <a:rPr lang="el-GR" sz="1600" dirty="0" smtClean="0"/>
              <a:t>: </a:t>
            </a:r>
            <a:r>
              <a:rPr lang="en-US" sz="1600" dirty="0" smtClean="0"/>
              <a:t>p</a:t>
            </a:r>
            <a:r>
              <a:rPr lang="en-US" sz="1600" baseline="-25000" dirty="0" smtClean="0"/>
              <a:t>0</a:t>
            </a:r>
            <a:r>
              <a:rPr lang="en-US" sz="1600" dirty="0" smtClean="0"/>
              <a:t>=0,6, p</a:t>
            </a:r>
            <a:r>
              <a:rPr lang="en-US" sz="1600" baseline="-25000" dirty="0" smtClean="0"/>
              <a:t>1</a:t>
            </a:r>
            <a:r>
              <a:rPr lang="en-US" sz="1600" dirty="0" smtClean="0"/>
              <a:t>=0,3, p</a:t>
            </a:r>
            <a:r>
              <a:rPr lang="en-US" sz="1600" baseline="-25000" dirty="0" smtClean="0"/>
              <a:t>2</a:t>
            </a:r>
            <a:r>
              <a:rPr lang="en-US" sz="1600" dirty="0" smtClean="0"/>
              <a:t>=0,1</a:t>
            </a:r>
          </a:p>
          <a:p>
            <a:pPr marL="0" lvl="1" indent="0" algn="just">
              <a:spcBef>
                <a:spcPct val="0"/>
              </a:spcBef>
              <a:buClr>
                <a:srgbClr val="3333CC"/>
              </a:buClr>
              <a:buNone/>
            </a:pPr>
            <a:r>
              <a:rPr lang="el-GR" sz="1600" dirty="0" smtClean="0"/>
              <a:t>Π</a:t>
            </a:r>
            <a:r>
              <a:rPr lang="en-US" sz="1600" baseline="-25000" dirty="0" smtClean="0"/>
              <a:t>2</a:t>
            </a:r>
            <a:r>
              <a:rPr lang="el-GR" sz="1600" dirty="0" smtClean="0"/>
              <a:t>: </a:t>
            </a:r>
            <a:r>
              <a:rPr lang="en-US" sz="1600" dirty="0" smtClean="0"/>
              <a:t>p</a:t>
            </a:r>
            <a:r>
              <a:rPr lang="en-US" sz="1600" baseline="-25000" dirty="0" smtClean="0"/>
              <a:t>0</a:t>
            </a:r>
            <a:r>
              <a:rPr lang="en-US" sz="1600" dirty="0" smtClean="0"/>
              <a:t>=0,3, p</a:t>
            </a:r>
            <a:r>
              <a:rPr lang="en-US" sz="1600" baseline="-25000" dirty="0" smtClean="0"/>
              <a:t>1</a:t>
            </a:r>
            <a:r>
              <a:rPr lang="en-US" sz="1600" dirty="0" smtClean="0"/>
              <a:t>=0,25, p</a:t>
            </a:r>
            <a:r>
              <a:rPr lang="en-US" sz="1600" baseline="-25000" dirty="0" smtClean="0"/>
              <a:t>2</a:t>
            </a:r>
            <a:r>
              <a:rPr lang="en-US" sz="1600" dirty="0" smtClean="0"/>
              <a:t>=0,45</a:t>
            </a:r>
            <a:endParaRPr lang="el-GR" sz="1600" dirty="0" smtClean="0"/>
          </a:p>
          <a:p>
            <a:pPr marL="0" lvl="1" indent="0" algn="just">
              <a:spcBef>
                <a:spcPct val="0"/>
              </a:spcBef>
              <a:buClr>
                <a:srgbClr val="3333CC"/>
              </a:buClr>
              <a:buNone/>
            </a:pPr>
            <a:r>
              <a:rPr lang="el-GR" sz="1600" dirty="0" smtClean="0"/>
              <a:t>Π</a:t>
            </a:r>
            <a:r>
              <a:rPr lang="en-US" sz="1600" baseline="-25000" dirty="0" smtClean="0"/>
              <a:t>3</a:t>
            </a:r>
            <a:r>
              <a:rPr lang="el-GR" sz="1600" dirty="0" smtClean="0"/>
              <a:t>: </a:t>
            </a:r>
            <a:r>
              <a:rPr lang="en-US" sz="1600" dirty="0" smtClean="0"/>
              <a:t>p</a:t>
            </a:r>
            <a:r>
              <a:rPr lang="en-US" sz="1600" baseline="-25000" dirty="0" smtClean="0"/>
              <a:t>0</a:t>
            </a:r>
            <a:r>
              <a:rPr lang="en-US" sz="1600" dirty="0" smtClean="0"/>
              <a:t>=0,4, p</a:t>
            </a:r>
            <a:r>
              <a:rPr lang="en-US" sz="1600" baseline="-25000" dirty="0" smtClean="0"/>
              <a:t>1</a:t>
            </a:r>
            <a:r>
              <a:rPr lang="en-US" sz="1600" dirty="0" smtClean="0"/>
              <a:t>=0,20, p</a:t>
            </a:r>
            <a:r>
              <a:rPr lang="en-US" sz="1600" baseline="-25000" dirty="0" smtClean="0"/>
              <a:t>2</a:t>
            </a:r>
            <a:r>
              <a:rPr lang="en-US" sz="1600" dirty="0" smtClean="0"/>
              <a:t>=0,4</a:t>
            </a: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Χρησιμοποιώντας τον κανόνα μεγίστης </a:t>
            </a:r>
            <a:r>
              <a:rPr lang="el-GR" sz="1600" dirty="0" err="1" smtClean="0"/>
              <a:t>πιθανοφάνειας</a:t>
            </a:r>
            <a:r>
              <a:rPr lang="el-GR" sz="1600" dirty="0" smtClean="0"/>
              <a:t>, η παρατήρηση κατατάσσεται στον πληθυσμό 1 αν έχει τιμή </a:t>
            </a:r>
            <a:r>
              <a:rPr lang="en-US" sz="1600" dirty="0" smtClean="0"/>
              <a:t>0</a:t>
            </a:r>
            <a:r>
              <a:rPr lang="el-GR" sz="1600" dirty="0" smtClean="0"/>
              <a:t> ή 1 και στον πληθυσμό 2 αν έχει τιμή 2. </a:t>
            </a:r>
            <a:br>
              <a:rPr lang="el-GR" sz="1600" dirty="0" smtClean="0"/>
            </a:br>
            <a:endParaRPr lang="en-US" sz="1600" dirty="0" smtClean="0"/>
          </a:p>
        </p:txBody>
      </p:sp>
      <p:sp>
        <p:nvSpPr>
          <p:cNvPr id="5" name="4 - TextBox"/>
          <p:cNvSpPr txBox="1"/>
          <p:nvPr/>
        </p:nvSpPr>
        <p:spPr>
          <a:xfrm>
            <a:off x="857224" y="5286388"/>
            <a:ext cx="7572428" cy="338554"/>
          </a:xfrm>
          <a:prstGeom prst="rect">
            <a:avLst/>
          </a:prstGeom>
          <a:solidFill>
            <a:schemeClr val="accent1">
              <a:lumMod val="20000"/>
              <a:lumOff val="80000"/>
            </a:schemeClr>
          </a:solidFill>
        </p:spPr>
        <p:txBody>
          <a:bodyPr wrap="square" rtlCol="0">
            <a:spAutoFit/>
          </a:bodyPr>
          <a:lstStyle/>
          <a:p>
            <a:r>
              <a:rPr lang="el-GR" sz="1600" dirty="0" smtClean="0"/>
              <a:t>Παρατηρήστε ότι ποτέ δε θα κατατάξουμε μια παρατήρηση στον πληθυσμό 3!!!</a:t>
            </a:r>
            <a:endParaRPr lang="el-G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Κανόνες Διαχωρισμού Ομάδων</a:t>
            </a:r>
            <a:endParaRPr lang="el-GR" dirty="0"/>
          </a:p>
        </p:txBody>
      </p:sp>
      <p:sp>
        <p:nvSpPr>
          <p:cNvPr id="70659" name="Rectangle 3"/>
          <p:cNvSpPr>
            <a:spLocks noGrp="1" noChangeArrowheads="1"/>
          </p:cNvSpPr>
          <p:nvPr>
            <p:ph type="body" idx="1"/>
          </p:nvPr>
        </p:nvSpPr>
        <p:spPr>
          <a:xfrm>
            <a:off x="785786" y="1571612"/>
            <a:ext cx="7696200" cy="4176712"/>
          </a:xfrm>
        </p:spPr>
        <p:txBody>
          <a:bodyPr/>
          <a:lstStyle/>
          <a:p>
            <a:pPr marL="0" lvl="1" indent="0" algn="just">
              <a:spcBef>
                <a:spcPct val="0"/>
              </a:spcBef>
              <a:buClr>
                <a:srgbClr val="3333CC"/>
              </a:buClr>
              <a:buFont typeface="Wingdings" pitchFamily="2" charset="2"/>
              <a:buNone/>
            </a:pPr>
            <a:r>
              <a:rPr lang="el-GR" sz="1600" dirty="0" smtClean="0">
                <a:solidFill>
                  <a:srgbClr val="C00000"/>
                </a:solidFill>
              </a:rPr>
              <a:t>Κανόνας του </a:t>
            </a:r>
            <a:r>
              <a:rPr lang="en-US" sz="1600" dirty="0" err="1" smtClean="0">
                <a:solidFill>
                  <a:srgbClr val="C00000"/>
                </a:solidFill>
              </a:rPr>
              <a:t>Bayes</a:t>
            </a:r>
            <a:endParaRPr lang="el-GR" sz="1600" dirty="0" smtClean="0">
              <a:solidFill>
                <a:srgbClr val="C00000"/>
              </a:solidFill>
            </a:endParaRP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Ο κανόνας αυτός χρησιμοποιεί για την κατάταξη των παρατηρήσεων την εκ των υστέρων πιθανότητα η παρατήρηση να προέρχεται από τον πληθυσμό αυτό. Η πιθανότητα αυτή είναι: </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Οι περιοχές </a:t>
            </a:r>
            <a:r>
              <a:rPr lang="en-US" sz="1600" dirty="0" err="1" smtClean="0"/>
              <a:t>R</a:t>
            </a:r>
            <a:r>
              <a:rPr lang="en-US" sz="1600" baseline="-25000" dirty="0" err="1" smtClean="0"/>
              <a:t>i</a:t>
            </a:r>
            <a:r>
              <a:rPr lang="el-GR" sz="1600" baseline="-25000" dirty="0" smtClean="0"/>
              <a:t> </a:t>
            </a:r>
            <a:r>
              <a:rPr lang="el-GR" sz="1600" dirty="0" smtClean="0"/>
              <a:t>που κατατάσσουμε στον </a:t>
            </a:r>
            <a:r>
              <a:rPr lang="en-US" sz="1600" dirty="0" err="1" smtClean="0"/>
              <a:t>i</a:t>
            </a:r>
            <a:r>
              <a:rPr lang="el-GR" sz="1600" dirty="0" smtClean="0"/>
              <a:t> πληθυσμό ορίζονται ως</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n-US" sz="1600" dirty="0" smtClean="0"/>
          </a:p>
        </p:txBody>
      </p:sp>
      <p:graphicFrame>
        <p:nvGraphicFramePr>
          <p:cNvPr id="4" name="3 - Αντικείμενο"/>
          <p:cNvGraphicFramePr>
            <a:graphicFrameLocks noChangeAspect="1"/>
          </p:cNvGraphicFramePr>
          <p:nvPr/>
        </p:nvGraphicFramePr>
        <p:xfrm>
          <a:off x="1905000" y="4572000"/>
          <a:ext cx="4840288" cy="500063"/>
        </p:xfrm>
        <a:graphic>
          <a:graphicData uri="http://schemas.openxmlformats.org/presentationml/2006/ole">
            <mc:AlternateContent xmlns:mc="http://schemas.openxmlformats.org/markup-compatibility/2006">
              <mc:Choice xmlns:v="urn:schemas-microsoft-com:vml" Requires="v">
                <p:oleObj spid="_x0000_s3084" name="Equation" r:id="rId4" imgW="2705040" imgH="279360" progId="Equation.DSMT4">
                  <p:embed/>
                </p:oleObj>
              </mc:Choice>
              <mc:Fallback>
                <p:oleObj name="Equation" r:id="rId4" imgW="270504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0"/>
                        <a:ext cx="4840288"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3479800" y="2647950"/>
          <a:ext cx="1976438" cy="1204913"/>
        </p:xfrm>
        <a:graphic>
          <a:graphicData uri="http://schemas.openxmlformats.org/presentationml/2006/ole">
            <mc:AlternateContent xmlns:mc="http://schemas.openxmlformats.org/markup-compatibility/2006">
              <mc:Choice xmlns:v="urn:schemas-microsoft-com:vml" Requires="v">
                <p:oleObj spid="_x0000_s3085" name="Equation" r:id="rId6" imgW="1104840" imgH="672840" progId="Equation.DSMT4">
                  <p:embed/>
                </p:oleObj>
              </mc:Choice>
              <mc:Fallback>
                <p:oleObj name="Equation" r:id="rId6" imgW="1104840" imgH="6728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800" y="2647950"/>
                        <a:ext cx="1976438" cy="120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Κανόνες Διαχωρισμού Ομάδων</a:t>
            </a:r>
            <a:endParaRPr lang="el-GR" dirty="0"/>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rgbClr val="3333CC"/>
              </a:buClr>
              <a:buFont typeface="Wingdings" pitchFamily="2" charset="2"/>
              <a:buNone/>
            </a:pPr>
            <a:r>
              <a:rPr lang="el-GR" sz="1600" dirty="0" smtClean="0">
                <a:solidFill>
                  <a:srgbClr val="C00000"/>
                </a:solidFill>
              </a:rPr>
              <a:t>Ελαχιστοποίηση του Κόστους λανθασμένης Κατάταξης</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Βασικό στοιχείο της διαχωριστικής ανάλυσης είναι η δημιουργία κανόνων απόφασης σχετικά με την κατάταξη παρατηρήσεων σε διάφορους πληθυσμούς. </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Όταν μπορούμε να </a:t>
            </a:r>
            <a:r>
              <a:rPr lang="el-GR" sz="1600" dirty="0" err="1" smtClean="0"/>
              <a:t>ποσοτικοποιήσουμε</a:t>
            </a:r>
            <a:r>
              <a:rPr lang="el-GR" sz="1600" dirty="0" smtClean="0"/>
              <a:t> τις απώλειες λόγω λανθασμένης κατάταξης, μπορούμε να γράψουμε το αναμενόμενο κόστος ταξινόμησης μιας παρατήρησης που προέρχεται από την </a:t>
            </a:r>
            <a:r>
              <a:rPr lang="en-US" sz="1600" dirty="0" smtClean="0"/>
              <a:t>k</a:t>
            </a:r>
            <a:r>
              <a:rPr lang="el-GR" sz="1600" dirty="0" smtClean="0"/>
              <a:t> ομάδα (</a:t>
            </a:r>
            <a:r>
              <a:rPr lang="en-US" sz="1600" dirty="0" smtClean="0"/>
              <a:t>ECM) </a:t>
            </a:r>
            <a:r>
              <a:rPr lang="el-GR" sz="1600" dirty="0" smtClean="0"/>
              <a:t>: </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	: είναι το κόστος να κατατάξουμε την παρατήρηση στην </a:t>
            </a:r>
            <a:r>
              <a:rPr lang="en-US" sz="1600" dirty="0" smtClean="0"/>
              <a:t>m </a:t>
            </a:r>
            <a:r>
              <a:rPr lang="el-GR" sz="1600" dirty="0" smtClean="0"/>
              <a:t>ομάδα, ενώ ανήκει στην </a:t>
            </a:r>
            <a:r>
              <a:rPr lang="en-US" sz="1600" dirty="0" smtClean="0"/>
              <a:t>k</a:t>
            </a:r>
            <a:r>
              <a:rPr lang="el-GR" sz="1600" dirty="0" smtClean="0"/>
              <a:t>, αν </a:t>
            </a:r>
            <a:r>
              <a:rPr lang="en-US" sz="1600" dirty="0" smtClean="0"/>
              <a:t>k=1</a:t>
            </a:r>
            <a:r>
              <a:rPr lang="el-GR" sz="1600" dirty="0" smtClean="0"/>
              <a:t>, τότε το κόστος είναι μηδενικό.</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r>
              <a:rPr lang="el-GR" sz="1600" dirty="0" smtClean="0"/>
              <a:t>	: είναι η πιθανότητα να κατατάξουμε την παρατήρηση στην </a:t>
            </a:r>
            <a:r>
              <a:rPr lang="en-US" sz="1600" dirty="0" smtClean="0"/>
              <a:t>m </a:t>
            </a:r>
            <a:r>
              <a:rPr lang="el-GR" sz="1600" dirty="0" smtClean="0"/>
              <a:t>ομάδα, ενώ ανήκει στην </a:t>
            </a:r>
            <a:r>
              <a:rPr lang="en-US" sz="1600" dirty="0" smtClean="0"/>
              <a:t>k</a:t>
            </a:r>
            <a:r>
              <a:rPr lang="el-GR" sz="1600" dirty="0" smtClean="0"/>
              <a:t>, αν </a:t>
            </a:r>
            <a:r>
              <a:rPr lang="en-US" sz="1600" dirty="0" smtClean="0"/>
              <a:t>k=1</a:t>
            </a:r>
            <a:r>
              <a:rPr lang="el-GR" sz="1600" dirty="0" smtClean="0"/>
              <a:t>, </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π</a:t>
            </a:r>
            <a:r>
              <a:rPr lang="en-US" sz="1600" baseline="-25000" dirty="0" smtClean="0"/>
              <a:t>k</a:t>
            </a:r>
            <a:r>
              <a:rPr lang="el-GR" sz="1600" dirty="0" smtClean="0"/>
              <a:t>	: είναι η εκ των προτέρων πιθανότητα να ανήκει μια παρατήρηση στον </a:t>
            </a:r>
            <a:r>
              <a:rPr lang="en-US" sz="1600" dirty="0" smtClean="0"/>
              <a:t>k </a:t>
            </a:r>
            <a:r>
              <a:rPr lang="el-GR" sz="1600" dirty="0" smtClean="0"/>
              <a:t>πληθυσμό</a:t>
            </a:r>
          </a:p>
          <a:p>
            <a:pPr marL="0" lvl="1" indent="0" algn="just">
              <a:spcBef>
                <a:spcPct val="0"/>
              </a:spcBef>
              <a:buClr>
                <a:srgbClr val="3333CC"/>
              </a:buClr>
              <a:buFont typeface="Wingdings" pitchFamily="2" charset="2"/>
              <a:buNone/>
            </a:pPr>
            <a:endParaRPr lang="en-US" sz="1600" dirty="0" smtClean="0"/>
          </a:p>
        </p:txBody>
      </p:sp>
      <p:graphicFrame>
        <p:nvGraphicFramePr>
          <p:cNvPr id="4" name="3 - Αντικείμενο"/>
          <p:cNvGraphicFramePr>
            <a:graphicFrameLocks noChangeAspect="1"/>
          </p:cNvGraphicFramePr>
          <p:nvPr/>
        </p:nvGraphicFramePr>
        <p:xfrm>
          <a:off x="2535238" y="3506788"/>
          <a:ext cx="3341687" cy="773112"/>
        </p:xfrm>
        <a:graphic>
          <a:graphicData uri="http://schemas.openxmlformats.org/presentationml/2006/ole">
            <mc:AlternateContent xmlns:mc="http://schemas.openxmlformats.org/markup-compatibility/2006">
              <mc:Choice xmlns:v="urn:schemas-microsoft-com:vml" Requires="v">
                <p:oleObj spid="_x0000_s5138" name="Equation" r:id="rId4" imgW="1866600" imgH="431640" progId="Equation.DSMT4">
                  <p:embed/>
                </p:oleObj>
              </mc:Choice>
              <mc:Fallback>
                <p:oleObj name="Equation" r:id="rId4" imgW="186660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238" y="3506788"/>
                        <a:ext cx="3341687"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1000100" y="4286256"/>
          <a:ext cx="695325" cy="373063"/>
        </p:xfrm>
        <a:graphic>
          <a:graphicData uri="http://schemas.openxmlformats.org/presentationml/2006/ole">
            <mc:AlternateContent xmlns:mc="http://schemas.openxmlformats.org/markup-compatibility/2006">
              <mc:Choice xmlns:v="urn:schemas-microsoft-com:vml" Requires="v">
                <p:oleObj spid="_x0000_s5139" name="Equation" r:id="rId6" imgW="520560" imgH="279360" progId="Equation.DSMT4">
                  <p:embed/>
                </p:oleObj>
              </mc:Choice>
              <mc:Fallback>
                <p:oleObj name="Equation" r:id="rId6" imgW="52056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00" y="4286256"/>
                        <a:ext cx="695325"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1000100" y="5000636"/>
          <a:ext cx="714380" cy="383326"/>
        </p:xfrm>
        <a:graphic>
          <a:graphicData uri="http://schemas.openxmlformats.org/presentationml/2006/ole">
            <mc:AlternateContent xmlns:mc="http://schemas.openxmlformats.org/markup-compatibility/2006">
              <mc:Choice xmlns:v="urn:schemas-microsoft-com:vml" Requires="v">
                <p:oleObj spid="_x0000_s5140" name="Equation" r:id="rId8" imgW="520560" imgH="279360" progId="Equation.DSMT4">
                  <p:embed/>
                </p:oleObj>
              </mc:Choice>
              <mc:Fallback>
                <p:oleObj name="Equation" r:id="rId8" imgW="52056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00" y="5000636"/>
                        <a:ext cx="714380" cy="38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Κανόνες Διαχωρισμού Ομάδων</a:t>
            </a:r>
            <a:endParaRPr lang="el-GR" dirty="0"/>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rgbClr val="3333CC"/>
              </a:buClr>
              <a:buFont typeface="Wingdings" pitchFamily="2" charset="2"/>
              <a:buNone/>
            </a:pPr>
            <a:r>
              <a:rPr lang="el-GR" sz="1600" dirty="0" smtClean="0">
                <a:solidFill>
                  <a:srgbClr val="C00000"/>
                </a:solidFill>
              </a:rPr>
              <a:t>Ελαχιστοποίηση του Κόστους λανθασμένης Κατάταξης</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Επιλέγουμε να κατατάξουμε την παρατήρηση στην ομάδα με το μικρότερο αναμενόμενο κόστος λανθασμένης κατάταξης.</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τότε κατατάσσουμε την </a:t>
            </a:r>
            <a:r>
              <a:rPr lang="en-US" sz="1600" dirty="0" err="1" smtClean="0"/>
              <a:t>i</a:t>
            </a:r>
            <a:r>
              <a:rPr lang="el-GR" sz="1600" dirty="0" smtClean="0"/>
              <a:t> παρατήρηση στην 1</a:t>
            </a:r>
            <a:r>
              <a:rPr lang="el-GR" sz="1600" baseline="30000" dirty="0" smtClean="0"/>
              <a:t>η</a:t>
            </a:r>
            <a:r>
              <a:rPr lang="el-GR" sz="1600" dirty="0" smtClean="0"/>
              <a:t> ομάδα, διαφορετικά στη 2</a:t>
            </a:r>
            <a:r>
              <a:rPr lang="el-GR" sz="1600" baseline="30000" dirty="0" smtClean="0"/>
              <a:t>η</a:t>
            </a:r>
            <a:r>
              <a:rPr lang="el-GR" sz="1600" dirty="0" smtClean="0"/>
              <a:t> ομάδα.</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r>
              <a:rPr lang="en-US" sz="1600" dirty="0" err="1" smtClean="0"/>
              <a:t>f</a:t>
            </a:r>
            <a:r>
              <a:rPr lang="en-US" sz="1600" baseline="-25000" dirty="0" err="1" smtClean="0"/>
              <a:t>k</a:t>
            </a:r>
            <a:r>
              <a:rPr lang="en-US" sz="1600" dirty="0" smtClean="0"/>
              <a:t>(x)</a:t>
            </a:r>
            <a:r>
              <a:rPr lang="el-GR" sz="1600" dirty="0" smtClean="0"/>
              <a:t> : είναι η συνάρτηση πιθανότητας (ή συνάρτηση πυκνότητας πιθανότητας) να παρατηρηθούν οι τιμές (χαρακτηριστικά) του διανύσματος </a:t>
            </a:r>
            <a:r>
              <a:rPr lang="en-US" sz="1600" dirty="0" smtClean="0"/>
              <a:t>x</a:t>
            </a:r>
            <a:r>
              <a:rPr lang="el-GR" sz="1600" dirty="0" smtClean="0"/>
              <a:t> όταν βρισκόμαστε στην </a:t>
            </a:r>
            <a:r>
              <a:rPr lang="en-US" sz="1600" dirty="0" smtClean="0"/>
              <a:t>k</a:t>
            </a:r>
            <a:r>
              <a:rPr lang="el-GR" sz="1600" dirty="0" smtClean="0"/>
              <a:t> ομάδα. </a:t>
            </a:r>
          </a:p>
          <a:p>
            <a:pPr marL="0" lvl="1" indent="0" algn="just">
              <a:spcBef>
                <a:spcPct val="0"/>
              </a:spcBef>
              <a:buClr>
                <a:srgbClr val="3333CC"/>
              </a:buClr>
              <a:buNone/>
            </a:pPr>
            <a:r>
              <a:rPr lang="en-US" sz="1600" dirty="0" smtClean="0"/>
              <a:t>xi</a:t>
            </a:r>
            <a:r>
              <a:rPr lang="el-GR" sz="1600" dirty="0" smtClean="0"/>
              <a:t>: είναι το διάνυσμα με τα χαρακτηριστικά της </a:t>
            </a:r>
            <a:r>
              <a:rPr lang="en-US" sz="1600" dirty="0" err="1" smtClean="0"/>
              <a:t>i</a:t>
            </a:r>
            <a:r>
              <a:rPr lang="el-GR" sz="1600" dirty="0" smtClean="0"/>
              <a:t> παρατήρησης</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           : είναι το κόστος που προέρχεται από τη λανθασμένη καταχώρηση μιας παρατήρησης στην 1</a:t>
            </a:r>
            <a:r>
              <a:rPr lang="el-GR" sz="1600" baseline="30000" dirty="0" smtClean="0"/>
              <a:t>η</a:t>
            </a:r>
            <a:r>
              <a:rPr lang="el-GR" sz="1600" dirty="0" smtClean="0"/>
              <a:t> ομάδα</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   	</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n-US" sz="1600" dirty="0" smtClean="0"/>
          </a:p>
        </p:txBody>
      </p:sp>
      <p:graphicFrame>
        <p:nvGraphicFramePr>
          <p:cNvPr id="4" name="3 - Αντικείμενο"/>
          <p:cNvGraphicFramePr>
            <a:graphicFrameLocks noChangeAspect="1"/>
          </p:cNvGraphicFramePr>
          <p:nvPr/>
        </p:nvGraphicFramePr>
        <p:xfrm>
          <a:off x="2571736" y="2643182"/>
          <a:ext cx="2817813" cy="909637"/>
        </p:xfrm>
        <a:graphic>
          <a:graphicData uri="http://schemas.openxmlformats.org/presentationml/2006/ole">
            <mc:AlternateContent xmlns:mc="http://schemas.openxmlformats.org/markup-compatibility/2006">
              <mc:Choice xmlns:v="urn:schemas-microsoft-com:vml" Requires="v">
                <p:oleObj spid="_x0000_s6158" name="Equation" r:id="rId4" imgW="1574640" imgH="507960" progId="Equation.DSMT4">
                  <p:embed/>
                </p:oleObj>
              </mc:Choice>
              <mc:Fallback>
                <p:oleObj name="Equation" r:id="rId4" imgW="1574640" imgH="5079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36" y="2643182"/>
                        <a:ext cx="2817813"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785786" y="5214950"/>
          <a:ext cx="553562" cy="428628"/>
        </p:xfrm>
        <a:graphic>
          <a:graphicData uri="http://schemas.openxmlformats.org/presentationml/2006/ole">
            <mc:AlternateContent xmlns:mc="http://schemas.openxmlformats.org/markup-compatibility/2006">
              <mc:Choice xmlns:v="urn:schemas-microsoft-com:vml" Requires="v">
                <p:oleObj spid="_x0000_s6159" name="Equation" r:id="rId6" imgW="457200" imgH="279360" progId="Equation.DSMT4">
                  <p:embed/>
                </p:oleObj>
              </mc:Choice>
              <mc:Fallback>
                <p:oleObj name="Equation" r:id="rId6" imgW="457200" imgH="279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86" y="5214950"/>
                        <a:ext cx="553562"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Κανόνες Διαχωρισμού Ομάδων</a:t>
            </a:r>
            <a:endParaRPr lang="el-GR" dirty="0"/>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rgbClr val="3333CC"/>
              </a:buClr>
              <a:buFont typeface="Wingdings" pitchFamily="2" charset="2"/>
              <a:buNone/>
            </a:pPr>
            <a:r>
              <a:rPr lang="el-GR" sz="1600" dirty="0" smtClean="0">
                <a:solidFill>
                  <a:srgbClr val="C00000"/>
                </a:solidFill>
              </a:rPr>
              <a:t>Παρατηρήσεις – Συγκρίσεις κανόνων</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chemeClr val="tx2"/>
              </a:buClr>
              <a:buSzPct val="100000"/>
              <a:buFont typeface="Courier New" pitchFamily="49" charset="0"/>
              <a:buChar char="o"/>
            </a:pPr>
            <a:r>
              <a:rPr lang="el-GR" sz="1600" dirty="0" smtClean="0"/>
              <a:t> Ο κανόνας μεγίστης </a:t>
            </a:r>
            <a:r>
              <a:rPr lang="el-GR" sz="1600" dirty="0" err="1" smtClean="0"/>
              <a:t>πιθανοφάνειας</a:t>
            </a:r>
            <a:r>
              <a:rPr lang="el-GR" sz="1600" dirty="0" smtClean="0"/>
              <a:t> είναι ο πιο απλός, στηρίζεται μόνο στο τι μοιάζει πιο πιθανό. Στον κανόνα </a:t>
            </a:r>
            <a:r>
              <a:rPr lang="en-US" sz="1600" dirty="0" err="1" smtClean="0"/>
              <a:t>Bayes</a:t>
            </a:r>
            <a:r>
              <a:rPr lang="en-US" sz="1600" dirty="0" smtClean="0"/>
              <a:t> </a:t>
            </a:r>
            <a:r>
              <a:rPr lang="el-GR" sz="1600" dirty="0" smtClean="0"/>
              <a:t>λαμβάνουμε υπόψη τις πιθανότητες κάθε ομάδας. Στον τελευταίο κανόνα λαμβάνουμε υπόψη και το κόστος λανθασμένης κατάταξης.</a:t>
            </a:r>
          </a:p>
          <a:p>
            <a:pPr marL="0" lvl="1" indent="0" algn="just">
              <a:spcBef>
                <a:spcPct val="0"/>
              </a:spcBef>
              <a:buClr>
                <a:schemeClr val="tx2"/>
              </a:buClr>
              <a:buSzPct val="100000"/>
              <a:buFont typeface="Courier New" pitchFamily="49" charset="0"/>
              <a:buChar char="o"/>
            </a:pPr>
            <a:endParaRPr lang="el-GR" sz="1600" dirty="0" smtClean="0"/>
          </a:p>
          <a:p>
            <a:pPr marL="0" lvl="1" indent="0" algn="just">
              <a:spcBef>
                <a:spcPct val="0"/>
              </a:spcBef>
              <a:buClr>
                <a:schemeClr val="tx2"/>
              </a:buClr>
              <a:buSzPct val="100000"/>
              <a:buFont typeface="Courier New" pitchFamily="49" charset="0"/>
              <a:buChar char="o"/>
            </a:pPr>
            <a:r>
              <a:rPr lang="el-GR" sz="1600" dirty="0" smtClean="0"/>
              <a:t> Χρησιμοποιώντας διαφορετικά κριτήρια απόφασης καταλήγουμε σε διαφορετικούς κανόνες.</a:t>
            </a:r>
          </a:p>
          <a:p>
            <a:pPr marL="0" lvl="1" indent="0" algn="just">
              <a:spcBef>
                <a:spcPct val="0"/>
              </a:spcBef>
              <a:buClr>
                <a:schemeClr val="tx2"/>
              </a:buClr>
              <a:buSzPct val="100000"/>
              <a:buFont typeface="Courier New" pitchFamily="49" charset="0"/>
              <a:buChar char="o"/>
            </a:pPr>
            <a:endParaRPr lang="el-GR" sz="1600" dirty="0" smtClean="0"/>
          </a:p>
          <a:p>
            <a:pPr marL="0" lvl="1" indent="0" algn="just">
              <a:spcBef>
                <a:spcPct val="0"/>
              </a:spcBef>
              <a:buClr>
                <a:schemeClr val="tx2"/>
              </a:buClr>
              <a:buSzPct val="100000"/>
              <a:buFont typeface="Courier New" pitchFamily="49" charset="0"/>
              <a:buChar char="o"/>
            </a:pPr>
            <a:r>
              <a:rPr lang="el-GR" sz="1600" dirty="0" smtClean="0"/>
              <a:t> Όλοι οι κανόνες καταλήγουν σε μια ντετερμινιστική απόφαση, δηλαδή η παρατήρηση κατατάσσεται ή όχι στον πληθυσμό. Εναλλακτικά θα μπορούσε να χρησιμοποιήσει κανείς </a:t>
            </a:r>
            <a:r>
              <a:rPr lang="el-GR" sz="1600" dirty="0" err="1" smtClean="0"/>
              <a:t>πιθανοθεωρητικά</a:t>
            </a:r>
            <a:r>
              <a:rPr lang="el-GR" sz="1600" dirty="0" smtClean="0"/>
              <a:t> κριτήρια.</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   	</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n-U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sz="2100" dirty="0" smtClean="0"/>
              <a:t>Διαχωρισμός Δύο Ομάδων με τη Χρήση της Κανονικής Κατανομής</a:t>
            </a:r>
            <a:endParaRPr lang="el-GR" sz="2100" dirty="0"/>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chemeClr val="tx2"/>
              </a:buClr>
              <a:buSzPct val="100000"/>
              <a:buFont typeface="Courier New" pitchFamily="49" charset="0"/>
              <a:buChar char="o"/>
            </a:pPr>
            <a:r>
              <a:rPr lang="el-GR" sz="1600" dirty="0" smtClean="0"/>
              <a:t> Για την εφαρμογή υποθέτουμε κανονικότητα των δεδομένων και ισότητα των πινάκων </a:t>
            </a:r>
            <a:r>
              <a:rPr lang="el-GR" sz="1600" dirty="0" err="1" smtClean="0"/>
              <a:t>συνδιακυμάνσεων</a:t>
            </a:r>
            <a:r>
              <a:rPr lang="el-GR" sz="1600" dirty="0" smtClean="0"/>
              <a:t>. </a:t>
            </a:r>
          </a:p>
          <a:p>
            <a:pPr marL="0" lvl="1" indent="0" algn="just">
              <a:spcBef>
                <a:spcPct val="0"/>
              </a:spcBef>
              <a:buClr>
                <a:schemeClr val="tx2"/>
              </a:buClr>
              <a:buSzPct val="100000"/>
              <a:buFont typeface="Courier New" pitchFamily="49" charset="0"/>
              <a:buChar char="o"/>
            </a:pPr>
            <a:r>
              <a:rPr lang="el-GR" sz="1600" dirty="0" smtClean="0"/>
              <a:t> Η ισότητα των πινάκων </a:t>
            </a:r>
            <a:r>
              <a:rPr lang="el-GR" sz="1600" dirty="0" err="1" smtClean="0"/>
              <a:t>συνδιακυμάνσεων</a:t>
            </a:r>
            <a:r>
              <a:rPr lang="el-GR" sz="1600" dirty="0" smtClean="0"/>
              <a:t> μπορεί να ξεπεραστεί χρησιμοποιώντας την Κανονική Διαχωριστική Ανάλυση.</a:t>
            </a:r>
          </a:p>
          <a:p>
            <a:pPr marL="0" lvl="1" indent="0" algn="just">
              <a:spcBef>
                <a:spcPct val="0"/>
              </a:spcBef>
              <a:buClr>
                <a:schemeClr val="tx2"/>
              </a:buClr>
              <a:buSzPct val="100000"/>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Font typeface="Wingdings" pitchFamily="2" charset="2"/>
              <a:buNone/>
            </a:pPr>
            <a:r>
              <a:rPr lang="el-GR" sz="1600" dirty="0" smtClean="0"/>
              <a:t>   τότε κατατάσσουμε την </a:t>
            </a:r>
            <a:r>
              <a:rPr lang="en-US" sz="1600" dirty="0" err="1" smtClean="0"/>
              <a:t>i</a:t>
            </a:r>
            <a:r>
              <a:rPr lang="el-GR" sz="1600" dirty="0" smtClean="0"/>
              <a:t> παρατήρηση στην 1</a:t>
            </a:r>
            <a:r>
              <a:rPr lang="el-GR" sz="1600" baseline="30000" dirty="0" smtClean="0"/>
              <a:t>η</a:t>
            </a:r>
            <a:r>
              <a:rPr lang="el-GR" sz="1600" dirty="0" smtClean="0"/>
              <a:t> ομάδα, διαφορετικά στη 2</a:t>
            </a:r>
            <a:r>
              <a:rPr lang="el-GR" sz="1600" baseline="30000" dirty="0" smtClean="0"/>
              <a:t>η</a:t>
            </a:r>
            <a:r>
              <a:rPr lang="el-GR" sz="1600" dirty="0" smtClean="0"/>
              <a:t> ομάδα.</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r>
              <a:rPr lang="el-GR" sz="1600" dirty="0" smtClean="0"/>
              <a:t>Σ : Πίνακες </a:t>
            </a:r>
            <a:r>
              <a:rPr lang="el-GR" sz="1600" dirty="0" err="1" smtClean="0"/>
              <a:t>συνδιακύμανσης</a:t>
            </a:r>
            <a:r>
              <a:rPr lang="el-GR" sz="1600" dirty="0" smtClean="0"/>
              <a:t>. </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n-US" sz="1600" dirty="0" smtClean="0"/>
          </a:p>
        </p:txBody>
      </p:sp>
      <p:graphicFrame>
        <p:nvGraphicFramePr>
          <p:cNvPr id="8194" name="Object 2"/>
          <p:cNvGraphicFramePr>
            <a:graphicFrameLocks noChangeAspect="1"/>
          </p:cNvGraphicFramePr>
          <p:nvPr/>
        </p:nvGraphicFramePr>
        <p:xfrm>
          <a:off x="857224" y="2786058"/>
          <a:ext cx="5340350" cy="954087"/>
        </p:xfrm>
        <a:graphic>
          <a:graphicData uri="http://schemas.openxmlformats.org/presentationml/2006/ole">
            <mc:AlternateContent xmlns:mc="http://schemas.openxmlformats.org/markup-compatibility/2006">
              <mc:Choice xmlns:v="urn:schemas-microsoft-com:vml" Requires="v">
                <p:oleObj spid="_x0000_s8204" name="Equation" r:id="rId4" imgW="2984400" imgH="533160" progId="Equation.DSMT4">
                  <p:embed/>
                </p:oleObj>
              </mc:Choice>
              <mc:Fallback>
                <p:oleObj name="Equation" r:id="rId4" imgW="2984400" imgH="5331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2786058"/>
                        <a:ext cx="5340350"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2287588" y="4178300"/>
          <a:ext cx="2478087" cy="454025"/>
        </p:xfrm>
        <a:graphic>
          <a:graphicData uri="http://schemas.openxmlformats.org/presentationml/2006/ole">
            <mc:AlternateContent xmlns:mc="http://schemas.openxmlformats.org/markup-compatibility/2006">
              <mc:Choice xmlns:v="urn:schemas-microsoft-com:vml" Requires="v">
                <p:oleObj spid="_x0000_s8205" name="Equation" r:id="rId6" imgW="1384200" imgH="253800" progId="Equation.DSMT4">
                  <p:embed/>
                </p:oleObj>
              </mc:Choice>
              <mc:Fallback>
                <p:oleObj name="Equation" r:id="rId6" imgW="138420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7588" y="4178300"/>
                        <a:ext cx="247808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sz="2400" dirty="0" smtClean="0"/>
              <a:t/>
            </a:r>
            <a:br>
              <a:rPr lang="el-GR" sz="2400" dirty="0" smtClean="0"/>
            </a:br>
            <a:r>
              <a:rPr lang="el-GR" sz="2400" dirty="0" smtClean="0"/>
              <a:t>Η Λογική της Διαχωριστικής Συνάρτησης του </a:t>
            </a:r>
            <a:r>
              <a:rPr lang="en-US" sz="2400" dirty="0" smtClean="0"/>
              <a:t>Fisher</a:t>
            </a:r>
            <a:endParaRPr lang="el-GR" sz="2400" dirty="0"/>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chemeClr val="tx2"/>
              </a:buClr>
              <a:buSzPct val="100000"/>
              <a:buNone/>
            </a:pPr>
            <a:r>
              <a:rPr lang="el-GR" sz="1600" dirty="0" smtClean="0"/>
              <a:t>Ο διαχωριστικός κανόνας του </a:t>
            </a:r>
            <a:r>
              <a:rPr lang="en-US" sz="1600" dirty="0" smtClean="0"/>
              <a:t>Fisher </a:t>
            </a:r>
            <a:r>
              <a:rPr lang="el-GR" sz="1600" dirty="0" smtClean="0"/>
              <a:t>βασίζεται στη μετατροπή των χαρακτηριστικών </a:t>
            </a:r>
            <a:r>
              <a:rPr lang="en-US" sz="1600" dirty="0" smtClean="0"/>
              <a:t>x</a:t>
            </a:r>
            <a:r>
              <a:rPr lang="el-GR" sz="1600" dirty="0" smtClean="0"/>
              <a:t> σε μονοδιάστατα σκορ μέσω μιας συνάρτησης, της διαχωριστικής συνάρτησης (</a:t>
            </a:r>
            <a:r>
              <a:rPr lang="en-US" sz="1600" dirty="0" err="1" smtClean="0"/>
              <a:t>discriminant</a:t>
            </a:r>
            <a:r>
              <a:rPr lang="en-US" sz="1600" dirty="0" smtClean="0"/>
              <a:t> function)</a:t>
            </a:r>
            <a:r>
              <a:rPr lang="el-GR" sz="1600" dirty="0" smtClean="0"/>
              <a:t>.</a:t>
            </a:r>
          </a:p>
          <a:p>
            <a:pPr marL="0" lvl="1" indent="0" algn="just">
              <a:spcBef>
                <a:spcPct val="0"/>
              </a:spcBef>
              <a:buClr>
                <a:schemeClr val="tx2"/>
              </a:buClr>
              <a:buSzPct val="100000"/>
              <a:buNone/>
            </a:pPr>
            <a:endParaRPr lang="el-GR" sz="1600" dirty="0" smtClean="0"/>
          </a:p>
          <a:p>
            <a:pPr marL="0" lvl="1" indent="0" algn="just">
              <a:spcBef>
                <a:spcPct val="0"/>
              </a:spcBef>
              <a:buClr>
                <a:schemeClr val="tx2"/>
              </a:buClr>
              <a:buSzPct val="100000"/>
              <a:buNone/>
            </a:pPr>
            <a:r>
              <a:rPr lang="el-GR" sz="1600" dirty="0" smtClean="0"/>
              <a:t>Τα σκορ θα πρέπει να είναι όσο το δυνατόν πιο απομακρυσμένα, ώστε να μπορούμε κάνουμε διαχωρισμό και ταξινόμηση των δύο ομάδων.</a:t>
            </a:r>
          </a:p>
          <a:p>
            <a:pPr marL="0" lvl="1" indent="0" algn="just">
              <a:spcBef>
                <a:spcPct val="0"/>
              </a:spcBef>
              <a:buClr>
                <a:schemeClr val="tx2"/>
              </a:buClr>
              <a:buSzPct val="100000"/>
              <a:buNone/>
            </a:pPr>
            <a:endParaRPr lang="el-GR" sz="1600" dirty="0" smtClean="0"/>
          </a:p>
          <a:p>
            <a:pPr marL="0" lvl="1" indent="0" algn="just">
              <a:spcBef>
                <a:spcPct val="0"/>
              </a:spcBef>
              <a:buClr>
                <a:schemeClr val="tx2"/>
              </a:buClr>
              <a:buSzPct val="100000"/>
              <a:buNone/>
            </a:pPr>
            <a:r>
              <a:rPr lang="el-GR" sz="1600" dirty="0" smtClean="0"/>
              <a:t>Ο </a:t>
            </a:r>
            <a:r>
              <a:rPr lang="en-US" sz="1600" dirty="0" smtClean="0"/>
              <a:t>Fisher </a:t>
            </a:r>
            <a:r>
              <a:rPr lang="el-GR" sz="1600" dirty="0" smtClean="0"/>
              <a:t>πρότεινε τη χρήση γραμμικών συνδυασμών για τη δημιουργία αυτών των σκορ, χωρίς να γίνει κάποια υπόθεση για την κατανομή των ομάδων. Η γραμμικότητα υιοθετήθηκε για λόγους ευκολίας. Υποθέτει επίσης ίσους πίνακες διακύμανσης.</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n-US"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sz="2400" dirty="0" smtClean="0"/>
              <a:t>Γενίκευση Διαχωριστικής Ανάλυσης σε Κ Ομάδες</a:t>
            </a:r>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chemeClr val="tx2"/>
              </a:buClr>
              <a:buSzPct val="100000"/>
              <a:buNone/>
            </a:pPr>
            <a:r>
              <a:rPr lang="el-GR" sz="1600" dirty="0" smtClean="0"/>
              <a:t>Μέχρι τώρα, υποθέσαμε ότι έχουμε δύο ομάδες. </a:t>
            </a:r>
          </a:p>
          <a:p>
            <a:pPr marL="0" lvl="1" indent="0" algn="just">
              <a:spcBef>
                <a:spcPct val="0"/>
              </a:spcBef>
              <a:buClr>
                <a:schemeClr val="tx2"/>
              </a:buClr>
              <a:buSzPct val="100000"/>
              <a:buNone/>
            </a:pPr>
            <a:endParaRPr lang="el-GR" sz="1600" dirty="0" smtClean="0"/>
          </a:p>
          <a:p>
            <a:pPr marL="0" lvl="1" indent="0" algn="just">
              <a:spcBef>
                <a:spcPct val="0"/>
              </a:spcBef>
              <a:buClr>
                <a:schemeClr val="tx2"/>
              </a:buClr>
              <a:buSzPct val="100000"/>
              <a:buNone/>
            </a:pPr>
            <a:r>
              <a:rPr lang="el-GR" sz="1600" dirty="0" smtClean="0"/>
              <a:t>Για να γενικευθεί η μέθοδος σε </a:t>
            </a:r>
            <a:r>
              <a:rPr lang="en-US" sz="1600" dirty="0" smtClean="0"/>
              <a:t>k</a:t>
            </a:r>
            <a:r>
              <a:rPr lang="el-GR" sz="1600" dirty="0" smtClean="0"/>
              <a:t> ομάδες θα πρέπει να υπολογιστούν τα σκορ:</a:t>
            </a:r>
          </a:p>
          <a:p>
            <a:pPr marL="0" lvl="1" indent="0" algn="just">
              <a:spcBef>
                <a:spcPct val="0"/>
              </a:spcBef>
              <a:buClr>
                <a:schemeClr val="tx2"/>
              </a:buClr>
              <a:buSzPct val="100000"/>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τα οποία αντιστοιχούν σε ελαχιστοποίηση του συνολικού κόστους λανθασμένης κατάταξης. </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Με τον τρόπο αυτό καταχωρούμε την παρατήρηση μας στην ομάδα με το μεγαλύτερο σκορ.</a:t>
            </a:r>
            <a:endParaRPr lang="en-US" sz="1600" dirty="0" smtClean="0"/>
          </a:p>
        </p:txBody>
      </p:sp>
      <p:graphicFrame>
        <p:nvGraphicFramePr>
          <p:cNvPr id="10242" name="Object 2"/>
          <p:cNvGraphicFramePr>
            <a:graphicFrameLocks noChangeAspect="1"/>
          </p:cNvGraphicFramePr>
          <p:nvPr/>
        </p:nvGraphicFramePr>
        <p:xfrm>
          <a:off x="2714612" y="2571744"/>
          <a:ext cx="2909887" cy="773113"/>
        </p:xfrm>
        <a:graphic>
          <a:graphicData uri="http://schemas.openxmlformats.org/presentationml/2006/ole">
            <mc:AlternateContent xmlns:mc="http://schemas.openxmlformats.org/markup-compatibility/2006">
              <mc:Choice xmlns:v="urn:schemas-microsoft-com:vml" Requires="v">
                <p:oleObj spid="_x0000_s10247" name="Equation" r:id="rId4" imgW="1625400" imgH="431640" progId="Equation.DSMT4">
                  <p:embed/>
                </p:oleObj>
              </mc:Choice>
              <mc:Fallback>
                <p:oleObj name="Equation" r:id="rId4" imgW="162540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12" y="2571744"/>
                        <a:ext cx="2909887"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sz="2200" dirty="0" smtClean="0"/>
              <a:t/>
            </a:r>
            <a:br>
              <a:rPr lang="el-GR" sz="2200" dirty="0" smtClean="0"/>
            </a:br>
            <a:r>
              <a:rPr lang="el-GR" sz="2200" dirty="0" smtClean="0"/>
              <a:t> Γενίκευση Διαχωριστικής Ανάλυσης του </a:t>
            </a:r>
            <a:r>
              <a:rPr lang="en-US" sz="2200" dirty="0" smtClean="0"/>
              <a:t>Fisher </a:t>
            </a:r>
            <a:r>
              <a:rPr lang="el-GR" sz="2200" dirty="0" smtClean="0"/>
              <a:t>σε Κ Ομάδες</a:t>
            </a:r>
            <a:endParaRPr lang="el-GR" sz="2200" dirty="0"/>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chemeClr val="tx2"/>
              </a:buClr>
              <a:buSzPct val="100000"/>
              <a:buNone/>
            </a:pPr>
            <a:r>
              <a:rPr lang="el-GR" sz="1600" dirty="0" smtClean="0"/>
              <a:t>Ο </a:t>
            </a:r>
            <a:r>
              <a:rPr lang="en-US" sz="1600" dirty="0" smtClean="0"/>
              <a:t>Fisher </a:t>
            </a:r>
            <a:r>
              <a:rPr lang="el-GR" sz="1600" dirty="0" smtClean="0"/>
              <a:t>πρότεινε μια επέκταση της μεθόδου του για το διαχωρισμό Κ ομάδων. </a:t>
            </a:r>
          </a:p>
          <a:p>
            <a:pPr marL="0" lvl="1" indent="0" algn="just">
              <a:spcBef>
                <a:spcPct val="0"/>
              </a:spcBef>
              <a:buClr>
                <a:schemeClr val="tx2"/>
              </a:buClr>
              <a:buSzPct val="100000"/>
              <a:buNone/>
            </a:pPr>
            <a:endParaRPr lang="el-GR" sz="1600" dirty="0" smtClean="0"/>
          </a:p>
          <a:p>
            <a:pPr marL="0" lvl="1" indent="0" algn="just">
              <a:spcBef>
                <a:spcPct val="0"/>
              </a:spcBef>
              <a:buClr>
                <a:schemeClr val="tx2"/>
              </a:buClr>
              <a:buSzPct val="100000"/>
              <a:buNone/>
            </a:pPr>
            <a:r>
              <a:rPr lang="el-GR" sz="1600" dirty="0" smtClean="0"/>
              <a:t>Ταξινομούμε την παρατήρηση </a:t>
            </a:r>
            <a:r>
              <a:rPr lang="en-US" sz="1600" dirty="0" smtClean="0"/>
              <a:t>x</a:t>
            </a:r>
            <a:r>
              <a:rPr lang="el-GR" sz="1600" dirty="0" smtClean="0"/>
              <a:t> στην </a:t>
            </a:r>
            <a:r>
              <a:rPr lang="en-US" sz="1600" dirty="0" smtClean="0"/>
              <a:t>k</a:t>
            </a:r>
            <a:r>
              <a:rPr lang="el-GR" sz="1600" dirty="0" smtClean="0"/>
              <a:t> ομάδα αν</a:t>
            </a:r>
          </a:p>
          <a:p>
            <a:pPr marL="0" lvl="1" indent="0" algn="just">
              <a:spcBef>
                <a:spcPct val="0"/>
              </a:spcBef>
              <a:buClr>
                <a:schemeClr val="tx2"/>
              </a:buClr>
              <a:buSzPct val="100000"/>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για όλα τα </a:t>
            </a:r>
            <a:r>
              <a:rPr lang="en-US" sz="1600" dirty="0" err="1" smtClean="0"/>
              <a:t>i</a:t>
            </a:r>
            <a:r>
              <a:rPr lang="el-GR" sz="1600" dirty="0" smtClean="0"/>
              <a:t> διαφορετικά του </a:t>
            </a:r>
            <a:r>
              <a:rPr lang="en-US" sz="1600" dirty="0" smtClean="0"/>
              <a:t>k.</a:t>
            </a:r>
          </a:p>
        </p:txBody>
      </p:sp>
      <p:graphicFrame>
        <p:nvGraphicFramePr>
          <p:cNvPr id="11266" name="Object 2"/>
          <p:cNvGraphicFramePr>
            <a:graphicFrameLocks noChangeAspect="1"/>
          </p:cNvGraphicFramePr>
          <p:nvPr/>
        </p:nvGraphicFramePr>
        <p:xfrm>
          <a:off x="2159000" y="2571750"/>
          <a:ext cx="4022725" cy="773113"/>
        </p:xfrm>
        <a:graphic>
          <a:graphicData uri="http://schemas.openxmlformats.org/presentationml/2006/ole">
            <mc:AlternateContent xmlns:mc="http://schemas.openxmlformats.org/markup-compatibility/2006">
              <mc:Choice xmlns:v="urn:schemas-microsoft-com:vml" Requires="v">
                <p:oleObj spid="_x0000_s12295" name="Equation" r:id="rId4" imgW="2247840" imgH="431640" progId="Equation.DSMT4">
                  <p:embed/>
                </p:oleObj>
              </mc:Choice>
              <mc:Fallback>
                <p:oleObj name="Equation" r:id="rId4" imgW="224784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2571750"/>
                        <a:ext cx="4022725"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
            </a:r>
            <a:br>
              <a:rPr lang="el-GR" dirty="0" smtClean="0"/>
            </a:br>
            <a:r>
              <a:rPr lang="el-GR" dirty="0" smtClean="0"/>
              <a:t> Γεωμετρική Ερμηνεία</a:t>
            </a:r>
            <a:endParaRPr lang="el-GR" dirty="0"/>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chemeClr val="tx2"/>
              </a:buClr>
              <a:buSzPct val="100000"/>
              <a:buNone/>
            </a:pPr>
            <a:r>
              <a:rPr lang="el-GR" sz="1600" dirty="0" smtClean="0"/>
              <a:t>Έστω ότι έχουμε τρεις </a:t>
            </a:r>
            <a:r>
              <a:rPr lang="el-GR" sz="1600" dirty="0" err="1" smtClean="0"/>
              <a:t>υποπληθυσμούς</a:t>
            </a:r>
            <a:r>
              <a:rPr lang="el-GR" sz="1600" dirty="0" smtClean="0"/>
              <a:t> με κοινό πίνακα διακύμανσης. Η διαχωριστική συνάρτηση για να επιλέξουμε ανάμεσα στους </a:t>
            </a:r>
            <a:r>
              <a:rPr lang="el-GR" sz="1600" dirty="0" err="1" smtClean="0"/>
              <a:t>υποπληθυσμούς</a:t>
            </a:r>
            <a:r>
              <a:rPr lang="el-GR" sz="1600" dirty="0" smtClean="0"/>
              <a:t> 1 και 2 είναι:</a:t>
            </a:r>
          </a:p>
          <a:p>
            <a:pPr marL="0" lvl="1" indent="0" algn="just">
              <a:spcBef>
                <a:spcPct val="0"/>
              </a:spcBef>
              <a:buClr>
                <a:schemeClr val="tx2"/>
              </a:buClr>
              <a:buSzPct val="100000"/>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Όμοια και για τις άλλες συγκρίσεις.</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r>
              <a:rPr lang="el-GR" sz="1600" dirty="0" smtClean="0"/>
              <a:t>Ο κανόνας είναι :</a:t>
            </a:r>
          </a:p>
          <a:p>
            <a:pPr marL="0" lvl="1" indent="0" algn="just">
              <a:spcBef>
                <a:spcPct val="0"/>
              </a:spcBef>
              <a:buClr>
                <a:srgbClr val="3333CC"/>
              </a:buClr>
              <a:buNone/>
            </a:pPr>
            <a:r>
              <a:rPr lang="el-GR" sz="1600" dirty="0" smtClean="0"/>
              <a:t>Αν </a:t>
            </a:r>
            <a:r>
              <a:rPr lang="en-US" sz="1600" dirty="0" smtClean="0"/>
              <a:t>d</a:t>
            </a:r>
            <a:r>
              <a:rPr lang="en-US" sz="1600" baseline="-25000" dirty="0" smtClean="0"/>
              <a:t>12</a:t>
            </a:r>
            <a:r>
              <a:rPr lang="en-US" sz="1600" dirty="0" smtClean="0"/>
              <a:t>(x)</a:t>
            </a:r>
            <a:r>
              <a:rPr lang="el-GR" sz="1600" dirty="0" smtClean="0"/>
              <a:t> &gt;0, </a:t>
            </a:r>
            <a:r>
              <a:rPr lang="en-US" sz="1600" dirty="0" smtClean="0"/>
              <a:t>d</a:t>
            </a:r>
            <a:r>
              <a:rPr lang="en-US" sz="1600" baseline="-25000" dirty="0" smtClean="0"/>
              <a:t>1</a:t>
            </a:r>
            <a:r>
              <a:rPr lang="el-GR" sz="1600" baseline="-25000" dirty="0" smtClean="0"/>
              <a:t>3</a:t>
            </a:r>
            <a:r>
              <a:rPr lang="en-US" sz="1600" dirty="0" smtClean="0"/>
              <a:t>(x)</a:t>
            </a:r>
            <a:r>
              <a:rPr lang="el-GR" sz="1600" dirty="0" smtClean="0"/>
              <a:t> &gt;0, κατατάσσουμε στην ομάδα 1</a:t>
            </a:r>
          </a:p>
          <a:p>
            <a:pPr marL="0" lvl="1" indent="0" algn="just">
              <a:spcBef>
                <a:spcPct val="0"/>
              </a:spcBef>
              <a:buClr>
                <a:srgbClr val="3333CC"/>
              </a:buClr>
              <a:buNone/>
            </a:pPr>
            <a:r>
              <a:rPr lang="el-GR" sz="1600" dirty="0" smtClean="0"/>
              <a:t>Αν </a:t>
            </a:r>
            <a:r>
              <a:rPr lang="en-US" sz="1600" dirty="0" smtClean="0"/>
              <a:t>d</a:t>
            </a:r>
            <a:r>
              <a:rPr lang="en-US" sz="1600" baseline="-25000" dirty="0" smtClean="0"/>
              <a:t>12</a:t>
            </a:r>
            <a:r>
              <a:rPr lang="en-US" sz="1600" dirty="0" smtClean="0"/>
              <a:t>(x)</a:t>
            </a:r>
            <a:r>
              <a:rPr lang="el-GR" sz="1600" dirty="0" smtClean="0"/>
              <a:t> &lt;0, </a:t>
            </a:r>
            <a:r>
              <a:rPr lang="en-US" sz="1600" dirty="0" smtClean="0"/>
              <a:t>d</a:t>
            </a:r>
            <a:r>
              <a:rPr lang="el-GR" sz="1600" baseline="-25000" dirty="0" smtClean="0"/>
              <a:t>23</a:t>
            </a:r>
            <a:r>
              <a:rPr lang="en-US" sz="1600" dirty="0" smtClean="0"/>
              <a:t>(x)</a:t>
            </a:r>
            <a:r>
              <a:rPr lang="el-GR" sz="1600" dirty="0" smtClean="0"/>
              <a:t> &gt;0, κατατάσσουμε στην ομάδα 2</a:t>
            </a:r>
          </a:p>
          <a:p>
            <a:pPr marL="0" lvl="1" indent="0" algn="just">
              <a:spcBef>
                <a:spcPct val="0"/>
              </a:spcBef>
              <a:buClr>
                <a:srgbClr val="3333CC"/>
              </a:buClr>
              <a:buNone/>
            </a:pPr>
            <a:r>
              <a:rPr lang="el-GR" sz="1600" dirty="0" smtClean="0"/>
              <a:t>Αν </a:t>
            </a:r>
            <a:r>
              <a:rPr lang="en-US" sz="1600" dirty="0" smtClean="0"/>
              <a:t>d</a:t>
            </a:r>
            <a:r>
              <a:rPr lang="en-US" sz="1600" baseline="-25000" dirty="0" smtClean="0"/>
              <a:t>1</a:t>
            </a:r>
            <a:r>
              <a:rPr lang="el-GR" sz="1600" baseline="-25000" dirty="0" smtClean="0"/>
              <a:t>3</a:t>
            </a:r>
            <a:r>
              <a:rPr lang="en-US" sz="1600" dirty="0" smtClean="0"/>
              <a:t>(x)</a:t>
            </a:r>
            <a:r>
              <a:rPr lang="el-GR" sz="1600" dirty="0" smtClean="0"/>
              <a:t> &lt;0, </a:t>
            </a:r>
            <a:r>
              <a:rPr lang="en-US" sz="1600" dirty="0" smtClean="0"/>
              <a:t>d</a:t>
            </a:r>
            <a:r>
              <a:rPr lang="el-GR" sz="1600" baseline="-25000" dirty="0" smtClean="0"/>
              <a:t>23</a:t>
            </a:r>
            <a:r>
              <a:rPr lang="en-US" sz="1600" dirty="0" smtClean="0"/>
              <a:t>(x)</a:t>
            </a:r>
            <a:r>
              <a:rPr lang="el-GR" sz="1600" dirty="0" smtClean="0"/>
              <a:t> &lt;0, κατατάσσουμε στην ομάδα 3</a:t>
            </a:r>
          </a:p>
          <a:p>
            <a:pPr marL="0" lvl="1" indent="0" algn="just">
              <a:spcBef>
                <a:spcPct val="0"/>
              </a:spcBef>
              <a:buClr>
                <a:srgbClr val="3333CC"/>
              </a:buClr>
              <a:buNone/>
            </a:pPr>
            <a:endParaRPr lang="el-GR" sz="1600" dirty="0" smtClean="0"/>
          </a:p>
          <a:p>
            <a:pPr marL="0" lvl="1" indent="0" algn="just">
              <a:spcBef>
                <a:spcPct val="0"/>
              </a:spcBef>
              <a:buClr>
                <a:srgbClr val="3333CC"/>
              </a:buClr>
              <a:buNone/>
            </a:pPr>
            <a:endParaRPr lang="en-US" sz="1600" dirty="0" smtClean="0"/>
          </a:p>
        </p:txBody>
      </p:sp>
      <p:graphicFrame>
        <p:nvGraphicFramePr>
          <p:cNvPr id="11266" name="Object 2"/>
          <p:cNvGraphicFramePr>
            <a:graphicFrameLocks noChangeAspect="1"/>
          </p:cNvGraphicFramePr>
          <p:nvPr/>
        </p:nvGraphicFramePr>
        <p:xfrm>
          <a:off x="2347913" y="2392363"/>
          <a:ext cx="3613150" cy="703262"/>
        </p:xfrm>
        <a:graphic>
          <a:graphicData uri="http://schemas.openxmlformats.org/presentationml/2006/ole">
            <mc:AlternateContent xmlns:mc="http://schemas.openxmlformats.org/markup-compatibility/2006">
              <mc:Choice xmlns:v="urn:schemas-microsoft-com:vml" Requires="v">
                <p:oleObj spid="_x0000_s11271" name="Equation" r:id="rId4" imgW="2019240" imgH="393480" progId="Equation.DSMT4">
                  <p:embed/>
                </p:oleObj>
              </mc:Choice>
              <mc:Fallback>
                <p:oleObj name="Equation" r:id="rId4" imgW="2019240" imgH="393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913" y="2392363"/>
                        <a:ext cx="3613150"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l-GR" altLang="el-GR" smtClean="0"/>
              <a:t>Άδειες Χρήσης</a:t>
            </a:r>
          </a:p>
        </p:txBody>
      </p:sp>
      <p:sp>
        <p:nvSpPr>
          <p:cNvPr id="17411" name="Subtitle 8"/>
          <p:cNvSpPr>
            <a:spLocks noGrp="1"/>
          </p:cNvSpPr>
          <p:nvPr>
            <p:ph idx="1"/>
          </p:nvPr>
        </p:nvSpPr>
        <p:spPr/>
        <p:txBody>
          <a:bodyPr/>
          <a:lstStyle/>
          <a:p>
            <a:pPr eaLnBrk="1" hangingPunct="1"/>
            <a:r>
              <a:rPr lang="el-GR" altLang="el-GR" sz="2800" smtClean="0"/>
              <a:t>Το παρόν εκπαιδευτικό υλικό υπόκειται σε</a:t>
            </a:r>
            <a:r>
              <a:rPr lang="en-US" altLang="el-GR" sz="2800" smtClean="0"/>
              <a:t> </a:t>
            </a:r>
            <a:r>
              <a:rPr lang="el-GR" altLang="el-GR" sz="2800" smtClean="0"/>
              <a:t>άδειες χρήσης </a:t>
            </a:r>
            <a:r>
              <a:rPr lang="en-US" altLang="el-GR" sz="2800" smtClean="0"/>
              <a:t>Creative Commons. </a:t>
            </a:r>
          </a:p>
          <a:p>
            <a:pPr eaLnBrk="1" hangingPunct="1"/>
            <a:r>
              <a:rPr lang="el-GR" altLang="el-GR" sz="2800" smtClean="0"/>
              <a:t>Για εκπαιδευτικό υλικό, όπως εικόνες, που υπόκειται σε άλλου τύπου άδειας χρήσης, η άδεια χρήσης αναφέρεται ρητώς. </a:t>
            </a:r>
          </a:p>
        </p:txBody>
      </p:sp>
      <p:pic>
        <p:nvPicPr>
          <p:cNvPr id="17412"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Θέση αριθμού διαφάνειας 2"/>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7429C1A8-26C4-45FB-8F56-23B6B963E256}" type="slidenum">
              <a:rPr lang="el-GR" altLang="el-GR" sz="1200">
                <a:solidFill>
                  <a:srgbClr val="898989"/>
                </a:solidFill>
                <a:latin typeface="Arial" pitchFamily="34" charset="0"/>
                <a:cs typeface="Arial" pitchFamily="34" charset="0"/>
              </a:rPr>
              <a:pPr algn="l">
                <a:spcBef>
                  <a:spcPct val="0"/>
                </a:spcBef>
                <a:buFontTx/>
                <a:buNone/>
              </a:pPr>
              <a:t>2</a:t>
            </a:fld>
            <a:endParaRPr lang="el-GR" altLang="el-GR" sz="1200">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2348151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Άλλες Προσεγγίσεις</a:t>
            </a:r>
            <a:endParaRPr lang="en-US" dirty="0" smtClean="0"/>
          </a:p>
        </p:txBody>
      </p:sp>
      <p:sp>
        <p:nvSpPr>
          <p:cNvPr id="70659" name="Rectangle 3"/>
          <p:cNvSpPr>
            <a:spLocks noGrp="1" noChangeArrowheads="1"/>
          </p:cNvSpPr>
          <p:nvPr>
            <p:ph type="body" idx="1"/>
          </p:nvPr>
        </p:nvSpPr>
        <p:spPr>
          <a:xfrm>
            <a:off x="785786" y="1571612"/>
            <a:ext cx="7696200" cy="4714908"/>
          </a:xfrm>
        </p:spPr>
        <p:txBody>
          <a:bodyPr/>
          <a:lstStyle/>
          <a:p>
            <a:pPr marL="0" lvl="1" indent="0" algn="just">
              <a:spcBef>
                <a:spcPct val="0"/>
              </a:spcBef>
              <a:buClr>
                <a:schemeClr val="tx2"/>
              </a:buClr>
              <a:buSzPct val="100000"/>
              <a:buNone/>
            </a:pPr>
            <a:r>
              <a:rPr lang="el-GR" dirty="0" smtClean="0"/>
              <a:t>Εναλλακτικές προσεγγίσεις:</a:t>
            </a:r>
          </a:p>
          <a:p>
            <a:pPr marL="0" lvl="1" indent="0" algn="just">
              <a:spcBef>
                <a:spcPct val="0"/>
              </a:spcBef>
              <a:buClr>
                <a:schemeClr val="tx2"/>
              </a:buClr>
              <a:buSzPct val="100000"/>
              <a:buNone/>
            </a:pPr>
            <a:endParaRPr lang="el-GR" dirty="0" smtClean="0"/>
          </a:p>
          <a:p>
            <a:pPr marL="0" lvl="1" indent="0" algn="just">
              <a:spcBef>
                <a:spcPct val="0"/>
              </a:spcBef>
              <a:buClr>
                <a:schemeClr val="tx2"/>
              </a:buClr>
              <a:buSzPct val="100000"/>
              <a:buFont typeface="Wingdings" pitchFamily="2" charset="2"/>
              <a:buChar char="ü"/>
            </a:pPr>
            <a:r>
              <a:rPr lang="el-GR" dirty="0" smtClean="0"/>
              <a:t> Απλή γραμμική παλινδρόμηση</a:t>
            </a:r>
          </a:p>
          <a:p>
            <a:pPr marL="0" lvl="1" indent="0" algn="just">
              <a:spcBef>
                <a:spcPct val="0"/>
              </a:spcBef>
              <a:buClr>
                <a:schemeClr val="tx2"/>
              </a:buClr>
              <a:buSzPct val="100000"/>
              <a:buFont typeface="Wingdings" pitchFamily="2" charset="2"/>
              <a:buChar char="ü"/>
            </a:pPr>
            <a:r>
              <a:rPr lang="el-GR" dirty="0" smtClean="0"/>
              <a:t> Μέθοδος κοντινότερων γειτόνων</a:t>
            </a:r>
          </a:p>
          <a:p>
            <a:pPr marL="0" lvl="1" indent="0" algn="just">
              <a:spcBef>
                <a:spcPct val="0"/>
              </a:spcBef>
              <a:buClr>
                <a:schemeClr val="tx2"/>
              </a:buClr>
              <a:buSzPct val="100000"/>
              <a:buFont typeface="Wingdings" pitchFamily="2" charset="2"/>
              <a:buChar char="ü"/>
            </a:pPr>
            <a:r>
              <a:rPr lang="el-GR" dirty="0" smtClean="0"/>
              <a:t> Λογιστική παλινδρόμηση</a:t>
            </a:r>
          </a:p>
          <a:p>
            <a:pPr marL="0" lvl="1" indent="0" algn="just">
              <a:spcBef>
                <a:spcPct val="0"/>
              </a:spcBef>
              <a:buClr>
                <a:schemeClr val="tx2"/>
              </a:buClr>
              <a:buSzPct val="100000"/>
              <a:buFont typeface="Wingdings" pitchFamily="2" charset="2"/>
              <a:buChar char="ü"/>
            </a:pPr>
            <a:r>
              <a:rPr lang="el-GR" dirty="0" smtClean="0"/>
              <a:t> Δένδρα παλινδρόμησης και ταξινόμησης </a:t>
            </a:r>
          </a:p>
          <a:p>
            <a:pPr marL="0" lvl="1" indent="0" algn="just">
              <a:spcBef>
                <a:spcPct val="0"/>
              </a:spcBef>
              <a:buClr>
                <a:schemeClr val="tx2"/>
              </a:buClr>
              <a:buSzPct val="100000"/>
              <a:buFont typeface="Wingdings" pitchFamily="2" charset="2"/>
              <a:buChar char="ü"/>
            </a:pPr>
            <a:r>
              <a:rPr lang="el-GR" dirty="0" smtClean="0"/>
              <a:t> Νευρωνικά δίκτυα</a:t>
            </a:r>
          </a:p>
          <a:p>
            <a:pPr marL="0" lvl="1" indent="0" algn="just">
              <a:spcBef>
                <a:spcPct val="0"/>
              </a:spcBef>
              <a:buClr>
                <a:schemeClr val="tx2"/>
              </a:buClr>
              <a:buSzPct val="100000"/>
              <a:buFont typeface="Wingdings" pitchFamily="2" charset="2"/>
              <a:buChar char="ü"/>
            </a:pPr>
            <a:r>
              <a:rPr lang="el-GR" dirty="0" smtClean="0"/>
              <a:t> Διάφοροι αλγόριθμοι μάθησης που συνδυάζουν στοιχεία από τα παραπάνω</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sp>
        <p:nvSpPr>
          <p:cNvPr id="70659" name="Rectangle 3"/>
          <p:cNvSpPr>
            <a:spLocks noGrp="1" noChangeArrowheads="1"/>
          </p:cNvSpPr>
          <p:nvPr>
            <p:ph type="body" idx="1"/>
          </p:nvPr>
        </p:nvSpPr>
        <p:spPr>
          <a:xfrm>
            <a:off x="785786" y="1571612"/>
            <a:ext cx="4572032" cy="4714908"/>
          </a:xfrm>
        </p:spPr>
        <p:txBody>
          <a:bodyPr/>
          <a:lstStyle/>
          <a:p>
            <a:pPr marL="0" indent="0" algn="just">
              <a:buNone/>
            </a:pPr>
            <a:r>
              <a:rPr lang="el-GR" dirty="0" smtClean="0"/>
              <a:t>Έστω μια εταιρεία κατασκευής θεριστικών μηχανών η οποία θέλει να προσδιορίσει τις προοπτικές των πωλήσεων της. Για το λόγο αυτό θέλει να ταξινομήσει τον αγροτικό πληθυσμό σε μελλοντικό ή όχι κάτοχο θεριστικής μηχανής με βάση το εισόδημά του και την έκταση της καλλιεργήσιμης γης που κατέχει. Παίρνει ένα δείγμα από12 κατόχους και 12 μη κατόχους αγρότες, ώστε να προχωρήσει στη δημιουργία ενός διαχωριστικού κανόνα κατάταξης των υποψηφίων πελατών της. </a:t>
            </a:r>
            <a:endParaRPr lang="el-GR" sz="2400" dirty="0" smtClean="0"/>
          </a:p>
        </p:txBody>
      </p:sp>
      <p:pic>
        <p:nvPicPr>
          <p:cNvPr id="60418" name="Picture 2"/>
          <p:cNvPicPr>
            <a:picLocks noChangeAspect="1" noChangeArrowheads="1"/>
          </p:cNvPicPr>
          <p:nvPr/>
        </p:nvPicPr>
        <p:blipFill>
          <a:blip r:embed="rId3" cstate="print"/>
          <a:srcRect/>
          <a:stretch>
            <a:fillRect/>
          </a:stretch>
        </p:blipFill>
        <p:spPr bwMode="auto">
          <a:xfrm>
            <a:off x="5715008" y="1571612"/>
            <a:ext cx="2581282"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sp>
        <p:nvSpPr>
          <p:cNvPr id="7" name="6 - Ορθογώνιο"/>
          <p:cNvSpPr/>
          <p:nvPr/>
        </p:nvSpPr>
        <p:spPr>
          <a:xfrm>
            <a:off x="928662" y="1571612"/>
            <a:ext cx="2077043" cy="369332"/>
          </a:xfrm>
          <a:prstGeom prst="rect">
            <a:avLst/>
          </a:prstGeom>
        </p:spPr>
        <p:txBody>
          <a:bodyPr wrap="none">
            <a:spAutoFit/>
          </a:bodyPr>
          <a:lstStyle/>
          <a:p>
            <a:r>
              <a:rPr lang="en-US" b="1" dirty="0" smtClean="0">
                <a:solidFill>
                  <a:srgbClr val="C00000"/>
                </a:solidFill>
              </a:rPr>
              <a:t>Graphs→ Dot plot</a:t>
            </a:r>
            <a:endParaRPr lang="el-GR" dirty="0">
              <a:solidFill>
                <a:srgbClr val="C00000"/>
              </a:solidFill>
            </a:endParaRPr>
          </a:p>
        </p:txBody>
      </p:sp>
      <p:pic>
        <p:nvPicPr>
          <p:cNvPr id="97282" name="Picture 2"/>
          <p:cNvPicPr>
            <a:picLocks noChangeAspect="1" noChangeArrowheads="1"/>
          </p:cNvPicPr>
          <p:nvPr/>
        </p:nvPicPr>
        <p:blipFill>
          <a:blip r:embed="rId3" cstate="print"/>
          <a:srcRect/>
          <a:stretch>
            <a:fillRect/>
          </a:stretch>
        </p:blipFill>
        <p:spPr bwMode="auto">
          <a:xfrm>
            <a:off x="357158" y="2143116"/>
            <a:ext cx="3340572" cy="2305053"/>
          </a:xfrm>
          <a:prstGeom prst="rect">
            <a:avLst/>
          </a:prstGeom>
          <a:noFill/>
          <a:ln w="9525">
            <a:noFill/>
            <a:miter lim="800000"/>
            <a:headEnd/>
            <a:tailEnd/>
          </a:ln>
        </p:spPr>
      </p:pic>
      <p:pic>
        <p:nvPicPr>
          <p:cNvPr id="97283" name="Picture 3"/>
          <p:cNvPicPr>
            <a:picLocks noChangeAspect="1" noChangeArrowheads="1"/>
          </p:cNvPicPr>
          <p:nvPr/>
        </p:nvPicPr>
        <p:blipFill>
          <a:blip r:embed="rId4" cstate="print"/>
          <a:srcRect/>
          <a:stretch>
            <a:fillRect/>
          </a:stretch>
        </p:blipFill>
        <p:spPr bwMode="auto">
          <a:xfrm>
            <a:off x="4429124" y="1428736"/>
            <a:ext cx="3057525" cy="1781175"/>
          </a:xfrm>
          <a:prstGeom prst="rect">
            <a:avLst/>
          </a:prstGeom>
          <a:noFill/>
          <a:ln w="9525">
            <a:noFill/>
            <a:miter lim="800000"/>
            <a:headEnd/>
            <a:tailEnd/>
          </a:ln>
        </p:spPr>
      </p:pic>
      <p:pic>
        <p:nvPicPr>
          <p:cNvPr id="97284" name="Picture 4"/>
          <p:cNvPicPr>
            <a:picLocks noChangeAspect="1" noChangeArrowheads="1"/>
          </p:cNvPicPr>
          <p:nvPr/>
        </p:nvPicPr>
        <p:blipFill>
          <a:blip r:embed="rId5" cstate="print"/>
          <a:srcRect/>
          <a:stretch>
            <a:fillRect/>
          </a:stretch>
        </p:blipFill>
        <p:spPr bwMode="auto">
          <a:xfrm>
            <a:off x="4429124" y="3500438"/>
            <a:ext cx="3500462" cy="2650558"/>
          </a:xfrm>
          <a:prstGeom prst="rect">
            <a:avLst/>
          </a:prstGeom>
          <a:noFill/>
          <a:ln w="9525">
            <a:noFill/>
            <a:miter lim="800000"/>
            <a:headEnd/>
            <a:tailEnd/>
          </a:ln>
        </p:spPr>
      </p:pic>
      <p:cxnSp>
        <p:nvCxnSpPr>
          <p:cNvPr id="10" name="9 - Ευθύγραμμο βέλος σύνδεσης"/>
          <p:cNvCxnSpPr/>
          <p:nvPr/>
        </p:nvCxnSpPr>
        <p:spPr>
          <a:xfrm rot="5400000" flipH="1" flipV="1">
            <a:off x="3250397" y="2536025"/>
            <a:ext cx="1643074" cy="1000132"/>
          </a:xfrm>
          <a:prstGeom prst="straightConnector1">
            <a:avLst/>
          </a:prstGeom>
          <a:ln>
            <a:solidFill>
              <a:srgbClr val="C00000"/>
            </a:solidFill>
            <a:tailEnd type="arrow"/>
          </a:ln>
        </p:spPr>
        <p:style>
          <a:lnRef idx="3">
            <a:schemeClr val="accent5"/>
          </a:lnRef>
          <a:fillRef idx="0">
            <a:schemeClr val="accent5"/>
          </a:fillRef>
          <a:effectRef idx="2">
            <a:schemeClr val="accent5"/>
          </a:effectRef>
          <a:fontRef idx="minor">
            <a:schemeClr val="tx1"/>
          </a:fontRef>
        </p:style>
      </p:cxnSp>
      <p:cxnSp>
        <p:nvCxnSpPr>
          <p:cNvPr id="11" name="10 - Ευθύγραμμο βέλος σύνδεσης"/>
          <p:cNvCxnSpPr/>
          <p:nvPr/>
        </p:nvCxnSpPr>
        <p:spPr>
          <a:xfrm rot="16200000" flipH="1">
            <a:off x="5393537" y="3107529"/>
            <a:ext cx="642942" cy="571504"/>
          </a:xfrm>
          <a:prstGeom prst="straightConnector1">
            <a:avLst/>
          </a:prstGeom>
          <a:ln>
            <a:solidFill>
              <a:srgbClr val="C00000"/>
            </a:solidFill>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pic>
        <p:nvPicPr>
          <p:cNvPr id="14338" name="Picture 2"/>
          <p:cNvPicPr>
            <a:picLocks noChangeAspect="1" noChangeArrowheads="1"/>
          </p:cNvPicPr>
          <p:nvPr/>
        </p:nvPicPr>
        <p:blipFill>
          <a:blip r:embed="rId3" cstate="print"/>
          <a:srcRect/>
          <a:stretch>
            <a:fillRect/>
          </a:stretch>
        </p:blipFill>
        <p:spPr bwMode="auto">
          <a:xfrm>
            <a:off x="1857356" y="1785926"/>
            <a:ext cx="4301662" cy="3414721"/>
          </a:xfrm>
          <a:prstGeom prst="rect">
            <a:avLst/>
          </a:prstGeom>
          <a:noFill/>
          <a:ln w="9525">
            <a:noFill/>
            <a:miter lim="800000"/>
            <a:headEnd/>
            <a:tailEnd/>
          </a:ln>
        </p:spPr>
      </p:pic>
      <p:sp>
        <p:nvSpPr>
          <p:cNvPr id="6" name="5 - Ορθογώνιο"/>
          <p:cNvSpPr/>
          <p:nvPr/>
        </p:nvSpPr>
        <p:spPr>
          <a:xfrm>
            <a:off x="1000100" y="5429264"/>
            <a:ext cx="7215238" cy="830997"/>
          </a:xfrm>
          <a:prstGeom prst="rect">
            <a:avLst/>
          </a:prstGeom>
        </p:spPr>
        <p:txBody>
          <a:bodyPr wrap="square">
            <a:spAutoFit/>
          </a:bodyPr>
          <a:lstStyle/>
          <a:p>
            <a:pPr algn="just"/>
            <a:r>
              <a:rPr lang="el-GR" sz="1600" dirty="0" smtClean="0"/>
              <a:t>Από το διάγραμμα βλέπουμε σαφή διαχωρισμό των δύο ομάδων.</a:t>
            </a:r>
          </a:p>
          <a:p>
            <a:pPr algn="just"/>
            <a:r>
              <a:rPr lang="el-GR" sz="1600" dirty="0" smtClean="0"/>
              <a:t>Τα μπλε σημεία που είναι κάτοχοι θεριστικών μηχανών είναι αγρότες με μεγάλο εισόδημα και μεγάλη έκταση γης.</a:t>
            </a:r>
            <a:endParaRPr lang="el-GR" sz="1600" dirty="0"/>
          </a:p>
        </p:txBody>
      </p:sp>
      <p:sp>
        <p:nvSpPr>
          <p:cNvPr id="7" name="6 - Ορθογώνιο"/>
          <p:cNvSpPr/>
          <p:nvPr/>
        </p:nvSpPr>
        <p:spPr>
          <a:xfrm>
            <a:off x="928662" y="1571612"/>
            <a:ext cx="2077043" cy="369332"/>
          </a:xfrm>
          <a:prstGeom prst="rect">
            <a:avLst/>
          </a:prstGeom>
        </p:spPr>
        <p:txBody>
          <a:bodyPr wrap="none">
            <a:spAutoFit/>
          </a:bodyPr>
          <a:lstStyle/>
          <a:p>
            <a:r>
              <a:rPr lang="en-US" b="1" dirty="0" smtClean="0">
                <a:solidFill>
                  <a:srgbClr val="C00000"/>
                </a:solidFill>
              </a:rPr>
              <a:t>Graphs→ Dot plot</a:t>
            </a:r>
            <a:endParaRPr lang="el-GR"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sp>
        <p:nvSpPr>
          <p:cNvPr id="5" name="4 - Ορθογώνιο"/>
          <p:cNvSpPr/>
          <p:nvPr/>
        </p:nvSpPr>
        <p:spPr>
          <a:xfrm>
            <a:off x="642910" y="1500174"/>
            <a:ext cx="3831818" cy="369332"/>
          </a:xfrm>
          <a:prstGeom prst="rect">
            <a:avLst/>
          </a:prstGeom>
        </p:spPr>
        <p:txBody>
          <a:bodyPr wrap="none">
            <a:spAutoFit/>
          </a:bodyPr>
          <a:lstStyle/>
          <a:p>
            <a:r>
              <a:rPr lang="en-US" b="1" dirty="0" smtClean="0"/>
              <a:t>Analyze→ Classify → </a:t>
            </a:r>
            <a:r>
              <a:rPr lang="en-US" b="1" dirty="0" err="1" smtClean="0"/>
              <a:t>Discriminant</a:t>
            </a:r>
            <a:endParaRPr lang="el-GR" dirty="0"/>
          </a:p>
        </p:txBody>
      </p:sp>
      <p:pic>
        <p:nvPicPr>
          <p:cNvPr id="15362" name="Picture 2"/>
          <p:cNvPicPr>
            <a:picLocks noChangeAspect="1" noChangeArrowheads="1"/>
          </p:cNvPicPr>
          <p:nvPr/>
        </p:nvPicPr>
        <p:blipFill>
          <a:blip r:embed="rId3" cstate="print"/>
          <a:srcRect/>
          <a:stretch>
            <a:fillRect/>
          </a:stretch>
        </p:blipFill>
        <p:spPr bwMode="auto">
          <a:xfrm>
            <a:off x="500034" y="1928802"/>
            <a:ext cx="2733675" cy="3095625"/>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3786182" y="2285992"/>
            <a:ext cx="4391025" cy="3181350"/>
          </a:xfrm>
          <a:prstGeom prst="rect">
            <a:avLst/>
          </a:prstGeom>
          <a:noFill/>
          <a:ln w="9525">
            <a:noFill/>
            <a:miter lim="800000"/>
            <a:headEnd/>
            <a:tailEnd/>
          </a:ln>
        </p:spPr>
      </p:pic>
      <p:sp>
        <p:nvSpPr>
          <p:cNvPr id="8" name="7 - Ορθογώνιο"/>
          <p:cNvSpPr/>
          <p:nvPr/>
        </p:nvSpPr>
        <p:spPr>
          <a:xfrm>
            <a:off x="3428992" y="1714488"/>
            <a:ext cx="4000528" cy="523220"/>
          </a:xfrm>
          <a:prstGeom prst="rect">
            <a:avLst/>
          </a:prstGeom>
        </p:spPr>
        <p:txBody>
          <a:bodyPr wrap="square">
            <a:spAutoFit/>
          </a:bodyPr>
          <a:lstStyle/>
          <a:p>
            <a:r>
              <a:rPr lang="el-GR" sz="1400" dirty="0" smtClean="0">
                <a:solidFill>
                  <a:srgbClr val="C00000"/>
                </a:solidFill>
              </a:rPr>
              <a:t>H μεταβλητή που καθορίζει τις ομάδες. Πρέπει να ορίσουμε και το εύρος των ομάδων</a:t>
            </a:r>
            <a:endParaRPr lang="el-GR" sz="1400" dirty="0">
              <a:solidFill>
                <a:srgbClr val="C00000"/>
              </a:solidFill>
            </a:endParaRPr>
          </a:p>
        </p:txBody>
      </p:sp>
      <p:sp>
        <p:nvSpPr>
          <p:cNvPr id="9" name="8 - Ορθογώνιο"/>
          <p:cNvSpPr/>
          <p:nvPr/>
        </p:nvSpPr>
        <p:spPr>
          <a:xfrm>
            <a:off x="5786446" y="1285860"/>
            <a:ext cx="3357554" cy="523220"/>
          </a:xfrm>
          <a:prstGeom prst="rect">
            <a:avLst/>
          </a:prstGeom>
        </p:spPr>
        <p:txBody>
          <a:bodyPr wrap="square">
            <a:spAutoFit/>
          </a:bodyPr>
          <a:lstStyle/>
          <a:p>
            <a:r>
              <a:rPr lang="el-GR" sz="1400" dirty="0" smtClean="0">
                <a:solidFill>
                  <a:srgbClr val="92D050"/>
                </a:solidFill>
              </a:rPr>
              <a:t>Τοποθετούμε τις ανεξάρτητες ΠΟΣΟΤΙΚΕΣ μεταβλητές μας.</a:t>
            </a:r>
            <a:endParaRPr lang="el-GR" sz="1400" dirty="0">
              <a:solidFill>
                <a:srgbClr val="92D050"/>
              </a:solidFill>
            </a:endParaRPr>
          </a:p>
        </p:txBody>
      </p:sp>
      <p:sp>
        <p:nvSpPr>
          <p:cNvPr id="10" name="9 - Ορθογώνιο"/>
          <p:cNvSpPr/>
          <p:nvPr/>
        </p:nvSpPr>
        <p:spPr>
          <a:xfrm>
            <a:off x="357158" y="5072074"/>
            <a:ext cx="3286148" cy="1092607"/>
          </a:xfrm>
          <a:prstGeom prst="rect">
            <a:avLst/>
          </a:prstGeom>
        </p:spPr>
        <p:txBody>
          <a:bodyPr wrap="square">
            <a:spAutoFit/>
          </a:bodyPr>
          <a:lstStyle/>
          <a:p>
            <a:r>
              <a:rPr lang="el-GR" sz="1300" dirty="0" smtClean="0">
                <a:solidFill>
                  <a:srgbClr val="00B0F0"/>
                </a:solidFill>
              </a:rPr>
              <a:t>Χρήση ανεξάρτητων μεταβλητών</a:t>
            </a:r>
          </a:p>
          <a:p>
            <a:r>
              <a:rPr lang="el-GR" sz="1300" dirty="0" smtClean="0">
                <a:solidFill>
                  <a:srgbClr val="00B0F0"/>
                </a:solidFill>
              </a:rPr>
              <a:t>(α) όλες μαζί</a:t>
            </a:r>
          </a:p>
          <a:p>
            <a:r>
              <a:rPr lang="el-GR" sz="1300" dirty="0" smtClean="0">
                <a:solidFill>
                  <a:srgbClr val="00B0F0"/>
                </a:solidFill>
              </a:rPr>
              <a:t>(β) κλιμακωτή επιλογή (εντοπίζει τις ασήμαντες μεταβλητές και τις αφαιρεί από τη διαχωριστική συνάρτηση)</a:t>
            </a:r>
            <a:endParaRPr lang="el-GR" sz="1300" dirty="0">
              <a:solidFill>
                <a:srgbClr val="00B0F0"/>
              </a:solidFill>
            </a:endParaRPr>
          </a:p>
        </p:txBody>
      </p:sp>
      <p:sp>
        <p:nvSpPr>
          <p:cNvPr id="11" name="10 - Ορθογώνιο"/>
          <p:cNvSpPr/>
          <p:nvPr/>
        </p:nvSpPr>
        <p:spPr>
          <a:xfrm>
            <a:off x="5072066" y="5643578"/>
            <a:ext cx="3143272" cy="523220"/>
          </a:xfrm>
          <a:prstGeom prst="rect">
            <a:avLst/>
          </a:prstGeom>
        </p:spPr>
        <p:txBody>
          <a:bodyPr wrap="square">
            <a:spAutoFit/>
          </a:bodyPr>
          <a:lstStyle/>
          <a:p>
            <a:r>
              <a:rPr lang="el-GR" sz="1400" dirty="0" smtClean="0">
                <a:solidFill>
                  <a:srgbClr val="CC9900"/>
                </a:solidFill>
              </a:rPr>
              <a:t>Προσδιορίζουμε ΥΠΟ-ΟΜΑΔΑ</a:t>
            </a:r>
          </a:p>
          <a:p>
            <a:r>
              <a:rPr lang="el-GR" sz="1400" dirty="0" smtClean="0">
                <a:solidFill>
                  <a:srgbClr val="CC9900"/>
                </a:solidFill>
              </a:rPr>
              <a:t>που θέλουμε να γίνει η ανάλυση</a:t>
            </a:r>
            <a:endParaRPr lang="el-GR" sz="1400" dirty="0">
              <a:solidFill>
                <a:srgbClr val="CC9900"/>
              </a:solidFill>
            </a:endParaRPr>
          </a:p>
        </p:txBody>
      </p:sp>
      <p:cxnSp>
        <p:nvCxnSpPr>
          <p:cNvPr id="13" name="12 - Ευθύγραμμο βέλος σύνδεσης"/>
          <p:cNvCxnSpPr/>
          <p:nvPr/>
        </p:nvCxnSpPr>
        <p:spPr>
          <a:xfrm>
            <a:off x="4929190" y="2071678"/>
            <a:ext cx="928694" cy="8572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a:stCxn id="9" idx="2"/>
          </p:cNvCxnSpPr>
          <p:nvPr/>
        </p:nvCxnSpPr>
        <p:spPr>
          <a:xfrm rot="5400000">
            <a:off x="5994501" y="2172594"/>
            <a:ext cx="1834236" cy="1107209"/>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 name="15 - Έλλειψη"/>
          <p:cNvSpPr/>
          <p:nvPr/>
        </p:nvSpPr>
        <p:spPr>
          <a:xfrm>
            <a:off x="5643570" y="3071810"/>
            <a:ext cx="1000132" cy="214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18 - Ευθύγραμμο βέλος σύνδεσης"/>
          <p:cNvCxnSpPr/>
          <p:nvPr/>
        </p:nvCxnSpPr>
        <p:spPr>
          <a:xfrm rot="10800000" flipV="1">
            <a:off x="3000364" y="4357694"/>
            <a:ext cx="2571768" cy="107157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rot="16200000" flipH="1">
            <a:off x="5786446" y="5072074"/>
            <a:ext cx="1071570" cy="357190"/>
          </a:xfrm>
          <a:prstGeom prst="straightConnector1">
            <a:avLst/>
          </a:prstGeom>
          <a:ln>
            <a:solidFill>
              <a:srgbClr val="CC9900"/>
            </a:solidFill>
            <a:tailEnd type="arrow"/>
          </a:ln>
        </p:spPr>
        <p:style>
          <a:lnRef idx="1">
            <a:schemeClr val="accent1"/>
          </a:lnRef>
          <a:fillRef idx="0">
            <a:schemeClr val="accent1"/>
          </a:fillRef>
          <a:effectRef idx="0">
            <a:schemeClr val="accent1"/>
          </a:effectRef>
          <a:fontRef idx="minor">
            <a:schemeClr val="tx1"/>
          </a:fontRef>
        </p:style>
      </p:cxnSp>
      <p:sp>
        <p:nvSpPr>
          <p:cNvPr id="23" name="22 - Έλλειψη"/>
          <p:cNvSpPr/>
          <p:nvPr/>
        </p:nvSpPr>
        <p:spPr>
          <a:xfrm>
            <a:off x="4643438" y="5072074"/>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Έλλειψη"/>
          <p:cNvSpPr/>
          <p:nvPr/>
        </p:nvSpPr>
        <p:spPr>
          <a:xfrm>
            <a:off x="6286512" y="5072074"/>
            <a:ext cx="1000132"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Έλλειψη"/>
          <p:cNvSpPr/>
          <p:nvPr/>
        </p:nvSpPr>
        <p:spPr>
          <a:xfrm>
            <a:off x="7143768" y="5072074"/>
            <a:ext cx="1000132" cy="21431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Έλλειψη"/>
          <p:cNvSpPr/>
          <p:nvPr/>
        </p:nvSpPr>
        <p:spPr>
          <a:xfrm>
            <a:off x="5500694" y="5072074"/>
            <a:ext cx="1000132" cy="21431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3" cstate="print"/>
          <a:srcRect/>
          <a:stretch>
            <a:fillRect/>
          </a:stretch>
        </p:blipFill>
        <p:spPr bwMode="auto">
          <a:xfrm>
            <a:off x="1142976" y="1500174"/>
            <a:ext cx="3267075" cy="2562225"/>
          </a:xfrm>
          <a:prstGeom prst="rect">
            <a:avLst/>
          </a:prstGeom>
          <a:noFill/>
          <a:ln w="9525">
            <a:noFill/>
            <a:miter lim="800000"/>
            <a:headEnd/>
            <a:tailEnd/>
          </a:ln>
        </p:spPr>
      </p:pic>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sp>
        <p:nvSpPr>
          <p:cNvPr id="5" name="4 - Έλλειψη"/>
          <p:cNvSpPr/>
          <p:nvPr/>
        </p:nvSpPr>
        <p:spPr>
          <a:xfrm>
            <a:off x="2428860" y="1500174"/>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357158" y="4143380"/>
            <a:ext cx="3071834" cy="1384995"/>
          </a:xfrm>
          <a:prstGeom prst="rect">
            <a:avLst/>
          </a:prstGeom>
        </p:spPr>
        <p:txBody>
          <a:bodyPr wrap="square">
            <a:spAutoFit/>
          </a:bodyPr>
          <a:lstStyle/>
          <a:p>
            <a:r>
              <a:rPr lang="el-GR" sz="1400" dirty="0" smtClean="0">
                <a:solidFill>
                  <a:srgbClr val="0000CC"/>
                </a:solidFill>
              </a:rPr>
              <a:t>Υπολογισμός Περιγραφικών Δεικτών </a:t>
            </a:r>
          </a:p>
          <a:p>
            <a:r>
              <a:rPr lang="el-GR" sz="1400" dirty="0" smtClean="0">
                <a:solidFill>
                  <a:srgbClr val="0000CC"/>
                </a:solidFill>
              </a:rPr>
              <a:t>1. Μέση τιμή</a:t>
            </a:r>
          </a:p>
          <a:p>
            <a:r>
              <a:rPr lang="el-GR" sz="1400" dirty="0" smtClean="0">
                <a:solidFill>
                  <a:srgbClr val="0000CC"/>
                </a:solidFill>
              </a:rPr>
              <a:t>2. Ανάλυση Διακύμανσης κατά ένα παράγοντα</a:t>
            </a:r>
          </a:p>
          <a:p>
            <a:r>
              <a:rPr lang="el-GR" sz="1400" dirty="0" smtClean="0">
                <a:solidFill>
                  <a:srgbClr val="0000CC"/>
                </a:solidFill>
              </a:rPr>
              <a:t>3. Τεστ για την ΙΣΟΤΗΤΑ των πινάκων </a:t>
            </a:r>
            <a:r>
              <a:rPr lang="el-GR" sz="1400" dirty="0" err="1" smtClean="0">
                <a:solidFill>
                  <a:srgbClr val="0000CC"/>
                </a:solidFill>
              </a:rPr>
              <a:t>συνδιακύμανσης</a:t>
            </a:r>
            <a:endParaRPr lang="el-GR" sz="1400" dirty="0">
              <a:solidFill>
                <a:srgbClr val="0000CC"/>
              </a:solidFill>
            </a:endParaRPr>
          </a:p>
        </p:txBody>
      </p:sp>
      <p:sp>
        <p:nvSpPr>
          <p:cNvPr id="7" name="6 - Ορθογώνιο"/>
          <p:cNvSpPr/>
          <p:nvPr/>
        </p:nvSpPr>
        <p:spPr>
          <a:xfrm>
            <a:off x="1214414" y="2000240"/>
            <a:ext cx="1214446" cy="785818"/>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8 - Ευθύγραμμο βέλος σύνδεσης"/>
          <p:cNvCxnSpPr/>
          <p:nvPr/>
        </p:nvCxnSpPr>
        <p:spPr>
          <a:xfrm rot="5400000">
            <a:off x="321439" y="3250405"/>
            <a:ext cx="1428760" cy="500066"/>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0" name="9 - Ορθογώνιο"/>
          <p:cNvSpPr/>
          <p:nvPr/>
        </p:nvSpPr>
        <p:spPr>
          <a:xfrm>
            <a:off x="1214414" y="2857496"/>
            <a:ext cx="1214446" cy="642942"/>
          </a:xfrm>
          <a:prstGeom prst="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11 - Ευθύγραμμο βέλος σύνδεσης"/>
          <p:cNvCxnSpPr/>
          <p:nvPr/>
        </p:nvCxnSpPr>
        <p:spPr>
          <a:xfrm>
            <a:off x="2428860" y="3429000"/>
            <a:ext cx="1857388" cy="714380"/>
          </a:xfrm>
          <a:prstGeom prst="straightConnector1">
            <a:avLst/>
          </a:prstGeom>
          <a:ln>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14" name="13 - Ορθογώνιο"/>
          <p:cNvSpPr/>
          <p:nvPr/>
        </p:nvSpPr>
        <p:spPr>
          <a:xfrm>
            <a:off x="3643274" y="4143380"/>
            <a:ext cx="5500726" cy="2031325"/>
          </a:xfrm>
          <a:prstGeom prst="rect">
            <a:avLst/>
          </a:prstGeom>
        </p:spPr>
        <p:txBody>
          <a:bodyPr wrap="square">
            <a:spAutoFit/>
          </a:bodyPr>
          <a:lstStyle/>
          <a:p>
            <a:r>
              <a:rPr lang="el-GR" sz="1400" dirty="0" smtClean="0">
                <a:solidFill>
                  <a:srgbClr val="D60093"/>
                </a:solidFill>
              </a:rPr>
              <a:t>Συντελεστές  Διαχωριστικής Συνάρτησης</a:t>
            </a:r>
          </a:p>
          <a:p>
            <a:r>
              <a:rPr lang="el-GR" sz="1400" dirty="0" smtClean="0">
                <a:solidFill>
                  <a:srgbClr val="D60093"/>
                </a:solidFill>
              </a:rPr>
              <a:t>1. Ορίζει τον υπολογισμό και την εμφάνιση των συντελεστών της</a:t>
            </a:r>
          </a:p>
          <a:p>
            <a:r>
              <a:rPr lang="el-GR" sz="1400" dirty="0" smtClean="0">
                <a:solidFill>
                  <a:srgbClr val="D60093"/>
                </a:solidFill>
              </a:rPr>
              <a:t>διαχωριστικής συνάρτησης.</a:t>
            </a:r>
          </a:p>
          <a:p>
            <a:r>
              <a:rPr lang="el-GR" sz="1400" dirty="0" smtClean="0">
                <a:solidFill>
                  <a:srgbClr val="D60093"/>
                </a:solidFill>
              </a:rPr>
              <a:t>2. Για κάθε ομάδα υπολογίζουμε ένα σκορ με βάση μια συνάρτηση</a:t>
            </a:r>
          </a:p>
          <a:p>
            <a:r>
              <a:rPr lang="el-GR" sz="1400" dirty="0" smtClean="0">
                <a:solidFill>
                  <a:srgbClr val="D60093"/>
                </a:solidFill>
              </a:rPr>
              <a:t>3. Εδώ οι συναρτήσεις είναι ΓΡΑΜΜΙΚΕΣ ως προς τις ανεξάρτητες</a:t>
            </a:r>
          </a:p>
          <a:p>
            <a:r>
              <a:rPr lang="el-GR" sz="1400" dirty="0" smtClean="0">
                <a:solidFill>
                  <a:srgbClr val="D60093"/>
                </a:solidFill>
              </a:rPr>
              <a:t>μεταβλητές</a:t>
            </a:r>
          </a:p>
          <a:p>
            <a:r>
              <a:rPr lang="el-GR" sz="1400" dirty="0" smtClean="0">
                <a:solidFill>
                  <a:srgbClr val="D60093"/>
                </a:solidFill>
              </a:rPr>
              <a:t>4. Η επιλογή FISHER υπολογίζει τους συντελεστές των γραμμικών</a:t>
            </a:r>
          </a:p>
          <a:p>
            <a:r>
              <a:rPr lang="el-GR" sz="1400" dirty="0" smtClean="0">
                <a:solidFill>
                  <a:srgbClr val="D60093"/>
                </a:solidFill>
              </a:rPr>
              <a:t>συναρτήσεων των σκορ με τη μέθοδο του FISHER</a:t>
            </a:r>
          </a:p>
          <a:p>
            <a:endParaRPr lang="el-GR" sz="1400" dirty="0">
              <a:solidFill>
                <a:srgbClr val="D60093"/>
              </a:solidFill>
            </a:endParaRPr>
          </a:p>
        </p:txBody>
      </p:sp>
      <p:sp>
        <p:nvSpPr>
          <p:cNvPr id="15" name="14 - Ορθογώνιο"/>
          <p:cNvSpPr/>
          <p:nvPr/>
        </p:nvSpPr>
        <p:spPr>
          <a:xfrm>
            <a:off x="2643174" y="2000240"/>
            <a:ext cx="1643074" cy="1000132"/>
          </a:xfrm>
          <a:prstGeom prst="rect">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16 - Ευθύγραμμο βέλος σύνδεσης"/>
          <p:cNvCxnSpPr/>
          <p:nvPr/>
        </p:nvCxnSpPr>
        <p:spPr>
          <a:xfrm>
            <a:off x="4286248" y="2357430"/>
            <a:ext cx="1000132" cy="214314"/>
          </a:xfrm>
          <a:prstGeom prst="straightConnector1">
            <a:avLst/>
          </a:prstGeom>
          <a:ln>
            <a:solidFill>
              <a:srgbClr val="996633"/>
            </a:solidFill>
            <a:tailEnd type="arrow"/>
          </a:ln>
        </p:spPr>
        <p:style>
          <a:lnRef idx="1">
            <a:schemeClr val="accent1"/>
          </a:lnRef>
          <a:fillRef idx="0">
            <a:schemeClr val="accent1"/>
          </a:fillRef>
          <a:effectRef idx="0">
            <a:schemeClr val="accent1"/>
          </a:effectRef>
          <a:fontRef idx="minor">
            <a:schemeClr val="tx1"/>
          </a:fontRef>
        </p:style>
      </p:cxnSp>
      <p:sp>
        <p:nvSpPr>
          <p:cNvPr id="18" name="17 - Ορθογώνιο"/>
          <p:cNvSpPr/>
          <p:nvPr/>
        </p:nvSpPr>
        <p:spPr>
          <a:xfrm>
            <a:off x="5429256" y="2214554"/>
            <a:ext cx="3286148" cy="954107"/>
          </a:xfrm>
          <a:prstGeom prst="rect">
            <a:avLst/>
          </a:prstGeom>
        </p:spPr>
        <p:txBody>
          <a:bodyPr wrap="square">
            <a:spAutoFit/>
          </a:bodyPr>
          <a:lstStyle/>
          <a:p>
            <a:r>
              <a:rPr lang="el-GR" sz="1400" dirty="0" smtClean="0">
                <a:solidFill>
                  <a:srgbClr val="996633"/>
                </a:solidFill>
              </a:rPr>
              <a:t>Μήτρες-Πίνακες</a:t>
            </a:r>
          </a:p>
          <a:p>
            <a:r>
              <a:rPr lang="el-GR" sz="1400" dirty="0" smtClean="0">
                <a:solidFill>
                  <a:srgbClr val="996633"/>
                </a:solidFill>
              </a:rPr>
              <a:t>Υπολογίζονται οι συνδυασμένοι πίνακες </a:t>
            </a:r>
            <a:r>
              <a:rPr lang="el-GR" sz="1400" dirty="0" err="1" smtClean="0">
                <a:solidFill>
                  <a:srgbClr val="996633"/>
                </a:solidFill>
              </a:rPr>
              <a:t>συνδιακύμανσης</a:t>
            </a:r>
            <a:r>
              <a:rPr lang="el-GR" sz="1400" dirty="0" smtClean="0">
                <a:solidFill>
                  <a:srgbClr val="996633"/>
                </a:solidFill>
              </a:rPr>
              <a:t> και συσχέτισης</a:t>
            </a:r>
          </a:p>
          <a:p>
            <a:endParaRPr lang="el-GR" sz="1400" dirty="0">
              <a:solidFill>
                <a:srgbClr val="996633"/>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3" cstate="print"/>
          <a:srcRect/>
          <a:stretch>
            <a:fillRect/>
          </a:stretch>
        </p:blipFill>
        <p:spPr bwMode="auto">
          <a:xfrm>
            <a:off x="611560" y="1556792"/>
            <a:ext cx="4181475" cy="2643206"/>
          </a:xfrm>
          <a:prstGeom prst="rect">
            <a:avLst/>
          </a:prstGeom>
          <a:noFill/>
          <a:ln w="9525">
            <a:noFill/>
            <a:miter lim="800000"/>
            <a:headEnd/>
            <a:tailEnd/>
          </a:ln>
        </p:spPr>
      </p:pic>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sp>
        <p:nvSpPr>
          <p:cNvPr id="5" name="4 - Έλλειψη"/>
          <p:cNvSpPr/>
          <p:nvPr/>
        </p:nvSpPr>
        <p:spPr>
          <a:xfrm>
            <a:off x="2214546" y="1357298"/>
            <a:ext cx="1214446" cy="50006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285720" y="4071942"/>
            <a:ext cx="3000396" cy="1815882"/>
          </a:xfrm>
          <a:prstGeom prst="rect">
            <a:avLst/>
          </a:prstGeom>
        </p:spPr>
        <p:txBody>
          <a:bodyPr wrap="square">
            <a:spAutoFit/>
          </a:bodyPr>
          <a:lstStyle/>
          <a:p>
            <a:r>
              <a:rPr lang="el-GR" sz="1400" dirty="0" smtClean="0">
                <a:solidFill>
                  <a:srgbClr val="CC9900"/>
                </a:solidFill>
              </a:rPr>
              <a:t>Μπορούμε να επιλέξουμε ανάμεσα</a:t>
            </a:r>
          </a:p>
          <a:p>
            <a:r>
              <a:rPr lang="el-GR" sz="1400" dirty="0" smtClean="0">
                <a:solidFill>
                  <a:srgbClr val="CC9900"/>
                </a:solidFill>
              </a:rPr>
              <a:t>•σε ίσες πιθανότητες ή</a:t>
            </a:r>
          </a:p>
          <a:p>
            <a:r>
              <a:rPr lang="el-GR" sz="1400" dirty="0" smtClean="0">
                <a:solidFill>
                  <a:srgbClr val="CC9900"/>
                </a:solidFill>
              </a:rPr>
              <a:t>•σε υπολογισμό από το μέγεθος των δειγμάτων.</a:t>
            </a:r>
          </a:p>
          <a:p>
            <a:r>
              <a:rPr lang="el-GR" sz="1400" dirty="0" smtClean="0">
                <a:solidFill>
                  <a:srgbClr val="CC9900"/>
                </a:solidFill>
              </a:rPr>
              <a:t>Όταν έχουμε πραγματικά ποσοστά στον πληθυσμό, στο δείγμα διατηρείται η ίδια </a:t>
            </a:r>
            <a:r>
              <a:rPr lang="en-US" sz="1400" dirty="0" err="1" smtClean="0">
                <a:solidFill>
                  <a:srgbClr val="CC9900"/>
                </a:solidFill>
              </a:rPr>
              <a:t>αναλογία</a:t>
            </a:r>
            <a:r>
              <a:rPr lang="en-US" sz="1400" dirty="0" smtClean="0">
                <a:solidFill>
                  <a:srgbClr val="CC9900"/>
                </a:solidFill>
              </a:rPr>
              <a:t> (</a:t>
            </a:r>
            <a:r>
              <a:rPr lang="en-US" sz="1400" b="1" dirty="0" smtClean="0">
                <a:solidFill>
                  <a:srgbClr val="CC9900"/>
                </a:solidFill>
              </a:rPr>
              <a:t>Compute from group sizes)</a:t>
            </a:r>
            <a:endParaRPr lang="el-GR" sz="1400" b="1" dirty="0">
              <a:solidFill>
                <a:srgbClr val="CC9900"/>
              </a:solidFill>
            </a:endParaRPr>
          </a:p>
        </p:txBody>
      </p:sp>
      <p:sp>
        <p:nvSpPr>
          <p:cNvPr id="8" name="7 - Ορθογώνιο"/>
          <p:cNvSpPr/>
          <p:nvPr/>
        </p:nvSpPr>
        <p:spPr>
          <a:xfrm>
            <a:off x="5286380" y="1357298"/>
            <a:ext cx="3643338" cy="1384995"/>
          </a:xfrm>
          <a:prstGeom prst="rect">
            <a:avLst/>
          </a:prstGeom>
        </p:spPr>
        <p:txBody>
          <a:bodyPr wrap="square">
            <a:spAutoFit/>
          </a:bodyPr>
          <a:lstStyle/>
          <a:p>
            <a:r>
              <a:rPr lang="el-GR" sz="1400" dirty="0" smtClean="0">
                <a:solidFill>
                  <a:srgbClr val="D60093"/>
                </a:solidFill>
              </a:rPr>
              <a:t>Επιλέγουμε αν η ανάλυση θα γίνει με ίσες ή άνισες διακυμάνσεις.</a:t>
            </a:r>
          </a:p>
          <a:p>
            <a:r>
              <a:rPr lang="el-GR" sz="1400" dirty="0" smtClean="0">
                <a:solidFill>
                  <a:srgbClr val="D60093"/>
                </a:solidFill>
              </a:rPr>
              <a:t>Αυτό προϋποθέτει τη χρήση του </a:t>
            </a:r>
            <a:r>
              <a:rPr lang="el-GR" sz="1400" dirty="0" err="1" smtClean="0">
                <a:solidFill>
                  <a:srgbClr val="D60093"/>
                </a:solidFill>
              </a:rPr>
              <a:t>Box</a:t>
            </a:r>
            <a:r>
              <a:rPr lang="en-US" sz="1400" dirty="0" smtClean="0">
                <a:solidFill>
                  <a:srgbClr val="D60093"/>
                </a:solidFill>
              </a:rPr>
              <a:t>’s M</a:t>
            </a:r>
            <a:r>
              <a:rPr lang="el-GR" sz="1400" dirty="0" smtClean="0">
                <a:solidFill>
                  <a:srgbClr val="D60093"/>
                </a:solidFill>
              </a:rPr>
              <a:t> </a:t>
            </a:r>
            <a:r>
              <a:rPr lang="el-GR" sz="1400" dirty="0" err="1" smtClean="0">
                <a:solidFill>
                  <a:srgbClr val="D60093"/>
                </a:solidFill>
              </a:rPr>
              <a:t>test</a:t>
            </a:r>
            <a:r>
              <a:rPr lang="el-GR" sz="1400" dirty="0" smtClean="0">
                <a:solidFill>
                  <a:srgbClr val="D60093"/>
                </a:solidFill>
              </a:rPr>
              <a:t> που δεν θα απορρίπτει την υπόθεση των ίσων πινάκων </a:t>
            </a:r>
            <a:r>
              <a:rPr lang="el-GR" sz="1400" dirty="0" err="1" smtClean="0">
                <a:solidFill>
                  <a:srgbClr val="D60093"/>
                </a:solidFill>
              </a:rPr>
              <a:t>συνδιακύμανσης</a:t>
            </a:r>
            <a:r>
              <a:rPr lang="el-GR" sz="1400" dirty="0" smtClean="0">
                <a:solidFill>
                  <a:srgbClr val="D60093"/>
                </a:solidFill>
              </a:rPr>
              <a:t> (</a:t>
            </a:r>
            <a:r>
              <a:rPr lang="el-GR" sz="1400" b="1" dirty="0" err="1" smtClean="0">
                <a:solidFill>
                  <a:srgbClr val="D60093"/>
                </a:solidFill>
              </a:rPr>
              <a:t>Within</a:t>
            </a:r>
            <a:r>
              <a:rPr lang="el-GR" sz="1400" b="1" dirty="0" smtClean="0">
                <a:solidFill>
                  <a:srgbClr val="D60093"/>
                </a:solidFill>
              </a:rPr>
              <a:t>-</a:t>
            </a:r>
            <a:r>
              <a:rPr lang="el-GR" sz="1400" b="1" dirty="0" err="1" smtClean="0">
                <a:solidFill>
                  <a:srgbClr val="D60093"/>
                </a:solidFill>
              </a:rPr>
              <a:t>groups</a:t>
            </a:r>
            <a:r>
              <a:rPr lang="el-GR" sz="1400" dirty="0" smtClean="0">
                <a:solidFill>
                  <a:srgbClr val="D60093"/>
                </a:solidFill>
              </a:rPr>
              <a:t>)</a:t>
            </a:r>
            <a:endParaRPr lang="el-GR" sz="1400" dirty="0">
              <a:solidFill>
                <a:srgbClr val="D60093"/>
              </a:solidFill>
            </a:endParaRPr>
          </a:p>
        </p:txBody>
      </p:sp>
      <p:sp>
        <p:nvSpPr>
          <p:cNvPr id="9" name="8 - Ορθογώνιο"/>
          <p:cNvSpPr/>
          <p:nvPr/>
        </p:nvSpPr>
        <p:spPr>
          <a:xfrm>
            <a:off x="827584" y="1772816"/>
            <a:ext cx="1857958" cy="71438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771800" y="1844824"/>
            <a:ext cx="1357322" cy="642942"/>
          </a:xfrm>
          <a:prstGeom prst="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3357554" y="4214818"/>
            <a:ext cx="4786346" cy="2031325"/>
          </a:xfrm>
          <a:prstGeom prst="rect">
            <a:avLst/>
          </a:prstGeom>
        </p:spPr>
        <p:txBody>
          <a:bodyPr wrap="square">
            <a:spAutoFit/>
          </a:bodyPr>
          <a:lstStyle/>
          <a:p>
            <a:r>
              <a:rPr lang="el-GR" sz="1400" dirty="0" smtClean="0">
                <a:solidFill>
                  <a:srgbClr val="00B050"/>
                </a:solidFill>
              </a:rPr>
              <a:t>1. Εμφάνιση αποτελεσμάτων ανά παρατήρηση</a:t>
            </a:r>
          </a:p>
          <a:p>
            <a:r>
              <a:rPr lang="en-US" sz="1400" dirty="0" smtClean="0">
                <a:solidFill>
                  <a:srgbClr val="00B050"/>
                </a:solidFill>
              </a:rPr>
              <a:t>(</a:t>
            </a:r>
            <a:r>
              <a:rPr lang="en-US" sz="1400" b="1" dirty="0" err="1" smtClean="0">
                <a:solidFill>
                  <a:srgbClr val="00B050"/>
                </a:solidFill>
              </a:rPr>
              <a:t>Casewise</a:t>
            </a:r>
            <a:r>
              <a:rPr lang="en-US" sz="1400" b="1" dirty="0" smtClean="0">
                <a:solidFill>
                  <a:srgbClr val="00B050"/>
                </a:solidFill>
              </a:rPr>
              <a:t> results)</a:t>
            </a:r>
          </a:p>
          <a:p>
            <a:r>
              <a:rPr lang="el-GR" sz="1400" dirty="0" smtClean="0">
                <a:solidFill>
                  <a:srgbClr val="00B050"/>
                </a:solidFill>
              </a:rPr>
              <a:t>2. Αν έχουμε πολλές παρατηρήσεις μπορούμε να τις</a:t>
            </a:r>
          </a:p>
          <a:p>
            <a:r>
              <a:rPr lang="el-GR" sz="1400" dirty="0" smtClean="0">
                <a:solidFill>
                  <a:srgbClr val="00B050"/>
                </a:solidFill>
              </a:rPr>
              <a:t>περιορίσουμε στις πρώτες n (</a:t>
            </a:r>
            <a:r>
              <a:rPr lang="el-GR" sz="1400" b="1" dirty="0" err="1" smtClean="0">
                <a:solidFill>
                  <a:srgbClr val="00B050"/>
                </a:solidFill>
              </a:rPr>
              <a:t>Limit</a:t>
            </a:r>
            <a:r>
              <a:rPr lang="el-GR" sz="1400" b="1" dirty="0" smtClean="0">
                <a:solidFill>
                  <a:srgbClr val="00B050"/>
                </a:solidFill>
              </a:rPr>
              <a:t> </a:t>
            </a:r>
            <a:r>
              <a:rPr lang="el-GR" sz="1400" b="1" dirty="0" err="1" smtClean="0">
                <a:solidFill>
                  <a:srgbClr val="00B050"/>
                </a:solidFill>
              </a:rPr>
              <a:t>cases</a:t>
            </a:r>
            <a:r>
              <a:rPr lang="el-GR" sz="1400" b="1" dirty="0" smtClean="0">
                <a:solidFill>
                  <a:srgbClr val="00B050"/>
                </a:solidFill>
              </a:rPr>
              <a:t> </a:t>
            </a:r>
            <a:r>
              <a:rPr lang="el-GR" sz="1400" b="1" dirty="0" err="1" smtClean="0">
                <a:solidFill>
                  <a:srgbClr val="00B050"/>
                </a:solidFill>
              </a:rPr>
              <a:t>to</a:t>
            </a:r>
            <a:r>
              <a:rPr lang="el-GR" sz="1400" b="1" dirty="0" smtClean="0">
                <a:solidFill>
                  <a:srgbClr val="00B050"/>
                </a:solidFill>
              </a:rPr>
              <a:t> </a:t>
            </a:r>
            <a:r>
              <a:rPr lang="el-GR" sz="1400" b="1" dirty="0" err="1" smtClean="0">
                <a:solidFill>
                  <a:srgbClr val="00B050"/>
                </a:solidFill>
              </a:rPr>
              <a:t>first</a:t>
            </a:r>
            <a:r>
              <a:rPr lang="el-GR" sz="1400" b="1" dirty="0" smtClean="0">
                <a:solidFill>
                  <a:srgbClr val="00B050"/>
                </a:solidFill>
              </a:rPr>
              <a:t>…)</a:t>
            </a:r>
          </a:p>
          <a:p>
            <a:r>
              <a:rPr lang="el-GR" sz="1400" dirty="0" smtClean="0">
                <a:solidFill>
                  <a:srgbClr val="00B050"/>
                </a:solidFill>
              </a:rPr>
              <a:t>3. Να δούμε πως κατατάσσεται η κάθε παρατήρηση, αν κάνουμε τη </a:t>
            </a:r>
            <a:r>
              <a:rPr lang="el-GR" sz="1400" dirty="0" err="1" smtClean="0">
                <a:solidFill>
                  <a:srgbClr val="00B050"/>
                </a:solidFill>
              </a:rPr>
              <a:t>δ.α</a:t>
            </a:r>
            <a:r>
              <a:rPr lang="el-GR" sz="1400" dirty="0" smtClean="0">
                <a:solidFill>
                  <a:srgbClr val="00B050"/>
                </a:solidFill>
              </a:rPr>
              <a:t>. χωρίς την παρατήρηση και μετά την κατατάξουμε βάσει της διαχωριστικής συνάρτησης των </a:t>
            </a:r>
            <a:r>
              <a:rPr lang="en-US" sz="1400" dirty="0" err="1" smtClean="0">
                <a:solidFill>
                  <a:srgbClr val="00B050"/>
                </a:solidFill>
              </a:rPr>
              <a:t>άλλων</a:t>
            </a:r>
            <a:r>
              <a:rPr lang="en-US" sz="1400" dirty="0" smtClean="0">
                <a:solidFill>
                  <a:srgbClr val="00B050"/>
                </a:solidFill>
              </a:rPr>
              <a:t> </a:t>
            </a:r>
            <a:r>
              <a:rPr lang="en-US" sz="1400" dirty="0" err="1" smtClean="0">
                <a:solidFill>
                  <a:srgbClr val="00B050"/>
                </a:solidFill>
              </a:rPr>
              <a:t>παρατηρήσεων</a:t>
            </a:r>
            <a:r>
              <a:rPr lang="en-US" sz="1400" dirty="0" smtClean="0">
                <a:solidFill>
                  <a:srgbClr val="00B050"/>
                </a:solidFill>
              </a:rPr>
              <a:t> (</a:t>
            </a:r>
            <a:r>
              <a:rPr lang="en-US" sz="1400" b="1" dirty="0" smtClean="0">
                <a:solidFill>
                  <a:srgbClr val="00B050"/>
                </a:solidFill>
              </a:rPr>
              <a:t>Leave –one-out classification)</a:t>
            </a:r>
          </a:p>
          <a:p>
            <a:r>
              <a:rPr lang="el-GR" sz="1400" dirty="0" smtClean="0">
                <a:solidFill>
                  <a:srgbClr val="00B050"/>
                </a:solidFill>
              </a:rPr>
              <a:t>4. Περιληπτικός πίνακας (</a:t>
            </a:r>
            <a:r>
              <a:rPr lang="en-US" sz="1400" b="1" dirty="0" smtClean="0">
                <a:solidFill>
                  <a:srgbClr val="00B050"/>
                </a:solidFill>
              </a:rPr>
              <a:t>summary table)</a:t>
            </a:r>
            <a:endParaRPr lang="el-GR" sz="1400" dirty="0">
              <a:solidFill>
                <a:srgbClr val="00B050"/>
              </a:solidFill>
            </a:endParaRPr>
          </a:p>
        </p:txBody>
      </p:sp>
      <p:sp>
        <p:nvSpPr>
          <p:cNvPr id="12" name="11 - Ορθογώνιο"/>
          <p:cNvSpPr/>
          <p:nvPr/>
        </p:nvSpPr>
        <p:spPr>
          <a:xfrm>
            <a:off x="827584" y="2564904"/>
            <a:ext cx="1872208" cy="107157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5500694" y="2643182"/>
            <a:ext cx="3429008" cy="1600438"/>
          </a:xfrm>
          <a:prstGeom prst="rect">
            <a:avLst/>
          </a:prstGeom>
        </p:spPr>
        <p:txBody>
          <a:bodyPr wrap="square">
            <a:spAutoFit/>
          </a:bodyPr>
          <a:lstStyle/>
          <a:p>
            <a:r>
              <a:rPr lang="el-GR" sz="1400" dirty="0" smtClean="0">
                <a:solidFill>
                  <a:srgbClr val="0000CC"/>
                </a:solidFill>
              </a:rPr>
              <a:t>Περιέχει τα γραφήματα όπου έχουμε επιλογή ιστογραμμάτων της </a:t>
            </a:r>
            <a:r>
              <a:rPr lang="el-GR" sz="1400" dirty="0" err="1" smtClean="0">
                <a:solidFill>
                  <a:srgbClr val="0000CC"/>
                </a:solidFill>
              </a:rPr>
              <a:t>κανονικοποιημένης</a:t>
            </a:r>
            <a:r>
              <a:rPr lang="el-GR" sz="1400" dirty="0" smtClean="0">
                <a:solidFill>
                  <a:srgbClr val="0000CC"/>
                </a:solidFill>
              </a:rPr>
              <a:t> συνάρτησης διαχωρισμού του συνολικού</a:t>
            </a:r>
          </a:p>
          <a:p>
            <a:r>
              <a:rPr lang="el-GR" sz="1400" dirty="0" smtClean="0">
                <a:solidFill>
                  <a:srgbClr val="0000CC"/>
                </a:solidFill>
              </a:rPr>
              <a:t>δείγματος, της κάθε ομάδας ξεχωριστά και του χάρτη περιοχών (αν έχουμε πάνω από 2 ομάδες)</a:t>
            </a:r>
            <a:endParaRPr lang="el-GR" sz="1400" dirty="0">
              <a:solidFill>
                <a:srgbClr val="0000CC"/>
              </a:solidFill>
            </a:endParaRPr>
          </a:p>
        </p:txBody>
      </p:sp>
      <p:sp>
        <p:nvSpPr>
          <p:cNvPr id="14" name="13 - Ορθογώνιο"/>
          <p:cNvSpPr/>
          <p:nvPr/>
        </p:nvSpPr>
        <p:spPr>
          <a:xfrm>
            <a:off x="2771800" y="2564904"/>
            <a:ext cx="1428760" cy="7858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642910" y="1571612"/>
            <a:ext cx="3371850" cy="2200275"/>
          </a:xfrm>
          <a:prstGeom prst="rect">
            <a:avLst/>
          </a:prstGeom>
          <a:noFill/>
          <a:ln w="9525">
            <a:noFill/>
            <a:miter lim="800000"/>
            <a:headEnd/>
            <a:tailEnd/>
          </a:ln>
        </p:spPr>
      </p:pic>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sp>
        <p:nvSpPr>
          <p:cNvPr id="5" name="4 - Έλλειψη"/>
          <p:cNvSpPr/>
          <p:nvPr/>
        </p:nvSpPr>
        <p:spPr>
          <a:xfrm>
            <a:off x="1928794" y="1571612"/>
            <a:ext cx="1000132" cy="28575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755576" y="3933056"/>
            <a:ext cx="6984776" cy="1815882"/>
          </a:xfrm>
          <a:prstGeom prst="rect">
            <a:avLst/>
          </a:prstGeom>
          <a:ln>
            <a:solidFill>
              <a:srgbClr val="0000CC"/>
            </a:solidFill>
          </a:ln>
        </p:spPr>
        <p:txBody>
          <a:bodyPr wrap="square">
            <a:spAutoFit/>
          </a:bodyPr>
          <a:lstStyle/>
          <a:p>
            <a:r>
              <a:rPr lang="el-GR" sz="1400" dirty="0" smtClean="0"/>
              <a:t>Περιλαμβάνει:</a:t>
            </a:r>
          </a:p>
          <a:p>
            <a:r>
              <a:rPr lang="en-US" sz="1400" dirty="0" smtClean="0"/>
              <a:t>•Predicted group membership</a:t>
            </a:r>
          </a:p>
          <a:p>
            <a:r>
              <a:rPr lang="en-US" sz="1400" dirty="0" smtClean="0"/>
              <a:t>•</a:t>
            </a:r>
            <a:r>
              <a:rPr lang="en-US" sz="1400" dirty="0" err="1" smtClean="0"/>
              <a:t>Discriminant</a:t>
            </a:r>
            <a:r>
              <a:rPr lang="en-US" sz="1400" dirty="0" smtClean="0"/>
              <a:t> scores</a:t>
            </a:r>
          </a:p>
          <a:p>
            <a:r>
              <a:rPr lang="en-US" sz="1400" dirty="0" smtClean="0"/>
              <a:t>•Probabilities of group memberships</a:t>
            </a:r>
          </a:p>
          <a:p>
            <a:endParaRPr lang="en-US" sz="1400" dirty="0" smtClean="0"/>
          </a:p>
          <a:p>
            <a:pPr algn="just"/>
            <a:r>
              <a:rPr lang="el-GR" sz="1400" dirty="0" smtClean="0"/>
              <a:t>Συνήθως μας ενδιαφέρει η αποθήκευση της προβλεπόμενης ομάδας για</a:t>
            </a:r>
            <a:r>
              <a:rPr lang="en-US" sz="1400" dirty="0" smtClean="0"/>
              <a:t> </a:t>
            </a:r>
            <a:r>
              <a:rPr lang="el-GR" sz="1400" dirty="0" smtClean="0"/>
              <a:t>κατάταξη των παρατηρήσεων των οποίων η ομάδα δεν είναι γνωστή και για</a:t>
            </a:r>
            <a:r>
              <a:rPr lang="en-US" sz="1400" dirty="0" smtClean="0"/>
              <a:t> </a:t>
            </a:r>
            <a:r>
              <a:rPr lang="el-GR" sz="1400" dirty="0" smtClean="0"/>
              <a:t>έλεγχο της επιτυχίας του διαχωρισμού μέσα από τον υπολογισμό του</a:t>
            </a:r>
            <a:r>
              <a:rPr lang="en-US" sz="1400" dirty="0" smtClean="0"/>
              <a:t> </a:t>
            </a:r>
            <a:r>
              <a:rPr lang="el-GR" sz="1400" dirty="0" smtClean="0"/>
              <a:t>δείκτη συμφωνίας κάπα</a:t>
            </a:r>
            <a:r>
              <a:rPr lang="en-US" sz="1400" dirty="0" smtClean="0"/>
              <a:t>.</a:t>
            </a:r>
            <a:endParaRPr lang="el-GR"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pic>
        <p:nvPicPr>
          <p:cNvPr id="19458" name="Picture 2"/>
          <p:cNvPicPr>
            <a:picLocks noChangeAspect="1" noChangeArrowheads="1"/>
          </p:cNvPicPr>
          <p:nvPr/>
        </p:nvPicPr>
        <p:blipFill>
          <a:blip r:embed="rId3" cstate="print"/>
          <a:srcRect/>
          <a:stretch>
            <a:fillRect/>
          </a:stretch>
        </p:blipFill>
        <p:spPr bwMode="auto">
          <a:xfrm>
            <a:off x="857224" y="2285992"/>
            <a:ext cx="4324350" cy="2466975"/>
          </a:xfrm>
          <a:prstGeom prst="rect">
            <a:avLst/>
          </a:prstGeom>
          <a:noFill/>
          <a:ln w="9525">
            <a:noFill/>
            <a:miter lim="800000"/>
            <a:headEnd/>
            <a:tailEnd/>
          </a:ln>
        </p:spPr>
      </p:pic>
      <p:sp>
        <p:nvSpPr>
          <p:cNvPr id="5" name="4 - Έλλειψη"/>
          <p:cNvSpPr/>
          <p:nvPr/>
        </p:nvSpPr>
        <p:spPr>
          <a:xfrm>
            <a:off x="2285984" y="2285992"/>
            <a:ext cx="1285884" cy="35719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714348" y="4857760"/>
            <a:ext cx="7643866" cy="523220"/>
          </a:xfrm>
          <a:prstGeom prst="rect">
            <a:avLst/>
          </a:prstGeom>
        </p:spPr>
        <p:txBody>
          <a:bodyPr wrap="square">
            <a:spAutoFit/>
          </a:bodyPr>
          <a:lstStyle/>
          <a:p>
            <a:pPr algn="just"/>
            <a:r>
              <a:rPr lang="el-GR" sz="1400" dirty="0" smtClean="0">
                <a:solidFill>
                  <a:srgbClr val="FFC000"/>
                </a:solidFill>
              </a:rPr>
              <a:t>H επιλογή είναι χρήσιμη για τον</a:t>
            </a:r>
            <a:r>
              <a:rPr lang="en-US" sz="1400" dirty="0" smtClean="0">
                <a:solidFill>
                  <a:srgbClr val="FFC000"/>
                </a:solidFill>
              </a:rPr>
              <a:t> </a:t>
            </a:r>
            <a:r>
              <a:rPr lang="el-GR" sz="1400" dirty="0" smtClean="0">
                <a:solidFill>
                  <a:srgbClr val="FFC000"/>
                </a:solidFill>
              </a:rPr>
              <a:t>εντοπισμό κακών μεταβλητών και την</a:t>
            </a:r>
            <a:r>
              <a:rPr lang="en-US" sz="1400" dirty="0" smtClean="0">
                <a:solidFill>
                  <a:srgbClr val="FFC000"/>
                </a:solidFill>
              </a:rPr>
              <a:t> </a:t>
            </a:r>
            <a:r>
              <a:rPr lang="el-GR" sz="1400" dirty="0" smtClean="0">
                <a:solidFill>
                  <a:srgbClr val="FFC000"/>
                </a:solidFill>
              </a:rPr>
              <a:t>αφαίρεσή τους από τη διαχωριστική ανάλυση.</a:t>
            </a:r>
            <a:endParaRPr lang="el-GR" sz="1400" dirty="0">
              <a:solidFill>
                <a:srgbClr val="FFC000"/>
              </a:solidFill>
            </a:endParaRPr>
          </a:p>
        </p:txBody>
      </p:sp>
      <p:sp>
        <p:nvSpPr>
          <p:cNvPr id="7" name="6 - Ορθογώνιο"/>
          <p:cNvSpPr/>
          <p:nvPr/>
        </p:nvSpPr>
        <p:spPr>
          <a:xfrm>
            <a:off x="5715008" y="3000372"/>
            <a:ext cx="2857520" cy="954107"/>
          </a:xfrm>
          <a:prstGeom prst="rect">
            <a:avLst/>
          </a:prstGeom>
        </p:spPr>
        <p:txBody>
          <a:bodyPr wrap="square">
            <a:spAutoFit/>
          </a:bodyPr>
          <a:lstStyle/>
          <a:p>
            <a:r>
              <a:rPr lang="el-GR" sz="1400" dirty="0" smtClean="0"/>
              <a:t>Οι μέθοδοι αυτές λειτουργούν</a:t>
            </a:r>
          </a:p>
          <a:p>
            <a:r>
              <a:rPr lang="el-GR" sz="1400" dirty="0" smtClean="0"/>
              <a:t>με παρόμοιο τρόπο όπως και</a:t>
            </a:r>
          </a:p>
          <a:p>
            <a:r>
              <a:rPr lang="el-GR" sz="1400" dirty="0" smtClean="0"/>
              <a:t>στη </a:t>
            </a:r>
            <a:r>
              <a:rPr lang="el-GR" sz="1400" b="1" dirty="0" smtClean="0"/>
              <a:t>γραμμική παλινδρόμηση για</a:t>
            </a:r>
            <a:r>
              <a:rPr lang="en-US" sz="1400" b="1" dirty="0" smtClean="0"/>
              <a:t> </a:t>
            </a:r>
            <a:r>
              <a:rPr lang="el-GR" sz="1400" dirty="0" smtClean="0"/>
              <a:t>επιλογή μεταβλητών</a:t>
            </a:r>
            <a:endParaRPr lang="el-GR" sz="1400" dirty="0"/>
          </a:p>
        </p:txBody>
      </p:sp>
      <p:sp>
        <p:nvSpPr>
          <p:cNvPr id="8" name="7 - Ορθογώνιο"/>
          <p:cNvSpPr/>
          <p:nvPr/>
        </p:nvSpPr>
        <p:spPr>
          <a:xfrm>
            <a:off x="357158" y="1500174"/>
            <a:ext cx="8429684" cy="323165"/>
          </a:xfrm>
          <a:prstGeom prst="rect">
            <a:avLst/>
          </a:prstGeom>
          <a:solidFill>
            <a:schemeClr val="accent1">
              <a:lumMod val="20000"/>
              <a:lumOff val="80000"/>
            </a:schemeClr>
          </a:solidFill>
          <a:ln>
            <a:solidFill>
              <a:srgbClr val="0000CC"/>
            </a:solidFill>
          </a:ln>
        </p:spPr>
        <p:txBody>
          <a:bodyPr wrap="square">
            <a:spAutoFit/>
          </a:bodyPr>
          <a:lstStyle/>
          <a:p>
            <a:pPr algn="just"/>
            <a:r>
              <a:rPr lang="el-GR" sz="1500" dirty="0" err="1" smtClean="0"/>
              <a:t>To</a:t>
            </a:r>
            <a:r>
              <a:rPr lang="el-GR" sz="1500" dirty="0" smtClean="0"/>
              <a:t> </a:t>
            </a:r>
            <a:r>
              <a:rPr lang="el-GR" sz="1500" dirty="0" err="1" smtClean="0"/>
              <a:t>υπο</a:t>
            </a:r>
            <a:r>
              <a:rPr lang="el-GR" sz="1500" dirty="0" smtClean="0"/>
              <a:t> μενού </a:t>
            </a:r>
            <a:r>
              <a:rPr lang="el-GR" sz="1500" dirty="0" err="1" smtClean="0"/>
              <a:t>Μethod</a:t>
            </a:r>
            <a:r>
              <a:rPr lang="el-GR" sz="1500" dirty="0" smtClean="0"/>
              <a:t> είναι</a:t>
            </a:r>
            <a:r>
              <a:rPr lang="en-US" sz="1500" dirty="0" smtClean="0"/>
              <a:t> </a:t>
            </a:r>
            <a:r>
              <a:rPr lang="el-GR" sz="1500" dirty="0" smtClean="0"/>
              <a:t>ενεργοποιημένο μόνο αν έχουμε επιλέξει</a:t>
            </a:r>
            <a:r>
              <a:rPr lang="en-US" sz="1500" dirty="0" smtClean="0"/>
              <a:t> </a:t>
            </a:r>
            <a:r>
              <a:rPr lang="el-GR" sz="1500" dirty="0" smtClean="0"/>
              <a:t>αρχικά την κλιμακωτή μέθοδο</a:t>
            </a:r>
            <a:r>
              <a:rPr lang="en-US" sz="1500" dirty="0" smtClean="0"/>
              <a:t>. </a:t>
            </a:r>
            <a:endParaRPr lang="el-GR" sz="1500" dirty="0" smtClean="0"/>
          </a:p>
        </p:txBody>
      </p:sp>
      <p:sp>
        <p:nvSpPr>
          <p:cNvPr id="9" name="8 - TextBox"/>
          <p:cNvSpPr txBox="1"/>
          <p:nvPr/>
        </p:nvSpPr>
        <p:spPr>
          <a:xfrm>
            <a:off x="500034" y="5429264"/>
            <a:ext cx="8001056" cy="523220"/>
          </a:xfrm>
          <a:prstGeom prst="rect">
            <a:avLst/>
          </a:prstGeom>
          <a:noFill/>
        </p:spPr>
        <p:txBody>
          <a:bodyPr wrap="square" rtlCol="0">
            <a:spAutoFit/>
          </a:bodyPr>
          <a:lstStyle/>
          <a:p>
            <a:pPr algn="just"/>
            <a:r>
              <a:rPr lang="el-GR" sz="1400" dirty="0" smtClean="0"/>
              <a:t>Στην κλιμακωτή επιλογή μεταβλητών ξεκινάμε χωρίς καμία μεταβλητή στο μοντέλο και συνεχίζουμε προσθέτοντας τη μεταβλητή με τον καλύτερο δείκτη, ανάλογα με τη μέθοδο που θα επιλέξουμε. </a:t>
            </a:r>
            <a:endParaRPr lang="el-GR"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pic>
        <p:nvPicPr>
          <p:cNvPr id="20482" name="Picture 2"/>
          <p:cNvPicPr>
            <a:picLocks noChangeAspect="1" noChangeArrowheads="1"/>
          </p:cNvPicPr>
          <p:nvPr/>
        </p:nvPicPr>
        <p:blipFill>
          <a:blip r:embed="rId3" cstate="print"/>
          <a:srcRect/>
          <a:stretch>
            <a:fillRect/>
          </a:stretch>
        </p:blipFill>
        <p:spPr bwMode="auto">
          <a:xfrm>
            <a:off x="500034" y="1428736"/>
            <a:ext cx="4324350" cy="2466975"/>
          </a:xfrm>
          <a:prstGeom prst="rect">
            <a:avLst/>
          </a:prstGeom>
          <a:noFill/>
          <a:ln w="9525">
            <a:noFill/>
            <a:miter lim="800000"/>
            <a:headEnd/>
            <a:tailEnd/>
          </a:ln>
        </p:spPr>
      </p:pic>
      <p:sp>
        <p:nvSpPr>
          <p:cNvPr id="6" name="5 - Ορθογώνιο"/>
          <p:cNvSpPr/>
          <p:nvPr/>
        </p:nvSpPr>
        <p:spPr>
          <a:xfrm>
            <a:off x="642910" y="1785926"/>
            <a:ext cx="1500198" cy="14287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4857752" y="1357298"/>
            <a:ext cx="3857652" cy="2462213"/>
          </a:xfrm>
          <a:prstGeom prst="rect">
            <a:avLst/>
          </a:prstGeom>
        </p:spPr>
        <p:txBody>
          <a:bodyPr wrap="square">
            <a:spAutoFit/>
          </a:bodyPr>
          <a:lstStyle/>
          <a:p>
            <a:pPr algn="just"/>
            <a:r>
              <a:rPr lang="el-GR" sz="1400" dirty="0" smtClean="0">
                <a:solidFill>
                  <a:srgbClr val="C00000"/>
                </a:solidFill>
              </a:rPr>
              <a:t>Αυτή η ομάδα επιλογών αναφέρεται στην μέθοδο επιλογής των μεταβλητών</a:t>
            </a:r>
          </a:p>
          <a:p>
            <a:pPr algn="just"/>
            <a:endParaRPr lang="en-US" sz="1400" b="1" dirty="0" smtClean="0">
              <a:solidFill>
                <a:srgbClr val="C00000"/>
              </a:solidFill>
            </a:endParaRPr>
          </a:p>
          <a:p>
            <a:pPr algn="just"/>
            <a:r>
              <a:rPr lang="el-GR" sz="1400" b="1" dirty="0" err="1" smtClean="0">
                <a:solidFill>
                  <a:srgbClr val="C00000"/>
                </a:solidFill>
              </a:rPr>
              <a:t>Wilks</a:t>
            </a:r>
            <a:r>
              <a:rPr lang="el-GR" sz="1400" b="1" dirty="0" smtClean="0">
                <a:solidFill>
                  <a:srgbClr val="C00000"/>
                </a:solidFill>
              </a:rPr>
              <a:t>’ </a:t>
            </a:r>
            <a:r>
              <a:rPr lang="el-GR" sz="1400" b="1" dirty="0" err="1" smtClean="0">
                <a:solidFill>
                  <a:srgbClr val="C00000"/>
                </a:solidFill>
              </a:rPr>
              <a:t>Lamda</a:t>
            </a:r>
            <a:r>
              <a:rPr lang="el-GR" sz="1400" b="1" dirty="0" smtClean="0">
                <a:solidFill>
                  <a:srgbClr val="C00000"/>
                </a:solidFill>
              </a:rPr>
              <a:t>: </a:t>
            </a:r>
            <a:r>
              <a:rPr lang="el-GR" sz="1400" dirty="0" smtClean="0"/>
              <a:t>Σε κάθε βήμα επιλέγουμε ποια μεταβλητή</a:t>
            </a:r>
            <a:r>
              <a:rPr lang="en-US" sz="1400" dirty="0" smtClean="0"/>
              <a:t> </a:t>
            </a:r>
            <a:r>
              <a:rPr lang="el-GR" sz="1400" dirty="0" smtClean="0"/>
              <a:t>θα μπει με βάση τη μείωση του </a:t>
            </a:r>
            <a:r>
              <a:rPr lang="el-GR" sz="1400" dirty="0" err="1" smtClean="0"/>
              <a:t>lamda</a:t>
            </a:r>
            <a:r>
              <a:rPr lang="el-GR" sz="1400" dirty="0" smtClean="0"/>
              <a:t>.</a:t>
            </a:r>
            <a:r>
              <a:rPr lang="en-US" sz="1400" dirty="0" smtClean="0"/>
              <a:t> </a:t>
            </a:r>
            <a:r>
              <a:rPr lang="el-GR" sz="1400" dirty="0" smtClean="0"/>
              <a:t>Για κάθε ανεξάρτητη μεταβλητή υπολογίζεται ένα F-test</a:t>
            </a:r>
            <a:r>
              <a:rPr lang="en-US" sz="1400" dirty="0" smtClean="0"/>
              <a:t> </a:t>
            </a:r>
            <a:r>
              <a:rPr lang="el-GR" sz="1400" dirty="0" smtClean="0"/>
              <a:t>το οποίο βασίζεται στη διαφορά μεταξύ των λάμδα των</a:t>
            </a:r>
            <a:r>
              <a:rPr lang="en-US" sz="1400" dirty="0" smtClean="0"/>
              <a:t> </a:t>
            </a:r>
            <a:r>
              <a:rPr lang="el-GR" sz="1400" dirty="0" err="1" smtClean="0"/>
              <a:t>wilks</a:t>
            </a:r>
            <a:r>
              <a:rPr lang="el-GR" sz="1400" dirty="0" smtClean="0"/>
              <a:t> για τα μοντέλα με και χωρίς την αντίστοιχη</a:t>
            </a:r>
            <a:r>
              <a:rPr lang="en-US" sz="1400" dirty="0" smtClean="0"/>
              <a:t> </a:t>
            </a:r>
            <a:r>
              <a:rPr lang="el-GR" sz="1400" dirty="0" smtClean="0"/>
              <a:t>μεταβλητή. Ο δείκτης μετρά το ποσοστό της μη</a:t>
            </a:r>
            <a:r>
              <a:rPr lang="en-US" sz="1400" dirty="0" smtClean="0"/>
              <a:t> </a:t>
            </a:r>
            <a:r>
              <a:rPr lang="el-GR" sz="1400" dirty="0" smtClean="0"/>
              <a:t>ερμηνεύσιμης από το μοντέλο διακύμανσης</a:t>
            </a:r>
            <a:endParaRPr lang="el-GR" sz="1400" dirty="0"/>
          </a:p>
        </p:txBody>
      </p:sp>
      <p:sp>
        <p:nvSpPr>
          <p:cNvPr id="12" name="11 - TextBox"/>
          <p:cNvSpPr txBox="1"/>
          <p:nvPr/>
        </p:nvSpPr>
        <p:spPr>
          <a:xfrm>
            <a:off x="285720" y="4000504"/>
            <a:ext cx="8429684" cy="2031325"/>
          </a:xfrm>
          <a:prstGeom prst="rect">
            <a:avLst/>
          </a:prstGeom>
          <a:noFill/>
        </p:spPr>
        <p:txBody>
          <a:bodyPr wrap="square" rtlCol="0">
            <a:spAutoFit/>
          </a:bodyPr>
          <a:lstStyle/>
          <a:p>
            <a:pPr algn="just"/>
            <a:r>
              <a:rPr lang="en-US" sz="1400" b="1" dirty="0" smtClean="0">
                <a:solidFill>
                  <a:srgbClr val="C00000"/>
                </a:solidFill>
              </a:rPr>
              <a:t>Unexplained Variance: </a:t>
            </a:r>
            <a:r>
              <a:rPr lang="el-GR" sz="1400" dirty="0" smtClean="0"/>
              <a:t>Επιλέγουμε ως δείκτη απόδοσης της κάθε μεταβλητής το άθροισμα της ερμηνεύσιμης διακύμανσης ανάμεσα στα ζευγάρια των ομάδων.</a:t>
            </a:r>
          </a:p>
          <a:p>
            <a:pPr algn="just"/>
            <a:r>
              <a:rPr lang="en-US" sz="1400" b="1" dirty="0" err="1" smtClean="0">
                <a:solidFill>
                  <a:srgbClr val="C00000"/>
                </a:solidFill>
              </a:rPr>
              <a:t>Mahalanobis</a:t>
            </a:r>
            <a:r>
              <a:rPr lang="en-US" sz="1400" b="1" dirty="0" smtClean="0">
                <a:solidFill>
                  <a:srgbClr val="C00000"/>
                </a:solidFill>
              </a:rPr>
              <a:t> Distance:</a:t>
            </a:r>
            <a:r>
              <a:rPr lang="el-GR" sz="1400" b="1" dirty="0" smtClean="0">
                <a:solidFill>
                  <a:srgbClr val="C00000"/>
                </a:solidFill>
              </a:rPr>
              <a:t> </a:t>
            </a:r>
            <a:r>
              <a:rPr lang="el-GR" sz="1400" dirty="0" smtClean="0"/>
              <a:t>Η μέθοδος βασίζεται στον υπολογισμό της απόστασης </a:t>
            </a:r>
            <a:r>
              <a:rPr lang="en-US" sz="1400" dirty="0" err="1" smtClean="0"/>
              <a:t>Mahalanobis</a:t>
            </a:r>
            <a:r>
              <a:rPr lang="en-US" sz="1400" dirty="0" smtClean="0"/>
              <a:t> </a:t>
            </a:r>
            <a:r>
              <a:rPr lang="el-GR" sz="1400" dirty="0" smtClean="0"/>
              <a:t>μεταξύ των δύο πιο κοντινών ομάδων. Σε κάθε βήμα εισάγεται η μεταβλητή που μεγιστοποιεί την απόσταση αυτή.</a:t>
            </a:r>
          </a:p>
          <a:p>
            <a:pPr algn="just"/>
            <a:r>
              <a:rPr lang="en-US" sz="1400" b="1" dirty="0" smtClean="0">
                <a:solidFill>
                  <a:srgbClr val="C00000"/>
                </a:solidFill>
              </a:rPr>
              <a:t>Smallest F Ratio</a:t>
            </a:r>
            <a:r>
              <a:rPr lang="el-GR" sz="1400" dirty="0" smtClean="0">
                <a:solidFill>
                  <a:srgbClr val="C00000"/>
                </a:solidFill>
              </a:rPr>
              <a:t>: </a:t>
            </a:r>
            <a:r>
              <a:rPr lang="el-GR" sz="1400" dirty="0" smtClean="0"/>
              <a:t>Η μέθοδος βασίζεται στον υπολογισμό του </a:t>
            </a:r>
            <a:r>
              <a:rPr lang="en-US" sz="1400" dirty="0" smtClean="0"/>
              <a:t>F </a:t>
            </a:r>
            <a:r>
              <a:rPr lang="el-GR" sz="1400" dirty="0" smtClean="0"/>
              <a:t>για όλα τα ζευγάρια των τιμών και από αυτές τις τιμές επιλέγουμε το μικρότερο </a:t>
            </a:r>
            <a:r>
              <a:rPr lang="en-US" sz="1400" dirty="0" smtClean="0"/>
              <a:t>F. </a:t>
            </a:r>
            <a:r>
              <a:rPr lang="el-GR" sz="1400" dirty="0" smtClean="0"/>
              <a:t>Σε κάθε βήμα εισάγεται η μεταβλητή που μεγιστοποιεί το μικρότερο </a:t>
            </a:r>
            <a:r>
              <a:rPr lang="en-US" sz="1400" dirty="0" smtClean="0"/>
              <a:t>F.</a:t>
            </a:r>
          </a:p>
          <a:p>
            <a:pPr algn="just"/>
            <a:r>
              <a:rPr lang="en-US" sz="1400" b="1" dirty="0" err="1" smtClean="0">
                <a:solidFill>
                  <a:srgbClr val="C00000"/>
                </a:solidFill>
              </a:rPr>
              <a:t>Rao’s</a:t>
            </a:r>
            <a:r>
              <a:rPr lang="en-US" sz="1400" b="1" dirty="0" smtClean="0">
                <a:solidFill>
                  <a:srgbClr val="C00000"/>
                </a:solidFill>
              </a:rPr>
              <a:t> V</a:t>
            </a:r>
            <a:r>
              <a:rPr lang="el-GR" sz="1400" dirty="0" smtClean="0">
                <a:solidFill>
                  <a:srgbClr val="C00000"/>
                </a:solidFill>
              </a:rPr>
              <a:t>: </a:t>
            </a:r>
            <a:r>
              <a:rPr lang="el-GR" sz="1400" dirty="0" smtClean="0"/>
              <a:t>Η μέθοδος αυτή βασίζεται στον υπολογισμό της απόστασης </a:t>
            </a:r>
            <a:r>
              <a:rPr lang="en-US" sz="1400" dirty="0" err="1" smtClean="0"/>
              <a:t>Mahalanobis</a:t>
            </a:r>
            <a:r>
              <a:rPr lang="en-US" sz="1400" dirty="0" smtClean="0"/>
              <a:t> </a:t>
            </a:r>
            <a:r>
              <a:rPr lang="el-GR" sz="1400" dirty="0" smtClean="0"/>
              <a:t> μεταξύ της κάθε ομάδας και του συνολικού δείγματος. Σε κάθε βήμα εισάγεται η μεταβλητή που μεγιστοποιεί την απόσταση αυτή.</a:t>
            </a:r>
            <a:endParaRPr lang="el-GR"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l-GR" altLang="el-GR" smtClean="0"/>
              <a:t>Χρηματοδότηση</a:t>
            </a:r>
          </a:p>
        </p:txBody>
      </p:sp>
      <p:sp>
        <p:nvSpPr>
          <p:cNvPr id="18435" name="Content Placeholder 2"/>
          <p:cNvSpPr>
            <a:spLocks noGrp="1"/>
          </p:cNvSpPr>
          <p:nvPr>
            <p:ph idx="1"/>
          </p:nvPr>
        </p:nvSpPr>
        <p:spPr>
          <a:xfrm>
            <a:off x="457200" y="1341438"/>
            <a:ext cx="8229600" cy="4525962"/>
          </a:xfrm>
        </p:spPr>
        <p:txBody>
          <a:bodyPr/>
          <a:lstStyle/>
          <a:p>
            <a:pPr eaLnBrk="1" hangingPunct="1"/>
            <a:r>
              <a:rPr lang="el-GR" altLang="el-GR" sz="2400" smtClean="0"/>
              <a:t>Το παρόν εκπαιδευτικό υλικό έχει αναπτυχθεί στα πλαίσια του εκπαιδευτικού έργου του διδάσκοντα.</a:t>
            </a:r>
            <a:endParaRPr lang="en-US" altLang="el-GR" sz="2400" smtClean="0"/>
          </a:p>
          <a:p>
            <a:pPr eaLnBrk="1" hangingPunct="1"/>
            <a:r>
              <a:rPr lang="el-GR" altLang="el-GR" sz="2400" smtClean="0"/>
              <a:t>Το έργο «</a:t>
            </a:r>
            <a:r>
              <a:rPr lang="el-GR" altLang="el-GR" sz="2400" b="1" smtClean="0"/>
              <a:t>Ανοικτά Ακαδημαϊκά Μαθήματα στο Πανεπιστήμιο Αιγαίου</a:t>
            </a:r>
            <a:r>
              <a:rPr lang="el-GR" altLang="el-GR" sz="2400" smtClean="0"/>
              <a:t>» έχει χρηματοδοτήσει μόνο τη αναδιαμόρφωση του εκπαιδευτικού υλικού. </a:t>
            </a:r>
          </a:p>
          <a:p>
            <a:pPr eaLnBrk="1" hangingPunct="1"/>
            <a:r>
              <a:rPr lang="el-GR" alt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6" name="Picture 3" descr="Λογότυπο Επιχειρησιακού Προγράμματος Εκπαίδευση και Δια βίου Μάθη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054600"/>
            <a:ext cx="6480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Θέση αριθμού διαφάνειας 5"/>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DDBC3635-039D-4465-A550-C4BD8F7B5DF0}" type="slidenum">
              <a:rPr lang="el-GR" altLang="el-GR" sz="1200">
                <a:solidFill>
                  <a:srgbClr val="898989"/>
                </a:solidFill>
                <a:latin typeface="Arial" pitchFamily="34" charset="0"/>
                <a:cs typeface="Arial" pitchFamily="34" charset="0"/>
              </a:rPr>
              <a:pPr algn="l">
                <a:spcBef>
                  <a:spcPct val="0"/>
                </a:spcBef>
                <a:buFontTx/>
                <a:buNone/>
              </a:pPr>
              <a:t>3</a:t>
            </a:fld>
            <a:endParaRPr lang="el-GR" altLang="el-GR" sz="1200">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3581041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pic>
        <p:nvPicPr>
          <p:cNvPr id="20482" name="Picture 2"/>
          <p:cNvPicPr>
            <a:picLocks noChangeAspect="1" noChangeArrowheads="1"/>
          </p:cNvPicPr>
          <p:nvPr/>
        </p:nvPicPr>
        <p:blipFill>
          <a:blip r:embed="rId3" cstate="print"/>
          <a:srcRect/>
          <a:stretch>
            <a:fillRect/>
          </a:stretch>
        </p:blipFill>
        <p:spPr bwMode="auto">
          <a:xfrm>
            <a:off x="571472" y="1643050"/>
            <a:ext cx="4324350" cy="2466975"/>
          </a:xfrm>
          <a:prstGeom prst="rect">
            <a:avLst/>
          </a:prstGeom>
          <a:noFill/>
          <a:ln w="9525">
            <a:noFill/>
            <a:miter lim="800000"/>
            <a:headEnd/>
            <a:tailEnd/>
          </a:ln>
        </p:spPr>
      </p:pic>
      <p:sp>
        <p:nvSpPr>
          <p:cNvPr id="8" name="7 - Ορθογώνιο"/>
          <p:cNvSpPr/>
          <p:nvPr/>
        </p:nvSpPr>
        <p:spPr>
          <a:xfrm>
            <a:off x="5214942" y="2571744"/>
            <a:ext cx="3643322" cy="1169551"/>
          </a:xfrm>
          <a:prstGeom prst="rect">
            <a:avLst/>
          </a:prstGeom>
        </p:spPr>
        <p:txBody>
          <a:bodyPr wrap="square">
            <a:spAutoFit/>
          </a:bodyPr>
          <a:lstStyle/>
          <a:p>
            <a:pPr algn="just"/>
            <a:r>
              <a:rPr lang="el-GR" sz="1400" dirty="0" smtClean="0">
                <a:solidFill>
                  <a:srgbClr val="CC9900"/>
                </a:solidFill>
              </a:rPr>
              <a:t>Αναφέρεται στα κριτήρια εισαγωγής και αφαίρεσης των</a:t>
            </a:r>
            <a:r>
              <a:rPr lang="en-US" sz="1400" dirty="0" smtClean="0">
                <a:solidFill>
                  <a:srgbClr val="CC9900"/>
                </a:solidFill>
              </a:rPr>
              <a:t> </a:t>
            </a:r>
            <a:r>
              <a:rPr lang="el-GR" sz="1400" dirty="0" smtClean="0">
                <a:solidFill>
                  <a:srgbClr val="CC9900"/>
                </a:solidFill>
              </a:rPr>
              <a:t>μεταβλητών από το μοντέλο. Ορίζουμε είτε το επίπεδο</a:t>
            </a:r>
            <a:r>
              <a:rPr lang="en-US" sz="1400" dirty="0" smtClean="0">
                <a:solidFill>
                  <a:srgbClr val="CC9900"/>
                </a:solidFill>
              </a:rPr>
              <a:t> </a:t>
            </a:r>
            <a:r>
              <a:rPr lang="el-GR" sz="1400" dirty="0" smtClean="0">
                <a:solidFill>
                  <a:srgbClr val="CC9900"/>
                </a:solidFill>
              </a:rPr>
              <a:t>του </a:t>
            </a:r>
            <a:r>
              <a:rPr lang="en-US" sz="1400" dirty="0" smtClean="0">
                <a:solidFill>
                  <a:srgbClr val="CC9900"/>
                </a:solidFill>
              </a:rPr>
              <a:t>F (</a:t>
            </a:r>
            <a:r>
              <a:rPr lang="en-US" sz="1400" b="1" dirty="0" smtClean="0">
                <a:solidFill>
                  <a:srgbClr val="CC9900"/>
                </a:solidFill>
              </a:rPr>
              <a:t>use of F value</a:t>
            </a:r>
            <a:r>
              <a:rPr lang="en-US" sz="1400" dirty="0" smtClean="0">
                <a:solidFill>
                  <a:srgbClr val="CC9900"/>
                </a:solidFill>
              </a:rPr>
              <a:t>) </a:t>
            </a:r>
            <a:r>
              <a:rPr lang="el-GR" sz="1400" dirty="0" smtClean="0">
                <a:solidFill>
                  <a:srgbClr val="CC9900"/>
                </a:solidFill>
              </a:rPr>
              <a:t>είτε το επίπεδο ων </a:t>
            </a:r>
            <a:r>
              <a:rPr lang="en-US" sz="1400" dirty="0" smtClean="0">
                <a:solidFill>
                  <a:srgbClr val="CC9900"/>
                </a:solidFill>
              </a:rPr>
              <a:t>p-value (</a:t>
            </a:r>
            <a:r>
              <a:rPr lang="en-US" sz="1400" b="1" dirty="0" smtClean="0">
                <a:solidFill>
                  <a:srgbClr val="CC9900"/>
                </a:solidFill>
              </a:rPr>
              <a:t>use</a:t>
            </a:r>
          </a:p>
          <a:p>
            <a:pPr algn="just"/>
            <a:r>
              <a:rPr lang="en-US" sz="1400" b="1" dirty="0" smtClean="0">
                <a:solidFill>
                  <a:srgbClr val="CC9900"/>
                </a:solidFill>
              </a:rPr>
              <a:t>of probability of F</a:t>
            </a:r>
            <a:r>
              <a:rPr lang="en-US" sz="1400" dirty="0" smtClean="0">
                <a:solidFill>
                  <a:srgbClr val="CC9900"/>
                </a:solidFill>
              </a:rPr>
              <a:t>)</a:t>
            </a:r>
            <a:endParaRPr lang="el-GR" sz="1400" dirty="0">
              <a:solidFill>
                <a:srgbClr val="CC9900"/>
              </a:solidFill>
            </a:endParaRPr>
          </a:p>
        </p:txBody>
      </p:sp>
      <p:sp>
        <p:nvSpPr>
          <p:cNvPr id="9" name="8 - Ορθογώνιο"/>
          <p:cNvSpPr/>
          <p:nvPr/>
        </p:nvSpPr>
        <p:spPr>
          <a:xfrm>
            <a:off x="2285984" y="2071678"/>
            <a:ext cx="1857388" cy="1357322"/>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714348" y="3500438"/>
            <a:ext cx="3500462" cy="5000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1142976" y="4714884"/>
            <a:ext cx="4429156" cy="738664"/>
          </a:xfrm>
          <a:prstGeom prst="rect">
            <a:avLst/>
          </a:prstGeom>
        </p:spPr>
        <p:txBody>
          <a:bodyPr wrap="square">
            <a:spAutoFit/>
          </a:bodyPr>
          <a:lstStyle/>
          <a:p>
            <a:pPr algn="just"/>
            <a:r>
              <a:rPr lang="el-GR" sz="1400" dirty="0" smtClean="0">
                <a:solidFill>
                  <a:srgbClr val="00B0F0"/>
                </a:solidFill>
              </a:rPr>
              <a:t>Δίνει λεπτομέρειες για την εισαγωγή ή αφαίρεση μεταβλητών και τις τιμές του F για όλες τις συγκρίσεις ανά ζεύγη.</a:t>
            </a:r>
            <a:endParaRPr lang="el-GR" sz="1400" dirty="0">
              <a:solidFill>
                <a:srgbClr val="00B0F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7"/>
          <p:cNvSpPr txBox="1">
            <a:spLocks noChangeArrowheads="1"/>
          </p:cNvSpPr>
          <p:nvPr/>
        </p:nvSpPr>
        <p:spPr bwMode="auto">
          <a:xfrm>
            <a:off x="785786" y="1428736"/>
            <a:ext cx="3448057" cy="461665"/>
          </a:xfrm>
          <a:prstGeom prst="rect">
            <a:avLst/>
          </a:prstGeom>
          <a:noFill/>
          <a:ln w="9525">
            <a:solidFill>
              <a:srgbClr val="990099"/>
            </a:solidFill>
            <a:miter lim="800000"/>
            <a:headEnd/>
            <a:tailEnd/>
          </a:ln>
        </p:spPr>
        <p:txBody>
          <a:bodyPr wrap="square">
            <a:spAutoFit/>
          </a:bodyPr>
          <a:lstStyle/>
          <a:p>
            <a:r>
              <a:rPr lang="el-GR" sz="2400" b="1" dirty="0">
                <a:solidFill>
                  <a:srgbClr val="990099"/>
                </a:solidFill>
              </a:rPr>
              <a:t>Περιγραφικοί Δείκτες</a:t>
            </a:r>
          </a:p>
        </p:txBody>
      </p:sp>
      <p:sp>
        <p:nvSpPr>
          <p:cNvPr id="11269" name="Text Box 18"/>
          <p:cNvSpPr txBox="1">
            <a:spLocks noChangeArrowheads="1"/>
          </p:cNvSpPr>
          <p:nvPr/>
        </p:nvSpPr>
        <p:spPr bwMode="auto">
          <a:xfrm>
            <a:off x="5072066" y="1428736"/>
            <a:ext cx="1370013" cy="366713"/>
          </a:xfrm>
          <a:prstGeom prst="rect">
            <a:avLst/>
          </a:prstGeom>
          <a:noFill/>
          <a:ln w="9525">
            <a:noFill/>
            <a:miter lim="800000"/>
            <a:headEnd/>
            <a:tailEnd/>
          </a:ln>
        </p:spPr>
        <p:txBody>
          <a:bodyPr wrap="none">
            <a:spAutoFit/>
          </a:bodyPr>
          <a:lstStyle/>
          <a:p>
            <a:r>
              <a:rPr lang="el-GR" dirty="0"/>
              <a:t>…Μέση τιμή</a:t>
            </a:r>
          </a:p>
        </p:txBody>
      </p:sp>
      <p:sp>
        <p:nvSpPr>
          <p:cNvPr id="7" name="Rectangle 2"/>
          <p:cNvSpPr>
            <a:spLocks noGrp="1" noChangeArrowheads="1"/>
          </p:cNvSpPr>
          <p:nvPr>
            <p:ph type="title"/>
          </p:nvPr>
        </p:nvSpPr>
        <p:spPr>
          <a:xfrm>
            <a:off x="755650" y="333375"/>
            <a:ext cx="7696200" cy="863600"/>
          </a:xfrm>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pic>
        <p:nvPicPr>
          <p:cNvPr id="47106" name="Picture 2"/>
          <p:cNvPicPr>
            <a:picLocks noChangeAspect="1" noChangeArrowheads="1"/>
          </p:cNvPicPr>
          <p:nvPr/>
        </p:nvPicPr>
        <p:blipFill>
          <a:blip r:embed="rId3" cstate="print"/>
          <a:srcRect/>
          <a:stretch>
            <a:fillRect/>
          </a:stretch>
        </p:blipFill>
        <p:spPr bwMode="auto">
          <a:xfrm>
            <a:off x="642910" y="2285992"/>
            <a:ext cx="7804150" cy="276066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428597" y="1714488"/>
            <a:ext cx="2143140" cy="466725"/>
          </a:xfrm>
          <a:prstGeom prst="rect">
            <a:avLst/>
          </a:prstGeom>
          <a:noFill/>
          <a:ln w="9525">
            <a:solidFill>
              <a:srgbClr val="990099"/>
            </a:solidFill>
            <a:miter lim="800000"/>
            <a:headEnd/>
            <a:tailEnd/>
          </a:ln>
          <a:effectLst>
            <a:outerShdw dist="35921" dir="2700000" algn="ctr" rotWithShape="0">
              <a:srgbClr val="CC99FF"/>
            </a:outerShdw>
          </a:effectLst>
        </p:spPr>
        <p:txBody>
          <a:bodyPr wrap="square">
            <a:spAutoFit/>
          </a:bodyPr>
          <a:lstStyle/>
          <a:p>
            <a:pPr>
              <a:defRPr/>
            </a:pPr>
            <a:r>
              <a:rPr lang="en-US" sz="2400" b="1" dirty="0" err="1">
                <a:solidFill>
                  <a:srgbClr val="990099"/>
                </a:solidFill>
              </a:rPr>
              <a:t>Wilks</a:t>
            </a:r>
            <a:r>
              <a:rPr lang="en-US" sz="2400" b="1" dirty="0">
                <a:solidFill>
                  <a:srgbClr val="990099"/>
                </a:solidFill>
              </a:rPr>
              <a:t>’ </a:t>
            </a:r>
            <a:r>
              <a:rPr lang="en-US" sz="2400" b="1" dirty="0" err="1">
                <a:solidFill>
                  <a:srgbClr val="990099"/>
                </a:solidFill>
              </a:rPr>
              <a:t>Lamda</a:t>
            </a:r>
            <a:endParaRPr lang="el-GR" sz="2400" b="1" dirty="0">
              <a:solidFill>
                <a:srgbClr val="990099"/>
              </a:solidFill>
            </a:endParaRPr>
          </a:p>
        </p:txBody>
      </p:sp>
      <p:sp>
        <p:nvSpPr>
          <p:cNvPr id="12292" name="Text Box 7"/>
          <p:cNvSpPr txBox="1">
            <a:spLocks noChangeArrowheads="1"/>
          </p:cNvSpPr>
          <p:nvPr/>
        </p:nvSpPr>
        <p:spPr bwMode="auto">
          <a:xfrm>
            <a:off x="500034" y="2500306"/>
            <a:ext cx="2595562" cy="366713"/>
          </a:xfrm>
          <a:prstGeom prst="rect">
            <a:avLst/>
          </a:prstGeom>
          <a:noFill/>
          <a:ln w="9525">
            <a:noFill/>
            <a:miter lim="800000"/>
            <a:headEnd/>
            <a:tailEnd/>
          </a:ln>
        </p:spPr>
        <p:txBody>
          <a:bodyPr wrap="none">
            <a:spAutoFit/>
          </a:bodyPr>
          <a:lstStyle/>
          <a:p>
            <a:r>
              <a:rPr lang="el-GR" dirty="0"/>
              <a:t>…Ανάλυση Διακύμανσης</a:t>
            </a:r>
          </a:p>
        </p:txBody>
      </p:sp>
      <p:sp>
        <p:nvSpPr>
          <p:cNvPr id="12293" name="Rectangle 8"/>
          <p:cNvSpPr>
            <a:spLocks noChangeArrowheads="1"/>
          </p:cNvSpPr>
          <p:nvPr/>
        </p:nvSpPr>
        <p:spPr bwMode="auto">
          <a:xfrm>
            <a:off x="8072462" y="1714488"/>
            <a:ext cx="857256" cy="928694"/>
          </a:xfrm>
          <a:prstGeom prst="rect">
            <a:avLst/>
          </a:prstGeom>
          <a:noFill/>
          <a:ln w="38100">
            <a:solidFill>
              <a:schemeClr val="tx2"/>
            </a:solidFill>
            <a:miter lim="800000"/>
            <a:headEnd/>
            <a:tailEnd/>
          </a:ln>
        </p:spPr>
        <p:txBody>
          <a:bodyPr wrap="none" anchor="ctr"/>
          <a:lstStyle/>
          <a:p>
            <a:endParaRPr lang="el-GR"/>
          </a:p>
        </p:txBody>
      </p:sp>
      <p:sp>
        <p:nvSpPr>
          <p:cNvPr id="12295" name="Text Box 10"/>
          <p:cNvSpPr txBox="1">
            <a:spLocks noChangeArrowheads="1"/>
          </p:cNvSpPr>
          <p:nvPr/>
        </p:nvSpPr>
        <p:spPr bwMode="auto">
          <a:xfrm>
            <a:off x="357158" y="3071810"/>
            <a:ext cx="6829434" cy="3539430"/>
          </a:xfrm>
          <a:prstGeom prst="rect">
            <a:avLst/>
          </a:prstGeom>
          <a:noFill/>
          <a:ln w="9525">
            <a:noFill/>
            <a:miter lim="800000"/>
            <a:headEnd/>
            <a:tailEnd/>
          </a:ln>
        </p:spPr>
        <p:txBody>
          <a:bodyPr wrap="none">
            <a:spAutoFit/>
          </a:bodyPr>
          <a:lstStyle/>
          <a:p>
            <a:pPr>
              <a:buClr>
                <a:schemeClr val="tx2"/>
              </a:buClr>
              <a:buSzPct val="115000"/>
              <a:buFont typeface="Wingdings" pitchFamily="2" charset="2"/>
              <a:buChar char="ü"/>
            </a:pPr>
            <a:r>
              <a:rPr lang="el-GR" sz="1600" dirty="0" smtClean="0"/>
              <a:t> Για το εισόδημα:</a:t>
            </a:r>
          </a:p>
          <a:p>
            <a:pPr lvl="1">
              <a:buClr>
                <a:schemeClr val="tx2"/>
              </a:buClr>
              <a:buSzPct val="115000"/>
            </a:pPr>
            <a:r>
              <a:rPr lang="el-GR" sz="1600" dirty="0" smtClean="0"/>
              <a:t>Η0: το μέσο εισόδημα είναι ίδιο και στις δύο ομάδες</a:t>
            </a:r>
          </a:p>
          <a:p>
            <a:pPr lvl="1">
              <a:buClr>
                <a:schemeClr val="tx2"/>
              </a:buClr>
              <a:buSzPct val="115000"/>
            </a:pPr>
            <a:r>
              <a:rPr lang="el-GR" sz="1600" dirty="0" smtClean="0"/>
              <a:t>Η1: το μέσο εισόδημα είναι διαφορετικό στις δύο ομάδες</a:t>
            </a:r>
          </a:p>
          <a:p>
            <a:pPr lvl="1">
              <a:buClr>
                <a:schemeClr val="tx2"/>
              </a:buClr>
              <a:buSzPct val="115000"/>
            </a:pPr>
            <a:endParaRPr lang="el-GR" sz="1600" dirty="0" smtClean="0"/>
          </a:p>
          <a:p>
            <a:pPr lvl="1">
              <a:buClr>
                <a:schemeClr val="tx2"/>
              </a:buClr>
              <a:buSzPct val="115000"/>
            </a:pPr>
            <a:r>
              <a:rPr lang="en-US" sz="1600" dirty="0" smtClean="0">
                <a:solidFill>
                  <a:schemeClr val="tx2"/>
                </a:solidFill>
              </a:rPr>
              <a:t>p-value= 0,00</a:t>
            </a:r>
            <a:r>
              <a:rPr lang="el-GR" sz="1600" dirty="0" smtClean="0">
                <a:solidFill>
                  <a:schemeClr val="tx2"/>
                </a:solidFill>
              </a:rPr>
              <a:t>4</a:t>
            </a:r>
            <a:r>
              <a:rPr lang="en-US" sz="1600" dirty="0" smtClean="0">
                <a:solidFill>
                  <a:schemeClr val="tx2"/>
                </a:solidFill>
              </a:rPr>
              <a:t>&lt;0,05</a:t>
            </a:r>
            <a:r>
              <a:rPr lang="el-GR" sz="1600" dirty="0" smtClean="0">
                <a:solidFill>
                  <a:schemeClr val="tx2"/>
                </a:solidFill>
              </a:rPr>
              <a:t>, Απορρίπτουμε την Η0</a:t>
            </a:r>
          </a:p>
          <a:p>
            <a:pPr lvl="1">
              <a:buClr>
                <a:schemeClr val="tx2"/>
              </a:buClr>
              <a:buSzPct val="115000"/>
            </a:pPr>
            <a:endParaRPr lang="el-GR" sz="1600" dirty="0" smtClean="0">
              <a:solidFill>
                <a:schemeClr val="tx2"/>
              </a:solidFill>
            </a:endParaRPr>
          </a:p>
          <a:p>
            <a:pPr>
              <a:buClr>
                <a:schemeClr val="tx2"/>
              </a:buClr>
              <a:buSzPct val="115000"/>
              <a:buFont typeface="Wingdings" pitchFamily="2" charset="2"/>
              <a:buChar char="ü"/>
            </a:pPr>
            <a:r>
              <a:rPr lang="el-GR" sz="1600" dirty="0" smtClean="0"/>
              <a:t> Για το μέγεθος καλλιεργήσιμης γης:</a:t>
            </a:r>
          </a:p>
          <a:p>
            <a:pPr lvl="1">
              <a:buClr>
                <a:schemeClr val="tx2"/>
              </a:buClr>
              <a:buSzPct val="115000"/>
            </a:pPr>
            <a:r>
              <a:rPr lang="el-GR" sz="1600" dirty="0" smtClean="0"/>
              <a:t>Η0: το μέγεθος καλλιεργήσιμης γης είναι ίδιο και στις δύο ομάδες</a:t>
            </a:r>
          </a:p>
          <a:p>
            <a:pPr lvl="1">
              <a:buClr>
                <a:schemeClr val="tx2"/>
              </a:buClr>
              <a:buSzPct val="115000"/>
            </a:pPr>
            <a:r>
              <a:rPr lang="el-GR" sz="1600" dirty="0" smtClean="0"/>
              <a:t>Η1: το μέγεθος καλλιεργήσιμης γης είναι διαφορετικό στις δύο ομάδες</a:t>
            </a:r>
          </a:p>
          <a:p>
            <a:pPr lvl="1">
              <a:buClr>
                <a:schemeClr val="tx2"/>
              </a:buClr>
              <a:buSzPct val="115000"/>
            </a:pPr>
            <a:endParaRPr lang="el-GR" sz="1600" dirty="0" smtClean="0"/>
          </a:p>
          <a:p>
            <a:pPr lvl="1">
              <a:buClr>
                <a:schemeClr val="tx2"/>
              </a:buClr>
              <a:buSzPct val="115000"/>
            </a:pPr>
            <a:r>
              <a:rPr lang="en-US" sz="1600" dirty="0" smtClean="0">
                <a:solidFill>
                  <a:schemeClr val="tx2"/>
                </a:solidFill>
              </a:rPr>
              <a:t>p-value= 0,00</a:t>
            </a:r>
            <a:r>
              <a:rPr lang="el-GR" sz="1600" dirty="0" smtClean="0">
                <a:solidFill>
                  <a:schemeClr val="tx2"/>
                </a:solidFill>
              </a:rPr>
              <a:t>5</a:t>
            </a:r>
            <a:r>
              <a:rPr lang="en-US" sz="1600" dirty="0" smtClean="0">
                <a:solidFill>
                  <a:schemeClr val="tx2"/>
                </a:solidFill>
              </a:rPr>
              <a:t>&lt;0,05</a:t>
            </a:r>
            <a:r>
              <a:rPr lang="el-GR" sz="1600" dirty="0" smtClean="0">
                <a:solidFill>
                  <a:schemeClr val="tx2"/>
                </a:solidFill>
              </a:rPr>
              <a:t>, Απορρίπτουμε την Η0</a:t>
            </a:r>
            <a:endParaRPr lang="en-US" sz="1600" dirty="0" smtClean="0">
              <a:solidFill>
                <a:schemeClr val="tx2"/>
              </a:solidFill>
            </a:endParaRPr>
          </a:p>
          <a:p>
            <a:pPr lvl="1">
              <a:buClr>
                <a:schemeClr val="tx2"/>
              </a:buClr>
              <a:buSzPct val="115000"/>
            </a:pPr>
            <a:endParaRPr lang="en-US" sz="1600" dirty="0" smtClean="0">
              <a:solidFill>
                <a:schemeClr val="tx2"/>
              </a:solidFill>
            </a:endParaRPr>
          </a:p>
          <a:p>
            <a:pPr lvl="1">
              <a:buClr>
                <a:schemeClr val="tx2"/>
              </a:buClr>
              <a:buSzPct val="115000"/>
            </a:pPr>
            <a:endParaRPr lang="el-GR" sz="1600" dirty="0"/>
          </a:p>
          <a:p>
            <a:endParaRPr lang="el-GR" sz="1600" dirty="0"/>
          </a:p>
        </p:txBody>
      </p:sp>
      <p:sp>
        <p:nvSpPr>
          <p:cNvPr id="10" name="Rectangle 2"/>
          <p:cNvSpPr txBox="1">
            <a:spLocks noChangeArrowheads="1"/>
          </p:cNvSpPr>
          <p:nvPr/>
        </p:nvSpPr>
        <p:spPr bwMode="auto">
          <a:xfrm>
            <a:off x="908050" y="4857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smtClean="0">
                <a:ln>
                  <a:noFill/>
                </a:ln>
                <a:solidFill>
                  <a:schemeClr val="tx2"/>
                </a:solidFill>
                <a:effectLst/>
                <a:uLnTx/>
                <a:uFillTx/>
                <a:latin typeface="Cambria" pitchFamily="18" charset="0"/>
              </a:rPr>
              <a:t> </a:t>
            </a:r>
            <a:r>
              <a:rPr kumimoji="0" lang="el-GR" sz="2800" b="0" i="0" u="none" strike="noStrike" kern="0" cap="none" spc="0" normalizeH="0" baseline="0" noProof="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pic>
        <p:nvPicPr>
          <p:cNvPr id="48130" name="Picture 2"/>
          <p:cNvPicPr>
            <a:picLocks noChangeAspect="1" noChangeArrowheads="1"/>
          </p:cNvPicPr>
          <p:nvPr/>
        </p:nvPicPr>
        <p:blipFill>
          <a:blip r:embed="rId3" cstate="print"/>
          <a:srcRect/>
          <a:stretch>
            <a:fillRect/>
          </a:stretch>
        </p:blipFill>
        <p:spPr bwMode="auto">
          <a:xfrm>
            <a:off x="2714612" y="1357298"/>
            <a:ext cx="6193750" cy="128588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428597" y="1714488"/>
            <a:ext cx="2143140" cy="466725"/>
          </a:xfrm>
          <a:prstGeom prst="rect">
            <a:avLst/>
          </a:prstGeom>
          <a:noFill/>
          <a:ln w="9525">
            <a:solidFill>
              <a:srgbClr val="990099"/>
            </a:solidFill>
            <a:miter lim="800000"/>
            <a:headEnd/>
            <a:tailEnd/>
          </a:ln>
          <a:effectLst>
            <a:outerShdw dist="35921" dir="2700000" algn="ctr" rotWithShape="0">
              <a:srgbClr val="CC99FF"/>
            </a:outerShdw>
          </a:effectLst>
        </p:spPr>
        <p:txBody>
          <a:bodyPr wrap="square">
            <a:spAutoFit/>
          </a:bodyPr>
          <a:lstStyle/>
          <a:p>
            <a:pPr>
              <a:defRPr/>
            </a:pPr>
            <a:r>
              <a:rPr lang="en-US" sz="2400" b="1" dirty="0" err="1">
                <a:solidFill>
                  <a:srgbClr val="990099"/>
                </a:solidFill>
              </a:rPr>
              <a:t>Wilks</a:t>
            </a:r>
            <a:r>
              <a:rPr lang="en-US" sz="2400" b="1" dirty="0">
                <a:solidFill>
                  <a:srgbClr val="990099"/>
                </a:solidFill>
              </a:rPr>
              <a:t>’ </a:t>
            </a:r>
            <a:r>
              <a:rPr lang="en-US" sz="2400" b="1" dirty="0" err="1">
                <a:solidFill>
                  <a:srgbClr val="990099"/>
                </a:solidFill>
              </a:rPr>
              <a:t>Lamda</a:t>
            </a:r>
            <a:endParaRPr lang="el-GR" sz="2400" b="1" dirty="0">
              <a:solidFill>
                <a:srgbClr val="990099"/>
              </a:solidFill>
            </a:endParaRPr>
          </a:p>
        </p:txBody>
      </p:sp>
      <p:sp>
        <p:nvSpPr>
          <p:cNvPr id="12292" name="Text Box 7"/>
          <p:cNvSpPr txBox="1">
            <a:spLocks noChangeArrowheads="1"/>
          </p:cNvSpPr>
          <p:nvPr/>
        </p:nvSpPr>
        <p:spPr bwMode="auto">
          <a:xfrm>
            <a:off x="500034" y="2500306"/>
            <a:ext cx="2595562" cy="366713"/>
          </a:xfrm>
          <a:prstGeom prst="rect">
            <a:avLst/>
          </a:prstGeom>
          <a:noFill/>
          <a:ln w="9525">
            <a:noFill/>
            <a:miter lim="800000"/>
            <a:headEnd/>
            <a:tailEnd/>
          </a:ln>
        </p:spPr>
        <p:txBody>
          <a:bodyPr wrap="none">
            <a:spAutoFit/>
          </a:bodyPr>
          <a:lstStyle/>
          <a:p>
            <a:r>
              <a:rPr lang="el-GR" dirty="0"/>
              <a:t>…Ανάλυση Διακύμανσης</a:t>
            </a:r>
          </a:p>
        </p:txBody>
      </p:sp>
      <p:sp>
        <p:nvSpPr>
          <p:cNvPr id="12293" name="Rectangle 8"/>
          <p:cNvSpPr>
            <a:spLocks noChangeArrowheads="1"/>
          </p:cNvSpPr>
          <p:nvPr/>
        </p:nvSpPr>
        <p:spPr bwMode="auto">
          <a:xfrm>
            <a:off x="8072462" y="1714488"/>
            <a:ext cx="857256" cy="928694"/>
          </a:xfrm>
          <a:prstGeom prst="rect">
            <a:avLst/>
          </a:prstGeom>
          <a:noFill/>
          <a:ln w="38100">
            <a:solidFill>
              <a:schemeClr val="tx2"/>
            </a:solidFill>
            <a:miter lim="800000"/>
            <a:headEnd/>
            <a:tailEnd/>
          </a:ln>
        </p:spPr>
        <p:txBody>
          <a:bodyPr wrap="none" anchor="ctr"/>
          <a:lstStyle/>
          <a:p>
            <a:endParaRPr lang="el-GR"/>
          </a:p>
        </p:txBody>
      </p:sp>
      <p:sp>
        <p:nvSpPr>
          <p:cNvPr id="12295" name="Text Box 10"/>
          <p:cNvSpPr txBox="1">
            <a:spLocks noChangeArrowheads="1"/>
          </p:cNvSpPr>
          <p:nvPr/>
        </p:nvSpPr>
        <p:spPr bwMode="auto">
          <a:xfrm>
            <a:off x="357158" y="3071810"/>
            <a:ext cx="8247290" cy="3662541"/>
          </a:xfrm>
          <a:prstGeom prst="rect">
            <a:avLst/>
          </a:prstGeom>
          <a:noFill/>
          <a:ln w="9525">
            <a:noFill/>
            <a:miter lim="800000"/>
            <a:headEnd/>
            <a:tailEnd/>
          </a:ln>
        </p:spPr>
        <p:txBody>
          <a:bodyPr wrap="square">
            <a:spAutoFit/>
          </a:bodyPr>
          <a:lstStyle/>
          <a:p>
            <a:pPr algn="just">
              <a:lnSpc>
                <a:spcPct val="125000"/>
              </a:lnSpc>
              <a:buClr>
                <a:schemeClr val="tx2"/>
              </a:buClr>
              <a:buSzPct val="115000"/>
              <a:buFont typeface="Wingdings" pitchFamily="2" charset="2"/>
              <a:buChar char="ü"/>
            </a:pPr>
            <a:r>
              <a:rPr lang="el-GR" sz="1600" dirty="0"/>
              <a:t>Ο δείκτης </a:t>
            </a:r>
            <a:r>
              <a:rPr lang="en-US" sz="1600" dirty="0" err="1">
                <a:solidFill>
                  <a:schemeClr val="tx2"/>
                </a:solidFill>
              </a:rPr>
              <a:t>Wilks</a:t>
            </a:r>
            <a:r>
              <a:rPr lang="en-US" sz="1600" dirty="0">
                <a:solidFill>
                  <a:schemeClr val="tx2"/>
                </a:solidFill>
              </a:rPr>
              <a:t>’ </a:t>
            </a:r>
            <a:r>
              <a:rPr lang="en-US" sz="1600" dirty="0" err="1">
                <a:solidFill>
                  <a:schemeClr val="tx2"/>
                </a:solidFill>
              </a:rPr>
              <a:t>Lamda</a:t>
            </a:r>
            <a:r>
              <a:rPr lang="el-GR" sz="1600" dirty="0"/>
              <a:t> δίνει πληροφορίες για τις διαφορές των ομάδων.</a:t>
            </a:r>
          </a:p>
          <a:p>
            <a:pPr algn="just">
              <a:lnSpc>
                <a:spcPct val="125000"/>
              </a:lnSpc>
              <a:buClr>
                <a:schemeClr val="tx2"/>
              </a:buClr>
              <a:buSzPct val="115000"/>
              <a:buFont typeface="Wingdings" pitchFamily="2" charset="2"/>
              <a:buChar char="ü"/>
            </a:pPr>
            <a:endParaRPr lang="el-GR" sz="1600" dirty="0"/>
          </a:p>
          <a:p>
            <a:pPr algn="just">
              <a:buClr>
                <a:schemeClr val="tx2"/>
              </a:buClr>
              <a:buSzPct val="115000"/>
              <a:buFont typeface="Wingdings" pitchFamily="2" charset="2"/>
              <a:buChar char="ü"/>
            </a:pPr>
            <a:r>
              <a:rPr lang="el-GR" sz="1600" dirty="0"/>
              <a:t>Ο δείκτης είναι το </a:t>
            </a:r>
            <a:r>
              <a:rPr lang="el-GR" sz="1600" dirty="0">
                <a:solidFill>
                  <a:schemeClr val="tx2"/>
                </a:solidFill>
              </a:rPr>
              <a:t>ποσοστό της διακύμανσης που δεν εξηγείται</a:t>
            </a:r>
            <a:r>
              <a:rPr lang="el-GR" sz="1600" dirty="0"/>
              <a:t> από το μοντέλο </a:t>
            </a:r>
          </a:p>
          <a:p>
            <a:pPr algn="just">
              <a:buClr>
                <a:schemeClr val="tx2"/>
              </a:buClr>
              <a:buSzPct val="115000"/>
              <a:buFont typeface="Wingdings" pitchFamily="2" charset="2"/>
              <a:buNone/>
            </a:pPr>
            <a:r>
              <a:rPr lang="el-GR" sz="1600" dirty="0"/>
              <a:t>   της </a:t>
            </a:r>
            <a:r>
              <a:rPr lang="el-GR" sz="1600" dirty="0">
                <a:solidFill>
                  <a:schemeClr val="tx2"/>
                </a:solidFill>
              </a:rPr>
              <a:t>ανάλυσης διακύμανσης</a:t>
            </a:r>
            <a:r>
              <a:rPr lang="el-GR" sz="1600" dirty="0"/>
              <a:t> κατά ένα παράγοντα. </a:t>
            </a:r>
          </a:p>
          <a:p>
            <a:pPr algn="just">
              <a:buClr>
                <a:schemeClr val="tx2"/>
              </a:buClr>
              <a:buSzPct val="115000"/>
              <a:buFont typeface="Wingdings" pitchFamily="2" charset="2"/>
              <a:buNone/>
            </a:pPr>
            <a:endParaRPr lang="el-GR" sz="1600" dirty="0"/>
          </a:p>
          <a:p>
            <a:pPr algn="just">
              <a:buClr>
                <a:schemeClr val="tx2"/>
              </a:buClr>
              <a:buSzPct val="115000"/>
              <a:buFont typeface="Wingdings" pitchFamily="2" charset="2"/>
              <a:buChar char="ü"/>
            </a:pPr>
            <a:r>
              <a:rPr lang="el-GR" sz="1600" dirty="0"/>
              <a:t>Παίρνει Τιμές [0,1]</a:t>
            </a:r>
          </a:p>
          <a:p>
            <a:pPr lvl="1" algn="just">
              <a:buClr>
                <a:schemeClr val="tx2"/>
              </a:buClr>
              <a:buSzPct val="115000"/>
              <a:buFontTx/>
              <a:buChar char="o"/>
            </a:pPr>
            <a:r>
              <a:rPr lang="en-US" sz="1600" dirty="0"/>
              <a:t>WL </a:t>
            </a:r>
            <a:r>
              <a:rPr lang="el-GR" sz="1600" dirty="0"/>
              <a:t>κοντά στο 0 =ισχυρές διαφορές ανάμεσα στις δύο ομάδες</a:t>
            </a:r>
          </a:p>
          <a:p>
            <a:pPr lvl="1" algn="just">
              <a:buClr>
                <a:schemeClr val="tx2"/>
              </a:buClr>
              <a:buSzPct val="115000"/>
              <a:buFontTx/>
              <a:buChar char="o"/>
            </a:pPr>
            <a:r>
              <a:rPr lang="en-US" sz="1600" dirty="0"/>
              <a:t>WL </a:t>
            </a:r>
            <a:r>
              <a:rPr lang="el-GR" sz="1600" dirty="0"/>
              <a:t>κοντά στο 1 =δεν υπάρχουν διαφορές ανάμεσα στις δύο ομάδες</a:t>
            </a:r>
            <a:endParaRPr lang="en-US" sz="1600" dirty="0"/>
          </a:p>
          <a:p>
            <a:pPr lvl="1" algn="just">
              <a:buClr>
                <a:schemeClr val="tx2"/>
              </a:buClr>
              <a:buSzPct val="115000"/>
              <a:buFontTx/>
              <a:buChar char="o"/>
            </a:pPr>
            <a:endParaRPr lang="en-US" sz="1600" dirty="0"/>
          </a:p>
          <a:p>
            <a:pPr algn="just">
              <a:buClr>
                <a:schemeClr val="tx2"/>
              </a:buClr>
              <a:buSzPct val="115000"/>
              <a:buFont typeface="Wingdings" pitchFamily="2" charset="2"/>
              <a:buChar char="ü"/>
            </a:pPr>
            <a:r>
              <a:rPr lang="en-US" sz="1600" dirty="0"/>
              <a:t>O</a:t>
            </a:r>
            <a:r>
              <a:rPr lang="el-GR" sz="1600" dirty="0"/>
              <a:t> δείκτης είναι η ποσότητα </a:t>
            </a:r>
            <a:r>
              <a:rPr lang="en-US" sz="1600" dirty="0"/>
              <a:t>1-R</a:t>
            </a:r>
            <a:r>
              <a:rPr lang="en-US" sz="1600" baseline="30000" dirty="0"/>
              <a:t>2</a:t>
            </a:r>
            <a:r>
              <a:rPr lang="el-GR" sz="1600" dirty="0"/>
              <a:t>, όπου </a:t>
            </a:r>
            <a:r>
              <a:rPr lang="en-US" sz="1600" dirty="0"/>
              <a:t>R</a:t>
            </a:r>
            <a:r>
              <a:rPr lang="en-US" sz="1600" baseline="30000" dirty="0"/>
              <a:t>2</a:t>
            </a:r>
            <a:r>
              <a:rPr lang="el-GR" sz="1600" dirty="0"/>
              <a:t> είναι ο συντελεστής από την</a:t>
            </a:r>
          </a:p>
          <a:p>
            <a:pPr marL="182563" lvl="1" algn="just">
              <a:buClr>
                <a:schemeClr val="tx2"/>
              </a:buClr>
              <a:buSzPct val="115000"/>
              <a:buFont typeface="Wingdings" pitchFamily="2" charset="2"/>
              <a:buNone/>
            </a:pPr>
            <a:r>
              <a:rPr lang="el-GR" sz="1600" dirty="0" smtClean="0"/>
              <a:t>παλινδρόμηση </a:t>
            </a:r>
            <a:r>
              <a:rPr lang="el-GR" sz="1600" dirty="0"/>
              <a:t>με εξαρτημένη τη μεταβλητή που μας ενδιαφέρει και </a:t>
            </a:r>
            <a:endParaRPr lang="el-GR" sz="1600" dirty="0" smtClean="0"/>
          </a:p>
          <a:p>
            <a:pPr marL="182563" lvl="1" algn="just">
              <a:buClr>
                <a:schemeClr val="tx2"/>
              </a:buClr>
              <a:buSzPct val="115000"/>
              <a:buFont typeface="Wingdings" pitchFamily="2" charset="2"/>
              <a:buNone/>
            </a:pPr>
            <a:r>
              <a:rPr lang="el-GR" sz="1600" dirty="0" smtClean="0"/>
              <a:t>ανεξάρτητες </a:t>
            </a:r>
            <a:r>
              <a:rPr lang="el-GR" sz="1600" dirty="0" err="1"/>
              <a:t>ψευδομεταβλητές</a:t>
            </a:r>
            <a:r>
              <a:rPr lang="el-GR" sz="1600" dirty="0"/>
              <a:t> για τις ομάδες</a:t>
            </a:r>
          </a:p>
          <a:p>
            <a:pPr algn="just">
              <a:buClr>
                <a:schemeClr val="tx2"/>
              </a:buClr>
              <a:buSzPct val="115000"/>
              <a:buFont typeface="Wingdings" pitchFamily="2" charset="2"/>
              <a:buChar char="ü"/>
            </a:pPr>
            <a:endParaRPr lang="el-GR" sz="1600" dirty="0"/>
          </a:p>
          <a:p>
            <a:pPr algn="just"/>
            <a:endParaRPr lang="el-GR" sz="1600" dirty="0"/>
          </a:p>
        </p:txBody>
      </p:sp>
      <p:sp>
        <p:nvSpPr>
          <p:cNvPr id="10" name="Rectangle 2"/>
          <p:cNvSpPr txBox="1">
            <a:spLocks noChangeArrowheads="1"/>
          </p:cNvSpPr>
          <p:nvPr/>
        </p:nvSpPr>
        <p:spPr bwMode="auto">
          <a:xfrm>
            <a:off x="908050" y="4857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smtClean="0">
                <a:ln>
                  <a:noFill/>
                </a:ln>
                <a:solidFill>
                  <a:schemeClr val="tx2"/>
                </a:solidFill>
                <a:effectLst/>
                <a:uLnTx/>
                <a:uFillTx/>
                <a:latin typeface="Cambria" pitchFamily="18" charset="0"/>
              </a:rPr>
              <a:t> </a:t>
            </a:r>
            <a:r>
              <a:rPr kumimoji="0" lang="el-GR" sz="2800" b="0" i="0" u="none" strike="noStrike" kern="0" cap="none" spc="0" normalizeH="0" baseline="0" noProof="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pic>
        <p:nvPicPr>
          <p:cNvPr id="48130" name="Picture 2"/>
          <p:cNvPicPr>
            <a:picLocks noChangeAspect="1" noChangeArrowheads="1"/>
          </p:cNvPicPr>
          <p:nvPr/>
        </p:nvPicPr>
        <p:blipFill>
          <a:blip r:embed="rId3" cstate="print"/>
          <a:srcRect/>
          <a:stretch>
            <a:fillRect/>
          </a:stretch>
        </p:blipFill>
        <p:spPr bwMode="auto">
          <a:xfrm>
            <a:off x="2714612" y="1357298"/>
            <a:ext cx="6193750" cy="128588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357158" y="1428736"/>
            <a:ext cx="1727200" cy="466725"/>
          </a:xfrm>
          <a:prstGeom prst="rect">
            <a:avLst/>
          </a:prstGeom>
          <a:noFill/>
          <a:ln w="9525">
            <a:solidFill>
              <a:srgbClr val="990099"/>
            </a:solidFill>
            <a:miter lim="800000"/>
            <a:headEnd/>
            <a:tailEnd/>
          </a:ln>
          <a:effectLst>
            <a:outerShdw dist="35921" dir="2700000" algn="ctr" rotWithShape="0">
              <a:srgbClr val="CC99FF"/>
            </a:outerShdw>
          </a:effectLst>
        </p:spPr>
        <p:txBody>
          <a:bodyPr>
            <a:spAutoFit/>
          </a:bodyPr>
          <a:lstStyle/>
          <a:p>
            <a:pPr>
              <a:defRPr/>
            </a:pPr>
            <a:r>
              <a:rPr lang="el-GR" sz="2400" b="1" dirty="0">
                <a:solidFill>
                  <a:srgbClr val="990099"/>
                </a:solidFill>
              </a:rPr>
              <a:t>Βο</a:t>
            </a:r>
            <a:r>
              <a:rPr lang="en-US" sz="2400" b="1" dirty="0" err="1">
                <a:solidFill>
                  <a:srgbClr val="990099"/>
                </a:solidFill>
              </a:rPr>
              <a:t>x’s</a:t>
            </a:r>
            <a:r>
              <a:rPr lang="en-US" sz="2400" b="1" dirty="0">
                <a:solidFill>
                  <a:srgbClr val="990099"/>
                </a:solidFill>
              </a:rPr>
              <a:t> M</a:t>
            </a:r>
            <a:endParaRPr lang="el-GR" sz="2400" b="1" dirty="0">
              <a:solidFill>
                <a:srgbClr val="990099"/>
              </a:solidFill>
            </a:endParaRPr>
          </a:p>
        </p:txBody>
      </p:sp>
      <p:sp>
        <p:nvSpPr>
          <p:cNvPr id="13315" name="Text Box 5"/>
          <p:cNvSpPr txBox="1">
            <a:spLocks noChangeArrowheads="1"/>
          </p:cNvSpPr>
          <p:nvPr/>
        </p:nvSpPr>
        <p:spPr bwMode="auto">
          <a:xfrm>
            <a:off x="2428860" y="1500174"/>
            <a:ext cx="5865812" cy="366713"/>
          </a:xfrm>
          <a:prstGeom prst="rect">
            <a:avLst/>
          </a:prstGeom>
          <a:noFill/>
          <a:ln w="9525">
            <a:noFill/>
            <a:miter lim="800000"/>
            <a:headEnd/>
            <a:tailEnd/>
          </a:ln>
        </p:spPr>
        <p:txBody>
          <a:bodyPr wrap="none">
            <a:spAutoFit/>
          </a:bodyPr>
          <a:lstStyle/>
          <a:p>
            <a:r>
              <a:rPr lang="el-GR" dirty="0"/>
              <a:t>…</a:t>
            </a:r>
            <a:r>
              <a:rPr lang="en-US" dirty="0"/>
              <a:t>Test </a:t>
            </a:r>
            <a:r>
              <a:rPr lang="el-GR" dirty="0"/>
              <a:t>για την ΙΣΟΤΗΤΑ των πινάκων </a:t>
            </a:r>
            <a:r>
              <a:rPr lang="el-GR" dirty="0" err="1"/>
              <a:t>συνδιακύμανσης</a:t>
            </a:r>
            <a:endParaRPr lang="el-GR" dirty="0"/>
          </a:p>
        </p:txBody>
      </p:sp>
      <p:sp>
        <p:nvSpPr>
          <p:cNvPr id="13318" name="Text Box 11"/>
          <p:cNvSpPr txBox="1">
            <a:spLocks noChangeArrowheads="1"/>
          </p:cNvSpPr>
          <p:nvPr/>
        </p:nvSpPr>
        <p:spPr bwMode="auto">
          <a:xfrm>
            <a:off x="642910" y="2357430"/>
            <a:ext cx="2987675" cy="641350"/>
          </a:xfrm>
          <a:prstGeom prst="rect">
            <a:avLst/>
          </a:prstGeom>
          <a:noFill/>
          <a:ln w="9525">
            <a:noFill/>
            <a:miter lim="800000"/>
            <a:headEnd/>
            <a:tailEnd/>
          </a:ln>
        </p:spPr>
        <p:txBody>
          <a:bodyPr wrap="none">
            <a:spAutoFit/>
          </a:bodyPr>
          <a:lstStyle/>
          <a:p>
            <a:r>
              <a:rPr lang="el-GR" dirty="0" err="1"/>
              <a:t>Ηο</a:t>
            </a:r>
            <a:r>
              <a:rPr lang="el-GR" dirty="0"/>
              <a:t>: Σ</a:t>
            </a:r>
            <a:r>
              <a:rPr lang="el-GR" baseline="-25000" dirty="0"/>
              <a:t>1</a:t>
            </a:r>
            <a:r>
              <a:rPr lang="el-GR" dirty="0"/>
              <a:t>=Σ</a:t>
            </a:r>
            <a:r>
              <a:rPr lang="el-GR" baseline="-25000" dirty="0"/>
              <a:t>2</a:t>
            </a:r>
            <a:r>
              <a:rPr lang="el-GR" dirty="0"/>
              <a:t>=…=Σ</a:t>
            </a:r>
            <a:r>
              <a:rPr lang="el-GR" baseline="-25000" dirty="0"/>
              <a:t>κ</a:t>
            </a:r>
            <a:r>
              <a:rPr lang="el-GR" dirty="0"/>
              <a:t> έναντι της</a:t>
            </a:r>
          </a:p>
          <a:p>
            <a:r>
              <a:rPr lang="el-GR" dirty="0"/>
              <a:t>Η1: είναι άνισοι οι πίνακες</a:t>
            </a:r>
          </a:p>
        </p:txBody>
      </p:sp>
      <p:sp>
        <p:nvSpPr>
          <p:cNvPr id="13319" name="Text Box 12"/>
          <p:cNvSpPr txBox="1">
            <a:spLocks noChangeArrowheads="1"/>
          </p:cNvSpPr>
          <p:nvPr/>
        </p:nvSpPr>
        <p:spPr bwMode="auto">
          <a:xfrm>
            <a:off x="285720" y="3143248"/>
            <a:ext cx="6612003" cy="1077218"/>
          </a:xfrm>
          <a:prstGeom prst="rect">
            <a:avLst/>
          </a:prstGeom>
          <a:noFill/>
          <a:ln w="9525">
            <a:noFill/>
            <a:miter lim="800000"/>
            <a:headEnd/>
            <a:tailEnd/>
          </a:ln>
        </p:spPr>
        <p:txBody>
          <a:bodyPr wrap="none">
            <a:spAutoFit/>
          </a:bodyPr>
          <a:lstStyle/>
          <a:p>
            <a:r>
              <a:rPr lang="en-US" sz="1600" dirty="0" smtClean="0">
                <a:solidFill>
                  <a:schemeClr val="tx2">
                    <a:lumMod val="60000"/>
                    <a:lumOff val="40000"/>
                  </a:schemeClr>
                </a:solidFill>
              </a:rPr>
              <a:t>p-value=0,8</a:t>
            </a:r>
            <a:r>
              <a:rPr lang="el-GR" sz="1600" dirty="0" smtClean="0">
                <a:solidFill>
                  <a:schemeClr val="tx2">
                    <a:lumMod val="60000"/>
                    <a:lumOff val="40000"/>
                  </a:schemeClr>
                </a:solidFill>
              </a:rPr>
              <a:t>03&gt;</a:t>
            </a:r>
            <a:r>
              <a:rPr lang="en-US" sz="1600" dirty="0" smtClean="0">
                <a:solidFill>
                  <a:schemeClr val="tx2">
                    <a:lumMod val="60000"/>
                    <a:lumOff val="40000"/>
                  </a:schemeClr>
                </a:solidFill>
              </a:rPr>
              <a:t>0,05 </a:t>
            </a:r>
            <a:r>
              <a:rPr lang="el-GR" sz="1600" dirty="0">
                <a:solidFill>
                  <a:schemeClr val="tx2">
                    <a:lumMod val="60000"/>
                    <a:lumOff val="40000"/>
                  </a:schemeClr>
                </a:solidFill>
              </a:rPr>
              <a:t>άρα ισχύει</a:t>
            </a:r>
          </a:p>
          <a:p>
            <a:r>
              <a:rPr lang="el-GR" sz="1600" dirty="0">
                <a:solidFill>
                  <a:schemeClr val="tx2">
                    <a:lumMod val="60000"/>
                    <a:lumOff val="40000"/>
                  </a:schemeClr>
                </a:solidFill>
              </a:rPr>
              <a:t>η μηδενική υπόθεση </a:t>
            </a:r>
            <a:r>
              <a:rPr lang="el-GR" sz="1600" dirty="0" err="1">
                <a:solidFill>
                  <a:schemeClr val="tx2">
                    <a:lumMod val="60000"/>
                    <a:lumOff val="40000"/>
                  </a:schemeClr>
                </a:solidFill>
              </a:rPr>
              <a:t>Ηο</a:t>
            </a:r>
            <a:endParaRPr lang="el-GR" sz="1600" dirty="0">
              <a:solidFill>
                <a:schemeClr val="tx2">
                  <a:lumMod val="60000"/>
                  <a:lumOff val="40000"/>
                </a:schemeClr>
              </a:solidFill>
            </a:endParaRPr>
          </a:p>
          <a:p>
            <a:endParaRPr lang="el-GR" sz="1600" dirty="0"/>
          </a:p>
          <a:p>
            <a:r>
              <a:rPr lang="en-US" sz="1600" dirty="0">
                <a:solidFill>
                  <a:srgbClr val="FF0000"/>
                </a:solidFill>
              </a:rPr>
              <a:t>SOS: To test </a:t>
            </a:r>
            <a:r>
              <a:rPr lang="el-GR" sz="1600" dirty="0">
                <a:solidFill>
                  <a:srgbClr val="FF0000"/>
                </a:solidFill>
              </a:rPr>
              <a:t>είναι ευαίσθητο στις αποκλίσεις από την κανονική κατανομή</a:t>
            </a:r>
          </a:p>
        </p:txBody>
      </p:sp>
      <p:sp>
        <p:nvSpPr>
          <p:cNvPr id="13320" name="Rectangle 13"/>
          <p:cNvSpPr>
            <a:spLocks noChangeArrowheads="1"/>
          </p:cNvSpPr>
          <p:nvPr/>
        </p:nvSpPr>
        <p:spPr bwMode="auto">
          <a:xfrm>
            <a:off x="5214942" y="3000372"/>
            <a:ext cx="1857388" cy="288925"/>
          </a:xfrm>
          <a:prstGeom prst="rect">
            <a:avLst/>
          </a:prstGeom>
          <a:noFill/>
          <a:ln w="28575">
            <a:solidFill>
              <a:srgbClr val="990099"/>
            </a:solidFill>
            <a:miter lim="800000"/>
            <a:headEnd/>
            <a:tailEnd/>
          </a:ln>
        </p:spPr>
        <p:txBody>
          <a:bodyPr wrap="none" anchor="ctr"/>
          <a:lstStyle/>
          <a:p>
            <a:endParaRPr lang="el-GR"/>
          </a:p>
        </p:txBody>
      </p:sp>
      <p:sp>
        <p:nvSpPr>
          <p:cNvPr id="13321" name="Text Box 14"/>
          <p:cNvSpPr txBox="1">
            <a:spLocks noChangeArrowheads="1"/>
          </p:cNvSpPr>
          <p:nvPr/>
        </p:nvSpPr>
        <p:spPr bwMode="auto">
          <a:xfrm>
            <a:off x="5795963" y="4365625"/>
            <a:ext cx="2838450" cy="679450"/>
          </a:xfrm>
          <a:prstGeom prst="rect">
            <a:avLst/>
          </a:prstGeom>
          <a:noFill/>
          <a:ln w="38100" cmpd="dbl">
            <a:solidFill>
              <a:srgbClr val="3333CC"/>
            </a:solidFill>
            <a:miter lim="800000"/>
            <a:headEnd/>
            <a:tailEnd/>
          </a:ln>
        </p:spPr>
        <p:txBody>
          <a:bodyPr wrap="none">
            <a:spAutoFit/>
          </a:bodyPr>
          <a:lstStyle/>
          <a:p>
            <a:r>
              <a:rPr lang="el-GR"/>
              <a:t>Η διάσταση των πινάκων </a:t>
            </a:r>
          </a:p>
          <a:p>
            <a:r>
              <a:rPr lang="el-GR"/>
              <a:t>διακύμανσης κάθε ομάδας</a:t>
            </a:r>
          </a:p>
        </p:txBody>
      </p:sp>
      <p:sp>
        <p:nvSpPr>
          <p:cNvPr id="13322" name="Line 15"/>
          <p:cNvSpPr>
            <a:spLocks noChangeShapeType="1"/>
          </p:cNvSpPr>
          <p:nvPr/>
        </p:nvSpPr>
        <p:spPr bwMode="auto">
          <a:xfrm flipH="1">
            <a:off x="3851275" y="4652963"/>
            <a:ext cx="1873250" cy="288925"/>
          </a:xfrm>
          <a:prstGeom prst="line">
            <a:avLst/>
          </a:prstGeom>
          <a:noFill/>
          <a:ln w="9525">
            <a:solidFill>
              <a:srgbClr val="3333CC"/>
            </a:solidFill>
            <a:round/>
            <a:headEnd/>
            <a:tailEnd type="triangle" w="med" len="med"/>
          </a:ln>
        </p:spPr>
        <p:txBody>
          <a:bodyPr/>
          <a:lstStyle/>
          <a:p>
            <a:endParaRPr lang="el-GR"/>
          </a:p>
        </p:txBody>
      </p:sp>
      <p:sp>
        <p:nvSpPr>
          <p:cNvPr id="13323" name="Text Box 16"/>
          <p:cNvSpPr txBox="1">
            <a:spLocks noChangeArrowheads="1"/>
          </p:cNvSpPr>
          <p:nvPr/>
        </p:nvSpPr>
        <p:spPr bwMode="auto">
          <a:xfrm>
            <a:off x="5848350" y="5253038"/>
            <a:ext cx="3094038" cy="650875"/>
          </a:xfrm>
          <a:prstGeom prst="rect">
            <a:avLst/>
          </a:prstGeom>
          <a:noFill/>
          <a:ln w="9525">
            <a:solidFill>
              <a:srgbClr val="66CCFF"/>
            </a:solidFill>
            <a:miter lim="800000"/>
            <a:headEnd/>
            <a:tailEnd/>
          </a:ln>
        </p:spPr>
        <p:txBody>
          <a:bodyPr wrap="none">
            <a:spAutoFit/>
          </a:bodyPr>
          <a:lstStyle/>
          <a:p>
            <a:r>
              <a:rPr lang="el-GR"/>
              <a:t>Ο λογάριθμος της ορίζουσας</a:t>
            </a:r>
          </a:p>
          <a:p>
            <a:r>
              <a:rPr lang="el-GR"/>
              <a:t>του πίνακα διακύμανσης</a:t>
            </a:r>
          </a:p>
        </p:txBody>
      </p:sp>
      <p:sp>
        <p:nvSpPr>
          <p:cNvPr id="13324" name="Line 17"/>
          <p:cNvSpPr>
            <a:spLocks noChangeShapeType="1"/>
          </p:cNvSpPr>
          <p:nvPr/>
        </p:nvSpPr>
        <p:spPr bwMode="auto">
          <a:xfrm flipH="1" flipV="1">
            <a:off x="4857752" y="5286388"/>
            <a:ext cx="857256" cy="214314"/>
          </a:xfrm>
          <a:prstGeom prst="line">
            <a:avLst/>
          </a:prstGeom>
          <a:noFill/>
          <a:ln w="9525">
            <a:solidFill>
              <a:srgbClr val="66CCFF"/>
            </a:solidFill>
            <a:round/>
            <a:headEnd/>
            <a:tailEnd type="triangle" w="med" len="med"/>
          </a:ln>
        </p:spPr>
        <p:txBody>
          <a:bodyPr/>
          <a:lstStyle/>
          <a:p>
            <a:endParaRPr lang="el-GR"/>
          </a:p>
        </p:txBody>
      </p:sp>
      <p:sp>
        <p:nvSpPr>
          <p:cNvPr id="15" name="Rectangle 2"/>
          <p:cNvSpPr>
            <a:spLocks noGrp="1" noChangeArrowheads="1"/>
          </p:cNvSpPr>
          <p:nvPr>
            <p:ph type="title"/>
          </p:nvPr>
        </p:nvSpPr>
        <p:spPr>
          <a:xfrm>
            <a:off x="755650" y="333375"/>
            <a:ext cx="7696200" cy="863600"/>
          </a:xfrm>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pic>
        <p:nvPicPr>
          <p:cNvPr id="49154" name="Picture 2"/>
          <p:cNvPicPr>
            <a:picLocks noChangeAspect="1" noChangeArrowheads="1"/>
          </p:cNvPicPr>
          <p:nvPr/>
        </p:nvPicPr>
        <p:blipFill>
          <a:blip r:embed="rId3" cstate="print"/>
          <a:srcRect/>
          <a:stretch>
            <a:fillRect/>
          </a:stretch>
        </p:blipFill>
        <p:spPr bwMode="auto">
          <a:xfrm>
            <a:off x="1285852" y="4286256"/>
            <a:ext cx="3832225" cy="2047875"/>
          </a:xfrm>
          <a:prstGeom prst="rect">
            <a:avLst/>
          </a:prstGeom>
          <a:noFill/>
          <a:ln w="9525">
            <a:noFill/>
            <a:miter lim="800000"/>
            <a:headEnd/>
            <a:tailEnd/>
          </a:ln>
          <a:effectLst/>
        </p:spPr>
      </p:pic>
      <p:pic>
        <p:nvPicPr>
          <p:cNvPr id="49155" name="Picture 3"/>
          <p:cNvPicPr>
            <a:picLocks noChangeAspect="1" noChangeArrowheads="1"/>
          </p:cNvPicPr>
          <p:nvPr/>
        </p:nvPicPr>
        <p:blipFill>
          <a:blip r:embed="rId4" cstate="print"/>
          <a:srcRect/>
          <a:stretch>
            <a:fillRect/>
          </a:stretch>
        </p:blipFill>
        <p:spPr bwMode="auto">
          <a:xfrm>
            <a:off x="4500562" y="1714488"/>
            <a:ext cx="2411413" cy="21367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71472" y="3714752"/>
            <a:ext cx="8280400" cy="2000264"/>
          </a:xfrm>
        </p:spPr>
        <p:txBody>
          <a:bodyPr/>
          <a:lstStyle/>
          <a:p>
            <a:pPr eaLnBrk="1" hangingPunct="1">
              <a:lnSpc>
                <a:spcPct val="90000"/>
              </a:lnSpc>
              <a:buFontTx/>
              <a:buNone/>
            </a:pPr>
            <a:r>
              <a:rPr lang="el-GR" sz="1600" dirty="0" smtClean="0"/>
              <a:t>ΣΚΟΡ Ομάδας 1 (κατέχει μηχανές):</a:t>
            </a:r>
          </a:p>
          <a:p>
            <a:pPr eaLnBrk="1" hangingPunct="1">
              <a:lnSpc>
                <a:spcPct val="90000"/>
              </a:lnSpc>
              <a:spcBef>
                <a:spcPct val="0"/>
              </a:spcBef>
              <a:buFontTx/>
              <a:buNone/>
            </a:pPr>
            <a:r>
              <a:rPr lang="en-US" sz="1600" dirty="0" smtClean="0"/>
              <a:t>	</a:t>
            </a:r>
          </a:p>
          <a:p>
            <a:pPr eaLnBrk="1" hangingPunct="1">
              <a:lnSpc>
                <a:spcPct val="90000"/>
              </a:lnSpc>
              <a:buFontTx/>
              <a:buNone/>
            </a:pPr>
            <a:r>
              <a:rPr lang="en-US" sz="1600" dirty="0" smtClean="0"/>
              <a:t>		w1</a:t>
            </a:r>
            <a:r>
              <a:rPr lang="el-GR" sz="1600" dirty="0" smtClean="0"/>
              <a:t>=-73,160+</a:t>
            </a:r>
            <a:r>
              <a:rPr lang="en-US" sz="1600" dirty="0" smtClean="0"/>
              <a:t> </a:t>
            </a:r>
            <a:r>
              <a:rPr lang="el-GR" sz="1600" dirty="0" smtClean="0"/>
              <a:t>5,467</a:t>
            </a:r>
            <a:r>
              <a:rPr lang="en-US" sz="1600" dirty="0" smtClean="0"/>
              <a:t> LOTSIZE + 0,4</a:t>
            </a:r>
            <a:r>
              <a:rPr lang="el-GR" sz="1600" dirty="0" smtClean="0"/>
              <a:t>3</a:t>
            </a:r>
            <a:r>
              <a:rPr lang="en-US" sz="1600" dirty="0" smtClean="0"/>
              <a:t>0 INCOME</a:t>
            </a:r>
          </a:p>
          <a:p>
            <a:pPr eaLnBrk="1" hangingPunct="1">
              <a:lnSpc>
                <a:spcPct val="90000"/>
              </a:lnSpc>
              <a:buFontTx/>
              <a:buNone/>
            </a:pPr>
            <a:endParaRPr lang="el-GR" sz="1600" dirty="0" smtClean="0"/>
          </a:p>
          <a:p>
            <a:pPr eaLnBrk="1" hangingPunct="1">
              <a:lnSpc>
                <a:spcPct val="90000"/>
              </a:lnSpc>
              <a:buFontTx/>
              <a:buNone/>
            </a:pPr>
            <a:r>
              <a:rPr lang="el-GR" sz="1600" dirty="0" smtClean="0"/>
              <a:t>ΣΚΟΡ Ομάδας </a:t>
            </a:r>
            <a:r>
              <a:rPr lang="en-US" sz="1600" dirty="0" smtClean="0"/>
              <a:t>2</a:t>
            </a:r>
            <a:r>
              <a:rPr lang="el-GR" sz="1600" dirty="0" smtClean="0"/>
              <a:t> (δεν κατέχει μηχανές):</a:t>
            </a:r>
          </a:p>
          <a:p>
            <a:pPr eaLnBrk="1" hangingPunct="1">
              <a:lnSpc>
                <a:spcPct val="90000"/>
              </a:lnSpc>
              <a:spcBef>
                <a:spcPct val="0"/>
              </a:spcBef>
              <a:buFontTx/>
              <a:buNone/>
            </a:pPr>
            <a:r>
              <a:rPr lang="en-US" sz="1600" dirty="0" smtClean="0"/>
              <a:t>	</a:t>
            </a:r>
          </a:p>
          <a:p>
            <a:pPr eaLnBrk="1" hangingPunct="1">
              <a:lnSpc>
                <a:spcPct val="90000"/>
              </a:lnSpc>
              <a:buFontTx/>
              <a:buNone/>
            </a:pPr>
            <a:r>
              <a:rPr lang="en-US" sz="1600" dirty="0" smtClean="0"/>
              <a:t>		w2</a:t>
            </a:r>
            <a:r>
              <a:rPr lang="el-GR" sz="1600" dirty="0" smtClean="0"/>
              <a:t>=-51,421</a:t>
            </a:r>
            <a:r>
              <a:rPr lang="en-US" sz="1600" dirty="0" smtClean="0"/>
              <a:t> </a:t>
            </a:r>
            <a:r>
              <a:rPr lang="el-GR" sz="1600" dirty="0" smtClean="0"/>
              <a:t>+</a:t>
            </a:r>
            <a:r>
              <a:rPr lang="en-US" sz="1600" dirty="0" smtClean="0"/>
              <a:t> </a:t>
            </a:r>
            <a:r>
              <a:rPr lang="el-GR" sz="1600" dirty="0" smtClean="0"/>
              <a:t>4,682</a:t>
            </a:r>
            <a:r>
              <a:rPr lang="en-US" sz="1600" dirty="0" smtClean="0"/>
              <a:t> LOTSIZE + 0,</a:t>
            </a:r>
            <a:r>
              <a:rPr lang="el-GR" sz="1600" dirty="0" smtClean="0"/>
              <a:t>329</a:t>
            </a:r>
            <a:r>
              <a:rPr lang="en-US" sz="1600" dirty="0" smtClean="0"/>
              <a:t> INCOME</a:t>
            </a:r>
            <a:endParaRPr lang="el-GR" sz="1600" dirty="0" smtClean="0"/>
          </a:p>
          <a:p>
            <a:pPr eaLnBrk="1" hangingPunct="1">
              <a:lnSpc>
                <a:spcPct val="90000"/>
              </a:lnSpc>
              <a:buFontTx/>
              <a:buNone/>
            </a:pPr>
            <a:endParaRPr lang="el-GR" sz="1600" dirty="0" smtClean="0"/>
          </a:p>
        </p:txBody>
      </p:sp>
      <p:sp>
        <p:nvSpPr>
          <p:cNvPr id="34822" name="Rectangle 6"/>
          <p:cNvSpPr>
            <a:spLocks noGrp="1" noChangeArrowheads="1"/>
          </p:cNvSpPr>
          <p:nvPr>
            <p:ph type="title"/>
          </p:nvPr>
        </p:nvSpPr>
        <p:spPr>
          <a:xfrm>
            <a:off x="4857720" y="2071678"/>
            <a:ext cx="4286280" cy="1000132"/>
          </a:xfrm>
          <a:effectLst>
            <a:outerShdw dist="35921" dir="2700000" algn="ctr" rotWithShape="0">
              <a:srgbClr val="990099"/>
            </a:outerShdw>
          </a:effectLst>
        </p:spPr>
        <p:txBody>
          <a:bodyPr/>
          <a:lstStyle/>
          <a:p>
            <a:pPr eaLnBrk="1" hangingPunct="1">
              <a:defRPr/>
            </a:pPr>
            <a:r>
              <a:rPr lang="el-GR" sz="3600" b="1" dirty="0" smtClean="0"/>
              <a:t/>
            </a:r>
            <a:br>
              <a:rPr lang="el-GR" sz="3600" b="1" dirty="0" smtClean="0"/>
            </a:br>
            <a:r>
              <a:rPr lang="el-GR" sz="3200" b="1" dirty="0" smtClean="0">
                <a:solidFill>
                  <a:srgbClr val="CC99FF"/>
                </a:solidFill>
              </a:rPr>
              <a:t>που κατατάσσεται η </a:t>
            </a:r>
            <a:r>
              <a:rPr lang="en-US" sz="3200" b="1" dirty="0" err="1" smtClean="0">
                <a:solidFill>
                  <a:srgbClr val="CC99FF"/>
                </a:solidFill>
              </a:rPr>
              <a:t>i</a:t>
            </a:r>
            <a:r>
              <a:rPr lang="en-US" sz="3200" b="1" dirty="0" smtClean="0">
                <a:solidFill>
                  <a:srgbClr val="CC99FF"/>
                </a:solidFill>
              </a:rPr>
              <a:t>-</a:t>
            </a:r>
            <a:r>
              <a:rPr lang="el-GR" sz="3200" b="1" dirty="0" smtClean="0">
                <a:solidFill>
                  <a:srgbClr val="CC99FF"/>
                </a:solidFill>
              </a:rPr>
              <a:t>παρατήρηση??</a:t>
            </a:r>
          </a:p>
        </p:txBody>
      </p:sp>
      <p:sp>
        <p:nvSpPr>
          <p:cNvPr id="15365" name="Text Box 7"/>
          <p:cNvSpPr txBox="1">
            <a:spLocks noChangeArrowheads="1"/>
          </p:cNvSpPr>
          <p:nvPr/>
        </p:nvSpPr>
        <p:spPr bwMode="auto">
          <a:xfrm>
            <a:off x="1258888" y="5589588"/>
            <a:ext cx="7575550" cy="641350"/>
          </a:xfrm>
          <a:prstGeom prst="rect">
            <a:avLst/>
          </a:prstGeom>
          <a:noFill/>
          <a:ln w="9525">
            <a:noFill/>
            <a:miter lim="800000"/>
            <a:headEnd/>
            <a:tailEnd/>
          </a:ln>
        </p:spPr>
        <p:txBody>
          <a:bodyPr wrap="none">
            <a:spAutoFit/>
          </a:bodyPr>
          <a:lstStyle/>
          <a:p>
            <a:r>
              <a:rPr lang="el-GR" i="1"/>
              <a:t>Ο τυχαίος </a:t>
            </a:r>
            <a:r>
              <a:rPr lang="en-US" i="1"/>
              <a:t>i</a:t>
            </a:r>
            <a:r>
              <a:rPr lang="el-GR" i="1"/>
              <a:t> αγρότης με</a:t>
            </a:r>
            <a:r>
              <a:rPr lang="en-US" i="1"/>
              <a:t> INCOMEi, LOTSIZEi, </a:t>
            </a:r>
            <a:r>
              <a:rPr lang="el-GR" i="1"/>
              <a:t>κατατάσσεται στην ομάδα</a:t>
            </a:r>
          </a:p>
          <a:p>
            <a:r>
              <a:rPr lang="el-GR" i="1"/>
              <a:t>όπου παρατηρείται το μεγαλύτερο σκορ</a:t>
            </a:r>
          </a:p>
        </p:txBody>
      </p:sp>
      <p:sp>
        <p:nvSpPr>
          <p:cNvPr id="6" name="Rectangle 2"/>
          <p:cNvSpPr txBox="1">
            <a:spLocks noChangeArrowheads="1"/>
          </p:cNvSpPr>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sp>
        <p:nvSpPr>
          <p:cNvPr id="7" name="Text Box 8"/>
          <p:cNvSpPr txBox="1">
            <a:spLocks noChangeArrowheads="1"/>
          </p:cNvSpPr>
          <p:nvPr/>
        </p:nvSpPr>
        <p:spPr bwMode="auto">
          <a:xfrm>
            <a:off x="285720" y="1357298"/>
            <a:ext cx="7286676" cy="461665"/>
          </a:xfrm>
          <a:prstGeom prst="rect">
            <a:avLst/>
          </a:prstGeom>
          <a:noFill/>
          <a:ln w="9525">
            <a:noFill/>
            <a:miter lim="800000"/>
            <a:headEnd/>
            <a:tailEnd/>
          </a:ln>
        </p:spPr>
        <p:txBody>
          <a:bodyPr wrap="square">
            <a:spAutoFit/>
          </a:bodyPr>
          <a:lstStyle/>
          <a:p>
            <a:pPr algn="ctr"/>
            <a:r>
              <a:rPr lang="el-GR" sz="2400" b="1" dirty="0" smtClean="0">
                <a:solidFill>
                  <a:schemeClr val="tx2"/>
                </a:solidFill>
                <a:latin typeface="+mj-lt"/>
                <a:ea typeface="+mj-ea"/>
                <a:cs typeface="+mj-cs"/>
              </a:rPr>
              <a:t>Συντελεστές Διαχωριστικής Συνάρτησης</a:t>
            </a:r>
          </a:p>
        </p:txBody>
      </p:sp>
      <p:pic>
        <p:nvPicPr>
          <p:cNvPr id="50178" name="Picture 2"/>
          <p:cNvPicPr>
            <a:picLocks noChangeAspect="1" noChangeArrowheads="1"/>
          </p:cNvPicPr>
          <p:nvPr/>
        </p:nvPicPr>
        <p:blipFill>
          <a:blip r:embed="rId3" cstate="print"/>
          <a:srcRect/>
          <a:stretch>
            <a:fillRect/>
          </a:stretch>
        </p:blipFill>
        <p:spPr bwMode="auto">
          <a:xfrm>
            <a:off x="357158" y="1643050"/>
            <a:ext cx="4518025" cy="21367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571472" y="1214422"/>
            <a:ext cx="7231063" cy="757238"/>
          </a:xfrm>
          <a:effectLst>
            <a:outerShdw dist="35921" dir="2700000" algn="ctr" rotWithShape="0">
              <a:srgbClr val="990099"/>
            </a:outerShdw>
          </a:effectLst>
        </p:spPr>
        <p:txBody>
          <a:bodyPr/>
          <a:lstStyle/>
          <a:p>
            <a:pPr eaLnBrk="1" hangingPunct="1">
              <a:spcBef>
                <a:spcPct val="15000"/>
              </a:spcBef>
              <a:defRPr/>
            </a:pPr>
            <a:r>
              <a:rPr lang="el-GR" sz="2400" b="1" dirty="0" smtClean="0"/>
              <a:t>Διαχωριστική Συνάρτηση</a:t>
            </a:r>
            <a:endParaRPr lang="el-GR" sz="2400" b="1" dirty="0" smtClean="0">
              <a:solidFill>
                <a:srgbClr val="CC99FF"/>
              </a:solidFill>
            </a:endParaRPr>
          </a:p>
        </p:txBody>
      </p:sp>
      <p:sp>
        <p:nvSpPr>
          <p:cNvPr id="16388" name="Rectangle 7"/>
          <p:cNvSpPr>
            <a:spLocks noGrp="1" noChangeArrowheads="1"/>
          </p:cNvSpPr>
          <p:nvPr>
            <p:ph type="body" idx="1"/>
          </p:nvPr>
        </p:nvSpPr>
        <p:spPr>
          <a:xfrm>
            <a:off x="611560" y="2132856"/>
            <a:ext cx="7850188" cy="857256"/>
          </a:xfrm>
        </p:spPr>
        <p:txBody>
          <a:bodyPr/>
          <a:lstStyle/>
          <a:p>
            <a:pPr eaLnBrk="1" hangingPunct="1">
              <a:lnSpc>
                <a:spcPct val="80000"/>
              </a:lnSpc>
              <a:buFontTx/>
              <a:buNone/>
            </a:pPr>
            <a:r>
              <a:rPr lang="el-GR" sz="1600" dirty="0" smtClean="0"/>
              <a:t>Μπορούμε να ορίσουμε τη συνάρτηση κατάταξης </a:t>
            </a:r>
            <a:r>
              <a:rPr lang="el-GR" sz="1600" b="1" dirty="0" smtClean="0"/>
              <a:t>Ζ=</a:t>
            </a:r>
            <a:r>
              <a:rPr lang="en-US" sz="1600" b="1" dirty="0" smtClean="0"/>
              <a:t>w1-w2.</a:t>
            </a:r>
          </a:p>
          <a:p>
            <a:pPr eaLnBrk="1" hangingPunct="1">
              <a:lnSpc>
                <a:spcPct val="80000"/>
              </a:lnSpc>
              <a:buFontTx/>
              <a:buNone/>
            </a:pPr>
            <a:r>
              <a:rPr lang="el-GR" sz="1600" dirty="0" smtClean="0"/>
              <a:t>		αν Ζ&gt;0 η </a:t>
            </a:r>
            <a:r>
              <a:rPr lang="en-US" sz="1600" dirty="0" err="1" smtClean="0"/>
              <a:t>i</a:t>
            </a:r>
            <a:r>
              <a:rPr lang="el-GR" sz="1600" dirty="0" smtClean="0"/>
              <a:t>- παρατήρηση ανήκει στην ομάδα1</a:t>
            </a:r>
          </a:p>
          <a:p>
            <a:pPr eaLnBrk="1" hangingPunct="1">
              <a:lnSpc>
                <a:spcPct val="80000"/>
              </a:lnSpc>
              <a:buFontTx/>
              <a:buNone/>
            </a:pPr>
            <a:r>
              <a:rPr lang="el-GR" sz="1600" dirty="0" smtClean="0"/>
              <a:t>		αν Ζ&lt;0 η </a:t>
            </a:r>
            <a:r>
              <a:rPr lang="en-US" sz="1600" dirty="0" err="1" smtClean="0"/>
              <a:t>i</a:t>
            </a:r>
            <a:r>
              <a:rPr lang="el-GR" sz="1600" dirty="0" smtClean="0"/>
              <a:t>-παρατήρηση ανήκει στην ομάδα2</a:t>
            </a:r>
          </a:p>
        </p:txBody>
      </p:sp>
      <p:sp>
        <p:nvSpPr>
          <p:cNvPr id="36872" name="Rectangle 8"/>
          <p:cNvSpPr>
            <a:spLocks noChangeArrowheads="1"/>
          </p:cNvSpPr>
          <p:nvPr/>
        </p:nvSpPr>
        <p:spPr bwMode="auto">
          <a:xfrm>
            <a:off x="612700" y="2918674"/>
            <a:ext cx="8280400" cy="938210"/>
          </a:xfrm>
          <a:prstGeom prst="rect">
            <a:avLst/>
          </a:prstGeom>
          <a:noFill/>
          <a:ln w="9525">
            <a:noFill/>
            <a:miter lim="800000"/>
            <a:headEnd/>
            <a:tailEnd/>
          </a:ln>
        </p:spPr>
        <p:txBody>
          <a:bodyPr/>
          <a:lstStyle/>
          <a:p>
            <a:pPr marL="342900" indent="-342900">
              <a:lnSpc>
                <a:spcPct val="90000"/>
              </a:lnSpc>
              <a:spcBef>
                <a:spcPct val="20000"/>
              </a:spcBef>
              <a:defRPr/>
            </a:pPr>
            <a:r>
              <a:rPr lang="el-GR" sz="1600" dirty="0"/>
              <a:t>Ζ=</a:t>
            </a:r>
            <a:r>
              <a:rPr lang="en-US" sz="1600" dirty="0"/>
              <a:t>	w1</a:t>
            </a:r>
            <a:r>
              <a:rPr lang="el-GR" sz="1600" dirty="0"/>
              <a:t>-</a:t>
            </a:r>
            <a:r>
              <a:rPr lang="en-US" sz="1600" dirty="0"/>
              <a:t>w2</a:t>
            </a:r>
            <a:r>
              <a:rPr lang="el-GR" sz="1600" dirty="0"/>
              <a:t> =</a:t>
            </a:r>
          </a:p>
          <a:p>
            <a:pPr marL="342900" indent="-342900">
              <a:lnSpc>
                <a:spcPct val="90000"/>
              </a:lnSpc>
              <a:spcBef>
                <a:spcPct val="20000"/>
              </a:spcBef>
              <a:defRPr/>
            </a:pPr>
            <a:r>
              <a:rPr lang="el-GR" sz="1600" dirty="0"/>
              <a:t>		</a:t>
            </a:r>
            <a:r>
              <a:rPr lang="en-US" sz="1600" dirty="0"/>
              <a:t>(</a:t>
            </a:r>
            <a:r>
              <a:rPr lang="el-GR" sz="1600" dirty="0"/>
              <a:t>-</a:t>
            </a:r>
            <a:r>
              <a:rPr lang="el-GR" sz="1600" dirty="0" smtClean="0"/>
              <a:t>73,160</a:t>
            </a:r>
            <a:r>
              <a:rPr lang="en-US" sz="1600" dirty="0" smtClean="0"/>
              <a:t> </a:t>
            </a:r>
            <a:r>
              <a:rPr lang="el-GR" sz="1600" dirty="0"/>
              <a:t>+ </a:t>
            </a:r>
            <a:r>
              <a:rPr lang="el-GR" sz="1600" dirty="0" smtClean="0"/>
              <a:t>51,421</a:t>
            </a:r>
            <a:r>
              <a:rPr lang="en-US" sz="1600" dirty="0" smtClean="0"/>
              <a:t>)+ </a:t>
            </a:r>
            <a:r>
              <a:rPr lang="en-US" sz="1600" dirty="0"/>
              <a:t>(</a:t>
            </a:r>
            <a:r>
              <a:rPr lang="el-GR" sz="1600" dirty="0" smtClean="0"/>
              <a:t>5,467-</a:t>
            </a:r>
            <a:r>
              <a:rPr lang="en-US" sz="1600" dirty="0" smtClean="0"/>
              <a:t> </a:t>
            </a:r>
            <a:r>
              <a:rPr lang="el-GR" sz="1600" dirty="0" smtClean="0"/>
              <a:t>4,682</a:t>
            </a:r>
            <a:r>
              <a:rPr lang="en-US" sz="1600" dirty="0" smtClean="0"/>
              <a:t>) </a:t>
            </a:r>
            <a:r>
              <a:rPr lang="en-US" sz="1600" dirty="0"/>
              <a:t>LOTSIZE + </a:t>
            </a:r>
            <a:r>
              <a:rPr lang="en-US" sz="1600" dirty="0" smtClean="0"/>
              <a:t>(0,4</a:t>
            </a:r>
            <a:r>
              <a:rPr lang="el-GR" sz="1600" dirty="0" smtClean="0"/>
              <a:t>3</a:t>
            </a:r>
            <a:r>
              <a:rPr lang="en-US" sz="1600" dirty="0" smtClean="0"/>
              <a:t>0</a:t>
            </a:r>
            <a:r>
              <a:rPr lang="el-GR" sz="1600" dirty="0"/>
              <a:t>-</a:t>
            </a:r>
            <a:r>
              <a:rPr lang="en-US" sz="1600" dirty="0"/>
              <a:t> 0,</a:t>
            </a:r>
            <a:r>
              <a:rPr lang="el-GR" sz="1600" dirty="0" smtClean="0"/>
              <a:t>329</a:t>
            </a:r>
            <a:r>
              <a:rPr lang="en-US" sz="1600" dirty="0" smtClean="0"/>
              <a:t>)INCOME</a:t>
            </a:r>
            <a:endParaRPr lang="el-GR" sz="1600" dirty="0"/>
          </a:p>
          <a:p>
            <a:pPr marL="342900" indent="-342900">
              <a:lnSpc>
                <a:spcPct val="90000"/>
              </a:lnSpc>
              <a:spcBef>
                <a:spcPct val="20000"/>
              </a:spcBef>
              <a:defRPr/>
            </a:pPr>
            <a:r>
              <a:rPr lang="el-GR" sz="1600" dirty="0"/>
              <a:t>		    = </a:t>
            </a:r>
            <a:r>
              <a:rPr lang="el-GR" sz="1600" dirty="0">
                <a:effectLst>
                  <a:outerShdw blurRad="38100" dist="38100" dir="2700000" algn="tl">
                    <a:srgbClr val="C0C0C0"/>
                  </a:outerShdw>
                </a:effectLst>
              </a:rPr>
              <a:t>-</a:t>
            </a:r>
            <a:r>
              <a:rPr lang="el-GR" sz="1600" dirty="0">
                <a:solidFill>
                  <a:srgbClr val="990099"/>
                </a:solidFill>
                <a:effectLst>
                  <a:outerShdw blurRad="38100" dist="38100" dir="2700000" algn="tl">
                    <a:srgbClr val="C0C0C0"/>
                  </a:outerShdw>
                </a:effectLst>
              </a:rPr>
              <a:t>21,74 +0,79</a:t>
            </a:r>
            <a:r>
              <a:rPr lang="en-US" sz="1600" dirty="0">
                <a:solidFill>
                  <a:srgbClr val="990099"/>
                </a:solidFill>
                <a:effectLst>
                  <a:outerShdw blurRad="38100" dist="38100" dir="2700000" algn="tl">
                    <a:srgbClr val="C0C0C0"/>
                  </a:outerShdw>
                </a:effectLst>
              </a:rPr>
              <a:t>LOTSIZE+0,1 INCOME</a:t>
            </a:r>
            <a:endParaRPr lang="el-GR" sz="1600" dirty="0">
              <a:solidFill>
                <a:srgbClr val="990099"/>
              </a:solidFill>
              <a:effectLst>
                <a:outerShdw blurRad="38100" dist="38100" dir="2700000" algn="tl">
                  <a:srgbClr val="C0C0C0"/>
                </a:outerShdw>
              </a:effectLst>
            </a:endParaRPr>
          </a:p>
          <a:p>
            <a:pPr marL="342900" indent="-342900">
              <a:lnSpc>
                <a:spcPct val="90000"/>
              </a:lnSpc>
              <a:spcBef>
                <a:spcPct val="20000"/>
              </a:spcBef>
              <a:defRPr/>
            </a:pPr>
            <a:endParaRPr lang="en-US" sz="1600" dirty="0">
              <a:solidFill>
                <a:srgbClr val="990099"/>
              </a:solidFill>
              <a:effectLst>
                <a:outerShdw blurRad="38100" dist="38100" dir="2700000" algn="tl">
                  <a:srgbClr val="C0C0C0"/>
                </a:outerShdw>
              </a:effectLst>
            </a:endParaRPr>
          </a:p>
          <a:p>
            <a:pPr marL="342900" indent="-342900">
              <a:lnSpc>
                <a:spcPct val="90000"/>
              </a:lnSpc>
              <a:spcBef>
                <a:spcPct val="20000"/>
              </a:spcBef>
              <a:defRPr/>
            </a:pPr>
            <a:endParaRPr lang="el-GR" sz="1600" dirty="0">
              <a:effectLst>
                <a:outerShdw blurRad="38100" dist="38100" dir="2700000" algn="tl">
                  <a:srgbClr val="C0C0C0"/>
                </a:outerShdw>
              </a:effectLst>
            </a:endParaRPr>
          </a:p>
          <a:p>
            <a:pPr marL="342900" indent="-342900">
              <a:lnSpc>
                <a:spcPct val="90000"/>
              </a:lnSpc>
              <a:spcBef>
                <a:spcPct val="20000"/>
              </a:spcBef>
              <a:defRPr/>
            </a:pPr>
            <a:endParaRPr lang="el-GR" sz="1600" dirty="0"/>
          </a:p>
        </p:txBody>
      </p:sp>
      <p:sp>
        <p:nvSpPr>
          <p:cNvPr id="16390" name="Text Box 9"/>
          <p:cNvSpPr txBox="1">
            <a:spLocks noChangeArrowheads="1"/>
          </p:cNvSpPr>
          <p:nvPr/>
        </p:nvSpPr>
        <p:spPr bwMode="auto">
          <a:xfrm>
            <a:off x="611560" y="3717032"/>
            <a:ext cx="7621588" cy="366712"/>
          </a:xfrm>
          <a:prstGeom prst="rect">
            <a:avLst/>
          </a:prstGeom>
          <a:noFill/>
          <a:ln w="9525">
            <a:noFill/>
            <a:miter lim="800000"/>
            <a:headEnd/>
            <a:tailEnd/>
          </a:ln>
        </p:spPr>
        <p:txBody>
          <a:bodyPr wrap="none">
            <a:spAutoFit/>
          </a:bodyPr>
          <a:lstStyle/>
          <a:p>
            <a:r>
              <a:rPr lang="en-US" dirty="0">
                <a:solidFill>
                  <a:schemeClr val="hlink"/>
                </a:solidFill>
              </a:rPr>
              <a:t>O</a:t>
            </a:r>
            <a:r>
              <a:rPr lang="el-GR" dirty="0">
                <a:solidFill>
                  <a:schemeClr val="hlink"/>
                </a:solidFill>
              </a:rPr>
              <a:t>ι συντελεστές αυτοί είναι ανάλογοι των μη τυποποιημένων συντελεστών</a:t>
            </a:r>
          </a:p>
        </p:txBody>
      </p:sp>
      <p:sp>
        <p:nvSpPr>
          <p:cNvPr id="36874" name="Text Box 10"/>
          <p:cNvSpPr txBox="1">
            <a:spLocks noChangeArrowheads="1"/>
          </p:cNvSpPr>
          <p:nvPr/>
        </p:nvSpPr>
        <p:spPr bwMode="auto">
          <a:xfrm>
            <a:off x="3491880" y="5013176"/>
            <a:ext cx="6283325" cy="457200"/>
          </a:xfrm>
          <a:prstGeom prst="rect">
            <a:avLst/>
          </a:prstGeom>
          <a:noFill/>
          <a:ln w="9525">
            <a:noFill/>
            <a:miter lim="800000"/>
            <a:headEnd/>
            <a:tailEnd/>
          </a:ln>
          <a:effectLst/>
        </p:spPr>
        <p:txBody>
          <a:bodyPr wrap="none">
            <a:spAutoFit/>
          </a:bodyPr>
          <a:lstStyle/>
          <a:p>
            <a:pPr>
              <a:defRPr/>
            </a:pPr>
            <a:r>
              <a:rPr lang="el-GR" sz="2400" dirty="0">
                <a:solidFill>
                  <a:schemeClr val="hlink"/>
                </a:solidFill>
                <a:effectLst>
                  <a:outerShdw blurRad="38100" dist="38100" dir="2700000" algn="tl">
                    <a:srgbClr val="C0C0C0"/>
                  </a:outerShdw>
                </a:effectLst>
              </a:rPr>
              <a:t>Ζ=-10,652+0,379</a:t>
            </a:r>
            <a:r>
              <a:rPr lang="en-US" sz="2400" dirty="0">
                <a:solidFill>
                  <a:schemeClr val="hlink"/>
                </a:solidFill>
                <a:effectLst>
                  <a:outerShdw blurRad="38100" dist="38100" dir="2700000" algn="tl">
                    <a:srgbClr val="C0C0C0"/>
                  </a:outerShdw>
                </a:effectLst>
              </a:rPr>
              <a:t>LOTSIZE+0,050INCOME</a:t>
            </a:r>
            <a:endParaRPr lang="el-GR" sz="2400" dirty="0">
              <a:solidFill>
                <a:schemeClr val="hlink"/>
              </a:solidFill>
              <a:effectLst>
                <a:outerShdw blurRad="38100" dist="38100" dir="2700000" algn="tl">
                  <a:srgbClr val="C0C0C0"/>
                </a:outerShdw>
              </a:effectLst>
            </a:endParaRPr>
          </a:p>
        </p:txBody>
      </p:sp>
      <p:sp>
        <p:nvSpPr>
          <p:cNvPr id="16392" name="Text Box 11"/>
          <p:cNvSpPr txBox="1">
            <a:spLocks noChangeArrowheads="1"/>
          </p:cNvSpPr>
          <p:nvPr/>
        </p:nvSpPr>
        <p:spPr bwMode="auto">
          <a:xfrm>
            <a:off x="3348038" y="5805488"/>
            <a:ext cx="2843212" cy="366712"/>
          </a:xfrm>
          <a:prstGeom prst="rect">
            <a:avLst/>
          </a:prstGeom>
          <a:noFill/>
          <a:ln w="9525">
            <a:noFill/>
            <a:miter lim="800000"/>
            <a:headEnd/>
            <a:tailEnd/>
          </a:ln>
        </p:spPr>
        <p:txBody>
          <a:bodyPr wrap="none">
            <a:spAutoFit/>
          </a:bodyPr>
          <a:lstStyle/>
          <a:p>
            <a:r>
              <a:rPr lang="en-US"/>
              <a:t>Z=unstandardized x </a:t>
            </a:r>
            <a:r>
              <a:rPr lang="el-GR"/>
              <a:t>2.08</a:t>
            </a:r>
          </a:p>
        </p:txBody>
      </p:sp>
      <p:sp>
        <p:nvSpPr>
          <p:cNvPr id="9" name="Rectangle 2"/>
          <p:cNvSpPr txBox="1">
            <a:spLocks noChangeArrowheads="1"/>
          </p:cNvSpPr>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pic>
        <p:nvPicPr>
          <p:cNvPr id="51203" name="Picture 3"/>
          <p:cNvPicPr>
            <a:picLocks noChangeAspect="1" noChangeArrowheads="1"/>
          </p:cNvPicPr>
          <p:nvPr/>
        </p:nvPicPr>
        <p:blipFill>
          <a:blip r:embed="rId3" cstate="print"/>
          <a:srcRect/>
          <a:stretch>
            <a:fillRect/>
          </a:stretch>
        </p:blipFill>
        <p:spPr bwMode="auto">
          <a:xfrm>
            <a:off x="357158" y="4071942"/>
            <a:ext cx="3159125" cy="21367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72066" y="1071546"/>
            <a:ext cx="5386400" cy="757238"/>
          </a:xfrm>
          <a:effectLst>
            <a:outerShdw dist="35921" dir="2700000" algn="ctr" rotWithShape="0">
              <a:srgbClr val="990099"/>
            </a:outerShdw>
          </a:effectLst>
        </p:spPr>
        <p:txBody>
          <a:bodyPr/>
          <a:lstStyle/>
          <a:p>
            <a:pPr eaLnBrk="1" hangingPunct="1">
              <a:spcBef>
                <a:spcPct val="15000"/>
              </a:spcBef>
              <a:defRPr/>
            </a:pPr>
            <a:r>
              <a:rPr lang="el-GR" sz="2400" b="1" dirty="0" smtClean="0"/>
              <a:t>Διαχωριστική Συνάρτηση</a:t>
            </a:r>
            <a:endParaRPr lang="el-GR" sz="2400" b="1" dirty="0" smtClean="0">
              <a:solidFill>
                <a:srgbClr val="CC99FF"/>
              </a:solidFill>
            </a:endParaRPr>
          </a:p>
        </p:txBody>
      </p:sp>
      <p:sp>
        <p:nvSpPr>
          <p:cNvPr id="17411" name="Rectangle 4"/>
          <p:cNvSpPr>
            <a:spLocks noGrp="1" noChangeArrowheads="1"/>
          </p:cNvSpPr>
          <p:nvPr>
            <p:ph type="body" idx="1"/>
          </p:nvPr>
        </p:nvSpPr>
        <p:spPr>
          <a:xfrm>
            <a:off x="3643306" y="1857364"/>
            <a:ext cx="4929190" cy="734999"/>
          </a:xfrm>
        </p:spPr>
        <p:txBody>
          <a:bodyPr/>
          <a:lstStyle/>
          <a:p>
            <a:pPr marL="0" indent="0" algn="just" eaLnBrk="1" hangingPunct="1">
              <a:lnSpc>
                <a:spcPct val="90000"/>
              </a:lnSpc>
              <a:buFontTx/>
              <a:buNone/>
            </a:pPr>
            <a:r>
              <a:rPr lang="el-GR" sz="1400" dirty="0" smtClean="0"/>
              <a:t>Οι αντίστοιχοι τυποποιημένοι συντελεστές της </a:t>
            </a:r>
            <a:r>
              <a:rPr lang="el-GR" sz="1400" dirty="0" err="1" smtClean="0"/>
              <a:t>κανονικοποιημένης</a:t>
            </a:r>
            <a:r>
              <a:rPr lang="el-GR" sz="1400" dirty="0" smtClean="0"/>
              <a:t> διαχωριστικής συνάρτησης είναι χρήσιμοι όταν έχουμε ανεξάρτητες μεταβλητές διαφορετικής κλίμακας. Οι συντελεστές αυτοί δίνουν μια ένδειξη της συνεισφοράς κάθε μεταβλητής στη διαχωριστική συνάρτηση</a:t>
            </a:r>
          </a:p>
        </p:txBody>
      </p:sp>
      <p:sp>
        <p:nvSpPr>
          <p:cNvPr id="17412" name="Text Box 6"/>
          <p:cNvSpPr txBox="1">
            <a:spLocks noChangeArrowheads="1"/>
          </p:cNvSpPr>
          <p:nvPr/>
        </p:nvSpPr>
        <p:spPr bwMode="auto">
          <a:xfrm>
            <a:off x="500034" y="3071810"/>
            <a:ext cx="7919669" cy="830997"/>
          </a:xfrm>
          <a:prstGeom prst="rect">
            <a:avLst/>
          </a:prstGeom>
          <a:noFill/>
          <a:ln w="9525">
            <a:noFill/>
            <a:miter lim="800000"/>
            <a:headEnd/>
            <a:tailEnd/>
          </a:ln>
        </p:spPr>
        <p:txBody>
          <a:bodyPr wrap="none">
            <a:spAutoFit/>
          </a:bodyPr>
          <a:lstStyle/>
          <a:p>
            <a:r>
              <a:rPr lang="el-GR" sz="1600" dirty="0"/>
              <a:t>Αυτοί οι συντελεστές μπορούν να υπολογιστούν και από τους μη τυποποιημένους συντ. </a:t>
            </a:r>
          </a:p>
          <a:p>
            <a:r>
              <a:rPr lang="el-GR" sz="1600" dirty="0"/>
              <a:t>πολλαπλασιάζοντας με τη συνδυασμένη εκτίμηση των τυπικών τους αποκλίσεων, οι </a:t>
            </a:r>
          </a:p>
          <a:p>
            <a:r>
              <a:rPr lang="el-GR" sz="1600" dirty="0"/>
              <a:t>οποίες δίνονται από τον πίνακα </a:t>
            </a:r>
            <a:r>
              <a:rPr lang="en-US" sz="1600" b="1" dirty="0"/>
              <a:t>within groups covariance matrix</a:t>
            </a:r>
            <a:endParaRPr lang="el-GR" sz="1600" b="1" dirty="0"/>
          </a:p>
        </p:txBody>
      </p:sp>
      <p:sp>
        <p:nvSpPr>
          <p:cNvPr id="17415" name="Text Box 11"/>
          <p:cNvSpPr txBox="1">
            <a:spLocks noChangeArrowheads="1"/>
          </p:cNvSpPr>
          <p:nvPr/>
        </p:nvSpPr>
        <p:spPr bwMode="auto">
          <a:xfrm>
            <a:off x="4286248" y="4000504"/>
            <a:ext cx="4421187" cy="2024063"/>
          </a:xfrm>
          <a:prstGeom prst="rect">
            <a:avLst/>
          </a:prstGeom>
          <a:noFill/>
          <a:ln w="9525">
            <a:solidFill>
              <a:schemeClr val="tx2"/>
            </a:solidFill>
            <a:miter lim="800000"/>
            <a:headEnd/>
            <a:tailEnd/>
          </a:ln>
        </p:spPr>
        <p:txBody>
          <a:bodyPr wrap="none">
            <a:spAutoFit/>
          </a:bodyPr>
          <a:lstStyle/>
          <a:p>
            <a:r>
              <a:rPr lang="el-GR" dirty="0"/>
              <a:t>Για το </a:t>
            </a:r>
            <a:r>
              <a:rPr lang="en-US" dirty="0"/>
              <a:t>INCOME</a:t>
            </a:r>
          </a:p>
          <a:p>
            <a:r>
              <a:rPr lang="en-US" dirty="0"/>
              <a:t>Standard Deviation=SQRT (Covariance)</a:t>
            </a:r>
          </a:p>
          <a:p>
            <a:r>
              <a:rPr lang="en-US" dirty="0"/>
              <a:t>		    =</a:t>
            </a:r>
            <a:r>
              <a:rPr lang="en-US" dirty="0" smtClean="0"/>
              <a:t>SQRT(267,</a:t>
            </a:r>
            <a:r>
              <a:rPr lang="el-GR" dirty="0" smtClean="0"/>
              <a:t>67</a:t>
            </a:r>
            <a:r>
              <a:rPr lang="en-US" dirty="0" smtClean="0"/>
              <a:t>5)=</a:t>
            </a:r>
            <a:r>
              <a:rPr lang="en-US" dirty="0"/>
              <a:t>16,3</a:t>
            </a:r>
          </a:p>
          <a:p>
            <a:endParaRPr lang="en-US" dirty="0"/>
          </a:p>
          <a:p>
            <a:r>
              <a:rPr lang="en-US" dirty="0" err="1">
                <a:solidFill>
                  <a:schemeClr val="tx2"/>
                </a:solidFill>
              </a:rPr>
              <a:t>Unstandardized</a:t>
            </a:r>
            <a:r>
              <a:rPr lang="en-US" dirty="0">
                <a:solidFill>
                  <a:schemeClr val="tx2"/>
                </a:solidFill>
              </a:rPr>
              <a:t>*Standard Deviation=</a:t>
            </a:r>
          </a:p>
          <a:p>
            <a:r>
              <a:rPr lang="en-US" dirty="0"/>
              <a:t>	0,050  *     16,3=</a:t>
            </a:r>
          </a:p>
          <a:p>
            <a:r>
              <a:rPr lang="en-US" dirty="0"/>
              <a:t>	</a:t>
            </a:r>
            <a:r>
              <a:rPr lang="en-US" dirty="0" smtClean="0"/>
              <a:t>0,8</a:t>
            </a:r>
            <a:r>
              <a:rPr lang="el-GR" dirty="0" smtClean="0"/>
              <a:t>06</a:t>
            </a:r>
            <a:r>
              <a:rPr lang="en-US" dirty="0" smtClean="0"/>
              <a:t> </a:t>
            </a:r>
            <a:r>
              <a:rPr lang="en-US" dirty="0"/>
              <a:t>= </a:t>
            </a:r>
            <a:r>
              <a:rPr lang="en-US" dirty="0">
                <a:solidFill>
                  <a:schemeClr val="tx2"/>
                </a:solidFill>
              </a:rPr>
              <a:t>Standardized</a:t>
            </a:r>
            <a:endParaRPr lang="el-GR" dirty="0">
              <a:solidFill>
                <a:schemeClr val="tx2"/>
              </a:solidFill>
            </a:endParaRPr>
          </a:p>
        </p:txBody>
      </p:sp>
      <p:sp>
        <p:nvSpPr>
          <p:cNvPr id="8" name="Rectangle 2"/>
          <p:cNvSpPr txBox="1">
            <a:spLocks noChangeArrowheads="1"/>
          </p:cNvSpPr>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pic>
        <p:nvPicPr>
          <p:cNvPr id="52226" name="Picture 2"/>
          <p:cNvPicPr>
            <a:picLocks noChangeAspect="1" noChangeArrowheads="1"/>
          </p:cNvPicPr>
          <p:nvPr/>
        </p:nvPicPr>
        <p:blipFill>
          <a:blip r:embed="rId3" cstate="print"/>
          <a:srcRect/>
          <a:stretch>
            <a:fillRect/>
          </a:stretch>
        </p:blipFill>
        <p:spPr bwMode="auto">
          <a:xfrm>
            <a:off x="428596" y="1428736"/>
            <a:ext cx="3159125" cy="1641475"/>
          </a:xfrm>
          <a:prstGeom prst="rect">
            <a:avLst/>
          </a:prstGeom>
          <a:noFill/>
          <a:ln w="9525">
            <a:noFill/>
            <a:miter lim="800000"/>
            <a:headEnd/>
            <a:tailEnd/>
          </a:ln>
          <a:effectLst/>
        </p:spPr>
      </p:pic>
      <p:pic>
        <p:nvPicPr>
          <p:cNvPr id="52227" name="Picture 3"/>
          <p:cNvPicPr>
            <a:picLocks noChangeAspect="1" noChangeArrowheads="1"/>
          </p:cNvPicPr>
          <p:nvPr/>
        </p:nvPicPr>
        <p:blipFill>
          <a:blip r:embed="rId4" cstate="print"/>
          <a:srcRect/>
          <a:stretch>
            <a:fillRect/>
          </a:stretch>
        </p:blipFill>
        <p:spPr bwMode="auto">
          <a:xfrm>
            <a:off x="214282" y="4071942"/>
            <a:ext cx="3942917" cy="1857388"/>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214942" y="1428736"/>
            <a:ext cx="3643338" cy="539750"/>
          </a:xfrm>
        </p:spPr>
        <p:txBody>
          <a:bodyPr/>
          <a:lstStyle/>
          <a:p>
            <a:pPr eaLnBrk="1" hangingPunct="1"/>
            <a:r>
              <a:rPr lang="en-US" sz="2800" dirty="0" smtClean="0"/>
              <a:t>M</a:t>
            </a:r>
            <a:r>
              <a:rPr lang="el-GR" sz="2800" dirty="0" err="1" smtClean="0"/>
              <a:t>ήτρες</a:t>
            </a:r>
            <a:r>
              <a:rPr lang="el-GR" sz="2800" dirty="0" smtClean="0"/>
              <a:t> και Πίνακες</a:t>
            </a:r>
          </a:p>
        </p:txBody>
      </p:sp>
      <p:sp>
        <p:nvSpPr>
          <p:cNvPr id="18437" name="Text Box 13"/>
          <p:cNvSpPr txBox="1">
            <a:spLocks noChangeArrowheads="1"/>
          </p:cNvSpPr>
          <p:nvPr/>
        </p:nvSpPr>
        <p:spPr bwMode="auto">
          <a:xfrm>
            <a:off x="4357686" y="2000240"/>
            <a:ext cx="4643470" cy="646331"/>
          </a:xfrm>
          <a:prstGeom prst="rect">
            <a:avLst/>
          </a:prstGeom>
          <a:noFill/>
          <a:ln w="9525">
            <a:noFill/>
            <a:miter lim="800000"/>
            <a:headEnd/>
            <a:tailEnd/>
          </a:ln>
        </p:spPr>
        <p:txBody>
          <a:bodyPr wrap="square">
            <a:spAutoFit/>
          </a:bodyPr>
          <a:lstStyle/>
          <a:p>
            <a:pPr>
              <a:spcBef>
                <a:spcPct val="50000"/>
              </a:spcBef>
            </a:pPr>
            <a:r>
              <a:rPr lang="el-GR" dirty="0"/>
              <a:t>Ο σταθμισμένος πίνακας διακύμανσης και ο αντίστοιχος πίνακας συσχετίσεων</a:t>
            </a:r>
          </a:p>
        </p:txBody>
      </p:sp>
      <p:sp>
        <p:nvSpPr>
          <p:cNvPr id="18438" name="Text Box 14"/>
          <p:cNvSpPr txBox="1">
            <a:spLocks noChangeArrowheads="1"/>
          </p:cNvSpPr>
          <p:nvPr/>
        </p:nvSpPr>
        <p:spPr bwMode="auto">
          <a:xfrm>
            <a:off x="6000760" y="4286256"/>
            <a:ext cx="2571768" cy="784830"/>
          </a:xfrm>
          <a:prstGeom prst="rect">
            <a:avLst/>
          </a:prstGeom>
          <a:noFill/>
          <a:ln w="9525">
            <a:noFill/>
            <a:miter lim="800000"/>
            <a:headEnd/>
            <a:tailEnd/>
          </a:ln>
        </p:spPr>
        <p:txBody>
          <a:bodyPr wrap="square">
            <a:spAutoFit/>
          </a:bodyPr>
          <a:lstStyle/>
          <a:p>
            <a:pPr>
              <a:spcBef>
                <a:spcPct val="50000"/>
              </a:spcBef>
            </a:pPr>
            <a:r>
              <a:rPr lang="el-GR" dirty="0"/>
              <a:t>Ο πίνακας διακύμανσης </a:t>
            </a:r>
            <a:endParaRPr lang="el-GR" dirty="0" smtClean="0"/>
          </a:p>
          <a:p>
            <a:pPr>
              <a:spcBef>
                <a:spcPct val="50000"/>
              </a:spcBef>
            </a:pPr>
            <a:r>
              <a:rPr lang="el-GR" dirty="0" smtClean="0"/>
              <a:t>για </a:t>
            </a:r>
            <a:r>
              <a:rPr lang="el-GR" dirty="0"/>
              <a:t>δύο ομάδες</a:t>
            </a:r>
          </a:p>
        </p:txBody>
      </p:sp>
      <p:sp>
        <p:nvSpPr>
          <p:cNvPr id="7" name="Rectangle 2"/>
          <p:cNvSpPr txBox="1">
            <a:spLocks noChangeArrowheads="1"/>
          </p:cNvSpPr>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smtClean="0">
                <a:ln>
                  <a:noFill/>
                </a:ln>
                <a:solidFill>
                  <a:schemeClr val="tx2"/>
                </a:solidFill>
                <a:effectLst/>
                <a:uLnTx/>
                <a:uFillTx/>
                <a:latin typeface="Cambria" pitchFamily="18" charset="0"/>
              </a:rPr>
              <a:t> </a:t>
            </a:r>
            <a:r>
              <a:rPr kumimoji="0" lang="el-GR" sz="2800" b="0" i="0" u="none" strike="noStrike" kern="0" cap="none" spc="0" normalizeH="0" baseline="0" noProof="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pic>
        <p:nvPicPr>
          <p:cNvPr id="8" name="Picture 3"/>
          <p:cNvPicPr>
            <a:picLocks noChangeAspect="1" noChangeArrowheads="1"/>
          </p:cNvPicPr>
          <p:nvPr/>
        </p:nvPicPr>
        <p:blipFill>
          <a:blip r:embed="rId3" cstate="print"/>
          <a:srcRect/>
          <a:stretch>
            <a:fillRect/>
          </a:stretch>
        </p:blipFill>
        <p:spPr bwMode="auto">
          <a:xfrm>
            <a:off x="500034" y="1428736"/>
            <a:ext cx="3942917" cy="1857388"/>
          </a:xfrm>
          <a:prstGeom prst="rect">
            <a:avLst/>
          </a:prstGeom>
          <a:noFill/>
          <a:ln w="9525">
            <a:noFill/>
            <a:miter lim="800000"/>
            <a:headEnd/>
            <a:tailEnd/>
          </a:ln>
          <a:effectLst/>
        </p:spPr>
      </p:pic>
      <p:pic>
        <p:nvPicPr>
          <p:cNvPr id="53250" name="Picture 2"/>
          <p:cNvPicPr>
            <a:picLocks noChangeAspect="1" noChangeArrowheads="1"/>
          </p:cNvPicPr>
          <p:nvPr/>
        </p:nvPicPr>
        <p:blipFill>
          <a:blip r:embed="rId4" cstate="print"/>
          <a:srcRect/>
          <a:stretch>
            <a:fillRect/>
          </a:stretch>
        </p:blipFill>
        <p:spPr bwMode="auto">
          <a:xfrm>
            <a:off x="571472" y="3286124"/>
            <a:ext cx="5444634" cy="285752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b="78922"/>
          <a:stretch>
            <a:fillRect/>
          </a:stretch>
        </p:blipFill>
        <p:spPr bwMode="auto">
          <a:xfrm>
            <a:off x="34925" y="1269999"/>
            <a:ext cx="9467850" cy="2039938"/>
          </a:xfrm>
          <a:prstGeom prst="rect">
            <a:avLst/>
          </a:prstGeom>
          <a:noFill/>
          <a:ln w="9525">
            <a:noFill/>
            <a:miter lim="800000"/>
            <a:headEnd/>
            <a:tailEnd/>
          </a:ln>
        </p:spPr>
      </p:pic>
      <p:pic>
        <p:nvPicPr>
          <p:cNvPr id="21507" name="Picture 5"/>
          <p:cNvPicPr>
            <a:picLocks noChangeAspect="1" noChangeArrowheads="1"/>
          </p:cNvPicPr>
          <p:nvPr/>
        </p:nvPicPr>
        <p:blipFill>
          <a:blip r:embed="rId3" cstate="print"/>
          <a:srcRect t="50330" r="3329" b="41515"/>
          <a:stretch>
            <a:fillRect/>
          </a:stretch>
        </p:blipFill>
        <p:spPr bwMode="auto">
          <a:xfrm>
            <a:off x="34925" y="3297237"/>
            <a:ext cx="9144000" cy="781050"/>
          </a:xfrm>
          <a:prstGeom prst="rect">
            <a:avLst/>
          </a:prstGeom>
          <a:noFill/>
          <a:ln w="9525">
            <a:noFill/>
            <a:miter lim="800000"/>
            <a:headEnd/>
            <a:tailEnd/>
          </a:ln>
        </p:spPr>
      </p:pic>
      <p:pic>
        <p:nvPicPr>
          <p:cNvPr id="21508" name="Picture 6"/>
          <p:cNvPicPr>
            <a:picLocks noChangeAspect="1" noChangeArrowheads="1"/>
          </p:cNvPicPr>
          <p:nvPr/>
        </p:nvPicPr>
        <p:blipFill>
          <a:blip r:embed="rId3" cstate="print"/>
          <a:srcRect t="89101" r="3687"/>
          <a:stretch>
            <a:fillRect/>
          </a:stretch>
        </p:blipFill>
        <p:spPr bwMode="auto">
          <a:xfrm>
            <a:off x="214282" y="4214818"/>
            <a:ext cx="8572560" cy="1071570"/>
          </a:xfrm>
          <a:prstGeom prst="rect">
            <a:avLst/>
          </a:prstGeom>
          <a:noFill/>
          <a:ln w="9525">
            <a:noFill/>
            <a:miter lim="800000"/>
            <a:headEnd/>
            <a:tailEnd/>
          </a:ln>
        </p:spPr>
      </p:pic>
      <p:sp>
        <p:nvSpPr>
          <p:cNvPr id="21509" name="Text Box 8"/>
          <p:cNvSpPr txBox="1">
            <a:spLocks noChangeArrowheads="1"/>
          </p:cNvSpPr>
          <p:nvPr/>
        </p:nvSpPr>
        <p:spPr bwMode="auto">
          <a:xfrm>
            <a:off x="214282" y="4714884"/>
            <a:ext cx="8929718" cy="1169551"/>
          </a:xfrm>
          <a:prstGeom prst="rect">
            <a:avLst/>
          </a:prstGeom>
          <a:noFill/>
          <a:ln w="9525">
            <a:noFill/>
            <a:miter lim="800000"/>
            <a:headEnd/>
            <a:tailEnd/>
          </a:ln>
        </p:spPr>
        <p:txBody>
          <a:bodyPr wrap="square">
            <a:spAutoFit/>
          </a:bodyPr>
          <a:lstStyle/>
          <a:p>
            <a:r>
              <a:rPr lang="en-US" sz="1400" dirty="0"/>
              <a:t>O </a:t>
            </a:r>
            <a:r>
              <a:rPr lang="el-GR" sz="1400" dirty="0"/>
              <a:t>πίνακας χωρίζεται στα αποτελέσματα </a:t>
            </a:r>
            <a:r>
              <a:rPr lang="el-GR" sz="1400" dirty="0">
                <a:solidFill>
                  <a:srgbClr val="3333CC"/>
                </a:solidFill>
              </a:rPr>
              <a:t>με όλα τα δεδομένα (</a:t>
            </a:r>
            <a:r>
              <a:rPr lang="en-US" sz="1400" dirty="0">
                <a:solidFill>
                  <a:srgbClr val="3333CC"/>
                </a:solidFill>
              </a:rPr>
              <a:t>Original)</a:t>
            </a:r>
            <a:r>
              <a:rPr lang="en-US" sz="1400" dirty="0"/>
              <a:t> </a:t>
            </a:r>
            <a:r>
              <a:rPr lang="el-GR" sz="1400" dirty="0"/>
              <a:t>και στα </a:t>
            </a:r>
            <a:r>
              <a:rPr lang="el-GR" sz="1400" dirty="0" smtClean="0"/>
              <a:t>αποτελέσματα </a:t>
            </a:r>
            <a:r>
              <a:rPr lang="en-US" sz="1400" dirty="0" smtClean="0"/>
              <a:t> </a:t>
            </a:r>
            <a:r>
              <a:rPr lang="el-GR" sz="1400" dirty="0" smtClean="0">
                <a:solidFill>
                  <a:schemeClr val="hlink"/>
                </a:solidFill>
              </a:rPr>
              <a:t>διασταυρωμένης </a:t>
            </a:r>
            <a:r>
              <a:rPr lang="el-GR" sz="1400" dirty="0">
                <a:solidFill>
                  <a:schemeClr val="hlink"/>
                </a:solidFill>
              </a:rPr>
              <a:t>επικύρωσης (</a:t>
            </a:r>
            <a:r>
              <a:rPr lang="en-US" sz="1400" dirty="0">
                <a:solidFill>
                  <a:schemeClr val="hlink"/>
                </a:solidFill>
              </a:rPr>
              <a:t>Cross-Validated)</a:t>
            </a:r>
            <a:r>
              <a:rPr lang="en-US" sz="1400" dirty="0"/>
              <a:t> </a:t>
            </a:r>
            <a:r>
              <a:rPr lang="el-GR" sz="1400" dirty="0"/>
              <a:t>τα οποία </a:t>
            </a:r>
            <a:r>
              <a:rPr lang="el-GR" sz="1400" dirty="0" smtClean="0"/>
              <a:t>κατατάσσουν </a:t>
            </a:r>
            <a:r>
              <a:rPr lang="el-GR" sz="1400" dirty="0"/>
              <a:t>την </a:t>
            </a:r>
            <a:r>
              <a:rPr lang="el-GR" sz="1400" dirty="0" smtClean="0"/>
              <a:t>κάθε</a:t>
            </a:r>
            <a:r>
              <a:rPr lang="en-US" sz="1400" dirty="0" smtClean="0"/>
              <a:t> </a:t>
            </a:r>
            <a:r>
              <a:rPr lang="el-GR" sz="1400" dirty="0" smtClean="0"/>
              <a:t>παρατήρηση</a:t>
            </a:r>
            <a:r>
              <a:rPr lang="el-GR" sz="1400" dirty="0"/>
              <a:t>, χρησιμοποιώντας τη διαχωριστική συνάρτηση που κατασκευάζουμε </a:t>
            </a:r>
            <a:r>
              <a:rPr lang="el-GR" sz="1400" dirty="0" smtClean="0"/>
              <a:t>από</a:t>
            </a:r>
            <a:r>
              <a:rPr lang="en-US" sz="1400" dirty="0" smtClean="0"/>
              <a:t> </a:t>
            </a:r>
            <a:r>
              <a:rPr lang="el-GR" sz="1400" dirty="0" smtClean="0"/>
              <a:t>τις </a:t>
            </a:r>
            <a:r>
              <a:rPr lang="el-GR" sz="1400" dirty="0"/>
              <a:t>υπόλοιπες παρατηρήσεις</a:t>
            </a:r>
          </a:p>
          <a:p>
            <a:r>
              <a:rPr lang="el-GR" sz="1400" dirty="0"/>
              <a:t>Εμφανίζεται η πραγματική ομάδα (</a:t>
            </a:r>
            <a:r>
              <a:rPr lang="el-GR" sz="1400" dirty="0">
                <a:solidFill>
                  <a:schemeClr val="tx2"/>
                </a:solidFill>
              </a:rPr>
              <a:t>Α</a:t>
            </a:r>
            <a:r>
              <a:rPr lang="en-US" sz="1400" dirty="0" err="1">
                <a:solidFill>
                  <a:schemeClr val="tx2"/>
                </a:solidFill>
              </a:rPr>
              <a:t>ctual</a:t>
            </a:r>
            <a:r>
              <a:rPr lang="en-US" sz="1400" dirty="0">
                <a:solidFill>
                  <a:schemeClr val="tx2"/>
                </a:solidFill>
              </a:rPr>
              <a:t> group</a:t>
            </a:r>
            <a:r>
              <a:rPr lang="en-US" sz="1400" dirty="0"/>
              <a:t>)</a:t>
            </a:r>
            <a:r>
              <a:rPr lang="el-GR" sz="1400" dirty="0"/>
              <a:t> και η προβλεπόμενη </a:t>
            </a:r>
            <a:r>
              <a:rPr lang="el-GR" sz="1400" dirty="0">
                <a:solidFill>
                  <a:schemeClr val="tx2"/>
                </a:solidFill>
              </a:rPr>
              <a:t>(</a:t>
            </a:r>
            <a:r>
              <a:rPr lang="en-US" sz="1400" dirty="0">
                <a:solidFill>
                  <a:schemeClr val="tx2"/>
                </a:solidFill>
              </a:rPr>
              <a:t>predicted</a:t>
            </a:r>
            <a:r>
              <a:rPr lang="en-US" sz="1400" dirty="0" smtClean="0">
                <a:solidFill>
                  <a:schemeClr val="tx2"/>
                </a:solidFill>
              </a:rPr>
              <a:t>)</a:t>
            </a:r>
            <a:r>
              <a:rPr lang="el-GR" sz="1400" dirty="0" smtClean="0">
                <a:solidFill>
                  <a:schemeClr val="tx2"/>
                </a:solidFill>
              </a:rPr>
              <a:t> </a:t>
            </a:r>
            <a:r>
              <a:rPr lang="en-US" sz="1400" dirty="0" smtClean="0">
                <a:solidFill>
                  <a:srgbClr val="FF0000"/>
                </a:solidFill>
              </a:rPr>
              <a:t>(</a:t>
            </a:r>
            <a:r>
              <a:rPr lang="el-GR" sz="1400" dirty="0" smtClean="0">
                <a:solidFill>
                  <a:srgbClr val="FF0000"/>
                </a:solidFill>
              </a:rPr>
              <a:t>το * δηλώνει λανθασμένη πρόβλεψη).</a:t>
            </a:r>
            <a:endParaRPr lang="el-GR" sz="1400" dirty="0">
              <a:solidFill>
                <a:schemeClr val="tx2"/>
              </a:solidFill>
            </a:endParaRPr>
          </a:p>
        </p:txBody>
      </p:sp>
      <p:sp>
        <p:nvSpPr>
          <p:cNvPr id="21510" name="Rectangle 9"/>
          <p:cNvSpPr>
            <a:spLocks noChangeArrowheads="1"/>
          </p:cNvSpPr>
          <p:nvPr/>
        </p:nvSpPr>
        <p:spPr bwMode="auto">
          <a:xfrm>
            <a:off x="34925" y="2565399"/>
            <a:ext cx="9144000" cy="792163"/>
          </a:xfrm>
          <a:prstGeom prst="rect">
            <a:avLst/>
          </a:prstGeom>
          <a:noFill/>
          <a:ln w="28575">
            <a:solidFill>
              <a:srgbClr val="3333CC"/>
            </a:solidFill>
            <a:miter lim="800000"/>
            <a:headEnd/>
            <a:tailEnd/>
          </a:ln>
        </p:spPr>
        <p:txBody>
          <a:bodyPr wrap="none" anchor="ctr"/>
          <a:lstStyle/>
          <a:p>
            <a:endParaRPr lang="el-GR"/>
          </a:p>
        </p:txBody>
      </p:sp>
      <p:sp>
        <p:nvSpPr>
          <p:cNvPr id="21511" name="Rectangle 10"/>
          <p:cNvSpPr>
            <a:spLocks noChangeArrowheads="1"/>
          </p:cNvSpPr>
          <p:nvPr/>
        </p:nvSpPr>
        <p:spPr bwMode="auto">
          <a:xfrm>
            <a:off x="0" y="3357562"/>
            <a:ext cx="9144000" cy="792162"/>
          </a:xfrm>
          <a:prstGeom prst="rect">
            <a:avLst/>
          </a:prstGeom>
          <a:noFill/>
          <a:ln w="28575">
            <a:solidFill>
              <a:schemeClr val="hlink"/>
            </a:solidFill>
            <a:miter lim="800000"/>
            <a:headEnd/>
            <a:tailEnd/>
          </a:ln>
        </p:spPr>
        <p:txBody>
          <a:bodyPr wrap="none" anchor="ctr"/>
          <a:lstStyle/>
          <a:p>
            <a:endParaRPr lang="el-GR"/>
          </a:p>
        </p:txBody>
      </p:sp>
      <p:sp>
        <p:nvSpPr>
          <p:cNvPr id="21512" name="Rectangle 11"/>
          <p:cNvSpPr>
            <a:spLocks noChangeArrowheads="1"/>
          </p:cNvSpPr>
          <p:nvPr/>
        </p:nvSpPr>
        <p:spPr bwMode="auto">
          <a:xfrm>
            <a:off x="1870075" y="1557337"/>
            <a:ext cx="720725" cy="2592387"/>
          </a:xfrm>
          <a:prstGeom prst="rect">
            <a:avLst/>
          </a:prstGeom>
          <a:noFill/>
          <a:ln w="28575">
            <a:solidFill>
              <a:schemeClr val="tx2"/>
            </a:solidFill>
            <a:miter lim="800000"/>
            <a:headEnd/>
            <a:tailEnd/>
          </a:ln>
        </p:spPr>
        <p:txBody>
          <a:bodyPr wrap="none" anchor="ctr"/>
          <a:lstStyle/>
          <a:p>
            <a:endParaRPr lang="el-GR"/>
          </a:p>
        </p:txBody>
      </p:sp>
      <p:sp>
        <p:nvSpPr>
          <p:cNvPr id="21513" name="Rectangle 12"/>
          <p:cNvSpPr>
            <a:spLocks noChangeArrowheads="1"/>
          </p:cNvSpPr>
          <p:nvPr/>
        </p:nvSpPr>
        <p:spPr bwMode="auto">
          <a:xfrm>
            <a:off x="2590800" y="1846262"/>
            <a:ext cx="649288" cy="2303462"/>
          </a:xfrm>
          <a:prstGeom prst="rect">
            <a:avLst/>
          </a:prstGeom>
          <a:noFill/>
          <a:ln w="28575">
            <a:solidFill>
              <a:schemeClr val="tx2"/>
            </a:solidFill>
            <a:prstDash val="dash"/>
            <a:miter lim="800000"/>
            <a:headEnd/>
            <a:tailEnd/>
          </a:ln>
        </p:spPr>
        <p:txBody>
          <a:bodyPr wrap="none" anchor="ctr"/>
          <a:lstStyle/>
          <a:p>
            <a:endParaRPr lang="el-GR"/>
          </a:p>
        </p:txBody>
      </p:sp>
      <p:sp>
        <p:nvSpPr>
          <p:cNvPr id="21514" name="Rectangle 13"/>
          <p:cNvSpPr>
            <a:spLocks noChangeArrowheads="1"/>
          </p:cNvSpPr>
          <p:nvPr/>
        </p:nvSpPr>
        <p:spPr bwMode="auto">
          <a:xfrm>
            <a:off x="3238500" y="1846262"/>
            <a:ext cx="1223963" cy="2303462"/>
          </a:xfrm>
          <a:prstGeom prst="rect">
            <a:avLst/>
          </a:prstGeom>
          <a:noFill/>
          <a:ln w="28575">
            <a:solidFill>
              <a:srgbClr val="996633"/>
            </a:solidFill>
            <a:miter lim="800000"/>
            <a:headEnd/>
            <a:tailEnd/>
          </a:ln>
        </p:spPr>
        <p:txBody>
          <a:bodyPr wrap="none" anchor="ctr"/>
          <a:lstStyle/>
          <a:p>
            <a:endParaRPr lang="el-GR"/>
          </a:p>
        </p:txBody>
      </p:sp>
      <p:sp>
        <p:nvSpPr>
          <p:cNvPr id="21515" name="Text Box 14"/>
          <p:cNvSpPr txBox="1">
            <a:spLocks noChangeArrowheads="1"/>
          </p:cNvSpPr>
          <p:nvPr/>
        </p:nvSpPr>
        <p:spPr bwMode="auto">
          <a:xfrm>
            <a:off x="642910" y="5786454"/>
            <a:ext cx="7715304" cy="523220"/>
          </a:xfrm>
          <a:prstGeom prst="rect">
            <a:avLst/>
          </a:prstGeom>
          <a:noFill/>
          <a:ln w="9525">
            <a:noFill/>
            <a:miter lim="800000"/>
            <a:headEnd/>
            <a:tailEnd/>
          </a:ln>
        </p:spPr>
        <p:txBody>
          <a:bodyPr wrap="square">
            <a:spAutoFit/>
          </a:bodyPr>
          <a:lstStyle/>
          <a:p>
            <a:r>
              <a:rPr lang="en-US" sz="1400" dirty="0">
                <a:solidFill>
                  <a:srgbClr val="996633"/>
                </a:solidFill>
              </a:rPr>
              <a:t>H </a:t>
            </a:r>
            <a:r>
              <a:rPr lang="el-GR" sz="1400" dirty="0">
                <a:solidFill>
                  <a:srgbClr val="996633"/>
                </a:solidFill>
              </a:rPr>
              <a:t>πιθανότητα η απόσταση να είναι μεγαλύτερη από αυτή που έχουμε </a:t>
            </a:r>
            <a:r>
              <a:rPr lang="el-GR" sz="1400" dirty="0" smtClean="0">
                <a:solidFill>
                  <a:srgbClr val="996633"/>
                </a:solidFill>
              </a:rPr>
              <a:t>παρατηρήσει </a:t>
            </a:r>
            <a:r>
              <a:rPr lang="el-GR" sz="1400" dirty="0">
                <a:solidFill>
                  <a:srgbClr val="996633"/>
                </a:solidFill>
              </a:rPr>
              <a:t>με δεδομένο ότι η παρατήρηση κατατάσσεται στο </a:t>
            </a:r>
            <a:r>
              <a:rPr lang="en-US" sz="1400" dirty="0">
                <a:solidFill>
                  <a:srgbClr val="996633"/>
                </a:solidFill>
              </a:rPr>
              <a:t>predicted group</a:t>
            </a:r>
            <a:endParaRPr lang="el-GR" sz="1400" dirty="0">
              <a:solidFill>
                <a:srgbClr val="996633"/>
              </a:solidFill>
            </a:endParaRPr>
          </a:p>
        </p:txBody>
      </p:sp>
      <p:sp>
        <p:nvSpPr>
          <p:cNvPr id="21516" name="Rectangle 15"/>
          <p:cNvSpPr>
            <a:spLocks noChangeArrowheads="1"/>
          </p:cNvSpPr>
          <p:nvPr/>
        </p:nvSpPr>
        <p:spPr bwMode="auto">
          <a:xfrm>
            <a:off x="4462463" y="1846262"/>
            <a:ext cx="720725" cy="2303462"/>
          </a:xfrm>
          <a:prstGeom prst="rect">
            <a:avLst/>
          </a:prstGeom>
          <a:noFill/>
          <a:ln w="28575">
            <a:solidFill>
              <a:srgbClr val="9933FF"/>
            </a:solidFill>
            <a:miter lim="800000"/>
            <a:headEnd/>
            <a:tailEnd/>
          </a:ln>
        </p:spPr>
        <p:txBody>
          <a:bodyPr wrap="none" anchor="ctr"/>
          <a:lstStyle/>
          <a:p>
            <a:endParaRPr lang="el-GR"/>
          </a:p>
        </p:txBody>
      </p:sp>
      <p:sp>
        <p:nvSpPr>
          <p:cNvPr id="21517" name="Text Box 16"/>
          <p:cNvSpPr txBox="1">
            <a:spLocks noChangeArrowheads="1"/>
          </p:cNvSpPr>
          <p:nvPr/>
        </p:nvSpPr>
        <p:spPr bwMode="auto">
          <a:xfrm>
            <a:off x="357158" y="428604"/>
            <a:ext cx="3527425" cy="915987"/>
          </a:xfrm>
          <a:prstGeom prst="rect">
            <a:avLst/>
          </a:prstGeom>
          <a:noFill/>
          <a:ln w="9525">
            <a:noFill/>
            <a:miter lim="800000"/>
            <a:headEnd/>
            <a:tailEnd/>
          </a:ln>
        </p:spPr>
        <p:txBody>
          <a:bodyPr>
            <a:spAutoFit/>
          </a:bodyPr>
          <a:lstStyle/>
          <a:p>
            <a:r>
              <a:rPr lang="en-US" dirty="0">
                <a:solidFill>
                  <a:srgbClr val="9933FF"/>
                </a:solidFill>
              </a:rPr>
              <a:t>H </a:t>
            </a:r>
            <a:r>
              <a:rPr lang="el-GR" dirty="0">
                <a:solidFill>
                  <a:srgbClr val="9933FF"/>
                </a:solidFill>
              </a:rPr>
              <a:t>πιθανότητα η παρατήρηση να ανήκει στη </a:t>
            </a:r>
            <a:r>
              <a:rPr lang="en-US" dirty="0">
                <a:solidFill>
                  <a:srgbClr val="9933FF"/>
                </a:solidFill>
              </a:rPr>
              <a:t>g-</a:t>
            </a:r>
            <a:r>
              <a:rPr lang="el-GR" dirty="0">
                <a:solidFill>
                  <a:srgbClr val="9933FF"/>
                </a:solidFill>
              </a:rPr>
              <a:t>ομάδα με δεδομένη τη συγκεκριμένη απόσταση</a:t>
            </a:r>
          </a:p>
        </p:txBody>
      </p:sp>
      <p:sp>
        <p:nvSpPr>
          <p:cNvPr id="21518" name="Text Box 18"/>
          <p:cNvSpPr txBox="1">
            <a:spLocks noChangeArrowheads="1"/>
          </p:cNvSpPr>
          <p:nvPr/>
        </p:nvSpPr>
        <p:spPr bwMode="auto">
          <a:xfrm>
            <a:off x="6000760" y="714356"/>
            <a:ext cx="2987675" cy="641350"/>
          </a:xfrm>
          <a:prstGeom prst="rect">
            <a:avLst/>
          </a:prstGeom>
          <a:solidFill>
            <a:srgbClr val="FFCCFF"/>
          </a:solidFill>
          <a:ln w="9525">
            <a:noFill/>
            <a:miter lim="800000"/>
            <a:headEnd/>
            <a:tailEnd/>
          </a:ln>
        </p:spPr>
        <p:txBody>
          <a:bodyPr>
            <a:spAutoFit/>
          </a:bodyPr>
          <a:lstStyle/>
          <a:p>
            <a:pPr algn="ctr"/>
            <a:r>
              <a:rPr lang="el-GR">
                <a:solidFill>
                  <a:srgbClr val="FF3399"/>
                </a:solidFill>
              </a:rPr>
              <a:t>Το ΣΚΟΡ της διαχωριστικής συνάρτησης</a:t>
            </a:r>
          </a:p>
        </p:txBody>
      </p:sp>
      <p:sp>
        <p:nvSpPr>
          <p:cNvPr id="21519" name="Rectangle 19"/>
          <p:cNvSpPr>
            <a:spLocks noChangeArrowheads="1"/>
          </p:cNvSpPr>
          <p:nvPr/>
        </p:nvSpPr>
        <p:spPr bwMode="auto">
          <a:xfrm>
            <a:off x="8207375" y="1557337"/>
            <a:ext cx="971550" cy="2592387"/>
          </a:xfrm>
          <a:prstGeom prst="rect">
            <a:avLst/>
          </a:prstGeom>
          <a:noFill/>
          <a:ln w="38100" cmpd="dbl">
            <a:solidFill>
              <a:srgbClr val="FF3399"/>
            </a:solidFill>
            <a:miter lim="800000"/>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dirty="0"/>
              <a:t>Περιεχόμενα Διάλεξης</a:t>
            </a:r>
          </a:p>
        </p:txBody>
      </p:sp>
      <p:sp>
        <p:nvSpPr>
          <p:cNvPr id="70659" name="Rectangle 3"/>
          <p:cNvSpPr>
            <a:spLocks noGrp="1" noChangeArrowheads="1"/>
          </p:cNvSpPr>
          <p:nvPr>
            <p:ph type="body" idx="1"/>
          </p:nvPr>
        </p:nvSpPr>
        <p:spPr>
          <a:xfrm>
            <a:off x="785786" y="1571612"/>
            <a:ext cx="7696200" cy="4176712"/>
          </a:xfrm>
        </p:spPr>
        <p:txBody>
          <a:bodyPr/>
          <a:lstStyle/>
          <a:p>
            <a:pPr lvl="1">
              <a:spcBef>
                <a:spcPct val="0"/>
              </a:spcBef>
              <a:buClr>
                <a:srgbClr val="3333CC"/>
              </a:buClr>
              <a:buFont typeface="Wingdings" pitchFamily="2" charset="2"/>
              <a:buNone/>
            </a:pPr>
            <a:r>
              <a:rPr lang="el-GR" b="1" dirty="0" smtClean="0">
                <a:solidFill>
                  <a:schemeClr val="tx2"/>
                </a:solidFill>
              </a:rPr>
              <a:t>Διαχωριστική Ανάλυση (</a:t>
            </a:r>
            <a:r>
              <a:rPr lang="en-US" b="1" dirty="0" err="1" smtClean="0">
                <a:solidFill>
                  <a:schemeClr val="tx2"/>
                </a:solidFill>
              </a:rPr>
              <a:t>Discriminant</a:t>
            </a:r>
            <a:r>
              <a:rPr lang="en-US" b="1" dirty="0" smtClean="0">
                <a:solidFill>
                  <a:schemeClr val="tx2"/>
                </a:solidFill>
              </a:rPr>
              <a:t> Analysis)</a:t>
            </a:r>
            <a:endParaRPr lang="el-GR" b="1" dirty="0" smtClean="0">
              <a:solidFill>
                <a:schemeClr val="tx2"/>
              </a:solidFill>
            </a:endParaRPr>
          </a:p>
          <a:p>
            <a:pPr lvl="1">
              <a:spcBef>
                <a:spcPct val="0"/>
              </a:spcBef>
              <a:buClr>
                <a:srgbClr val="3333CC"/>
              </a:buClr>
              <a:buFont typeface="Wingdings" pitchFamily="2" charset="2"/>
              <a:buNone/>
            </a:pPr>
            <a:endParaRPr lang="el-GR" b="1" dirty="0" smtClean="0">
              <a:solidFill>
                <a:srgbClr val="3399FF"/>
              </a:solidFill>
            </a:endParaRPr>
          </a:p>
          <a:p>
            <a:pPr lvl="2">
              <a:lnSpc>
                <a:spcPct val="115000"/>
              </a:lnSpc>
              <a:spcBef>
                <a:spcPct val="0"/>
              </a:spcBef>
              <a:buClr>
                <a:schemeClr val="tx2"/>
              </a:buClr>
              <a:buSzPct val="100000"/>
              <a:buFont typeface="Wingdings" pitchFamily="2" charset="2"/>
              <a:buChar char="Ø"/>
            </a:pPr>
            <a:r>
              <a:rPr lang="el-GR" dirty="0" smtClean="0"/>
              <a:t>Σκοπός της Διαχωριστικής Ανάλυσης</a:t>
            </a:r>
          </a:p>
          <a:p>
            <a:pPr lvl="2">
              <a:lnSpc>
                <a:spcPct val="115000"/>
              </a:lnSpc>
              <a:spcBef>
                <a:spcPct val="0"/>
              </a:spcBef>
              <a:buClr>
                <a:schemeClr val="tx2"/>
              </a:buClr>
              <a:buSzPct val="100000"/>
              <a:buFont typeface="Wingdings" pitchFamily="2" charset="2"/>
              <a:buChar char="Ø"/>
            </a:pPr>
            <a:r>
              <a:rPr lang="el-GR" dirty="0" smtClean="0"/>
              <a:t>Παραδείγματα Εφαρμογών</a:t>
            </a:r>
          </a:p>
          <a:p>
            <a:pPr lvl="2">
              <a:lnSpc>
                <a:spcPct val="115000"/>
              </a:lnSpc>
              <a:spcBef>
                <a:spcPct val="0"/>
              </a:spcBef>
              <a:buClr>
                <a:schemeClr val="tx2"/>
              </a:buClr>
              <a:buSzPct val="100000"/>
              <a:buFont typeface="Wingdings" pitchFamily="2" charset="2"/>
              <a:buChar char="Ø"/>
            </a:pPr>
            <a:r>
              <a:rPr lang="el-GR" dirty="0" smtClean="0"/>
              <a:t>Κανόνες Διαχωρισμού Ομάδων</a:t>
            </a:r>
          </a:p>
          <a:p>
            <a:pPr lvl="2">
              <a:lnSpc>
                <a:spcPct val="115000"/>
              </a:lnSpc>
              <a:spcBef>
                <a:spcPct val="0"/>
              </a:spcBef>
              <a:buClr>
                <a:schemeClr val="tx2"/>
              </a:buClr>
              <a:buSzPct val="100000"/>
              <a:buFont typeface="Wingdings" pitchFamily="2" charset="2"/>
              <a:buChar char="Ø"/>
            </a:pPr>
            <a:r>
              <a:rPr lang="el-GR" dirty="0" smtClean="0"/>
              <a:t> Διαχωρισμός Δύο Ομάδων με τη Χρήση της Κανονικής Κατανομής</a:t>
            </a:r>
          </a:p>
          <a:p>
            <a:pPr lvl="2">
              <a:lnSpc>
                <a:spcPct val="115000"/>
              </a:lnSpc>
              <a:spcBef>
                <a:spcPct val="0"/>
              </a:spcBef>
              <a:buClr>
                <a:schemeClr val="tx2"/>
              </a:buClr>
              <a:buSzPct val="100000"/>
              <a:buFont typeface="Wingdings" pitchFamily="2" charset="2"/>
              <a:buChar char="Ø"/>
            </a:pPr>
            <a:r>
              <a:rPr lang="el-GR" dirty="0" smtClean="0"/>
              <a:t>Η Λογική της Διαχωριστικής Συνάρτησης του </a:t>
            </a:r>
            <a:r>
              <a:rPr lang="en-US" dirty="0" smtClean="0"/>
              <a:t>Fisher</a:t>
            </a:r>
            <a:endParaRPr lang="el-GR" dirty="0" smtClean="0"/>
          </a:p>
          <a:p>
            <a:pPr lvl="2">
              <a:lnSpc>
                <a:spcPct val="115000"/>
              </a:lnSpc>
              <a:spcBef>
                <a:spcPct val="0"/>
              </a:spcBef>
              <a:buClr>
                <a:schemeClr val="tx2"/>
              </a:buClr>
              <a:buSzPct val="100000"/>
              <a:buFont typeface="Wingdings" pitchFamily="2" charset="2"/>
              <a:buChar char="Ø"/>
            </a:pPr>
            <a:r>
              <a:rPr lang="el-GR" dirty="0" smtClean="0"/>
              <a:t>Γενίκευση Διαχωριστικής Ανάλυσης σε Κ Ομάδες</a:t>
            </a:r>
          </a:p>
          <a:p>
            <a:pPr lvl="2">
              <a:lnSpc>
                <a:spcPct val="115000"/>
              </a:lnSpc>
              <a:spcBef>
                <a:spcPct val="0"/>
              </a:spcBef>
              <a:buClr>
                <a:schemeClr val="tx2"/>
              </a:buClr>
              <a:buSzPct val="100000"/>
              <a:buFont typeface="Wingdings" pitchFamily="2" charset="2"/>
              <a:buChar char="Ø"/>
            </a:pPr>
            <a:r>
              <a:rPr lang="el-GR" dirty="0" smtClean="0"/>
              <a:t>Γενίκευση Διαχωριστικής Ανάλυσης του </a:t>
            </a:r>
            <a:r>
              <a:rPr lang="en-US" dirty="0" smtClean="0"/>
              <a:t>Fisher </a:t>
            </a:r>
            <a:r>
              <a:rPr lang="el-GR" dirty="0" smtClean="0"/>
              <a:t>σε Κ Ομάδες</a:t>
            </a:r>
          </a:p>
          <a:p>
            <a:pPr lvl="2">
              <a:lnSpc>
                <a:spcPct val="115000"/>
              </a:lnSpc>
              <a:spcBef>
                <a:spcPct val="0"/>
              </a:spcBef>
              <a:buClr>
                <a:schemeClr val="tx2"/>
              </a:buClr>
              <a:buSzPct val="100000"/>
              <a:buFont typeface="Wingdings" pitchFamily="2" charset="2"/>
              <a:buChar char="Ø"/>
            </a:pPr>
            <a:r>
              <a:rPr lang="el-GR" dirty="0" smtClean="0"/>
              <a:t>Γεωμετρική Ερμηνεία</a:t>
            </a:r>
            <a:endParaRPr lang="en-US" dirty="0" smtClean="0"/>
          </a:p>
          <a:p>
            <a:pPr lvl="2">
              <a:lnSpc>
                <a:spcPct val="115000"/>
              </a:lnSpc>
              <a:spcBef>
                <a:spcPct val="0"/>
              </a:spcBef>
              <a:buClr>
                <a:schemeClr val="tx2"/>
              </a:buClr>
              <a:buSzPct val="100000"/>
              <a:buFont typeface="Wingdings" pitchFamily="2" charset="2"/>
              <a:buChar char="Ø"/>
            </a:pPr>
            <a:r>
              <a:rPr lang="el-GR" dirty="0" smtClean="0"/>
              <a:t>Άλλες Προσεγγίσεις</a:t>
            </a:r>
            <a:endParaRPr lang="en-US" dirty="0" smtClean="0"/>
          </a:p>
          <a:p>
            <a:pPr lvl="2">
              <a:lnSpc>
                <a:spcPct val="115000"/>
              </a:lnSpc>
              <a:spcBef>
                <a:spcPct val="0"/>
              </a:spcBef>
              <a:buClr>
                <a:schemeClr val="tx2"/>
              </a:buClr>
              <a:buSzPct val="100000"/>
              <a:buFont typeface="Wingdings" pitchFamily="2" charset="2"/>
              <a:buChar char="Ø"/>
            </a:pPr>
            <a:r>
              <a:rPr lang="el-GR" dirty="0" smtClean="0"/>
              <a:t>Εφαρμογή της</a:t>
            </a:r>
            <a:r>
              <a:rPr lang="en-US" dirty="0" smtClean="0"/>
              <a:t> </a:t>
            </a:r>
            <a:r>
              <a:rPr lang="el-GR" dirty="0" smtClean="0"/>
              <a:t>Διαχωριστικής Ανάλυσης</a:t>
            </a:r>
            <a:endParaRPr lang="en-US" dirty="0" smtClean="0"/>
          </a:p>
          <a:p>
            <a:pPr lvl="2">
              <a:lnSpc>
                <a:spcPct val="115000"/>
              </a:lnSpc>
              <a:spcBef>
                <a:spcPct val="0"/>
              </a:spcBef>
              <a:buClr>
                <a:schemeClr val="tx2"/>
              </a:buClr>
              <a:buSzPct val="100000"/>
              <a:buFont typeface="Wingdings" pitchFamily="2" charset="2"/>
              <a:buChar char="Ø"/>
            </a:pPr>
            <a:endParaRPr lang="en-US" dirty="0" smtClean="0"/>
          </a:p>
          <a:p>
            <a:pPr>
              <a:buClr>
                <a:schemeClr val="tx2"/>
              </a:buClr>
            </a:pPr>
            <a:endParaRPr lang="el-G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0034" y="1428736"/>
            <a:ext cx="2786082" cy="1000132"/>
          </a:xfrm>
        </p:spPr>
        <p:txBody>
          <a:bodyPr/>
          <a:lstStyle/>
          <a:p>
            <a:pPr eaLnBrk="1" hangingPunct="1"/>
            <a:r>
              <a:rPr lang="el-GR" sz="2000" b="1" dirty="0" smtClean="0"/>
              <a:t>Αποτελέσματα Κατάταξης παρατηρήσεων</a:t>
            </a:r>
          </a:p>
        </p:txBody>
      </p:sp>
      <p:sp>
        <p:nvSpPr>
          <p:cNvPr id="22531" name="Rectangle 4"/>
          <p:cNvSpPr>
            <a:spLocks noGrp="1" noChangeArrowheads="1"/>
          </p:cNvSpPr>
          <p:nvPr>
            <p:ph type="body" idx="1"/>
          </p:nvPr>
        </p:nvSpPr>
        <p:spPr>
          <a:xfrm>
            <a:off x="285720" y="4143380"/>
            <a:ext cx="3214710" cy="1071570"/>
          </a:xfrm>
        </p:spPr>
        <p:txBody>
          <a:bodyPr/>
          <a:lstStyle/>
          <a:p>
            <a:pPr marL="0" indent="0" eaLnBrk="1" hangingPunct="1">
              <a:buFontTx/>
              <a:buNone/>
            </a:pPr>
            <a:r>
              <a:rPr lang="el-GR" sz="1500" dirty="0" smtClean="0"/>
              <a:t>Ο δεύτερος πίνακας δίνει πληροφορίες για την επιτυχία της </a:t>
            </a:r>
            <a:r>
              <a:rPr lang="el-GR" sz="1500" dirty="0" err="1" smtClean="0"/>
              <a:t>δ.α</a:t>
            </a:r>
            <a:r>
              <a:rPr lang="el-GR" sz="1500" dirty="0" smtClean="0"/>
              <a:t>.</a:t>
            </a:r>
          </a:p>
          <a:p>
            <a:pPr marL="0" indent="0" eaLnBrk="1" hangingPunct="1">
              <a:buFontTx/>
              <a:buNone/>
            </a:pPr>
            <a:endParaRPr lang="el-GR" sz="1500" dirty="0" smtClean="0"/>
          </a:p>
        </p:txBody>
      </p:sp>
      <p:sp>
        <p:nvSpPr>
          <p:cNvPr id="6" name="Rectangle 2"/>
          <p:cNvSpPr txBox="1">
            <a:spLocks noChangeArrowheads="1"/>
          </p:cNvSpPr>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sp>
        <p:nvSpPr>
          <p:cNvPr id="7" name="6 - TextBox"/>
          <p:cNvSpPr txBox="1"/>
          <p:nvPr/>
        </p:nvSpPr>
        <p:spPr>
          <a:xfrm>
            <a:off x="827584" y="4869160"/>
            <a:ext cx="6715172" cy="1200329"/>
          </a:xfrm>
          <a:prstGeom prst="rect">
            <a:avLst/>
          </a:prstGeom>
          <a:noFill/>
        </p:spPr>
        <p:txBody>
          <a:bodyPr wrap="square" rtlCol="0">
            <a:spAutoFit/>
          </a:bodyPr>
          <a:lstStyle/>
          <a:p>
            <a:pPr marL="0" indent="0" eaLnBrk="1" hangingPunct="1">
              <a:buFontTx/>
              <a:buNone/>
            </a:pPr>
            <a:r>
              <a:rPr lang="el-GR" dirty="0" smtClean="0">
                <a:solidFill>
                  <a:srgbClr val="FF0000"/>
                </a:solidFill>
              </a:rPr>
              <a:t>Το ποσοστό σωστού διαχωρισμού είναι</a:t>
            </a:r>
          </a:p>
          <a:p>
            <a:pPr eaLnBrk="1" hangingPunct="1">
              <a:buFontTx/>
              <a:buBlip>
                <a:blip r:embed="rId3"/>
              </a:buBlip>
            </a:pPr>
            <a:r>
              <a:rPr lang="el-GR" dirty="0" smtClean="0"/>
              <a:t>87,5%για την συνολική διαχωριστική ανάλυση &amp;</a:t>
            </a:r>
          </a:p>
          <a:p>
            <a:pPr eaLnBrk="1" hangingPunct="1">
              <a:buFontTx/>
              <a:buBlip>
                <a:blip r:embed="rId3"/>
              </a:buBlip>
            </a:pPr>
            <a:r>
              <a:rPr lang="el-GR" dirty="0" smtClean="0"/>
              <a:t>79.2% για την προσέγγιση της διασταυρωμένης επικύρωσης</a:t>
            </a:r>
          </a:p>
          <a:p>
            <a:endParaRPr lang="el-GR" dirty="0"/>
          </a:p>
        </p:txBody>
      </p:sp>
      <p:pic>
        <p:nvPicPr>
          <p:cNvPr id="54274" name="Picture 2"/>
          <p:cNvPicPr>
            <a:picLocks noChangeAspect="1" noChangeArrowheads="1"/>
          </p:cNvPicPr>
          <p:nvPr/>
        </p:nvPicPr>
        <p:blipFill>
          <a:blip r:embed="rId4" cstate="print"/>
          <a:srcRect/>
          <a:stretch>
            <a:fillRect/>
          </a:stretch>
        </p:blipFill>
        <p:spPr bwMode="auto">
          <a:xfrm>
            <a:off x="285721" y="2571745"/>
            <a:ext cx="2938956" cy="1285883"/>
          </a:xfrm>
          <a:prstGeom prst="rect">
            <a:avLst/>
          </a:prstGeom>
          <a:noFill/>
          <a:ln w="9525">
            <a:noFill/>
            <a:miter lim="800000"/>
            <a:headEnd/>
            <a:tailEnd/>
          </a:ln>
          <a:effectLst/>
        </p:spPr>
      </p:pic>
      <p:pic>
        <p:nvPicPr>
          <p:cNvPr id="54275" name="Picture 3"/>
          <p:cNvPicPr>
            <a:picLocks noChangeAspect="1" noChangeArrowheads="1"/>
          </p:cNvPicPr>
          <p:nvPr/>
        </p:nvPicPr>
        <p:blipFill>
          <a:blip r:embed="rId5" cstate="print"/>
          <a:srcRect/>
          <a:stretch>
            <a:fillRect/>
          </a:stretch>
        </p:blipFill>
        <p:spPr bwMode="auto">
          <a:xfrm>
            <a:off x="3500430" y="1714488"/>
            <a:ext cx="5199292"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lnSpc>
                <a:spcPct val="115000"/>
              </a:lnSpc>
            </a:pPr>
            <a:r>
              <a:rPr lang="el-GR" dirty="0" smtClean="0"/>
              <a:t>Εφαρμογή της</a:t>
            </a:r>
            <a:r>
              <a:rPr lang="en-US" dirty="0" smtClean="0"/>
              <a:t> </a:t>
            </a:r>
            <a:r>
              <a:rPr lang="el-GR" dirty="0" smtClean="0"/>
              <a:t>Διαχωριστικής Ανάλυσης</a:t>
            </a:r>
            <a:endParaRPr lang="en-US" dirty="0" smtClean="0"/>
          </a:p>
        </p:txBody>
      </p:sp>
      <p:sp>
        <p:nvSpPr>
          <p:cNvPr id="7" name="Rectangle 2"/>
          <p:cNvSpPr txBox="1">
            <a:spLocks noChangeArrowheads="1"/>
          </p:cNvSpPr>
          <p:nvPr/>
        </p:nvSpPr>
        <p:spPr bwMode="auto">
          <a:xfrm>
            <a:off x="1285852" y="1285860"/>
            <a:ext cx="6870700" cy="6842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latin typeface="+mj-lt"/>
                <a:ea typeface="+mj-ea"/>
                <a:cs typeface="+mj-cs"/>
              </a:rPr>
              <a:t>Plots</a:t>
            </a:r>
            <a:endParaRPr kumimoji="0" lang="el-GR" sz="3600" b="1" i="0" u="none" strike="noStrike" kern="0" cap="none" spc="0" normalizeH="0" baseline="0" noProof="0" dirty="0" smtClean="0">
              <a:ln>
                <a:noFill/>
              </a:ln>
              <a:solidFill>
                <a:srgbClr val="FF0000"/>
              </a:solidFill>
              <a:effectLst/>
              <a:uLnTx/>
              <a:uFillTx/>
              <a:latin typeface="+mj-lt"/>
              <a:ea typeface="+mj-ea"/>
              <a:cs typeface="+mj-cs"/>
            </a:endParaRPr>
          </a:p>
        </p:txBody>
      </p:sp>
      <p:pic>
        <p:nvPicPr>
          <p:cNvPr id="55298" name="Picture 2"/>
          <p:cNvPicPr>
            <a:picLocks noChangeAspect="1" noChangeArrowheads="1"/>
          </p:cNvPicPr>
          <p:nvPr/>
        </p:nvPicPr>
        <p:blipFill>
          <a:blip r:embed="rId3" cstate="print"/>
          <a:srcRect/>
          <a:stretch>
            <a:fillRect/>
          </a:stretch>
        </p:blipFill>
        <p:spPr bwMode="auto">
          <a:xfrm>
            <a:off x="357158" y="1928802"/>
            <a:ext cx="4413709" cy="3533783"/>
          </a:xfrm>
          <a:prstGeom prst="rect">
            <a:avLst/>
          </a:prstGeom>
          <a:noFill/>
          <a:ln w="9525">
            <a:noFill/>
            <a:miter lim="800000"/>
            <a:headEnd/>
            <a:tailEnd/>
          </a:ln>
          <a:effectLst/>
        </p:spPr>
      </p:pic>
      <p:pic>
        <p:nvPicPr>
          <p:cNvPr id="55299" name="Picture 3"/>
          <p:cNvPicPr>
            <a:picLocks noChangeAspect="1" noChangeArrowheads="1"/>
          </p:cNvPicPr>
          <p:nvPr/>
        </p:nvPicPr>
        <p:blipFill>
          <a:blip r:embed="rId4" cstate="print"/>
          <a:srcRect/>
          <a:stretch>
            <a:fillRect/>
          </a:stretch>
        </p:blipFill>
        <p:spPr bwMode="auto">
          <a:xfrm>
            <a:off x="4429124" y="2285992"/>
            <a:ext cx="4056804" cy="32480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4348" y="1285860"/>
            <a:ext cx="6870700" cy="612775"/>
          </a:xfrm>
        </p:spPr>
        <p:txBody>
          <a:bodyPr/>
          <a:lstStyle/>
          <a:p>
            <a:pPr eaLnBrk="1" hangingPunct="1"/>
            <a:r>
              <a:rPr lang="en-US" sz="2400" b="1" dirty="0" smtClean="0">
                <a:solidFill>
                  <a:srgbClr val="FF0000"/>
                </a:solidFill>
              </a:rPr>
              <a:t>One-Way </a:t>
            </a:r>
            <a:r>
              <a:rPr lang="en-US" sz="2400" b="1" dirty="0" err="1" smtClean="0">
                <a:solidFill>
                  <a:srgbClr val="FF0000"/>
                </a:solidFill>
              </a:rPr>
              <a:t>Anova</a:t>
            </a:r>
            <a:r>
              <a:rPr lang="el-GR" sz="2400" b="1" dirty="0" smtClean="0">
                <a:solidFill>
                  <a:srgbClr val="FF0000"/>
                </a:solidFill>
              </a:rPr>
              <a:t>-</a:t>
            </a:r>
            <a:r>
              <a:rPr lang="en-US" sz="2400" b="1" dirty="0" err="1" smtClean="0">
                <a:solidFill>
                  <a:srgbClr val="FF0000"/>
                </a:solidFill>
              </a:rPr>
              <a:t>eigenvalue</a:t>
            </a:r>
            <a:endParaRPr lang="el-GR" sz="2400" b="1" dirty="0" smtClean="0">
              <a:solidFill>
                <a:srgbClr val="FF0000"/>
              </a:solidFill>
            </a:endParaRPr>
          </a:p>
        </p:txBody>
      </p:sp>
      <p:sp>
        <p:nvSpPr>
          <p:cNvPr id="27651" name="Rectangle 3"/>
          <p:cNvSpPr>
            <a:spLocks noGrp="1" noChangeArrowheads="1"/>
          </p:cNvSpPr>
          <p:nvPr>
            <p:ph type="body" idx="1"/>
          </p:nvPr>
        </p:nvSpPr>
        <p:spPr>
          <a:xfrm>
            <a:off x="428597" y="1928802"/>
            <a:ext cx="8143932" cy="857256"/>
          </a:xfrm>
        </p:spPr>
        <p:txBody>
          <a:bodyPr/>
          <a:lstStyle/>
          <a:p>
            <a:pPr marL="0" indent="0" eaLnBrk="1" hangingPunct="1">
              <a:buFontTx/>
              <a:buNone/>
            </a:pPr>
            <a:r>
              <a:rPr lang="el-GR" sz="2000" dirty="0" smtClean="0"/>
              <a:t>Ανάλυση διακύμανσης στα σκορ διαχωρισμού κατά ένα παράγοντα ως προς τις πραγματικές ομάδες.</a:t>
            </a:r>
          </a:p>
        </p:txBody>
      </p:sp>
      <p:pic>
        <p:nvPicPr>
          <p:cNvPr id="27652" name="Picture 4"/>
          <p:cNvPicPr>
            <a:picLocks noChangeAspect="1" noChangeArrowheads="1"/>
          </p:cNvPicPr>
          <p:nvPr/>
        </p:nvPicPr>
        <p:blipFill>
          <a:blip r:embed="rId3" cstate="print"/>
          <a:srcRect t="3424"/>
          <a:stretch>
            <a:fillRect/>
          </a:stretch>
        </p:blipFill>
        <p:spPr bwMode="auto">
          <a:xfrm>
            <a:off x="1214414" y="2714620"/>
            <a:ext cx="6551612" cy="1870075"/>
          </a:xfrm>
          <a:prstGeom prst="rect">
            <a:avLst/>
          </a:prstGeom>
          <a:noFill/>
          <a:ln w="9525">
            <a:noFill/>
            <a:miter lim="800000"/>
            <a:headEnd/>
            <a:tailEnd/>
          </a:ln>
        </p:spPr>
      </p:pic>
      <p:sp>
        <p:nvSpPr>
          <p:cNvPr id="27653" name="Text Box 5"/>
          <p:cNvSpPr txBox="1">
            <a:spLocks noChangeArrowheads="1"/>
          </p:cNvSpPr>
          <p:nvPr/>
        </p:nvSpPr>
        <p:spPr bwMode="auto">
          <a:xfrm>
            <a:off x="609600" y="4929198"/>
            <a:ext cx="8534400" cy="366713"/>
          </a:xfrm>
          <a:prstGeom prst="rect">
            <a:avLst/>
          </a:prstGeom>
          <a:noFill/>
          <a:ln w="9525">
            <a:noFill/>
            <a:miter lim="800000"/>
            <a:headEnd/>
            <a:tailEnd/>
          </a:ln>
        </p:spPr>
        <p:txBody>
          <a:bodyPr wrap="none">
            <a:spAutoFit/>
          </a:bodyPr>
          <a:lstStyle/>
          <a:p>
            <a:r>
              <a:rPr lang="el-GR" dirty="0"/>
              <a:t>Ο λόγος 27,403/22=1.246 είναι ίσος με την </a:t>
            </a:r>
            <a:r>
              <a:rPr lang="el-GR" dirty="0" err="1"/>
              <a:t>ιδιοτιμή</a:t>
            </a:r>
            <a:r>
              <a:rPr lang="el-GR" dirty="0"/>
              <a:t> της διαχωριστικής ανάλυσης </a:t>
            </a:r>
          </a:p>
        </p:txBody>
      </p:sp>
      <p:sp>
        <p:nvSpPr>
          <p:cNvPr id="27656" name="Rectangle 8"/>
          <p:cNvSpPr>
            <a:spLocks noChangeArrowheads="1"/>
          </p:cNvSpPr>
          <p:nvPr/>
        </p:nvSpPr>
        <p:spPr bwMode="auto">
          <a:xfrm>
            <a:off x="1428728" y="3643314"/>
            <a:ext cx="2232025" cy="215900"/>
          </a:xfrm>
          <a:prstGeom prst="rect">
            <a:avLst/>
          </a:prstGeom>
          <a:noFill/>
          <a:ln w="9525">
            <a:solidFill>
              <a:schemeClr val="tx2"/>
            </a:solidFill>
            <a:miter lim="800000"/>
            <a:headEnd/>
            <a:tailEnd/>
          </a:ln>
        </p:spPr>
        <p:txBody>
          <a:bodyPr wrap="none" anchor="ctr"/>
          <a:lstStyle/>
          <a:p>
            <a:endParaRPr lang="el-GR"/>
          </a:p>
        </p:txBody>
      </p:sp>
      <p:sp>
        <p:nvSpPr>
          <p:cNvPr id="27657" name="Rectangle 9"/>
          <p:cNvSpPr>
            <a:spLocks noChangeArrowheads="1"/>
          </p:cNvSpPr>
          <p:nvPr/>
        </p:nvSpPr>
        <p:spPr bwMode="auto">
          <a:xfrm>
            <a:off x="1357290" y="4143380"/>
            <a:ext cx="2232025" cy="215900"/>
          </a:xfrm>
          <a:prstGeom prst="rect">
            <a:avLst/>
          </a:prstGeom>
          <a:noFill/>
          <a:ln w="9525">
            <a:solidFill>
              <a:schemeClr val="tx2"/>
            </a:solidFill>
            <a:miter lim="800000"/>
            <a:headEnd/>
            <a:tailEnd/>
          </a:ln>
        </p:spPr>
        <p:txBody>
          <a:bodyPr wrap="none" anchor="ctr"/>
          <a:lstStyle/>
          <a:p>
            <a:endParaRPr lang="el-GR"/>
          </a:p>
        </p:txBody>
      </p:sp>
      <p:sp>
        <p:nvSpPr>
          <p:cNvPr id="10" name="Rectangle 2"/>
          <p:cNvSpPr txBox="1">
            <a:spLocks noChangeArrowheads="1"/>
          </p:cNvSpPr>
          <p:nvPr/>
        </p:nvSpPr>
        <p:spPr bwMode="auto">
          <a:xfrm>
            <a:off x="500034" y="357166"/>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ext Box 7"/>
          <p:cNvSpPr txBox="1">
            <a:spLocks noChangeArrowheads="1"/>
          </p:cNvSpPr>
          <p:nvPr/>
        </p:nvSpPr>
        <p:spPr bwMode="auto">
          <a:xfrm>
            <a:off x="785786" y="4000504"/>
            <a:ext cx="7429552" cy="1200329"/>
          </a:xfrm>
          <a:prstGeom prst="rect">
            <a:avLst/>
          </a:prstGeom>
          <a:solidFill>
            <a:schemeClr val="bg1"/>
          </a:solidFill>
          <a:ln w="9525">
            <a:noFill/>
            <a:miter lim="800000"/>
            <a:headEnd/>
            <a:tailEnd/>
          </a:ln>
        </p:spPr>
        <p:txBody>
          <a:bodyPr wrap="square">
            <a:spAutoFit/>
          </a:bodyPr>
          <a:lstStyle/>
          <a:p>
            <a:r>
              <a:rPr lang="en-US" dirty="0"/>
              <a:t>O</a:t>
            </a:r>
            <a:r>
              <a:rPr lang="el-GR" dirty="0"/>
              <a:t>ι </a:t>
            </a:r>
            <a:r>
              <a:rPr lang="el-GR" dirty="0" err="1"/>
              <a:t>ιδιοτιμές</a:t>
            </a:r>
            <a:r>
              <a:rPr lang="el-GR" dirty="0"/>
              <a:t> είναι χρήσιμες ως δείκτες μέτρησης της διασποράς των </a:t>
            </a:r>
            <a:r>
              <a:rPr lang="el-GR" dirty="0" err="1"/>
              <a:t>κεντροειδών</a:t>
            </a:r>
            <a:r>
              <a:rPr lang="el-GR" dirty="0"/>
              <a:t> </a:t>
            </a:r>
            <a:r>
              <a:rPr lang="el-GR" dirty="0" smtClean="0"/>
              <a:t>στον </a:t>
            </a:r>
            <a:r>
              <a:rPr lang="el-GR" dirty="0" err="1" smtClean="0"/>
              <a:t>αντίστοχο</a:t>
            </a:r>
            <a:r>
              <a:rPr lang="el-GR" dirty="0" smtClean="0"/>
              <a:t> </a:t>
            </a:r>
            <a:r>
              <a:rPr lang="el-GR" dirty="0" err="1"/>
              <a:t>πολυμεταβλητό</a:t>
            </a:r>
            <a:r>
              <a:rPr lang="el-GR" dirty="0"/>
              <a:t> χώρο.</a:t>
            </a:r>
          </a:p>
          <a:p>
            <a:r>
              <a:rPr lang="el-GR" dirty="0"/>
              <a:t>Ο δείκτης </a:t>
            </a:r>
            <a:r>
              <a:rPr lang="en-US" b="1" dirty="0" err="1"/>
              <a:t>cannonical</a:t>
            </a:r>
            <a:r>
              <a:rPr lang="en-US" b="1" dirty="0"/>
              <a:t> correlation</a:t>
            </a:r>
            <a:r>
              <a:rPr lang="el-GR" dirty="0"/>
              <a:t> δείχνει πόση συσχέτιση υπάρχει μεταξύ των ομάδων </a:t>
            </a:r>
            <a:r>
              <a:rPr lang="el-GR" dirty="0" smtClean="0"/>
              <a:t> των </a:t>
            </a:r>
            <a:r>
              <a:rPr lang="el-GR" dirty="0"/>
              <a:t>σκορ της διαχωριστικής συνάρτησης</a:t>
            </a:r>
          </a:p>
        </p:txBody>
      </p:sp>
      <p:sp>
        <p:nvSpPr>
          <p:cNvPr id="12" name="Rectangle 2"/>
          <p:cNvSpPr txBox="1">
            <a:spLocks noChangeArrowheads="1"/>
          </p:cNvSpPr>
          <p:nvPr/>
        </p:nvSpPr>
        <p:spPr bwMode="auto">
          <a:xfrm>
            <a:off x="714348" y="1285860"/>
            <a:ext cx="6870700" cy="612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FF0000"/>
                </a:solidFill>
                <a:effectLst/>
                <a:uLnTx/>
                <a:uFillTx/>
                <a:latin typeface="+mj-lt"/>
                <a:ea typeface="+mj-ea"/>
                <a:cs typeface="+mj-cs"/>
              </a:rPr>
              <a:t>One-Way Anova</a:t>
            </a:r>
            <a:r>
              <a:rPr kumimoji="0" lang="el-GR" sz="2400" b="1" i="0" u="none" strike="noStrike" kern="0" cap="none" spc="0" normalizeH="0" baseline="0" noProof="0" smtClean="0">
                <a:ln>
                  <a:noFill/>
                </a:ln>
                <a:solidFill>
                  <a:srgbClr val="FF0000"/>
                </a:solidFill>
                <a:effectLst/>
                <a:uLnTx/>
                <a:uFillTx/>
                <a:latin typeface="+mj-lt"/>
                <a:ea typeface="+mj-ea"/>
                <a:cs typeface="+mj-cs"/>
              </a:rPr>
              <a:t>-</a:t>
            </a:r>
            <a:r>
              <a:rPr kumimoji="0" lang="en-US" sz="2400" b="1" i="0" u="none" strike="noStrike" kern="0" cap="none" spc="0" normalizeH="0" baseline="0" noProof="0" smtClean="0">
                <a:ln>
                  <a:noFill/>
                </a:ln>
                <a:solidFill>
                  <a:srgbClr val="FF0000"/>
                </a:solidFill>
                <a:effectLst/>
                <a:uLnTx/>
                <a:uFillTx/>
                <a:latin typeface="+mj-lt"/>
                <a:ea typeface="+mj-ea"/>
                <a:cs typeface="+mj-cs"/>
              </a:rPr>
              <a:t>eigenvalue</a:t>
            </a:r>
            <a:endParaRPr kumimoji="0" lang="el-GR" sz="24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13" name="Rectangle 2"/>
          <p:cNvSpPr txBox="1">
            <a:spLocks noChangeArrowheads="1"/>
          </p:cNvSpPr>
          <p:nvPr/>
        </p:nvSpPr>
        <p:spPr bwMode="auto">
          <a:xfrm>
            <a:off x="500034" y="357166"/>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pic>
        <p:nvPicPr>
          <p:cNvPr id="57346" name="Picture 2"/>
          <p:cNvPicPr>
            <a:picLocks noChangeAspect="1" noChangeArrowheads="1"/>
          </p:cNvPicPr>
          <p:nvPr/>
        </p:nvPicPr>
        <p:blipFill>
          <a:blip r:embed="rId3" cstate="print"/>
          <a:srcRect/>
          <a:stretch>
            <a:fillRect/>
          </a:stretch>
        </p:blipFill>
        <p:spPr bwMode="auto">
          <a:xfrm>
            <a:off x="1428728" y="2071678"/>
            <a:ext cx="5519737" cy="1258887"/>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14348" y="1214422"/>
            <a:ext cx="6870700" cy="755650"/>
          </a:xfrm>
        </p:spPr>
        <p:txBody>
          <a:bodyPr/>
          <a:lstStyle/>
          <a:p>
            <a:pPr eaLnBrk="1" hangingPunct="1"/>
            <a:r>
              <a:rPr lang="en-US" sz="2400" dirty="0" smtClean="0">
                <a:solidFill>
                  <a:srgbClr val="FF0000"/>
                </a:solidFill>
              </a:rPr>
              <a:t>More results</a:t>
            </a:r>
            <a:endParaRPr lang="el-GR" sz="2400" dirty="0" smtClean="0">
              <a:solidFill>
                <a:srgbClr val="FF0000"/>
              </a:solidFill>
            </a:endParaRPr>
          </a:p>
        </p:txBody>
      </p:sp>
      <p:sp>
        <p:nvSpPr>
          <p:cNvPr id="28675" name="Rectangle 3"/>
          <p:cNvSpPr>
            <a:spLocks noGrp="1" noChangeArrowheads="1"/>
          </p:cNvSpPr>
          <p:nvPr>
            <p:ph type="body" idx="1"/>
          </p:nvPr>
        </p:nvSpPr>
        <p:spPr>
          <a:xfrm>
            <a:off x="571472" y="2928934"/>
            <a:ext cx="8353425" cy="1439862"/>
          </a:xfrm>
        </p:spPr>
        <p:txBody>
          <a:bodyPr/>
          <a:lstStyle/>
          <a:p>
            <a:pPr marL="0" indent="0" eaLnBrk="1" hangingPunct="1">
              <a:buFontTx/>
              <a:buNone/>
            </a:pPr>
            <a:r>
              <a:rPr lang="el-GR" sz="1400" dirty="0" smtClean="0"/>
              <a:t>Ο δείκτης μετρά το ποσοστό της μη ερμηνεύσιμης από το μοντέλο διακύμανσης</a:t>
            </a:r>
            <a:endParaRPr lang="en-US" sz="1400" dirty="0" smtClean="0"/>
          </a:p>
          <a:p>
            <a:pPr marL="0" indent="0" eaLnBrk="1" hangingPunct="1">
              <a:buFontTx/>
              <a:buNone/>
            </a:pPr>
            <a:r>
              <a:rPr lang="el-GR" sz="1400" dirty="0" smtClean="0"/>
              <a:t>Υπολογίζεται ως : </a:t>
            </a:r>
            <a:r>
              <a:rPr lang="en-US" sz="1400" b="1" dirty="0" smtClean="0">
                <a:solidFill>
                  <a:schemeClr val="tx2"/>
                </a:solidFill>
              </a:rPr>
              <a:t>Within group um of Squares/ Total Sum of Squares</a:t>
            </a:r>
            <a:r>
              <a:rPr lang="en-US" sz="1400" dirty="0" smtClean="0"/>
              <a:t>)</a:t>
            </a:r>
          </a:p>
          <a:p>
            <a:pPr marL="0" indent="0" eaLnBrk="1" hangingPunct="1">
              <a:buFontTx/>
              <a:buNone/>
            </a:pPr>
            <a:endParaRPr lang="en-US" sz="1400" dirty="0" smtClean="0"/>
          </a:p>
          <a:p>
            <a:pPr marL="0" indent="0" eaLnBrk="1" hangingPunct="1">
              <a:buFontTx/>
              <a:buNone/>
            </a:pPr>
            <a:r>
              <a:rPr lang="el-GR" sz="1400" dirty="0" smtClean="0"/>
              <a:t>Ακόμη χρησιμοποιείται για να ελέγξουμε αν όλοι οι μέσοι  όλων των μεταβλητών ανά ομάδα είναι ίσοι. Εδώ απορρίπτεται η ισότητα των μέσων άρα χρησιμοποιούμε </a:t>
            </a:r>
            <a:r>
              <a:rPr lang="el-GR" sz="1400" dirty="0" err="1" smtClean="0"/>
              <a:t>δ.α</a:t>
            </a:r>
            <a:r>
              <a:rPr lang="el-GR" sz="1400" dirty="0" smtClean="0"/>
              <a:t>.</a:t>
            </a:r>
          </a:p>
          <a:p>
            <a:pPr marL="0" indent="0" eaLnBrk="1" hangingPunct="1"/>
            <a:endParaRPr lang="el-GR" sz="1400" dirty="0" smtClean="0"/>
          </a:p>
        </p:txBody>
      </p:sp>
      <p:sp>
        <p:nvSpPr>
          <p:cNvPr id="28678" name="Text Box 6"/>
          <p:cNvSpPr txBox="1">
            <a:spLocks noChangeArrowheads="1"/>
          </p:cNvSpPr>
          <p:nvPr/>
        </p:nvSpPr>
        <p:spPr bwMode="auto">
          <a:xfrm>
            <a:off x="4572000" y="4429132"/>
            <a:ext cx="4248150" cy="1815882"/>
          </a:xfrm>
          <a:prstGeom prst="rect">
            <a:avLst/>
          </a:prstGeom>
          <a:noFill/>
          <a:ln w="9525">
            <a:noFill/>
            <a:miter lim="800000"/>
            <a:headEnd/>
            <a:tailEnd/>
          </a:ln>
        </p:spPr>
        <p:txBody>
          <a:bodyPr wrap="square">
            <a:spAutoFit/>
          </a:bodyPr>
          <a:lstStyle/>
          <a:p>
            <a:r>
              <a:rPr lang="el-GR" sz="1400" dirty="0"/>
              <a:t>Μας δίνει τους δείκτες συσχέτισης κάθε ανεξάρτητης μεταβλητής με τις διαχωριστικές συναρτήσεις.</a:t>
            </a:r>
          </a:p>
          <a:p>
            <a:r>
              <a:rPr lang="el-GR" sz="1400" dirty="0"/>
              <a:t>Χρησιμοποιείται για να αξιολογήσουμε πόσο σημαντική είναι κάθε μεταβλητή για την κατασκευή της διαχωριστικής συνάρτησης. </a:t>
            </a:r>
          </a:p>
          <a:p>
            <a:endParaRPr lang="el-GR" sz="1400" dirty="0"/>
          </a:p>
          <a:p>
            <a:r>
              <a:rPr lang="el-GR" sz="1400" dirty="0"/>
              <a:t>Εδώ και οι δυο μεταβλητές είναι το ίδιο </a:t>
            </a:r>
            <a:r>
              <a:rPr lang="el-GR" sz="1400" dirty="0" smtClean="0"/>
              <a:t>σημαντικές</a:t>
            </a:r>
            <a:r>
              <a:rPr lang="en-US" sz="1400" dirty="0" smtClean="0"/>
              <a:t> </a:t>
            </a:r>
            <a:r>
              <a:rPr lang="el-GR" sz="1400" dirty="0" smtClean="0"/>
              <a:t>αφού οι συσχετίσεις είναι πολύ κοντά.</a:t>
            </a:r>
            <a:endParaRPr lang="el-GR" sz="1400" dirty="0"/>
          </a:p>
        </p:txBody>
      </p:sp>
      <p:sp>
        <p:nvSpPr>
          <p:cNvPr id="7" name="Rectangle 2"/>
          <p:cNvSpPr txBox="1">
            <a:spLocks noChangeArrowheads="1"/>
          </p:cNvSpPr>
          <p:nvPr/>
        </p:nvSpPr>
        <p:spPr bwMode="auto">
          <a:xfrm>
            <a:off x="500034" y="357166"/>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pic>
        <p:nvPicPr>
          <p:cNvPr id="58370" name="Picture 2"/>
          <p:cNvPicPr>
            <a:picLocks noChangeAspect="1" noChangeArrowheads="1"/>
          </p:cNvPicPr>
          <p:nvPr/>
        </p:nvPicPr>
        <p:blipFill>
          <a:blip r:embed="rId3" cstate="print"/>
          <a:srcRect/>
          <a:stretch>
            <a:fillRect/>
          </a:stretch>
        </p:blipFill>
        <p:spPr bwMode="auto">
          <a:xfrm>
            <a:off x="1643042" y="1928802"/>
            <a:ext cx="5519737" cy="992187"/>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1000100" y="4357694"/>
            <a:ext cx="2428892" cy="1927247"/>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57158" y="4214818"/>
            <a:ext cx="8343900" cy="1433519"/>
          </a:xfrm>
        </p:spPr>
        <p:txBody>
          <a:bodyPr/>
          <a:lstStyle/>
          <a:p>
            <a:pPr eaLnBrk="1" hangingPunct="1"/>
            <a:r>
              <a:rPr lang="el-GR" sz="2000" dirty="0" smtClean="0"/>
              <a:t>Μας δίνει τη μέση τιμή της κάθε </a:t>
            </a:r>
            <a:r>
              <a:rPr lang="el-GR" sz="2000" dirty="0" err="1" smtClean="0"/>
              <a:t>κανονικοποιημένης</a:t>
            </a:r>
            <a:r>
              <a:rPr lang="el-GR" sz="2000" dirty="0" smtClean="0"/>
              <a:t> διαχωριστικής συνάρτησης για κάθε ομάδα. </a:t>
            </a:r>
          </a:p>
          <a:p>
            <a:pPr eaLnBrk="1" hangingPunct="1"/>
            <a:r>
              <a:rPr lang="el-GR" sz="2000" dirty="0" smtClean="0"/>
              <a:t>Εδώ έχουμε 2 ομάδες και άρα μια συνάρτηση και μέσους ίσους με 1,034 για τους κατόχους και -1,034 για τους μη κατόχους</a:t>
            </a:r>
          </a:p>
        </p:txBody>
      </p:sp>
      <p:sp>
        <p:nvSpPr>
          <p:cNvPr id="5" name="Rectangle 2"/>
          <p:cNvSpPr txBox="1">
            <a:spLocks noChangeArrowheads="1"/>
          </p:cNvSpPr>
          <p:nvPr/>
        </p:nvSpPr>
        <p:spPr bwMode="auto">
          <a:xfrm>
            <a:off x="500034" y="357166"/>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sp>
        <p:nvSpPr>
          <p:cNvPr id="7" name="Rectangle 2"/>
          <p:cNvSpPr>
            <a:spLocks noGrp="1" noChangeArrowheads="1"/>
          </p:cNvSpPr>
          <p:nvPr>
            <p:ph type="title"/>
          </p:nvPr>
        </p:nvSpPr>
        <p:spPr>
          <a:xfrm>
            <a:off x="714348" y="1214422"/>
            <a:ext cx="6870700" cy="755650"/>
          </a:xfrm>
        </p:spPr>
        <p:txBody>
          <a:bodyPr/>
          <a:lstStyle/>
          <a:p>
            <a:pPr eaLnBrk="1" hangingPunct="1"/>
            <a:r>
              <a:rPr lang="en-US" sz="2400" dirty="0" smtClean="0">
                <a:solidFill>
                  <a:srgbClr val="FF0000"/>
                </a:solidFill>
              </a:rPr>
              <a:t>More results</a:t>
            </a:r>
            <a:endParaRPr lang="el-GR" sz="2400" dirty="0" smtClean="0">
              <a:solidFill>
                <a:srgbClr val="FF0000"/>
              </a:solidFill>
            </a:endParaRPr>
          </a:p>
        </p:txBody>
      </p:sp>
      <p:pic>
        <p:nvPicPr>
          <p:cNvPr id="59394" name="Picture 2"/>
          <p:cNvPicPr>
            <a:picLocks noChangeAspect="1" noChangeArrowheads="1"/>
          </p:cNvPicPr>
          <p:nvPr/>
        </p:nvPicPr>
        <p:blipFill>
          <a:blip r:embed="rId3" cstate="print"/>
          <a:srcRect/>
          <a:stretch>
            <a:fillRect/>
          </a:stretch>
        </p:blipFill>
        <p:spPr bwMode="auto">
          <a:xfrm>
            <a:off x="2786050" y="2000240"/>
            <a:ext cx="2830513" cy="189547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1214422"/>
            <a:ext cx="8820150" cy="712788"/>
          </a:xfrm>
        </p:spPr>
        <p:txBody>
          <a:bodyPr/>
          <a:lstStyle/>
          <a:p>
            <a:pPr eaLnBrk="1" hangingPunct="1"/>
            <a:r>
              <a:rPr lang="el-GR" sz="2400" b="1" dirty="0" smtClean="0">
                <a:solidFill>
                  <a:srgbClr val="FF0000"/>
                </a:solidFill>
              </a:rPr>
              <a:t>Επικύρωση Διαχωριστικής Συνάρτησης</a:t>
            </a:r>
          </a:p>
        </p:txBody>
      </p:sp>
      <p:sp>
        <p:nvSpPr>
          <p:cNvPr id="1028" name="Rectangle 3"/>
          <p:cNvSpPr>
            <a:spLocks noGrp="1" noChangeArrowheads="1"/>
          </p:cNvSpPr>
          <p:nvPr>
            <p:ph type="body" idx="1"/>
          </p:nvPr>
        </p:nvSpPr>
        <p:spPr>
          <a:xfrm>
            <a:off x="395536" y="1988840"/>
            <a:ext cx="7858148" cy="432048"/>
          </a:xfrm>
        </p:spPr>
        <p:txBody>
          <a:bodyPr/>
          <a:lstStyle/>
          <a:p>
            <a:pPr marL="0" indent="0" eaLnBrk="1" hangingPunct="1">
              <a:lnSpc>
                <a:spcPct val="90000"/>
              </a:lnSpc>
              <a:buFontTx/>
              <a:buNone/>
            </a:pPr>
            <a:r>
              <a:rPr lang="el-GR" sz="1600" dirty="0" smtClean="0"/>
              <a:t>Υπολογίζουμε το δείκτη συμφωνίας Κ (</a:t>
            </a:r>
            <a:r>
              <a:rPr lang="el-GR" sz="1600" b="1" dirty="0" smtClean="0"/>
              <a:t>Α</a:t>
            </a:r>
            <a:r>
              <a:rPr lang="en-US" sz="1600" b="1" dirty="0" err="1" smtClean="0"/>
              <a:t>nalyze</a:t>
            </a:r>
            <a:r>
              <a:rPr lang="en-US" sz="1600" b="1" dirty="0" smtClean="0">
                <a:sym typeface="Symbol" pitchFamily="18" charset="2"/>
              </a:rPr>
              <a:t></a:t>
            </a:r>
            <a:r>
              <a:rPr lang="en-US" sz="1600" b="1" dirty="0" smtClean="0"/>
              <a:t> </a:t>
            </a:r>
            <a:r>
              <a:rPr lang="en-US" sz="1600" b="1" dirty="0" err="1" smtClean="0"/>
              <a:t>Descriptives</a:t>
            </a:r>
            <a:r>
              <a:rPr lang="en-US" sz="1600" b="1" dirty="0" smtClean="0"/>
              <a:t> </a:t>
            </a:r>
            <a:r>
              <a:rPr lang="en-US" sz="1600" b="1" dirty="0" smtClean="0">
                <a:sym typeface="Symbol" pitchFamily="18" charset="2"/>
              </a:rPr>
              <a:t></a:t>
            </a:r>
            <a:r>
              <a:rPr lang="en-US" sz="1600" b="1" dirty="0" smtClean="0"/>
              <a:t> Crosstabs</a:t>
            </a:r>
            <a:r>
              <a:rPr lang="en-US" sz="1600" dirty="0" smtClean="0"/>
              <a:t>)</a:t>
            </a:r>
            <a:r>
              <a:rPr lang="el-GR" sz="1600" dirty="0" smtClean="0"/>
              <a:t> αφού αποθηκεύσουμε τις προβλεπόμενες ομάδες, με τον οποίο μπορούμε να προσδιορίσουμε το ποσοστό του επιτυχημένου διαχωρισμού.</a:t>
            </a:r>
          </a:p>
        </p:txBody>
      </p:sp>
      <p:sp>
        <p:nvSpPr>
          <p:cNvPr id="1029"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endParaRPr lang="el-GR"/>
          </a:p>
        </p:txBody>
      </p:sp>
      <p:sp>
        <p:nvSpPr>
          <p:cNvPr id="8" name="Rectangle 2"/>
          <p:cNvSpPr txBox="1">
            <a:spLocks noChangeArrowheads="1"/>
          </p:cNvSpPr>
          <p:nvPr/>
        </p:nvSpPr>
        <p:spPr bwMode="auto">
          <a:xfrm>
            <a:off x="500034" y="357166"/>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pic>
        <p:nvPicPr>
          <p:cNvPr id="46083" name="Picture 3"/>
          <p:cNvPicPr>
            <a:picLocks noChangeAspect="1" noChangeArrowheads="1"/>
          </p:cNvPicPr>
          <p:nvPr/>
        </p:nvPicPr>
        <p:blipFill>
          <a:blip r:embed="rId3" cstate="print"/>
          <a:srcRect/>
          <a:stretch>
            <a:fillRect/>
          </a:stretch>
        </p:blipFill>
        <p:spPr bwMode="auto">
          <a:xfrm>
            <a:off x="209188" y="2864336"/>
            <a:ext cx="2613534" cy="2500330"/>
          </a:xfrm>
          <a:prstGeom prst="rect">
            <a:avLst/>
          </a:prstGeom>
          <a:noFill/>
          <a:ln w="9525">
            <a:noFill/>
            <a:miter lim="800000"/>
            <a:headEnd/>
            <a:tailEnd/>
          </a:ln>
        </p:spPr>
      </p:pic>
      <p:pic>
        <p:nvPicPr>
          <p:cNvPr id="46084" name="Picture 4"/>
          <p:cNvPicPr>
            <a:picLocks noChangeAspect="1" noChangeArrowheads="1"/>
          </p:cNvPicPr>
          <p:nvPr/>
        </p:nvPicPr>
        <p:blipFill>
          <a:blip r:embed="rId4" cstate="print"/>
          <a:srcRect/>
          <a:stretch>
            <a:fillRect/>
          </a:stretch>
        </p:blipFill>
        <p:spPr bwMode="auto">
          <a:xfrm>
            <a:off x="3214678" y="2786058"/>
            <a:ext cx="3285608" cy="2595567"/>
          </a:xfrm>
          <a:prstGeom prst="rect">
            <a:avLst/>
          </a:prstGeom>
          <a:noFill/>
          <a:ln w="9525">
            <a:noFill/>
            <a:miter lim="800000"/>
            <a:headEnd/>
            <a:tailEnd/>
          </a:ln>
        </p:spPr>
      </p:pic>
      <p:pic>
        <p:nvPicPr>
          <p:cNvPr id="46085" name="Picture 5"/>
          <p:cNvPicPr>
            <a:picLocks noChangeAspect="1" noChangeArrowheads="1"/>
          </p:cNvPicPr>
          <p:nvPr/>
        </p:nvPicPr>
        <p:blipFill>
          <a:blip r:embed="rId5" cstate="print"/>
          <a:srcRect/>
          <a:stretch>
            <a:fillRect/>
          </a:stretch>
        </p:blipFill>
        <p:spPr bwMode="auto">
          <a:xfrm>
            <a:off x="6715140" y="2786058"/>
            <a:ext cx="1875852" cy="2857520"/>
          </a:xfrm>
          <a:prstGeom prst="rect">
            <a:avLst/>
          </a:prstGeom>
          <a:noFill/>
          <a:ln w="9525">
            <a:noFill/>
            <a:miter lim="800000"/>
            <a:headEnd/>
            <a:tailEnd/>
          </a:ln>
        </p:spPr>
      </p:pic>
      <p:cxnSp>
        <p:nvCxnSpPr>
          <p:cNvPr id="13" name="12 - Ευθύγραμμο βέλος σύνδεσης"/>
          <p:cNvCxnSpPr/>
          <p:nvPr/>
        </p:nvCxnSpPr>
        <p:spPr>
          <a:xfrm>
            <a:off x="2786050" y="3286124"/>
            <a:ext cx="428628" cy="71438"/>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cxnSp>
        <p:nvCxnSpPr>
          <p:cNvPr id="14" name="13 - Ευθύγραμμο βέλος σύνδεσης"/>
          <p:cNvCxnSpPr/>
          <p:nvPr/>
        </p:nvCxnSpPr>
        <p:spPr>
          <a:xfrm>
            <a:off x="6429388" y="3286124"/>
            <a:ext cx="428628" cy="71438"/>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
        <p:nvSpPr>
          <p:cNvPr id="11" name="10 - Έλλειψη"/>
          <p:cNvSpPr/>
          <p:nvPr/>
        </p:nvSpPr>
        <p:spPr>
          <a:xfrm>
            <a:off x="7740352" y="4221088"/>
            <a:ext cx="576064"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1214422"/>
            <a:ext cx="8820150" cy="712788"/>
          </a:xfrm>
        </p:spPr>
        <p:txBody>
          <a:bodyPr/>
          <a:lstStyle/>
          <a:p>
            <a:pPr eaLnBrk="1" hangingPunct="1"/>
            <a:r>
              <a:rPr lang="el-GR" sz="2400" b="1" dirty="0" smtClean="0">
                <a:solidFill>
                  <a:srgbClr val="FF0000"/>
                </a:solidFill>
              </a:rPr>
              <a:t>Επικύρωση Διαχωριστικής Συνάρτησης</a:t>
            </a:r>
          </a:p>
        </p:txBody>
      </p:sp>
      <p:sp>
        <p:nvSpPr>
          <p:cNvPr id="1028" name="Rectangle 3"/>
          <p:cNvSpPr>
            <a:spLocks noGrp="1" noChangeArrowheads="1"/>
          </p:cNvSpPr>
          <p:nvPr>
            <p:ph type="body" idx="1"/>
          </p:nvPr>
        </p:nvSpPr>
        <p:spPr>
          <a:xfrm>
            <a:off x="428596" y="1857364"/>
            <a:ext cx="7858148" cy="1017578"/>
          </a:xfrm>
        </p:spPr>
        <p:txBody>
          <a:bodyPr/>
          <a:lstStyle/>
          <a:p>
            <a:pPr marL="0" indent="0" eaLnBrk="1" hangingPunct="1">
              <a:lnSpc>
                <a:spcPct val="90000"/>
              </a:lnSpc>
              <a:buFontTx/>
              <a:buNone/>
            </a:pPr>
            <a:r>
              <a:rPr lang="el-GR" sz="1600" dirty="0" smtClean="0"/>
              <a:t>Από τον</a:t>
            </a:r>
            <a:r>
              <a:rPr lang="en-US" sz="1600" dirty="0" smtClean="0"/>
              <a:t> </a:t>
            </a:r>
            <a:r>
              <a:rPr lang="el-GR" sz="1600" dirty="0" smtClean="0"/>
              <a:t>πίνακα συνάφειας βρίσκουμε κάπα 0,75 το οποίο δίνει καλή συμφωνία (</a:t>
            </a:r>
            <a:r>
              <a:rPr lang="el-GR" sz="1600" b="1" dirty="0" smtClean="0"/>
              <a:t>Α</a:t>
            </a:r>
            <a:r>
              <a:rPr lang="en-US" sz="1600" b="1" dirty="0" err="1" smtClean="0"/>
              <a:t>nalyze</a:t>
            </a:r>
            <a:r>
              <a:rPr lang="en-US" sz="1600" b="1" dirty="0" smtClean="0">
                <a:sym typeface="Symbol" pitchFamily="18" charset="2"/>
              </a:rPr>
              <a:t></a:t>
            </a:r>
            <a:r>
              <a:rPr lang="en-US" sz="1600" b="1" dirty="0" smtClean="0"/>
              <a:t> </a:t>
            </a:r>
            <a:r>
              <a:rPr lang="en-US" sz="1600" b="1" dirty="0" err="1" smtClean="0"/>
              <a:t>Descriptives</a:t>
            </a:r>
            <a:r>
              <a:rPr lang="en-US" sz="1600" b="1" dirty="0" smtClean="0"/>
              <a:t> </a:t>
            </a:r>
            <a:r>
              <a:rPr lang="en-US" sz="1600" b="1" dirty="0" smtClean="0">
                <a:sym typeface="Symbol" pitchFamily="18" charset="2"/>
              </a:rPr>
              <a:t></a:t>
            </a:r>
            <a:r>
              <a:rPr lang="en-US" sz="1600" b="1" dirty="0" smtClean="0"/>
              <a:t> Crosstabs</a:t>
            </a:r>
            <a:r>
              <a:rPr lang="en-US" sz="1600" dirty="0" smtClean="0"/>
              <a:t>)</a:t>
            </a:r>
            <a:endParaRPr lang="el-GR" sz="1600" dirty="0" smtClean="0"/>
          </a:p>
        </p:txBody>
      </p:sp>
      <p:sp>
        <p:nvSpPr>
          <p:cNvPr id="1029"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endParaRPr lang="el-GR"/>
          </a:p>
        </p:txBody>
      </p:sp>
      <p:graphicFrame>
        <p:nvGraphicFramePr>
          <p:cNvPr id="1026" name="Object 4"/>
          <p:cNvGraphicFramePr>
            <a:graphicFrameLocks noChangeAspect="1"/>
          </p:cNvGraphicFramePr>
          <p:nvPr/>
        </p:nvGraphicFramePr>
        <p:xfrm>
          <a:off x="827584" y="4797152"/>
          <a:ext cx="5577140" cy="1420829"/>
        </p:xfrm>
        <a:graphic>
          <a:graphicData uri="http://schemas.openxmlformats.org/presentationml/2006/ole">
            <mc:AlternateContent xmlns:mc="http://schemas.openxmlformats.org/markup-compatibility/2006">
              <mc:Choice xmlns:v="urn:schemas-microsoft-com:vml" Requires="v">
                <p:oleObj spid="_x0000_s98311" name="Equation" r:id="rId4" imgW="4483100" imgH="1143000" progId="Equation.DSMT4">
                  <p:embed/>
                </p:oleObj>
              </mc:Choice>
              <mc:Fallback>
                <p:oleObj name="Equation" r:id="rId4" imgW="4483100" imgH="1143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797152"/>
                        <a:ext cx="5577140" cy="1420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0" name="Picture 6"/>
          <p:cNvPicPr>
            <a:picLocks noChangeAspect="1" noChangeArrowheads="1"/>
          </p:cNvPicPr>
          <p:nvPr/>
        </p:nvPicPr>
        <p:blipFill>
          <a:blip r:embed="rId6" cstate="print"/>
          <a:srcRect/>
          <a:stretch>
            <a:fillRect/>
          </a:stretch>
        </p:blipFill>
        <p:spPr bwMode="auto">
          <a:xfrm>
            <a:off x="428596" y="2786058"/>
            <a:ext cx="7632700" cy="2095500"/>
          </a:xfrm>
          <a:prstGeom prst="rect">
            <a:avLst/>
          </a:prstGeom>
          <a:noFill/>
          <a:ln w="9525">
            <a:noFill/>
            <a:miter lim="800000"/>
            <a:headEnd/>
            <a:tailEnd/>
          </a:ln>
        </p:spPr>
      </p:pic>
      <p:sp>
        <p:nvSpPr>
          <p:cNvPr id="1031" name="Rectangle 7"/>
          <p:cNvSpPr>
            <a:spLocks noChangeArrowheads="1"/>
          </p:cNvSpPr>
          <p:nvPr/>
        </p:nvSpPr>
        <p:spPr bwMode="auto">
          <a:xfrm>
            <a:off x="2373284" y="3649658"/>
            <a:ext cx="2374900" cy="287338"/>
          </a:xfrm>
          <a:prstGeom prst="rect">
            <a:avLst/>
          </a:prstGeom>
          <a:noFill/>
          <a:ln w="28575">
            <a:solidFill>
              <a:schemeClr val="tx2"/>
            </a:solidFill>
            <a:miter lim="800000"/>
            <a:headEnd/>
            <a:tailEnd/>
          </a:ln>
        </p:spPr>
        <p:txBody>
          <a:bodyPr wrap="none" anchor="ctr"/>
          <a:lstStyle/>
          <a:p>
            <a:endParaRPr lang="el-GR"/>
          </a:p>
        </p:txBody>
      </p:sp>
      <p:sp>
        <p:nvSpPr>
          <p:cNvPr id="8" name="Rectangle 2"/>
          <p:cNvSpPr txBox="1">
            <a:spLocks noChangeArrowheads="1"/>
          </p:cNvSpPr>
          <p:nvPr/>
        </p:nvSpPr>
        <p:spPr bwMode="auto">
          <a:xfrm>
            <a:off x="500034" y="357166"/>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sp>
        <p:nvSpPr>
          <p:cNvPr id="9" name="8 - TextBox"/>
          <p:cNvSpPr txBox="1"/>
          <p:nvPr/>
        </p:nvSpPr>
        <p:spPr>
          <a:xfrm>
            <a:off x="6516216" y="5157192"/>
            <a:ext cx="2232248" cy="923330"/>
          </a:xfrm>
          <a:prstGeom prst="rect">
            <a:avLst/>
          </a:prstGeom>
          <a:noFill/>
          <a:ln>
            <a:solidFill>
              <a:srgbClr val="C00000"/>
            </a:solidFill>
          </a:ln>
        </p:spPr>
        <p:txBody>
          <a:bodyPr wrap="square" rtlCol="0">
            <a:spAutoFit/>
          </a:bodyPr>
          <a:lstStyle/>
          <a:p>
            <a:r>
              <a:rPr lang="el-GR" dirty="0" smtClean="0"/>
              <a:t>Τιμές Κ κοντά στο 1 υποδηλώνουν καλή κατάταξη</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14348" y="1428736"/>
            <a:ext cx="8207375" cy="755650"/>
          </a:xfrm>
        </p:spPr>
        <p:txBody>
          <a:bodyPr/>
          <a:lstStyle/>
          <a:p>
            <a:pPr eaLnBrk="1" hangingPunct="1"/>
            <a:r>
              <a:rPr lang="el-GR" sz="2400" b="1" dirty="0" smtClean="0">
                <a:solidFill>
                  <a:srgbClr val="FF0000"/>
                </a:solidFill>
              </a:rPr>
              <a:t>Διαγραμματική Απεικόνιση Ομάδων</a:t>
            </a:r>
          </a:p>
        </p:txBody>
      </p:sp>
      <p:sp>
        <p:nvSpPr>
          <p:cNvPr id="30723" name="Rectangle 3"/>
          <p:cNvSpPr>
            <a:spLocks noGrp="1" noChangeArrowheads="1"/>
          </p:cNvSpPr>
          <p:nvPr>
            <p:ph type="body" idx="1"/>
          </p:nvPr>
        </p:nvSpPr>
        <p:spPr>
          <a:xfrm>
            <a:off x="4643438" y="3071810"/>
            <a:ext cx="4143404" cy="1428760"/>
          </a:xfrm>
        </p:spPr>
        <p:txBody>
          <a:bodyPr/>
          <a:lstStyle/>
          <a:p>
            <a:pPr marL="0" indent="0" algn="just" eaLnBrk="1" hangingPunct="1">
              <a:lnSpc>
                <a:spcPct val="90000"/>
              </a:lnSpc>
              <a:buFontTx/>
              <a:buNone/>
            </a:pPr>
            <a:r>
              <a:rPr lang="el-GR" sz="1600" dirty="0" smtClean="0"/>
              <a:t>Αν θέλουμε να δούμε τιμές μεταβλητών και τη σχέση πραγματικών και προβλεπόμενων ομάδων κάνουμε το </a:t>
            </a:r>
            <a:r>
              <a:rPr lang="el-GR" sz="1600" dirty="0" smtClean="0">
                <a:solidFill>
                  <a:srgbClr val="FF0000"/>
                </a:solidFill>
              </a:rPr>
              <a:t>διάγραμμα σημείων </a:t>
            </a:r>
            <a:r>
              <a:rPr lang="el-GR" sz="1600" dirty="0" smtClean="0"/>
              <a:t>με τύπο σημείων τις πραγματικές τιμές και ετικέτες τις προβλεπόμενες ομάδες</a:t>
            </a:r>
          </a:p>
        </p:txBody>
      </p:sp>
      <p:pic>
        <p:nvPicPr>
          <p:cNvPr id="30724" name="Picture 4"/>
          <p:cNvPicPr>
            <a:picLocks noChangeAspect="1" noChangeArrowheads="1"/>
          </p:cNvPicPr>
          <p:nvPr/>
        </p:nvPicPr>
        <p:blipFill>
          <a:blip r:embed="rId3" cstate="print"/>
          <a:srcRect t="7567" r="5653"/>
          <a:stretch>
            <a:fillRect/>
          </a:stretch>
        </p:blipFill>
        <p:spPr bwMode="auto">
          <a:xfrm>
            <a:off x="357158" y="2214554"/>
            <a:ext cx="4382969" cy="3435363"/>
          </a:xfrm>
          <a:prstGeom prst="rect">
            <a:avLst/>
          </a:prstGeom>
          <a:noFill/>
          <a:ln w="9525">
            <a:noFill/>
            <a:miter lim="800000"/>
            <a:headEnd/>
            <a:tailEnd/>
          </a:ln>
        </p:spPr>
      </p:pic>
      <p:sp>
        <p:nvSpPr>
          <p:cNvPr id="5" name="Rectangle 2"/>
          <p:cNvSpPr txBox="1">
            <a:spLocks noChangeArrowheads="1"/>
          </p:cNvSpPr>
          <p:nvPr/>
        </p:nvSpPr>
        <p:spPr bwMode="auto">
          <a:xfrm>
            <a:off x="500034" y="357166"/>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2" indent="0" algn="l" defTabSz="914400" rtl="0" eaLnBrk="1" fontAlgn="base" latinLnBrk="0" hangingPunct="1">
              <a:lnSpc>
                <a:spcPct val="115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Cambria" pitchFamily="18" charset="0"/>
              </a:rPr>
              <a:t>Εφαρμογή της</a:t>
            </a:r>
            <a:r>
              <a:rPr kumimoji="0" lang="en-US" sz="2800" b="0" i="0" u="none" strike="noStrike" kern="0" cap="none" spc="0" normalizeH="0" baseline="0" noProof="0" dirty="0" smtClean="0">
                <a:ln>
                  <a:noFill/>
                </a:ln>
                <a:solidFill>
                  <a:schemeClr val="tx2"/>
                </a:solidFill>
                <a:effectLst/>
                <a:uLnTx/>
                <a:uFillTx/>
                <a:latin typeface="Cambria" pitchFamily="18" charset="0"/>
              </a:rPr>
              <a:t> </a:t>
            </a:r>
            <a:r>
              <a:rPr kumimoji="0" lang="el-GR" sz="2800" b="0" i="0" u="none" strike="noStrike" kern="0" cap="none" spc="0" normalizeH="0" baseline="0" noProof="0" dirty="0" smtClean="0">
                <a:ln>
                  <a:noFill/>
                </a:ln>
                <a:solidFill>
                  <a:schemeClr val="tx2"/>
                </a:solidFill>
                <a:effectLst/>
                <a:uLnTx/>
                <a:uFillTx/>
                <a:latin typeface="Cambria" pitchFamily="18" charset="0"/>
              </a:rPr>
              <a:t>Διαχωριστικής Ανάλυσης</a:t>
            </a:r>
            <a:endParaRPr kumimoji="0" lang="en-US" sz="2800" b="0" i="0" u="none" strike="noStrike" kern="0" cap="none" spc="0" normalizeH="0" baseline="0" noProof="0" dirty="0" smtClean="0">
              <a:ln>
                <a:noFill/>
              </a:ln>
              <a:solidFill>
                <a:schemeClr val="tx2"/>
              </a:solidFill>
              <a:effectLst/>
              <a:uLnTx/>
              <a:uFillTx/>
              <a:latin typeface="Cambri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στη Διαχωριστική Ανάλυση</a:t>
            </a:r>
            <a:endParaRPr lang="el-GR" dirty="0"/>
          </a:p>
        </p:txBody>
      </p:sp>
      <p:sp>
        <p:nvSpPr>
          <p:cNvPr id="3" name="Θέση περιεχομένου 2"/>
          <p:cNvSpPr>
            <a:spLocks noGrp="1"/>
          </p:cNvSpPr>
          <p:nvPr>
            <p:ph idx="1"/>
          </p:nvPr>
        </p:nvSpPr>
        <p:spPr>
          <a:xfrm>
            <a:off x="683568" y="1484784"/>
            <a:ext cx="7696200" cy="4176712"/>
          </a:xfrm>
        </p:spPr>
        <p:txBody>
          <a:bodyPr/>
          <a:lstStyle/>
          <a:p>
            <a:pPr marL="0" indent="0" algn="just">
              <a:buNone/>
            </a:pPr>
            <a:r>
              <a:rPr lang="el-GR" dirty="0" smtClean="0"/>
              <a:t>Το αρχείο περιλαμβάνει πληροφορίες σχετικές με δημογραφικά στοιχεία όπως προέκυψαν από ένα ερωτηματολόγιο σχετικά με το κάπνισμα σε έναν εργασιακό χώρο. </a:t>
            </a:r>
          </a:p>
          <a:p>
            <a:pPr marL="0" indent="0" algn="just">
              <a:buNone/>
            </a:pPr>
            <a:endParaRPr lang="el-GR" dirty="0"/>
          </a:p>
          <a:p>
            <a:pPr marL="0" indent="0" algn="just">
              <a:buNone/>
            </a:pPr>
            <a:r>
              <a:rPr lang="el-GR" dirty="0" smtClean="0"/>
              <a:t>Η μεταβλητή </a:t>
            </a:r>
            <a:r>
              <a:rPr lang="en-US" dirty="0" smtClean="0"/>
              <a:t>‘</a:t>
            </a:r>
            <a:r>
              <a:rPr lang="en-US" i="1" dirty="0"/>
              <a:t>smoke</a:t>
            </a:r>
            <a:r>
              <a:rPr lang="en-US" dirty="0"/>
              <a:t>’ </a:t>
            </a:r>
            <a:r>
              <a:rPr lang="el-GR" dirty="0" smtClean="0"/>
              <a:t>δηλώνει εάν ο εργαζόμενος καπνίζει ή όχι. </a:t>
            </a:r>
          </a:p>
          <a:p>
            <a:pPr marL="0" indent="0" algn="just">
              <a:buNone/>
            </a:pPr>
            <a:endParaRPr lang="el-GR" dirty="0"/>
          </a:p>
          <a:p>
            <a:pPr marL="0" indent="0" algn="just">
              <a:buNone/>
            </a:pPr>
            <a:r>
              <a:rPr lang="el-GR" dirty="0" smtClean="0"/>
              <a:t>Οι υπόλοιπες μεταβλητές είναι, η ηλικία, οι ημέρες απουσίας λόγω ασθένειας τον προηγούμενο χρόνο, σκορ αυτοεκτίμησης, σκορ άγχους, σκορ στην στάση απέναντι στο κάπνισμα στον εργασιακό χώρο. Εφαρμόστε τη διαχωριστική ανάλυση</a:t>
            </a:r>
          </a:p>
          <a:p>
            <a:pPr marL="0" indent="0" algn="just">
              <a:buNone/>
            </a:pPr>
            <a:endParaRPr lang="en-US" dirty="0"/>
          </a:p>
          <a:p>
            <a:pPr marL="0" indent="0" algn="just">
              <a:buNone/>
            </a:pPr>
            <a:r>
              <a:rPr lang="en-US" dirty="0" smtClean="0">
                <a:solidFill>
                  <a:srgbClr val="FF0000"/>
                </a:solidFill>
              </a:rPr>
              <a:t>Data file: </a:t>
            </a:r>
            <a:r>
              <a:rPr lang="en-US" dirty="0" err="1" smtClean="0">
                <a:solidFill>
                  <a:srgbClr val="FF0000"/>
                </a:solidFill>
              </a:rPr>
              <a:t>DA_Smoke.sav</a:t>
            </a:r>
            <a:endParaRPr lang="en-US" dirty="0" smtClean="0">
              <a:solidFill>
                <a:srgbClr val="FF0000"/>
              </a:solidFill>
            </a:endParaRPr>
          </a:p>
        </p:txBody>
      </p:sp>
    </p:spTree>
    <p:extLst>
      <p:ext uri="{BB962C8B-B14F-4D97-AF65-F5344CB8AC3E}">
        <p14:creationId xmlns:p14="http://schemas.microsoft.com/office/powerpoint/2010/main" val="369815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Σκοπός της Διαχωριστικής Ανάλυσης</a:t>
            </a:r>
            <a:endParaRPr lang="el-GR" dirty="0"/>
          </a:p>
        </p:txBody>
      </p:sp>
      <p:sp>
        <p:nvSpPr>
          <p:cNvPr id="70659" name="Rectangle 3"/>
          <p:cNvSpPr>
            <a:spLocks noGrp="1" noChangeArrowheads="1"/>
          </p:cNvSpPr>
          <p:nvPr>
            <p:ph type="body" idx="1"/>
          </p:nvPr>
        </p:nvSpPr>
        <p:spPr>
          <a:xfrm>
            <a:off x="785786" y="1571612"/>
            <a:ext cx="7696200" cy="4176712"/>
          </a:xfrm>
        </p:spPr>
        <p:txBody>
          <a:bodyPr/>
          <a:lstStyle/>
          <a:p>
            <a:pPr marL="0" lvl="1" indent="0" algn="just">
              <a:spcBef>
                <a:spcPct val="0"/>
              </a:spcBef>
              <a:buClr>
                <a:srgbClr val="3333CC"/>
              </a:buClr>
              <a:buFont typeface="Wingdings" pitchFamily="2" charset="2"/>
              <a:buNone/>
            </a:pPr>
            <a:r>
              <a:rPr lang="el-GR" dirty="0" smtClean="0"/>
              <a:t>Η βασική ιδέα της Διαχωριστικής Ανάλυσης είναι να κατατάξει παρατηρήσεις σε γνωστούς πληθυσμούς με γνωστές κατανομές για κάθε πληθυσμό.</a:t>
            </a:r>
            <a:r>
              <a:rPr lang="en-US" dirty="0" smtClean="0"/>
              <a:t> </a:t>
            </a:r>
            <a:endParaRPr lang="el-GR" dirty="0" smtClean="0"/>
          </a:p>
          <a:p>
            <a:pPr marL="0" lvl="1" indent="0" algn="just">
              <a:spcBef>
                <a:spcPct val="0"/>
              </a:spcBef>
              <a:buClr>
                <a:srgbClr val="3333CC"/>
              </a:buClr>
              <a:buFont typeface="Wingdings" pitchFamily="2" charset="2"/>
              <a:buNone/>
            </a:pPr>
            <a:endParaRPr lang="el-GR" dirty="0" smtClean="0"/>
          </a:p>
          <a:p>
            <a:pPr marL="0" lvl="1" indent="0" algn="just">
              <a:spcBef>
                <a:spcPct val="0"/>
              </a:spcBef>
              <a:buClr>
                <a:srgbClr val="3333CC"/>
              </a:buClr>
              <a:buFont typeface="Wingdings" pitchFamily="2" charset="2"/>
              <a:buNone/>
            </a:pPr>
            <a:r>
              <a:rPr lang="el-GR" dirty="0" smtClean="0"/>
              <a:t>Έστω ότι έχουμε Κ πληθυσμούς. Για κάθε πληθυσμό </a:t>
            </a:r>
            <a:r>
              <a:rPr lang="el-GR" dirty="0" err="1" smtClean="0"/>
              <a:t>Π</a:t>
            </a:r>
            <a:r>
              <a:rPr lang="el-GR" baseline="-25000" dirty="0" err="1" smtClean="0"/>
              <a:t>κ</a:t>
            </a:r>
            <a:r>
              <a:rPr lang="el-GR" dirty="0" smtClean="0"/>
              <a:t> έχουμε μία κατανομή </a:t>
            </a:r>
            <a:r>
              <a:rPr lang="en-US" dirty="0" err="1" smtClean="0"/>
              <a:t>f</a:t>
            </a:r>
            <a:r>
              <a:rPr lang="en-US" baseline="-25000" dirty="0" err="1" smtClean="0"/>
              <a:t>k</a:t>
            </a:r>
            <a:r>
              <a:rPr lang="en-US" dirty="0" smtClean="0"/>
              <a:t>(x).  </a:t>
            </a:r>
            <a:r>
              <a:rPr lang="el-GR" dirty="0" smtClean="0">
                <a:solidFill>
                  <a:schemeClr val="tx2"/>
                </a:solidFill>
              </a:rPr>
              <a:t>Σκοπός</a:t>
            </a:r>
            <a:r>
              <a:rPr lang="el-GR" dirty="0" smtClean="0"/>
              <a:t> της Διαχωριστικής Ανάλυσης είναι να κατανείμει κάθε παρατήρηση στους Κ γνωστούς πληθυσμούς – ομάδες. </a:t>
            </a:r>
          </a:p>
          <a:p>
            <a:pPr marL="0" lvl="1" indent="0" algn="just">
              <a:spcBef>
                <a:spcPct val="0"/>
              </a:spcBef>
              <a:buClr>
                <a:srgbClr val="3333CC"/>
              </a:buClr>
              <a:buFont typeface="Wingdings" pitchFamily="2" charset="2"/>
              <a:buNone/>
            </a:pPr>
            <a:endParaRPr lang="el-GR" dirty="0" smtClean="0"/>
          </a:p>
          <a:p>
            <a:pPr marL="0" lvl="1" indent="0" algn="just">
              <a:spcBef>
                <a:spcPct val="0"/>
              </a:spcBef>
              <a:buClr>
                <a:srgbClr val="3333CC"/>
              </a:buClr>
              <a:buFont typeface="Wingdings" pitchFamily="2" charset="2"/>
              <a:buNone/>
            </a:pPr>
            <a:r>
              <a:rPr lang="el-GR" dirty="0" smtClean="0"/>
              <a:t>Στην ουσία ψάχνουμε για έναν </a:t>
            </a:r>
            <a:r>
              <a:rPr lang="el-GR" dirty="0" smtClean="0">
                <a:solidFill>
                  <a:schemeClr val="tx2"/>
                </a:solidFill>
              </a:rPr>
              <a:t>κανόνα</a:t>
            </a:r>
            <a:r>
              <a:rPr lang="el-GR" dirty="0" smtClean="0"/>
              <a:t> ο οποίος θα κατατάξει σωστά όσο το δυνατόν περισσότερες παρατηρήσεις.</a:t>
            </a:r>
          </a:p>
          <a:p>
            <a:pPr lvl="2">
              <a:lnSpc>
                <a:spcPct val="115000"/>
              </a:lnSpc>
              <a:spcBef>
                <a:spcPct val="0"/>
              </a:spcBef>
              <a:buClr>
                <a:schemeClr val="tx2"/>
              </a:buClr>
              <a:buSzPct val="100000"/>
              <a:buNone/>
            </a:pPr>
            <a:endParaRPr lang="en-US" dirty="0" smtClean="0"/>
          </a:p>
          <a:p>
            <a:pPr>
              <a:buClr>
                <a:schemeClr val="tx2"/>
              </a:buClr>
            </a:pPr>
            <a:endParaRPr lang="el-G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79684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Σκοπός της Διαχωριστικής Ανάλυσης</a:t>
            </a:r>
            <a:endParaRPr lang="el-GR" dirty="0"/>
          </a:p>
        </p:txBody>
      </p:sp>
      <p:sp>
        <p:nvSpPr>
          <p:cNvPr id="70659" name="Rectangle 3"/>
          <p:cNvSpPr>
            <a:spLocks noGrp="1" noChangeArrowheads="1"/>
          </p:cNvSpPr>
          <p:nvPr>
            <p:ph type="body" idx="1"/>
          </p:nvPr>
        </p:nvSpPr>
        <p:spPr>
          <a:xfrm>
            <a:off x="785786" y="1571612"/>
            <a:ext cx="7696200" cy="571504"/>
          </a:xfrm>
        </p:spPr>
        <p:txBody>
          <a:bodyPr/>
          <a:lstStyle/>
          <a:p>
            <a:pPr marL="0" lvl="1" indent="0" algn="just">
              <a:spcBef>
                <a:spcPct val="0"/>
              </a:spcBef>
              <a:buClr>
                <a:srgbClr val="3333CC"/>
              </a:buClr>
              <a:buFont typeface="Wingdings" pitchFamily="2" charset="2"/>
              <a:buNone/>
            </a:pPr>
            <a:r>
              <a:rPr lang="el-GR" sz="1600" dirty="0" smtClean="0"/>
              <a:t>Η Διαχωριστική Ανάλυση μοιάζει με την ανάλυση κατά συστάδες αλλά έχει και σημαντικές διαφορές.</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n-US" sz="1600" dirty="0" smtClean="0"/>
          </a:p>
          <a:p>
            <a:pPr>
              <a:buClr>
                <a:schemeClr val="tx2"/>
              </a:buClr>
            </a:pPr>
            <a:endParaRPr lang="el-GR" sz="1600" dirty="0" smtClean="0"/>
          </a:p>
        </p:txBody>
      </p:sp>
      <p:graphicFrame>
        <p:nvGraphicFramePr>
          <p:cNvPr id="4" name="3 - Πίνακας"/>
          <p:cNvGraphicFramePr>
            <a:graphicFrameLocks noGrp="1"/>
          </p:cNvGraphicFramePr>
          <p:nvPr/>
        </p:nvGraphicFramePr>
        <p:xfrm>
          <a:off x="1000100" y="2500306"/>
          <a:ext cx="7072362" cy="2052320"/>
        </p:xfrm>
        <a:graphic>
          <a:graphicData uri="http://schemas.openxmlformats.org/drawingml/2006/table">
            <a:tbl>
              <a:tblPr firstRow="1" bandRow="1">
                <a:tableStyleId>{5C22544A-7EE6-4342-B048-85BDC9FD1C3A}</a:tableStyleId>
              </a:tblPr>
              <a:tblGrid>
                <a:gridCol w="3536181"/>
                <a:gridCol w="3536181"/>
              </a:tblGrid>
              <a:tr h="370840">
                <a:tc>
                  <a:txBody>
                    <a:bodyPr/>
                    <a:lstStyle/>
                    <a:p>
                      <a:r>
                        <a:rPr lang="el-GR" sz="1600" dirty="0" smtClean="0"/>
                        <a:t>Διαχωριστική Ανάλυση</a:t>
                      </a:r>
                      <a:endParaRPr lang="el-GR" sz="1600" dirty="0"/>
                    </a:p>
                  </a:txBody>
                  <a:tcPr/>
                </a:tc>
                <a:tc>
                  <a:txBody>
                    <a:bodyPr/>
                    <a:lstStyle/>
                    <a:p>
                      <a:r>
                        <a:rPr lang="el-GR" sz="1600" dirty="0" smtClean="0"/>
                        <a:t>Ανάλυση Κατά Συστάδες</a:t>
                      </a:r>
                      <a:r>
                        <a:rPr lang="el-GR" sz="1600" baseline="0" dirty="0" smtClean="0"/>
                        <a:t> </a:t>
                      </a:r>
                      <a:endParaRPr lang="el-GR" sz="1600" dirty="0"/>
                    </a:p>
                  </a:txBody>
                  <a:tcPr/>
                </a:tc>
              </a:tr>
              <a:tr h="370840">
                <a:tc>
                  <a:txBody>
                    <a:bodyPr/>
                    <a:lstStyle/>
                    <a:p>
                      <a:r>
                        <a:rPr lang="el-GR" sz="1600" dirty="0" smtClean="0"/>
                        <a:t>Οι ομάδες</a:t>
                      </a:r>
                      <a:r>
                        <a:rPr lang="el-GR" sz="1600" baseline="0" dirty="0" smtClean="0"/>
                        <a:t> είναι γνωστές</a:t>
                      </a:r>
                      <a:endParaRPr lang="el-GR" sz="1600" dirty="0"/>
                    </a:p>
                  </a:txBody>
                  <a:tcPr/>
                </a:tc>
                <a:tc>
                  <a:txBody>
                    <a:bodyPr/>
                    <a:lstStyle/>
                    <a:p>
                      <a:r>
                        <a:rPr lang="el-GR" sz="1600" dirty="0" smtClean="0"/>
                        <a:t>Οι ομάδες</a:t>
                      </a:r>
                      <a:r>
                        <a:rPr lang="el-GR" sz="1600" baseline="0" dirty="0" smtClean="0"/>
                        <a:t> δεν είναι γνωστές</a:t>
                      </a:r>
                      <a:endParaRPr lang="el-GR" sz="1600" dirty="0"/>
                    </a:p>
                  </a:txBody>
                  <a:tcPr/>
                </a:tc>
              </a:tr>
              <a:tr h="370840">
                <a:tc>
                  <a:txBody>
                    <a:bodyPr/>
                    <a:lstStyle/>
                    <a:p>
                      <a:r>
                        <a:rPr lang="el-GR" sz="1600" dirty="0" smtClean="0"/>
                        <a:t>Κύριο</a:t>
                      </a:r>
                      <a:r>
                        <a:rPr lang="el-GR" sz="1600" baseline="0" dirty="0" smtClean="0"/>
                        <a:t> μέλημα να βρούμε ένα κανόνα ο οποίος θα βοηθήσει να λάβουμε αποφάσεις στο μέλλον</a:t>
                      </a:r>
                      <a:endParaRPr lang="el-GR" sz="1600" dirty="0"/>
                    </a:p>
                  </a:txBody>
                  <a:tcPr/>
                </a:tc>
                <a:tc>
                  <a:txBody>
                    <a:bodyPr/>
                    <a:lstStyle/>
                    <a:p>
                      <a:r>
                        <a:rPr lang="el-GR" sz="1600" dirty="0" smtClean="0"/>
                        <a:t>Κύριος στόχος είναι να δημιουργήσουμε</a:t>
                      </a:r>
                      <a:r>
                        <a:rPr lang="el-GR" sz="1600" baseline="0" dirty="0" smtClean="0"/>
                        <a:t> ομοειδής ομάδες με σκοπό την κατανόηση των ήδη υπαρχόντων στοιχείων και τη μείωση της διασποράς σε επιμέρους ομάδες.</a:t>
                      </a:r>
                      <a:endParaRPr lang="el-GR" sz="1600" dirty="0"/>
                    </a:p>
                  </a:txBody>
                  <a:tcPr/>
                </a:tc>
              </a:tr>
            </a:tbl>
          </a:graphicData>
        </a:graphic>
      </p:graphicFrame>
      <p:sp>
        <p:nvSpPr>
          <p:cNvPr id="5" name="Rectangle 3"/>
          <p:cNvSpPr txBox="1">
            <a:spLocks noChangeArrowheads="1"/>
          </p:cNvSpPr>
          <p:nvPr/>
        </p:nvSpPr>
        <p:spPr bwMode="auto">
          <a:xfrm>
            <a:off x="785786" y="5000636"/>
            <a:ext cx="7696200"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1" indent="0" algn="just" defTabSz="914400" rtl="0" eaLnBrk="1" fontAlgn="base" latinLnBrk="0" hangingPunct="1">
              <a:lnSpc>
                <a:spcPct val="100000"/>
              </a:lnSpc>
              <a:spcBef>
                <a:spcPct val="0"/>
              </a:spcBef>
              <a:spcAft>
                <a:spcPct val="0"/>
              </a:spcAft>
              <a:buClr>
                <a:srgbClr val="3333CC"/>
              </a:buClr>
              <a:buSzPct val="150000"/>
              <a:buFont typeface="Wingdings" pitchFamily="2" charset="2"/>
              <a:buNone/>
              <a:tabLst/>
              <a:defRPr/>
            </a:pPr>
            <a:r>
              <a:rPr kumimoji="0" lang="el-GR" sz="1600" b="0" i="0" u="none" strike="noStrike" kern="0" cap="none" spc="0" normalizeH="0" baseline="0" noProof="0" dirty="0" smtClean="0">
                <a:ln>
                  <a:noFill/>
                </a:ln>
                <a:solidFill>
                  <a:schemeClr val="tx1"/>
                </a:solidFill>
                <a:effectLst/>
                <a:uLnTx/>
                <a:uFillTx/>
                <a:latin typeface="+mn-lt"/>
              </a:rPr>
              <a:t>Η Διαχωριστική Ανάλυση είναι</a:t>
            </a:r>
            <a:r>
              <a:rPr kumimoji="0" lang="el-GR" sz="1600" b="0" i="0" u="none" strike="noStrike" kern="0" cap="none" spc="0" normalizeH="0" noProof="0" dirty="0" smtClean="0">
                <a:ln>
                  <a:noFill/>
                </a:ln>
                <a:solidFill>
                  <a:schemeClr val="tx1"/>
                </a:solidFill>
                <a:effectLst/>
                <a:uLnTx/>
                <a:uFillTx/>
                <a:latin typeface="+mn-lt"/>
              </a:rPr>
              <a:t> μια μέθοδος αρκετά πολύπλοκη στην κατασκευή της, αλλά πολύ χρήσιμη και διαδεδομένη στην επιστημονική κοινότητα.</a:t>
            </a:r>
            <a:endParaRPr kumimoji="0" lang="el-GR" sz="1600" b="0" i="0" u="none" strike="noStrike" kern="0" cap="none" spc="0" normalizeH="0" baseline="0" noProof="0" dirty="0" smtClean="0">
              <a:ln>
                <a:noFill/>
              </a:ln>
              <a:solidFill>
                <a:schemeClr val="tx1"/>
              </a:solidFill>
              <a:effectLst/>
              <a:uLnTx/>
              <a:uFillTx/>
              <a:latin typeface="+mn-lt"/>
            </a:endParaRPr>
          </a:p>
          <a:p>
            <a:pPr marL="0" marR="0" lvl="1" indent="0" algn="just" defTabSz="914400" rtl="0" eaLnBrk="1" fontAlgn="base" latinLnBrk="0" hangingPunct="1">
              <a:lnSpc>
                <a:spcPct val="100000"/>
              </a:lnSpc>
              <a:spcBef>
                <a:spcPct val="0"/>
              </a:spcBef>
              <a:spcAft>
                <a:spcPct val="0"/>
              </a:spcAft>
              <a:buClr>
                <a:srgbClr val="3333CC"/>
              </a:buClr>
              <a:buSzPct val="150000"/>
              <a:buFont typeface="Wingdings" pitchFamily="2" charset="2"/>
              <a:buNone/>
              <a:tabLst/>
              <a:defRPr/>
            </a:pPr>
            <a:endParaRPr kumimoji="0" lang="el-GR" sz="1600" b="0" i="0" u="none" strike="noStrike" kern="0" cap="none" spc="0" normalizeH="0" baseline="0" noProof="0" dirty="0" smtClean="0">
              <a:ln>
                <a:noFill/>
              </a:ln>
              <a:solidFill>
                <a:schemeClr val="tx1"/>
              </a:solidFill>
              <a:effectLst/>
              <a:uLnTx/>
              <a:uFillTx/>
              <a:latin typeface="+mn-lt"/>
            </a:endParaRPr>
          </a:p>
          <a:p>
            <a:pPr marL="0" marR="0" lvl="1" indent="0" algn="just" defTabSz="914400" rtl="0" eaLnBrk="1" fontAlgn="base" latinLnBrk="0" hangingPunct="1">
              <a:lnSpc>
                <a:spcPct val="100000"/>
              </a:lnSpc>
              <a:spcBef>
                <a:spcPct val="0"/>
              </a:spcBef>
              <a:spcAft>
                <a:spcPct val="0"/>
              </a:spcAft>
              <a:buClr>
                <a:srgbClr val="3333CC"/>
              </a:buClr>
              <a:buSzPct val="150000"/>
              <a:buFont typeface="Wingdings" pitchFamily="2" charset="2"/>
              <a:buNone/>
              <a:tabLst/>
              <a:defRPr/>
            </a:pPr>
            <a:endParaRPr kumimoji="0" lang="en-US" sz="16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l-GR"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Εφαρμογές της Διαχωριστικής Ανάλυσης</a:t>
            </a:r>
            <a:endParaRPr lang="el-GR" dirty="0"/>
          </a:p>
        </p:txBody>
      </p:sp>
      <p:sp>
        <p:nvSpPr>
          <p:cNvPr id="70659" name="Rectangle 3"/>
          <p:cNvSpPr>
            <a:spLocks noGrp="1" noChangeArrowheads="1"/>
          </p:cNvSpPr>
          <p:nvPr>
            <p:ph type="body" idx="1"/>
          </p:nvPr>
        </p:nvSpPr>
        <p:spPr>
          <a:xfrm>
            <a:off x="785786" y="1571612"/>
            <a:ext cx="7696200" cy="4176712"/>
          </a:xfrm>
        </p:spPr>
        <p:txBody>
          <a:bodyPr/>
          <a:lstStyle/>
          <a:p>
            <a:pPr marL="0" lvl="1" indent="0" algn="just">
              <a:spcBef>
                <a:spcPct val="0"/>
              </a:spcBef>
              <a:buClr>
                <a:srgbClr val="3333CC"/>
              </a:buClr>
              <a:buFont typeface="Wingdings" pitchFamily="2" charset="2"/>
              <a:buNone/>
            </a:pPr>
            <a:r>
              <a:rPr lang="el-GR" dirty="0" smtClean="0"/>
              <a:t>Η Διαχωριστική Ανάλυση έχει πολλές εφαρμογές.</a:t>
            </a:r>
          </a:p>
          <a:p>
            <a:pPr marL="0" lvl="1" indent="0" algn="just">
              <a:spcBef>
                <a:spcPct val="0"/>
              </a:spcBef>
              <a:buClr>
                <a:srgbClr val="3333CC"/>
              </a:buClr>
              <a:buFont typeface="Wingdings" pitchFamily="2" charset="2"/>
              <a:buNone/>
            </a:pPr>
            <a:endParaRPr lang="el-GR" dirty="0" smtClean="0"/>
          </a:p>
          <a:p>
            <a:pPr marL="0" lvl="1" indent="0" algn="just">
              <a:spcBef>
                <a:spcPct val="0"/>
              </a:spcBef>
              <a:buClr>
                <a:schemeClr val="tx2"/>
              </a:buClr>
              <a:buSzPct val="100000"/>
              <a:buFont typeface="Wingdings" pitchFamily="2" charset="2"/>
              <a:buChar char="Ø"/>
            </a:pPr>
            <a:r>
              <a:rPr lang="el-GR" dirty="0" smtClean="0"/>
              <a:t> Στην Ιατρική: το ενδιαφέρον είναι να διαγνώσουμε την ασθένεια κάποιου ασθενή με βάση κάποια συμπτώματα. Κατασκευάζουμε έναν κανόνα, ο οποίος λαμβάνοντας υπόψη τα συμπτώματα αλλά και τη γνώση μας γι’ αυτά μπορεί να κάνει διάγνωση σε κάποιον ασθενή.</a:t>
            </a:r>
            <a:endParaRPr lang="en-US" dirty="0" smtClean="0"/>
          </a:p>
          <a:p>
            <a:pPr marL="0" lvl="1" indent="0" algn="just">
              <a:spcBef>
                <a:spcPct val="0"/>
              </a:spcBef>
              <a:buClr>
                <a:schemeClr val="tx2"/>
              </a:buClr>
              <a:buSzPct val="100000"/>
              <a:buFont typeface="Wingdings" pitchFamily="2" charset="2"/>
              <a:buChar char="Ø"/>
            </a:pPr>
            <a:endParaRPr lang="el-GR" dirty="0" smtClean="0"/>
          </a:p>
          <a:p>
            <a:pPr marL="0" lvl="1" indent="0" algn="just">
              <a:spcBef>
                <a:spcPct val="0"/>
              </a:spcBef>
              <a:buClr>
                <a:schemeClr val="tx2"/>
              </a:buClr>
              <a:buSzPct val="100000"/>
              <a:buFont typeface="Wingdings" pitchFamily="2" charset="2"/>
              <a:buChar char="Ø"/>
            </a:pPr>
            <a:r>
              <a:rPr lang="el-GR" dirty="0" smtClean="0"/>
              <a:t> Στα χρηματοοικονομικά: οι τράπεζες ενδιαφέρονται να εντοπίσουν «καλούς» και «κακούς» πελάτες πριν τη χορήγηση δανείου ή πιστωτικής κάρτας. Σχηματίζοντας κανόνες, οι δυνητικοί πελάτες κατατάσσονται σε μία από τις δύο κατηγορίες.</a:t>
            </a:r>
            <a:endParaRPr lang="en-US" dirty="0" smtClean="0"/>
          </a:p>
          <a:p>
            <a:pPr marL="0" lvl="1" indent="0" algn="just">
              <a:spcBef>
                <a:spcPct val="0"/>
              </a:spcBef>
              <a:buClr>
                <a:schemeClr val="tx2"/>
              </a:buClr>
              <a:buSzPct val="100000"/>
              <a:buFont typeface="Wingdings" pitchFamily="2" charset="2"/>
              <a:buChar char="Ø"/>
            </a:pPr>
            <a:endParaRPr lang="el-GR" dirty="0" smtClean="0"/>
          </a:p>
          <a:p>
            <a:pPr marL="0" lvl="1" indent="0" algn="just">
              <a:spcBef>
                <a:spcPct val="0"/>
              </a:spcBef>
              <a:buClr>
                <a:schemeClr val="tx2"/>
              </a:buClr>
              <a:buSzPct val="100000"/>
              <a:buFont typeface="Wingdings" pitchFamily="2" charset="2"/>
              <a:buChar char="Ø"/>
            </a:pPr>
            <a:r>
              <a:rPr lang="el-GR" dirty="0" smtClean="0"/>
              <a:t> Στο μάρκετινγκ: ζητείται ο διαχωρισμός επιτυχημένων ή αποτυχημένων αγορών ή διαφημιστικών εκστρατειών. </a:t>
            </a:r>
          </a:p>
          <a:p>
            <a:pPr lvl="2">
              <a:lnSpc>
                <a:spcPct val="115000"/>
              </a:lnSpc>
              <a:spcBef>
                <a:spcPct val="0"/>
              </a:spcBef>
              <a:buClr>
                <a:schemeClr val="tx2"/>
              </a:buClr>
              <a:buSzPct val="100000"/>
              <a:buNone/>
            </a:pPr>
            <a:endParaRPr lang="en-US" dirty="0" smtClean="0"/>
          </a:p>
          <a:p>
            <a:pPr>
              <a:buClr>
                <a:schemeClr val="tx2"/>
              </a:buClr>
            </a:pPr>
            <a:endParaRPr lang="el-G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Εφαρμογές της Διαχωριστικής Ανάλυσης</a:t>
            </a:r>
            <a:endParaRPr lang="el-GR" dirty="0"/>
          </a:p>
        </p:txBody>
      </p:sp>
      <p:sp>
        <p:nvSpPr>
          <p:cNvPr id="70659" name="Rectangle 3"/>
          <p:cNvSpPr>
            <a:spLocks noGrp="1" noChangeArrowheads="1"/>
          </p:cNvSpPr>
          <p:nvPr>
            <p:ph type="body" idx="1"/>
          </p:nvPr>
        </p:nvSpPr>
        <p:spPr>
          <a:xfrm>
            <a:off x="785786" y="1571612"/>
            <a:ext cx="7696200" cy="4176712"/>
          </a:xfrm>
        </p:spPr>
        <p:txBody>
          <a:bodyPr/>
          <a:lstStyle/>
          <a:p>
            <a:pPr marL="0" lvl="1" indent="0" algn="just">
              <a:spcBef>
                <a:spcPct val="0"/>
              </a:spcBef>
              <a:buClr>
                <a:srgbClr val="3333CC"/>
              </a:buClr>
              <a:buFont typeface="Wingdings" pitchFamily="2" charset="2"/>
              <a:buNone/>
            </a:pPr>
            <a:r>
              <a:rPr lang="el-GR" dirty="0" smtClean="0"/>
              <a:t>Η Διαχωριστική Ανάλυση έχει πολλές εφαρμογές.</a:t>
            </a:r>
          </a:p>
          <a:p>
            <a:pPr marL="0" lvl="1" indent="0" algn="just">
              <a:spcBef>
                <a:spcPct val="0"/>
              </a:spcBef>
              <a:buClr>
                <a:srgbClr val="3333CC"/>
              </a:buClr>
              <a:buFont typeface="Wingdings" pitchFamily="2" charset="2"/>
              <a:buNone/>
            </a:pPr>
            <a:endParaRPr lang="el-GR" dirty="0" smtClean="0"/>
          </a:p>
          <a:p>
            <a:pPr marL="0" lvl="1" indent="0" algn="just">
              <a:spcBef>
                <a:spcPct val="0"/>
              </a:spcBef>
              <a:buClr>
                <a:schemeClr val="tx2"/>
              </a:buClr>
              <a:buSzPct val="100000"/>
              <a:buFont typeface="Wingdings" pitchFamily="2" charset="2"/>
              <a:buChar char="Ø"/>
            </a:pPr>
            <a:r>
              <a:rPr lang="el-GR" dirty="0" smtClean="0"/>
              <a:t>Στην ασφάλιση: μια εταιρεία αποφασίζει αν θα ασφαλίσει ή όχι έναν κίνδυνο χρησιμοποιώντας υπάρχοντα στοιχεία και δημιουργώντας κανόνες.</a:t>
            </a:r>
            <a:endParaRPr lang="en-US" dirty="0" smtClean="0"/>
          </a:p>
          <a:p>
            <a:pPr marL="0" lvl="1" indent="0" algn="just">
              <a:spcBef>
                <a:spcPct val="0"/>
              </a:spcBef>
              <a:buClr>
                <a:schemeClr val="tx2"/>
              </a:buClr>
              <a:buSzPct val="100000"/>
              <a:buFont typeface="Wingdings" pitchFamily="2" charset="2"/>
              <a:buChar char="Ø"/>
            </a:pPr>
            <a:endParaRPr lang="el-GR" dirty="0" smtClean="0"/>
          </a:p>
          <a:p>
            <a:pPr marL="0" lvl="1" indent="0" algn="just">
              <a:spcBef>
                <a:spcPct val="0"/>
              </a:spcBef>
              <a:buClr>
                <a:schemeClr val="tx2"/>
              </a:buClr>
              <a:buSzPct val="100000"/>
              <a:buFont typeface="Wingdings" pitchFamily="2" charset="2"/>
              <a:buChar char="Ø"/>
            </a:pPr>
            <a:r>
              <a:rPr lang="el-GR" dirty="0" smtClean="0"/>
              <a:t> Σε προεκλογικές καμπάνιες και γκάλοπ: δημιουργούνται κανόνες με τους οποίους κατατάσσονται οι αναποφάσιστοι σε κάποια ομάδα ψήφου.</a:t>
            </a:r>
            <a:endParaRPr lang="en-US" dirty="0" smtClean="0"/>
          </a:p>
          <a:p>
            <a:pPr marL="0" lvl="1" indent="0" algn="just">
              <a:spcBef>
                <a:spcPct val="0"/>
              </a:spcBef>
              <a:buClr>
                <a:schemeClr val="tx2"/>
              </a:buClr>
              <a:buSzPct val="100000"/>
              <a:buFont typeface="Wingdings" pitchFamily="2" charset="2"/>
              <a:buChar char="Ø"/>
            </a:pPr>
            <a:endParaRPr lang="el-GR" dirty="0" smtClean="0"/>
          </a:p>
          <a:p>
            <a:pPr marL="0" lvl="1" indent="0" algn="just">
              <a:spcBef>
                <a:spcPct val="0"/>
              </a:spcBef>
              <a:buClr>
                <a:schemeClr val="tx2"/>
              </a:buClr>
              <a:buSzPct val="100000"/>
              <a:buFont typeface="Wingdings" pitchFamily="2" charset="2"/>
              <a:buChar char="Ø"/>
            </a:pPr>
            <a:r>
              <a:rPr lang="el-GR" dirty="0" smtClean="0"/>
              <a:t> Στις κοινωνικές επιστήμες: υπάρχει ενδιαφέρον να κατατάσσονται ομάδες πληθυσμού σε συγκεκριμένες κοινωνικές ομάδες με βάση κάποια χαρακτηριστικά για τη δημιουργία κατάλληλης κοινωνικής πολιτικής.</a:t>
            </a:r>
          </a:p>
          <a:p>
            <a:pPr lvl="2">
              <a:lnSpc>
                <a:spcPct val="115000"/>
              </a:lnSpc>
              <a:spcBef>
                <a:spcPct val="0"/>
              </a:spcBef>
              <a:buClr>
                <a:schemeClr val="tx2"/>
              </a:buClr>
              <a:buSzPct val="100000"/>
              <a:buNone/>
            </a:pPr>
            <a:endParaRPr lang="en-US" dirty="0" smtClean="0"/>
          </a:p>
          <a:p>
            <a:pPr>
              <a:buClr>
                <a:schemeClr val="tx2"/>
              </a:buClr>
            </a:pPr>
            <a:endParaRPr lang="el-GR" dirty="0" smtClean="0"/>
          </a:p>
        </p:txBody>
      </p:sp>
    </p:spTree>
    <p:extLst>
      <p:ext uri="{BB962C8B-B14F-4D97-AF65-F5344CB8AC3E}">
        <p14:creationId xmlns:p14="http://schemas.microsoft.com/office/powerpoint/2010/main" val="345813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lvl="2"/>
            <a:r>
              <a:rPr lang="el-GR" dirty="0" smtClean="0"/>
              <a:t>Κανόνες Διαχωρισμού Ομάδων</a:t>
            </a:r>
            <a:endParaRPr lang="el-GR" dirty="0"/>
          </a:p>
        </p:txBody>
      </p:sp>
      <p:sp>
        <p:nvSpPr>
          <p:cNvPr id="70659" name="Rectangle 3"/>
          <p:cNvSpPr>
            <a:spLocks noGrp="1" noChangeArrowheads="1"/>
          </p:cNvSpPr>
          <p:nvPr>
            <p:ph type="body" idx="1"/>
          </p:nvPr>
        </p:nvSpPr>
        <p:spPr>
          <a:xfrm>
            <a:off x="785786" y="1428736"/>
            <a:ext cx="7696200" cy="4176712"/>
          </a:xfrm>
        </p:spPr>
        <p:txBody>
          <a:bodyPr/>
          <a:lstStyle/>
          <a:p>
            <a:pPr marL="0" lvl="1" indent="0" algn="just">
              <a:spcBef>
                <a:spcPct val="0"/>
              </a:spcBef>
              <a:buClr>
                <a:srgbClr val="3333CC"/>
              </a:buClr>
              <a:buFont typeface="Wingdings" pitchFamily="2" charset="2"/>
              <a:buNone/>
            </a:pPr>
            <a:r>
              <a:rPr lang="el-GR" sz="1600" dirty="0" smtClean="0">
                <a:solidFill>
                  <a:srgbClr val="C00000"/>
                </a:solidFill>
              </a:rPr>
              <a:t>Κανόνας Μεγίστης </a:t>
            </a:r>
            <a:r>
              <a:rPr lang="el-GR" sz="1600" dirty="0" err="1" smtClean="0">
                <a:solidFill>
                  <a:srgbClr val="C00000"/>
                </a:solidFill>
              </a:rPr>
              <a:t>Πιθανοφάνειας</a:t>
            </a:r>
            <a:endParaRPr lang="el-GR" sz="1600" dirty="0" smtClean="0">
              <a:solidFill>
                <a:srgbClr val="C00000"/>
              </a:solidFill>
            </a:endParaRP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Κάθε παρατήρηση κατατάσσεται στον πληθυσμό από τον οποίο είναι πιο πιθανό να προέλθει. </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Έστω </a:t>
            </a:r>
            <a:r>
              <a:rPr lang="en-US" sz="1600" dirty="0" err="1" smtClean="0"/>
              <a:t>f</a:t>
            </a:r>
            <a:r>
              <a:rPr lang="en-US" sz="1600" baseline="-25000" dirty="0" err="1" smtClean="0"/>
              <a:t>i</a:t>
            </a:r>
            <a:r>
              <a:rPr lang="en-US" sz="1600" dirty="0" smtClean="0"/>
              <a:t>(x)</a:t>
            </a:r>
            <a:r>
              <a:rPr lang="el-GR" sz="1600" dirty="0" smtClean="0"/>
              <a:t> η </a:t>
            </a:r>
            <a:r>
              <a:rPr lang="el-GR" sz="1600" dirty="0" err="1" smtClean="0"/>
              <a:t>πιθανοφάνεια</a:t>
            </a:r>
            <a:r>
              <a:rPr lang="el-GR" sz="1600" dirty="0" smtClean="0"/>
              <a:t> του </a:t>
            </a:r>
            <a:r>
              <a:rPr lang="en-US" sz="1600" dirty="0" err="1" smtClean="0"/>
              <a:t>i</a:t>
            </a:r>
            <a:r>
              <a:rPr lang="el-GR" sz="1600" dirty="0" smtClean="0"/>
              <a:t> πληθυσμού. </a:t>
            </a:r>
          </a:p>
          <a:p>
            <a:pPr marL="0" lvl="1" indent="0" algn="just">
              <a:spcBef>
                <a:spcPct val="0"/>
              </a:spcBef>
              <a:buClr>
                <a:srgbClr val="3333CC"/>
              </a:buClr>
              <a:buFont typeface="Wingdings" pitchFamily="2" charset="2"/>
              <a:buNone/>
            </a:pPr>
            <a:r>
              <a:rPr lang="el-GR" sz="1600" dirty="0" smtClean="0"/>
              <a:t>Τότε </a:t>
            </a:r>
            <a:r>
              <a:rPr lang="en-US" sz="1600" dirty="0" err="1" smtClean="0"/>
              <a:t>R</a:t>
            </a:r>
            <a:r>
              <a:rPr lang="en-US" sz="1600" baseline="-25000" dirty="0" err="1" smtClean="0"/>
              <a:t>i</a:t>
            </a:r>
            <a:r>
              <a:rPr lang="el-GR" sz="1600" baseline="-25000" dirty="0" smtClean="0"/>
              <a:t> </a:t>
            </a:r>
            <a:r>
              <a:rPr lang="el-GR" sz="1600" dirty="0" smtClean="0"/>
              <a:t>είναι η περιοχή που κατατάσσουμε τον </a:t>
            </a:r>
            <a:r>
              <a:rPr lang="en-US" sz="1600" dirty="0" err="1" smtClean="0"/>
              <a:t>i</a:t>
            </a:r>
            <a:r>
              <a:rPr lang="el-GR" sz="1600" dirty="0" smtClean="0"/>
              <a:t> πληθυσμό.</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Ο κανόνας της μεγίστης </a:t>
            </a:r>
            <a:r>
              <a:rPr lang="el-GR" sz="1600" dirty="0" err="1" smtClean="0"/>
              <a:t>πιθανοφάνειας</a:t>
            </a:r>
            <a:r>
              <a:rPr lang="el-GR" sz="1600" dirty="0" smtClean="0"/>
              <a:t> ορίζει τις περιοχές ως : </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n-US" sz="1600" dirty="0" smtClean="0"/>
          </a:p>
          <a:p>
            <a:pPr marL="0" lvl="1" indent="0" algn="just">
              <a:spcBef>
                <a:spcPct val="0"/>
              </a:spcBef>
              <a:buClr>
                <a:srgbClr val="3333CC"/>
              </a:buClr>
              <a:buFont typeface="Wingdings" pitchFamily="2" charset="2"/>
              <a:buNone/>
            </a:pPr>
            <a:endParaRPr lang="en-US" sz="1600" dirty="0" smtClean="0"/>
          </a:p>
          <a:p>
            <a:pPr marL="0" lvl="1" indent="0" algn="just">
              <a:spcBef>
                <a:spcPct val="0"/>
              </a:spcBef>
              <a:buClr>
                <a:srgbClr val="3333CC"/>
              </a:buClr>
              <a:buFont typeface="Wingdings" pitchFamily="2" charset="2"/>
              <a:buNone/>
            </a:pPr>
            <a:endParaRPr lang="en-US" sz="1600" dirty="0" smtClean="0"/>
          </a:p>
          <a:p>
            <a:pPr marL="0" lvl="1" indent="0" algn="just">
              <a:spcBef>
                <a:spcPct val="0"/>
              </a:spcBef>
              <a:buClr>
                <a:srgbClr val="3333CC"/>
              </a:buClr>
              <a:buFont typeface="Wingdings" pitchFamily="2" charset="2"/>
              <a:buNone/>
            </a:pPr>
            <a:r>
              <a:rPr lang="el-GR" sz="1600" dirty="0" smtClean="0"/>
              <a:t>Κατατάσσουμε στην 1</a:t>
            </a:r>
            <a:r>
              <a:rPr lang="el-GR" sz="1600" baseline="30000" dirty="0" smtClean="0"/>
              <a:t>η</a:t>
            </a:r>
            <a:r>
              <a:rPr lang="el-GR" sz="1600" dirty="0" smtClean="0"/>
              <a:t> ομάδα αν ισχύει</a:t>
            </a:r>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endParaRPr lang="el-GR" sz="1600" dirty="0" smtClean="0"/>
          </a:p>
          <a:p>
            <a:pPr marL="0" lvl="1" indent="0" algn="just">
              <a:spcBef>
                <a:spcPct val="0"/>
              </a:spcBef>
              <a:buClr>
                <a:srgbClr val="3333CC"/>
              </a:buClr>
              <a:buFont typeface="Wingdings" pitchFamily="2" charset="2"/>
              <a:buNone/>
            </a:pPr>
            <a:r>
              <a:rPr lang="el-GR" sz="1600" dirty="0" smtClean="0"/>
              <a:t>Ο κανόνας αυτός δεν λαμβάνει υπόψη του τα διαφορετικά μεγέθη των </a:t>
            </a:r>
            <a:r>
              <a:rPr lang="el-GR" sz="1600" dirty="0" err="1" smtClean="0"/>
              <a:t>υποπληθυσμών</a:t>
            </a:r>
            <a:r>
              <a:rPr lang="el-GR" sz="1600" dirty="0" smtClean="0"/>
              <a:t>, δηλαδή τις πιθανότητες να πάρουμε παρατήρηση από κάθε </a:t>
            </a:r>
            <a:r>
              <a:rPr lang="el-GR" sz="1600" dirty="0" err="1" smtClean="0"/>
              <a:t>υποπληθυσμό</a:t>
            </a:r>
            <a:r>
              <a:rPr lang="el-GR" sz="1600" dirty="0" smtClean="0"/>
              <a:t>.</a:t>
            </a:r>
            <a:endParaRPr lang="en-US" sz="1600" dirty="0" smtClean="0"/>
          </a:p>
        </p:txBody>
      </p:sp>
      <p:graphicFrame>
        <p:nvGraphicFramePr>
          <p:cNvPr id="4" name="3 - Αντικείμενο"/>
          <p:cNvGraphicFramePr>
            <a:graphicFrameLocks noChangeAspect="1"/>
          </p:cNvGraphicFramePr>
          <p:nvPr/>
        </p:nvGraphicFramePr>
        <p:xfrm>
          <a:off x="2643174" y="4000504"/>
          <a:ext cx="4364212" cy="500066"/>
        </p:xfrm>
        <a:graphic>
          <a:graphicData uri="http://schemas.openxmlformats.org/presentationml/2006/ole">
            <mc:AlternateContent xmlns:mc="http://schemas.openxmlformats.org/markup-compatibility/2006">
              <mc:Choice xmlns:v="urn:schemas-microsoft-com:vml" Requires="v">
                <p:oleObj spid="_x0000_s1036" name="Equation" r:id="rId4" imgW="2438280" imgH="279360" progId="Equation.DSMT4">
                  <p:embed/>
                </p:oleObj>
              </mc:Choice>
              <mc:Fallback>
                <p:oleObj name="Equation" r:id="rId4" imgW="243828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74" y="4000504"/>
                        <a:ext cx="4364212"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429124" y="4500570"/>
          <a:ext cx="1041669" cy="650887"/>
        </p:xfrm>
        <a:graphic>
          <a:graphicData uri="http://schemas.openxmlformats.org/presentationml/2006/ole">
            <mc:AlternateContent xmlns:mc="http://schemas.openxmlformats.org/markup-compatibility/2006">
              <mc:Choice xmlns:v="urn:schemas-microsoft-com:vml" Requires="v">
                <p:oleObj spid="_x0000_s1037" name="Equation" r:id="rId6" imgW="812520" imgH="507960" progId="Equation.DSMT4">
                  <p:embed/>
                </p:oleObj>
              </mc:Choice>
              <mc:Fallback>
                <p:oleObj name="Equation" r:id="rId6" imgW="812520" imgH="5079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4" y="4500570"/>
                        <a:ext cx="1041669" cy="6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Στούντιο">
  <a:themeElements>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Στούντιο">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3455</TotalTime>
  <Words>3186</Words>
  <Application>Microsoft Office PowerPoint</Application>
  <PresentationFormat>Προβολή στην οθόνη (4:3)</PresentationFormat>
  <Paragraphs>469</Paragraphs>
  <Slides>50</Slides>
  <Notes>48</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50</vt:i4>
      </vt:variant>
    </vt:vector>
  </HeadingPairs>
  <TitlesOfParts>
    <vt:vector size="53" baseType="lpstr">
      <vt:lpstr>Στούντιο</vt:lpstr>
      <vt:lpstr>Θέμα του Office</vt:lpstr>
      <vt:lpstr>Equation</vt:lpstr>
      <vt:lpstr>ΕΦΑΡΜΟΣΜΕΝΗ ΣΤΑΤΙΣΤΙΚΗ</vt:lpstr>
      <vt:lpstr>Άδειες Χρήσης</vt:lpstr>
      <vt:lpstr>Χρηματοδότηση</vt:lpstr>
      <vt:lpstr>Περιεχόμενα Διάλεξης</vt:lpstr>
      <vt:lpstr>Σκοπός της Διαχωριστικής Ανάλυσης</vt:lpstr>
      <vt:lpstr>Σκοπός της Διαχωριστικής Ανάλυσης</vt:lpstr>
      <vt:lpstr>Εφαρμογές της Διαχωριστικής Ανάλυσης</vt:lpstr>
      <vt:lpstr>Εφαρμογές της Διαχωριστικής Ανάλυσης</vt:lpstr>
      <vt:lpstr>Κανόνες Διαχωρισμού Ομάδων</vt:lpstr>
      <vt:lpstr>Κανόνες Διαχωρισμού Ομάδων</vt:lpstr>
      <vt:lpstr>Κανόνες Διαχωρισμού Ομάδων</vt:lpstr>
      <vt:lpstr>Κανόνες Διαχωρισμού Ομάδων</vt:lpstr>
      <vt:lpstr>Κανόνες Διαχωρισμού Ομάδων</vt:lpstr>
      <vt:lpstr>Κανόνες Διαχωρισμού Ομάδων</vt:lpstr>
      <vt:lpstr>Διαχωρισμός Δύο Ομάδων με τη Χρήση της Κανονικής Κατανομής</vt:lpstr>
      <vt:lpstr> Η Λογική της Διαχωριστικής Συνάρτησης του Fisher</vt:lpstr>
      <vt:lpstr>Γενίκευση Διαχωριστικής Ανάλυσης σε Κ Ομάδες</vt:lpstr>
      <vt:lpstr>  Γενίκευση Διαχωριστικής Ανάλυσης του Fisher σε Κ Ομάδες</vt:lpstr>
      <vt:lpstr>  Γεωμετρική Ερμηνεία</vt:lpstr>
      <vt:lpstr>Άλλες Προσεγγίσεις</vt:lpstr>
      <vt:lpstr>Εφαρμογή της Διαχωριστικής Ανάλυσης</vt:lpstr>
      <vt:lpstr>Εφαρμογή της Διαχωριστικής Ανάλυσης</vt:lpstr>
      <vt:lpstr>Εφαρμογή της Διαχωριστικής Ανάλυσης</vt:lpstr>
      <vt:lpstr>Εφαρμογή της Διαχωριστικής Ανάλυσης</vt:lpstr>
      <vt:lpstr>Εφαρμογή της Διαχωριστικής Ανάλυσης</vt:lpstr>
      <vt:lpstr>Εφαρμογή της Διαχωριστικής Ανάλυσης</vt:lpstr>
      <vt:lpstr>Εφαρμογή της Διαχωριστικής Ανάλυσης</vt:lpstr>
      <vt:lpstr>Εφαρμογή της Διαχωριστικής Ανάλυσης</vt:lpstr>
      <vt:lpstr>Εφαρμογή της Διαχωριστικής Ανάλυσης</vt:lpstr>
      <vt:lpstr>Εφαρμογή της Διαχωριστικής Ανάλυσης</vt:lpstr>
      <vt:lpstr>Εφαρμογή της Διαχωριστικής Ανάλυσης</vt:lpstr>
      <vt:lpstr>Παρουσίαση του PowerPoint</vt:lpstr>
      <vt:lpstr>Παρουσίαση του PowerPoint</vt:lpstr>
      <vt:lpstr>Εφαρμογή της Διαχωριστικής Ανάλυσης</vt:lpstr>
      <vt:lpstr> που κατατάσσεται η i-παρατήρηση??</vt:lpstr>
      <vt:lpstr>Διαχωριστική Συνάρτηση</vt:lpstr>
      <vt:lpstr>Διαχωριστική Συνάρτηση</vt:lpstr>
      <vt:lpstr>Mήτρες και Πίνακες</vt:lpstr>
      <vt:lpstr>Παρουσίαση του PowerPoint</vt:lpstr>
      <vt:lpstr>Αποτελέσματα Κατάταξης παρατηρήσεων</vt:lpstr>
      <vt:lpstr>Εφαρμογή της Διαχωριστικής Ανάλυσης</vt:lpstr>
      <vt:lpstr>One-Way Anova-eigenvalue</vt:lpstr>
      <vt:lpstr>Παρουσίαση του PowerPoint</vt:lpstr>
      <vt:lpstr>More results</vt:lpstr>
      <vt:lpstr>More results</vt:lpstr>
      <vt:lpstr>Επικύρωση Διαχωριστικής Συνάρτησης</vt:lpstr>
      <vt:lpstr>Επικύρωση Διαχωριστικής Συνάρτησης</vt:lpstr>
      <vt:lpstr>Διαγραμματική Απεικόνιση Ομάδων</vt:lpstr>
      <vt:lpstr>Παράδειγμα στη Διαχωριστική Ανάλυση</vt:lpstr>
      <vt:lpstr>Παρουσίαση του PowerPoint</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PA</cp:lastModifiedBy>
  <cp:revision>367</cp:revision>
  <dcterms:created xsi:type="dcterms:W3CDTF">2009-09-29T10:20:01Z</dcterms:created>
  <dcterms:modified xsi:type="dcterms:W3CDTF">2015-11-16T15:43:15Z</dcterms:modified>
</cp:coreProperties>
</file>