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4" r:id="rId8"/>
    <p:sldId id="265" r:id="rId9"/>
    <p:sldId id="262" r:id="rId10"/>
    <p:sldId id="263" r:id="rId11"/>
    <p:sldId id="267"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93B58E-4176-4A62-BA55-7AD38459DCDF}" v="2" dt="2022-01-23T19:35:42.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782"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l-GR"/>
              <a:t>Κάντε κλικ για να επεξεργαστείτε τον τίτλο υποδείγματος</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505234-64BE-4B42-AC1A-CE29710A096E}"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53904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9370C-F636-4511-98BB-7B59673BF427}"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23448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24B436-02BA-43AC-A612-0FA2C3CDCCF2}"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161750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l-GR"/>
              <a:t>Κάντε κλικ για να επεξεργαστείτε τον τίτλο υποδείγματος</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417147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l-GR"/>
              <a:t>Κάντε κλικ για να επεξεργαστείτε τον τίτλο υποδείγματος</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4F2EC"/>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4F2EC"/>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dirty="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21757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1770087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839576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308368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4135483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1430415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408398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l-GR"/>
              <a:t>Κάντε κλικ για να επεξεργαστείτε τον τίτλο υποδείγματος</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638430-EED6-47A1-B4DD-F7718F2A9BA4}" type="datetime1">
              <a:rPr kumimoji="0" lang="en-US" sz="1050" b="0" i="0" u="none" strike="noStrike" kern="1200" cap="none" spc="50" normalizeH="0" baseline="0" noProof="0" smtClean="0">
                <a:ln>
                  <a:noFill/>
                </a:ln>
                <a:solidFill>
                  <a:srgbClr val="F4F2EC"/>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4F2EC"/>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dirty="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2317262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408670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81182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367038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42C1C-3316-476F-B048-894AE089E67F}"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178611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FB32A-955D-454D-BD64-B4ECEF733BAA}"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324413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F2954-A0DC-4992-A862-FDE697F807FB}"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304581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EC850-A5BF-4436-82B6-5BAD8C760032}"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96838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A7D45-9EAB-45EA-8A78-6365EFC107B5}"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84665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2F61A-F0CF-472E-91CB-76B7CBFE43F8}"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37805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35DA3-D7ED-4BE0-811A-A49D01DF0D63}"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99998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E6E53B-C563-4E9B-A0E0-FB9F5BACBDCA}"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dirty="0">
              <a:ln>
                <a:noFill/>
              </a:ln>
              <a:solidFill>
                <a:srgbClr val="FFFFFF"/>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3393720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1/23/2022</a:t>
            </a:fld>
            <a:endParaRPr kumimoji="0" lang="en-US" sz="1050" b="0" i="0" u="none" strike="noStrike" kern="1200" cap="none" spc="50" normalizeH="0" baseline="0" noProof="0" dirty="0">
              <a:ln>
                <a:noFill/>
              </a:ln>
              <a:solidFill>
                <a:srgbClr val="FFFFFF"/>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830074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B5B09F67-0226-4836-9B22-AFF94EF63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2EC"/>
              </a:solidFill>
              <a:effectLst/>
              <a:uLnTx/>
              <a:uFillTx/>
              <a:latin typeface="Arial Nova Light"/>
              <a:ea typeface="+mn-ea"/>
              <a:cs typeface="+mn-cs"/>
            </a:endParaRPr>
          </a:p>
        </p:txBody>
      </p:sp>
      <p:sp>
        <p:nvSpPr>
          <p:cNvPr id="20" name="Freeform: Shape 10">
            <a:extLst>
              <a:ext uri="{FF2B5EF4-FFF2-40B4-BE49-F238E27FC236}">
                <a16:creationId xmlns:a16="http://schemas.microsoft.com/office/drawing/2014/main" id="{EF6D18FB-3D39-4747-9ED8-42C5DFAB8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1" y="1"/>
            <a:ext cx="5199156" cy="6857999"/>
          </a:xfrm>
          <a:custGeom>
            <a:avLst/>
            <a:gdLst>
              <a:gd name="connsiteX0" fmla="*/ 0 w 5199156"/>
              <a:gd name="connsiteY0" fmla="*/ 0 h 6857999"/>
              <a:gd name="connsiteX1" fmla="*/ 5199156 w 5199156"/>
              <a:gd name="connsiteY1" fmla="*/ 0 h 6857999"/>
              <a:gd name="connsiteX2" fmla="*/ 5199156 w 5199156"/>
              <a:gd name="connsiteY2" fmla="*/ 4404241 h 6857999"/>
              <a:gd name="connsiteX3" fmla="*/ 2996280 w 5199156"/>
              <a:gd name="connsiteY3" fmla="*/ 6845331 h 6857999"/>
              <a:gd name="connsiteX4" fmla="*/ 2762435 w 5199156"/>
              <a:gd name="connsiteY4" fmla="*/ 6857139 h 6857999"/>
              <a:gd name="connsiteX5" fmla="*/ 2762435 w 5199156"/>
              <a:gd name="connsiteY5" fmla="*/ 6857999 h 6857999"/>
              <a:gd name="connsiteX6" fmla="*/ 2745398 w 5199156"/>
              <a:gd name="connsiteY6" fmla="*/ 6857999 h 6857999"/>
              <a:gd name="connsiteX7" fmla="*/ 0 w 5199156"/>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156" h="6857999">
                <a:moveTo>
                  <a:pt x="0" y="0"/>
                </a:moveTo>
                <a:lnTo>
                  <a:pt x="5199156" y="0"/>
                </a:lnTo>
                <a:lnTo>
                  <a:pt x="5199156" y="4404241"/>
                </a:lnTo>
                <a:cubicBezTo>
                  <a:pt x="5199156" y="5674715"/>
                  <a:pt x="4233603" y="6719673"/>
                  <a:pt x="2996280" y="6845331"/>
                </a:cubicBezTo>
                <a:lnTo>
                  <a:pt x="2762435" y="6857139"/>
                </a:lnTo>
                <a:lnTo>
                  <a:pt x="2762435" y="6857999"/>
                </a:lnTo>
                <a:lnTo>
                  <a:pt x="2745398"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2EC"/>
              </a:solidFill>
              <a:effectLst/>
              <a:uLnTx/>
              <a:uFillTx/>
              <a:latin typeface="Arial Nova Light"/>
              <a:ea typeface="+mn-ea"/>
              <a:cs typeface="+mn-cs"/>
            </a:endParaRPr>
          </a:p>
        </p:txBody>
      </p:sp>
      <p:sp>
        <p:nvSpPr>
          <p:cNvPr id="21" name="Freeform: Shape 12">
            <a:extLst>
              <a:ext uri="{FF2B5EF4-FFF2-40B4-BE49-F238E27FC236}">
                <a16:creationId xmlns:a16="http://schemas.microsoft.com/office/drawing/2014/main" id="{EDCDD4D4-ADBD-45B9-944B-E77CC2584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34" y="-39394"/>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2EC"/>
              </a:solidFill>
              <a:effectLst/>
              <a:uLnTx/>
              <a:uFillTx/>
              <a:latin typeface="Arial Nova Light"/>
              <a:ea typeface="+mn-ea"/>
              <a:cs typeface="+mn-cs"/>
            </a:endParaRPr>
          </a:p>
        </p:txBody>
      </p:sp>
      <p:sp>
        <p:nvSpPr>
          <p:cNvPr id="2" name="Τίτλος 1">
            <a:extLst>
              <a:ext uri="{FF2B5EF4-FFF2-40B4-BE49-F238E27FC236}">
                <a16:creationId xmlns:a16="http://schemas.microsoft.com/office/drawing/2014/main" id="{3E62EABA-CF1D-4375-AC8D-E201F03C2134}"/>
              </a:ext>
            </a:extLst>
          </p:cNvPr>
          <p:cNvSpPr>
            <a:spLocks noGrp="1"/>
          </p:cNvSpPr>
          <p:nvPr>
            <p:ph type="ctrTitle"/>
          </p:nvPr>
        </p:nvSpPr>
        <p:spPr>
          <a:xfrm>
            <a:off x="914400" y="1122362"/>
            <a:ext cx="3814549" cy="3354104"/>
          </a:xfrm>
        </p:spPr>
        <p:txBody>
          <a:bodyPr>
            <a:normAutofit/>
          </a:bodyPr>
          <a:lstStyle/>
          <a:p>
            <a:r>
              <a:rPr lang="el-GR" sz="4400" dirty="0">
                <a:solidFill>
                  <a:srgbClr val="FFFFFF"/>
                </a:solidFill>
                <a:latin typeface="Times New Roman" panose="02020603050405020304" pitchFamily="18" charset="0"/>
                <a:cs typeface="Times New Roman" panose="02020603050405020304" pitchFamily="18" charset="0"/>
              </a:rPr>
              <a:t>Υγιεινή Τροφίμων &amp; Συμπεριφορά Καταναλωτή</a:t>
            </a:r>
          </a:p>
        </p:txBody>
      </p:sp>
      <p:pic>
        <p:nvPicPr>
          <p:cNvPr id="4" name="Εικόνα 3">
            <a:extLst>
              <a:ext uri="{FF2B5EF4-FFF2-40B4-BE49-F238E27FC236}">
                <a16:creationId xmlns:a16="http://schemas.microsoft.com/office/drawing/2014/main" id="{AA956C38-0538-4E87-BB3F-5856C3B1BEBE}"/>
              </a:ext>
            </a:extLst>
          </p:cNvPr>
          <p:cNvPicPr>
            <a:picLocks noChangeAspect="1"/>
          </p:cNvPicPr>
          <p:nvPr/>
        </p:nvPicPr>
        <p:blipFill>
          <a:blip r:embed="rId2"/>
          <a:stretch>
            <a:fillRect/>
          </a:stretch>
        </p:blipFill>
        <p:spPr>
          <a:xfrm>
            <a:off x="7143750" y="228744"/>
            <a:ext cx="4324350" cy="2523982"/>
          </a:xfrm>
          <a:prstGeom prst="rect">
            <a:avLst/>
          </a:prstGeom>
        </p:spPr>
      </p:pic>
      <p:sp>
        <p:nvSpPr>
          <p:cNvPr id="14" name="TextBox 13">
            <a:extLst>
              <a:ext uri="{FF2B5EF4-FFF2-40B4-BE49-F238E27FC236}">
                <a16:creationId xmlns:a16="http://schemas.microsoft.com/office/drawing/2014/main" id="{B08AA6E2-1848-44B6-8AE8-6EF682783B37}"/>
              </a:ext>
            </a:extLst>
          </p:cNvPr>
          <p:cNvSpPr txBox="1"/>
          <p:nvPr/>
        </p:nvSpPr>
        <p:spPr>
          <a:xfrm>
            <a:off x="7143750" y="4219386"/>
            <a:ext cx="4324350" cy="24468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Διάλεξη 13</a:t>
            </a:r>
            <a:r>
              <a:rPr kumimoji="0" lang="el-GR" sz="18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Παλαιογεώργου Αναστασία-Μαρίνα</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M.Sc., Ph.D.</a:t>
            </a: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Πανεπιστημιακή</a:t>
            </a:r>
            <a:r>
              <a:rPr kumimoji="0" lang="el-GR" sz="1800" b="0" i="0" u="none" strike="noStrike" kern="1200" cap="none" spc="0" normalizeH="0" baseline="0" noProof="0" dirty="0">
                <a:ln>
                  <a:noFill/>
                </a:ln>
                <a:solidFill>
                  <a:prstClr val="black"/>
                </a:solidFill>
                <a:effectLst/>
                <a:uLnTx/>
                <a:uFillTx/>
                <a:latin typeface="Arial Nova Light"/>
                <a:ea typeface="+mn-ea"/>
                <a:cs typeface="+mn-cs"/>
              </a:rPr>
              <a:t>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υπότροφος</a:t>
            </a:r>
          </a:p>
        </p:txBody>
      </p:sp>
    </p:spTree>
    <p:extLst>
      <p:ext uri="{BB962C8B-B14F-4D97-AF65-F5344CB8AC3E}">
        <p14:creationId xmlns:p14="http://schemas.microsoft.com/office/powerpoint/2010/main" val="23933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CC508F6-F2BE-4953-8BC0-62C6613D9DC8}"/>
              </a:ext>
            </a:extLst>
          </p:cNvPr>
          <p:cNvSpPr>
            <a:spLocks noGrp="1"/>
          </p:cNvSpPr>
          <p:nvPr>
            <p:ph idx="1"/>
          </p:nvPr>
        </p:nvSpPr>
        <p:spPr/>
        <p:txBody>
          <a:bodyPr>
            <a:normAutofit/>
          </a:bodyPr>
          <a:lstStyle/>
          <a:p>
            <a:pPr marL="0" indent="0" algn="ctr">
              <a:buNone/>
            </a:pPr>
            <a:r>
              <a:rPr lang="el-GR" sz="2800" dirty="0">
                <a:latin typeface="Times New Roman" panose="02020603050405020304" pitchFamily="18" charset="0"/>
                <a:cs typeface="Times New Roman" panose="02020603050405020304" pitchFamily="18" charset="0"/>
              </a:rPr>
              <a:t>Ευχαριστώ!!!</a:t>
            </a:r>
          </a:p>
          <a:p>
            <a:pPr marL="0" indent="0" algn="ctr">
              <a:buNone/>
            </a:pPr>
            <a:r>
              <a:rPr lang="en-US" sz="2800" dirty="0">
                <a:latin typeface="Times New Roman" panose="02020603050405020304" pitchFamily="18" charset="0"/>
                <a:cs typeface="Times New Roman" panose="02020603050405020304" pitchFamily="18" charset="0"/>
              </a:rPr>
              <a:t>palaio_n@aegean.gr</a:t>
            </a:r>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21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b="1" dirty="0">
                <a:latin typeface="Times New Roman" panose="02020603050405020304" pitchFamily="18" charset="0"/>
                <a:cs typeface="Times New Roman" panose="02020603050405020304" pitchFamily="18" charset="0"/>
              </a:rPr>
              <a:t>Συμπεριφορά και πρακτικές εργαζόμενων και καταναλωτών στην εποχή της </a:t>
            </a:r>
            <a:r>
              <a:rPr lang="en-US" sz="2000" b="1" dirty="0">
                <a:latin typeface="Times New Roman" panose="02020603050405020304" pitchFamily="18" charset="0"/>
                <a:cs typeface="Times New Roman" panose="02020603050405020304" pitchFamily="18" charset="0"/>
              </a:rPr>
              <a:t>Covid-19</a:t>
            </a:r>
            <a:endParaRPr lang="el-GR" sz="20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667131" y="1699125"/>
            <a:ext cx="2647569" cy="202515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pic>
        <p:nvPicPr>
          <p:cNvPr id="6" name="Picture 5"/>
          <p:cNvPicPr>
            <a:picLocks noChangeAspect="1"/>
          </p:cNvPicPr>
          <p:nvPr/>
        </p:nvPicPr>
        <p:blipFill>
          <a:blip r:embed="rId3"/>
          <a:stretch>
            <a:fillRect/>
          </a:stretch>
        </p:blipFill>
        <p:spPr>
          <a:xfrm>
            <a:off x="8772525" y="2299200"/>
            <a:ext cx="2866740" cy="2025150"/>
          </a:xfrm>
          <a:prstGeom prst="rect">
            <a:avLst/>
          </a:prstGeom>
        </p:spPr>
      </p:pic>
      <p:pic>
        <p:nvPicPr>
          <p:cNvPr id="7" name="Picture 6"/>
          <p:cNvPicPr>
            <a:picLocks noChangeAspect="1"/>
          </p:cNvPicPr>
          <p:nvPr/>
        </p:nvPicPr>
        <p:blipFill>
          <a:blip r:embed="rId4"/>
          <a:stretch>
            <a:fillRect/>
          </a:stretch>
        </p:blipFill>
        <p:spPr>
          <a:xfrm>
            <a:off x="3876675" y="3869623"/>
            <a:ext cx="3205210" cy="1921577"/>
          </a:xfrm>
          <a:prstGeom prst="rect">
            <a:avLst/>
          </a:prstGeom>
        </p:spPr>
      </p:pic>
    </p:spTree>
    <p:extLst>
      <p:ext uri="{BB962C8B-B14F-4D97-AF65-F5344CB8AC3E}">
        <p14:creationId xmlns:p14="http://schemas.microsoft.com/office/powerpoint/2010/main" val="390456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1486" y="1388450"/>
            <a:ext cx="9914860" cy="4123318"/>
          </a:xfrm>
        </p:spPr>
        <p:txBody>
          <a:bodyPr/>
          <a:lstStyle/>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Τα τρόφιμα με τα έως τώρα δεδομένα δεν μεταδίδουν τον SARS-CoV-2 και επομένως δεν είναι αιτίες μόλυνσης του ανθρώπου. </a:t>
            </a:r>
            <a:endParaRPr lang="en-US" dirty="0">
              <a:latin typeface="Times New Roman" panose="02020603050405020304" pitchFamily="18" charset="0"/>
              <a:cs typeface="Times New Roman" panose="02020603050405020304" pitchFamily="18" charset="0"/>
            </a:endParaRP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Επομένως τα μέτρα ασφάλειας αφορούν στη μείωση του κινδύνου μετάδοσης της νόσου από άτομο σε άτομο και όχι από το τρόφιμο στον άνθρωπο</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148460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57" y="918187"/>
            <a:ext cx="9914860" cy="4123318"/>
          </a:xfrm>
        </p:spPr>
        <p:txBody>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Ως σήμερα δεν υπάρχουν στοιχεία για τη μετάδοση ιών που προκαλούν ασθένειες του αναπνευστικού συστήματος μέσω των τροφίμων ή μέσω της συσκευασίας τροφίμων. Οι κορωνοϊοί δεν μπορούν να πολλαπλασιαστούν στα τρόφιμα. Χρειάζονται ως ξενιστή ένα ζώο ή άνθρωπο για να πολλαπλασιαστούν.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pic>
        <p:nvPicPr>
          <p:cNvPr id="5" name="Picture 4"/>
          <p:cNvPicPr>
            <a:picLocks noChangeAspect="1"/>
          </p:cNvPicPr>
          <p:nvPr/>
        </p:nvPicPr>
        <p:blipFill>
          <a:blip r:embed="rId2"/>
          <a:stretch>
            <a:fillRect/>
          </a:stretch>
        </p:blipFill>
        <p:spPr>
          <a:xfrm>
            <a:off x="7296150" y="3657600"/>
            <a:ext cx="3047999" cy="1894500"/>
          </a:xfrm>
          <a:prstGeom prst="rect">
            <a:avLst/>
          </a:prstGeom>
        </p:spPr>
      </p:pic>
    </p:spTree>
    <p:extLst>
      <p:ext uri="{BB962C8B-B14F-4D97-AF65-F5344CB8AC3E}">
        <p14:creationId xmlns:p14="http://schemas.microsoft.com/office/powerpoint/2010/main" val="190532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275" y="805248"/>
            <a:ext cx="9914860" cy="4123318"/>
          </a:xfrm>
        </p:spPr>
        <p:txBody>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Η </a:t>
            </a:r>
            <a:r>
              <a:rPr lang="el-GR" b="1" dirty="0">
                <a:solidFill>
                  <a:schemeClr val="accent2"/>
                </a:solidFill>
                <a:latin typeface="Times New Roman" panose="02020603050405020304" pitchFamily="18" charset="0"/>
                <a:cs typeface="Times New Roman" panose="02020603050405020304" pitchFamily="18" charset="0"/>
              </a:rPr>
              <a:t>μετάδοση μέσω επιφανειών</a:t>
            </a:r>
            <a:r>
              <a:rPr lang="el-GR" dirty="0">
                <a:latin typeface="Times New Roman" panose="02020603050405020304" pitchFamily="18" charset="0"/>
                <a:cs typeface="Times New Roman" panose="02020603050405020304" pitchFamily="18" charset="0"/>
              </a:rPr>
              <a:t> που έχουν πρόσφατα μολυνθεί από ιούς είναι παρόλα αυτά δυνατή μέσω μολύνσεων με την αφή, καθώς τα παθογόνα που βρίσκονται στα χέρια μπορούν να εισέλθουν μέσω του βλενογόνου της μύτης, του στόματος ή των ματιών και να οδηγήσουν σε μόλυνση, όταν τα χέρια ακουμπήσουν το πρόσωπο και όταν το ιϊκό φορτίο είναι μεγάλο. Όμως, αυτό είναι πιθανό να συμβεί </a:t>
            </a:r>
            <a:r>
              <a:rPr lang="el-GR" b="1" dirty="0">
                <a:solidFill>
                  <a:schemeClr val="accent2"/>
                </a:solidFill>
                <a:latin typeface="Times New Roman" panose="02020603050405020304" pitchFamily="18" charset="0"/>
                <a:cs typeface="Times New Roman" panose="02020603050405020304" pitchFamily="18" charset="0"/>
              </a:rPr>
              <a:t>μόνο σε σύντομο χρονικό διάσημα </a:t>
            </a:r>
            <a:r>
              <a:rPr lang="el-GR" dirty="0">
                <a:latin typeface="Times New Roman" panose="02020603050405020304" pitchFamily="18" charset="0"/>
                <a:cs typeface="Times New Roman" panose="02020603050405020304" pitchFamily="18" charset="0"/>
              </a:rPr>
              <a:t>μετά τη μόλυνση από άτομο που νοσεί, λόγω της σχετικά χαμηλής σταθερότητας των κορωνοϊών στο περιβάλλον.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261754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6" y="323968"/>
            <a:ext cx="9914859" cy="447557"/>
          </a:xfrm>
        </p:spPr>
        <p:txBody>
          <a:bodyPr>
            <a:normAutofit/>
          </a:bodyPr>
          <a:lstStyle/>
          <a:p>
            <a:r>
              <a:rPr lang="el-GR" sz="2000" b="1" dirty="0">
                <a:latin typeface="Times New Roman" panose="02020603050405020304" pitchFamily="18" charset="0"/>
                <a:cs typeface="Times New Roman" panose="02020603050405020304" pitchFamily="18" charset="0"/>
              </a:rPr>
              <a:t>Για τους εργοδότες...</a:t>
            </a:r>
          </a:p>
        </p:txBody>
      </p:sp>
      <p:sp>
        <p:nvSpPr>
          <p:cNvPr id="3" name="Content Placeholder 2"/>
          <p:cNvSpPr>
            <a:spLocks noGrp="1"/>
          </p:cNvSpPr>
          <p:nvPr>
            <p:ph idx="1"/>
          </p:nvPr>
        </p:nvSpPr>
        <p:spPr>
          <a:xfrm>
            <a:off x="981454" y="771525"/>
            <a:ext cx="10524745" cy="5095876"/>
          </a:xfrm>
        </p:spPr>
        <p:txBody>
          <a:bodyPr>
            <a:normAutofit fontScale="47500" lnSpcReduction="20000"/>
          </a:bodyPr>
          <a:lstStyle/>
          <a:p>
            <a:pPr algn="just">
              <a:lnSpc>
                <a:spcPct val="170000"/>
              </a:lnSpc>
              <a:buClr>
                <a:schemeClr val="accent2"/>
              </a:buClr>
              <a:buFont typeface="Wingdings" panose="05000000000000000000" pitchFamily="2" charset="2"/>
              <a:buChar char="ü"/>
            </a:pPr>
            <a:r>
              <a:rPr lang="el-GR" sz="4200" dirty="0">
                <a:latin typeface="Times New Roman" panose="02020603050405020304" pitchFamily="18" charset="0"/>
                <a:cs typeface="Times New Roman" panose="02020603050405020304" pitchFamily="18" charset="0"/>
              </a:rPr>
              <a:t>Έλεγχος του αριθμού των πελατών που εισέρχονται στο κατάστημα για την αποφυγή συγχρωτισμού.</a:t>
            </a:r>
          </a:p>
          <a:p>
            <a:pPr algn="just">
              <a:lnSpc>
                <a:spcPct val="170000"/>
              </a:lnSpc>
              <a:buClr>
                <a:schemeClr val="accent2"/>
              </a:buClr>
              <a:buFont typeface="Wingdings" panose="05000000000000000000" pitchFamily="2" charset="2"/>
              <a:buChar char="ü"/>
            </a:pPr>
            <a:r>
              <a:rPr lang="el-GR" sz="4200" dirty="0">
                <a:latin typeface="Times New Roman" panose="02020603050405020304" pitchFamily="18" charset="0"/>
                <a:cs typeface="Times New Roman" panose="02020603050405020304" pitchFamily="18" charset="0"/>
              </a:rPr>
              <a:t>Σήμανση δαπέδου στο εσωτερικό του καταστήματος για τη διευκόλυνση της συμμόρφωσης με την τήρηση της φυσικής απόστασης μεταξύ των πελατών, ιδιαίτερα στα τμήματα του καταστήματος που δημιουργείται συγχρωτισμός, όπως στους πάγκους εξυπηρέτησης και στα ταμεία. </a:t>
            </a:r>
          </a:p>
          <a:p>
            <a:pPr algn="just">
              <a:lnSpc>
                <a:spcPct val="170000"/>
              </a:lnSpc>
              <a:buClr>
                <a:schemeClr val="accent2"/>
              </a:buClr>
              <a:buFont typeface="Wingdings" panose="05000000000000000000" pitchFamily="2" charset="2"/>
              <a:buChar char="ü"/>
            </a:pPr>
            <a:r>
              <a:rPr lang="el-GR" sz="4200" dirty="0">
                <a:latin typeface="Times New Roman" panose="02020603050405020304" pitchFamily="18" charset="0"/>
                <a:cs typeface="Times New Roman" panose="02020603050405020304" pitchFamily="18" charset="0"/>
              </a:rPr>
              <a:t>Τακτικές ανακοινώσεις για υπενθύμιση στους πελάτες της αναγκαιότητας τήρησης της φυσικής απόστασης μεταξύ τους και τακτικό καθαρισμό των χεριών τους. </a:t>
            </a:r>
          </a:p>
          <a:p>
            <a:pPr algn="just">
              <a:lnSpc>
                <a:spcPct val="170000"/>
              </a:lnSpc>
              <a:buClr>
                <a:schemeClr val="accent2"/>
              </a:buClr>
              <a:buFont typeface="Wingdings" panose="05000000000000000000" pitchFamily="2" charset="2"/>
              <a:buChar char="ü"/>
            </a:pPr>
            <a:r>
              <a:rPr lang="el-GR" sz="4200" dirty="0">
                <a:latin typeface="Times New Roman" panose="02020603050405020304" pitchFamily="18" charset="0"/>
                <a:cs typeface="Times New Roman" panose="02020603050405020304" pitchFamily="18" charset="0"/>
              </a:rPr>
              <a:t>Τοποθέτηση γυαλιού ή πλέξιγκλας στους πάγκους εξυπηρέτησης και στα ταμεία, ως πρόσθετο επίπεδο προστασίας για το προσωπικό.</a:t>
            </a:r>
          </a:p>
          <a:p>
            <a:pPr algn="just">
              <a:buClr>
                <a:schemeClr val="accent2"/>
              </a:buClr>
              <a:buFont typeface="Wingdings" panose="05000000000000000000" pitchFamily="2" charset="2"/>
              <a:buChar char="ü"/>
            </a:pPr>
            <a:endParaRPr lang="el-GR" sz="3600" dirty="0"/>
          </a:p>
          <a:p>
            <a:pPr marL="0" indent="0">
              <a:buNone/>
            </a:pPr>
            <a:endParaRPr lang="el-G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379490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700473"/>
            <a:ext cx="9914860" cy="4547802"/>
          </a:xfrm>
        </p:spPr>
        <p:txBody>
          <a:bodyPr vert="horz" lIns="91440" tIns="45720" rIns="91440" bIns="45720" rtlCol="0" anchor="t">
            <a:normAutofit/>
          </a:bodyPr>
          <a:lstStyle/>
          <a:p>
            <a:pPr lvl="0" algn="just">
              <a:lnSpc>
                <a:spcPct val="160000"/>
              </a:lnSpc>
              <a:buClr>
                <a:srgbClr val="18818C"/>
              </a:buClr>
              <a:buFont typeface="Wingdings" panose="05000000000000000000" pitchFamily="2" charset="2"/>
              <a:buChar char="ü"/>
            </a:pPr>
            <a:r>
              <a:rPr lang="el-GR" dirty="0">
                <a:solidFill>
                  <a:srgbClr val="09283F"/>
                </a:solidFill>
                <a:latin typeface="Times New Roman" panose="02020603050405020304" pitchFamily="18" charset="0"/>
                <a:cs typeface="Times New Roman" panose="02020603050405020304" pitchFamily="18" charset="0"/>
              </a:rPr>
              <a:t>Εντοπισμός και τακτικός καθαρισμός/απολύμανση των σημείων που αγγίζονται πιο συχνά (π.χ. καροτσάκια αγορών, οι λαβές των θυρών και οι ζυγαριές για χρήση από τον πελάτη και με τακτικό καθαρισμό και απολύμανσή τους).</a:t>
            </a:r>
          </a:p>
          <a:p>
            <a:pPr lvl="0" algn="just">
              <a:lnSpc>
                <a:spcPct val="160000"/>
              </a:lnSpc>
              <a:buClr>
                <a:srgbClr val="18818C"/>
              </a:buClr>
              <a:buFont typeface="Wingdings" panose="05000000000000000000" pitchFamily="2" charset="2"/>
              <a:buChar char="ü"/>
            </a:pPr>
            <a:r>
              <a:rPr lang="el-GR" dirty="0">
                <a:solidFill>
                  <a:srgbClr val="09283F"/>
                </a:solidFill>
                <a:latin typeface="Times New Roman" panose="02020603050405020304" pitchFamily="18" charset="0"/>
                <a:cs typeface="Times New Roman" panose="02020603050405020304" pitchFamily="18" charset="0"/>
              </a:rPr>
              <a:t>Παροχή αντισηπτικών χεριών, απολυμαντικών ψεκασμού και υγρομάντηλων τόσο στα σημεία εισόδου στα καταστήματα όσο και εντός των καταστημάτων</a:t>
            </a:r>
          </a:p>
          <a:p>
            <a:pPr algn="just">
              <a:lnSpc>
                <a:spcPct val="160000"/>
              </a:lnSpc>
              <a:buClr>
                <a:schemeClr val="accent2"/>
              </a:buClr>
              <a:buFont typeface="Wingdings" panose="05000000000000000000" pitchFamily="2" charset="2"/>
              <a:buChar char="ü"/>
            </a:pPr>
            <a:r>
              <a:rPr lang="el-GR" dirty="0">
                <a:solidFill>
                  <a:srgbClr val="09283F"/>
                </a:solidFill>
                <a:latin typeface="Times New Roman" panose="02020603050405020304" pitchFamily="18" charset="0"/>
                <a:cs typeface="Times New Roman" panose="02020603050405020304" pitchFamily="18" charset="0"/>
              </a:rPr>
              <a:t>Διατήρηση ανοιχτών των θυρών όπου είναι δυνατόν, για ελαχιστοποίηση της επαφής.</a:t>
            </a:r>
          </a:p>
          <a:p>
            <a:pPr algn="just">
              <a:lnSpc>
                <a:spcPct val="160000"/>
              </a:lnSpc>
              <a:buClr>
                <a:schemeClr val="accent2"/>
              </a:buClr>
              <a:buFont typeface="Wingdings" panose="05000000000000000000" pitchFamily="2" charset="2"/>
              <a:buChar char="ü"/>
            </a:pPr>
            <a:r>
              <a:rPr lang="el-GR" dirty="0">
                <a:solidFill>
                  <a:srgbClr val="09283F"/>
                </a:solidFill>
                <a:latin typeface="Times New Roman"/>
                <a:cs typeface="Times New Roman"/>
              </a:rPr>
              <a:t>Αποφυγή προωθητικών εκστρατειών δοκιμών τροφίμων.</a:t>
            </a:r>
          </a:p>
          <a:p>
            <a:pPr algn="just">
              <a:lnSpc>
                <a:spcPct val="160000"/>
              </a:lnSpc>
              <a:buClr>
                <a:schemeClr val="accent2"/>
              </a:buClr>
              <a:buFont typeface="Wingdings" panose="05000000000000000000" pitchFamily="2" charset="2"/>
              <a:buChar char="ü"/>
            </a:pPr>
            <a:r>
              <a:rPr lang="el-GR" dirty="0">
                <a:solidFill>
                  <a:srgbClr val="09283F"/>
                </a:solidFill>
                <a:latin typeface="Times New Roman" panose="02020603050405020304" pitchFamily="18" charset="0"/>
                <a:cs typeface="Times New Roman" panose="02020603050405020304" pitchFamily="18" charset="0"/>
              </a:rPr>
              <a:t>Διάθεση των προϊόντων αρτοποιίας σε πλαστική/σελοφάν ή χάρτινη συσκευασία.</a:t>
            </a:r>
          </a:p>
          <a:p>
            <a:pPr lvl="0" algn="just">
              <a:lnSpc>
                <a:spcPct val="160000"/>
              </a:lnSpc>
              <a:buClr>
                <a:srgbClr val="18818C"/>
              </a:buClr>
              <a:buFont typeface="Wingdings" panose="05000000000000000000" pitchFamily="2" charset="2"/>
              <a:buChar char="ü"/>
            </a:pPr>
            <a:endParaRPr lang="el-GR" dirty="0">
              <a:solidFill>
                <a:srgbClr val="09283F"/>
              </a:solidFill>
              <a:latin typeface="Times New Roman" panose="02020603050405020304" pitchFamily="18" charset="0"/>
              <a:cs typeface="Times New Roman" panose="02020603050405020304" pitchFamily="18" charset="0"/>
            </a:endParaRPr>
          </a:p>
          <a:p>
            <a:endParaRPr lang="el-G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134210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b="1" dirty="0">
                <a:latin typeface="Times New Roman" panose="02020603050405020304" pitchFamily="18" charset="0"/>
                <a:cs typeface="Times New Roman" panose="02020603050405020304" pitchFamily="18" charset="0"/>
              </a:rPr>
              <a:t>Για τους εργαζόμενους...</a:t>
            </a:r>
          </a:p>
        </p:txBody>
      </p:sp>
      <p:sp>
        <p:nvSpPr>
          <p:cNvPr id="3" name="Content Placeholder 2"/>
          <p:cNvSpPr>
            <a:spLocks noGrp="1"/>
          </p:cNvSpPr>
          <p:nvPr>
            <p:ph idx="1"/>
          </p:nvPr>
        </p:nvSpPr>
        <p:spPr>
          <a:xfrm>
            <a:off x="905256" y="1605348"/>
            <a:ext cx="9914860" cy="4123318"/>
          </a:xfrm>
        </p:spPr>
        <p:txBody>
          <a:bodyPr/>
          <a:lstStyle/>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Μεταξύ των ορθών πρακτικών υγιεινής που απαιτούνται σε όλα τα στάδια της παραγωγής τροφίμων, ιδιαίτερη σημασία έχει ο καθαρισμός και, κατά περίπτωση, η απολύμανση των εγκαταστάσεων και του εξοπλισμού παραγωγής τροφίμων.</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 Απαιτείται αυξημένη προσοχή στην προσωπική υγιεινή όπως το πλύσιμο και η απολύμανση των χεριών, η χρήση γαντιών και μασκών όπου απαιτείται, η χρήση ειδικών ενδυμάτων και υποδημάτων ή η παραμονή στο σπίτι, μακριά από την εργασία, στην περίπτωση που ο εργαζόμενος αισθάνεται αδιαθεσία ή/και εμφανίζει συμπτώματα της νόσου COVID-19.</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422390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b="1" dirty="0">
                <a:latin typeface="Times New Roman" panose="02020603050405020304" pitchFamily="18" charset="0"/>
                <a:cs typeface="Times New Roman" panose="02020603050405020304" pitchFamily="18" charset="0"/>
              </a:rPr>
              <a:t>Για τους καταναλωτές...</a:t>
            </a:r>
          </a:p>
        </p:txBody>
      </p:sp>
      <p:sp>
        <p:nvSpPr>
          <p:cNvPr id="3" name="Content Placeholder 2"/>
          <p:cNvSpPr>
            <a:spLocks noGrp="1"/>
          </p:cNvSpPr>
          <p:nvPr>
            <p:ph idx="1"/>
          </p:nvPr>
        </p:nvSpPr>
        <p:spPr>
          <a:xfrm>
            <a:off x="838200" y="1719648"/>
            <a:ext cx="10401300" cy="4123318"/>
          </a:xfrm>
        </p:spPr>
        <p:txBody>
          <a:bodyPr/>
          <a:lstStyle/>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Να μην εισέρχονται στο κατάστημα εάν νιώθουν αδιαθεσία ή έχουν συμπτώματα COVID19</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Τήρηση της αναγκαίας φυσικής απόστασης τόσο εντός όσο και εκτός καταστημάτων</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Χρήση ανέπαφων πληρωμών</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Να αγγίζουν μόνο τα τρόφιμα που προτίθενται να αγοράσουν, ώστε να αποφεύγεται η επιμόλυνση των τροφίμων με οποιοδήποτε παθογόνο μπορεί να έχουν στα χέρια τους.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Να φέρουν μαζί τους και να χρησιμοποιούν τακτικά αντισηπτικό ή υγρομάντηλα για να σκουπίζουν τα χέρια τους αλλά και τις λαβές των καροτσιών/καλαθιών.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1209304327"/>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2_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docProps/app.xml><?xml version="1.0" encoding="utf-8"?>
<Properties xmlns="http://schemas.openxmlformats.org/officeDocument/2006/extended-properties" xmlns:vt="http://schemas.openxmlformats.org/officeDocument/2006/docPropsVTypes">
  <TotalTime>48</TotalTime>
  <Words>507</Words>
  <Application>Microsoft Office PowerPoint</Application>
  <PresentationFormat>Widescreen</PresentationFormat>
  <Paragraphs>42</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ModOverlayVTI</vt:lpstr>
      <vt:lpstr>2_ModOverlayVTI</vt:lpstr>
      <vt:lpstr>Υγιεινή Τροφίμων &amp; Συμπεριφορά Καταναλωτή</vt:lpstr>
      <vt:lpstr>Συμπεριφορά και πρακτικές εργαζόμενων και καταναλωτών στην εποχή της Covid-19</vt:lpstr>
      <vt:lpstr>PowerPoint Presentation</vt:lpstr>
      <vt:lpstr>PowerPoint Presentation</vt:lpstr>
      <vt:lpstr>PowerPoint Presentation</vt:lpstr>
      <vt:lpstr>Για τους εργοδότες...</vt:lpstr>
      <vt:lpstr>PowerPoint Presentation</vt:lpstr>
      <vt:lpstr>Για τους εργαζόμενους...</vt:lpstr>
      <vt:lpstr>Για τους καταναλωτές...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Υγιεινή Τροφίμων &amp; Συμπεριφορά Καταναλωτή</dc:title>
  <dc:creator>Νατάσα Παλαιογεώργου</dc:creator>
  <cp:lastModifiedBy>Νατάσα Παλαιογεώργου</cp:lastModifiedBy>
  <cp:revision>22</cp:revision>
  <dcterms:created xsi:type="dcterms:W3CDTF">2022-01-03T22:22:50Z</dcterms:created>
  <dcterms:modified xsi:type="dcterms:W3CDTF">2022-01-23T19:35:55Z</dcterms:modified>
</cp:coreProperties>
</file>