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  <p:cmAuthor id="1" name="bofy" initials="b" lastIdx="1" clrIdx="1">
    <p:extLst>
      <p:ext uri="{19B8F6BF-5375-455C-9EA6-DF929625EA0E}">
        <p15:presenceInfo xmlns:p15="http://schemas.microsoft.com/office/powerpoint/2012/main" userId="bof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>
                <a:latin typeface="Arial" charset="0"/>
              </a:rPr>
              <a:t/>
            </a:r>
            <a:br>
              <a:rPr lang="el-GR" sz="3200" dirty="0">
                <a:latin typeface="Arial" charset="0"/>
              </a:rPr>
            </a:br>
            <a:r>
              <a:rPr lang="el-GR" sz="3200" dirty="0">
                <a:latin typeface="Arial" charset="0"/>
              </a:rPr>
              <a:t>Αειφόρος σχεδίαση </a:t>
            </a:r>
            <a:br>
              <a:rPr lang="el-GR" sz="3200" dirty="0">
                <a:latin typeface="Arial" charset="0"/>
              </a:rPr>
            </a:br>
            <a:endParaRPr lang="el-GR" sz="3200" dirty="0" smtClean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Ενότητα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Βιομίμιση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Σπυρίδων Μποφυλάτος 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Τοπικά συντονισμένη </a:t>
            </a:r>
            <a:r>
              <a:rPr lang="el-GR" b="1" dirty="0"/>
              <a:t>και </a:t>
            </a:r>
            <a:r>
              <a:rPr lang="el-GR" b="1" dirty="0" smtClean="0"/>
              <a:t>υπεύθυνη σχεδίαση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με αυτή την αρχή οφείλουμε </a:t>
            </a:r>
            <a:r>
              <a:rPr lang="el-GR" sz="2400" dirty="0" smtClean="0"/>
              <a:t>να</a:t>
            </a:r>
            <a:r>
              <a:rPr lang="en-US" sz="2400" dirty="0" smtClean="0"/>
              <a:t> </a:t>
            </a:r>
            <a:r>
              <a:rPr lang="el-GR" sz="2400" dirty="0" smtClean="0"/>
              <a:t>ταιριάζουμε </a:t>
            </a:r>
            <a:r>
              <a:rPr lang="el-GR" sz="2400" dirty="0"/>
              <a:t>τη σχεδίαση στο τοπικό πλαίσιο που μας περιβάλλει. Αυτή η αρχή αφορά τόσο </a:t>
            </a:r>
            <a:r>
              <a:rPr lang="el-GR" sz="2400" dirty="0" smtClean="0"/>
              <a:t>τις</a:t>
            </a:r>
            <a:r>
              <a:rPr lang="en-US" sz="2400" dirty="0" smtClean="0"/>
              <a:t> </a:t>
            </a:r>
            <a:r>
              <a:rPr lang="el-GR" sz="2400" dirty="0" smtClean="0"/>
              <a:t>πηγές </a:t>
            </a:r>
            <a:r>
              <a:rPr lang="el-GR" sz="2400" dirty="0"/>
              <a:t>πρώτων υλών αλλά και την τοπική κουλτούρα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l-GR" sz="2400" dirty="0" err="1" smtClean="0"/>
              <a:t>Υπο</a:t>
            </a:r>
            <a:r>
              <a:rPr lang="el-GR" sz="2400" dirty="0" smtClean="0"/>
              <a:t>-αρχές</a:t>
            </a:r>
          </a:p>
          <a:p>
            <a:pPr lvl="1"/>
            <a:r>
              <a:rPr lang="el-GR" sz="2000" dirty="0" smtClean="0"/>
              <a:t>Υιοθέτηση κυκλικών διαδικασιών</a:t>
            </a:r>
          </a:p>
          <a:p>
            <a:pPr lvl="1"/>
            <a:r>
              <a:rPr lang="el-GR" sz="2000" dirty="0" smtClean="0"/>
              <a:t>Χρήση υπάρχουσας ενέργειας και υλικών</a:t>
            </a:r>
          </a:p>
          <a:p>
            <a:pPr lvl="1"/>
            <a:r>
              <a:rPr lang="el-GR" sz="2000" dirty="0" smtClean="0"/>
              <a:t>Χρήση βροχών ανατροφοδότησης</a:t>
            </a:r>
          </a:p>
          <a:p>
            <a:pPr lvl="1"/>
            <a:r>
              <a:rPr lang="el-GR" sz="2000" dirty="0" smtClean="0"/>
              <a:t>Καλλιέργεια σχέσεων συνεργασίας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60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χημείας φιλική </a:t>
            </a:r>
            <a:r>
              <a:rPr lang="el-GR" dirty="0"/>
              <a:t>στη </a:t>
            </a:r>
            <a:r>
              <a:rPr lang="el-GR" dirty="0" smtClean="0"/>
              <a:t>ζωή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Σύμφωνα </a:t>
            </a:r>
            <a:r>
              <a:rPr lang="el-GR" dirty="0"/>
              <a:t>με αυτή την αρχή οφείλουμε να </a:t>
            </a:r>
            <a:r>
              <a:rPr lang="el-GR" dirty="0" smtClean="0"/>
              <a:t>χρησιμοποιούμε χημικές </a:t>
            </a:r>
            <a:r>
              <a:rPr lang="el-GR" dirty="0"/>
              <a:t>διαδικασίες οι οποίες είναι φιλικές προς τη ζωή. Όπως η φύση μπορούμε </a:t>
            </a:r>
            <a:r>
              <a:rPr lang="el-GR" dirty="0" smtClean="0"/>
              <a:t>να παράγουμε </a:t>
            </a:r>
            <a:r>
              <a:rPr lang="el-GR" dirty="0"/>
              <a:t>υλικά στο νερό χωρίς την βιομηχανική διαδικασία η οποία απαιτεί </a:t>
            </a:r>
            <a:r>
              <a:rPr lang="el-GR" dirty="0" smtClean="0"/>
              <a:t>υψηλές θερμοκρασίες </a:t>
            </a:r>
            <a:r>
              <a:rPr lang="el-GR" dirty="0"/>
              <a:t>και πιέσεις καθώς και τη χρήση επικίνδυνων χημικών </a:t>
            </a:r>
            <a:r>
              <a:rPr lang="el-GR" dirty="0" smtClean="0"/>
              <a:t>ουσιών (</a:t>
            </a:r>
            <a:r>
              <a:rPr lang="en-US" dirty="0" smtClean="0"/>
              <a:t>heat beat treat)</a:t>
            </a:r>
            <a:r>
              <a:rPr lang="el-GR" dirty="0" smtClean="0"/>
              <a:t>. </a:t>
            </a:r>
            <a:r>
              <a:rPr lang="el-GR" dirty="0"/>
              <a:t>Αντίθετα, η </a:t>
            </a:r>
            <a:r>
              <a:rPr lang="el-GR" dirty="0" smtClean="0"/>
              <a:t>φύση παράγει </a:t>
            </a:r>
            <a:r>
              <a:rPr lang="el-GR" dirty="0"/>
              <a:t>υλικά με καλύτερα χαρακτηριστικά σε ακίνδυνες και φυσικές </a:t>
            </a:r>
            <a:r>
              <a:rPr lang="el-GR" dirty="0" smtClean="0"/>
              <a:t>συνθήκες</a:t>
            </a:r>
            <a:endParaRPr lang="en-US" dirty="0" smtClean="0"/>
          </a:p>
          <a:p>
            <a:endParaRPr lang="en-US" dirty="0"/>
          </a:p>
          <a:p>
            <a:r>
              <a:rPr lang="el-GR" dirty="0" err="1" smtClean="0"/>
              <a:t>Υπο</a:t>
            </a:r>
            <a:r>
              <a:rPr lang="el-GR" dirty="0" smtClean="0"/>
              <a:t>-αρχές</a:t>
            </a:r>
          </a:p>
          <a:p>
            <a:pPr lvl="1"/>
            <a:r>
              <a:rPr lang="el-GR" dirty="0" smtClean="0"/>
              <a:t>Αποδόμηση των προϊόντων </a:t>
            </a:r>
            <a:r>
              <a:rPr lang="el-GR" dirty="0"/>
              <a:t>σε καλοήθη συστατικά</a:t>
            </a:r>
          </a:p>
          <a:p>
            <a:pPr lvl="1"/>
            <a:r>
              <a:rPr lang="el-GR" dirty="0" smtClean="0"/>
              <a:t>Οικοδόμηση επιλεκτικά </a:t>
            </a:r>
            <a:r>
              <a:rPr lang="el-GR" dirty="0"/>
              <a:t>με ένα μικρό υποσύνολο των στοιχείων</a:t>
            </a:r>
          </a:p>
          <a:p>
            <a:pPr lvl="1"/>
            <a:r>
              <a:rPr lang="el-GR" dirty="0"/>
              <a:t>Κ</a:t>
            </a:r>
            <a:r>
              <a:rPr lang="el-GR" dirty="0" smtClean="0"/>
              <a:t>άνε </a:t>
            </a:r>
            <a:r>
              <a:rPr lang="el-GR" dirty="0"/>
              <a:t>χημεία στο νερό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8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Προσαρμογή </a:t>
            </a:r>
            <a:r>
              <a:rPr lang="el-GR" b="1" dirty="0"/>
              <a:t>σε </a:t>
            </a:r>
            <a:r>
              <a:rPr lang="el-GR" b="1" dirty="0" smtClean="0"/>
              <a:t>νέες συνθήκες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με αυτή την αρχή οφείλουμε να λαμβάνουμε </a:t>
            </a:r>
            <a:r>
              <a:rPr lang="el-GR" sz="2400" dirty="0" smtClean="0"/>
              <a:t>υπόψη κάθε </a:t>
            </a:r>
            <a:r>
              <a:rPr lang="el-GR" sz="2400" dirty="0"/>
              <a:t>αλλαγή που συμβαίνει στο περιβάλλον και να αλλάζουμε κατάλληλα ανάλογα με </a:t>
            </a:r>
            <a:r>
              <a:rPr lang="el-GR" sz="2400" dirty="0" smtClean="0"/>
              <a:t>τυχόν ευκαιρίες </a:t>
            </a:r>
            <a:r>
              <a:rPr lang="el-GR" sz="2400" dirty="0"/>
              <a:t>ή κινδύνους που εμφανίζονται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r>
              <a:rPr lang="el-GR" sz="2400" dirty="0" err="1"/>
              <a:t>Υπο</a:t>
            </a:r>
            <a:r>
              <a:rPr lang="el-GR" sz="2400" dirty="0"/>
              <a:t>-αρχές</a:t>
            </a:r>
          </a:p>
          <a:p>
            <a:r>
              <a:rPr lang="el-GR" sz="2400" dirty="0" smtClean="0"/>
              <a:t>Ενσωμάτωση της πολυσυλλεκτικότητας</a:t>
            </a:r>
          </a:p>
          <a:p>
            <a:r>
              <a:rPr lang="el-GR" sz="2400" dirty="0" smtClean="0"/>
              <a:t>Διατήρηση </a:t>
            </a:r>
            <a:r>
              <a:rPr lang="el-GR" sz="2400" dirty="0"/>
              <a:t>της ακεραιότητας μέσω </a:t>
            </a:r>
            <a:r>
              <a:rPr lang="el-GR" sz="2400" dirty="0" err="1"/>
              <a:t>αυτοανανέωση</a:t>
            </a:r>
            <a:endParaRPr lang="el-GR" sz="2400" dirty="0"/>
          </a:p>
          <a:p>
            <a:r>
              <a:rPr lang="el-GR" sz="2400" dirty="0" smtClean="0"/>
              <a:t>Ενσωμάτωση ανθεκτικότητας </a:t>
            </a:r>
            <a:r>
              <a:rPr lang="el-GR" sz="2400" dirty="0"/>
              <a:t>μέσω μεταβολής </a:t>
            </a:r>
            <a:r>
              <a:rPr lang="el-GR" sz="2400" dirty="0" smtClean="0"/>
              <a:t>πλεονασμού και </a:t>
            </a:r>
            <a:r>
              <a:rPr lang="el-GR" sz="2400" dirty="0"/>
              <a:t>της αποκέντρωσης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12502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Αποδοτικότητα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με αυτή την αρχή οφείλουμε να πραγματοποιούμε ορθολογική </a:t>
            </a:r>
            <a:r>
              <a:rPr lang="el-GR" sz="2400" dirty="0" smtClean="0"/>
              <a:t>χρήση των </a:t>
            </a:r>
            <a:r>
              <a:rPr lang="el-GR" sz="2400" dirty="0"/>
              <a:t>τοπικά διαθέσιμων μορφών ενέργειας και υλικών</a:t>
            </a:r>
            <a:r>
              <a:rPr lang="el-GR" sz="2400" dirty="0" smtClean="0"/>
              <a:t>,</a:t>
            </a:r>
          </a:p>
          <a:p>
            <a:endParaRPr lang="el-GR" sz="2400" dirty="0"/>
          </a:p>
          <a:p>
            <a:r>
              <a:rPr lang="el-GR" sz="2400" dirty="0" err="1" smtClean="0"/>
              <a:t>Υπο</a:t>
            </a:r>
            <a:r>
              <a:rPr lang="el-GR" sz="2400" dirty="0" smtClean="0"/>
              <a:t>-αρχές</a:t>
            </a:r>
          </a:p>
          <a:p>
            <a:pPr lvl="1"/>
            <a:r>
              <a:rPr lang="el-GR" sz="2000" dirty="0" smtClean="0"/>
              <a:t>χρησιμοποίηση διεργασιών </a:t>
            </a:r>
            <a:r>
              <a:rPr lang="el-GR" sz="2000" dirty="0"/>
              <a:t>χαμηλής ενέργειας</a:t>
            </a:r>
          </a:p>
          <a:p>
            <a:pPr lvl="1"/>
            <a:r>
              <a:rPr lang="el-GR" sz="2000" dirty="0" smtClean="0"/>
              <a:t>χρησιμοποίηση </a:t>
            </a:r>
            <a:r>
              <a:rPr lang="el-GR" sz="2000" dirty="0" smtClean="0"/>
              <a:t>πολύ-λειτουργικού </a:t>
            </a:r>
            <a:r>
              <a:rPr lang="el-GR" sz="2000" dirty="0" smtClean="0"/>
              <a:t>σχεδιασμού</a:t>
            </a:r>
            <a:endParaRPr lang="el-GR" sz="2000" dirty="0"/>
          </a:p>
          <a:p>
            <a:pPr lvl="1"/>
            <a:r>
              <a:rPr lang="el-GR" sz="2000" dirty="0"/>
              <a:t>ανακύκλωση όλων των υλικών</a:t>
            </a:r>
          </a:p>
          <a:p>
            <a:pPr lvl="1"/>
            <a:r>
              <a:rPr lang="el-GR" sz="2000" dirty="0" smtClean="0"/>
              <a:t>ζευγάρωμα </a:t>
            </a:r>
            <a:r>
              <a:rPr lang="el-GR" sz="2000" dirty="0" smtClean="0"/>
              <a:t>φόρμας με λειτουργία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16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Προκειμένου να υποβοηθήσει την σχεδιαστική διεργασία δημιουργήθηκε η </a:t>
            </a:r>
            <a:r>
              <a:rPr lang="el-GR" dirty="0" smtClean="0"/>
              <a:t>σπείρα σχεδίασης</a:t>
            </a:r>
            <a:r>
              <a:rPr lang="el-GR" dirty="0"/>
              <a:t>. Αυτό το εργαλείο έχει σκοπό να υποβοηθήσει τον σχεδιαστή που επιθυμεί να </a:t>
            </a:r>
            <a:r>
              <a:rPr lang="el-GR" dirty="0" smtClean="0"/>
              <a:t>προσθέσει στοιχειά </a:t>
            </a:r>
            <a:r>
              <a:rPr lang="el-GR" dirty="0" err="1"/>
              <a:t>βιο</a:t>
            </a:r>
            <a:r>
              <a:rPr lang="el-GR" dirty="0"/>
              <a:t>-μίμησης στην σχεδίαση. Είναι ένα κυκλικό μοντέλο το οποίο μπορεί είτε </a:t>
            </a:r>
            <a:r>
              <a:rPr lang="el-GR" dirty="0" smtClean="0"/>
              <a:t>να αντικαταστήσει </a:t>
            </a:r>
            <a:r>
              <a:rPr lang="el-GR" dirty="0"/>
              <a:t>την κλασική σχεδιαστική διαδικασία ή να αποτελέσει ένα από τα εργαλεία </a:t>
            </a:r>
            <a:r>
              <a:rPr lang="el-GR" dirty="0" smtClean="0"/>
              <a:t>που χρησιμοποιούνται </a:t>
            </a:r>
            <a:r>
              <a:rPr lang="el-GR" dirty="0"/>
              <a:t>στα μεσαία στάδια της σχεδιαστικής διεργασίας. Τα πέντε βήματα είναι τα εξής:.</a:t>
            </a:r>
          </a:p>
          <a:p>
            <a:r>
              <a:rPr lang="en-US" b="1" dirty="0"/>
              <a:t>Discover - Emulate - Evaluate - Distill – Translate. </a:t>
            </a:r>
            <a:endParaRPr lang="el-GR" b="1" dirty="0" smtClean="0"/>
          </a:p>
          <a:p>
            <a:endParaRPr lang="el-GR" b="1" dirty="0"/>
          </a:p>
          <a:p>
            <a:r>
              <a:rPr lang="el-GR" dirty="0" smtClean="0"/>
              <a:t>Η </a:t>
            </a:r>
            <a:r>
              <a:rPr lang="el-GR" dirty="0"/>
              <a:t>διαδικασία αυτή είναι κυκλική.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prairiegreenspermaculture.com/wp-content/uploads/2013/08/biomimicry-design-spi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1" y="830353"/>
            <a:ext cx="7063099" cy="51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3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Thorpe, A. (2008) ‘Design as activism: A conceptual tool’, in Changing the Change</a:t>
            </a:r>
            <a:r>
              <a:rPr lang="en-US" dirty="0" smtClean="0"/>
              <a:t>: Design </a:t>
            </a:r>
            <a:r>
              <a:rPr lang="en-US" dirty="0"/>
              <a:t>Visions, Proposals and Tools, Changing the Change conference, Turin, Italy, </a:t>
            </a:r>
            <a:r>
              <a:rPr lang="en-US" dirty="0" smtClean="0"/>
              <a:t>June 2008</a:t>
            </a:r>
            <a:r>
              <a:rPr lang="en-US" dirty="0"/>
              <a:t>, Umberto </a:t>
            </a:r>
            <a:r>
              <a:rPr lang="en-US" dirty="0" err="1"/>
              <a:t>Allemandi</a:t>
            </a:r>
            <a:r>
              <a:rPr lang="en-US" dirty="0"/>
              <a:t> &amp; </a:t>
            </a:r>
            <a:r>
              <a:rPr lang="en-US" dirty="0" smtClean="0"/>
              <a:t>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9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163" y="2776651"/>
            <a:ext cx="8603674" cy="6714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Βιομιμιση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9020 Σχεδίαση για αειφορία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Εβδομάδα 8η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Η </a:t>
            </a:r>
            <a:r>
              <a:rPr lang="el-GR" dirty="0" err="1"/>
              <a:t>βιο</a:t>
            </a:r>
            <a:r>
              <a:rPr lang="el-GR" dirty="0"/>
              <a:t>-μίμηση ( </a:t>
            </a:r>
            <a:r>
              <a:rPr lang="el-GR" dirty="0" err="1"/>
              <a:t>biomimicry</a:t>
            </a:r>
            <a:r>
              <a:rPr lang="el-GR" dirty="0"/>
              <a:t>) </a:t>
            </a:r>
            <a:r>
              <a:rPr lang="el-GR" dirty="0" smtClean="0"/>
              <a:t>αναπτύχθηκε το 1997 </a:t>
            </a:r>
            <a:r>
              <a:rPr lang="el-GR" dirty="0"/>
              <a:t>και ορίζεται ως “</a:t>
            </a:r>
            <a:r>
              <a:rPr lang="el-GR" i="1" dirty="0"/>
              <a:t>Μια νέα επιστήμη η οποία μελετάει φυσικά μοντέλα και κατόπιν αντιγράφει </a:t>
            </a:r>
            <a:r>
              <a:rPr lang="el-GR" i="1" dirty="0" smtClean="0"/>
              <a:t>ή αντλεί </a:t>
            </a:r>
            <a:r>
              <a:rPr lang="el-GR" i="1" dirty="0"/>
              <a:t>έμπνευση από αυτές τις διεργασίες ή σχέδια προκείμενου να λυθούν προβλήματα </a:t>
            </a:r>
            <a:r>
              <a:rPr lang="el-GR" i="1" dirty="0" smtClean="0"/>
              <a:t>ανθρώπινης δραστηριότητας</a:t>
            </a:r>
            <a:r>
              <a:rPr lang="el-GR" dirty="0"/>
              <a:t>”. </a:t>
            </a:r>
            <a:endParaRPr lang="el-GR" dirty="0" smtClean="0"/>
          </a:p>
          <a:p>
            <a:r>
              <a:rPr lang="el-GR" dirty="0" smtClean="0"/>
              <a:t>Οφείλουμε </a:t>
            </a:r>
            <a:r>
              <a:rPr lang="el-GR" dirty="0"/>
              <a:t>να σημειώσουμε εδώ πως η </a:t>
            </a:r>
            <a:r>
              <a:rPr lang="el-GR" dirty="0" err="1"/>
              <a:t>βιο</a:t>
            </a:r>
            <a:r>
              <a:rPr lang="el-GR" dirty="0"/>
              <a:t>-μίμηση δεν είναι ένα </a:t>
            </a:r>
            <a:r>
              <a:rPr lang="el-GR" dirty="0" smtClean="0"/>
              <a:t>αυστηρό πλαίσιο </a:t>
            </a:r>
            <a:r>
              <a:rPr lang="el-GR" dirty="0"/>
              <a:t>άλλα μια προσέγγιση ή οποία υποβοηθάει στην ανάδυση αειφορίας. Σύμφωνα με την </a:t>
            </a:r>
            <a:r>
              <a:rPr lang="el-GR" dirty="0" err="1" smtClean="0"/>
              <a:t>βιο</a:t>
            </a:r>
            <a:r>
              <a:rPr lang="el-GR" dirty="0" smtClean="0"/>
              <a:t>-μίμηση </a:t>
            </a:r>
            <a:r>
              <a:rPr lang="el-GR" dirty="0"/>
              <a:t>η φύση μπορεί να έχει τρεις διαφορετικούς ρόλους κατά την σχεδιαστική διεργασία:</a:t>
            </a:r>
          </a:p>
          <a:p>
            <a:r>
              <a:rPr lang="el-GR" dirty="0"/>
              <a:t>Μπορεί να είναι το μοντέλο το οποίο προσπαθούμε να μιμηθούμε, μπορεί να είναι η βάση </a:t>
            </a:r>
            <a:r>
              <a:rPr lang="el-GR" dirty="0" smtClean="0"/>
              <a:t>πάνω στην </a:t>
            </a:r>
            <a:r>
              <a:rPr lang="el-GR" dirty="0"/>
              <a:t>οποία συγκρίνουμε τα αποτελέσματα της σχεδίασής μας ή μπορεί να λάβει τον ρόλο </a:t>
            </a:r>
            <a:r>
              <a:rPr lang="el-GR" dirty="0" smtClean="0"/>
              <a:t>του μέντορα </a:t>
            </a:r>
            <a:r>
              <a:rPr lang="el-GR" dirty="0"/>
              <a:t>ο οποίος θα μας διδάξει πώς να </a:t>
            </a:r>
            <a:r>
              <a:rPr lang="el-GR" dirty="0" err="1"/>
              <a:t>παράξουμε</a:t>
            </a:r>
            <a:r>
              <a:rPr lang="el-GR" dirty="0"/>
              <a:t> πιο πράσινα προϊόντα.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biomimicry.net/wp-content/uploads/2013/03/Biomimicry38_DesignLens_Diagram_Only_Lifes_Principles_RGB_Download-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86" y="950086"/>
            <a:ext cx="5824782" cy="51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-media-cache-ak0.pinimg.com/736x/d0/01/64/d0016400f3ff4f13fc869becf13e6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" y="857250"/>
            <a:ext cx="8402652" cy="58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Εξέλιξη </a:t>
            </a:r>
            <a:r>
              <a:rPr lang="el-GR" b="1" dirty="0"/>
              <a:t>για </a:t>
            </a:r>
            <a:r>
              <a:rPr lang="el-GR" b="1" dirty="0" smtClean="0"/>
              <a:t>επιβίωση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Σύμφωνα με αυτή την αρχή οφείλουμε να ενσωματώνουμε </a:t>
            </a:r>
            <a:r>
              <a:rPr lang="el-GR" sz="2800" dirty="0" smtClean="0"/>
              <a:t>νέες πληροφορίες </a:t>
            </a:r>
            <a:r>
              <a:rPr lang="el-GR" sz="2800" dirty="0"/>
              <a:t>και διαταραχές προκειμένου να διασφαλιστεί η συνεχεία της λειτουργίας </a:t>
            </a:r>
            <a:r>
              <a:rPr lang="el-GR" sz="2800" dirty="0" smtClean="0"/>
              <a:t>του συστήματος.</a:t>
            </a:r>
          </a:p>
          <a:p>
            <a:r>
              <a:rPr lang="el-GR" sz="2800" dirty="0" err="1" smtClean="0"/>
              <a:t>Υπο</a:t>
            </a:r>
            <a:r>
              <a:rPr lang="el-GR" sz="2800" dirty="0" smtClean="0"/>
              <a:t>-αρχές:</a:t>
            </a:r>
          </a:p>
          <a:p>
            <a:pPr lvl="1"/>
            <a:r>
              <a:rPr lang="el-GR" sz="2400" dirty="0" smtClean="0"/>
              <a:t>Αντιγραφή στρατηγικών που λειτουργούν</a:t>
            </a:r>
          </a:p>
          <a:p>
            <a:pPr lvl="1"/>
            <a:r>
              <a:rPr lang="el-GR" sz="2400" dirty="0" smtClean="0"/>
              <a:t>Αναμονή του απροσδόκητου</a:t>
            </a:r>
          </a:p>
          <a:p>
            <a:pPr lvl="1"/>
            <a:r>
              <a:rPr lang="el-GR" sz="2400" dirty="0" smtClean="0"/>
              <a:t>Ανακάτεμα της πληροφορίας</a:t>
            </a:r>
          </a:p>
          <a:p>
            <a:pPr lvl="1"/>
            <a:endParaRPr lang="el-GR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67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Ενσωμάτωση οικονομικής ανάπτυξής </a:t>
            </a:r>
            <a:r>
              <a:rPr lang="el-GR" b="1" dirty="0"/>
              <a:t>στην </a:t>
            </a:r>
            <a:r>
              <a:rPr lang="el-GR" b="1" dirty="0" smtClean="0"/>
              <a:t>βιολογική ανάπτυξη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Σύμφωνα </a:t>
            </a:r>
            <a:r>
              <a:rPr lang="el-GR" sz="2400" dirty="0"/>
              <a:t>με αυτή την </a:t>
            </a:r>
            <a:r>
              <a:rPr lang="el-GR" sz="2400" dirty="0" smtClean="0"/>
              <a:t>αρχή οφείλουμε </a:t>
            </a:r>
            <a:r>
              <a:rPr lang="el-GR" sz="2400" dirty="0"/>
              <a:t>να υιοθετούμε στρατηγικές που θα υποβοηθούν τόσο την οικονομική όσο και </a:t>
            </a:r>
            <a:r>
              <a:rPr lang="el-GR" sz="2400" dirty="0" smtClean="0"/>
              <a:t>την βιολογική ανάπτυξη</a:t>
            </a:r>
          </a:p>
          <a:p>
            <a:endParaRPr lang="el-GR" sz="2400" dirty="0"/>
          </a:p>
          <a:p>
            <a:r>
              <a:rPr lang="el-GR" sz="2400" dirty="0" err="1" smtClean="0"/>
              <a:t>Υπο</a:t>
            </a:r>
            <a:r>
              <a:rPr lang="el-GR" sz="2400" dirty="0" smtClean="0"/>
              <a:t>-αρχές</a:t>
            </a:r>
          </a:p>
          <a:p>
            <a:pPr lvl="1"/>
            <a:r>
              <a:rPr lang="el-GR" sz="2000" dirty="0" smtClean="0"/>
              <a:t>Αυτό-οργάνωση</a:t>
            </a:r>
          </a:p>
          <a:p>
            <a:pPr lvl="1"/>
            <a:r>
              <a:rPr lang="el-GR" sz="2000" dirty="0" smtClean="0"/>
              <a:t>Χτίσε από κάτω προς τα πάνω</a:t>
            </a:r>
          </a:p>
          <a:p>
            <a:pPr lvl="1"/>
            <a:r>
              <a:rPr lang="el-GR" sz="2000" dirty="0" smtClean="0"/>
              <a:t>Συνδυασμός αρθρωτών (</a:t>
            </a:r>
            <a:r>
              <a:rPr lang="en-US" sz="2000" dirty="0" smtClean="0"/>
              <a:t>modular</a:t>
            </a:r>
            <a:r>
              <a:rPr lang="el-GR" sz="2000" dirty="0" smtClean="0"/>
              <a:t>) και ένθετων (</a:t>
            </a:r>
            <a:r>
              <a:rPr lang="en-US" sz="2000" dirty="0" smtClean="0"/>
              <a:t>nested</a:t>
            </a:r>
            <a:r>
              <a:rPr lang="el-GR" sz="2000" dirty="0" smtClean="0"/>
              <a:t>) υποσυστημάτων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9422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684</Words>
  <Application>Microsoft Office PowerPoint</Application>
  <PresentationFormat>On-screen Show (4:3)</PresentationFormat>
  <Paragraphs>74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Θέμα του Office</vt:lpstr>
      <vt:lpstr> Αειφόρος σχεδίαση  </vt:lpstr>
      <vt:lpstr>Άδειες Χρήσης</vt:lpstr>
      <vt:lpstr>Χρηματοδότηση</vt:lpstr>
      <vt:lpstr>Βιομιμιση</vt:lpstr>
      <vt:lpstr>Εισαγωγη</vt:lpstr>
      <vt:lpstr>PowerPoint Presentation</vt:lpstr>
      <vt:lpstr>PowerPoint Presentation</vt:lpstr>
      <vt:lpstr>Εξέλιξη για επιβίωση</vt:lpstr>
      <vt:lpstr>Ενσωμάτωση οικονομικής ανάπτυξής στην βιολογική ανάπτυξη</vt:lpstr>
      <vt:lpstr>Τοπικά συντονισμένη και υπεύθυνη σχεδίαση</vt:lpstr>
      <vt:lpstr>Χρήση χημείας φιλική στη ζωή</vt:lpstr>
      <vt:lpstr>Προσαρμογή σε νέες συνθήκες</vt:lpstr>
      <vt:lpstr>Αποδοτικότητα</vt:lpstr>
      <vt:lpstr>Design Spiral</vt:lpstr>
      <vt:lpstr>PowerPoint Presentation</vt:lpstr>
      <vt:lpstr>Βιβλιογραφία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160</cp:revision>
  <dcterms:created xsi:type="dcterms:W3CDTF">2012-09-06T09:03:05Z</dcterms:created>
  <dcterms:modified xsi:type="dcterms:W3CDTF">2015-07-17T10:04:50Z</dcterms:modified>
</cp:coreProperties>
</file>