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2" r:id="rId2"/>
    <p:sldId id="303" r:id="rId3"/>
    <p:sldId id="304" r:id="rId4"/>
    <p:sldId id="269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81" r:id="rId13"/>
    <p:sldId id="282" r:id="rId14"/>
    <p:sldId id="288" r:id="rId15"/>
    <p:sldId id="290" r:id="rId16"/>
    <p:sldId id="291" r:id="rId17"/>
    <p:sldId id="292" r:id="rId18"/>
    <p:sldId id="293" r:id="rId19"/>
    <p:sldId id="294" r:id="rId20"/>
    <p:sldId id="298" r:id="rId21"/>
    <p:sldId id="302" r:id="rId2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39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>
                <a:latin typeface="Verdana" pitchFamily="34" charset="0"/>
              </a:rPr>
              <a:t>7</a:t>
            </a:r>
            <a:r>
              <a:rPr lang="el-GR" sz="2200" b="1" dirty="0" smtClean="0">
                <a:latin typeface="Verdana" pitchFamily="34" charset="0"/>
              </a:rPr>
              <a:t> – Διεθνές εμπόριο, διεθνείς οικονομικές σχέσεις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1941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2. Σε ποια προϊόντα διεθνές εμπόριο;</a:t>
            </a:r>
          </a:p>
          <a:p>
            <a:pPr algn="l" eaLnBrk="1" hangingPunct="1"/>
            <a:r>
              <a:rPr lang="el-GR" sz="1800" i="1" dirty="0" smtClean="0">
                <a:latin typeface="Verdana" pitchFamily="34" charset="0"/>
              </a:rPr>
              <a:t>	Σύγκριση («εξωγενούς») διεθνούς τιμής με εγχώρια τιμή</a:t>
            </a:r>
          </a:p>
          <a:p>
            <a:pPr algn="l" eaLnBrk="1" hangingPunct="1">
              <a:lnSpc>
                <a:spcPct val="150000"/>
              </a:lnSpc>
            </a:pPr>
            <a:endParaRPr lang="el-GR" sz="2000" i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b="1" i="1" dirty="0" smtClean="0">
                <a:latin typeface="Verdana" pitchFamily="34" charset="0"/>
              </a:rPr>
              <a:t> Εισαγωγή</a:t>
            </a:r>
            <a:r>
              <a:rPr lang="el-GR" sz="2000" i="1" dirty="0" smtClean="0">
                <a:latin typeface="Verdana" pitchFamily="34" charset="0"/>
              </a:rPr>
              <a:t> προϊόντων όπου διεθνής τιμή </a:t>
            </a:r>
            <a:r>
              <a:rPr lang="el-GR" sz="2000" b="1" i="1" dirty="0" smtClean="0">
                <a:latin typeface="Verdana" pitchFamily="34" charset="0"/>
              </a:rPr>
              <a:t>&lt;</a:t>
            </a:r>
            <a:r>
              <a:rPr lang="el-GR" sz="2000" i="1" dirty="0" smtClean="0">
                <a:latin typeface="Verdana" pitchFamily="34" charset="0"/>
              </a:rPr>
              <a:t> εγχώριας</a:t>
            </a: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200" i="1" dirty="0" smtClean="0">
                <a:latin typeface="Verdana" pitchFamily="34" charset="0"/>
              </a:rPr>
              <a:t>           </a:t>
            </a:r>
            <a:r>
              <a:rPr lang="en-US" sz="1200" dirty="0" smtClean="0">
                <a:latin typeface="Verdana" pitchFamily="34" charset="0"/>
              </a:rPr>
              <a:t>				                </a:t>
            </a:r>
            <a:r>
              <a:rPr lang="en-US" sz="1200" dirty="0" err="1" smtClean="0">
                <a:latin typeface="Verdana" pitchFamily="34" charset="0"/>
              </a:rPr>
              <a:t>P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i="1" dirty="0" smtClean="0">
                <a:latin typeface="Verdana" pitchFamily="34" charset="0"/>
              </a:rPr>
              <a:t>	       </a:t>
            </a:r>
            <a:r>
              <a:rPr lang="el-GR" sz="1200" i="1" dirty="0" smtClean="0">
                <a:latin typeface="Verdana" pitchFamily="34" charset="0"/>
              </a:rPr>
              <a:t> </a:t>
            </a:r>
            <a:r>
              <a:rPr lang="en-US" sz="1200" i="1" dirty="0" smtClean="0">
                <a:latin typeface="Verdana" pitchFamily="34" charset="0"/>
              </a:rPr>
              <a:t>	         </a:t>
            </a:r>
            <a:r>
              <a:rPr lang="en-US" sz="1200" dirty="0" smtClean="0">
                <a:latin typeface="Verdana" pitchFamily="34" charset="0"/>
              </a:rPr>
              <a:t>			       D	             S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200" i="1" dirty="0" smtClean="0">
                <a:latin typeface="Verdana" pitchFamily="34" charset="0"/>
              </a:rPr>
              <a:t>          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          				              Pd</a:t>
            </a: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				               Pi</a:t>
            </a: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                         </a:t>
            </a:r>
            <a:r>
              <a:rPr lang="el-GR" sz="1200" dirty="0" smtClean="0">
                <a:latin typeface="Verdana" pitchFamily="34" charset="0"/>
              </a:rPr>
              <a:t>	</a:t>
            </a:r>
            <a:r>
              <a:rPr lang="en-US" sz="1200" dirty="0" smtClean="0">
                <a:latin typeface="Verdana" pitchFamily="34" charset="0"/>
              </a:rPr>
              <a:t>     			0          </a:t>
            </a:r>
            <a:r>
              <a:rPr lang="en-US" sz="1200" dirty="0" err="1" smtClean="0">
                <a:latin typeface="Verdana" pitchFamily="34" charset="0"/>
              </a:rPr>
              <a:t>Qi</a:t>
            </a:r>
            <a:r>
              <a:rPr lang="en-US" sz="1200" dirty="0" smtClean="0">
                <a:latin typeface="Verdana" pitchFamily="34" charset="0"/>
              </a:rPr>
              <a:t>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  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’</a:t>
            </a: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b="1" dirty="0" smtClean="0">
                <a:latin typeface="Verdana" pitchFamily="34" charset="0"/>
              </a:rPr>
              <a:t>	</a:t>
            </a:r>
            <a:r>
              <a:rPr lang="el-GR" sz="1200" b="1" dirty="0" smtClean="0">
                <a:latin typeface="Verdana" pitchFamily="34" charset="0"/>
              </a:rPr>
              <a:t>	</a:t>
            </a:r>
            <a:r>
              <a:rPr lang="en-US" sz="1200" b="1" dirty="0" smtClean="0">
                <a:latin typeface="Verdana" pitchFamily="34" charset="0"/>
              </a:rPr>
              <a:t>			      </a:t>
            </a:r>
            <a:r>
              <a:rPr lang="el-GR" sz="1200" b="1" dirty="0" smtClean="0">
                <a:latin typeface="Verdana" pitchFamily="34" charset="0"/>
              </a:rPr>
              <a:t>Εισαγωγές</a:t>
            </a:r>
            <a:r>
              <a:rPr lang="en-US" sz="1200" b="1" dirty="0" smtClean="0">
                <a:latin typeface="Verdana" pitchFamily="34" charset="0"/>
              </a:rPr>
              <a:t>: </a:t>
            </a:r>
            <a:r>
              <a:rPr lang="en-US" sz="1200" b="1" dirty="0" err="1" smtClean="0">
                <a:latin typeface="Verdana" pitchFamily="34" charset="0"/>
              </a:rPr>
              <a:t>Qd</a:t>
            </a:r>
            <a:r>
              <a:rPr lang="en-US" sz="1200" b="1" dirty="0" smtClean="0">
                <a:latin typeface="Verdana" pitchFamily="34" charset="0"/>
              </a:rPr>
              <a:t>’ - </a:t>
            </a:r>
            <a:r>
              <a:rPr lang="en-US" sz="1200" b="1" dirty="0" err="1" smtClean="0">
                <a:latin typeface="Verdana" pitchFamily="34" charset="0"/>
              </a:rPr>
              <a:t>Qi</a:t>
            </a:r>
            <a:endParaRPr lang="en-US" sz="12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5220072" y="5085184"/>
            <a:ext cx="2088232" cy="720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20072" y="2924944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80112" y="3212976"/>
            <a:ext cx="1296144" cy="14401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80112" y="3284984"/>
            <a:ext cx="1224136" cy="1296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220072" y="4221088"/>
            <a:ext cx="2016224" cy="7200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220072" y="3861048"/>
            <a:ext cx="2016224" cy="72008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940152" y="4293096"/>
            <a:ext cx="0" cy="86409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228184" y="3933056"/>
            <a:ext cx="0" cy="11521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516216" y="4263008"/>
            <a:ext cx="0" cy="8221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6300192" y="2060848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48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88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3. Γιατί σε αυτά τα προϊόντα διεθνές εμπόριο;</a:t>
            </a:r>
            <a:endParaRPr lang="en-US" sz="2200" b="1" i="1" dirty="0" smtClean="0">
              <a:latin typeface="Verdana" pitchFamily="34" charset="0"/>
            </a:endParaRPr>
          </a:p>
          <a:p>
            <a:pPr algn="l" eaLnBrk="1" hangingPunct="1"/>
            <a:endParaRPr lang="en-US" sz="2000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i="1" dirty="0" smtClean="0">
                <a:latin typeface="Verdana" pitchFamily="34" charset="0"/>
              </a:rPr>
              <a:t>Σημασία: 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i="1" dirty="0" smtClean="0">
                <a:latin typeface="Verdana" pitchFamily="34" charset="0"/>
              </a:rPr>
              <a:t> «συντελεστών παραγωγής»,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i="1" dirty="0" smtClean="0">
                <a:latin typeface="Verdana" pitchFamily="34" charset="0"/>
              </a:rPr>
              <a:t> τεχνολογίας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4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4. Κερδισμένοι και χαμένοι από διεθνές εμπόριο.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Αν 	Χώρα Α εξάγει το Χ και εισάγει το Υ,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Χώρα Β εξάγει το Ψ και εισάγει το Χ</a:t>
            </a:r>
          </a:p>
          <a:p>
            <a:pPr algn="l" eaLnBrk="1" hangingPunct="1"/>
            <a:r>
              <a:rPr lang="el-GR" sz="1200" u="sng" dirty="0" smtClean="0">
                <a:latin typeface="Verdana" pitchFamily="34" charset="0"/>
              </a:rPr>
              <a:t>Κερδισμένοι από εμπόριο: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Εξαγωγείς προϊόντος Χ στη χώρα Α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Εξαγωγείς προϊόντος Ψ στη χώρα Β</a:t>
            </a:r>
          </a:p>
          <a:p>
            <a:pPr algn="l" eaLnBrk="1" hangingPunct="1"/>
            <a:r>
              <a:rPr lang="el-GR" sz="1200" u="sng" dirty="0" smtClean="0">
                <a:latin typeface="Verdana" pitchFamily="34" charset="0"/>
              </a:rPr>
              <a:t>Χαμένοι από εμπόριο: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Καταναλωτές προϊόντος Χ στη χώρα Α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Καταναλωτές προϊόντος Ψ στη χώρα Β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           </a:t>
            </a:r>
            <a:r>
              <a:rPr lang="en-US" sz="1200" dirty="0" smtClean="0">
                <a:latin typeface="Verdana" pitchFamily="34" charset="0"/>
              </a:rPr>
              <a:t>P				                </a:t>
            </a:r>
            <a:r>
              <a:rPr lang="en-US" sz="1200" dirty="0" err="1" smtClean="0">
                <a:latin typeface="Verdana" pitchFamily="34" charset="0"/>
              </a:rPr>
              <a:t>P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i="1" dirty="0" smtClean="0">
                <a:latin typeface="Verdana" pitchFamily="34" charset="0"/>
              </a:rPr>
              <a:t>	       </a:t>
            </a:r>
            <a:r>
              <a:rPr lang="en-US" sz="1200" dirty="0" smtClean="0">
                <a:latin typeface="Verdana" pitchFamily="34" charset="0"/>
              </a:rPr>
              <a:t>D</a:t>
            </a:r>
            <a:r>
              <a:rPr lang="el-GR" sz="1200" i="1" dirty="0" smtClean="0">
                <a:latin typeface="Verdana" pitchFamily="34" charset="0"/>
              </a:rPr>
              <a:t> </a:t>
            </a:r>
            <a:r>
              <a:rPr lang="en-US" sz="1200" i="1" dirty="0" smtClean="0">
                <a:latin typeface="Verdana" pitchFamily="34" charset="0"/>
              </a:rPr>
              <a:t>	         </a:t>
            </a:r>
            <a:r>
              <a:rPr lang="en-US" sz="1200" dirty="0" smtClean="0">
                <a:latin typeface="Verdana" pitchFamily="34" charset="0"/>
              </a:rPr>
              <a:t>S			       D	             S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200" i="1" dirty="0" smtClean="0">
                <a:latin typeface="Verdana" pitchFamily="34" charset="0"/>
              </a:rPr>
              <a:t>          </a:t>
            </a:r>
            <a:r>
              <a:rPr lang="en-US" sz="1200" dirty="0" smtClean="0">
                <a:latin typeface="Verdana" pitchFamily="34" charset="0"/>
              </a:rPr>
              <a:t>Pi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          Pd				              </a:t>
            </a:r>
            <a:r>
              <a:rPr lang="en-US" sz="1200" dirty="0" err="1" smtClean="0">
                <a:latin typeface="Verdana" pitchFamily="34" charset="0"/>
              </a:rPr>
              <a:t>Pd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				               Pi</a:t>
            </a: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            0           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’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   </a:t>
            </a:r>
            <a:r>
              <a:rPr lang="en-US" sz="1200" dirty="0" err="1" smtClean="0">
                <a:latin typeface="Verdana" pitchFamily="34" charset="0"/>
              </a:rPr>
              <a:t>Qi</a:t>
            </a:r>
            <a:r>
              <a:rPr lang="en-US" sz="1200" dirty="0" smtClean="0">
                <a:latin typeface="Verdana" pitchFamily="34" charset="0"/>
              </a:rPr>
              <a:t>			0          </a:t>
            </a:r>
            <a:r>
              <a:rPr lang="en-US" sz="1200" dirty="0" err="1" smtClean="0">
                <a:latin typeface="Verdana" pitchFamily="34" charset="0"/>
              </a:rPr>
              <a:t>Qi</a:t>
            </a:r>
            <a:r>
              <a:rPr lang="en-US" sz="1200" dirty="0" smtClean="0">
                <a:latin typeface="Verdana" pitchFamily="34" charset="0"/>
              </a:rPr>
              <a:t>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  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’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200" b="1" dirty="0" smtClean="0">
                <a:latin typeface="Verdana" pitchFamily="34" charset="0"/>
              </a:rPr>
              <a:t>	</a:t>
            </a:r>
            <a:r>
              <a:rPr lang="el-GR" sz="1200" b="1" dirty="0" smtClean="0">
                <a:latin typeface="Verdana" pitchFamily="34" charset="0"/>
              </a:rPr>
              <a:t>Εξαγωγές</a:t>
            </a:r>
            <a:r>
              <a:rPr lang="en-US" sz="1200" b="1" dirty="0" smtClean="0">
                <a:latin typeface="Verdana" pitchFamily="34" charset="0"/>
              </a:rPr>
              <a:t>: </a:t>
            </a:r>
            <a:r>
              <a:rPr lang="en-US" sz="1200" b="1" dirty="0" err="1" smtClean="0">
                <a:latin typeface="Verdana" pitchFamily="34" charset="0"/>
              </a:rPr>
              <a:t>Qi</a:t>
            </a:r>
            <a:r>
              <a:rPr lang="en-US" sz="1200" b="1" dirty="0" smtClean="0">
                <a:latin typeface="Verdana" pitchFamily="34" charset="0"/>
              </a:rPr>
              <a:t> – </a:t>
            </a:r>
            <a:r>
              <a:rPr lang="en-US" sz="1200" b="1" dirty="0" err="1" smtClean="0">
                <a:latin typeface="Verdana" pitchFamily="34" charset="0"/>
              </a:rPr>
              <a:t>Qd</a:t>
            </a:r>
            <a:r>
              <a:rPr lang="en-US" sz="1200" b="1" dirty="0" smtClean="0">
                <a:latin typeface="Verdana" pitchFamily="34" charset="0"/>
              </a:rPr>
              <a:t>			      </a:t>
            </a:r>
            <a:r>
              <a:rPr lang="el-GR" sz="1200" b="1" dirty="0" smtClean="0">
                <a:latin typeface="Verdana" pitchFamily="34" charset="0"/>
              </a:rPr>
              <a:t>Εισαγωγές</a:t>
            </a:r>
            <a:r>
              <a:rPr lang="en-US" sz="1200" b="1" dirty="0" smtClean="0">
                <a:latin typeface="Verdana" pitchFamily="34" charset="0"/>
              </a:rPr>
              <a:t>: </a:t>
            </a:r>
            <a:r>
              <a:rPr lang="en-US" sz="1200" b="1" dirty="0" err="1" smtClean="0">
                <a:latin typeface="Verdana" pitchFamily="34" charset="0"/>
              </a:rPr>
              <a:t>Qd</a:t>
            </a:r>
            <a:r>
              <a:rPr lang="en-US" sz="1200" b="1" dirty="0" smtClean="0">
                <a:latin typeface="Verdana" pitchFamily="34" charset="0"/>
              </a:rPr>
              <a:t>’ - </a:t>
            </a:r>
            <a:r>
              <a:rPr lang="en-US" sz="1200" b="1" dirty="0" err="1" smtClean="0">
                <a:latin typeface="Verdana" pitchFamily="34" charset="0"/>
              </a:rPr>
              <a:t>Qi</a:t>
            </a:r>
            <a:endParaRPr lang="en-US" sz="12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91680" y="3284984"/>
            <a:ext cx="1224136" cy="13681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5157192"/>
            <a:ext cx="19442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220072" y="5085184"/>
            <a:ext cx="2088232" cy="720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20072" y="2924944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79712" y="3212976"/>
            <a:ext cx="936104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80112" y="3212976"/>
            <a:ext cx="1296144" cy="14401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80112" y="3284984"/>
            <a:ext cx="1224136" cy="1296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331640" y="3501008"/>
            <a:ext cx="2016224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331640" y="3861048"/>
            <a:ext cx="187220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220072" y="4221088"/>
            <a:ext cx="2016224" cy="7200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220072" y="3861048"/>
            <a:ext cx="2016224" cy="72008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123728" y="3501008"/>
            <a:ext cx="0" cy="16561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71800" y="3501008"/>
            <a:ext cx="0" cy="16561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411760" y="3805808"/>
            <a:ext cx="16768" cy="13513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940152" y="4293096"/>
            <a:ext cx="0" cy="86409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228184" y="3933056"/>
            <a:ext cx="0" cy="11521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516216" y="4263008"/>
            <a:ext cx="0" cy="8221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724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5. Στόχοι &amp; τρόποι παρέμβασης στο διεθνές εμπόριο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Υποκατάσταση εισαγωγών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Ενίσχυση εξαγωγών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980728"/>
            <a:ext cx="28803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71600" y="1196752"/>
            <a:ext cx="288032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246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5. Στόχοι &amp; τρόποι παρέμβασης στο διεθνές εμπόριο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Υποκατάσταση εισαγωγών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Ενίσχυση εξαγωγών</a:t>
            </a:r>
          </a:p>
          <a:p>
            <a:pPr lvl="3"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για λόγους:</a:t>
            </a:r>
            <a:r>
              <a:rPr lang="el-GR" sz="1600" dirty="0" smtClean="0">
                <a:latin typeface="Verdana" pitchFamily="34" charset="0"/>
              </a:rPr>
              <a:t>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ισοζυγίου εξωτερικών συναλλαγών,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δημόσιων εσόδων,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προστασίας εγχώριας παραγωγής,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«νηπιακής βιομηχανίας»,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εσωτερικής ασφάλειας κ.λπ.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980728"/>
            <a:ext cx="28803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71600" y="1196752"/>
            <a:ext cx="288032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622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5. Στόχοι &amp; τρόποι παρέμβασης στο διεθνές εμπόριο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Υποκατάσταση εισαγωγών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Ενίσχυση εξαγωγών</a:t>
            </a:r>
          </a:p>
          <a:p>
            <a:pPr lvl="3"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για λόγους:</a:t>
            </a:r>
            <a:r>
              <a:rPr lang="el-GR" sz="1600" dirty="0" smtClean="0">
                <a:latin typeface="Verdana" pitchFamily="34" charset="0"/>
              </a:rPr>
              <a:t>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ισοζυγίου εξωτερικών συναλλαγών,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δημόσιων εσόδων,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προστασίας εγχώριας παραγωγής,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«νηπιακής βιομηχανίας»,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εσωτερικής ασφάλειας κ.λπ.</a:t>
            </a:r>
          </a:p>
          <a:p>
            <a:pPr eaLnBrk="1" hangingPunct="1">
              <a:lnSpc>
                <a:spcPct val="200000"/>
              </a:lnSpc>
            </a:pPr>
            <a:r>
              <a:rPr lang="el-GR" sz="1600" b="1" dirty="0" smtClean="0">
                <a:latin typeface="Verdana" pitchFamily="34" charset="0"/>
              </a:rPr>
              <a:t>Μέτρα:</a:t>
            </a:r>
            <a:r>
              <a:rPr lang="el-GR" sz="1600" dirty="0" smtClean="0">
                <a:latin typeface="Verdana" pitchFamily="34" charset="0"/>
              </a:rPr>
              <a:t>	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Α - Σχετικές τιμές εισαγωγών / εξαγωγών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Β - Εξαγωγές</a:t>
            </a:r>
            <a:r>
              <a:rPr lang="el-GR" sz="1600" dirty="0" smtClean="0">
                <a:latin typeface="Verdana" pitchFamily="34" charset="0"/>
              </a:rPr>
              <a:t>				</a:t>
            </a:r>
            <a:r>
              <a:rPr lang="el-GR" sz="1600" u="sng" dirty="0" smtClean="0">
                <a:latin typeface="Verdana" pitchFamily="34" charset="0"/>
              </a:rPr>
              <a:t>Γ - Εισαγωγές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980728"/>
            <a:ext cx="28803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71600" y="1196752"/>
            <a:ext cx="288032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985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5. Στόχοι &amp; τρόποι παρέμβασης στο διεθνές εμπόριο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Υποκατάσταση εισαγωγών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Ενίσχυση εξαγωγών</a:t>
            </a:r>
          </a:p>
          <a:p>
            <a:pPr lvl="3"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για λόγους:</a:t>
            </a:r>
            <a:r>
              <a:rPr lang="el-GR" sz="1600" dirty="0" smtClean="0">
                <a:latin typeface="Verdana" pitchFamily="34" charset="0"/>
              </a:rPr>
              <a:t>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ισοζυγίου εξωτερικών συναλλαγών,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δημόσιων εσόδων,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προστασίας εγχώριας παραγωγής,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«νηπιακής βιομηχανίας»,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εσωτερικής ασφάλειας κ.λπ.</a:t>
            </a:r>
          </a:p>
          <a:p>
            <a:pPr eaLnBrk="1" hangingPunct="1">
              <a:lnSpc>
                <a:spcPct val="200000"/>
              </a:lnSpc>
            </a:pPr>
            <a:r>
              <a:rPr lang="el-GR" sz="1600" b="1" dirty="0" smtClean="0">
                <a:latin typeface="Verdana" pitchFamily="34" charset="0"/>
              </a:rPr>
              <a:t>Μέτρα:</a:t>
            </a:r>
            <a:r>
              <a:rPr lang="el-GR" sz="1600" dirty="0" smtClean="0">
                <a:latin typeface="Verdana" pitchFamily="34" charset="0"/>
              </a:rPr>
              <a:t>	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Α - Σχετικές τιμές εισαγωγών / εξαγωγών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* Ισοτιμία νομίσματος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980728"/>
            <a:ext cx="28803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71600" y="1196752"/>
            <a:ext cx="288032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185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5. Στόχοι &amp; τρόποι παρέμβασης στο διεθνές εμπόριο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Υποκατάσταση εισαγωγών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Ενίσχυση εξαγωγών</a:t>
            </a:r>
          </a:p>
          <a:p>
            <a:pPr lvl="3"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για λόγους:</a:t>
            </a:r>
            <a:r>
              <a:rPr lang="el-GR" sz="1600" dirty="0" smtClean="0">
                <a:latin typeface="Verdana" pitchFamily="34" charset="0"/>
              </a:rPr>
              <a:t>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ισοζυγίου εξωτερικών συναλλαγών,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δημόσιων εσόδων,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προστασίας εγχώριας παραγωγής,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«νηπιακής βιομηχανίας»,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εσωτερικής ασφάλειας κ.λπ.</a:t>
            </a:r>
          </a:p>
          <a:p>
            <a:pPr eaLnBrk="1" hangingPunct="1">
              <a:lnSpc>
                <a:spcPct val="200000"/>
              </a:lnSpc>
            </a:pPr>
            <a:r>
              <a:rPr lang="el-GR" sz="1600" b="1" dirty="0" smtClean="0">
                <a:latin typeface="Verdana" pitchFamily="34" charset="0"/>
              </a:rPr>
              <a:t>Μέτρα:</a:t>
            </a:r>
            <a:r>
              <a:rPr lang="el-GR" sz="1600" dirty="0" smtClean="0">
                <a:latin typeface="Verdana" pitchFamily="34" charset="0"/>
              </a:rPr>
              <a:t>	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Α - Σχετικές τιμές εισαγωγών / εξαγωγών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* Ισοτιμία νομίσματος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Β - Εξαγωγές</a:t>
            </a:r>
            <a:r>
              <a:rPr lang="el-GR" sz="1600" dirty="0" smtClean="0">
                <a:latin typeface="Verdana" pitchFamily="34" charset="0"/>
              </a:rPr>
              <a:t>			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* Επιδότηση εξαγόμενων προϊόντων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* Αύξηση συντελεστών παραγωγής	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* Αύξηση παραγωγικότητας	</a:t>
            </a:r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980728"/>
            <a:ext cx="28803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71600" y="1196752"/>
            <a:ext cx="288032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22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5. Στόχοι &amp; τρόποι παρέμβασης στο διεθνές εμπόριο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Υποκατάσταση εισαγωγών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Ενίσχυση εξαγωγών</a:t>
            </a:r>
          </a:p>
          <a:p>
            <a:pPr lvl="3"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για λόγους:</a:t>
            </a:r>
            <a:r>
              <a:rPr lang="el-GR" sz="1600" dirty="0" smtClean="0">
                <a:latin typeface="Verdana" pitchFamily="34" charset="0"/>
              </a:rPr>
              <a:t>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ισοζυγίου εξωτερικών συναλλαγών,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δημόσιων εσόδων,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προστασίας εγχώριας παραγωγής,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«νηπιακής βιομηχανίας»,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εσωτερικής ασφάλειας κ.λπ.</a:t>
            </a:r>
          </a:p>
          <a:p>
            <a:pPr eaLnBrk="1" hangingPunct="1">
              <a:lnSpc>
                <a:spcPct val="200000"/>
              </a:lnSpc>
            </a:pPr>
            <a:r>
              <a:rPr lang="el-GR" sz="1600" b="1" dirty="0" smtClean="0">
                <a:latin typeface="Verdana" pitchFamily="34" charset="0"/>
              </a:rPr>
              <a:t>Μέτρα:</a:t>
            </a:r>
            <a:r>
              <a:rPr lang="el-GR" sz="1600" dirty="0" smtClean="0">
                <a:latin typeface="Verdana" pitchFamily="34" charset="0"/>
              </a:rPr>
              <a:t>	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Α - Σχετικές τιμές εισαγωγών / εξαγωγών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* Ισοτιμία νομίσματος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					</a:t>
            </a:r>
            <a:r>
              <a:rPr lang="el-GR" sz="1600" u="sng" dirty="0" smtClean="0">
                <a:latin typeface="Verdana" pitchFamily="34" charset="0"/>
              </a:rPr>
              <a:t>Γ - Εισαγωγές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* Τιμή εισαγόμενων (Δασμοί)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* Ποσότητα εισαγόμενων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   (Ποσοτικοί περιορισμοί, κ.λπ.)</a:t>
            </a:r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980728"/>
            <a:ext cx="28803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71600" y="1196752"/>
            <a:ext cx="288032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63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5. Στόχοι &amp; τρόποι παρέμβασης στο διεθνές εμπόριο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Υποκατάσταση εισαγωγών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        Ενίσχυση εξαγωγών</a:t>
            </a:r>
          </a:p>
          <a:p>
            <a:pPr lvl="3"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για λόγους:</a:t>
            </a:r>
            <a:r>
              <a:rPr lang="el-GR" sz="1600" dirty="0" smtClean="0">
                <a:latin typeface="Verdana" pitchFamily="34" charset="0"/>
              </a:rPr>
              <a:t>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ισοζυγίου εξωτερικών συναλλαγών,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δημόσιων εσόδων,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προστασίας εγχώριας παραγωγής,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«νηπιακής βιομηχανίας», </a:t>
            </a:r>
          </a:p>
          <a:p>
            <a:pPr lvl="3" algn="l" eaLnBrk="1" hangingPunct="1">
              <a:buFont typeface="Courier New" pitchFamily="49" charset="0"/>
              <a:buChar char="o"/>
            </a:pPr>
            <a:r>
              <a:rPr lang="el-GR" sz="1600" dirty="0" smtClean="0">
                <a:latin typeface="Verdana" pitchFamily="34" charset="0"/>
              </a:rPr>
              <a:t> εσωτερικής ασφάλειας κ.λπ.</a:t>
            </a:r>
          </a:p>
          <a:p>
            <a:pPr eaLnBrk="1" hangingPunct="1">
              <a:lnSpc>
                <a:spcPct val="200000"/>
              </a:lnSpc>
            </a:pPr>
            <a:r>
              <a:rPr lang="el-GR" sz="1600" b="1" dirty="0" smtClean="0">
                <a:latin typeface="Verdana" pitchFamily="34" charset="0"/>
              </a:rPr>
              <a:t>Μέτρα:</a:t>
            </a:r>
            <a:r>
              <a:rPr lang="el-GR" sz="1600" dirty="0" smtClean="0">
                <a:latin typeface="Verdana" pitchFamily="34" charset="0"/>
              </a:rPr>
              <a:t>	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Α - Σχετικές τιμές εισαγωγών / εξαγωγών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* Ισοτιμία νομίσματος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u="sng" dirty="0" smtClean="0">
                <a:latin typeface="Verdana" pitchFamily="34" charset="0"/>
              </a:rPr>
              <a:t>Β - Εξαγωγές</a:t>
            </a:r>
            <a:r>
              <a:rPr lang="el-GR" sz="1600" dirty="0" smtClean="0">
                <a:latin typeface="Verdana" pitchFamily="34" charset="0"/>
              </a:rPr>
              <a:t>				</a:t>
            </a:r>
            <a:r>
              <a:rPr lang="el-GR" sz="1600" u="sng" dirty="0" smtClean="0">
                <a:latin typeface="Verdana" pitchFamily="34" charset="0"/>
              </a:rPr>
              <a:t>Γ - Εισαγωγές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* Επιδότηση εξαγόμενων προϊόντων	* Τιμή εισαγόμενων (Δασμοί)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* Αύξηση συντελεστών παραγωγής		* Ποσότητα εισαγόμενων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* Αύξηση παραγωγικότητας		   (Ποσοτικοί περιορισμοί, κ.λπ.)</a:t>
            </a:r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980728"/>
            <a:ext cx="28803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71600" y="1196752"/>
            <a:ext cx="288032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5106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6. Περιορισμοί στην κρατική παρέμβαση.</a:t>
            </a:r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l-GR" sz="2200" b="1" i="1" dirty="0" smtClean="0">
              <a:latin typeface="Verdana" pitchFamily="34" charset="0"/>
            </a:endParaRPr>
          </a:p>
          <a:p>
            <a:pPr algn="l" eaLnBrk="1" hangingPunct="1">
              <a:lnSpc>
                <a:spcPct val="250000"/>
              </a:lnSpc>
              <a:buFont typeface="Wingdings" pitchFamily="2" charset="2"/>
              <a:buChar char="ü"/>
            </a:pPr>
            <a:r>
              <a:rPr lang="el-GR" sz="2000" dirty="0" smtClean="0">
                <a:latin typeface="Verdana" pitchFamily="34" charset="0"/>
              </a:rPr>
              <a:t> Κίνδυνος αντιποίνων</a:t>
            </a:r>
          </a:p>
          <a:p>
            <a:pPr algn="l" eaLnBrk="1" hangingPunct="1">
              <a:lnSpc>
                <a:spcPct val="250000"/>
              </a:lnSpc>
              <a:buFont typeface="Wingdings" pitchFamily="2" charset="2"/>
              <a:buChar char="ü"/>
            </a:pPr>
            <a:r>
              <a:rPr lang="el-GR" sz="2000" dirty="0" smtClean="0">
                <a:latin typeface="Verdana" pitchFamily="34" charset="0"/>
              </a:rPr>
              <a:t> Πολυμερείς συμφωνίες – </a:t>
            </a:r>
            <a:r>
              <a:rPr lang="el-GR" sz="2000" i="1" dirty="0" smtClean="0">
                <a:latin typeface="Verdana" pitchFamily="34" charset="0"/>
              </a:rPr>
              <a:t>Παγκόσμιος Οργανισμός Εμπορίου</a:t>
            </a:r>
          </a:p>
          <a:p>
            <a:pPr algn="l" eaLnBrk="1" hangingPunct="1">
              <a:lnSpc>
                <a:spcPct val="250000"/>
              </a:lnSpc>
              <a:buFont typeface="Wingdings" pitchFamily="2" charset="2"/>
              <a:buChar char="ü"/>
            </a:pPr>
            <a:r>
              <a:rPr lang="el-GR" sz="2000" dirty="0" smtClean="0">
                <a:latin typeface="Verdana" pitchFamily="34" charset="0"/>
              </a:rPr>
              <a:t> Διμερείς συμφωνίες</a:t>
            </a:r>
          </a:p>
          <a:p>
            <a:pPr algn="l" eaLnBrk="1" hangingPunct="1">
              <a:lnSpc>
                <a:spcPct val="250000"/>
              </a:lnSpc>
              <a:buFont typeface="Wingdings" pitchFamily="2" charset="2"/>
              <a:buChar char="ü"/>
            </a:pPr>
            <a:r>
              <a:rPr lang="el-GR" sz="2000" dirty="0" smtClean="0">
                <a:latin typeface="Verdana" pitchFamily="34" charset="0"/>
              </a:rPr>
              <a:t> Τελωνειακές ενώσεις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Η Ευρωπαϊκή Ένωση (και οι συμβεβλημένες χώρες)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33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2"/>
            <a:ext cx="8353425" cy="6022999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216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7. Η Ε.Ε. ως τελωνειακή ένωση … και πέραν αυτής</a:t>
            </a:r>
          </a:p>
          <a:p>
            <a:pPr algn="l" eaLnBrk="1" hangingPunct="1">
              <a:lnSpc>
                <a:spcPct val="200000"/>
              </a:lnSpc>
            </a:pPr>
            <a:r>
              <a:rPr lang="el-GR" sz="1600" b="1" dirty="0" smtClean="0">
                <a:latin typeface="Verdana" pitchFamily="34" charset="0"/>
              </a:rPr>
              <a:t>Τι αποφασίζει. </a:t>
            </a:r>
            <a:r>
              <a:rPr lang="el-GR" sz="1600" b="1" dirty="0" err="1" smtClean="0">
                <a:latin typeface="Verdana" pitchFamily="34" charset="0"/>
              </a:rPr>
              <a:t>Πολυεπίπεδη</a:t>
            </a:r>
            <a:r>
              <a:rPr lang="el-GR" sz="1600" b="1" dirty="0" smtClean="0">
                <a:latin typeface="Verdana" pitchFamily="34" charset="0"/>
              </a:rPr>
              <a:t> διακυβέρνηση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Εσωτερική αγορά προϊόντων, υπηρεσιών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Ανταγωνισμός – μονοπωλιακή θέση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Ανταγωνισμός – κρατικές ενισχύσεις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Κοινή εμπορική πολιτική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Ελεύθερη διακίνηση εργαζόμενων, κεφαλαίων</a:t>
            </a:r>
          </a:p>
          <a:p>
            <a:pPr lvl="5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Νομισματική Ένωση</a:t>
            </a:r>
          </a:p>
          <a:p>
            <a:pPr lvl="5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Διόρθωση αγοράς</a:t>
            </a:r>
          </a:p>
          <a:p>
            <a:pPr lvl="5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[Ατομική] αναδιανομή, κοινωνική πολιτική</a:t>
            </a:r>
          </a:p>
          <a:p>
            <a:pPr lvl="5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Δια-κρατική, δια-περιφερειακή αναδιανομή</a:t>
            </a:r>
          </a:p>
          <a:p>
            <a:pPr lvl="5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Διεθνείς (οικονομικές, και όχι μόνο) σχέσεις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600" b="1" dirty="0" smtClean="0">
                <a:latin typeface="Verdana" pitchFamily="34" charset="0"/>
              </a:rPr>
              <a:t>Ποιος, πως αποφασίζει</a:t>
            </a:r>
          </a:p>
          <a:p>
            <a:pPr lvl="1"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1600" dirty="0" smtClean="0">
                <a:latin typeface="Verdana" pitchFamily="34" charset="0"/>
              </a:rPr>
              <a:t> Διακρατικά και </a:t>
            </a:r>
            <a:r>
              <a:rPr lang="el-GR" sz="1600" dirty="0" err="1" smtClean="0">
                <a:latin typeface="Verdana" pitchFamily="34" charset="0"/>
              </a:rPr>
              <a:t>Υπερκρατικά</a:t>
            </a:r>
            <a:r>
              <a:rPr lang="el-GR" sz="1600" dirty="0" smtClean="0">
                <a:latin typeface="Verdana" pitchFamily="34" charset="0"/>
              </a:rPr>
              <a:t> Όργανα και θεσμοί</a:t>
            </a:r>
          </a:p>
        </p:txBody>
      </p:sp>
    </p:spTree>
    <p:extLst>
      <p:ext uri="{BB962C8B-B14F-4D97-AF65-F5344CB8AC3E}">
        <p14:creationId xmlns:p14="http://schemas.microsoft.com/office/powerpoint/2010/main" xmlns="" val="9563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56000"/>
          <a:lstStyle/>
          <a:p>
            <a:pPr algn="l"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		Θέματα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Δημόσια πολιτική. Αρχές, μέσα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1600" dirty="0" err="1" smtClean="0">
                <a:solidFill>
                  <a:srgbClr val="002060"/>
                </a:solidFill>
              </a:rPr>
              <a:t>Mankiw</a:t>
            </a:r>
            <a:r>
              <a:rPr lang="en-US" sz="16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1600" dirty="0" smtClean="0">
                <a:solidFill>
                  <a:srgbClr val="002060"/>
                </a:solidFill>
              </a:rPr>
              <a:t>	</a:t>
            </a:r>
            <a:r>
              <a:rPr lang="el-GR" sz="1600" dirty="0" smtClean="0">
                <a:solidFill>
                  <a:srgbClr val="002060"/>
                </a:solidFill>
              </a:rPr>
              <a:t>Αρχές Οικονομικής Θεωρίας. Τόμος Α’ – Μικροοικονομική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 Αθήνα: </a:t>
            </a:r>
            <a:r>
              <a:rPr lang="en-US" sz="1600" dirty="0" smtClean="0">
                <a:solidFill>
                  <a:srgbClr val="002060"/>
                </a:solidFill>
              </a:rPr>
              <a:t>Gutenberg, 2010</a:t>
            </a:r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Κεφ. 9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#8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11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0"/>
          <a:lstStyle/>
          <a:p>
            <a:pPr marL="457200" indent="-457200" algn="l" eaLnBrk="1" hangingPunct="1">
              <a:lnSpc>
                <a:spcPct val="300000"/>
              </a:lnSpc>
            </a:pPr>
            <a:r>
              <a:rPr lang="el-GR" sz="2000" b="1" i="1" u="sng" dirty="0" smtClean="0">
                <a:latin typeface="Verdana" pitchFamily="34" charset="0"/>
              </a:rPr>
              <a:t>Ερωτήματα: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Γιατί διεθνές εμπόριο;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Σε ποια προϊόντα διεθνές εμπόριο;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Γιατί σε αυτά τα προϊόντα διεθνές εμπόριο;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Κερδισμένοι και χαμένοι από διεθνές εμπόριο.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Στόχοι και τρόποι παρέμβασης στο διεθνές εμπόριο.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Περιορισμοί στην κρατική παρέμβαση.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Η Ε.Ε. ως τελωνειακή ένωση … και πέραν αυτής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12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1. Γιατί διεθνές εμπόριο;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i="1" dirty="0" smtClean="0">
                <a:latin typeface="Verdana" pitchFamily="34" charset="0"/>
              </a:rPr>
              <a:t>… για αξιοποίηση της αρχής του συγκριτικού πλεονεκτήματος…</a:t>
            </a:r>
          </a:p>
        </p:txBody>
      </p:sp>
    </p:spTree>
    <p:extLst>
      <p:ext uri="{BB962C8B-B14F-4D97-AF65-F5344CB8AC3E}">
        <p14:creationId xmlns:p14="http://schemas.microsoft.com/office/powerpoint/2010/main" xmlns="" val="37526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/>
          <a:lstStyle/>
          <a:p>
            <a:pPr algn="l" eaLnBrk="1" hangingPunct="1"/>
            <a:endParaRPr lang="el-GR" sz="2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2. Σε ποια προϊόντα διεθνές εμπόριο;</a:t>
            </a:r>
          </a:p>
          <a:p>
            <a:pPr algn="l" eaLnBrk="1" hangingPunct="1"/>
            <a:r>
              <a:rPr lang="el-GR" sz="1800" i="1" dirty="0" smtClean="0">
                <a:latin typeface="Verdana" pitchFamily="34" charset="0"/>
              </a:rPr>
              <a:t>	Σύγκριση («εξωγενούς») διεθνούς τιμής με εγχώρια τιμή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b="1" i="1" dirty="0" smtClean="0">
                <a:latin typeface="Verdana" pitchFamily="34" charset="0"/>
              </a:rPr>
              <a:t> Εξαγωγή</a:t>
            </a:r>
            <a:r>
              <a:rPr lang="el-GR" sz="2000" i="1" dirty="0" smtClean="0">
                <a:latin typeface="Verdana" pitchFamily="34" charset="0"/>
              </a:rPr>
              <a:t> προϊόντων όπου διεθνής τιμή </a:t>
            </a:r>
            <a:r>
              <a:rPr lang="el-GR" sz="2000" b="1" i="1" dirty="0" smtClean="0">
                <a:latin typeface="Verdana" pitchFamily="34" charset="0"/>
              </a:rPr>
              <a:t>&gt;</a:t>
            </a:r>
            <a:r>
              <a:rPr lang="el-GR" sz="2000" i="1" dirty="0" smtClean="0">
                <a:latin typeface="Verdana" pitchFamily="34" charset="0"/>
              </a:rPr>
              <a:t> εγχώριας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b="1" i="1" dirty="0" smtClean="0">
                <a:latin typeface="Verdana" pitchFamily="34" charset="0"/>
              </a:rPr>
              <a:t> Εισαγωγή</a:t>
            </a:r>
            <a:r>
              <a:rPr lang="el-GR" sz="2000" i="1" dirty="0" smtClean="0">
                <a:latin typeface="Verdana" pitchFamily="34" charset="0"/>
              </a:rPr>
              <a:t> προϊόντων όπου διεθνής τιμή </a:t>
            </a:r>
            <a:r>
              <a:rPr lang="el-GR" sz="2000" b="1" i="1" dirty="0" smtClean="0">
                <a:latin typeface="Verdana" pitchFamily="34" charset="0"/>
              </a:rPr>
              <a:t>&lt;</a:t>
            </a:r>
            <a:r>
              <a:rPr lang="el-GR" sz="2000" i="1" dirty="0" smtClean="0">
                <a:latin typeface="Verdana" pitchFamily="34" charset="0"/>
              </a:rPr>
              <a:t> εγχώριας</a:t>
            </a: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6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/>
          <a:lstStyle/>
          <a:p>
            <a:pPr algn="l" eaLnBrk="1" hangingPunct="1"/>
            <a:r>
              <a:rPr lang="el-GR" sz="2200" b="1" i="1" dirty="0" smtClean="0">
                <a:latin typeface="Verdana" pitchFamily="34" charset="0"/>
              </a:rPr>
              <a:t>2. Σε ποια προϊόντα διεθνές εμπόριο;</a:t>
            </a:r>
          </a:p>
          <a:p>
            <a:pPr algn="l" eaLnBrk="1" hangingPunct="1"/>
            <a:r>
              <a:rPr lang="el-GR" sz="1800" i="1" dirty="0" smtClean="0">
                <a:latin typeface="Verdana" pitchFamily="34" charset="0"/>
              </a:rPr>
              <a:t>	Σύγκριση («εξωγενούς») διεθνούς τιμής με εγχώρια τιμή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b="1" i="1" dirty="0" smtClean="0">
                <a:latin typeface="Verdana" pitchFamily="34" charset="0"/>
              </a:rPr>
              <a:t> Εξαγωγή</a:t>
            </a:r>
            <a:r>
              <a:rPr lang="el-GR" sz="2000" i="1" dirty="0" smtClean="0">
                <a:latin typeface="Verdana" pitchFamily="34" charset="0"/>
              </a:rPr>
              <a:t> προϊόντων όπου διεθνής τιμή </a:t>
            </a:r>
            <a:r>
              <a:rPr lang="el-GR" sz="2000" b="1" i="1" dirty="0" smtClean="0">
                <a:latin typeface="Verdana" pitchFamily="34" charset="0"/>
              </a:rPr>
              <a:t>&gt;</a:t>
            </a:r>
            <a:r>
              <a:rPr lang="el-GR" sz="2000" i="1" dirty="0" smtClean="0">
                <a:latin typeface="Verdana" pitchFamily="34" charset="0"/>
              </a:rPr>
              <a:t> εγχώριας</a:t>
            </a:r>
          </a:p>
          <a:p>
            <a:pPr algn="l" eaLnBrk="1" hangingPunct="1">
              <a:lnSpc>
                <a:spcPct val="150000"/>
              </a:lnSpc>
            </a:pPr>
            <a:endParaRPr lang="el-GR" sz="2000" b="1" i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200" i="1" dirty="0" smtClean="0">
                <a:latin typeface="Verdana" pitchFamily="34" charset="0"/>
              </a:rPr>
              <a:t>           </a:t>
            </a:r>
            <a:r>
              <a:rPr lang="en-US" sz="1200" dirty="0" smtClean="0">
                <a:latin typeface="Verdana" pitchFamily="34" charset="0"/>
              </a:rPr>
              <a:t>P				                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200" i="1" dirty="0" smtClean="0">
                <a:latin typeface="Verdana" pitchFamily="34" charset="0"/>
              </a:rPr>
              <a:t>	       </a:t>
            </a:r>
            <a:r>
              <a:rPr lang="en-US" sz="1200" dirty="0" smtClean="0">
                <a:latin typeface="Verdana" pitchFamily="34" charset="0"/>
              </a:rPr>
              <a:t>D</a:t>
            </a:r>
            <a:r>
              <a:rPr lang="el-GR" sz="1200" i="1" dirty="0" smtClean="0">
                <a:latin typeface="Verdana" pitchFamily="34" charset="0"/>
              </a:rPr>
              <a:t> </a:t>
            </a:r>
            <a:r>
              <a:rPr lang="en-US" sz="1200" i="1" dirty="0" smtClean="0">
                <a:latin typeface="Verdana" pitchFamily="34" charset="0"/>
              </a:rPr>
              <a:t>	         </a:t>
            </a:r>
            <a:r>
              <a:rPr lang="en-US" sz="1200" dirty="0" smtClean="0">
                <a:latin typeface="Verdana" pitchFamily="34" charset="0"/>
              </a:rPr>
              <a:t>S			       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200" i="1" dirty="0" smtClean="0">
                <a:latin typeface="Verdana" pitchFamily="34" charset="0"/>
              </a:rPr>
              <a:t>          </a:t>
            </a:r>
            <a:r>
              <a:rPr lang="en-US" sz="1200" dirty="0" smtClean="0">
                <a:latin typeface="Verdana" pitchFamily="34" charset="0"/>
              </a:rPr>
              <a:t>Pi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          Pd				              </a:t>
            </a: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				              </a:t>
            </a: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dirty="0" smtClean="0">
                <a:latin typeface="Verdana" pitchFamily="34" charset="0"/>
              </a:rPr>
              <a:t>            0           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’  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r>
              <a:rPr lang="en-US" sz="1200" dirty="0" smtClean="0">
                <a:latin typeface="Verdana" pitchFamily="34" charset="0"/>
              </a:rPr>
              <a:t>   </a:t>
            </a:r>
            <a:r>
              <a:rPr lang="en-US" sz="1200" dirty="0" err="1" smtClean="0">
                <a:latin typeface="Verdana" pitchFamily="34" charset="0"/>
              </a:rPr>
              <a:t>Qi</a:t>
            </a:r>
            <a:r>
              <a:rPr lang="en-US" sz="1200" dirty="0" smtClean="0">
                <a:latin typeface="Verdana" pitchFamily="34" charset="0"/>
              </a:rPr>
              <a:t>			</a:t>
            </a:r>
          </a:p>
          <a:p>
            <a:pPr algn="l" eaLnBrk="1" hangingPunct="1">
              <a:lnSpc>
                <a:spcPct val="150000"/>
              </a:lnSpc>
            </a:pPr>
            <a:endParaRPr lang="en-US" sz="12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sz="1200" b="1" dirty="0" smtClean="0">
                <a:latin typeface="Verdana" pitchFamily="34" charset="0"/>
              </a:rPr>
              <a:t>	</a:t>
            </a:r>
            <a:r>
              <a:rPr lang="el-GR" sz="1200" b="1" dirty="0" smtClean="0">
                <a:latin typeface="Verdana" pitchFamily="34" charset="0"/>
              </a:rPr>
              <a:t>Εξαγωγές</a:t>
            </a:r>
            <a:r>
              <a:rPr lang="en-US" sz="1200" b="1" dirty="0" smtClean="0">
                <a:latin typeface="Verdana" pitchFamily="34" charset="0"/>
              </a:rPr>
              <a:t>: </a:t>
            </a:r>
            <a:r>
              <a:rPr lang="en-US" sz="1200" b="1" dirty="0" err="1" smtClean="0">
                <a:latin typeface="Verdana" pitchFamily="34" charset="0"/>
              </a:rPr>
              <a:t>Qi</a:t>
            </a:r>
            <a:r>
              <a:rPr lang="en-US" sz="1200" b="1" dirty="0" smtClean="0">
                <a:latin typeface="Verdana" pitchFamily="34" charset="0"/>
              </a:rPr>
              <a:t> – </a:t>
            </a:r>
            <a:r>
              <a:rPr lang="en-US" sz="1200" b="1" dirty="0" err="1" smtClean="0">
                <a:latin typeface="Verdana" pitchFamily="34" charset="0"/>
              </a:rPr>
              <a:t>Qd</a:t>
            </a:r>
            <a:r>
              <a:rPr lang="en-US" sz="1200" b="1" dirty="0" smtClean="0">
                <a:latin typeface="Verdana" pitchFamily="34" charset="0"/>
              </a:rPr>
              <a:t>			</a:t>
            </a:r>
          </a:p>
          <a:p>
            <a:pPr algn="l" eaLnBrk="1" hangingPunct="1">
              <a:lnSpc>
                <a:spcPct val="150000"/>
              </a:lnSpc>
            </a:pPr>
            <a:endParaRPr lang="el-GR" sz="1200" i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91680" y="3284984"/>
            <a:ext cx="1224136" cy="13681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5157192"/>
            <a:ext cx="19442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79712" y="3212976"/>
            <a:ext cx="936104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331640" y="3501008"/>
            <a:ext cx="2016224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331640" y="3861048"/>
            <a:ext cx="187220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123728" y="3501008"/>
            <a:ext cx="0" cy="16561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71800" y="3501008"/>
            <a:ext cx="0" cy="16561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411760" y="3805808"/>
            <a:ext cx="16768" cy="135138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403648" y="1484784"/>
            <a:ext cx="64807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131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732</Words>
  <Application>Microsoft Office PowerPoint</Application>
  <PresentationFormat>Προβολή στην οθόνη (4:3)</PresentationFormat>
  <Paragraphs>308</Paragraphs>
  <Slides>21</Slides>
  <Notes>19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32</cp:revision>
  <dcterms:created xsi:type="dcterms:W3CDTF">2007-03-04T10:43:13Z</dcterms:created>
  <dcterms:modified xsi:type="dcterms:W3CDTF">2015-01-16T10:31:51Z</dcterms:modified>
</cp:coreProperties>
</file>