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8" r:id="rId2"/>
  </p:sldMasterIdLst>
  <p:notesMasterIdLst>
    <p:notesMasterId r:id="rId15"/>
  </p:notesMasterIdLst>
  <p:sldIdLst>
    <p:sldId id="274" r:id="rId3"/>
    <p:sldId id="275" r:id="rId4"/>
    <p:sldId id="276" r:id="rId5"/>
    <p:sldId id="261" r:id="rId6"/>
    <p:sldId id="264" r:id="rId7"/>
    <p:sldId id="265" r:id="rId8"/>
    <p:sldId id="266" r:id="rId9"/>
    <p:sldId id="267" r:id="rId10"/>
    <p:sldId id="268" r:id="rId11"/>
    <p:sldId id="270" r:id="rId12"/>
    <p:sldId id="269" r:id="rId13"/>
    <p:sldId id="273" r:id="rId14"/>
  </p:sldIdLst>
  <p:sldSz cx="15122525" cy="10801350"/>
  <p:notesSz cx="6858000" cy="9723438"/>
  <p:defaultTextStyle>
    <a:defPPr>
      <a:defRPr lang="en-GB"/>
    </a:defPPr>
    <a:lvl1pPr algn="l" rtl="0" fontAlgn="base">
      <a:spcBef>
        <a:spcPct val="0"/>
      </a:spcBef>
      <a:spcAft>
        <a:spcPct val="0"/>
      </a:spcAft>
      <a:defRPr sz="2900" kern="1200">
        <a:solidFill>
          <a:schemeClr val="tx1"/>
        </a:solidFill>
        <a:latin typeface="Arial" charset="0"/>
        <a:ea typeface="+mn-ea"/>
        <a:cs typeface="Arial" charset="0"/>
      </a:defRPr>
    </a:lvl1pPr>
    <a:lvl2pPr marL="457200" algn="l" rtl="0" fontAlgn="base">
      <a:spcBef>
        <a:spcPct val="0"/>
      </a:spcBef>
      <a:spcAft>
        <a:spcPct val="0"/>
      </a:spcAft>
      <a:defRPr sz="2900" kern="1200">
        <a:solidFill>
          <a:schemeClr val="tx1"/>
        </a:solidFill>
        <a:latin typeface="Arial" charset="0"/>
        <a:ea typeface="+mn-ea"/>
        <a:cs typeface="Arial" charset="0"/>
      </a:defRPr>
    </a:lvl2pPr>
    <a:lvl3pPr marL="914400" algn="l" rtl="0" fontAlgn="base">
      <a:spcBef>
        <a:spcPct val="0"/>
      </a:spcBef>
      <a:spcAft>
        <a:spcPct val="0"/>
      </a:spcAft>
      <a:defRPr sz="2900" kern="1200">
        <a:solidFill>
          <a:schemeClr val="tx1"/>
        </a:solidFill>
        <a:latin typeface="Arial" charset="0"/>
        <a:ea typeface="+mn-ea"/>
        <a:cs typeface="Arial" charset="0"/>
      </a:defRPr>
    </a:lvl3pPr>
    <a:lvl4pPr marL="1371600" algn="l" rtl="0" fontAlgn="base">
      <a:spcBef>
        <a:spcPct val="0"/>
      </a:spcBef>
      <a:spcAft>
        <a:spcPct val="0"/>
      </a:spcAft>
      <a:defRPr sz="2900" kern="1200">
        <a:solidFill>
          <a:schemeClr val="tx1"/>
        </a:solidFill>
        <a:latin typeface="Arial" charset="0"/>
        <a:ea typeface="+mn-ea"/>
        <a:cs typeface="Arial" charset="0"/>
      </a:defRPr>
    </a:lvl4pPr>
    <a:lvl5pPr marL="1828800" algn="l" rtl="0" fontAlgn="base">
      <a:spcBef>
        <a:spcPct val="0"/>
      </a:spcBef>
      <a:spcAft>
        <a:spcPct val="0"/>
      </a:spcAft>
      <a:defRPr sz="2900" kern="1200">
        <a:solidFill>
          <a:schemeClr val="tx1"/>
        </a:solidFill>
        <a:latin typeface="Arial" charset="0"/>
        <a:ea typeface="+mn-ea"/>
        <a:cs typeface="Arial" charset="0"/>
      </a:defRPr>
    </a:lvl5pPr>
    <a:lvl6pPr marL="2286000" algn="l" defTabSz="914400" rtl="0" eaLnBrk="1" latinLnBrk="0" hangingPunct="1">
      <a:defRPr sz="2900" kern="1200">
        <a:solidFill>
          <a:schemeClr val="tx1"/>
        </a:solidFill>
        <a:latin typeface="Arial" charset="0"/>
        <a:ea typeface="+mn-ea"/>
        <a:cs typeface="Arial" charset="0"/>
      </a:defRPr>
    </a:lvl6pPr>
    <a:lvl7pPr marL="2743200" algn="l" defTabSz="914400" rtl="0" eaLnBrk="1" latinLnBrk="0" hangingPunct="1">
      <a:defRPr sz="2900" kern="1200">
        <a:solidFill>
          <a:schemeClr val="tx1"/>
        </a:solidFill>
        <a:latin typeface="Arial" charset="0"/>
        <a:ea typeface="+mn-ea"/>
        <a:cs typeface="Arial" charset="0"/>
      </a:defRPr>
    </a:lvl7pPr>
    <a:lvl8pPr marL="3200400" algn="l" defTabSz="914400" rtl="0" eaLnBrk="1" latinLnBrk="0" hangingPunct="1">
      <a:defRPr sz="2900" kern="1200">
        <a:solidFill>
          <a:schemeClr val="tx1"/>
        </a:solidFill>
        <a:latin typeface="Arial" charset="0"/>
        <a:ea typeface="+mn-ea"/>
        <a:cs typeface="Arial" charset="0"/>
      </a:defRPr>
    </a:lvl8pPr>
    <a:lvl9pPr marL="3657600" algn="l" defTabSz="914400" rtl="0" eaLnBrk="1" latinLnBrk="0" hangingPunct="1">
      <a:defRPr sz="2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FF0000"/>
    <a:srgbClr val="66FF33"/>
    <a:srgbClr val="EEEEEE"/>
    <a:srgbClr val="F9F9F9"/>
    <a:srgbClr val="FF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29" autoAdjust="0"/>
  </p:normalViewPr>
  <p:slideViewPr>
    <p:cSldViewPr showGuides="1">
      <p:cViewPr varScale="1">
        <p:scale>
          <a:sx n="75" d="100"/>
          <a:sy n="75" d="100"/>
        </p:scale>
        <p:origin x="1224" y="54"/>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46CF0764-5BCD-4F68-867C-539CD154D5C1}" type="datetimeFigureOut">
              <a:rPr lang="en-US" smtClean="0"/>
              <a:t>9/3/2015</a:t>
            </a:fld>
            <a:endParaRPr lang="en-US"/>
          </a:p>
        </p:txBody>
      </p:sp>
      <p:sp>
        <p:nvSpPr>
          <p:cNvPr id="4" name="Slide Image Placeholder 3"/>
          <p:cNvSpPr>
            <a:spLocks noGrp="1" noRot="1" noChangeAspect="1"/>
          </p:cNvSpPr>
          <p:nvPr>
            <p:ph type="sldImg" idx="2"/>
          </p:nvPr>
        </p:nvSpPr>
        <p:spPr>
          <a:xfrm>
            <a:off x="1131888" y="1216025"/>
            <a:ext cx="4594225" cy="3281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9950"/>
            <a:ext cx="5486400" cy="38274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360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36075"/>
            <a:ext cx="2971800" cy="487363"/>
          </a:xfrm>
          <a:prstGeom prst="rect">
            <a:avLst/>
          </a:prstGeom>
        </p:spPr>
        <p:txBody>
          <a:bodyPr vert="horz" lIns="91440" tIns="45720" rIns="91440" bIns="45720" rtlCol="0" anchor="b"/>
          <a:lstStyle>
            <a:lvl1pPr algn="r">
              <a:defRPr sz="1200"/>
            </a:lvl1pPr>
          </a:lstStyle>
          <a:p>
            <a:fld id="{ADF27968-240E-413B-93DC-3A05BCE94714}" type="slidenum">
              <a:rPr lang="en-US" smtClean="0"/>
              <a:t>‹#›</a:t>
            </a:fld>
            <a:endParaRPr lang="en-US"/>
          </a:p>
        </p:txBody>
      </p:sp>
    </p:spTree>
    <p:extLst>
      <p:ext uri="{BB962C8B-B14F-4D97-AF65-F5344CB8AC3E}">
        <p14:creationId xmlns:p14="http://schemas.microsoft.com/office/powerpoint/2010/main" val="208168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solidFill>
                  <a:prstClr val="black"/>
                </a:solidFill>
                <a:cs typeface="Arial" charset="0"/>
              </a:rPr>
              <a:pPr fontAlgn="base">
                <a:spcBef>
                  <a:spcPct val="0"/>
                </a:spcBef>
                <a:spcAft>
                  <a:spcPct val="0"/>
                </a:spcAft>
                <a:defRPr/>
              </a:pPr>
              <a:t>1</a:t>
            </a:fld>
            <a:endParaRPr lang="el-GR">
              <a:solidFill>
                <a:prstClr val="black"/>
              </a:solidFill>
              <a:cs typeface="Arial" charset="0"/>
            </a:endParaRPr>
          </a:p>
        </p:txBody>
      </p:sp>
    </p:spTree>
    <p:extLst>
      <p:ext uri="{BB962C8B-B14F-4D97-AF65-F5344CB8AC3E}">
        <p14:creationId xmlns:p14="http://schemas.microsoft.com/office/powerpoint/2010/main" val="222076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197860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56320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475" y="3355975"/>
            <a:ext cx="12855575" cy="2314575"/>
          </a:xfrm>
          <a:prstGeom prst="rect">
            <a:avLst/>
          </a:prstGeom>
        </p:spPr>
        <p:txBody>
          <a:bodyPr/>
          <a:lstStyle/>
          <a:p>
            <a:r>
              <a:rPr lang="en-US" smtClean="0"/>
              <a:t>Click to edit Master title style</a:t>
            </a:r>
            <a:endParaRPr lang="el-GR"/>
          </a:p>
        </p:txBody>
      </p:sp>
      <p:sp>
        <p:nvSpPr>
          <p:cNvPr id="3" name="Subtitle 2"/>
          <p:cNvSpPr>
            <a:spLocks noGrp="1"/>
          </p:cNvSpPr>
          <p:nvPr>
            <p:ph type="subTitle" idx="1"/>
          </p:nvPr>
        </p:nvSpPr>
        <p:spPr>
          <a:xfrm>
            <a:off x="2268538" y="6121400"/>
            <a:ext cx="10585450" cy="27590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3E007061-80BD-41CF-A6EC-3EF3E4A67E3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755650" y="2520950"/>
            <a:ext cx="13611225" cy="7127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2A026AA2-FD20-4B3D-AE7A-68B522382FC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4863" y="431800"/>
            <a:ext cx="3402012" cy="9217025"/>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55650" y="431800"/>
            <a:ext cx="10056813" cy="9217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11F66DB7-24BB-4C15-BC9A-2548CB636B6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34190" y="3355420"/>
            <a:ext cx="12854146" cy="2315289"/>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130498" y="6120765"/>
            <a:ext cx="12861529" cy="2760345"/>
          </a:xfrm>
        </p:spPr>
        <p:txBody>
          <a:bodyPr/>
          <a:lstStyle>
            <a:lvl1pPr marL="0" indent="0" algn="ctr">
              <a:buNone/>
              <a:defRPr>
                <a:solidFill>
                  <a:schemeClr val="tx1"/>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3004896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890"/>
              </a:spcBef>
              <a:defRPr/>
            </a:lvl1pPr>
            <a:lvl2pPr>
              <a:spcBef>
                <a:spcPts val="1890"/>
              </a:spcBef>
              <a:defRPr/>
            </a:lvl2pPr>
            <a:lvl3pPr>
              <a:spcBef>
                <a:spcPts val="1890"/>
              </a:spcBef>
              <a:defRPr/>
            </a:lvl3pPr>
            <a:lvl4pPr>
              <a:spcBef>
                <a:spcPts val="1890"/>
              </a:spcBef>
              <a:defRPr/>
            </a:lvl4pPr>
            <a:lvl5pPr>
              <a:spcBef>
                <a:spcPts val="189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196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756126" y="2520316"/>
            <a:ext cx="6679115" cy="7128392"/>
          </a:xfrm>
        </p:spPr>
        <p:txBody>
          <a:bodyPr/>
          <a:lstStyle>
            <a:lvl1pPr>
              <a:defRPr sz="4410"/>
            </a:lvl1pPr>
            <a:lvl2pPr>
              <a:defRPr sz="3780"/>
            </a:lvl2pPr>
            <a:lvl3pPr>
              <a:defRPr sz="3150"/>
            </a:lvl3pPr>
            <a:lvl4pPr>
              <a:defRPr sz="2835"/>
            </a:lvl4pPr>
            <a:lvl5pPr>
              <a:defRPr sz="2835"/>
            </a:lvl5pPr>
            <a:lvl6pPr>
              <a:defRPr sz="2835"/>
            </a:lvl6pPr>
            <a:lvl7pPr>
              <a:defRPr sz="2835"/>
            </a:lvl7pPr>
            <a:lvl8pPr>
              <a:defRPr sz="2835"/>
            </a:lvl8pPr>
            <a:lvl9pPr>
              <a:defRPr sz="2835"/>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7687284" y="2520316"/>
            <a:ext cx="6679115" cy="7128392"/>
          </a:xfrm>
        </p:spPr>
        <p:txBody>
          <a:bodyPr/>
          <a:lstStyle>
            <a:lvl1pPr>
              <a:defRPr sz="4410"/>
            </a:lvl1pPr>
            <a:lvl2pPr>
              <a:defRPr sz="3780"/>
            </a:lvl2pPr>
            <a:lvl3pPr>
              <a:defRPr sz="3150"/>
            </a:lvl3pPr>
            <a:lvl4pPr>
              <a:defRPr sz="2835"/>
            </a:lvl4pPr>
            <a:lvl5pPr>
              <a:defRPr sz="2835"/>
            </a:lvl5pPr>
            <a:lvl6pPr>
              <a:defRPr sz="2835"/>
            </a:lvl6pPr>
            <a:lvl7pPr>
              <a:defRPr sz="2835"/>
            </a:lvl7pPr>
            <a:lvl8pPr>
              <a:defRPr sz="2835"/>
            </a:lvl8pPr>
            <a:lvl9pPr>
              <a:defRPr sz="2835"/>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482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756126" y="2479450"/>
            <a:ext cx="6681741" cy="1007625"/>
          </a:xfrm>
        </p:spPr>
        <p:txBody>
          <a:bodyPr anchor="b"/>
          <a:lstStyle>
            <a:lvl1pPr marL="0" indent="0">
              <a:buNone/>
              <a:defRPr sz="3780" b="1"/>
            </a:lvl1pPr>
            <a:lvl2pPr marL="720090" indent="0">
              <a:buNone/>
              <a:defRPr sz="3150" b="1"/>
            </a:lvl2pPr>
            <a:lvl3pPr marL="1440180" indent="0">
              <a:buNone/>
              <a:defRPr sz="2835" b="1"/>
            </a:lvl3pPr>
            <a:lvl4pPr marL="2160270" indent="0">
              <a:buNone/>
              <a:defRPr sz="2520" b="1"/>
            </a:lvl4pPr>
            <a:lvl5pPr marL="2880360" indent="0">
              <a:buNone/>
              <a:defRPr sz="2520" b="1"/>
            </a:lvl5pPr>
            <a:lvl6pPr marL="3600450" indent="0">
              <a:buNone/>
              <a:defRPr sz="2520" b="1"/>
            </a:lvl6pPr>
            <a:lvl7pPr marL="4320540" indent="0">
              <a:buNone/>
              <a:defRPr sz="2520" b="1"/>
            </a:lvl7pPr>
            <a:lvl8pPr marL="5040630" indent="0">
              <a:buNone/>
              <a:defRPr sz="2520" b="1"/>
            </a:lvl8pPr>
            <a:lvl9pPr marL="5760720" indent="0">
              <a:buNone/>
              <a:defRPr sz="252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756126" y="3487075"/>
            <a:ext cx="6681741" cy="6109866"/>
          </a:xfrm>
        </p:spPr>
        <p:txBody>
          <a:bodyPr/>
          <a:lstStyle>
            <a:lvl1pPr>
              <a:defRPr sz="3780"/>
            </a:lvl1pPr>
            <a:lvl2pPr>
              <a:defRPr sz="3150"/>
            </a:lvl2pPr>
            <a:lvl3pPr>
              <a:defRPr sz="2835"/>
            </a:lvl3pPr>
            <a:lvl4pPr>
              <a:defRPr sz="2520"/>
            </a:lvl4pPr>
            <a:lvl5pPr>
              <a:defRPr sz="2520"/>
            </a:lvl5pPr>
            <a:lvl6pPr>
              <a:defRPr sz="2520"/>
            </a:lvl6pPr>
            <a:lvl7pPr>
              <a:defRPr sz="2520"/>
            </a:lvl7pPr>
            <a:lvl8pPr>
              <a:defRPr sz="2520"/>
            </a:lvl8pPr>
            <a:lvl9pPr>
              <a:defRPr sz="252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7682034" y="2479450"/>
            <a:ext cx="6684366" cy="1007625"/>
          </a:xfrm>
        </p:spPr>
        <p:txBody>
          <a:bodyPr anchor="b"/>
          <a:lstStyle>
            <a:lvl1pPr marL="0" indent="0">
              <a:buNone/>
              <a:defRPr sz="3780" b="1"/>
            </a:lvl1pPr>
            <a:lvl2pPr marL="720090" indent="0">
              <a:buNone/>
              <a:defRPr sz="3150" b="1"/>
            </a:lvl2pPr>
            <a:lvl3pPr marL="1440180" indent="0">
              <a:buNone/>
              <a:defRPr sz="2835" b="1"/>
            </a:lvl3pPr>
            <a:lvl4pPr marL="2160270" indent="0">
              <a:buNone/>
              <a:defRPr sz="2520" b="1"/>
            </a:lvl4pPr>
            <a:lvl5pPr marL="2880360" indent="0">
              <a:buNone/>
              <a:defRPr sz="2520" b="1"/>
            </a:lvl5pPr>
            <a:lvl6pPr marL="3600450" indent="0">
              <a:buNone/>
              <a:defRPr sz="2520" b="1"/>
            </a:lvl6pPr>
            <a:lvl7pPr marL="4320540" indent="0">
              <a:buNone/>
              <a:defRPr sz="2520" b="1"/>
            </a:lvl7pPr>
            <a:lvl8pPr marL="5040630" indent="0">
              <a:buNone/>
              <a:defRPr sz="2520" b="1"/>
            </a:lvl8pPr>
            <a:lvl9pPr marL="5760720" indent="0">
              <a:buNone/>
              <a:defRPr sz="252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7682034" y="3487075"/>
            <a:ext cx="6684366" cy="6109866"/>
          </a:xfrm>
        </p:spPr>
        <p:txBody>
          <a:bodyPr/>
          <a:lstStyle>
            <a:lvl1pPr>
              <a:defRPr sz="3780"/>
            </a:lvl1pPr>
            <a:lvl2pPr>
              <a:defRPr sz="3150"/>
            </a:lvl2pPr>
            <a:lvl3pPr>
              <a:defRPr sz="2835"/>
            </a:lvl3pPr>
            <a:lvl4pPr>
              <a:defRPr sz="2520"/>
            </a:lvl4pPr>
            <a:lvl5pPr>
              <a:defRPr sz="2520"/>
            </a:lvl5pPr>
            <a:lvl6pPr>
              <a:defRPr sz="2520"/>
            </a:lvl6pPr>
            <a:lvl7pPr>
              <a:defRPr sz="2520"/>
            </a:lvl7pPr>
            <a:lvl8pPr>
              <a:defRPr sz="2520"/>
            </a:lvl8pPr>
            <a:lvl9pPr>
              <a:defRPr sz="252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6651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10726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3473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12487" y="2451948"/>
            <a:ext cx="8453912" cy="7258406"/>
          </a:xfrm>
        </p:spPr>
        <p:txBody>
          <a:bodyPr/>
          <a:lstStyle>
            <a:lvl1pPr>
              <a:defRPr sz="5040"/>
            </a:lvl1pPr>
            <a:lvl2pPr>
              <a:defRPr sz="4410"/>
            </a:lvl2pPr>
            <a:lvl3pPr>
              <a:defRPr sz="3780"/>
            </a:lvl3pPr>
            <a:lvl4pPr>
              <a:defRPr sz="3150"/>
            </a:lvl4pPr>
            <a:lvl5pPr>
              <a:defRPr sz="3150"/>
            </a:lvl5pPr>
            <a:lvl6pPr>
              <a:defRPr sz="3150"/>
            </a:lvl6pPr>
            <a:lvl7pPr>
              <a:defRPr sz="3150"/>
            </a:lvl7pPr>
            <a:lvl8pPr>
              <a:defRPr sz="3150"/>
            </a:lvl8pPr>
            <a:lvl9pPr>
              <a:defRPr sz="315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756127" y="2451948"/>
            <a:ext cx="4975207" cy="7258406"/>
          </a:xfrm>
        </p:spPr>
        <p:txBody>
          <a:bodyPr>
            <a:normAutofit/>
          </a:bodyPr>
          <a:lstStyle>
            <a:lvl1pPr marL="0" indent="0">
              <a:buNone/>
              <a:defRPr sz="3150"/>
            </a:lvl1pPr>
            <a:lvl2pPr marL="720090" indent="0">
              <a:buNone/>
              <a:defRPr sz="1890"/>
            </a:lvl2pPr>
            <a:lvl3pPr marL="1440180" indent="0">
              <a:buNone/>
              <a:defRPr sz="1575"/>
            </a:lvl3pPr>
            <a:lvl4pPr marL="2160270" indent="0">
              <a:buNone/>
              <a:defRPr sz="1418"/>
            </a:lvl4pPr>
            <a:lvl5pPr marL="2880360" indent="0">
              <a:buNone/>
              <a:defRPr sz="1418"/>
            </a:lvl5pPr>
            <a:lvl6pPr marL="3600450" indent="0">
              <a:buNone/>
              <a:defRPr sz="1418"/>
            </a:lvl6pPr>
            <a:lvl7pPr marL="4320540" indent="0">
              <a:buNone/>
              <a:defRPr sz="1418"/>
            </a:lvl7pPr>
            <a:lvl8pPr marL="5040630" indent="0">
              <a:buNone/>
              <a:defRPr sz="1418"/>
            </a:lvl8pPr>
            <a:lvl9pPr marL="5760720" indent="0">
              <a:buNone/>
              <a:defRPr sz="1418"/>
            </a:lvl9pPr>
          </a:lstStyle>
          <a:p>
            <a:pPr lvl="0"/>
            <a:r>
              <a:rPr lang="el-GR" dirty="0" smtClean="0"/>
              <a:t>Στυλ υποδείγματος κειμένου</a:t>
            </a:r>
          </a:p>
        </p:txBody>
      </p:sp>
      <p:sp>
        <p:nvSpPr>
          <p:cNvPr id="6" name="Τίτλος 1"/>
          <p:cNvSpPr>
            <a:spLocks noGrp="1"/>
          </p:cNvSpPr>
          <p:nvPr>
            <p:ph type="title"/>
          </p:nvPr>
        </p:nvSpPr>
        <p:spPr>
          <a:xfrm>
            <a:off x="756126" y="430920"/>
            <a:ext cx="13610273" cy="180306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7891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964121" y="2451947"/>
            <a:ext cx="9073515" cy="5443805"/>
          </a:xfrm>
        </p:spPr>
        <p:txBody>
          <a:bodyPr rtlCol="0">
            <a:normAutofit/>
          </a:bodyPr>
          <a:lstStyle>
            <a:lvl1pPr marL="0" indent="0">
              <a:buNone/>
              <a:defRPr sz="5040"/>
            </a:lvl1pPr>
            <a:lvl2pPr marL="720090" indent="0">
              <a:buNone/>
              <a:defRPr sz="4410"/>
            </a:lvl2pPr>
            <a:lvl3pPr marL="1440180" indent="0">
              <a:buNone/>
              <a:defRPr sz="3780"/>
            </a:lvl3pPr>
            <a:lvl4pPr marL="2160270" indent="0">
              <a:buNone/>
              <a:defRPr sz="3150"/>
            </a:lvl4pPr>
            <a:lvl5pPr marL="2880360" indent="0">
              <a:buNone/>
              <a:defRPr sz="3150"/>
            </a:lvl5pPr>
            <a:lvl6pPr marL="3600450" indent="0">
              <a:buNone/>
              <a:defRPr sz="3150"/>
            </a:lvl6pPr>
            <a:lvl7pPr marL="4320540" indent="0">
              <a:buNone/>
              <a:defRPr sz="3150"/>
            </a:lvl7pPr>
            <a:lvl8pPr marL="5040630" indent="0">
              <a:buNone/>
              <a:defRPr sz="3150"/>
            </a:lvl8pPr>
            <a:lvl9pPr marL="5760720" indent="0">
              <a:buNone/>
              <a:defRPr sz="3150"/>
            </a:lvl9pPr>
          </a:lstStyle>
          <a:p>
            <a:pPr lvl="0"/>
            <a:endParaRPr lang="el-GR" noProof="0" dirty="0"/>
          </a:p>
        </p:txBody>
      </p:sp>
      <p:sp>
        <p:nvSpPr>
          <p:cNvPr id="4" name="Θέση κειμένου 3"/>
          <p:cNvSpPr>
            <a:spLocks noGrp="1"/>
          </p:cNvSpPr>
          <p:nvPr>
            <p:ph type="body" sz="half" idx="2"/>
          </p:nvPr>
        </p:nvSpPr>
        <p:spPr>
          <a:xfrm>
            <a:off x="2964121" y="8122577"/>
            <a:ext cx="9073515" cy="1598638"/>
          </a:xfrm>
        </p:spPr>
        <p:txBody>
          <a:bodyPr>
            <a:normAutofit/>
          </a:bodyPr>
          <a:lstStyle>
            <a:lvl1pPr marL="0" indent="0">
              <a:buNone/>
              <a:defRPr sz="3150"/>
            </a:lvl1pPr>
            <a:lvl2pPr marL="720090" indent="0">
              <a:buNone/>
              <a:defRPr sz="1890"/>
            </a:lvl2pPr>
            <a:lvl3pPr marL="1440180" indent="0">
              <a:buNone/>
              <a:defRPr sz="1575"/>
            </a:lvl3pPr>
            <a:lvl4pPr marL="2160270" indent="0">
              <a:buNone/>
              <a:defRPr sz="1418"/>
            </a:lvl4pPr>
            <a:lvl5pPr marL="2880360" indent="0">
              <a:buNone/>
              <a:defRPr sz="1418"/>
            </a:lvl5pPr>
            <a:lvl6pPr marL="3600450" indent="0">
              <a:buNone/>
              <a:defRPr sz="1418"/>
            </a:lvl6pPr>
            <a:lvl7pPr marL="4320540" indent="0">
              <a:buNone/>
              <a:defRPr sz="1418"/>
            </a:lvl7pPr>
            <a:lvl8pPr marL="5040630" indent="0">
              <a:buNone/>
              <a:defRPr sz="1418"/>
            </a:lvl8pPr>
            <a:lvl9pPr marL="5760720" indent="0">
              <a:buNone/>
              <a:defRPr sz="1418"/>
            </a:lvl9pPr>
          </a:lstStyle>
          <a:p>
            <a:pPr lvl="0"/>
            <a:r>
              <a:rPr lang="el-GR" dirty="0" smtClean="0"/>
              <a:t>Στυλ υποδείγματος κειμένου</a:t>
            </a:r>
          </a:p>
        </p:txBody>
      </p:sp>
      <p:sp>
        <p:nvSpPr>
          <p:cNvPr id="9" name="Τίτλος 1"/>
          <p:cNvSpPr>
            <a:spLocks noGrp="1"/>
          </p:cNvSpPr>
          <p:nvPr>
            <p:ph type="title"/>
          </p:nvPr>
        </p:nvSpPr>
        <p:spPr>
          <a:xfrm>
            <a:off x="756126" y="430920"/>
            <a:ext cx="13610273" cy="180306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821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755650" y="2520950"/>
            <a:ext cx="13611225" cy="7127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8FDBBCF9-7797-49B5-BB24-190977907269}"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195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0963831" y="432556"/>
            <a:ext cx="3402568" cy="9216152"/>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756126" y="432556"/>
            <a:ext cx="9955662" cy="921615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317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3800" y="6940550"/>
            <a:ext cx="12855575" cy="2146300"/>
          </a:xfrm>
          <a:prstGeom prst="rect">
            <a:avLst/>
          </a:prstGeo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1193800" y="4578350"/>
            <a:ext cx="12855575" cy="2362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C2CA23CA-F4E0-45C3-9F55-2A56919AAF9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755650" y="2520950"/>
            <a:ext cx="6729413" cy="7127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7637463" y="2520950"/>
            <a:ext cx="6729412" cy="7127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98D2D287-3D4F-4FFD-80B9-7E87AD8AB3B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755650" y="2417763"/>
            <a:ext cx="6681788" cy="10080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5650" y="3425825"/>
            <a:ext cx="6681788" cy="6223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7681913" y="2417763"/>
            <a:ext cx="6684962" cy="10080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681913" y="3425825"/>
            <a:ext cx="6684962" cy="6223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8"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9"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925264B3-6A12-4E8E-800A-802608FD425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4"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5"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CDD810D9-0E58-4EA7-84B3-A479C182BF7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3"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4"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5492AC65-200B-4AD4-BB6B-431781EA468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30213"/>
            <a:ext cx="4975225" cy="1830387"/>
          </a:xfrm>
          <a:prstGeom prst="rect">
            <a:avLst/>
          </a:prstGeo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5911850" y="430213"/>
            <a:ext cx="8455025" cy="92186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755650" y="2260600"/>
            <a:ext cx="4975225" cy="7388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D6F947CA-5AA0-40FC-ACF8-FB046ED7804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3863" y="7561263"/>
            <a:ext cx="9074150" cy="892175"/>
          </a:xfrm>
          <a:prstGeom prst="rect">
            <a:avLst/>
          </a:prstGeo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963863" y="965200"/>
            <a:ext cx="9074150" cy="6480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963863" y="8453438"/>
            <a:ext cx="9074150" cy="1268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203FE225-491E-46CF-B172-8BCF2FC09F7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230"/>
          <p:cNvSpPr txBox="1">
            <a:spLocks noChangeArrowheads="1"/>
          </p:cNvSpPr>
          <p:nvPr userDrawn="1"/>
        </p:nvSpPr>
        <p:spPr bwMode="auto">
          <a:xfrm>
            <a:off x="0" y="10555288"/>
            <a:ext cx="13647738" cy="246062"/>
          </a:xfrm>
          <a:prstGeom prst="rect">
            <a:avLst/>
          </a:prstGeom>
          <a:noFill/>
          <a:ln w="9525">
            <a:noFill/>
            <a:miter lim="800000"/>
            <a:headEnd/>
            <a:tailEnd/>
          </a:ln>
        </p:spPr>
        <p:txBody>
          <a:bodyPr wrap="none">
            <a:spAutoFit/>
          </a:bodyPr>
          <a:lstStyle/>
          <a:p>
            <a:pPr defTabSz="1481138">
              <a:defRPr/>
            </a:pPr>
            <a:r>
              <a:rPr lang="el-GR" sz="1000" dirty="0"/>
              <a:t>ΠΑΝΕΠΙΣΤΗΜΙΟ ΑΙΓΑΙΟΥ / ΤΜΗΜΑ ΜΗΧΑΝΙΚΩΝ ΣΧΕΔΙΑΣΗΣ ΠΡΟΪΟΝΤΩΝ ΚΑΙ ΣΥΣΤΗΜΑΤΩΝ / ΣΤΟΥΝΤΙΟ </a:t>
            </a:r>
            <a:r>
              <a:rPr lang="en-GB" sz="1000" dirty="0"/>
              <a:t>V</a:t>
            </a:r>
            <a:r>
              <a:rPr lang="el-GR" sz="1000" dirty="0"/>
              <a:t> </a:t>
            </a:r>
            <a:r>
              <a:rPr lang="en-US" sz="1000" dirty="0"/>
              <a:t>–VIII </a:t>
            </a:r>
            <a:r>
              <a:rPr lang="el-GR" sz="1000" dirty="0"/>
              <a:t>/  ΙΔΕΑΣΜΟΣ/ ΣΚΟΥΡΜΠΟΥΤΗΣ Ε. /   ΞΕΝΑΚΗΣ Γ., ΠΑΠΑΔΟΠΟΥΛΟΣ Δ., ΠΑΠΑΚΩΣΤΟΠΟΥΛΟΣ Β., ΦΩΤΙΑΔΗΣ Σ.,</a:t>
            </a:r>
            <a:endParaRPr lang="en-GB" sz="1000"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1481138" rtl="0" eaLnBrk="0" fontAlgn="base" hangingPunct="0">
        <a:spcBef>
          <a:spcPct val="0"/>
        </a:spcBef>
        <a:spcAft>
          <a:spcPct val="0"/>
        </a:spcAft>
        <a:defRPr sz="7100">
          <a:solidFill>
            <a:schemeClr val="tx2"/>
          </a:solidFill>
          <a:latin typeface="+mj-lt"/>
          <a:ea typeface="+mj-ea"/>
          <a:cs typeface="+mj-cs"/>
        </a:defRPr>
      </a:lvl1pPr>
      <a:lvl2pPr algn="ctr" defTabSz="1481138" rtl="0" eaLnBrk="0" fontAlgn="base" hangingPunct="0">
        <a:spcBef>
          <a:spcPct val="0"/>
        </a:spcBef>
        <a:spcAft>
          <a:spcPct val="0"/>
        </a:spcAft>
        <a:defRPr sz="7100">
          <a:solidFill>
            <a:schemeClr val="tx2"/>
          </a:solidFill>
          <a:latin typeface="Arial" charset="0"/>
          <a:cs typeface="Arial" charset="0"/>
        </a:defRPr>
      </a:lvl2pPr>
      <a:lvl3pPr algn="ctr" defTabSz="1481138" rtl="0" eaLnBrk="0" fontAlgn="base" hangingPunct="0">
        <a:spcBef>
          <a:spcPct val="0"/>
        </a:spcBef>
        <a:spcAft>
          <a:spcPct val="0"/>
        </a:spcAft>
        <a:defRPr sz="7100">
          <a:solidFill>
            <a:schemeClr val="tx2"/>
          </a:solidFill>
          <a:latin typeface="Arial" charset="0"/>
          <a:cs typeface="Arial" charset="0"/>
        </a:defRPr>
      </a:lvl3pPr>
      <a:lvl4pPr algn="ctr" defTabSz="1481138" rtl="0" eaLnBrk="0" fontAlgn="base" hangingPunct="0">
        <a:spcBef>
          <a:spcPct val="0"/>
        </a:spcBef>
        <a:spcAft>
          <a:spcPct val="0"/>
        </a:spcAft>
        <a:defRPr sz="7100">
          <a:solidFill>
            <a:schemeClr val="tx2"/>
          </a:solidFill>
          <a:latin typeface="Arial" charset="0"/>
          <a:cs typeface="Arial" charset="0"/>
        </a:defRPr>
      </a:lvl4pPr>
      <a:lvl5pPr algn="ctr" defTabSz="1481138" rtl="0" eaLnBrk="0" fontAlgn="base" hangingPunct="0">
        <a:spcBef>
          <a:spcPct val="0"/>
        </a:spcBef>
        <a:spcAft>
          <a:spcPct val="0"/>
        </a:spcAft>
        <a:defRPr sz="7100">
          <a:solidFill>
            <a:schemeClr val="tx2"/>
          </a:solidFill>
          <a:latin typeface="Arial" charset="0"/>
          <a:cs typeface="Arial" charset="0"/>
        </a:defRPr>
      </a:lvl5pPr>
      <a:lvl6pPr marL="457200" algn="ctr" defTabSz="1481138" rtl="0" fontAlgn="base">
        <a:spcBef>
          <a:spcPct val="0"/>
        </a:spcBef>
        <a:spcAft>
          <a:spcPct val="0"/>
        </a:spcAft>
        <a:defRPr sz="7100">
          <a:solidFill>
            <a:schemeClr val="tx2"/>
          </a:solidFill>
          <a:latin typeface="Arial" charset="0"/>
          <a:cs typeface="Arial" charset="0"/>
        </a:defRPr>
      </a:lvl6pPr>
      <a:lvl7pPr marL="914400" algn="ctr" defTabSz="1481138" rtl="0" fontAlgn="base">
        <a:spcBef>
          <a:spcPct val="0"/>
        </a:spcBef>
        <a:spcAft>
          <a:spcPct val="0"/>
        </a:spcAft>
        <a:defRPr sz="7100">
          <a:solidFill>
            <a:schemeClr val="tx2"/>
          </a:solidFill>
          <a:latin typeface="Arial" charset="0"/>
          <a:cs typeface="Arial" charset="0"/>
        </a:defRPr>
      </a:lvl7pPr>
      <a:lvl8pPr marL="1371600" algn="ctr" defTabSz="1481138" rtl="0" fontAlgn="base">
        <a:spcBef>
          <a:spcPct val="0"/>
        </a:spcBef>
        <a:spcAft>
          <a:spcPct val="0"/>
        </a:spcAft>
        <a:defRPr sz="7100">
          <a:solidFill>
            <a:schemeClr val="tx2"/>
          </a:solidFill>
          <a:latin typeface="Arial" charset="0"/>
          <a:cs typeface="Arial" charset="0"/>
        </a:defRPr>
      </a:lvl8pPr>
      <a:lvl9pPr marL="1828800" algn="ctr" defTabSz="1481138" rtl="0" fontAlgn="base">
        <a:spcBef>
          <a:spcPct val="0"/>
        </a:spcBef>
        <a:spcAft>
          <a:spcPct val="0"/>
        </a:spcAft>
        <a:defRPr sz="7100">
          <a:solidFill>
            <a:schemeClr val="tx2"/>
          </a:solidFill>
          <a:latin typeface="Arial" charset="0"/>
          <a:cs typeface="Arial" charset="0"/>
        </a:defRPr>
      </a:lvl9pPr>
    </p:titleStyle>
    <p:bodyStyle>
      <a:lvl1pPr marL="555625" indent="-555625" algn="l" defTabSz="1481138" rtl="0" eaLnBrk="0" fontAlgn="base" hangingPunct="0">
        <a:spcBef>
          <a:spcPct val="20000"/>
        </a:spcBef>
        <a:spcAft>
          <a:spcPct val="0"/>
        </a:spcAft>
        <a:buChar char="•"/>
        <a:defRPr sz="5200">
          <a:solidFill>
            <a:schemeClr val="tx1"/>
          </a:solidFill>
          <a:latin typeface="+mn-lt"/>
          <a:ea typeface="+mn-ea"/>
          <a:cs typeface="+mn-cs"/>
        </a:defRPr>
      </a:lvl1pPr>
      <a:lvl2pPr marL="1203325" indent="-461963" algn="l" defTabSz="1481138" rtl="0" eaLnBrk="0" fontAlgn="base" hangingPunct="0">
        <a:spcBef>
          <a:spcPct val="20000"/>
        </a:spcBef>
        <a:spcAft>
          <a:spcPct val="0"/>
        </a:spcAft>
        <a:buChar char="–"/>
        <a:defRPr sz="4500">
          <a:solidFill>
            <a:schemeClr val="tx1"/>
          </a:solidFill>
          <a:latin typeface="+mn-lt"/>
          <a:cs typeface="+mn-cs"/>
        </a:defRPr>
      </a:lvl2pPr>
      <a:lvl3pPr marL="1851025" indent="-369888" algn="l" defTabSz="1481138" rtl="0" eaLnBrk="0" fontAlgn="base" hangingPunct="0">
        <a:spcBef>
          <a:spcPct val="20000"/>
        </a:spcBef>
        <a:spcAft>
          <a:spcPct val="0"/>
        </a:spcAft>
        <a:buChar char="•"/>
        <a:defRPr sz="3900">
          <a:solidFill>
            <a:schemeClr val="tx1"/>
          </a:solidFill>
          <a:latin typeface="+mn-lt"/>
          <a:cs typeface="+mn-cs"/>
        </a:defRPr>
      </a:lvl3pPr>
      <a:lvl4pPr marL="2592388" indent="-369888" algn="l" defTabSz="1481138" rtl="0" eaLnBrk="0" fontAlgn="base" hangingPunct="0">
        <a:spcBef>
          <a:spcPct val="20000"/>
        </a:spcBef>
        <a:spcAft>
          <a:spcPct val="0"/>
        </a:spcAft>
        <a:buChar char="–"/>
        <a:defRPr sz="3200">
          <a:solidFill>
            <a:schemeClr val="tx1"/>
          </a:solidFill>
          <a:latin typeface="+mn-lt"/>
          <a:cs typeface="+mn-cs"/>
        </a:defRPr>
      </a:lvl4pPr>
      <a:lvl5pPr marL="3333750" indent="-371475" algn="l" defTabSz="1481138" rtl="0" eaLnBrk="0" fontAlgn="base" hangingPunct="0">
        <a:spcBef>
          <a:spcPct val="20000"/>
        </a:spcBef>
        <a:spcAft>
          <a:spcPct val="0"/>
        </a:spcAft>
        <a:buChar char="»"/>
        <a:defRPr sz="3200">
          <a:solidFill>
            <a:schemeClr val="tx1"/>
          </a:solidFill>
          <a:latin typeface="+mn-lt"/>
          <a:cs typeface="+mn-cs"/>
        </a:defRPr>
      </a:lvl5pPr>
      <a:lvl6pPr marL="3790950" indent="-371475" algn="l" defTabSz="1481138" rtl="0" fontAlgn="base">
        <a:spcBef>
          <a:spcPct val="20000"/>
        </a:spcBef>
        <a:spcAft>
          <a:spcPct val="0"/>
        </a:spcAft>
        <a:buChar char="»"/>
        <a:defRPr sz="3200">
          <a:solidFill>
            <a:schemeClr val="tx1"/>
          </a:solidFill>
          <a:latin typeface="+mn-lt"/>
          <a:cs typeface="+mn-cs"/>
        </a:defRPr>
      </a:lvl6pPr>
      <a:lvl7pPr marL="4248150" indent="-371475" algn="l" defTabSz="1481138" rtl="0" fontAlgn="base">
        <a:spcBef>
          <a:spcPct val="20000"/>
        </a:spcBef>
        <a:spcAft>
          <a:spcPct val="0"/>
        </a:spcAft>
        <a:buChar char="»"/>
        <a:defRPr sz="3200">
          <a:solidFill>
            <a:schemeClr val="tx1"/>
          </a:solidFill>
          <a:latin typeface="+mn-lt"/>
          <a:cs typeface="+mn-cs"/>
        </a:defRPr>
      </a:lvl7pPr>
      <a:lvl8pPr marL="4705350" indent="-371475" algn="l" defTabSz="1481138" rtl="0" fontAlgn="base">
        <a:spcBef>
          <a:spcPct val="20000"/>
        </a:spcBef>
        <a:spcAft>
          <a:spcPct val="0"/>
        </a:spcAft>
        <a:buChar char="»"/>
        <a:defRPr sz="3200">
          <a:solidFill>
            <a:schemeClr val="tx1"/>
          </a:solidFill>
          <a:latin typeface="+mn-lt"/>
          <a:cs typeface="+mn-cs"/>
        </a:defRPr>
      </a:lvl8pPr>
      <a:lvl9pPr marL="5162550" indent="-371475" algn="l" defTabSz="1481138" rtl="0" fontAlgn="base">
        <a:spcBef>
          <a:spcPct val="20000"/>
        </a:spcBef>
        <a:spcAft>
          <a:spcPct val="0"/>
        </a:spcAft>
        <a:buChar char="»"/>
        <a:defRPr sz="3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756126" y="432555"/>
            <a:ext cx="13610273" cy="1800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756126" y="2520316"/>
            <a:ext cx="13610273" cy="71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10837810" y="10011252"/>
            <a:ext cx="3528589" cy="575072"/>
          </a:xfrm>
          <a:prstGeom prst="rect">
            <a:avLst/>
          </a:prstGeom>
        </p:spPr>
        <p:txBody>
          <a:bodyPr vert="horz" lIns="91440" tIns="45720" rIns="91440" bIns="45720" rtlCol="0" anchor="ctr"/>
          <a:lstStyle>
            <a:lvl1pPr algn="r" fontAlgn="auto">
              <a:spcBef>
                <a:spcPts val="0"/>
              </a:spcBef>
              <a:spcAft>
                <a:spcPts val="0"/>
              </a:spcAft>
              <a:defRPr sz="2205">
                <a:solidFill>
                  <a:schemeClr val="tx1"/>
                </a:solidFill>
                <a:latin typeface="+mn-lt"/>
                <a:cs typeface="+mn-cs"/>
              </a:defRPr>
            </a:lvl1pPr>
          </a:lstStyle>
          <a:p>
            <a:pPr>
              <a:defRPr/>
            </a:pPr>
            <a:fld id="{2CC3E15C-D21C-4297-AA94-D9CEBA128DA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705672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6930" b="1" kern="1200">
          <a:solidFill>
            <a:schemeClr val="tx1"/>
          </a:solidFill>
          <a:latin typeface="+mj-lt"/>
          <a:ea typeface="+mj-ea"/>
          <a:cs typeface="+mj-cs"/>
        </a:defRPr>
      </a:lvl1pPr>
      <a:lvl2pPr algn="ctr" rtl="0" eaLnBrk="0" fontAlgn="base" hangingPunct="0">
        <a:spcBef>
          <a:spcPct val="0"/>
        </a:spcBef>
        <a:spcAft>
          <a:spcPct val="0"/>
        </a:spcAft>
        <a:defRPr sz="6930" b="1">
          <a:solidFill>
            <a:schemeClr val="tx1"/>
          </a:solidFill>
          <a:latin typeface="Calibri" pitchFamily="34" charset="0"/>
        </a:defRPr>
      </a:lvl2pPr>
      <a:lvl3pPr algn="ctr" rtl="0" eaLnBrk="0" fontAlgn="base" hangingPunct="0">
        <a:spcBef>
          <a:spcPct val="0"/>
        </a:spcBef>
        <a:spcAft>
          <a:spcPct val="0"/>
        </a:spcAft>
        <a:defRPr sz="6930" b="1">
          <a:solidFill>
            <a:schemeClr val="tx1"/>
          </a:solidFill>
          <a:latin typeface="Calibri" pitchFamily="34" charset="0"/>
        </a:defRPr>
      </a:lvl3pPr>
      <a:lvl4pPr algn="ctr" rtl="0" eaLnBrk="0" fontAlgn="base" hangingPunct="0">
        <a:spcBef>
          <a:spcPct val="0"/>
        </a:spcBef>
        <a:spcAft>
          <a:spcPct val="0"/>
        </a:spcAft>
        <a:defRPr sz="6930" b="1">
          <a:solidFill>
            <a:schemeClr val="tx1"/>
          </a:solidFill>
          <a:latin typeface="Calibri" pitchFamily="34" charset="0"/>
        </a:defRPr>
      </a:lvl4pPr>
      <a:lvl5pPr algn="ctr" rtl="0" eaLnBrk="0" fontAlgn="base" hangingPunct="0">
        <a:spcBef>
          <a:spcPct val="0"/>
        </a:spcBef>
        <a:spcAft>
          <a:spcPct val="0"/>
        </a:spcAft>
        <a:defRPr sz="6930" b="1">
          <a:solidFill>
            <a:schemeClr val="tx1"/>
          </a:solidFill>
          <a:latin typeface="Calibri" pitchFamily="34" charset="0"/>
        </a:defRPr>
      </a:lvl5pPr>
      <a:lvl6pPr marL="720090" algn="ctr" rtl="0" fontAlgn="base">
        <a:spcBef>
          <a:spcPct val="0"/>
        </a:spcBef>
        <a:spcAft>
          <a:spcPct val="0"/>
        </a:spcAft>
        <a:defRPr sz="6930" b="1">
          <a:solidFill>
            <a:schemeClr val="tx1"/>
          </a:solidFill>
          <a:latin typeface="Calibri" pitchFamily="34" charset="0"/>
        </a:defRPr>
      </a:lvl6pPr>
      <a:lvl7pPr marL="1440180" algn="ctr" rtl="0" fontAlgn="base">
        <a:spcBef>
          <a:spcPct val="0"/>
        </a:spcBef>
        <a:spcAft>
          <a:spcPct val="0"/>
        </a:spcAft>
        <a:defRPr sz="6930" b="1">
          <a:solidFill>
            <a:schemeClr val="tx1"/>
          </a:solidFill>
          <a:latin typeface="Calibri" pitchFamily="34" charset="0"/>
        </a:defRPr>
      </a:lvl7pPr>
      <a:lvl8pPr marL="2160270" algn="ctr" rtl="0" fontAlgn="base">
        <a:spcBef>
          <a:spcPct val="0"/>
        </a:spcBef>
        <a:spcAft>
          <a:spcPct val="0"/>
        </a:spcAft>
        <a:defRPr sz="6930" b="1">
          <a:solidFill>
            <a:schemeClr val="tx1"/>
          </a:solidFill>
          <a:latin typeface="Calibri" pitchFamily="34" charset="0"/>
        </a:defRPr>
      </a:lvl8pPr>
      <a:lvl9pPr marL="2880360" algn="ctr" rtl="0" fontAlgn="base">
        <a:spcBef>
          <a:spcPct val="0"/>
        </a:spcBef>
        <a:spcAft>
          <a:spcPct val="0"/>
        </a:spcAft>
        <a:defRPr sz="6930" b="1">
          <a:solidFill>
            <a:schemeClr val="tx1"/>
          </a:solidFill>
          <a:latin typeface="Calibri" pitchFamily="34" charset="0"/>
        </a:defRPr>
      </a:lvl9pPr>
    </p:titleStyle>
    <p:bodyStyle>
      <a:lvl1pPr marL="540068" indent="-540068" algn="l" rtl="0" eaLnBrk="0" fontAlgn="base" hangingPunct="0">
        <a:spcBef>
          <a:spcPct val="20000"/>
        </a:spcBef>
        <a:spcAft>
          <a:spcPct val="0"/>
        </a:spcAft>
        <a:buFont typeface="Arial" charset="0"/>
        <a:buChar char="•"/>
        <a:defRPr sz="5040" kern="1200">
          <a:solidFill>
            <a:schemeClr val="tx1"/>
          </a:solidFill>
          <a:latin typeface="+mn-lt"/>
          <a:ea typeface="+mn-ea"/>
          <a:cs typeface="+mn-cs"/>
        </a:defRPr>
      </a:lvl1pPr>
      <a:lvl2pPr marL="1170146" indent="-450056" algn="l" rtl="0" eaLnBrk="0" fontAlgn="base" hangingPunct="0">
        <a:spcBef>
          <a:spcPct val="20000"/>
        </a:spcBef>
        <a:spcAft>
          <a:spcPct val="0"/>
        </a:spcAft>
        <a:buFont typeface="Arial" charset="0"/>
        <a:buChar char="–"/>
        <a:defRPr sz="4410" kern="1200">
          <a:solidFill>
            <a:schemeClr val="tx1"/>
          </a:solidFill>
          <a:latin typeface="+mn-lt"/>
          <a:ea typeface="+mn-ea"/>
          <a:cs typeface="+mn-cs"/>
        </a:defRPr>
      </a:lvl2pPr>
      <a:lvl3pPr marL="1800225" indent="-360045" algn="l" rtl="0" eaLnBrk="0" fontAlgn="base" hangingPunct="0">
        <a:spcBef>
          <a:spcPct val="20000"/>
        </a:spcBef>
        <a:spcAft>
          <a:spcPct val="0"/>
        </a:spcAft>
        <a:buFont typeface="Arial" charset="0"/>
        <a:buChar char="•"/>
        <a:defRPr sz="3780" kern="1200">
          <a:solidFill>
            <a:schemeClr val="tx1"/>
          </a:solidFill>
          <a:latin typeface="+mn-lt"/>
          <a:ea typeface="+mn-ea"/>
          <a:cs typeface="+mn-cs"/>
        </a:defRPr>
      </a:lvl3pPr>
      <a:lvl4pPr marL="2520315" indent="-360045" algn="l" rtl="0" eaLnBrk="0" fontAlgn="base" hangingPunct="0">
        <a:spcBef>
          <a:spcPct val="20000"/>
        </a:spcBef>
        <a:spcAft>
          <a:spcPct val="0"/>
        </a:spcAft>
        <a:buFont typeface="Arial" charset="0"/>
        <a:buChar char="–"/>
        <a:defRPr sz="3150" kern="1200">
          <a:solidFill>
            <a:schemeClr val="tx1"/>
          </a:solidFill>
          <a:latin typeface="+mn-lt"/>
          <a:ea typeface="+mn-ea"/>
          <a:cs typeface="+mn-cs"/>
        </a:defRPr>
      </a:lvl4pPr>
      <a:lvl5pPr marL="3240405" indent="-360045" algn="l" rtl="0" eaLnBrk="0" fontAlgn="base" hangingPunct="0">
        <a:spcBef>
          <a:spcPct val="20000"/>
        </a:spcBef>
        <a:spcAft>
          <a:spcPct val="0"/>
        </a:spcAft>
        <a:buFont typeface="Arial" charset="0"/>
        <a:buChar char="»"/>
        <a:defRPr sz="315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9pPr>
    </p:bodyStyle>
    <p:otherStyle>
      <a:defPPr>
        <a:defRPr lang="el-GR"/>
      </a:defPPr>
      <a:lvl1pPr marL="0" algn="l" defTabSz="1440180" rtl="0" eaLnBrk="1" latinLnBrk="0" hangingPunct="1">
        <a:defRPr sz="2835" kern="1200">
          <a:solidFill>
            <a:schemeClr val="tx1"/>
          </a:solidFill>
          <a:latin typeface="+mn-lt"/>
          <a:ea typeface="+mn-ea"/>
          <a:cs typeface="+mn-cs"/>
        </a:defRPr>
      </a:lvl1pPr>
      <a:lvl2pPr marL="720090" algn="l" defTabSz="1440180" rtl="0" eaLnBrk="1" latinLnBrk="0" hangingPunct="1">
        <a:defRPr sz="2835" kern="1200">
          <a:solidFill>
            <a:schemeClr val="tx1"/>
          </a:solidFill>
          <a:latin typeface="+mn-lt"/>
          <a:ea typeface="+mn-ea"/>
          <a:cs typeface="+mn-cs"/>
        </a:defRPr>
      </a:lvl2pPr>
      <a:lvl3pPr marL="1440180" algn="l" defTabSz="1440180" rtl="0" eaLnBrk="1" latinLnBrk="0" hangingPunct="1">
        <a:defRPr sz="2835" kern="1200">
          <a:solidFill>
            <a:schemeClr val="tx1"/>
          </a:solidFill>
          <a:latin typeface="+mn-lt"/>
          <a:ea typeface="+mn-ea"/>
          <a:cs typeface="+mn-cs"/>
        </a:defRPr>
      </a:lvl3pPr>
      <a:lvl4pPr marL="2160270" algn="l" defTabSz="1440180" rtl="0" eaLnBrk="1" latinLnBrk="0" hangingPunct="1">
        <a:defRPr sz="2835" kern="1200">
          <a:solidFill>
            <a:schemeClr val="tx1"/>
          </a:solidFill>
          <a:latin typeface="+mn-lt"/>
          <a:ea typeface="+mn-ea"/>
          <a:cs typeface="+mn-cs"/>
        </a:defRPr>
      </a:lvl4pPr>
      <a:lvl5pPr marL="2880360" algn="l" defTabSz="1440180" rtl="0" eaLnBrk="1" latinLnBrk="0" hangingPunct="1">
        <a:defRPr sz="2835" kern="1200">
          <a:solidFill>
            <a:schemeClr val="tx1"/>
          </a:solidFill>
          <a:latin typeface="+mn-lt"/>
          <a:ea typeface="+mn-ea"/>
          <a:cs typeface="+mn-cs"/>
        </a:defRPr>
      </a:lvl5pPr>
      <a:lvl6pPr marL="3600450" algn="l" defTabSz="1440180" rtl="0" eaLnBrk="1" latinLnBrk="0" hangingPunct="1">
        <a:defRPr sz="2835" kern="1200">
          <a:solidFill>
            <a:schemeClr val="tx1"/>
          </a:solidFill>
          <a:latin typeface="+mn-lt"/>
          <a:ea typeface="+mn-ea"/>
          <a:cs typeface="+mn-cs"/>
        </a:defRPr>
      </a:lvl6pPr>
      <a:lvl7pPr marL="4320540" algn="l" defTabSz="1440180" rtl="0" eaLnBrk="1" latinLnBrk="0" hangingPunct="1">
        <a:defRPr sz="2835" kern="1200">
          <a:solidFill>
            <a:schemeClr val="tx1"/>
          </a:solidFill>
          <a:latin typeface="+mn-lt"/>
          <a:ea typeface="+mn-ea"/>
          <a:cs typeface="+mn-cs"/>
        </a:defRPr>
      </a:lvl7pPr>
      <a:lvl8pPr marL="5040630" algn="l" defTabSz="1440180" rtl="0" eaLnBrk="1" latinLnBrk="0" hangingPunct="1">
        <a:defRPr sz="2835" kern="1200">
          <a:solidFill>
            <a:schemeClr val="tx1"/>
          </a:solidFill>
          <a:latin typeface="+mn-lt"/>
          <a:ea typeface="+mn-ea"/>
          <a:cs typeface="+mn-cs"/>
        </a:defRPr>
      </a:lvl8pPr>
      <a:lvl9pPr marL="5760720" algn="l" defTabSz="1440180"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1550512" y="3017879"/>
            <a:ext cx="11906488" cy="1815227"/>
          </a:xfrm>
        </p:spPr>
        <p:txBody>
          <a:bodyPr/>
          <a:lstStyle/>
          <a:p>
            <a:pPr eaLnBrk="1" hangingPunct="1"/>
            <a:r>
              <a:rPr lang="en-US" sz="3780" dirty="0">
                <a:latin typeface="Arial" charset="0"/>
              </a:rPr>
              <a:t>Studio </a:t>
            </a:r>
            <a:r>
              <a:rPr lang="en-US" sz="3780">
                <a:latin typeface="Arial" charset="0"/>
              </a:rPr>
              <a:t>VI-Product </a:t>
            </a:r>
            <a:r>
              <a:rPr lang="en-US" sz="3780" smtClean="0">
                <a:latin typeface="Arial" charset="0"/>
              </a:rPr>
              <a:t>Design 2 </a:t>
            </a:r>
            <a:r>
              <a:rPr lang="el-GR" sz="3780" dirty="0">
                <a:latin typeface="Arial" charset="0"/>
              </a:rPr>
              <a:t/>
            </a:r>
            <a:br>
              <a:rPr lang="el-GR" sz="3780" dirty="0">
                <a:latin typeface="Arial" charset="0"/>
              </a:rPr>
            </a:br>
            <a:endParaRPr lang="en-US" sz="3780" dirty="0">
              <a:latin typeface="Arial" charset="0"/>
            </a:endParaRPr>
          </a:p>
        </p:txBody>
      </p:sp>
      <p:sp>
        <p:nvSpPr>
          <p:cNvPr id="14338" name="Υπότιτλος 2"/>
          <p:cNvSpPr>
            <a:spLocks noGrp="1"/>
          </p:cNvSpPr>
          <p:nvPr>
            <p:ph type="subTitle" idx="1"/>
          </p:nvPr>
        </p:nvSpPr>
        <p:spPr>
          <a:xfrm>
            <a:off x="1437997" y="4948119"/>
            <a:ext cx="12361545" cy="2947868"/>
          </a:xfrm>
        </p:spPr>
        <p:txBody>
          <a:bodyPr/>
          <a:lstStyle/>
          <a:p>
            <a:pPr eaLnBrk="1" hangingPunct="1">
              <a:lnSpc>
                <a:spcPct val="80000"/>
              </a:lnSpc>
            </a:pPr>
            <a:r>
              <a:rPr lang="el-GR" sz="4410" b="1" dirty="0"/>
              <a:t>Ενότητα </a:t>
            </a:r>
            <a:r>
              <a:rPr lang="en-US" sz="4410" b="1" dirty="0"/>
              <a:t>3</a:t>
            </a:r>
            <a:r>
              <a:rPr lang="el-GR" sz="3150" b="1" dirty="0"/>
              <a:t>:</a:t>
            </a:r>
            <a:r>
              <a:rPr lang="el-GR" sz="3780" dirty="0">
                <a:latin typeface="Arial" charset="0"/>
              </a:rPr>
              <a:t> Επαναπροσδιορισμός Σταδίων Διαδικασίας Σχεδίασης</a:t>
            </a: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n-US" sz="3780" dirty="0">
              <a:latin typeface="Arial" charset="0"/>
            </a:endParaRPr>
          </a:p>
          <a:p>
            <a:pPr eaLnBrk="1" hangingPunct="1">
              <a:lnSpc>
                <a:spcPct val="80000"/>
              </a:lnSpc>
            </a:pPr>
            <a:r>
              <a:rPr lang="en-US" sz="3780" dirty="0">
                <a:latin typeface="Arial" charset="0"/>
              </a:rPr>
              <a:t> </a:t>
            </a:r>
          </a:p>
          <a:p>
            <a:pPr eaLnBrk="1" hangingPunct="1">
              <a:lnSpc>
                <a:spcPct val="80000"/>
              </a:lnSpc>
            </a:pPr>
            <a:endParaRPr lang="el-GR" sz="3780" dirty="0">
              <a:latin typeface="Arial" charset="0"/>
            </a:endParaRP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2910681" y="8916115"/>
            <a:ext cx="3850481" cy="1347669"/>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7108706" y="8803601"/>
            <a:ext cx="6788348" cy="1617701"/>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5066185" y="253802"/>
            <a:ext cx="4693086" cy="2640330"/>
          </a:xfrm>
          <a:prstGeom prst="rect">
            <a:avLst/>
          </a:prstGeom>
          <a:noFill/>
          <a:ln w="9525">
            <a:noFill/>
            <a:miter lim="800000"/>
            <a:headEnd/>
            <a:tailEnd/>
          </a:ln>
        </p:spPr>
      </p:pic>
      <p:sp>
        <p:nvSpPr>
          <p:cNvPr id="14342" name="Rectangle 7"/>
          <p:cNvSpPr>
            <a:spLocks noChangeArrowheads="1"/>
          </p:cNvSpPr>
          <p:nvPr/>
        </p:nvSpPr>
        <p:spPr bwMode="auto">
          <a:xfrm>
            <a:off x="4018320" y="6153051"/>
            <a:ext cx="7200900" cy="2709973"/>
          </a:xfrm>
          <a:prstGeom prst="rect">
            <a:avLst/>
          </a:prstGeom>
          <a:noFill/>
          <a:ln w="9525">
            <a:noFill/>
            <a:miter lim="800000"/>
            <a:headEnd/>
            <a:tailEnd/>
          </a:ln>
        </p:spPr>
        <p:txBody>
          <a:bodyPr>
            <a:spAutoFit/>
          </a:bodyPr>
          <a:lstStyle/>
          <a:p>
            <a:pPr algn="ctr"/>
            <a:r>
              <a:rPr lang="el-GR" sz="2835" b="1" i="1" dirty="0">
                <a:solidFill>
                  <a:prstClr val="black"/>
                </a:solidFill>
              </a:rPr>
              <a:t>Δάνος Παπαδόπουλος, Βασίλειος Παπακωστόπουλος, Σκουλούδη Χριστίνα, Ευγένιος Σκουρμπούτης &amp; Σέργιος Φωτιάδης </a:t>
            </a:r>
          </a:p>
          <a:p>
            <a:pPr algn="ctr"/>
            <a:r>
              <a:rPr lang="el-GR" sz="2835" b="1" i="1" dirty="0">
                <a:solidFill>
                  <a:prstClr val="black"/>
                </a:solidFill>
              </a:rPr>
              <a:t>Τμήμα Μηχανικών Σχεδίασης Προϊόντων και Συστημάτων</a:t>
            </a:r>
          </a:p>
        </p:txBody>
      </p:sp>
    </p:spTree>
    <p:extLst>
      <p:ext uri="{BB962C8B-B14F-4D97-AF65-F5344CB8AC3E}">
        <p14:creationId xmlns:p14="http://schemas.microsoft.com/office/powerpoint/2010/main" val="2215838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Ideation_BUTTONS_SHAPES.jpg"/>
          <p:cNvPicPr>
            <a:picLocks noChangeAspect="1"/>
          </p:cNvPicPr>
          <p:nvPr/>
        </p:nvPicPr>
        <p:blipFill>
          <a:blip r:embed="rId2">
            <a:lum bright="30000"/>
          </a:blip>
          <a:srcRect/>
          <a:stretch>
            <a:fillRect/>
          </a:stretch>
        </p:blipFill>
        <p:spPr bwMode="auto">
          <a:xfrm>
            <a:off x="631825" y="2543175"/>
            <a:ext cx="8643938" cy="6091238"/>
          </a:xfrm>
          <a:prstGeom prst="rect">
            <a:avLst/>
          </a:prstGeom>
          <a:noFill/>
          <a:ln w="9525">
            <a:noFill/>
            <a:miter lim="800000"/>
            <a:headEnd/>
            <a:tailEnd/>
          </a:ln>
        </p:spPr>
      </p:pic>
      <p:sp>
        <p:nvSpPr>
          <p:cNvPr id="27651" name="Text Box 4"/>
          <p:cNvSpPr txBox="1">
            <a:spLocks noChangeArrowheads="1"/>
          </p:cNvSpPr>
          <p:nvPr/>
        </p:nvSpPr>
        <p:spPr bwMode="auto">
          <a:xfrm>
            <a:off x="560388" y="471488"/>
            <a:ext cx="621506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ΣΥΝΘΕΤΕΣ ΕΜΛ </a:t>
            </a:r>
          </a:p>
        </p:txBody>
      </p:sp>
      <p:sp>
        <p:nvSpPr>
          <p:cNvPr id="27652" name="Rectangle 5"/>
          <p:cNvSpPr>
            <a:spLocks noChangeArrowheads="1"/>
          </p:cNvSpPr>
          <p:nvPr/>
        </p:nvSpPr>
        <p:spPr bwMode="auto">
          <a:xfrm>
            <a:off x="488950" y="971550"/>
            <a:ext cx="14633575" cy="1200150"/>
          </a:xfrm>
          <a:prstGeom prst="rect">
            <a:avLst/>
          </a:prstGeom>
          <a:noFill/>
          <a:ln w="9525">
            <a:noFill/>
            <a:miter lim="800000"/>
            <a:headEnd/>
            <a:tailEnd/>
          </a:ln>
        </p:spPr>
        <p:txBody>
          <a:bodyPr>
            <a:spAutoFit/>
          </a:bodyPr>
          <a:lstStyle/>
          <a:p>
            <a:pPr algn="just"/>
            <a:r>
              <a:rPr lang="el-GR" sz="2400"/>
              <a:t>Κατά τον Ιδεασμό μπορούν να προκύψουν και </a:t>
            </a:r>
            <a:r>
              <a:rPr lang="el-GR" sz="2400" b="1"/>
              <a:t>σύνθετες ΕΜΛ </a:t>
            </a:r>
            <a:r>
              <a:rPr lang="el-GR" sz="2400"/>
              <a:t>οι οποίες απαντούν σε παραπάνω από μία προδιαγραφές εάν ο σχεδιαστής ανακαλύψει μία ισχυρή αλληλεπίδραση ανάμεσα στος παραμέτρους που καθορίζονται από τις συγκεκριμένες ΠΣ. </a:t>
            </a:r>
          </a:p>
        </p:txBody>
      </p:sp>
      <p:sp>
        <p:nvSpPr>
          <p:cNvPr id="27653" name="Rectangle 6"/>
          <p:cNvSpPr>
            <a:spLocks noChangeArrowheads="1"/>
          </p:cNvSpPr>
          <p:nvPr/>
        </p:nvSpPr>
        <p:spPr bwMode="auto">
          <a:xfrm>
            <a:off x="9418638" y="2471738"/>
            <a:ext cx="5703887" cy="3416300"/>
          </a:xfrm>
          <a:prstGeom prst="rect">
            <a:avLst/>
          </a:prstGeom>
          <a:noFill/>
          <a:ln w="9525">
            <a:noFill/>
            <a:miter lim="800000"/>
            <a:headEnd/>
            <a:tailEnd/>
          </a:ln>
        </p:spPr>
        <p:txBody>
          <a:bodyPr>
            <a:spAutoFit/>
          </a:bodyPr>
          <a:lstStyle/>
          <a:p>
            <a:pPr algn="just"/>
            <a:r>
              <a:rPr lang="el-GR" sz="2400"/>
              <a:t>«Η αισθητική του αντικειμένου ακολουθεί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7654" name="Rectangle 7"/>
          <p:cNvSpPr>
            <a:spLocks noChangeArrowheads="1"/>
          </p:cNvSpPr>
          <p:nvPr/>
        </p:nvSpPr>
        <p:spPr bwMode="auto">
          <a:xfrm>
            <a:off x="631825" y="8615363"/>
            <a:ext cx="14490700" cy="1570037"/>
          </a:xfrm>
          <a:prstGeom prst="rect">
            <a:avLst/>
          </a:prstGeom>
          <a:noFill/>
          <a:ln w="9525">
            <a:noFill/>
            <a:miter lim="800000"/>
            <a:headEnd/>
            <a:tailEnd/>
          </a:ln>
        </p:spPr>
        <p:txBody>
          <a:bodyPr>
            <a:spAutoFit/>
          </a:bodyPr>
          <a:lstStyle/>
          <a:p>
            <a:pPr algn="just"/>
            <a:r>
              <a:rPr lang="el-GR" sz="2400"/>
              <a:t>Οι παραπάνω ΕΜΛ θα μπορούσαν να είναι μία μελέτη που απαντάει στην ΠΣ για την αισθητική, αφορά το περίγραμμα του αντικειμένου και παράλληλα απαντάει και στην ΠΣ η οποία αφορά σε ένα κουμπί σε σχήμα σταυρού. Είναι μία μελέτη η οποία μπορεί να γίνει </a:t>
            </a:r>
            <a:r>
              <a:rPr lang="el-GR" sz="2400" b="1"/>
              <a:t>σε δεύτερο στάδιο</a:t>
            </a:r>
            <a:r>
              <a:rPr lang="el-GR" sz="2400"/>
              <a:t> κι έχει νόημα εφόσον ο σχεδιαστής έχει ανακαλύψει μία ισχυρή αλληλεπίδραση ανάμεσα στις δύο παραμέτρους.  </a:t>
            </a:r>
          </a:p>
        </p:txBody>
      </p:sp>
    </p:spTree>
  </p:cSld>
  <p:clrMapOvr>
    <a:masterClrMapping/>
  </p:clrMapOvr>
  <p:transition advTm="135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Ideation_PRESYNTHESIS.jpg"/>
          <p:cNvPicPr>
            <a:picLocks noChangeAspect="1"/>
          </p:cNvPicPr>
          <p:nvPr/>
        </p:nvPicPr>
        <p:blipFill>
          <a:blip r:embed="rId2">
            <a:lum bright="30000"/>
          </a:blip>
          <a:srcRect/>
          <a:stretch>
            <a:fillRect/>
          </a:stretch>
        </p:blipFill>
        <p:spPr bwMode="auto">
          <a:xfrm>
            <a:off x="631825" y="2543175"/>
            <a:ext cx="8643938" cy="6105525"/>
          </a:xfrm>
          <a:prstGeom prst="rect">
            <a:avLst/>
          </a:prstGeom>
          <a:noFill/>
          <a:ln w="9525">
            <a:noFill/>
            <a:miter lim="800000"/>
            <a:headEnd/>
            <a:tailEnd/>
          </a:ln>
        </p:spPr>
      </p:pic>
      <p:sp>
        <p:nvSpPr>
          <p:cNvPr id="28675" name="Text Box 4"/>
          <p:cNvSpPr txBox="1">
            <a:spLocks noChangeArrowheads="1"/>
          </p:cNvSpPr>
          <p:nvPr/>
        </p:nvSpPr>
        <p:spPr bwMode="auto">
          <a:xfrm>
            <a:off x="560388" y="471488"/>
            <a:ext cx="1021556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ΣΥΝΘΕΤΕΣ ΕΜΛ ΚΑΙ ΠΡΟΣΥΝΘΕΣΕΙΣ </a:t>
            </a:r>
          </a:p>
        </p:txBody>
      </p:sp>
      <p:sp>
        <p:nvSpPr>
          <p:cNvPr id="28676" name="Rectangle 4"/>
          <p:cNvSpPr>
            <a:spLocks noChangeArrowheads="1"/>
          </p:cNvSpPr>
          <p:nvPr/>
        </p:nvSpPr>
        <p:spPr bwMode="auto">
          <a:xfrm>
            <a:off x="488950" y="971550"/>
            <a:ext cx="14633575" cy="1570038"/>
          </a:xfrm>
          <a:prstGeom prst="rect">
            <a:avLst/>
          </a:prstGeom>
          <a:noFill/>
          <a:ln w="9525">
            <a:noFill/>
            <a:miter lim="800000"/>
            <a:headEnd/>
            <a:tailEnd/>
          </a:ln>
        </p:spPr>
        <p:txBody>
          <a:bodyPr>
            <a:spAutoFit/>
          </a:bodyPr>
          <a:lstStyle/>
          <a:p>
            <a:pPr algn="just"/>
            <a:r>
              <a:rPr lang="el-GR" sz="2400"/>
              <a:t>Σύνθετες ΕΜΛ οι οποίες συνδυάζουν περισσότερες από δύο ΠΣ είναι συνηθισμένο να προκύπτουν αφού ο σχεδιαστής έχει την ανάγκη να ήδη από αυτό το στάδιο της Υλοποίησης να οραματιστεί το ολοκληρωμένο αντικείμενο. Αυτές οι </a:t>
            </a:r>
            <a:r>
              <a:rPr lang="el-GR" sz="2400" b="1"/>
              <a:t>προσυνθέσεις</a:t>
            </a:r>
            <a:r>
              <a:rPr lang="el-GR" sz="2400"/>
              <a:t> είναι εποικοδομητικές για την διαδικασία μόνο εφόσον οι διαφορετικές παράμετροι </a:t>
            </a:r>
            <a:r>
              <a:rPr lang="el-GR" sz="2400" b="1"/>
              <a:t>έχουν διερευνηθεί διεξοδικά σε απλές ΕΜΛ </a:t>
            </a:r>
            <a:r>
              <a:rPr lang="el-GR" sz="2400"/>
              <a:t>προηγουμένως.</a:t>
            </a:r>
          </a:p>
        </p:txBody>
      </p:sp>
      <p:sp>
        <p:nvSpPr>
          <p:cNvPr id="28677" name="Rectangle 5"/>
          <p:cNvSpPr>
            <a:spLocks noChangeArrowheads="1"/>
          </p:cNvSpPr>
          <p:nvPr/>
        </p:nvSpPr>
        <p:spPr bwMode="auto">
          <a:xfrm>
            <a:off x="9418638" y="2471738"/>
            <a:ext cx="5703887" cy="3416300"/>
          </a:xfrm>
          <a:prstGeom prst="rect">
            <a:avLst/>
          </a:prstGeom>
          <a:noFill/>
          <a:ln w="9525">
            <a:noFill/>
            <a:miter lim="800000"/>
            <a:headEnd/>
            <a:tailEnd/>
          </a:ln>
        </p:spPr>
        <p:txBody>
          <a:bodyPr>
            <a:spAutoFit/>
          </a:bodyPr>
          <a:lstStyle/>
          <a:p>
            <a:pPr algn="just"/>
            <a:r>
              <a:rPr lang="el-GR" sz="2400"/>
              <a:t>«Η αισθητική του αντικειμένου ακολουθεί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8678" name="Rectangle 6"/>
          <p:cNvSpPr>
            <a:spLocks noChangeArrowheads="1"/>
          </p:cNvSpPr>
          <p:nvPr/>
        </p:nvSpPr>
        <p:spPr bwMode="auto">
          <a:xfrm>
            <a:off x="631825" y="8615363"/>
            <a:ext cx="14490700" cy="1938337"/>
          </a:xfrm>
          <a:prstGeom prst="rect">
            <a:avLst/>
          </a:prstGeom>
          <a:noFill/>
          <a:ln w="9525">
            <a:noFill/>
            <a:miter lim="800000"/>
            <a:headEnd/>
            <a:tailEnd/>
          </a:ln>
        </p:spPr>
        <p:txBody>
          <a:bodyPr>
            <a:spAutoFit/>
          </a:bodyPr>
          <a:lstStyle/>
          <a:p>
            <a:pPr algn="just"/>
            <a:r>
              <a:rPr lang="el-GR" sz="2400"/>
              <a:t>Οι παραπάνω ΕΜΛ θα μπορούσαν να είναι μία συνδυαστική μελέτη για το σχήμα της συσκευής, το σχήμα της οθόνης αλλά και την τοποθέτηση του κεντρικού πλήκτρου. Αφορούν κυρίως την αισθητική του αντικειμένου και των 3 παραμέτρων και των σχέσεων μεταξύ τους. Δεν είναι προσχέδια καθώς ούτε ικανοποιούν όλες τις ΠΣ, ούτε και έχουν φτάσει σε ωριμότητα [πλήρης καθορισμός σχεδίου], θα μπορούσαν όμως να αποτελέσουν βάση για το επόμενο στάδιο.   </a:t>
            </a:r>
          </a:p>
        </p:txBody>
      </p:sp>
    </p:spTree>
  </p:cSld>
  <p:clrMapOvr>
    <a:masterClrMapping/>
  </p:clrMapOvr>
  <p:transition advTm="8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560388" y="471488"/>
            <a:ext cx="6143625"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ΥΠΟΣΗΜΕΙΩΣΗ</a:t>
            </a:r>
          </a:p>
        </p:txBody>
      </p:sp>
      <p:sp>
        <p:nvSpPr>
          <p:cNvPr id="29699" name="Rectangle 2"/>
          <p:cNvSpPr>
            <a:spLocks noChangeArrowheads="1"/>
          </p:cNvSpPr>
          <p:nvPr/>
        </p:nvSpPr>
        <p:spPr bwMode="auto">
          <a:xfrm>
            <a:off x="488950" y="1068388"/>
            <a:ext cx="14633575" cy="6000750"/>
          </a:xfrm>
          <a:prstGeom prst="rect">
            <a:avLst/>
          </a:prstGeom>
          <a:noFill/>
          <a:ln w="9525">
            <a:noFill/>
            <a:miter lim="800000"/>
            <a:headEnd/>
            <a:tailEnd/>
          </a:ln>
        </p:spPr>
        <p:txBody>
          <a:bodyPr>
            <a:spAutoFit/>
          </a:bodyPr>
          <a:lstStyle/>
          <a:p>
            <a:pPr algn="just"/>
            <a:r>
              <a:rPr lang="el-GR" sz="2400"/>
              <a:t>Όλες οι ΕΜΛ που χρησιμοποιήθηκαν ως παραδείγματα </a:t>
            </a:r>
            <a:r>
              <a:rPr lang="el-GR" sz="2400" b="1"/>
              <a:t>αφορούν μία και μόνο προδιαγραφή</a:t>
            </a:r>
            <a:r>
              <a:rPr lang="el-GR" sz="2400"/>
              <a:t>, άλλοτε αόριστα, άλλοτε εξειδικευμένες στο αντικείμενο ή κάποιο υποσύστημα του, άλλοτε συνδυαστικά. Όλες όμως προσπαθούν να προσδιορίσουν με σχεδιαστικές λύσεις το ζητούμενο της ΠΣ δηλαδή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a:t>
            </a:r>
          </a:p>
          <a:p>
            <a:endParaRPr lang="el-GR" sz="2400"/>
          </a:p>
          <a:p>
            <a:r>
              <a:rPr lang="el-GR" sz="2400"/>
              <a:t>Το </a:t>
            </a:r>
            <a:r>
              <a:rPr lang="el-GR" sz="2400" b="1"/>
              <a:t>πλήθος</a:t>
            </a:r>
            <a:r>
              <a:rPr lang="el-GR" sz="2400"/>
              <a:t> των ΕΜΛ του παραδείγματος δεν είναι ενδεικτικό του πλήθους των ΕΜΛ που απαιτούνται κατά τον Ιδεασμό σε μία οποιαδήποτε ΠΣ. Αυτό μπορεί να το καθορίσει μόνο ο χρόνος που έχει στην διάθεση ο σχεδιαστής και η ανάγκη του/της για περαιτέρω διερεύνηση.</a:t>
            </a:r>
          </a:p>
          <a:p>
            <a:endParaRPr lang="el-GR" sz="2400"/>
          </a:p>
          <a:p>
            <a:r>
              <a:rPr lang="el-GR" sz="2400"/>
              <a:t>Ο </a:t>
            </a:r>
            <a:r>
              <a:rPr lang="el-GR" sz="2400" b="1"/>
              <a:t>τρόπος σκέψης </a:t>
            </a:r>
            <a:r>
              <a:rPr lang="el-GR" sz="2400"/>
              <a:t>που εκφράζεται τα παραδείγματα δεν αποτελεί πρότυπο σε καμιά περίπτωση. Ο σχεδιαστής οφείλει να δημιουργεί μεθόδους εξειδικευμένες στο σχεδιαστικό υποέργο. Κάθε σχεδιαστής υιοθετεί διαφορετικό σκεπτικό ακόμα και για να ανταποκριθεί σε διαφορετικές ΠΣ. </a:t>
            </a:r>
          </a:p>
          <a:p>
            <a:endParaRPr lang="el-GR" sz="2400"/>
          </a:p>
          <a:p>
            <a:endParaRPr lang="el-GR" sz="2400"/>
          </a:p>
        </p:txBody>
      </p:sp>
    </p:spTree>
  </p:cSld>
  <p:clrMapOvr>
    <a:masterClrMapping/>
  </p:clrMapOvr>
  <p:transition advTm="105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4410" dirty="0"/>
              <a:t>Το παρόν εκπαιδευτικό υλικό υπόκειται σε</a:t>
            </a:r>
            <a:r>
              <a:rPr lang="en-US" sz="4410" dirty="0"/>
              <a:t> </a:t>
            </a:r>
            <a:r>
              <a:rPr lang="el-GR" sz="4410" dirty="0"/>
              <a:t>άδειες χρήσης </a:t>
            </a:r>
            <a:r>
              <a:rPr lang="en-US" sz="4410" dirty="0"/>
              <a:t>Creative Commons. </a:t>
            </a:r>
          </a:p>
          <a:p>
            <a:pPr eaLnBrk="1" hangingPunct="1"/>
            <a:r>
              <a:rPr lang="el-GR" sz="4410" dirty="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6201092" y="7783473"/>
            <a:ext cx="2490311" cy="870109"/>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411365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1080452" y="2112765"/>
            <a:ext cx="12961620" cy="7128390"/>
          </a:xfrm>
        </p:spPr>
        <p:txBody>
          <a:bodyPr/>
          <a:lstStyle/>
          <a:p>
            <a:pPr eaLnBrk="1" hangingPunct="1"/>
            <a:r>
              <a:rPr lang="el-GR" sz="3780" dirty="0"/>
              <a:t>Το παρόν εκπαιδευτικό υλικό έχει αναπτυχθεί στα πλαίσια του εκπαιδευτικού έργου του διδάσκοντα.</a:t>
            </a:r>
            <a:endParaRPr lang="en-US" sz="3780" dirty="0"/>
          </a:p>
          <a:p>
            <a:pPr eaLnBrk="1" hangingPunct="1"/>
            <a:r>
              <a:rPr lang="el-GR" sz="3780" dirty="0"/>
              <a:t>Το έργο «</a:t>
            </a:r>
            <a:r>
              <a:rPr lang="el-GR" sz="3780" b="1" dirty="0"/>
              <a:t>Ανοικτά Ακαδημαϊκά Μαθήματα στο Πανεπιστήμιο Αιγαίου</a:t>
            </a:r>
            <a:r>
              <a:rPr lang="el-GR" sz="3780" dirty="0"/>
              <a:t>» έχει χρηματοδοτήσει μόνο τη αναδιαμόρφωση του εκπαιδευτικού υλικού. </a:t>
            </a:r>
          </a:p>
          <a:p>
            <a:pPr eaLnBrk="1" hangingPunct="1"/>
            <a:r>
              <a:rPr lang="el-GR" sz="378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2458126" y="7960995"/>
            <a:ext cx="10206276" cy="2430304"/>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1486629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30"/>
          <p:cNvSpPr txBox="1">
            <a:spLocks noChangeArrowheads="1"/>
          </p:cNvSpPr>
          <p:nvPr/>
        </p:nvSpPr>
        <p:spPr bwMode="auto">
          <a:xfrm>
            <a:off x="274638" y="900113"/>
            <a:ext cx="13527087" cy="9510712"/>
          </a:xfrm>
          <a:prstGeom prst="rect">
            <a:avLst/>
          </a:prstGeom>
          <a:noFill/>
          <a:ln w="9525">
            <a:noFill/>
            <a:miter lim="800000"/>
            <a:headEnd/>
            <a:tailEnd/>
          </a:ln>
        </p:spPr>
        <p:txBody>
          <a:bodyPr wrap="none">
            <a:spAutoFit/>
          </a:bodyPr>
          <a:lstStyle/>
          <a:p>
            <a:pPr defTabSz="1481138">
              <a:defRPr/>
            </a:pPr>
            <a:r>
              <a:rPr lang="el-GR" sz="2800" dirty="0"/>
              <a:t>ΠΑΝΕΠΙΣΤΗΜΙΟ ΑΙΓΑΙΟΥ </a:t>
            </a:r>
          </a:p>
          <a:p>
            <a:pPr defTabSz="1481138">
              <a:defRPr/>
            </a:pPr>
            <a:r>
              <a:rPr lang="el-GR" sz="2800" dirty="0"/>
              <a:t>ΤΜΗΜΑ ΜΗΧΑΝΙΚΩΝ ΣΧΕΔΙΑΣΗΣ ΠΡΟΪΟΝΤΩΝ ΚΑΙ ΣΥΣΤΗΜΑΤΩΝ</a:t>
            </a:r>
          </a:p>
          <a:p>
            <a:pPr defTabSz="1481138">
              <a:defRPr/>
            </a:pPr>
            <a:endParaRPr lang="el-GR" sz="6000" b="1" dirty="0"/>
          </a:p>
          <a:p>
            <a:pPr defTabSz="1481138">
              <a:defRPr/>
            </a:pPr>
            <a:r>
              <a:rPr lang="en-US" sz="6000" b="1" dirty="0"/>
              <a:t>STUDIO</a:t>
            </a:r>
            <a:r>
              <a:rPr lang="el-GR" sz="6000" b="1" dirty="0"/>
              <a:t> </a:t>
            </a:r>
            <a:r>
              <a:rPr lang="en-US" sz="6000" b="1" dirty="0" smtClean="0"/>
              <a:t>VI</a:t>
            </a:r>
            <a:r>
              <a:rPr lang="el-GR" sz="6000" b="1" dirty="0" smtClean="0"/>
              <a:t> </a:t>
            </a:r>
            <a:endParaRPr lang="el-GR" sz="6000" b="1" dirty="0"/>
          </a:p>
          <a:p>
            <a:pPr defTabSz="1481138">
              <a:defRPr/>
            </a:pPr>
            <a:endParaRPr lang="el-GR" sz="2800" b="1" dirty="0">
              <a:solidFill>
                <a:schemeClr val="tx1">
                  <a:lumMod val="50000"/>
                  <a:lumOff val="50000"/>
                </a:schemeClr>
              </a:solidFill>
            </a:endParaRPr>
          </a:p>
          <a:p>
            <a:pPr defTabSz="1481138">
              <a:defRPr/>
            </a:pPr>
            <a:r>
              <a:rPr lang="el-GR" sz="2800" b="1" dirty="0"/>
              <a:t>ΣΗΜΕΙΩΣΕΙΣ ΘΕΩΡΙΑΣ</a:t>
            </a:r>
            <a:endParaRPr lang="en-US" sz="2800" b="1" dirty="0"/>
          </a:p>
          <a:p>
            <a:pPr defTabSz="1481138">
              <a:defRPr/>
            </a:pPr>
            <a:r>
              <a:rPr lang="el-GR" sz="2800" b="1" dirty="0" smtClean="0">
                <a:solidFill>
                  <a:srgbClr val="008000"/>
                </a:solidFill>
              </a:rPr>
              <a:t>ΙΔΕΑΣΜΟΣ ΠΑΡΑΔΕΙΓΜΑΤΑ</a:t>
            </a:r>
            <a:endParaRPr lang="el-GR" sz="2800" b="1" dirty="0">
              <a:solidFill>
                <a:srgbClr val="008000"/>
              </a:solidFill>
            </a:endParaRPr>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r>
              <a:rPr lang="en-US" sz="2000" dirty="0" smtClean="0">
                <a:solidFill>
                  <a:srgbClr val="000000"/>
                </a:solidFill>
              </a:rPr>
              <a:t>2014-</a:t>
            </a:r>
            <a:r>
              <a:rPr lang="el-GR" sz="2000" dirty="0" smtClean="0">
                <a:solidFill>
                  <a:srgbClr val="000000"/>
                </a:solidFill>
              </a:rPr>
              <a:t>201</a:t>
            </a:r>
            <a:r>
              <a:rPr lang="en-US" sz="2000" dirty="0" smtClean="0">
                <a:solidFill>
                  <a:srgbClr val="000000"/>
                </a:solidFill>
              </a:rPr>
              <a:t>5</a:t>
            </a:r>
            <a:endParaRPr lang="el-GR" sz="2000" dirty="0">
              <a:solidFill>
                <a:srgbClr val="000000"/>
              </a:solidFill>
            </a:endParaRPr>
          </a:p>
          <a:p>
            <a:pPr defTabSz="1481138">
              <a:defRPr/>
            </a:pPr>
            <a:endParaRPr lang="el-GR" sz="2000" dirty="0">
              <a:solidFill>
                <a:srgbClr val="000000"/>
              </a:solidFill>
            </a:endParaRPr>
          </a:p>
          <a:p>
            <a:pPr defTabSz="1481138">
              <a:defRPr/>
            </a:pPr>
            <a:r>
              <a:rPr lang="el-GR" sz="2000" dirty="0">
                <a:solidFill>
                  <a:srgbClr val="000000"/>
                </a:solidFill>
              </a:rPr>
              <a:t>ΣΥΓΓΡΑΦΗ: ΣΚΟΥΡΜΠΟΥΤΗΣ Ε.</a:t>
            </a:r>
          </a:p>
          <a:p>
            <a:pPr defTabSz="1481138">
              <a:defRPr/>
            </a:pPr>
            <a:endParaRPr lang="el-GR" sz="2000" dirty="0">
              <a:solidFill>
                <a:srgbClr val="000000"/>
              </a:solidFill>
            </a:endParaRPr>
          </a:p>
          <a:p>
            <a:pPr defTabSz="1481138">
              <a:defRPr/>
            </a:pPr>
            <a:r>
              <a:rPr lang="el-GR" sz="2000" dirty="0">
                <a:solidFill>
                  <a:srgbClr val="000000"/>
                </a:solidFill>
              </a:rPr>
              <a:t>ΔΙΔΑΣΚΟΝΤΕΣ: ΞΕΝΑΚΗΣ Ι., ΠΑΠΑΔΟΠΟΥΛΟΣ Δ..,ΠΑΠΑΚΩΣΤΟΠΟΥΛΟΣ Β., ΣΚΟΥΡΜΠΟΥΤΗΣ Ε., ΦΩΤΙΑΔΗΣ Σ.</a:t>
            </a:r>
            <a:endParaRPr lang="en-GB" sz="2000" dirty="0">
              <a:solidFill>
                <a:srgbClr val="000000"/>
              </a:solidFill>
            </a:endParaRPr>
          </a:p>
        </p:txBody>
      </p:sp>
    </p:spTree>
  </p:cSld>
  <p:clrMapOvr>
    <a:masterClrMapping/>
  </p:clrMapOvr>
  <p:transition advTm="1633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Ideation_LINES.jpg"/>
          <p:cNvPicPr>
            <a:picLocks noChangeAspect="1"/>
          </p:cNvPicPr>
          <p:nvPr/>
        </p:nvPicPr>
        <p:blipFill>
          <a:blip r:embed="rId2">
            <a:lum bright="30000"/>
          </a:blip>
          <a:srcRect/>
          <a:stretch>
            <a:fillRect/>
          </a:stretch>
        </p:blipFill>
        <p:spPr bwMode="auto">
          <a:xfrm>
            <a:off x="631825" y="2543175"/>
            <a:ext cx="8643938" cy="6108700"/>
          </a:xfrm>
          <a:prstGeom prst="rect">
            <a:avLst/>
          </a:prstGeom>
          <a:noFill/>
          <a:ln w="9525">
            <a:noFill/>
            <a:miter lim="800000"/>
            <a:headEnd/>
            <a:tailEnd/>
          </a:ln>
        </p:spPr>
      </p:pic>
      <p:sp>
        <p:nvSpPr>
          <p:cNvPr id="22531" name="Text Box 4"/>
          <p:cNvSpPr txBox="1">
            <a:spLocks noChangeArrowheads="1"/>
          </p:cNvSpPr>
          <p:nvPr/>
        </p:nvSpPr>
        <p:spPr bwMode="auto">
          <a:xfrm>
            <a:off x="560388" y="471488"/>
            <a:ext cx="13430250"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ΣΥΣΤΑΤΙΚΑ ΚΑΙ ΛΕΠΤΟΜΕΡΕΙΕΣ ΜΙΑΣ ΠΑΡΑΜΕΤΡΟΥ ΣΧΕΔΙΑΣΗΣ </a:t>
            </a:r>
          </a:p>
        </p:txBody>
      </p:sp>
      <p:sp>
        <p:nvSpPr>
          <p:cNvPr id="22532" name="Rectangle 4"/>
          <p:cNvSpPr>
            <a:spLocks noChangeArrowheads="1"/>
          </p:cNvSpPr>
          <p:nvPr/>
        </p:nvSpPr>
        <p:spPr bwMode="auto">
          <a:xfrm>
            <a:off x="488950" y="1114425"/>
            <a:ext cx="14633575" cy="1200150"/>
          </a:xfrm>
          <a:prstGeom prst="rect">
            <a:avLst/>
          </a:prstGeom>
          <a:noFill/>
          <a:ln w="9525">
            <a:noFill/>
            <a:miter lim="800000"/>
            <a:headEnd/>
            <a:tailEnd/>
          </a:ln>
        </p:spPr>
        <p:txBody>
          <a:bodyPr>
            <a:spAutoFit/>
          </a:bodyPr>
          <a:lstStyle/>
          <a:p>
            <a:pPr algn="just"/>
            <a:r>
              <a:rPr lang="el-GR" sz="2400"/>
              <a:t>Οι ΕΜΛ για μία προδιαγραφή, ανάλογα και με την φύση της προδιαγραφής πάντα, μπορούν να αφορούν πολλά διαφορετικά </a:t>
            </a:r>
            <a:r>
              <a:rPr lang="el-GR" sz="2400" b="1"/>
              <a:t>συστατικά ή λεπτομέρειες </a:t>
            </a:r>
            <a:r>
              <a:rPr lang="el-GR" sz="2400"/>
              <a:t>μίας σχεδιαστικής παραμέτρου αλλά και να παρουσιάζουν διαφορετικούς βαθμούς ωρίμανσης.</a:t>
            </a:r>
          </a:p>
        </p:txBody>
      </p:sp>
      <p:sp>
        <p:nvSpPr>
          <p:cNvPr id="22533" name="Rectangle 5"/>
          <p:cNvSpPr>
            <a:spLocks noChangeArrowheads="1"/>
          </p:cNvSpPr>
          <p:nvPr/>
        </p:nvSpPr>
        <p:spPr bwMode="auto">
          <a:xfrm>
            <a:off x="9418638" y="2471738"/>
            <a:ext cx="5703887" cy="6370637"/>
          </a:xfrm>
          <a:prstGeom prst="rect">
            <a:avLst/>
          </a:prstGeom>
          <a:noFill/>
          <a:ln w="9525">
            <a:noFill/>
            <a:miter lim="800000"/>
            <a:headEnd/>
            <a:tailEnd/>
          </a:ln>
        </p:spPr>
        <p:txBody>
          <a:bodyPr>
            <a:spAutoFit/>
          </a:bodyPr>
          <a:lstStyle/>
          <a:p>
            <a:pPr algn="just"/>
            <a:r>
              <a:rPr lang="el-GR" sz="2400"/>
              <a:t>Ας θεωρηθεί ότι η προδιαγραφή προσδιορίζει την παράμετρο της αισθητικής, ένα χαρακτηριστικό το οποίο αφορά το προϊόν στο σύνολο του αλλά και στα στοιχεία του. Ας θεωρηθεί ότι το αντικείμενο σχεδίασης είναι μία ψηφιακή ταμπλέτα και ότι η Προδιαγραφή Σχεδίασης είναι η ακόλουθη: Η αισθητική του αντικειμένου ακολουθεί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2534" name="Rectangle 7"/>
          <p:cNvSpPr>
            <a:spLocks noChangeArrowheads="1"/>
          </p:cNvSpPr>
          <p:nvPr/>
        </p:nvSpPr>
        <p:spPr bwMode="auto">
          <a:xfrm>
            <a:off x="631825" y="8829675"/>
            <a:ext cx="14490700" cy="1570038"/>
          </a:xfrm>
          <a:prstGeom prst="rect">
            <a:avLst/>
          </a:prstGeom>
          <a:noFill/>
          <a:ln w="9525">
            <a:noFill/>
            <a:miter lim="800000"/>
            <a:headEnd/>
            <a:tailEnd/>
          </a:ln>
        </p:spPr>
        <p:txBody>
          <a:bodyPr>
            <a:spAutoFit/>
          </a:bodyPr>
          <a:lstStyle/>
          <a:p>
            <a:pPr algn="just"/>
            <a:r>
              <a:rPr lang="el-GR" sz="2400"/>
              <a:t>Η προδιαγραφή είναι δημιουργική κι ένα συστατικό του προϊόντος το οποίο αφορά είναι οι γραμμές. Παραπάνω είναι μερικές από τις ΕΜΛ οι οποίες θα μπορούσαν να γίνουν για να διερευνήσει ο σχεδιαστής γραμμές οι οποίες ακολουθούν το προδιαγεγραμμένο σχεδιαστικό ιδίωμα και οι οποίες θα μπορούσαν να χρησιμοποιηθούν οπουδήποτε πάνω στο προϊόν. Παράλληλα είναι μία μορφή προετοιμασίας.</a:t>
            </a:r>
          </a:p>
        </p:txBody>
      </p:sp>
    </p:spTree>
  </p:cSld>
  <p:clrMapOvr>
    <a:masterClrMapping/>
  </p:clrMapOvr>
  <p:transition advTm="52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Ideation_SHAPES.jpg"/>
          <p:cNvPicPr>
            <a:picLocks noChangeAspect="1"/>
          </p:cNvPicPr>
          <p:nvPr/>
        </p:nvPicPr>
        <p:blipFill>
          <a:blip r:embed="rId2">
            <a:lum bright="30000"/>
          </a:blip>
          <a:srcRect/>
          <a:stretch>
            <a:fillRect/>
          </a:stretch>
        </p:blipFill>
        <p:spPr bwMode="auto">
          <a:xfrm>
            <a:off x="631825" y="2543175"/>
            <a:ext cx="8643938" cy="6105525"/>
          </a:xfrm>
          <a:prstGeom prst="rect">
            <a:avLst/>
          </a:prstGeom>
          <a:noFill/>
          <a:ln w="9525">
            <a:noFill/>
            <a:miter lim="800000"/>
            <a:headEnd/>
            <a:tailEnd/>
          </a:ln>
        </p:spPr>
      </p:pic>
      <p:sp>
        <p:nvSpPr>
          <p:cNvPr id="23555" name="Text Box 4"/>
          <p:cNvSpPr txBox="1">
            <a:spLocks noChangeArrowheads="1"/>
          </p:cNvSpPr>
          <p:nvPr/>
        </p:nvSpPr>
        <p:spPr bwMode="auto">
          <a:xfrm>
            <a:off x="560388" y="471488"/>
            <a:ext cx="9429750"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ΜΗ ΕΞΕΙΔΙΚΕΥΣΗ ΣΤΟ ΑΝΤΙΚΕΙΜΕΝΟ </a:t>
            </a:r>
          </a:p>
        </p:txBody>
      </p:sp>
      <p:sp>
        <p:nvSpPr>
          <p:cNvPr id="23556" name="Rectangle 4"/>
          <p:cNvSpPr>
            <a:spLocks noChangeArrowheads="1"/>
          </p:cNvSpPr>
          <p:nvPr/>
        </p:nvSpPr>
        <p:spPr bwMode="auto">
          <a:xfrm>
            <a:off x="488950" y="971550"/>
            <a:ext cx="14633575" cy="1570038"/>
          </a:xfrm>
          <a:prstGeom prst="rect">
            <a:avLst/>
          </a:prstGeom>
          <a:noFill/>
          <a:ln w="9525">
            <a:noFill/>
            <a:miter lim="800000"/>
            <a:headEnd/>
            <a:tailEnd/>
          </a:ln>
        </p:spPr>
        <p:txBody>
          <a:bodyPr>
            <a:spAutoFit/>
          </a:bodyPr>
          <a:lstStyle/>
          <a:p>
            <a:pPr algn="just"/>
            <a:r>
              <a:rPr lang="el-GR" sz="2400"/>
              <a:t>Το παράδειγμα των γραμμών υποδυκνείει ότι οι ΕΜΛ </a:t>
            </a:r>
            <a:r>
              <a:rPr lang="el-GR" sz="2400" b="1"/>
              <a:t>δεν είναι απαραίτητο να είναι εξειδικευμένες στο αντικείμενο ή κάποιο υποσύνολο του</a:t>
            </a:r>
            <a:r>
              <a:rPr lang="el-GR" sz="2400"/>
              <a:t>. Οι γραμμές ή τα γενικά σχήματα παρακάτω είναι εξειδικευμένα στο σχεδιαστικό ιδίωμα όπως έχει καθοριστεί από την Προδιαγραφή Σχεδίασης αφήνοντας μεγαλύτερα περιθώρια καινοτομίας κι έκφρασης. </a:t>
            </a:r>
          </a:p>
        </p:txBody>
      </p:sp>
      <p:sp>
        <p:nvSpPr>
          <p:cNvPr id="23557" name="Rectangle 5"/>
          <p:cNvSpPr>
            <a:spLocks noChangeArrowheads="1"/>
          </p:cNvSpPr>
          <p:nvPr/>
        </p:nvSpPr>
        <p:spPr bwMode="auto">
          <a:xfrm>
            <a:off x="9418638" y="2471738"/>
            <a:ext cx="5703887" cy="2308225"/>
          </a:xfrm>
          <a:prstGeom prst="rect">
            <a:avLst/>
          </a:prstGeom>
          <a:noFill/>
          <a:ln w="9525">
            <a:noFill/>
            <a:miter lim="800000"/>
            <a:headEnd/>
            <a:tailEnd/>
          </a:ln>
        </p:spPr>
        <p:txBody>
          <a:bodyPr>
            <a:spAutoFit/>
          </a:bodyPr>
          <a:lstStyle/>
          <a:p>
            <a:pPr algn="just"/>
            <a:r>
              <a:rPr lang="el-GR" sz="2400"/>
              <a:t>«χαρακτηρίζεται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3558" name="Rectangle 6"/>
          <p:cNvSpPr>
            <a:spLocks noChangeArrowheads="1"/>
          </p:cNvSpPr>
          <p:nvPr/>
        </p:nvSpPr>
        <p:spPr bwMode="auto">
          <a:xfrm>
            <a:off x="631825" y="8605838"/>
            <a:ext cx="14490700" cy="1938337"/>
          </a:xfrm>
          <a:prstGeom prst="rect">
            <a:avLst/>
          </a:prstGeom>
          <a:noFill/>
          <a:ln w="9525">
            <a:noFill/>
            <a:miter lim="800000"/>
            <a:headEnd/>
            <a:tailEnd/>
          </a:ln>
        </p:spPr>
        <p:txBody>
          <a:bodyPr>
            <a:spAutoFit/>
          </a:bodyPr>
          <a:lstStyle/>
          <a:p>
            <a:pPr algn="just"/>
            <a:r>
              <a:rPr lang="el-GR" sz="2400"/>
              <a:t>Τα σχήματα αυτά θα μπορούσαν να ανήκουν σε οποιοδήποτε αντικείμενο αυτού του ιδιώματος και όχι μόνο σε μία ψηφιακή ταμπλέτα. Θα μπορούσαν να ανήκουν και σε μία ταμπλέτα ή στα υποσυστήματα της, θα μπορούσαν να είναι συστατικά ή λεπτομέρειες της, όμως ο σχεδιαστής απλώς εξοικιώνεται με το ιδίωμα και </a:t>
            </a:r>
            <a:r>
              <a:rPr lang="el-GR" sz="2400" b="1"/>
              <a:t>παράγει με μεγαλύτερη ελευθερία ένα λεξιλόγιο μορφών </a:t>
            </a:r>
            <a:r>
              <a:rPr lang="el-GR" sz="2400"/>
              <a:t>οι οποίες θα μπορούσαν να χρησιμοποιηθούν οπουδήποτε ή και να εξειδικευτούν περαιτέρω.</a:t>
            </a:r>
          </a:p>
        </p:txBody>
      </p:sp>
    </p:spTree>
  </p:cSld>
  <p:clrMapOvr>
    <a:masterClrMapping/>
  </p:clrMapOvr>
  <p:transition advTm="26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Ideation_OUTLINES.jpg"/>
          <p:cNvPicPr>
            <a:picLocks noChangeAspect="1"/>
          </p:cNvPicPr>
          <p:nvPr/>
        </p:nvPicPr>
        <p:blipFill>
          <a:blip r:embed="rId2">
            <a:lum bright="30000"/>
          </a:blip>
          <a:srcRect/>
          <a:stretch>
            <a:fillRect/>
          </a:stretch>
        </p:blipFill>
        <p:spPr bwMode="auto">
          <a:xfrm>
            <a:off x="631825" y="2543175"/>
            <a:ext cx="8643938" cy="6105525"/>
          </a:xfrm>
          <a:prstGeom prst="rect">
            <a:avLst/>
          </a:prstGeom>
          <a:noFill/>
          <a:ln w="9525">
            <a:noFill/>
            <a:miter lim="800000"/>
            <a:headEnd/>
            <a:tailEnd/>
          </a:ln>
        </p:spPr>
      </p:pic>
      <p:sp>
        <p:nvSpPr>
          <p:cNvPr id="24579" name="Text Box 4"/>
          <p:cNvSpPr txBox="1">
            <a:spLocks noChangeArrowheads="1"/>
          </p:cNvSpPr>
          <p:nvPr/>
        </p:nvSpPr>
        <p:spPr bwMode="auto">
          <a:xfrm>
            <a:off x="560388" y="471488"/>
            <a:ext cx="12573000"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ΕΞΕΙΔΙΚΕΥΣΗ ΣΤΟ ΑΝΤΙΚΕΙΜΕΝΟ ΚΑΙ ΠΑΡΑΛΛΑΓΕΣ </a:t>
            </a:r>
          </a:p>
        </p:txBody>
      </p:sp>
      <p:sp>
        <p:nvSpPr>
          <p:cNvPr id="24580" name="Rectangle 9"/>
          <p:cNvSpPr>
            <a:spLocks noChangeArrowheads="1"/>
          </p:cNvSpPr>
          <p:nvPr/>
        </p:nvSpPr>
        <p:spPr bwMode="auto">
          <a:xfrm>
            <a:off x="488950" y="971550"/>
            <a:ext cx="14633575" cy="1570038"/>
          </a:xfrm>
          <a:prstGeom prst="rect">
            <a:avLst/>
          </a:prstGeom>
          <a:noFill/>
          <a:ln w="9525">
            <a:noFill/>
            <a:miter lim="800000"/>
            <a:headEnd/>
            <a:tailEnd/>
          </a:ln>
        </p:spPr>
        <p:txBody>
          <a:bodyPr>
            <a:spAutoFit/>
          </a:bodyPr>
          <a:lstStyle/>
          <a:p>
            <a:pPr algn="just"/>
            <a:r>
              <a:rPr lang="el-GR" sz="2400"/>
              <a:t>Οι ΕΜΛ για μία προδιαγραφή, ή ορισμένες από αυτές, </a:t>
            </a:r>
            <a:r>
              <a:rPr lang="el-GR" sz="2400" b="1"/>
              <a:t>πρέπει να είναι και εξειδικευμένες </a:t>
            </a:r>
            <a:r>
              <a:rPr lang="el-GR" sz="2400"/>
              <a:t>στο αντικείμενο ωστέ να είναι χρήσιμες και άμεσα αξιοποιήσιμες στο επόμενο στάδιο της σχεδίασης κατά την σύνθεση των προσχεδίων. Σε περίπτωση που αυτή η εξειδίκευση δεν γίνει σε αυτό το στάδιο θα γίνει υποχρεωτικά στο επόμενο όπου περιορισμοί του συνόλου θα δευσμεύσουν την δημιουργικότητα και την καινοτομία.</a:t>
            </a:r>
          </a:p>
        </p:txBody>
      </p:sp>
      <p:sp>
        <p:nvSpPr>
          <p:cNvPr id="24581" name="Rectangle 10"/>
          <p:cNvSpPr>
            <a:spLocks noChangeArrowheads="1"/>
          </p:cNvSpPr>
          <p:nvPr/>
        </p:nvSpPr>
        <p:spPr bwMode="auto">
          <a:xfrm>
            <a:off x="9418638" y="2471738"/>
            <a:ext cx="5703887" cy="3416300"/>
          </a:xfrm>
          <a:prstGeom prst="rect">
            <a:avLst/>
          </a:prstGeom>
          <a:noFill/>
          <a:ln w="9525">
            <a:noFill/>
            <a:miter lim="800000"/>
            <a:headEnd/>
            <a:tailEnd/>
          </a:ln>
        </p:spPr>
        <p:txBody>
          <a:bodyPr>
            <a:spAutoFit/>
          </a:bodyPr>
          <a:lstStyle/>
          <a:p>
            <a:pPr algn="just"/>
            <a:r>
              <a:rPr lang="el-GR" sz="2400"/>
              <a:t>«Η αισθητική </a:t>
            </a:r>
            <a:r>
              <a:rPr lang="el-GR" sz="2400" b="1"/>
              <a:t>του αντικειμένου </a:t>
            </a:r>
            <a:r>
              <a:rPr lang="el-GR" sz="2400"/>
              <a:t>ακολουθεί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4582" name="Rectangle 11"/>
          <p:cNvSpPr>
            <a:spLocks noChangeArrowheads="1"/>
          </p:cNvSpPr>
          <p:nvPr/>
        </p:nvSpPr>
        <p:spPr bwMode="auto">
          <a:xfrm>
            <a:off x="631825" y="8615363"/>
            <a:ext cx="14490700" cy="1570037"/>
          </a:xfrm>
          <a:prstGeom prst="rect">
            <a:avLst/>
          </a:prstGeom>
          <a:noFill/>
          <a:ln w="9525">
            <a:noFill/>
            <a:miter lim="800000"/>
            <a:headEnd/>
            <a:tailEnd/>
          </a:ln>
        </p:spPr>
        <p:txBody>
          <a:bodyPr>
            <a:spAutoFit/>
          </a:bodyPr>
          <a:lstStyle/>
          <a:p>
            <a:pPr algn="just"/>
            <a:r>
              <a:rPr lang="el-GR" sz="2400"/>
              <a:t>Παραπάνω φαίνονται σχήματα τα οποία θα μπορούσαν να είναι μία μελέτη ορισμένων σχημάτων τα οποία διέπονται από το ιδίωμα όπως αυτό έχει οριστεί και είναι εξειδικευμένα στο αντικείμενο σχεδίασης, την ψηφιακή ταμπλέτα. Παράλληλα διακρίνεται η προσπάθεια </a:t>
            </a:r>
            <a:r>
              <a:rPr lang="el-GR" sz="2400" b="1"/>
              <a:t>ωρίμανσης</a:t>
            </a:r>
            <a:r>
              <a:rPr lang="el-GR" sz="2400"/>
              <a:t> αυτών μέσω </a:t>
            </a:r>
            <a:r>
              <a:rPr lang="el-GR" sz="2400" b="1"/>
              <a:t>παραλλαγών </a:t>
            </a:r>
            <a:r>
              <a:rPr lang="el-GR" sz="2400"/>
              <a:t>ώστε να υπάρχουν άμεσα αξιοποιήσιμα σχήματα για την σύνθεση προσχεδίων.  </a:t>
            </a:r>
          </a:p>
        </p:txBody>
      </p:sp>
    </p:spTree>
  </p:cSld>
  <p:clrMapOvr>
    <a:masterClrMapping/>
  </p:clrMapOvr>
  <p:transition advTm="105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Ideation_BUTTONS.jpg"/>
          <p:cNvPicPr>
            <a:picLocks noChangeAspect="1"/>
          </p:cNvPicPr>
          <p:nvPr/>
        </p:nvPicPr>
        <p:blipFill>
          <a:blip r:embed="rId2">
            <a:lum bright="30000"/>
          </a:blip>
          <a:srcRect/>
          <a:stretch>
            <a:fillRect/>
          </a:stretch>
        </p:blipFill>
        <p:spPr bwMode="auto">
          <a:xfrm>
            <a:off x="631825" y="2543175"/>
            <a:ext cx="8643938" cy="6113463"/>
          </a:xfrm>
          <a:prstGeom prst="rect">
            <a:avLst/>
          </a:prstGeom>
          <a:noFill/>
          <a:ln w="9525">
            <a:noFill/>
            <a:miter lim="800000"/>
            <a:headEnd/>
            <a:tailEnd/>
          </a:ln>
        </p:spPr>
      </p:pic>
      <p:sp>
        <p:nvSpPr>
          <p:cNvPr id="25603" name="Text Box 4"/>
          <p:cNvSpPr txBox="1">
            <a:spLocks noChangeArrowheads="1"/>
          </p:cNvSpPr>
          <p:nvPr/>
        </p:nvSpPr>
        <p:spPr bwMode="auto">
          <a:xfrm>
            <a:off x="560388" y="471488"/>
            <a:ext cx="6643687"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ΥΠΟΣΥΣΤΗΜΑΤΑ </a:t>
            </a:r>
          </a:p>
        </p:txBody>
      </p:sp>
      <p:sp>
        <p:nvSpPr>
          <p:cNvPr id="25604" name="Rectangle 4"/>
          <p:cNvSpPr>
            <a:spLocks noChangeArrowheads="1"/>
          </p:cNvSpPr>
          <p:nvPr/>
        </p:nvSpPr>
        <p:spPr bwMode="auto">
          <a:xfrm>
            <a:off x="488950" y="1114425"/>
            <a:ext cx="14633575" cy="1200150"/>
          </a:xfrm>
          <a:prstGeom prst="rect">
            <a:avLst/>
          </a:prstGeom>
          <a:noFill/>
          <a:ln w="9525">
            <a:noFill/>
            <a:miter lim="800000"/>
            <a:headEnd/>
            <a:tailEnd/>
          </a:ln>
        </p:spPr>
        <p:txBody>
          <a:bodyPr>
            <a:spAutoFit/>
          </a:bodyPr>
          <a:lstStyle/>
          <a:p>
            <a:pPr algn="just"/>
            <a:r>
              <a:rPr lang="el-GR" sz="2400"/>
              <a:t>Οι ΕΜΛ για μία προδιαγραφή, ανάλογα και με την φύση της προδιαγραφής πάντα, μπορούν να αφορούν και </a:t>
            </a:r>
            <a:r>
              <a:rPr lang="el-GR" sz="2400" b="1"/>
              <a:t>διαφορετικά υποσυστήματα </a:t>
            </a:r>
            <a:r>
              <a:rPr lang="el-GR" sz="2400"/>
              <a:t>ενός αντικειμένου. Ο σχεδιαστής οφείλει να τα εξετάσει στο πλαίσιο της προδιαγραφής ακόμα και αν υπάρχει ξεχωριστή προδιαγραφή για το υποσύστημα.</a:t>
            </a:r>
          </a:p>
        </p:txBody>
      </p:sp>
      <p:sp>
        <p:nvSpPr>
          <p:cNvPr id="25605" name="Rectangle 5"/>
          <p:cNvSpPr>
            <a:spLocks noChangeArrowheads="1"/>
          </p:cNvSpPr>
          <p:nvPr/>
        </p:nvSpPr>
        <p:spPr bwMode="auto">
          <a:xfrm>
            <a:off x="9418638" y="2471738"/>
            <a:ext cx="5703887" cy="3786187"/>
          </a:xfrm>
          <a:prstGeom prst="rect">
            <a:avLst/>
          </a:prstGeom>
          <a:noFill/>
          <a:ln w="9525">
            <a:noFill/>
            <a:miter lim="800000"/>
            <a:headEnd/>
            <a:tailEnd/>
          </a:ln>
        </p:spPr>
        <p:txBody>
          <a:bodyPr>
            <a:spAutoFit/>
          </a:bodyPr>
          <a:lstStyle/>
          <a:p>
            <a:pPr algn="just"/>
            <a:r>
              <a:rPr lang="el-GR" sz="2400"/>
              <a:t>«Η αισθητική του αντικειμένου </a:t>
            </a:r>
            <a:r>
              <a:rPr lang="el-GR" sz="2400" b="1"/>
              <a:t>[άρα και των πλήκτρων του]</a:t>
            </a:r>
            <a:r>
              <a:rPr lang="el-GR" sz="2400"/>
              <a:t> ακολουθεί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5606" name="Rectangle 6"/>
          <p:cNvSpPr>
            <a:spLocks noChangeArrowheads="1"/>
          </p:cNvSpPr>
          <p:nvPr/>
        </p:nvSpPr>
        <p:spPr bwMode="auto">
          <a:xfrm>
            <a:off x="631825" y="8615363"/>
            <a:ext cx="14490700" cy="1570037"/>
          </a:xfrm>
          <a:prstGeom prst="rect">
            <a:avLst/>
          </a:prstGeom>
          <a:noFill/>
          <a:ln w="9525">
            <a:noFill/>
            <a:miter lim="800000"/>
            <a:headEnd/>
            <a:tailEnd/>
          </a:ln>
        </p:spPr>
        <p:txBody>
          <a:bodyPr>
            <a:spAutoFit/>
          </a:bodyPr>
          <a:lstStyle/>
          <a:p>
            <a:pPr algn="just"/>
            <a:r>
              <a:rPr lang="el-GR" sz="2400"/>
              <a:t>Ένα υποσύστημα του αντικειμένου είναι τα πλήκτρα και παραπάνω φαίνονται ΕΜΛ οι οποίες εξετάζουν </a:t>
            </a:r>
            <a:r>
              <a:rPr lang="el-GR" sz="2400" b="1"/>
              <a:t>την παράμετρο της αισθητικής εξειδικευμένη στο συγκεκριμένο υποσύστημα</a:t>
            </a:r>
            <a:r>
              <a:rPr lang="el-GR" sz="2400"/>
              <a:t>. Η ξεχωριστή προδιαγραφή που θα υπάρχει για τα πλήκτρα θα παράγει άλλες ΕΜΛ οι οποίες θα εξετάζουν άλλες πτυχές όπως η λειτουργικότητα τους, οι διαστάσεις, η εξειδίκευση λειτουργιών κλπ. </a:t>
            </a:r>
          </a:p>
        </p:txBody>
      </p:sp>
    </p:spTree>
  </p:cSld>
  <p:clrMapOvr>
    <a:masterClrMapping/>
  </p:clrMapOvr>
  <p:transition advTm="85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deation_PRESYNTHESIS_2.jpg"/>
          <p:cNvPicPr>
            <a:picLocks noChangeAspect="1"/>
          </p:cNvPicPr>
          <p:nvPr/>
        </p:nvPicPr>
        <p:blipFill>
          <a:blip r:embed="rId2">
            <a:lum bright="30000"/>
          </a:blip>
          <a:srcRect/>
          <a:stretch>
            <a:fillRect/>
          </a:stretch>
        </p:blipFill>
        <p:spPr bwMode="auto">
          <a:xfrm>
            <a:off x="631825" y="2543175"/>
            <a:ext cx="8643938" cy="6107113"/>
          </a:xfrm>
          <a:prstGeom prst="rect">
            <a:avLst/>
          </a:prstGeom>
          <a:noFill/>
          <a:ln w="9525">
            <a:noFill/>
            <a:miter lim="800000"/>
            <a:headEnd/>
            <a:tailEnd/>
          </a:ln>
        </p:spPr>
      </p:pic>
      <p:sp>
        <p:nvSpPr>
          <p:cNvPr id="26627" name="Text Box 4"/>
          <p:cNvSpPr txBox="1">
            <a:spLocks noChangeArrowheads="1"/>
          </p:cNvSpPr>
          <p:nvPr/>
        </p:nvSpPr>
        <p:spPr bwMode="auto">
          <a:xfrm>
            <a:off x="560388" y="471488"/>
            <a:ext cx="10287000"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ΠΑΡΑΔΕΙΓΜΑΤΑ ΕΜΛ: ΕΝΤΑΞΗ ΣΤΟ ΠΛΑΙΣΙΟ ΤΟΥ ΑΝΤΙΚΕΙΜΕΝΟΥ </a:t>
            </a:r>
          </a:p>
        </p:txBody>
      </p:sp>
      <p:sp>
        <p:nvSpPr>
          <p:cNvPr id="26628" name="Rectangle 4"/>
          <p:cNvSpPr>
            <a:spLocks noChangeArrowheads="1"/>
          </p:cNvSpPr>
          <p:nvPr/>
        </p:nvSpPr>
        <p:spPr bwMode="auto">
          <a:xfrm>
            <a:off x="488950" y="971550"/>
            <a:ext cx="14633575" cy="1570038"/>
          </a:xfrm>
          <a:prstGeom prst="rect">
            <a:avLst/>
          </a:prstGeom>
          <a:noFill/>
          <a:ln w="9525">
            <a:noFill/>
            <a:miter lim="800000"/>
            <a:headEnd/>
            <a:tailEnd/>
          </a:ln>
        </p:spPr>
        <p:txBody>
          <a:bodyPr>
            <a:spAutoFit/>
          </a:bodyPr>
          <a:lstStyle/>
          <a:p>
            <a:pPr algn="just"/>
            <a:r>
              <a:rPr lang="el-GR" sz="2400"/>
              <a:t>Οι λεπτομέρειες ή τα υποσυστήματα ενός αντικειμένου έχουν πάντα μία σχέση με το αντικείμενο και το πλαίσιο το οποίο αυτό δημιουργεί γύρω τους. </a:t>
            </a:r>
            <a:r>
              <a:rPr lang="el-GR" sz="2400" b="1"/>
              <a:t>Το αντικείμενο μπορεί να πλαισιώνει </a:t>
            </a:r>
            <a:r>
              <a:rPr lang="el-GR" sz="2400"/>
              <a:t>την λεπτομέρεια ή το υποσύστημα χωρίς να είναι το αντικείμενο μελέτης όταν τα δύο δεν είναι εφικτό ή επιθυμητό να απομονωθούν.</a:t>
            </a:r>
          </a:p>
        </p:txBody>
      </p:sp>
      <p:sp>
        <p:nvSpPr>
          <p:cNvPr id="26629" name="Rectangle 5"/>
          <p:cNvSpPr>
            <a:spLocks noChangeArrowheads="1"/>
          </p:cNvSpPr>
          <p:nvPr/>
        </p:nvSpPr>
        <p:spPr bwMode="auto">
          <a:xfrm>
            <a:off x="9418638" y="2471738"/>
            <a:ext cx="5703887" cy="3416300"/>
          </a:xfrm>
          <a:prstGeom prst="rect">
            <a:avLst/>
          </a:prstGeom>
          <a:noFill/>
          <a:ln w="9525">
            <a:noFill/>
            <a:miter lim="800000"/>
            <a:headEnd/>
            <a:tailEnd/>
          </a:ln>
        </p:spPr>
        <p:txBody>
          <a:bodyPr>
            <a:spAutoFit/>
          </a:bodyPr>
          <a:lstStyle/>
          <a:p>
            <a:pPr algn="just"/>
            <a:r>
              <a:rPr lang="el-GR" sz="2400"/>
              <a:t>«Η αισθητική του αντικειμένου ακολουθεί το ιδίωμα που διέπει τα προϊόντα του </a:t>
            </a:r>
            <a:r>
              <a:rPr lang="en-US" sz="2400"/>
              <a:t>Dieter Rams </a:t>
            </a:r>
            <a:r>
              <a:rPr lang="el-GR" sz="2400"/>
              <a:t>για την </a:t>
            </a:r>
            <a:r>
              <a:rPr lang="en-US" sz="2400"/>
              <a:t>Braun </a:t>
            </a:r>
            <a:r>
              <a:rPr lang="el-GR" sz="2400"/>
              <a:t>και χαρακτηρίζεται από ευθείες γραμμές κι επίπεδες επιφάνειες κάθετες μεταξύ τους ή σε γωνία 45 μοιρών ενωμένες με τόξα, απλά γεωμετρικά σχήματα, στιλπνές επιφάνειες, απουσία διακόσμησης και απλότητα».      </a:t>
            </a:r>
          </a:p>
        </p:txBody>
      </p:sp>
      <p:sp>
        <p:nvSpPr>
          <p:cNvPr id="26630" name="Rectangle 6"/>
          <p:cNvSpPr>
            <a:spLocks noChangeArrowheads="1"/>
          </p:cNvSpPr>
          <p:nvPr/>
        </p:nvSpPr>
        <p:spPr bwMode="auto">
          <a:xfrm>
            <a:off x="631825" y="8615363"/>
            <a:ext cx="14490700" cy="1938337"/>
          </a:xfrm>
          <a:prstGeom prst="rect">
            <a:avLst/>
          </a:prstGeom>
          <a:noFill/>
          <a:ln w="9525">
            <a:noFill/>
            <a:miter lim="800000"/>
            <a:headEnd/>
            <a:tailEnd/>
          </a:ln>
        </p:spPr>
        <p:txBody>
          <a:bodyPr>
            <a:spAutoFit/>
          </a:bodyPr>
          <a:lstStyle/>
          <a:p>
            <a:pPr algn="just"/>
            <a:r>
              <a:rPr lang="el-GR" sz="2400"/>
              <a:t>Οι παραπάνω ΕΜΛ θα μπορούσαν να είναι μία μελέτη για το μέγεθος και το σχήμα της οθόνης, ενταγμένη στο πλαίσιο του αντικειμένου σχεδίασης, μίας ψηφιακής ταμπλέτας. Δεν εξετάζουν το σχήμα της ταμπλέτας, το αξιοποιούν όμως για την καλύτερη διερεύνση και αντίληψη του σχήματος της οθόνης. Αυτή η μελέτη έπεται της μελέτης η οποία εξετάζει το σχήμα της οθόνης. Όλες οι ΕΜΛ εξακολουθούν να επικεντρώνονται στην παράμετρο της αισθητικής όπως είναι ορισμένη από την ΠΣ. </a:t>
            </a:r>
          </a:p>
        </p:txBody>
      </p:sp>
      <p:pic>
        <p:nvPicPr>
          <p:cNvPr id="26631" name="Picture 2" descr="Ideation_PRESYNTHESIS_2.jpg"/>
          <p:cNvPicPr>
            <a:picLocks noChangeAspect="1"/>
          </p:cNvPicPr>
          <p:nvPr/>
        </p:nvPicPr>
        <p:blipFill>
          <a:blip r:embed="rId2">
            <a:lum bright="30000"/>
          </a:blip>
          <a:srcRect l="50414" t="65512" r="13223" b="23959"/>
          <a:stretch>
            <a:fillRect/>
          </a:stretch>
        </p:blipFill>
        <p:spPr bwMode="auto">
          <a:xfrm>
            <a:off x="4346575" y="6115050"/>
            <a:ext cx="3143250" cy="642938"/>
          </a:xfrm>
          <a:prstGeom prst="rect">
            <a:avLst/>
          </a:prstGeom>
          <a:noFill/>
          <a:ln w="9525">
            <a:noFill/>
            <a:miter lim="800000"/>
            <a:headEnd/>
            <a:tailEnd/>
          </a:ln>
        </p:spPr>
      </p:pic>
    </p:spTree>
  </p:cSld>
  <p:clrMapOvr>
    <a:masterClrMapping/>
  </p:clrMapOvr>
  <p:transition advTm="109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81138"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81138"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4826</TotalTime>
  <Words>1584</Words>
  <Application>Microsoft Office PowerPoint</Application>
  <PresentationFormat>Custom</PresentationFormat>
  <Paragraphs>94</Paragraphs>
  <Slides>12</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Default Design</vt:lpstr>
      <vt:lpstr>Θέμα του Office</vt:lpstr>
      <vt:lpstr>Studio VI-Product Design 2  </vt:lpstr>
      <vt:lpstr>Άδειες Χρήσης</vt:lpstr>
      <vt:lpstr>Χρηματοδότηση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Eugene Scourboutis</dc:creator>
  <cp:lastModifiedBy>Pellas Nikolaos</cp:lastModifiedBy>
  <cp:revision>221</cp:revision>
  <dcterms:created xsi:type="dcterms:W3CDTF">2008-10-14T08:57:44Z</dcterms:created>
  <dcterms:modified xsi:type="dcterms:W3CDTF">2015-09-03T07:35:40Z</dcterms:modified>
</cp:coreProperties>
</file>