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59" r:id="rId3"/>
    <p:sldId id="262" r:id="rId4"/>
    <p:sldId id="278" r:id="rId5"/>
    <p:sldId id="275" r:id="rId6"/>
    <p:sldId id="257" r:id="rId7"/>
    <p:sldId id="272" r:id="rId8"/>
    <p:sldId id="279" r:id="rId9"/>
    <p:sldId id="260" r:id="rId10"/>
    <p:sldId id="271" r:id="rId11"/>
    <p:sldId id="263" r:id="rId12"/>
    <p:sldId id="270" r:id="rId13"/>
    <p:sldId id="267" r:id="rId14"/>
    <p:sldId id="261" r:id="rId15"/>
    <p:sldId id="264" r:id="rId16"/>
    <p:sldId id="265" r:id="rId17"/>
    <p:sldId id="280" r:id="rId18"/>
    <p:sldId id="266" r:id="rId19"/>
    <p:sldId id="273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118B0D-CF04-42CD-AAFB-C4C06FB644CD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EF111D5-207D-441D-9101-7672874A06E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3981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89C56-8457-4982-923D-B2A8669BB0F0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7086-DF04-41EE-A261-DF94BA6F35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C0EB2-823C-4E21-8A38-E3E127ED7A30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7930F-10D8-4E00-A652-06515339F9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2D3E-A755-4277-8094-B4C80CB89964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731B1-CF1F-41A7-A2B8-B25BA496EB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62035-0830-42EF-86C6-391B8E9457F1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FB1C5-CAED-43E9-96E7-6B348BF3A1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9233C-097A-4B50-829A-2F99CFD2FE8F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D396-D414-44F0-94FC-8A448557560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31138-8A59-4904-8297-65127837906C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0E5DF-9111-47C1-A74A-F5D721DBC6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A87F-0B71-48EB-B923-A3763F864F78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F6556-C3F9-4D15-82C6-E08187D195F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FCC5-8300-48CD-AB61-109CBF80A588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39A0-01FE-4833-91E1-38180B41ECE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9CD2F-4B6E-48FC-BF63-2755258B4690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B22BC-4CA1-47BF-9520-005091BA89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85E2B-6B07-4F4B-B821-8A4184EE2A96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3096-E488-4161-80DB-19A051EF9E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0B437-D8CE-4950-ADAB-35165A7E960C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F6666-63C4-4ADC-80CC-8F482E9712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5363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93D8F6-5AAC-4797-857A-68CBE8EB7A03}" type="datetimeFigureOut">
              <a:rPr lang="el-GR"/>
              <a:pPr>
                <a:defRPr/>
              </a:pPr>
              <a:t>4/5/2017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1467E0-169C-401D-AE73-AE12C49DA5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ispil@aegean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8351837" cy="2663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dirty="0" smtClean="0"/>
              <a:t>Παραγωγική Ανασυγκρότηση για τη βιώσιμη ανάπτυξη των νησιών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l-GR" sz="3600" i="1" dirty="0" smtClean="0"/>
              <a:t>Γιάννης </a:t>
            </a:r>
            <a:r>
              <a:rPr lang="el-GR" sz="3600" i="1" dirty="0" err="1" smtClean="0"/>
              <a:t>Σπιλάνης</a:t>
            </a:r>
            <a:r>
              <a:rPr lang="en-US" sz="3600" i="1" dirty="0" smtClean="0"/>
              <a:t>, </a:t>
            </a:r>
            <a:r>
              <a:rPr lang="el-GR" sz="3600" i="1" dirty="0" smtClean="0"/>
              <a:t/>
            </a:r>
            <a:br>
              <a:rPr lang="el-GR" sz="3600" i="1" dirty="0" smtClean="0"/>
            </a:br>
            <a:r>
              <a:rPr lang="el-GR" sz="3600" i="1" dirty="0" smtClean="0"/>
              <a:t>Αναπληρωτής </a:t>
            </a:r>
            <a:r>
              <a:rPr lang="en-US" sz="3600" i="1" dirty="0" smtClean="0"/>
              <a:t> </a:t>
            </a:r>
            <a:r>
              <a:rPr lang="el-GR" sz="3600" i="1" dirty="0" smtClean="0"/>
              <a:t>Καθηγητής</a:t>
            </a:r>
            <a:br>
              <a:rPr lang="el-GR" sz="3600" i="1" dirty="0" smtClean="0"/>
            </a:br>
            <a:endParaRPr lang="el-GR" sz="3600" i="1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941888"/>
            <a:ext cx="7704137" cy="13668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z="2800" b="1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/>
              <a:t>Γ.Σ. ΕΟΑΕΝ</a:t>
            </a:r>
            <a:endParaRPr lang="el-GR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i="1" dirty="0" smtClean="0"/>
              <a:t>6</a:t>
            </a:r>
            <a:r>
              <a:rPr lang="en-US" sz="2800" b="1" i="1" dirty="0" smtClean="0"/>
              <a:t> </a:t>
            </a:r>
            <a:r>
              <a:rPr lang="el-GR" sz="2800" b="1" i="1" dirty="0" err="1" smtClean="0"/>
              <a:t>Μαϊου</a:t>
            </a:r>
            <a:r>
              <a:rPr lang="el-GR" sz="2800" b="1" i="1" dirty="0" smtClean="0"/>
              <a:t> 2017  - Σκύρος</a:t>
            </a:r>
          </a:p>
        </p:txBody>
      </p:sp>
      <p:pic>
        <p:nvPicPr>
          <p:cNvPr id="1029" name="Picture 5" descr="Εργαστήριο τοπικής και νησιωτικής ανάπτυξη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4609" y="584804"/>
            <a:ext cx="23034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763713" y="476250"/>
            <a:ext cx="50403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l-GR" b="1" i="1" dirty="0" smtClean="0">
              <a:latin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l-GR" b="1" i="1" dirty="0" smtClean="0">
                <a:latin typeface="Calibri" pitchFamily="34" charset="0"/>
              </a:rPr>
              <a:t>Εργαστήριο </a:t>
            </a:r>
            <a:r>
              <a:rPr lang="el-GR" b="1" i="1" dirty="0">
                <a:latin typeface="Calibri" pitchFamily="34" charset="0"/>
              </a:rPr>
              <a:t>Τοπικής και Νησιωτικής Ανάπτυξης</a:t>
            </a:r>
          </a:p>
          <a:p>
            <a:pPr algn="ctr"/>
            <a:r>
              <a:rPr lang="el-GR" b="1" i="1" dirty="0">
                <a:latin typeface="Calibri" pitchFamily="34" charset="0"/>
              </a:rPr>
              <a:t>Πανεπιστημίου Αιγαίου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723211"/>
              </p:ext>
            </p:extLst>
          </p:nvPr>
        </p:nvGraphicFramePr>
        <p:xfrm>
          <a:off x="107504" y="431306"/>
          <a:ext cx="18002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Εικόνα bitmap" r:id="rId5" imgW="6095238" imgH="4571429" progId="PBrush">
                  <p:embed/>
                </p:oleObj>
              </mc:Choice>
              <mc:Fallback>
                <p:oleObj name="Εικόνα bitmap" r:id="rId5" imgW="6095238" imgH="4571429" progId="PBrus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31306"/>
                        <a:ext cx="180022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12968" cy="1143000"/>
          </a:xfrm>
        </p:spPr>
        <p:txBody>
          <a:bodyPr/>
          <a:lstStyle/>
          <a:p>
            <a:r>
              <a:rPr lang="el-GR" sz="3600" dirty="0" err="1" smtClean="0"/>
              <a:t>Εξυπνη</a:t>
            </a:r>
            <a:r>
              <a:rPr lang="el-GR" sz="3600" dirty="0" smtClean="0"/>
              <a:t> εξειδίκευση: αξιοποίηση φυσικών και πολιτιστικών πόρων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/>
          <a:lstStyle/>
          <a:p>
            <a:r>
              <a:rPr lang="el-GR" sz="2500" dirty="0" smtClean="0"/>
              <a:t>Φυσικό και πολιτιστικό κεφάλαιο: το συγκριτικό πλεονέκτημα των νησιών για την ανάπτυξη νέων δραστηριοτήτων που τα αξιοποιεί. </a:t>
            </a:r>
          </a:p>
          <a:p>
            <a:r>
              <a:rPr lang="el-GR" sz="2500" dirty="0" smtClean="0"/>
              <a:t>Παραδείγματα:</a:t>
            </a:r>
          </a:p>
          <a:p>
            <a:pPr lvl="1"/>
            <a:r>
              <a:rPr lang="el-GR" sz="2100" dirty="0" smtClean="0"/>
              <a:t>Μοναδικότητα </a:t>
            </a:r>
            <a:r>
              <a:rPr lang="el-GR" sz="2100" dirty="0" err="1" smtClean="0"/>
              <a:t>Αρχιπελαγικού</a:t>
            </a:r>
            <a:r>
              <a:rPr lang="el-GR" sz="2100" dirty="0" smtClean="0"/>
              <a:t> Συμπλέγματος – Διακήρυξη </a:t>
            </a:r>
            <a:r>
              <a:rPr lang="en-US" sz="2100" dirty="0" smtClean="0"/>
              <a:t>UNESCO 1992</a:t>
            </a:r>
          </a:p>
          <a:p>
            <a:pPr lvl="1"/>
            <a:r>
              <a:rPr lang="el-GR" sz="2100" dirty="0" smtClean="0"/>
              <a:t>Μνημεία Παγκόσμιας Φυσικής και Πολιτιστικής Κληρονομιάς</a:t>
            </a:r>
          </a:p>
          <a:p>
            <a:pPr lvl="1"/>
            <a:r>
              <a:rPr lang="el-GR" sz="2100" dirty="0" smtClean="0"/>
              <a:t>Μεσογειακή Διατροφή / </a:t>
            </a:r>
            <a:r>
              <a:rPr lang="en-US" sz="2100" dirty="0" smtClean="0"/>
              <a:t>UNESCO</a:t>
            </a:r>
          </a:p>
          <a:p>
            <a:pPr lvl="1"/>
            <a:r>
              <a:rPr lang="el-GR" sz="2100" dirty="0" smtClean="0"/>
              <a:t>Γεωλογικοί σχηματισμοί - </a:t>
            </a:r>
            <a:r>
              <a:rPr lang="el-GR" sz="2100" dirty="0" err="1" smtClean="0"/>
              <a:t>Γεωπάρκα</a:t>
            </a:r>
            <a:endParaRPr lang="el-GR" sz="2100" dirty="0" smtClean="0"/>
          </a:p>
          <a:p>
            <a:pPr lvl="1"/>
            <a:r>
              <a:rPr lang="el-GR" sz="2100" dirty="0" smtClean="0"/>
              <a:t>Χερσαία και Θαλάσσια Χλωρίδα και Πανίδα – Ποιότητα Περιβάλλοντος</a:t>
            </a:r>
          </a:p>
          <a:p>
            <a:pPr lvl="1"/>
            <a:r>
              <a:rPr lang="el-GR" sz="2100" dirty="0" smtClean="0"/>
              <a:t>Σύγχρονος Πολιτισμός, </a:t>
            </a:r>
            <a:r>
              <a:rPr lang="el-GR" sz="2100" dirty="0" err="1" smtClean="0"/>
              <a:t>Ηθη</a:t>
            </a:r>
            <a:r>
              <a:rPr lang="el-GR" sz="2100" dirty="0" smtClean="0"/>
              <a:t>, έθιμα</a:t>
            </a:r>
          </a:p>
          <a:p>
            <a:pPr lvl="1"/>
            <a:endParaRPr lang="el-GR" sz="2100" dirty="0" smtClean="0"/>
          </a:p>
          <a:p>
            <a:r>
              <a:rPr lang="el-GR" sz="2500" dirty="0" smtClean="0"/>
              <a:t>Η ανάγκη για αξιοποίηση τους . Ο ρόλος της κοινωνικής επιχειρηματικότητας</a:t>
            </a:r>
          </a:p>
          <a:p>
            <a:pPr lvl="1"/>
            <a:endParaRPr lang="el-GR" sz="2100" dirty="0" smtClean="0"/>
          </a:p>
          <a:p>
            <a:pPr lvl="1"/>
            <a:endParaRPr lang="el-GR" sz="2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/>
          <a:lstStyle/>
          <a:p>
            <a:r>
              <a:rPr lang="el-GR" sz="4000" smtClean="0"/>
              <a:t>Ποιοτικά – έξυπνα νησιά και τουρισμός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53292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Βελτίωση των παρεχόμενων υπηρεσιών από επιχειρήσεις και ΟΤΑ</a:t>
            </a:r>
            <a:r>
              <a:rPr lang="el-GR" sz="2500" dirty="0" smtClean="0"/>
              <a:t> (σήμα ποιότητας και υπευθυνότητας πχ. </a:t>
            </a:r>
            <a:r>
              <a:rPr lang="en-US" sz="2500" dirty="0" smtClean="0"/>
              <a:t>Aegean Cuisine)</a:t>
            </a:r>
            <a:r>
              <a:rPr lang="el-GR" sz="25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Εμπλουτισμός και διαφοροποίηση τουριστικού προϊόντος </a:t>
            </a:r>
            <a:r>
              <a:rPr lang="el-GR" sz="2500" dirty="0" smtClean="0"/>
              <a:t>με αξιοποίηση υπαρχόντων υποδομών και πόρων με δημιουργία νέων δραστηριοτήτων (πχ. θαλάσσιος, συνεδριακός, περιπατητικός, πολιτιστικός κλπ τουρισμός</a:t>
            </a:r>
            <a:r>
              <a:rPr lang="en-US" sz="2500" dirty="0" smtClean="0"/>
              <a:t>)</a:t>
            </a:r>
            <a:r>
              <a:rPr lang="el-GR" sz="2500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500" b="1" dirty="0" smtClean="0"/>
              <a:t>Re-branding islands: </a:t>
            </a:r>
            <a:r>
              <a:rPr lang="el-GR" sz="2500" dirty="0" smtClean="0"/>
              <a:t>Δημιουργία και προβολή μιας νέας τουριστικής εικόνας ανά νησί με την ανάδειξη των ιδιαίτερων χαρακτηριστικών και των νέων προϊόντων (ΓΓΑΙΝΠ με Περιφέρειες και τοπικούς φορείς)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Αξιοποίηση Παρατηρητηρίου Βιώσιμου Τουρισμού </a:t>
            </a:r>
            <a:r>
              <a:rPr lang="el-GR" sz="2500" dirty="0" smtClean="0"/>
              <a:t>του Παγκόσμιου Οργανισμού Τουρισμού ως εργαλείου για καλύτερο σχεδιασμό  (ΓΓΑΙΝΠ – Περιφέρειες – Τοπικοί Φορείς)</a:t>
            </a:r>
            <a:endParaRPr lang="en-US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el-GR" sz="3600" dirty="0" smtClean="0"/>
              <a:t>Ποιοτικά – έξυπνα νησιά και αγροτικά προϊόντα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Ειδική Πολιτική για τη Ανάπτυξη της Νησιωτικής Υπαίθρου</a:t>
            </a:r>
          </a:p>
          <a:p>
            <a:r>
              <a:rPr lang="el-GR" sz="2500" dirty="0" smtClean="0"/>
              <a:t>Η στροφή σε ποιοτικά και τυποποιημένα προϊόντα μόνη διέξοδος για αντιμετώπιση της χαμηλής παραγωγικότητας / ανταγωνιστικότητας εξ αιτίας του υψηλού κόστους παραγωγής (πχ. λάδι, τυρί, κρασί, μέλι, και άλλα προϊόντα με αξιοποίηση μοναδικών φυσικών πόρων)</a:t>
            </a:r>
          </a:p>
          <a:p>
            <a:r>
              <a:rPr lang="el-GR" sz="2500" dirty="0" smtClean="0"/>
              <a:t>Σύνδεση των αγροτικών προϊόντων με τουρισμό μέσα από το σήμα Ποιότητας των Επιχειρήσεων – </a:t>
            </a:r>
            <a:r>
              <a:rPr lang="en-US" sz="2500" dirty="0" smtClean="0"/>
              <a:t>Aegean Cuisine </a:t>
            </a:r>
            <a:endParaRPr lang="el-GR" sz="2500" dirty="0" smtClean="0"/>
          </a:p>
          <a:p>
            <a:r>
              <a:rPr lang="el-GR" sz="2500" dirty="0" smtClean="0"/>
              <a:t>Αξιοποίηση του κανονισμού για τα μικρά νησιά του Αιγαίου για ενίσχυση της παραγωγής και επέκταση του σε όλη τη νησιωτική χώρα</a:t>
            </a:r>
            <a:endParaRPr lang="en-US" sz="2500" dirty="0" smtClean="0"/>
          </a:p>
          <a:p>
            <a:r>
              <a:rPr lang="el-GR" sz="2500" dirty="0" smtClean="0"/>
              <a:t>Δημιουργία άξονα δράσης για νησιωτική αγροτική γεωργία ως υποκατηγορία των Λιγότερο Ευνοημένων Περιοχών (</a:t>
            </a:r>
            <a:r>
              <a:rPr lang="fr-FR" sz="2500" dirty="0" smtClean="0"/>
              <a:t>LF</a:t>
            </a:r>
            <a:r>
              <a:rPr lang="en-US" sz="2500" dirty="0" smtClean="0"/>
              <a:t>As’)</a:t>
            </a:r>
            <a:endParaRPr lang="el-GR" sz="2500" dirty="0" smtClean="0"/>
          </a:p>
          <a:p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Ολοκληρωμένη Θαλάσσια Πολιτική  </a:t>
            </a:r>
            <a:endParaRPr lang="el-GR" dirty="0"/>
          </a:p>
        </p:txBody>
      </p:sp>
      <p:sp>
        <p:nvSpPr>
          <p:cNvPr id="22530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4857750"/>
          </a:xfrm>
        </p:spPr>
        <p:txBody>
          <a:bodyPr/>
          <a:lstStyle/>
          <a:p>
            <a:r>
              <a:rPr lang="el-GR" sz="2500" dirty="0" smtClean="0"/>
              <a:t>Ολοκληρωμένη Διαχείριση Παράκτιου / Νησιωτικού Χώρου για καλύτερη διαχείριση των περιορισμένων και ευαίσθητων πολιτιστικών  πόρων και οικοσυστημάτων</a:t>
            </a:r>
          </a:p>
          <a:p>
            <a:r>
              <a:rPr lang="el-GR" sz="2500" dirty="0" smtClean="0"/>
              <a:t>Τουρισμός παράκτιου / νησιωτικού χώρου και η σύνδεση του με τα ιδιαίτερα χαρακτηριστικά των τόπων υποδοχής</a:t>
            </a:r>
          </a:p>
          <a:p>
            <a:r>
              <a:rPr lang="el-GR" sz="2500" dirty="0" smtClean="0"/>
              <a:t>Θαλάσσιος τουρισμός (κρουαζιέρα, </a:t>
            </a:r>
            <a:r>
              <a:rPr lang="el-GR" sz="2500" dirty="0" err="1" smtClean="0"/>
              <a:t>γιωτιγκ</a:t>
            </a:r>
            <a:r>
              <a:rPr lang="el-GR" sz="2500" dirty="0" smtClean="0"/>
              <a:t>, θαλάσσια </a:t>
            </a:r>
            <a:r>
              <a:rPr lang="el-GR" sz="2500" dirty="0" err="1" smtClean="0"/>
              <a:t>σπόρ</a:t>
            </a:r>
            <a:r>
              <a:rPr lang="el-GR" sz="2500" dirty="0" smtClean="0"/>
              <a:t>) με βελτίωση της διαχείρισης επισκεπτών και διαφοροποίηση προϊόντος της ωφέλειας στους προορισμούς</a:t>
            </a:r>
          </a:p>
          <a:p>
            <a:r>
              <a:rPr lang="el-GR" sz="2500" dirty="0" smtClean="0"/>
              <a:t>Διαχείριση θαλάσσιων πόρων και ποιότητας θαλάσσιου περιβάλλοντος / Θαλάσσια πάρκα / Καταδυτικός τουρισμός</a:t>
            </a:r>
          </a:p>
          <a:p>
            <a:r>
              <a:rPr lang="el-GR" sz="2500" dirty="0" smtClean="0"/>
              <a:t>Αλιεία και υδατοκαλλιέργειες / χωροθέτηση δραστηριοτήτων και καλύτερη διαχείριση των πόρων</a:t>
            </a:r>
          </a:p>
          <a:p>
            <a:r>
              <a:rPr lang="el-GR" sz="2500" dirty="0" smtClean="0"/>
              <a:t>Νέες  «γαλάζιες» τεχνολογίες</a:t>
            </a:r>
          </a:p>
          <a:p>
            <a:pPr>
              <a:buNone/>
            </a:pPr>
            <a:endParaRPr lang="el-GR" sz="2500" dirty="0" smtClean="0"/>
          </a:p>
          <a:p>
            <a:endParaRPr lang="el-GR" sz="2500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Πράσινα Νησιά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5538"/>
            <a:ext cx="8964613" cy="57324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500" b="1" dirty="0" smtClean="0"/>
              <a:t>Στόχος: προστασία φυσικού/πολιτιστικού κεφαλαίου με μείωση κατανάλωσης του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500" b="1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Χωροταξική πολιτική</a:t>
            </a:r>
            <a:r>
              <a:rPr lang="el-GR" sz="2500" dirty="0" smtClean="0"/>
              <a:t>: καθυστέρηση υλοποίησης που έχει ως αποτέλεσμα την άναρχη ανάπτυξη και υποβάθμιση φυσικού και δομημένου περιβάλλοντος του μοναδικού αναπτυξιακού πόρου – εργαλείου για τα νησιά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500" dirty="0" smtClean="0"/>
              <a:t>	</a:t>
            </a:r>
            <a:r>
              <a:rPr lang="el-GR" sz="2500" i="1" dirty="0" smtClean="0"/>
              <a:t>Πρόταση προς συζήτηση</a:t>
            </a:r>
            <a:r>
              <a:rPr lang="el-GR" sz="2500" dirty="0" smtClean="0"/>
              <a:t>: ένα μοναδικό χωροταξικό-πολεοδομικό σχέδιο ανά νησί με την λογική των ΓΠΣ και πολεοδομικά σχέδια εφαρμογής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Προστασία Οικιστικού Κεφαλαίου (παραδοσιακοί οικισμοί, διατηρητέα κτίρια)</a:t>
            </a:r>
            <a:r>
              <a:rPr lang="el-GR" sz="2500" dirty="0" smtClean="0"/>
              <a:t>: νομοθεσία, φορείς έκδοσης αδειών, φορείς ελέγχου εφαρμογής του νόμου, φορείς και πολιτικές ανάδειξης οικιστικού πλούτου</a:t>
            </a:r>
            <a:r>
              <a:rPr lang="en-US" sz="2500" dirty="0" smtClean="0"/>
              <a:t>. </a:t>
            </a:r>
            <a:r>
              <a:rPr lang="el-GR" sz="2500" dirty="0" smtClean="0"/>
              <a:t>Αξιοποίηση πόρων πχ. Πράσινο Ταμείο </a:t>
            </a:r>
            <a:endParaRPr lang="el-GR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Πράσινα Νησιά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4721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Περιοχές ιδιαίτερου φυσικού κάλους</a:t>
            </a:r>
            <a:r>
              <a:rPr lang="el-GR" sz="2500" dirty="0" smtClean="0"/>
              <a:t>: σύστημα παρακολούθησης </a:t>
            </a:r>
            <a:r>
              <a:rPr lang="el-GR" sz="2500" dirty="0" err="1" smtClean="0"/>
              <a:t>αδειοδοτήσεων</a:t>
            </a:r>
            <a:r>
              <a:rPr lang="el-GR" sz="2500" dirty="0" smtClean="0"/>
              <a:t>, προστασίας και ανάδειξης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Ενέργεια</a:t>
            </a:r>
            <a:r>
              <a:rPr lang="el-GR" sz="2500" dirty="0" smtClean="0"/>
              <a:t>: προώθηση συστημάτων εξοικονόμησης (πχ. βιοκλιματική αρχιτεκτονική, «έξυπνα» συστήματα κλπ), παραγωγή με ΑΠΕ σε ατομικό επίπεδο, μείωση εκπομπών </a:t>
            </a:r>
            <a:r>
              <a:rPr lang="en-US" sz="2500" dirty="0" smtClean="0"/>
              <a:t>CO2</a:t>
            </a:r>
            <a:r>
              <a:rPr lang="el-GR" sz="2500" dirty="0" smtClean="0"/>
              <a:t>, μείωση κόστους παραγωγής ενέργειας, συστήματα παραγωγής με τοπική συμμετοχή κλπ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Νερό</a:t>
            </a:r>
            <a:r>
              <a:rPr lang="el-GR" sz="2500" dirty="0" smtClean="0"/>
              <a:t>: Ολοκληρωμένο σύστημα διαχείρισης νερού με έμφαση στην εξοικονόμηση και στην ανακύκλωση υγρών αποβλήτων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b="1" dirty="0" smtClean="0"/>
              <a:t>Στερεά απόβλητα</a:t>
            </a:r>
            <a:r>
              <a:rPr lang="el-GR" sz="2500" dirty="0" smtClean="0"/>
              <a:t>: Προώθηση της ανακύκλωσης και της μείωσης απόθεσης υπολειμμάτων. </a:t>
            </a:r>
            <a:r>
              <a:rPr lang="el-GR" sz="2500" dirty="0" err="1" smtClean="0"/>
              <a:t>Κομποστοποίηση</a:t>
            </a:r>
            <a:r>
              <a:rPr lang="el-GR" sz="25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49006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Νησιά </a:t>
            </a:r>
            <a:r>
              <a:rPr lang="el-GR" dirty="0" err="1" smtClean="0"/>
              <a:t>Ισων</a:t>
            </a:r>
            <a:r>
              <a:rPr lang="el-GR" dirty="0" smtClean="0"/>
              <a:t> Ευκαιριών – Ο ρόλος των ΤΠΕ</a:t>
            </a:r>
            <a:endParaRPr lang="el-GR" dirty="0"/>
          </a:p>
        </p:txBody>
      </p:sp>
      <p:sp>
        <p:nvSpPr>
          <p:cNvPr id="25602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052736"/>
            <a:ext cx="8785225" cy="561662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l-GR" sz="2500" b="1" dirty="0" smtClean="0"/>
              <a:t>Αρχή: Μη μετακίνηση νησιωτών και επιχειρηματιών έξω από τα όρια του νησιού για τις ΥΓΟΣ. Κρίσιμο στοιχείο ελκυστικότητας</a:t>
            </a:r>
          </a:p>
          <a:p>
            <a:pPr>
              <a:buFont typeface="Arial" charset="0"/>
              <a:buNone/>
            </a:pPr>
            <a:r>
              <a:rPr lang="el-GR" sz="2500" b="1" dirty="0" smtClean="0"/>
              <a:t>Πρόταση: Ενίσχυση του Νησιωτικού Δήμου και δημιουργία νησιωτικών ΚΕΠ β’ γενιάς για παροχή </a:t>
            </a:r>
            <a:r>
              <a:rPr lang="el-GR" sz="2500" b="1" i="1" dirty="0" smtClean="0"/>
              <a:t>όλων</a:t>
            </a:r>
            <a:r>
              <a:rPr lang="el-GR" sz="2500" b="1" dirty="0" smtClean="0"/>
              <a:t> των κρατικών υπηρεσιών . Παραδείγματα:</a:t>
            </a:r>
          </a:p>
          <a:p>
            <a:pPr>
              <a:buFont typeface="Arial" charset="0"/>
              <a:buNone/>
            </a:pPr>
            <a:r>
              <a:rPr lang="el-GR" sz="2500" b="1" i="1" dirty="0" smtClean="0"/>
              <a:t>Υγεία</a:t>
            </a:r>
            <a:r>
              <a:rPr lang="el-GR" sz="2500" dirty="0" smtClean="0"/>
              <a:t>: γιατροί γενικής ιατρικής, βασικός εξοπλισμός, </a:t>
            </a:r>
            <a:r>
              <a:rPr lang="el-GR" sz="2500" dirty="0" err="1" smtClean="0"/>
              <a:t>τηλε</a:t>
            </a:r>
            <a:r>
              <a:rPr lang="el-GR" sz="2500" dirty="0" smtClean="0"/>
              <a:t>-ιατρική</a:t>
            </a:r>
          </a:p>
          <a:p>
            <a:pPr>
              <a:buFont typeface="Arial" charset="0"/>
              <a:buNone/>
            </a:pPr>
            <a:r>
              <a:rPr lang="el-GR" sz="2500" b="1" i="1" dirty="0" smtClean="0"/>
              <a:t>Δια βίου εκπαίδευση</a:t>
            </a:r>
            <a:r>
              <a:rPr lang="el-GR" sz="2500" dirty="0" smtClean="0"/>
              <a:t>: προγράμματα προσαρμοσμένα στις ανάγκες εργοδοτών και εργαζομένων και κοινωνικής επιχειρηματικότητας των νησιών με χρήση ΤΠΕ</a:t>
            </a:r>
          </a:p>
          <a:p>
            <a:pPr>
              <a:buFont typeface="Arial" charset="0"/>
              <a:buNone/>
            </a:pPr>
            <a:r>
              <a:rPr lang="el-GR" sz="2500" b="1" i="1" dirty="0" smtClean="0"/>
              <a:t>ΟΤΑ</a:t>
            </a:r>
            <a:r>
              <a:rPr lang="el-GR" sz="2500" dirty="0" smtClean="0"/>
              <a:t>: ενίσχυση για τη παροχή δημόσιων υπηρεσιών με προγραμματικές συμβάσεις και χρήση ΤΠΕ – Μεταφορά αρμοδιοτήτων και των αντίστοιχων πόρων για τοπικές υποθέσεις </a:t>
            </a:r>
          </a:p>
          <a:p>
            <a:pPr>
              <a:buFont typeface="Arial" charset="0"/>
              <a:buNone/>
            </a:pPr>
            <a:endParaRPr lang="el-GR" sz="2500" dirty="0" smtClean="0"/>
          </a:p>
          <a:p>
            <a:pPr>
              <a:buFont typeface="Arial" charset="0"/>
              <a:buNone/>
            </a:pPr>
            <a:endParaRPr lang="el-GR" sz="25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562074"/>
          </a:xfrm>
        </p:spPr>
        <p:txBody>
          <a:bodyPr/>
          <a:lstStyle/>
          <a:p>
            <a:r>
              <a:rPr lang="el-GR" sz="4000" dirty="0" smtClean="0"/>
              <a:t>Νησιά </a:t>
            </a:r>
            <a:r>
              <a:rPr lang="el-GR" sz="4000" dirty="0" err="1" smtClean="0"/>
              <a:t>Ισων</a:t>
            </a:r>
            <a:r>
              <a:rPr lang="el-GR" sz="4000" dirty="0" smtClean="0"/>
              <a:t> Ευκαιριών – Ο ρόλος των ΤΠΕ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16624"/>
          </a:xfrm>
        </p:spPr>
        <p:txBody>
          <a:bodyPr/>
          <a:lstStyle/>
          <a:p>
            <a:pPr>
              <a:buNone/>
            </a:pPr>
            <a:r>
              <a:rPr lang="el-GR" sz="2500" b="1" i="1" dirty="0" err="1" smtClean="0"/>
              <a:t>Ακτοπλοϊα</a:t>
            </a:r>
            <a:r>
              <a:rPr lang="el-GR" sz="2500" b="1" i="1" dirty="0" smtClean="0"/>
              <a:t> (εξασφάλιση στο δικαίωμα για μετακίνηση – κρίσιμο στοιχείο ελκυστικότητας των νησιών)</a:t>
            </a:r>
            <a:r>
              <a:rPr lang="el-GR" sz="2500" dirty="0" smtClean="0"/>
              <a:t>: </a:t>
            </a:r>
          </a:p>
          <a:p>
            <a:pPr lvl="1"/>
            <a:r>
              <a:rPr lang="el-GR" sz="2100" dirty="0" err="1" smtClean="0"/>
              <a:t>Εμφαση</a:t>
            </a:r>
            <a:r>
              <a:rPr lang="el-GR" sz="2100" dirty="0" smtClean="0"/>
              <a:t> στη ζήτηση (τις ανάγκες των νησιωτών και των νησιών) και όχι στη προσφορά</a:t>
            </a:r>
          </a:p>
          <a:p>
            <a:pPr lvl="1"/>
            <a:r>
              <a:rPr lang="el-GR" sz="2100" dirty="0" smtClean="0"/>
              <a:t>Βελτιστοποίηση του σχεδιασμού του δικτύου με βάση τις ανάγκες και συνδυασμένες μεταφορές </a:t>
            </a:r>
          </a:p>
          <a:p>
            <a:pPr lvl="1"/>
            <a:r>
              <a:rPr lang="el-GR" sz="2100" dirty="0" smtClean="0"/>
              <a:t>Βελτίωση διαδικασιών δρομολόγησης πλοίων σε ελεύθερες γραμμές και σε γραμμές δημόσιου συμφέροντος</a:t>
            </a:r>
          </a:p>
          <a:p>
            <a:pPr lvl="1"/>
            <a:r>
              <a:rPr lang="el-GR" sz="2100" dirty="0" smtClean="0"/>
              <a:t>Σύστημα κρατήσεων εφάμιλλο του αεροπορικού για ενίσχυση της κινητικότητας αλλά και της </a:t>
            </a:r>
            <a:r>
              <a:rPr lang="el-GR" sz="2100" dirty="0" err="1" smtClean="0"/>
              <a:t>επισκεψιμότητας</a:t>
            </a:r>
            <a:r>
              <a:rPr lang="el-GR" sz="2100" dirty="0" smtClean="0"/>
              <a:t> / τουρισμού – έγκαιρη ανακοίνωση για μια </a:t>
            </a:r>
            <a:r>
              <a:rPr lang="el-GR" sz="2100" dirty="0" err="1" smtClean="0"/>
              <a:t>δρομολογιακή</a:t>
            </a:r>
            <a:r>
              <a:rPr lang="el-GR" sz="2100" dirty="0" smtClean="0"/>
              <a:t> περίοδο</a:t>
            </a:r>
          </a:p>
          <a:p>
            <a:pPr lvl="1"/>
            <a:r>
              <a:rPr lang="el-GR" sz="2100" dirty="0" smtClean="0"/>
              <a:t>Δυνατότητα έκτακτης δρομολόγησης κατά τη διάρκεια της υψηλής περιόδου και μικρότερων αλλά </a:t>
            </a:r>
            <a:r>
              <a:rPr lang="el-GR" sz="2100" dirty="0" err="1" smtClean="0"/>
              <a:t>αξιόπλοων</a:t>
            </a:r>
            <a:r>
              <a:rPr lang="el-GR" sz="2100" dirty="0" smtClean="0"/>
              <a:t> πλοίων το χειμώνα ώστε να αντιμετωπίζεται η υψηλή εποχιακή ζήτηση</a:t>
            </a:r>
          </a:p>
          <a:p>
            <a:pPr lvl="1"/>
            <a:r>
              <a:rPr lang="el-GR" sz="2100" dirty="0" smtClean="0"/>
              <a:t>Σύστημα ελέγχου της καλής εκτέλεσης της υπηρεσίας βάση κριτήρια όπως η συχνότητα, η ταχύτητα, το κόστος, οι «ξενοδοχειακές» υπηρεσίες   </a:t>
            </a:r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Επόμενα Βήματα Σχεδιασμού – Δράσης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52513"/>
            <a:ext cx="8964613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Προσδιορισμός των αναγκαίων </a:t>
            </a:r>
            <a:r>
              <a:rPr lang="el-GR" sz="2500" b="1" dirty="0" smtClean="0"/>
              <a:t>θεσμικών </a:t>
            </a:r>
            <a:r>
              <a:rPr lang="el-GR" sz="2500" b="1" dirty="0" smtClean="0"/>
              <a:t>&amp; οργανωτικών μεταβολών </a:t>
            </a:r>
            <a:r>
              <a:rPr lang="el-GR" sz="2500" dirty="0" smtClean="0"/>
              <a:t>για την υλοποίηση της Στρατηγικής των Νησιών σε συνεργασία με τα αρμόδια Υπουργεία </a:t>
            </a: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Τοπικός Αναπτυξιακός Σχεδιασμός </a:t>
            </a:r>
            <a:r>
              <a:rPr lang="el-GR" sz="2500" b="1" dirty="0" smtClean="0"/>
              <a:t>ανά νησί </a:t>
            </a:r>
            <a:r>
              <a:rPr lang="el-GR" sz="2500" dirty="0" smtClean="0"/>
              <a:t>με βάση τη </a:t>
            </a:r>
            <a:r>
              <a:rPr lang="el-GR" sz="2500" b="1" dirty="0" smtClean="0"/>
              <a:t>κοινή στρατηγική </a:t>
            </a:r>
            <a:r>
              <a:rPr lang="el-GR" sz="2500" dirty="0" smtClean="0"/>
              <a:t> που θα εξειδικευθεί ανά περιφέρεια. Δημιουργία </a:t>
            </a:r>
            <a:r>
              <a:rPr lang="el-GR" sz="2500" dirty="0" err="1" smtClean="0"/>
              <a:t>πολυταμειακών</a:t>
            </a:r>
            <a:r>
              <a:rPr lang="el-GR" sz="2500" dirty="0" smtClean="0"/>
              <a:t> ολοκληρωμένων  προγραμμάτων Τοπικής Ανάπτυξης (τύπου </a:t>
            </a:r>
            <a:r>
              <a:rPr lang="en-US" sz="2500" dirty="0" smtClean="0"/>
              <a:t>Leader) </a:t>
            </a:r>
            <a:r>
              <a:rPr lang="el-GR" sz="2500" dirty="0" smtClean="0"/>
              <a:t>αξιοποιώντας την σχετική πρόβλεψη</a:t>
            </a:r>
            <a:r>
              <a:rPr lang="en-US" sz="2500" dirty="0" smtClean="0"/>
              <a:t> </a:t>
            </a:r>
            <a:r>
              <a:rPr lang="el-GR" sz="2500" dirty="0" smtClean="0"/>
              <a:t>των νέων κανονισμών (πρόταση προς Υπουργεία Ανάπτυξης και Αγροτικής Ανάπτυξης και Τροφίμων)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Αξιοποίηση </a:t>
            </a:r>
            <a:r>
              <a:rPr lang="el-GR" sz="2500" dirty="0" smtClean="0"/>
              <a:t>χρηματοδοτήσεων από άλλα προγράμματα εκτός ΕΣΠΑ 2 </a:t>
            </a:r>
            <a:r>
              <a:rPr lang="el-GR" sz="2500" b="1" dirty="0" smtClean="0"/>
              <a:t>μέσα στη λογική της ίδιας στρατηγικής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Διαβούλευση με Αυτοδιοίκηση, Επιμελητήρια και νησιωτικά ΑΕΙ – ΤΕΙ – Ερευνητικά Κέντρα (</a:t>
            </a:r>
            <a:r>
              <a:rPr lang="el-GR" sz="2500" b="1" dirty="0" smtClean="0"/>
              <a:t>Συμβούλιο Νησιωτικής Καινοτομίας με συμμετοχή της ΓΓΕΤ και ΕΕ</a:t>
            </a:r>
            <a:r>
              <a:rPr lang="el-GR" sz="2500" dirty="0" smtClean="0"/>
              <a:t>) για τη εκπόνηση Οράματος, Στόχων και Σχεδίου </a:t>
            </a:r>
            <a:r>
              <a:rPr lang="el-GR" sz="2500" dirty="0" err="1" smtClean="0"/>
              <a:t>Εξυπνης</a:t>
            </a:r>
            <a:r>
              <a:rPr lang="el-GR" sz="2500" dirty="0" smtClean="0"/>
              <a:t> Εξειδίκευσης με βάση τα ιδιαίτερα χαρακτηριστικά και τις ανάγκες των νησιωτικών συμπλεγμάτων (απαιτείται άμεση εκκίνηση)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el-GR" sz="4000" dirty="0" smtClean="0"/>
              <a:t>Επόμενα Βήματα Σχεδιασμού – Δράσης (2)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/>
          <a:lstStyle/>
          <a:p>
            <a:r>
              <a:rPr lang="el-GR" sz="2500" dirty="0" smtClean="0"/>
              <a:t>Αξιοποίηση των υπαρχόντων κονδυλίων από ΕΣΠΑ σχετικά με την  τουριστική προβολή για </a:t>
            </a:r>
            <a:r>
              <a:rPr lang="en-US" sz="2500" b="1" dirty="0" smtClean="0"/>
              <a:t>re-branding </a:t>
            </a:r>
            <a:r>
              <a:rPr lang="el-GR" sz="2500" b="1" dirty="0" smtClean="0"/>
              <a:t>τουρισμού </a:t>
            </a:r>
            <a:r>
              <a:rPr lang="el-GR" sz="2500" dirty="0" smtClean="0"/>
              <a:t>ανά νησί (έχει ξεκινήσει)</a:t>
            </a:r>
          </a:p>
          <a:p>
            <a:r>
              <a:rPr lang="el-GR" sz="2500" dirty="0" smtClean="0"/>
              <a:t>Ανάληψη πρωτοβουλιών για τον συντονισμό της </a:t>
            </a:r>
            <a:r>
              <a:rPr lang="el-GR" sz="2500" b="1" dirty="0" smtClean="0"/>
              <a:t>Ολοκληρωμένης Θαλάσσιας Πολιτικής </a:t>
            </a:r>
            <a:r>
              <a:rPr lang="el-GR" sz="2500" dirty="0" smtClean="0"/>
              <a:t>σε επίπεδο χώρας από ΥΝΑ </a:t>
            </a:r>
          </a:p>
          <a:p>
            <a:r>
              <a:rPr lang="el-GR" sz="2500" dirty="0" smtClean="0"/>
              <a:t>Δημιουργία συστήματος δεικτών για τον </a:t>
            </a:r>
            <a:r>
              <a:rPr lang="el-GR" sz="2500" b="1" dirty="0" smtClean="0"/>
              <a:t>σχεδιασμό</a:t>
            </a:r>
            <a:r>
              <a:rPr lang="el-GR" sz="2500" dirty="0" smtClean="0"/>
              <a:t> και τη </a:t>
            </a:r>
            <a:r>
              <a:rPr lang="el-GR" sz="2500" b="1" dirty="0" smtClean="0"/>
              <a:t>παρακολούθηση</a:t>
            </a:r>
            <a:r>
              <a:rPr lang="el-GR" sz="2500" dirty="0" smtClean="0"/>
              <a:t> της αποτελεσματικότητας των πολιτικών  (</a:t>
            </a:r>
            <a:r>
              <a:rPr lang="el-GR" sz="2500" dirty="0" err="1" smtClean="0"/>
              <a:t>Ατλαντας</a:t>
            </a:r>
            <a:r>
              <a:rPr lang="el-GR" sz="2500" dirty="0" smtClean="0"/>
              <a:t> Νησιών)</a:t>
            </a:r>
          </a:p>
          <a:p>
            <a:r>
              <a:rPr lang="el-GR" sz="2500" b="1" dirty="0" smtClean="0"/>
              <a:t>Πιλοτικές δράσεις </a:t>
            </a:r>
            <a:r>
              <a:rPr lang="el-GR" sz="2500" dirty="0" smtClean="0"/>
              <a:t>άμεσα ώστε να </a:t>
            </a:r>
            <a:r>
              <a:rPr lang="el-GR" sz="2500" dirty="0" err="1" smtClean="0"/>
              <a:t>ελεχθεί</a:t>
            </a:r>
            <a:r>
              <a:rPr lang="el-GR" sz="2500" dirty="0" smtClean="0"/>
              <a:t> η αποτελεσματικότητα των προτάσεων και οι ανάγκες αλλαγών (</a:t>
            </a:r>
            <a:r>
              <a:rPr lang="el-GR" sz="2500" dirty="0" err="1" smtClean="0"/>
              <a:t>ξαναξεκινά</a:t>
            </a:r>
            <a:r>
              <a:rPr lang="el-GR" sz="2500" dirty="0" smtClean="0"/>
              <a:t> με αξιοποίηση πρωτοβουλίας-προετοιμασίας προηγούμενης πολιτικής ηγεσίας)</a:t>
            </a:r>
          </a:p>
          <a:p>
            <a:pPr lvl="1"/>
            <a:endParaRPr lang="el-GR" sz="2100" dirty="0" smtClean="0"/>
          </a:p>
          <a:p>
            <a:pPr lvl="1"/>
            <a:endParaRPr lang="el-GR" sz="2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48072"/>
          </a:xfrm>
        </p:spPr>
        <p:txBody>
          <a:bodyPr/>
          <a:lstStyle/>
          <a:p>
            <a:r>
              <a:rPr lang="el-GR" dirty="0" smtClean="0"/>
              <a:t>Στόχος της εισήγησης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950" y="980728"/>
            <a:ext cx="8928100" cy="587727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/>
              <a:t>Να </a:t>
            </a:r>
            <a:r>
              <a:rPr lang="el-GR" b="1" dirty="0" smtClean="0"/>
              <a:t>δημιουργηθεί </a:t>
            </a:r>
            <a:r>
              <a:rPr lang="el-GR" b="1" dirty="0" err="1" smtClean="0"/>
              <a:t>συναντίληψη</a:t>
            </a:r>
            <a:r>
              <a:rPr lang="el-GR" b="1" dirty="0" smtClean="0"/>
              <a:t>: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/>
              <a:t> </a:t>
            </a:r>
            <a:r>
              <a:rPr lang="el-GR" b="1" dirty="0"/>
              <a:t>Γ</a:t>
            </a:r>
            <a:r>
              <a:rPr lang="el-GR" b="1" dirty="0" smtClean="0"/>
              <a:t>ια </a:t>
            </a:r>
            <a:r>
              <a:rPr lang="el-GR" b="1" dirty="0" smtClean="0"/>
              <a:t>το περιεχόμενο της νησιωτικής πολιτικής και εξειδίκευση για την παραγωγική ανασυγκρότηση στον νησιωτικό χώρο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z="1600" b="1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/>
              <a:t>Ποιο περιεχόμενο και πως διαφοροποιείται από την υπόλοιπη </a:t>
            </a:r>
            <a:r>
              <a:rPr lang="el-GR" b="1" dirty="0" smtClean="0"/>
              <a:t>χώρα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/>
              <a:t>Τι αλλαγές  νομοθετικές &amp; θεσμικές χρειάζονται</a:t>
            </a:r>
            <a:endParaRPr lang="el-GR" b="1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z="1800" b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el-GR" sz="4000" dirty="0" smtClean="0"/>
              <a:t>Επόμενα Βήματα Δράσης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/>
              <a:t>Επίπεδο Δήμου</a:t>
            </a:r>
            <a:endParaRPr lang="en-US" sz="2800" b="1" dirty="0" smtClean="0"/>
          </a:p>
          <a:p>
            <a:r>
              <a:rPr lang="el-GR" sz="2800" dirty="0" smtClean="0"/>
              <a:t>λειτουργία γραφείου πληροφοριών και προβολής με συγκεκριμένες προδιαγραφές σε ότι αφορά στα εργαλεία προώθησης</a:t>
            </a:r>
          </a:p>
          <a:p>
            <a:r>
              <a:rPr lang="el-GR" sz="2800" dirty="0" smtClean="0"/>
              <a:t>καταγραφή υποδομών, πόρων και δραστηριοτήτων που μπορούν να δημιουργήσουν νέα τουριστικά προϊόντα</a:t>
            </a:r>
          </a:p>
          <a:p>
            <a:r>
              <a:rPr lang="el-GR" sz="2800" dirty="0" smtClean="0"/>
              <a:t>Δικτύωση επιχειρήσεων τουρισμού με τοπική οικονομία – τοπικά προϊόντα</a:t>
            </a:r>
          </a:p>
          <a:p>
            <a:r>
              <a:rPr lang="el-GR" sz="2800" dirty="0" smtClean="0"/>
              <a:t>δημιουργία μιας νέας τουριστικής εικόνας που θα αποτελεί και τη βάση του σχεδίου προβολής-προώθησης.</a:t>
            </a:r>
          </a:p>
          <a:p>
            <a:pPr lvl="1"/>
            <a:endParaRPr lang="el-GR" sz="2100" dirty="0" smtClean="0"/>
          </a:p>
          <a:p>
            <a:pPr lvl="1"/>
            <a:endParaRPr lang="el-GR" sz="2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el-GR" sz="4000" dirty="0" smtClean="0"/>
              <a:t>Επόμενα Βήματα Δράσης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/>
              <a:t>Επίπεδο Περιφέρειας</a:t>
            </a:r>
            <a:endParaRPr lang="en-US" sz="2800" b="1" dirty="0" smtClean="0"/>
          </a:p>
          <a:p>
            <a:r>
              <a:rPr lang="el-GR" sz="2800" dirty="0" smtClean="0"/>
              <a:t>Δημιουργία Παρατηρητηρίου για τη παρακολούθηση των εξελίξεων τοπικών, εθνικών και διεθνών για επανασχεδιασμό</a:t>
            </a:r>
          </a:p>
          <a:p>
            <a:r>
              <a:rPr lang="el-GR" sz="2800" dirty="0" smtClean="0"/>
              <a:t>Δημιουργία συστήματος δια βίου εκπαίδευσης εργοδοτών και εργαζομένων</a:t>
            </a:r>
          </a:p>
          <a:p>
            <a:r>
              <a:rPr lang="el-GR" sz="2800" dirty="0" smtClean="0"/>
              <a:t>Δημιουργία σήματος ποιότητας τουριστικών επιχειρήσεων και προορισμών</a:t>
            </a:r>
            <a:endParaRPr lang="en-US" sz="2800" dirty="0" smtClean="0"/>
          </a:p>
          <a:p>
            <a:r>
              <a:rPr lang="el-GR" sz="2800" dirty="0" smtClean="0"/>
              <a:t>Προώθηση ειδικών </a:t>
            </a:r>
            <a:r>
              <a:rPr lang="el-GR" sz="2800" smtClean="0"/>
              <a:t>τουριστικών προϊόντων</a:t>
            </a:r>
            <a:endParaRPr lang="el-GR" sz="2800" dirty="0" smtClean="0"/>
          </a:p>
          <a:p>
            <a:r>
              <a:rPr lang="el-GR" sz="2800" dirty="0" smtClean="0"/>
              <a:t>Δημιουργία νέας – εικόνας και συστήματος προβολής διατηρώντας την αυτονομία των επιμέρους προορισμών</a:t>
            </a:r>
          </a:p>
          <a:p>
            <a:pPr lvl="1"/>
            <a:endParaRPr lang="el-GR" sz="2100" dirty="0" smtClean="0"/>
          </a:p>
          <a:p>
            <a:pPr lvl="1"/>
            <a:endParaRPr lang="el-GR" sz="2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el-GR" sz="3600" b="1" dirty="0" smtClean="0"/>
              <a:t>Ευχαριστώ για τη προσοχή σας</a:t>
            </a:r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sz="3600" b="1" dirty="0" smtClean="0"/>
              <a:t>Γιάννης </a:t>
            </a:r>
            <a:r>
              <a:rPr lang="el-GR" sz="3600" b="1" dirty="0" err="1" smtClean="0"/>
              <a:t>Σπιλάνης</a:t>
            </a:r>
            <a:endParaRPr lang="el-GR" sz="3600" b="1" dirty="0" smtClean="0"/>
          </a:p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ispil@aegean.gr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/>
              <a:t>i</a:t>
            </a:r>
            <a:r>
              <a:rPr lang="en-US" sz="2800" dirty="0" smtClean="0"/>
              <a:t>oannispilanis.blogspot.gr</a:t>
            </a:r>
          </a:p>
          <a:p>
            <a:pPr marL="0" indent="0" algn="ctr">
              <a:buNone/>
            </a:pPr>
            <a:r>
              <a:rPr lang="en-US" sz="2800" dirty="0" smtClean="0"/>
              <a:t>lidaegean.blogspot.gr</a:t>
            </a:r>
          </a:p>
          <a:p>
            <a:pPr marL="0" indent="0" algn="ctr">
              <a:buNone/>
            </a:pPr>
            <a:r>
              <a:rPr lang="en-US" sz="2800" dirty="0" smtClean="0"/>
              <a:t>Fb: </a:t>
            </a:r>
            <a:r>
              <a:rPr lang="el-GR" sz="2800" dirty="0" smtClean="0"/>
              <a:t>Εργαστήριο Τοπικής και Νησιωτικής Ανάπτυξης</a:t>
            </a:r>
          </a:p>
          <a:p>
            <a:pPr marL="0" indent="0" algn="ctr">
              <a:buNone/>
            </a:pPr>
            <a:r>
              <a:rPr lang="en-US" sz="2800" dirty="0" smtClean="0"/>
              <a:t>Fb: </a:t>
            </a:r>
            <a:r>
              <a:rPr lang="el-GR" sz="2800" dirty="0" smtClean="0"/>
              <a:t>Παρατηρητήριο Βιώσιμου Τουρισμού Αιγαίου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38487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el-GR" sz="4000" dirty="0" smtClean="0"/>
              <a:t>Ερωτήσεις</a:t>
            </a:r>
            <a:r>
              <a:rPr lang="el-GR" dirty="0" smtClean="0"/>
              <a:t> προς απάντηση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Το </a:t>
            </a:r>
            <a:r>
              <a:rPr lang="el-GR" sz="2400" b="1" dirty="0" smtClean="0"/>
              <a:t>υφιστάμενο νομοθετικό πλαίσιο </a:t>
            </a:r>
            <a:r>
              <a:rPr lang="el-GR" sz="2400" dirty="0" smtClean="0"/>
              <a:t>είναι κατάλληλο για τον νησιωτικό χώρο; </a:t>
            </a:r>
            <a:r>
              <a:rPr lang="el-GR" sz="2400" dirty="0" smtClean="0"/>
              <a:t>(</a:t>
            </a:r>
            <a:r>
              <a:rPr lang="el-GR" sz="2400" dirty="0" smtClean="0"/>
              <a:t>πχ. κρατικές ενισχύσεις σε νησιωτικές επιχειρήσεις</a:t>
            </a:r>
            <a:r>
              <a:rPr lang="el-GR" sz="2400" dirty="0"/>
              <a:t>). Ποιες αλλαγές χρειάζονται; </a:t>
            </a:r>
            <a:endParaRPr lang="el-G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Οι </a:t>
            </a:r>
            <a:r>
              <a:rPr lang="el-GR" sz="2400" b="1" dirty="0" smtClean="0"/>
              <a:t>υφιστάμενες πολιτικές</a:t>
            </a:r>
            <a:r>
              <a:rPr lang="el-GR" sz="2400" dirty="0" smtClean="0"/>
              <a:t>, η στοχοθεσία τους, ο τρόπος που σχεδιάζονται και ασκούνται, οι ελεγκτικές διαδικασίες είναι κατάλληλες και αποτελεσματικές για τα νησιά; (Πχ. Ποια τα αποτελέσματα μετά από 30 χρόνια; Ποιες χωρικές διαφορές; Γιατί;)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b="1" dirty="0"/>
              <a:t>Αξιολόγηση σχεδιασμού και μηχανισμών/δομών </a:t>
            </a:r>
            <a:r>
              <a:rPr lang="el-GR" sz="2400" b="1" dirty="0" smtClean="0"/>
              <a:t>υλοποίησης</a:t>
            </a:r>
            <a:r>
              <a:rPr lang="el-GR" sz="2400" dirty="0" smtClean="0"/>
              <a:t>. Ο </a:t>
            </a:r>
            <a:r>
              <a:rPr lang="el-GR" sz="2400" dirty="0" smtClean="0"/>
              <a:t>τρόπος που εκπονούνται και υλοποιούνται </a:t>
            </a:r>
            <a:r>
              <a:rPr lang="el-GR" sz="2400" b="1" dirty="0" smtClean="0"/>
              <a:t>τα σχέδια δράσης </a:t>
            </a:r>
            <a:r>
              <a:rPr lang="el-GR" sz="2400" dirty="0" smtClean="0"/>
              <a:t>είναι ο καταλληλότερος; Γίνεται σωστή αξιοποίηση των υπαρχόντων προγραμμάτων και πόρων (ευρωπαϊκών, εθνικών, άλλων) για την επίτευξη των στόχων της νησιωτικής πολιτικής; </a:t>
            </a:r>
            <a:r>
              <a:rPr lang="el-GR" sz="2400" dirty="0" smtClean="0"/>
              <a:t>() </a:t>
            </a:r>
            <a:endParaRPr lang="el-G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Ποιο </a:t>
            </a:r>
            <a:r>
              <a:rPr lang="el-GR" sz="2400" b="1" dirty="0" smtClean="0"/>
              <a:t>σύστημα παρακολούθησης </a:t>
            </a:r>
            <a:r>
              <a:rPr lang="el-GR" sz="2400" dirty="0" smtClean="0"/>
              <a:t>με δείκτες για τον έλεγχο τόσο την επίτευξη των γενικών αναπτυξιακών στόχων όσο και των στόχων (αποτελεσμάτων). Αναγκαιότητα για Κοινό Πλαίσιο Στρατηγικής. </a:t>
            </a: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ctr">
              <a:buNone/>
            </a:pPr>
            <a:r>
              <a:rPr lang="el-GR" sz="3600" dirty="0" smtClean="0"/>
              <a:t>ΟΡΑΜΑ</a:t>
            </a:r>
          </a:p>
          <a:p>
            <a:pPr algn="ctr">
              <a:buNone/>
            </a:pPr>
            <a:endParaRPr lang="el-GR" sz="3600" dirty="0" smtClean="0"/>
          </a:p>
          <a:p>
            <a:pPr algn="ctr">
              <a:buNone/>
            </a:pPr>
            <a:r>
              <a:rPr lang="el-GR" sz="3600" dirty="0" smtClean="0"/>
              <a:t>ΣΤΡΑΤΗΓΙΚΗ</a:t>
            </a:r>
          </a:p>
          <a:p>
            <a:pPr algn="ctr">
              <a:buNone/>
            </a:pPr>
            <a:endParaRPr lang="el-GR" sz="3600" dirty="0" smtClean="0"/>
          </a:p>
          <a:p>
            <a:pPr algn="ctr">
              <a:buNone/>
            </a:pPr>
            <a:r>
              <a:rPr lang="el-GR" sz="3600" dirty="0" smtClean="0"/>
              <a:t>ΠΟΛΙΤΙΚΕΣ</a:t>
            </a:r>
          </a:p>
          <a:p>
            <a:pPr>
              <a:buNone/>
            </a:pPr>
            <a:endParaRPr lang="el-GR" sz="3600" dirty="0" smtClean="0"/>
          </a:p>
          <a:p>
            <a:pPr algn="ctr">
              <a:buNone/>
            </a:pPr>
            <a:r>
              <a:rPr lang="el-GR" sz="3600" dirty="0" smtClean="0"/>
              <a:t>ΔΡΑΣΕΙΣ - ΕΡΓΑ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pPr algn="ctr">
              <a:buNone/>
            </a:pPr>
            <a:r>
              <a:rPr lang="el-GR" b="1" dirty="0" smtClean="0"/>
              <a:t>Η μακροχρόνια στρατηγική</a:t>
            </a:r>
          </a:p>
          <a:p>
            <a:pPr algn="ctr">
              <a:buNone/>
            </a:pPr>
            <a:r>
              <a:rPr lang="el-GR" b="1" dirty="0" smtClean="0"/>
              <a:t>βασισμένη</a:t>
            </a:r>
          </a:p>
          <a:p>
            <a:pPr algn="ctr">
              <a:buNone/>
            </a:pPr>
            <a:r>
              <a:rPr lang="el-GR" b="1" dirty="0" smtClean="0"/>
              <a:t>σε ένα κοινό όραμα: 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Τα νησιά, κοινωνίες των 365 ημερών</a:t>
            </a:r>
          </a:p>
          <a:p>
            <a:pPr algn="ctr">
              <a:buNone/>
            </a:pPr>
            <a:r>
              <a:rPr lang="el-GR" b="1" dirty="0" smtClean="0"/>
              <a:t>με ανταγωνιστικές δραστηριότητες</a:t>
            </a:r>
          </a:p>
          <a:p>
            <a:pPr algn="ctr">
              <a:buNone/>
            </a:pPr>
            <a:r>
              <a:rPr lang="el-GR" b="1" dirty="0" smtClean="0"/>
              <a:t>και μια</a:t>
            </a:r>
          </a:p>
          <a:p>
            <a:pPr algn="ctr">
              <a:buNone/>
            </a:pPr>
            <a:r>
              <a:rPr lang="el-GR" b="1" dirty="0" smtClean="0"/>
              <a:t>μοναδική ποιότητα ζωής </a:t>
            </a:r>
          </a:p>
          <a:p>
            <a:pPr algn="ctr">
              <a:buNone/>
            </a:pPr>
            <a:r>
              <a:rPr lang="el-GR" b="1" dirty="0" smtClean="0"/>
              <a:t>βασισμένα στο μοναδικό φυσικό και πολιτιστικό περιβάλλον</a:t>
            </a:r>
          </a:p>
          <a:p>
            <a:pPr algn="ctr">
              <a:buNone/>
            </a:pPr>
            <a:r>
              <a:rPr lang="el-GR" b="1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692275" y="981075"/>
            <a:ext cx="7451725" cy="1152525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i="1" dirty="0"/>
              <a:t>ΚΛΑΔΙΚΕΣ ΠΟΛΙΤΙΚΕΣ</a:t>
            </a:r>
            <a:r>
              <a:rPr lang="el-GR" dirty="0"/>
              <a:t>:  ΚΟΙΝΗ ΑΓΡΟΤΙΚΗ ΠΟΛΙΤΙΚΗ, ΟΛΟΚΛΗΡΩΜΕΝΗ ΘΑΛΑΣΣΙΑ ΠΟΛΤΙΚΗ, ΠΟΛΙΤΙΚΗ ΕΝΕΡΓΕΙΑΣ,  ΕΘΝΙΚΩΝ ΕΝΙΣΧΥΣΕΩΝ, ΔΙΚΤΥΩΝ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i="1" dirty="0"/>
              <a:t>ΠΟΛΙΤΙΚΗ ΣΥΝΟΧΗΣ</a:t>
            </a:r>
            <a:r>
              <a:rPr lang="el-GR" dirty="0"/>
              <a:t>: ΔΙΑΡΘΡΩΤΙΚΑ ΤΑΜΕΙΑ, </a:t>
            </a:r>
            <a:r>
              <a:rPr lang="el-GR" dirty="0" err="1"/>
              <a:t>ΕΤΕπ</a:t>
            </a:r>
            <a:r>
              <a:rPr lang="el-GR" dirty="0"/>
              <a:t>, </a:t>
            </a:r>
            <a:r>
              <a:rPr lang="el-GR" dirty="0" smtClean="0"/>
              <a:t>ΕΟΧ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0" y="260350"/>
            <a:ext cx="140335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ΣΤΡΑΤΗΓΙΚΗ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0" y="1052513"/>
            <a:ext cx="1403350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ΕΥΡΩΠΗ </a:t>
            </a:r>
            <a:r>
              <a:rPr lang="el-GR" dirty="0" smtClean="0"/>
              <a:t>2020+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2349500"/>
            <a:ext cx="140335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ΕΛΛΑΔΑ </a:t>
            </a:r>
            <a:r>
              <a:rPr lang="el-GR" dirty="0" smtClean="0"/>
              <a:t>2020+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429000"/>
            <a:ext cx="140335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ΝΗΣΙΑ </a:t>
            </a:r>
            <a:r>
              <a:rPr lang="el-GR" dirty="0" smtClean="0"/>
              <a:t>2020+</a:t>
            </a:r>
            <a:endParaRPr lang="el-G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i="1" dirty="0"/>
              <a:t>ΠΟΙΟΤΙΚΑ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i="1" dirty="0"/>
              <a:t>ΠΡΑΣΙΝΑ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i="1" dirty="0"/>
              <a:t>ΙΣΩΝ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i="1" dirty="0"/>
              <a:t>ΕΥΚΑΙΡΙΩΝ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1692275" y="260350"/>
            <a:ext cx="7451725" cy="576263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/>
              <a:t>ΠΟΛΙΤΙΚΕΣ: ΚΛΑΔΙΚΕΣ - ΔΙΑΡΘΡΩΤΙΚΕΣ</a:t>
            </a: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1692275" y="2276475"/>
            <a:ext cx="7451725" cy="1081088"/>
          </a:xfrm>
          <a:prstGeom prst="roundRect">
            <a:avLst>
              <a:gd name="adj" fmla="val 4881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i="1" dirty="0"/>
              <a:t>ΚΛΑΔΙΚΕΣ ΠΟΛΙΤΙΚΕΣ</a:t>
            </a:r>
            <a:r>
              <a:rPr lang="el-GR" dirty="0"/>
              <a:t>: ΑΓΡΟΤΙΚΗ, ΤΟΥΡΙΣΜΟΥ, ΕΠΕΝΔΥΣΕΩΝ,  ΠΟΛΙΤΙΣΜΟΥ, ΠΕΡΙΒΑΛΛΟΝΤΟΣ, ΔΙΑ ΒΙΟΥ ΕΚΠΑΙΔΕΥΣΗΣ, ΥΓΕΙΑΣ, ΑΚΤΟΠΛΟΙΑΣ</a:t>
            </a:r>
            <a:r>
              <a:rPr lang="el-GR" dirty="0" smtClean="0"/>
              <a:t>. ΥΠΗΡΕΣΙΩΝ ΔΗΜΟΣΙΟΥ ΣΥΜΦΕΡΟΝΤΟΣ</a:t>
            </a:r>
            <a:endParaRPr lang="el-G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i="1" dirty="0"/>
              <a:t>ΠΟΛΙΤΙΚΗ ΣΥΝΟΧΗΣ</a:t>
            </a:r>
            <a:r>
              <a:rPr lang="el-GR" dirty="0"/>
              <a:t>: ΠΡΟΓΡΑΜΜΑ ΔΗΜΟΣΙΩΝ ΕΠΕΝΔΥΣΕΩΝ  </a:t>
            </a:r>
          </a:p>
        </p:txBody>
      </p:sp>
      <p:sp>
        <p:nvSpPr>
          <p:cNvPr id="16" name="15 - Δεξιό βέλος"/>
          <p:cNvSpPr/>
          <p:nvPr/>
        </p:nvSpPr>
        <p:spPr>
          <a:xfrm>
            <a:off x="1258888" y="1484313"/>
            <a:ext cx="360362" cy="288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7" name="16 - Δεξιό βέλος"/>
          <p:cNvSpPr/>
          <p:nvPr/>
        </p:nvSpPr>
        <p:spPr>
          <a:xfrm>
            <a:off x="1258888" y="2636838"/>
            <a:ext cx="360362" cy="2873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1547813" y="3500438"/>
            <a:ext cx="7596187" cy="2889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Δράσεις  Διοίκησης, Αυτοδιοίκησης, Επιχειρήσεων, Φορέων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9" name="18 - Βέλος προς τα κάτω"/>
          <p:cNvSpPr/>
          <p:nvPr/>
        </p:nvSpPr>
        <p:spPr>
          <a:xfrm>
            <a:off x="5003800" y="1916113"/>
            <a:ext cx="288925" cy="57626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2" name="21 - Βέλος προς τα κάτω"/>
          <p:cNvSpPr/>
          <p:nvPr/>
        </p:nvSpPr>
        <p:spPr>
          <a:xfrm>
            <a:off x="5003800" y="3141663"/>
            <a:ext cx="288925" cy="431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25 - Έλλειψη"/>
          <p:cNvSpPr/>
          <p:nvPr/>
        </p:nvSpPr>
        <p:spPr>
          <a:xfrm>
            <a:off x="1476375" y="3860800"/>
            <a:ext cx="7523163" cy="36036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Δράσεις  Γενικής Γραμματείας Αιγαίου και Νησιωτικής Πολιτικής </a:t>
            </a:r>
          </a:p>
        </p:txBody>
      </p:sp>
      <p:sp>
        <p:nvSpPr>
          <p:cNvPr id="27" name="26 - Στρογγυλεμένο ορθογώνιο"/>
          <p:cNvSpPr/>
          <p:nvPr/>
        </p:nvSpPr>
        <p:spPr>
          <a:xfrm>
            <a:off x="2195513" y="1125538"/>
            <a:ext cx="6048375" cy="20875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chemeClr val="tx1"/>
                </a:solidFill>
              </a:rPr>
              <a:t>ΝΗΣΙΩΤΙΚΗ ΠΟΛΙΤΙΚΗ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chemeClr val="tx1"/>
                </a:solidFill>
              </a:rPr>
              <a:t>Ρήτρα </a:t>
            </a:r>
            <a:r>
              <a:rPr lang="el-GR" sz="3600" dirty="0" err="1">
                <a:solidFill>
                  <a:schemeClr val="tx1"/>
                </a:solidFill>
              </a:rPr>
              <a:t>νησιωτικότητας</a:t>
            </a:r>
            <a:endParaRPr lang="el-GR" sz="3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>
                <a:solidFill>
                  <a:schemeClr val="tx1"/>
                </a:solidFill>
              </a:rPr>
              <a:t>Κόστος </a:t>
            </a:r>
            <a:r>
              <a:rPr lang="el-GR" sz="3600" dirty="0" err="1">
                <a:solidFill>
                  <a:schemeClr val="tx1"/>
                </a:solidFill>
              </a:rPr>
              <a:t>νησιωτικότητας</a:t>
            </a:r>
            <a:endParaRPr lang="el-GR" sz="3600" dirty="0">
              <a:solidFill>
                <a:schemeClr val="tx1"/>
              </a:solidFill>
            </a:endParaRPr>
          </a:p>
        </p:txBody>
      </p:sp>
      <p:sp>
        <p:nvSpPr>
          <p:cNvPr id="28" name="27 - Βέλος προς τα κάτω"/>
          <p:cNvSpPr/>
          <p:nvPr/>
        </p:nvSpPr>
        <p:spPr>
          <a:xfrm>
            <a:off x="0" y="765175"/>
            <a:ext cx="323850" cy="50323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9" name="28 - Βέλος προς τα κάτω"/>
          <p:cNvSpPr/>
          <p:nvPr/>
        </p:nvSpPr>
        <p:spPr>
          <a:xfrm>
            <a:off x="0" y="1916113"/>
            <a:ext cx="323850" cy="50482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0" name="29 - Βέλος προς τα κάτω"/>
          <p:cNvSpPr/>
          <p:nvPr/>
        </p:nvSpPr>
        <p:spPr>
          <a:xfrm>
            <a:off x="0" y="3068638"/>
            <a:ext cx="323850" cy="50482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3" name="32 - Δεξιό βέλος"/>
          <p:cNvSpPr/>
          <p:nvPr/>
        </p:nvSpPr>
        <p:spPr>
          <a:xfrm>
            <a:off x="1258888" y="4508500"/>
            <a:ext cx="433387" cy="2889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4" name="33 - Δεξιό βέλος"/>
          <p:cNvSpPr/>
          <p:nvPr/>
        </p:nvSpPr>
        <p:spPr>
          <a:xfrm>
            <a:off x="1187450" y="5300663"/>
            <a:ext cx="504825" cy="2889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6" name="35 - Δεξιό βέλος"/>
          <p:cNvSpPr/>
          <p:nvPr/>
        </p:nvSpPr>
        <p:spPr>
          <a:xfrm>
            <a:off x="1187450" y="6237288"/>
            <a:ext cx="504825" cy="2873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7" name="36 - Έλλειψη"/>
          <p:cNvSpPr/>
          <p:nvPr/>
        </p:nvSpPr>
        <p:spPr>
          <a:xfrm>
            <a:off x="1692275" y="4221163"/>
            <a:ext cx="7451725" cy="863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tx1"/>
                </a:solidFill>
              </a:rPr>
              <a:t>Re-Branding </a:t>
            </a:r>
            <a:r>
              <a:rPr lang="el-GR" sz="1400" i="1" dirty="0">
                <a:solidFill>
                  <a:schemeClr val="tx1"/>
                </a:solidFill>
              </a:rPr>
              <a:t>Τουριστικού προϊόντος με διαφοροποίηση και βελτίωση ποιότητας προϊόντος και σύνδεση με τοπικά προϊόντα ποιότητας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Ανάδειξη και προβολή πολιτισμού. Ενίσχυση </a:t>
            </a:r>
            <a:r>
              <a:rPr lang="el-GR" sz="1400" i="1" dirty="0" err="1">
                <a:solidFill>
                  <a:schemeClr val="tx1"/>
                </a:solidFill>
              </a:rPr>
              <a:t>υπερτοπικών</a:t>
            </a:r>
            <a:r>
              <a:rPr lang="el-GR" sz="1400" i="1" dirty="0">
                <a:solidFill>
                  <a:schemeClr val="tx1"/>
                </a:solidFill>
              </a:rPr>
              <a:t> πολιτιστικών και αθλητικών θεσμών</a:t>
            </a:r>
          </a:p>
        </p:txBody>
      </p:sp>
      <p:sp>
        <p:nvSpPr>
          <p:cNvPr id="38" name="37 - Έλλειψη"/>
          <p:cNvSpPr/>
          <p:nvPr/>
        </p:nvSpPr>
        <p:spPr>
          <a:xfrm>
            <a:off x="1763713" y="5084763"/>
            <a:ext cx="7380287" cy="8651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Διατήρηση &amp; Ανάδειξη Δομημένου Περιβάλλοντος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Παρακολούθηση Ποιότητας Φυσικών Πόρων και Δράσεις Προστασίας. Ολοκληρωμένη Θαλάσσια Πολιτική</a:t>
            </a:r>
          </a:p>
        </p:txBody>
      </p:sp>
      <p:sp>
        <p:nvSpPr>
          <p:cNvPr id="40" name="39 - Έλλειψη"/>
          <p:cNvSpPr/>
          <p:nvPr/>
        </p:nvSpPr>
        <p:spPr>
          <a:xfrm>
            <a:off x="1692275" y="5949950"/>
            <a:ext cx="7451725" cy="9080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Δίκτυο ακτοπλοϊκών συγκοινωνιών (ελεύθερες και δημόσιας υπηρεσίας) για βελτίωση κινητικότητας. Συνδυασμός με άλλα μέσα μεταφορών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i="1" dirty="0">
                <a:solidFill>
                  <a:schemeClr val="tx1"/>
                </a:solidFill>
              </a:rPr>
              <a:t>Εξασφάλιση ΥΓΟΣ σε επίπεδο νησιού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1" name="40 - Δεξιό βέλος"/>
          <p:cNvSpPr/>
          <p:nvPr/>
        </p:nvSpPr>
        <p:spPr>
          <a:xfrm>
            <a:off x="1331913" y="476250"/>
            <a:ext cx="360362" cy="288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43" name="42 - Βέλος προς τα κάτω"/>
          <p:cNvSpPr/>
          <p:nvPr/>
        </p:nvSpPr>
        <p:spPr>
          <a:xfrm>
            <a:off x="4859338" y="620713"/>
            <a:ext cx="288925" cy="4318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el-GR" sz="4000" dirty="0" smtClean="0"/>
              <a:t>Η Στρατηγική ως βάση για το σχεδιασμό των προγραμμάτων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/>
          <a:lstStyle/>
          <a:p>
            <a:r>
              <a:rPr lang="el-GR" sz="2500" dirty="0" smtClean="0"/>
              <a:t>Υιοθέτηση Στρατηγικής ως βάση του αναπτυξιακού σχεδιασμού.  Ευρώπη – Ελλάδα – Νησιά 2020 (διαφοροποίηση στρατηγικής με βάση τις ιδιαιτερότητες)</a:t>
            </a:r>
          </a:p>
          <a:p>
            <a:endParaRPr lang="el-GR" sz="2500" dirty="0" smtClean="0"/>
          </a:p>
          <a:p>
            <a:r>
              <a:rPr lang="el-GR" sz="2500" dirty="0" smtClean="0"/>
              <a:t>Αξιοποίηση διαφορετικών προγραμμάτων και πηγών χρηματοδότησης για την υλοποίηση της στρατηγικής και του σχεδιασμού με:</a:t>
            </a:r>
          </a:p>
          <a:p>
            <a:pPr lvl="1"/>
            <a:r>
              <a:rPr lang="el-GR" sz="2500" dirty="0" err="1" smtClean="0"/>
              <a:t>Εμφαση</a:t>
            </a:r>
            <a:r>
              <a:rPr lang="el-GR" sz="2500" dirty="0" smtClean="0"/>
              <a:t> στην βελτίωση της </a:t>
            </a:r>
            <a:r>
              <a:rPr lang="el-GR" sz="2500" b="1" dirty="0" smtClean="0"/>
              <a:t>ανταγωνιστικότητας της οικονομίας</a:t>
            </a:r>
          </a:p>
          <a:p>
            <a:pPr lvl="1"/>
            <a:r>
              <a:rPr lang="el-GR" sz="2500" dirty="0" smtClean="0"/>
              <a:t>Στόχευση στη κατασκευή υποδομών και παροχή υπηρεσιών που στοχεύουν στη βελτίωση της </a:t>
            </a:r>
            <a:r>
              <a:rPr lang="el-GR" sz="2500" b="1" dirty="0" smtClean="0"/>
              <a:t>ελκυστικότητας των νησιών για εγκατάσταση δραστηριοτήτων και ανθρώπων </a:t>
            </a:r>
          </a:p>
          <a:p>
            <a:pPr lvl="1">
              <a:buNone/>
            </a:pPr>
            <a:endParaRPr lang="el-GR" sz="25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l-GR" sz="4000" dirty="0" smtClean="0"/>
              <a:t>Η αναγκαιότητα της διαφοροποίησης των πολιτικών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>
              <a:buNone/>
            </a:pPr>
            <a:r>
              <a:rPr lang="el-GR" sz="2500" dirty="0" smtClean="0"/>
              <a:t>	Η επίτευξη αυτών των (κοινών) στόχων απαιτεί διαφορετικές πολιτικές για τα νησιά που λαμβάνουν υπόψη τα ιδιαίτερα χαρακτηριστικά τους:</a:t>
            </a:r>
          </a:p>
          <a:p>
            <a:r>
              <a:rPr lang="el-GR" sz="2500" dirty="0" smtClean="0"/>
              <a:t>Η «</a:t>
            </a:r>
            <a:r>
              <a:rPr lang="el-GR" sz="2500" b="1" dirty="0" smtClean="0"/>
              <a:t>ποιότητα»</a:t>
            </a:r>
            <a:r>
              <a:rPr lang="el-GR" sz="2500" dirty="0" smtClean="0"/>
              <a:t> προϋπόθεση για ανταγωνιστικές επιχειρήσεις αλλά με ποια πολιτική πχ. για τις ΜΜΕ; Με ποια υποστήριξη στις επιχειρήσεις και από ποιόν πχ. τα </a:t>
            </a:r>
            <a:r>
              <a:rPr lang="el-GR" sz="2500" dirty="0" smtClean="0"/>
              <a:t>ΑΕΙ (καινοτομία)</a:t>
            </a:r>
            <a:endParaRPr lang="el-GR" sz="2500" dirty="0" smtClean="0"/>
          </a:p>
          <a:p>
            <a:r>
              <a:rPr lang="el-GR" sz="2500" dirty="0" smtClean="0"/>
              <a:t>Η </a:t>
            </a:r>
            <a:r>
              <a:rPr lang="el-GR" sz="2500" b="1" dirty="0" smtClean="0"/>
              <a:t>«πράσινη» </a:t>
            </a:r>
            <a:r>
              <a:rPr lang="el-GR" sz="2500" dirty="0" smtClean="0"/>
              <a:t>διαχείριση των πόρων αλλά πως; Με ποια υποστήριξη σε Αυτοδιοίκηση, σε Επιχειρήσεις, σε Κατοίκους;</a:t>
            </a:r>
          </a:p>
          <a:p>
            <a:r>
              <a:rPr lang="el-GR" sz="2500" dirty="0" smtClean="0"/>
              <a:t>Τι σημαίνει «</a:t>
            </a:r>
            <a:r>
              <a:rPr lang="el-GR" sz="2500" b="1" dirty="0" smtClean="0"/>
              <a:t>ίσες ευκαιρίες</a:t>
            </a:r>
            <a:r>
              <a:rPr lang="el-GR" sz="2500" dirty="0" smtClean="0"/>
              <a:t>» και πως υλοποιείται; Πως οργανώνεται η </a:t>
            </a:r>
            <a:r>
              <a:rPr lang="el-GR" sz="2500" dirty="0" err="1" smtClean="0"/>
              <a:t>προσπελασιμότητα</a:t>
            </a:r>
            <a:r>
              <a:rPr lang="el-GR" sz="2500" dirty="0" smtClean="0"/>
              <a:t> σε υπηρεσίες για επιχειρήσεις και πολίτες; Ο ρόλος των ΤΠΕ, του κράτους, των ΟΤΑ, των πολιτών</a:t>
            </a:r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Ποιοτικά Νησιά: η έξυπνη εξειδίκευση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Στόχος η βελτίωση της ανταγωνιστικότητας των νησιωτικών επιχειρήσεων με την ενσωμάτωση καινοτομιών σε όλη τη διαδικασία παραγωγής και διακίνησης προϊόντων και υπηρεσιών με προτεραιότητα σε τουρισμό – αγροτική ανάπτυξη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err="1" smtClean="0"/>
              <a:t>Εμφαση</a:t>
            </a:r>
            <a:r>
              <a:rPr lang="el-GR" sz="2500" dirty="0" smtClean="0"/>
              <a:t> στη δημιουργία προϊόντων και υπηρεσιών με υψηλή προστιθέμενη αξία αξιοποιώντας τοπικούς φυσικούς και πολιτιστικούς πόρους και δημιουργία θέσεων εργασίας με εξειδίκευση</a:t>
            </a:r>
            <a:r>
              <a:rPr lang="en-US" sz="2500" dirty="0" smtClean="0"/>
              <a:t> (</a:t>
            </a:r>
            <a:r>
              <a:rPr lang="el-GR" sz="2500" dirty="0" smtClean="0"/>
              <a:t>πρόγραμμα </a:t>
            </a:r>
            <a:r>
              <a:rPr lang="en-US" sz="2500" dirty="0" smtClean="0"/>
              <a:t>BIOBUS)</a:t>
            </a:r>
            <a:endParaRPr lang="el-GR" sz="25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Αξιοποίηση δημόσιων φυσικών και πολιτιστικών πόρων με την ανάπτυξη Κοινωνικών Συνεταιριστικών Επιχειρήσεων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Η «έξυπνη εξειδίκευση» και η εφαρμογή της προσέγγισης του «Σήματος Τοπικής Ποιότητας και Υπευθυνότητας» σε επιχειρήσεις και ΟΤΑ (πρόγραμμα </a:t>
            </a:r>
            <a:r>
              <a:rPr lang="en-US" sz="2500" dirty="0" smtClean="0"/>
              <a:t>NAIAS)</a:t>
            </a:r>
            <a:r>
              <a:rPr lang="el-GR" sz="2500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500" dirty="0" smtClean="0"/>
              <a:t>Η ανάγκη για </a:t>
            </a:r>
            <a:r>
              <a:rPr lang="el-GR" sz="2500" dirty="0" err="1" smtClean="0"/>
              <a:t>στοχευμένη</a:t>
            </a:r>
            <a:r>
              <a:rPr lang="el-GR" sz="2500" dirty="0" smtClean="0"/>
              <a:t>, υψηλού επιπέδου Δια Βίου Εκπαίδευση εργοδοτών και εργαζομένων</a:t>
            </a:r>
            <a:endParaRPr lang="el-GR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1577</Words>
  <Application>Microsoft Office PowerPoint</Application>
  <PresentationFormat>On-screen Show (4:3)</PresentationFormat>
  <Paragraphs>178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Θέμα του Office</vt:lpstr>
      <vt:lpstr>Εικόνα bitmap</vt:lpstr>
      <vt:lpstr>Παραγωγική Ανασυγκρότηση για τη βιώσιμη ανάπτυξη των νησιών  Γιάννης Σπιλάνης,  Αναπληρωτής  Καθηγητής </vt:lpstr>
      <vt:lpstr>Στόχος της εισήγησης</vt:lpstr>
      <vt:lpstr>Ερωτήσεις προς απάντηση</vt:lpstr>
      <vt:lpstr>PowerPoint Presentation</vt:lpstr>
      <vt:lpstr>PowerPoint Presentation</vt:lpstr>
      <vt:lpstr>PowerPoint Presentation</vt:lpstr>
      <vt:lpstr>Η Στρατηγική ως βάση για το σχεδιασμό των προγραμμάτων</vt:lpstr>
      <vt:lpstr>Η αναγκαιότητα της διαφοροποίησης των πολιτικών </vt:lpstr>
      <vt:lpstr>Ποιοτικά Νησιά: η έξυπνη εξειδίκευση</vt:lpstr>
      <vt:lpstr>Εξυπνη εξειδίκευση: αξιοποίηση φυσικών και πολιτιστικών πόρων</vt:lpstr>
      <vt:lpstr>Ποιοτικά – έξυπνα νησιά και τουρισμός</vt:lpstr>
      <vt:lpstr>Ποιοτικά – έξυπνα νησιά και αγροτικά προϊόντα </vt:lpstr>
      <vt:lpstr>Ολοκληρωμένη Θαλάσσια Πολιτική  </vt:lpstr>
      <vt:lpstr>Πράσινα Νησιά (1)</vt:lpstr>
      <vt:lpstr>Πράσινα Νησιά (2)</vt:lpstr>
      <vt:lpstr>Νησιά Ισων Ευκαιριών – Ο ρόλος των ΤΠΕ</vt:lpstr>
      <vt:lpstr>Νησιά Ισων Ευκαιριών – Ο ρόλος των ΤΠΕ</vt:lpstr>
      <vt:lpstr>Επόμενα Βήματα Σχεδιασμού – Δράσης (1)</vt:lpstr>
      <vt:lpstr>Επόμενα Βήματα Σχεδιασμού – Δράσης (2)</vt:lpstr>
      <vt:lpstr>Επόμενα Βήματα Δράσης</vt:lpstr>
      <vt:lpstr>Επόμενα Βήματα Δράσης</vt:lpstr>
      <vt:lpstr>PowerPoint Presentation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1</dc:creator>
  <cp:lastModifiedBy>Spilanis Ioannis</cp:lastModifiedBy>
  <cp:revision>114</cp:revision>
  <dcterms:created xsi:type="dcterms:W3CDTF">2012-12-01T06:50:32Z</dcterms:created>
  <dcterms:modified xsi:type="dcterms:W3CDTF">2017-05-04T10:57:14Z</dcterms:modified>
</cp:coreProperties>
</file>