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73" r:id="rId2"/>
    <p:sldId id="313" r:id="rId3"/>
    <p:sldId id="314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3945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Οικονομία και Περιβάλλον Ι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2200" b="1" dirty="0" smtClean="0">
                <a:latin typeface="Verdana" pitchFamily="34" charset="0"/>
              </a:rPr>
              <a:t>4</a:t>
            </a:r>
            <a:r>
              <a:rPr lang="el-GR" sz="2200" b="1" dirty="0" smtClean="0">
                <a:latin typeface="Verdana" pitchFamily="34" charset="0"/>
              </a:rPr>
              <a:t> – Ελαστικότητα. Προσδιοριστικοί παράγοντες</a:t>
            </a:r>
          </a:p>
          <a:p>
            <a:pPr algn="l" eaLnBrk="1" hangingPunct="1"/>
            <a:r>
              <a:rPr lang="el-GR" sz="2200" b="1" dirty="0">
                <a:latin typeface="Verdana" pitchFamily="34" charset="0"/>
              </a:rPr>
              <a:t>	</a:t>
            </a:r>
            <a:r>
              <a:rPr lang="el-GR" sz="2200" b="1" dirty="0" smtClean="0">
                <a:latin typeface="Verdana" pitchFamily="34" charset="0"/>
              </a:rPr>
              <a:t>		  Α’ μέρος</a:t>
            </a:r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1941" y="5157192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1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27824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83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08000" rIns="0"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2 - Προτιμήσεις – Καμπύλες αδιαφορίας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Η καμπύλη που δείχνει τους συνδυασμούς καταναλωτικών αγαθών που παρέχουν στον καταναλωτή το ίδιο επίπεδο ικανοποίησης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Αγαθό Α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 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50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30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 0	    70    90		        Αγαθό Β	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987824" y="2492896"/>
            <a:ext cx="0" cy="230425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7824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9768092">
            <a:off x="3561086" y="2565328"/>
            <a:ext cx="1440160" cy="1781245"/>
          </a:xfrm>
          <a:prstGeom prst="arc">
            <a:avLst>
              <a:gd name="adj1" fmla="val 16504162"/>
              <a:gd name="adj2" fmla="val 229979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Arc 10"/>
          <p:cNvSpPr/>
          <p:nvPr/>
        </p:nvSpPr>
        <p:spPr>
          <a:xfrm rot="9768092">
            <a:off x="3869843" y="2377533"/>
            <a:ext cx="1440160" cy="1800200"/>
          </a:xfrm>
          <a:prstGeom prst="arc">
            <a:avLst>
              <a:gd name="adj1" fmla="val 16003659"/>
              <a:gd name="adj2" fmla="val 229979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87824" y="3717032"/>
            <a:ext cx="100811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35896" y="3717032"/>
            <a:ext cx="0" cy="10801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95936" y="3717032"/>
            <a:ext cx="0" cy="10801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87824" y="4221088"/>
            <a:ext cx="100811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23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08000" rIns="0"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2 - Προτιμήσεις – Καμπύλες αδιαφορίας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Οριακός λόγος υποκατάστασης: Η αναλογία στην οποία ο καταναλωτής είναι πρόθυμος να ανταλλάξει ένα αγαθό με ένα άλλο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Αγαθό Α				</a:t>
            </a:r>
            <a:r>
              <a:rPr lang="el-GR" sz="1400" b="1" u="sng" dirty="0" smtClean="0">
                <a:latin typeface="Verdana" pitchFamily="34" charset="0"/>
              </a:rPr>
              <a:t>Ιδιότητες:</a:t>
            </a:r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       0				* Υψηλότερες προτιμότερες</a:t>
            </a: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* Αρνητική κλίση</a:t>
            </a: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* Κυρτές προς αρχή αξόνων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50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30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 0	    70    90		        Αγαθό Β	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987824" y="2492896"/>
            <a:ext cx="0" cy="230425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7824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9768092">
            <a:off x="3561086" y="2565328"/>
            <a:ext cx="1440160" cy="1781245"/>
          </a:xfrm>
          <a:prstGeom prst="arc">
            <a:avLst>
              <a:gd name="adj1" fmla="val 16504162"/>
              <a:gd name="adj2" fmla="val 229979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Arc 10"/>
          <p:cNvSpPr/>
          <p:nvPr/>
        </p:nvSpPr>
        <p:spPr>
          <a:xfrm rot="9768092">
            <a:off x="3869843" y="2377533"/>
            <a:ext cx="1440160" cy="1800200"/>
          </a:xfrm>
          <a:prstGeom prst="arc">
            <a:avLst>
              <a:gd name="adj1" fmla="val 16003659"/>
              <a:gd name="adj2" fmla="val 229979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87824" y="3717032"/>
            <a:ext cx="100811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35896" y="3717032"/>
            <a:ext cx="0" cy="10801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95936" y="3717032"/>
            <a:ext cx="0" cy="10801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87824" y="4221088"/>
            <a:ext cx="100811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37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2 - Προτιμήσεις – Καμπύλες αδιαφορίας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b="1" dirty="0" smtClean="0">
                <a:latin typeface="Verdana" pitchFamily="34" charset="0"/>
              </a:rPr>
              <a:t>   Τέλεια υποκατάστατα	   Τέλεια συμπληρωματικά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31640" y="2492896"/>
            <a:ext cx="0" cy="230425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1640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31640" y="2708920"/>
            <a:ext cx="2736304" cy="20882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64088" y="2492896"/>
            <a:ext cx="0" cy="230425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64088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31640" y="2996952"/>
            <a:ext cx="2376264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68144" y="2708920"/>
            <a:ext cx="0" cy="15121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00192" y="2708920"/>
            <a:ext cx="0" cy="11521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68144" y="4149080"/>
            <a:ext cx="136815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8144" y="4221088"/>
            <a:ext cx="187220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00192" y="3861048"/>
            <a:ext cx="144016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14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3 – Επιλογή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Άριστο σημείο: Σημείο εισοδηματικού περιορισμού που βρίσκεται στην υψηλότερη καμπύλη αδιαφορίας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Αγαθό Α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0			            Αγαθό Β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87824" y="2348880"/>
            <a:ext cx="0" cy="244827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87824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7824" y="2996952"/>
            <a:ext cx="2376264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9768092">
            <a:off x="4124831" y="2565328"/>
            <a:ext cx="1440160" cy="1781245"/>
          </a:xfrm>
          <a:prstGeom prst="arc">
            <a:avLst>
              <a:gd name="adj1" fmla="val 16504162"/>
              <a:gd name="adj2" fmla="val 229979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87824" y="4149080"/>
            <a:ext cx="144016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27984" y="4149080"/>
            <a:ext cx="0" cy="648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22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[</a:t>
            </a:r>
            <a:r>
              <a:rPr lang="en-US" sz="1600" dirty="0" err="1" smtClean="0">
                <a:solidFill>
                  <a:srgbClr val="002060"/>
                </a:solidFill>
              </a:rPr>
              <a:t>Mankiw</a:t>
            </a:r>
            <a:r>
              <a:rPr lang="en-US" sz="1600" dirty="0" smtClean="0">
                <a:solidFill>
                  <a:srgbClr val="002060"/>
                </a:solidFill>
              </a:rPr>
              <a:t>, G.N., Taylor, M.P.,</a:t>
            </a:r>
          </a:p>
          <a:p>
            <a:pPr lvl="1" algn="l"/>
            <a:r>
              <a:rPr lang="en-US" sz="1600" dirty="0" smtClean="0">
                <a:solidFill>
                  <a:srgbClr val="002060"/>
                </a:solidFill>
              </a:rPr>
              <a:t>	</a:t>
            </a:r>
            <a:r>
              <a:rPr lang="el-GR" sz="1600" dirty="0" smtClean="0">
                <a:solidFill>
                  <a:srgbClr val="002060"/>
                </a:solidFill>
              </a:rPr>
              <a:t>Αρχές Οικονομικής Θεωρίας. Τόμος Α’ – Μικροοικονομική</a:t>
            </a: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	 Αθήνα: </a:t>
            </a:r>
            <a:r>
              <a:rPr lang="en-US" sz="1600" dirty="0" smtClean="0">
                <a:solidFill>
                  <a:srgbClr val="002060"/>
                </a:solidFill>
              </a:rPr>
              <a:t>Gutenberg, 2010</a:t>
            </a:r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Κεφ.18, σελ.599-619</a:t>
            </a: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Κεφ. 5 ]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2012-2013      #5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503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200000"/>
              </a:lnSpc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1 - Εισοδηματικός περιορισμός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2 - Προτιμήσεις – Καμπύλες αδιαφορίας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3 – Επιλογή</a:t>
            </a:r>
          </a:p>
          <a:p>
            <a:pPr algn="l" eaLnBrk="1" hangingPunct="1">
              <a:lnSpc>
                <a:spcPct val="200000"/>
              </a:lnSpc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1 - Ελαστικότητα ζήτησης ως προς τιμή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2 - Ελαστικότητα ζήτησης ως προς εισόδημα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3 - Σταυροειδής ελαστικότητα ζήτησης</a:t>
            </a:r>
          </a:p>
          <a:p>
            <a:pPr algn="l" eaLnBrk="1" hangingPunct="1">
              <a:lnSpc>
                <a:spcPct val="200000"/>
              </a:lnSpc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Γ – Ελαστικότητα προσφοράς</a:t>
            </a:r>
          </a:p>
        </p:txBody>
      </p:sp>
    </p:spTree>
    <p:extLst>
      <p:ext uri="{BB962C8B-B14F-4D97-AF65-F5344CB8AC3E}">
        <p14:creationId xmlns:p14="http://schemas.microsoft.com/office/powerpoint/2010/main" xmlns="" val="25698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1 - Εισοδηματικός περιορισμός: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Το όριο των συνδυασμών καταναλωτικών αγαθών που μπορεί να αγοράσει ο καταναλωτής με δεδομένο το εισόδημα του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1000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Αγαθό Α</a:t>
            </a:r>
            <a:r>
              <a:rPr lang="en-US" sz="1200" dirty="0" smtClean="0">
                <a:latin typeface="Verdana" pitchFamily="34" charset="0"/>
              </a:rPr>
              <a:t>		</a:t>
            </a:r>
            <a:r>
              <a:rPr lang="el-GR" sz="1200" i="1" dirty="0" smtClean="0">
                <a:latin typeface="Verdana" pitchFamily="34" charset="0"/>
              </a:rPr>
              <a:t>Αν εισόδημα 1000 ευρώ, τιμή του Α 2, τιμή του Β 10: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Ποσότητα	Δαπάνη	Ποσότητα	Δαπάνη	Συνολική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</a:t>
            </a:r>
            <a:r>
              <a:rPr lang="el-GR" sz="1200" u="sng" dirty="0" smtClean="0">
                <a:latin typeface="Verdana" pitchFamily="34" charset="0"/>
              </a:rPr>
              <a:t>Αγαθό Α</a:t>
            </a:r>
            <a:r>
              <a:rPr lang="el-GR" sz="1200" dirty="0" smtClean="0">
                <a:latin typeface="Verdana" pitchFamily="34" charset="0"/>
              </a:rPr>
              <a:t>	</a:t>
            </a:r>
            <a:r>
              <a:rPr lang="el-GR" sz="1200" u="sng" dirty="0" smtClean="0">
                <a:latin typeface="Verdana" pitchFamily="34" charset="0"/>
              </a:rPr>
              <a:t>Αγαθό Α</a:t>
            </a:r>
            <a:r>
              <a:rPr lang="el-GR" sz="1200" dirty="0" smtClean="0">
                <a:latin typeface="Verdana" pitchFamily="34" charset="0"/>
              </a:rPr>
              <a:t>	</a:t>
            </a:r>
            <a:r>
              <a:rPr lang="el-GR" sz="1200" u="sng" dirty="0" smtClean="0">
                <a:latin typeface="Verdana" pitchFamily="34" charset="0"/>
              </a:rPr>
              <a:t>Αγαθό Β</a:t>
            </a:r>
            <a:r>
              <a:rPr lang="el-GR" sz="1200" dirty="0" smtClean="0">
                <a:latin typeface="Verdana" pitchFamily="34" charset="0"/>
              </a:rPr>
              <a:t>	</a:t>
            </a:r>
            <a:r>
              <a:rPr lang="el-GR" sz="1200" u="sng" dirty="0" smtClean="0">
                <a:latin typeface="Verdana" pitchFamily="34" charset="0"/>
              </a:rPr>
              <a:t>Αγαθό Β</a:t>
            </a:r>
            <a:r>
              <a:rPr lang="el-GR" sz="1200" dirty="0" smtClean="0">
                <a:latin typeface="Verdana" pitchFamily="34" charset="0"/>
              </a:rPr>
              <a:t>	 </a:t>
            </a:r>
            <a:r>
              <a:rPr lang="el-GR" sz="1200" u="sng" dirty="0" smtClean="0">
                <a:latin typeface="Verdana" pitchFamily="34" charset="0"/>
              </a:rPr>
              <a:t>Δαπάνη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500		      0	      </a:t>
            </a:r>
            <a:r>
              <a:rPr lang="el-GR" sz="1200" dirty="0" err="1" smtClean="0">
                <a:latin typeface="Verdana" pitchFamily="34" charset="0"/>
              </a:rPr>
              <a:t>0</a:t>
            </a:r>
            <a:r>
              <a:rPr lang="el-GR" sz="1200" dirty="0" smtClean="0">
                <a:latin typeface="Verdana" pitchFamily="34" charset="0"/>
              </a:rPr>
              <a:t>	   100	  1000	    </a:t>
            </a:r>
            <a:r>
              <a:rPr lang="el-GR" sz="1200" dirty="0" err="1" smtClean="0">
                <a:latin typeface="Verdana" pitchFamily="34" charset="0"/>
              </a:rPr>
              <a:t>1000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   100	   200	     80	    800	    1000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   500	 1000	       0	       </a:t>
            </a:r>
            <a:r>
              <a:rPr lang="el-GR" sz="1200" dirty="0" err="1" smtClean="0">
                <a:latin typeface="Verdana" pitchFamily="34" charset="0"/>
              </a:rPr>
              <a:t>0</a:t>
            </a:r>
            <a:r>
              <a:rPr lang="el-GR" sz="1200" dirty="0" smtClean="0">
                <a:latin typeface="Verdana" pitchFamily="34" charset="0"/>
              </a:rPr>
              <a:t>	    1000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100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  0		         80      100	Αγαθό Β</a:t>
            </a:r>
          </a:p>
          <a:p>
            <a:pPr algn="l" eaLnBrk="1" hangingPunct="1"/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987824" y="2276872"/>
            <a:ext cx="0" cy="25202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87824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87824" y="2996952"/>
            <a:ext cx="2376264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87824" y="4437112"/>
            <a:ext cx="187220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60032" y="4437112"/>
            <a:ext cx="0" cy="36004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900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08000" rIns="0"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2 - Προτιμήσεις – Καμπύλες αδιαφορίας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Η καμπύλη που δείχνει τους συνδυασμούς καταναλωτικών αγαθών που παρέχουν στον καταναλωτή το ίδιο επίπεδο ικανοποίησης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Αγαθό Α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 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50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30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 0	    70    90		        Αγαθό Β	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987824" y="2492896"/>
            <a:ext cx="0" cy="230425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7824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9768092">
            <a:off x="3561086" y="2565328"/>
            <a:ext cx="1440160" cy="1781245"/>
          </a:xfrm>
          <a:prstGeom prst="arc">
            <a:avLst>
              <a:gd name="adj1" fmla="val 16504162"/>
              <a:gd name="adj2" fmla="val 229979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Arc 10"/>
          <p:cNvSpPr/>
          <p:nvPr/>
        </p:nvSpPr>
        <p:spPr>
          <a:xfrm rot="9768092">
            <a:off x="3869843" y="2377533"/>
            <a:ext cx="1440160" cy="1800200"/>
          </a:xfrm>
          <a:prstGeom prst="arc">
            <a:avLst>
              <a:gd name="adj1" fmla="val 16003659"/>
              <a:gd name="adj2" fmla="val 229979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87824" y="3717032"/>
            <a:ext cx="100811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35896" y="3717032"/>
            <a:ext cx="0" cy="10801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95936" y="3717032"/>
            <a:ext cx="0" cy="10801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87824" y="4221088"/>
            <a:ext cx="100811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39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3 – Επιλογή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Άριστο σημείο: Σημείο εισοδηματικού περιορισμού που βρίσκεται στην υψηλότερη καμπύλη αδιαφορίας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Αγαθό Α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0			            Αγαθό Β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87824" y="2348880"/>
            <a:ext cx="0" cy="244827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87824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7824" y="2996952"/>
            <a:ext cx="2376264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9768092">
            <a:off x="4124831" y="2565328"/>
            <a:ext cx="1440160" cy="1781245"/>
          </a:xfrm>
          <a:prstGeom prst="arc">
            <a:avLst>
              <a:gd name="adj1" fmla="val 16504162"/>
              <a:gd name="adj2" fmla="val 229979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87824" y="4149080"/>
            <a:ext cx="144016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27984" y="4149080"/>
            <a:ext cx="0" cy="648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62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Γραμμή εισοδηματικού περιορισμού και καμπύλες αδιαφορίας αν: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μόνο η τιμή του αγαθού Α</a:t>
            </a:r>
          </a:p>
        </p:txBody>
      </p:sp>
    </p:spTree>
    <p:extLst>
      <p:ext uri="{BB962C8B-B14F-4D97-AF65-F5344CB8AC3E}">
        <p14:creationId xmlns:p14="http://schemas.microsoft.com/office/powerpoint/2010/main" xmlns="" val="33993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Γραμμή εισοδηματικού περιορισμού και καμπύλες αδιαφορίας αν: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μόνο η τιμή του αγαθού 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Αυξηθούν εξίσου οι τιμές και των δύο αγαθών</a:t>
            </a:r>
          </a:p>
        </p:txBody>
      </p:sp>
    </p:spTree>
    <p:extLst>
      <p:ext uri="{BB962C8B-B14F-4D97-AF65-F5344CB8AC3E}">
        <p14:creationId xmlns:p14="http://schemas.microsoft.com/office/powerpoint/2010/main" xmlns="" val="27201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Γραμμή εισοδηματικού περιορισμού και καμπύλες αδιαφορίας αν: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μόνο η τιμή του αγαθού 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Αυξηθούν εξίσου οι τιμές και των δύο αγαθών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το εισόδημα</a:t>
            </a:r>
          </a:p>
        </p:txBody>
      </p:sp>
    </p:spTree>
    <p:extLst>
      <p:ext uri="{BB962C8B-B14F-4D97-AF65-F5344CB8AC3E}">
        <p14:creationId xmlns:p14="http://schemas.microsoft.com/office/powerpoint/2010/main" xmlns="" val="15700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Γραμμή εισοδηματικού περιορισμού και καμπύλες αδιαφορίας αν: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μόνο η τιμή του αγαθού 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Αυξηθούν εξίσου οι τιμές και των δύο αγαθών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το εισόδημα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ο φόρος εισοδήματος</a:t>
            </a:r>
          </a:p>
        </p:txBody>
      </p:sp>
    </p:spTree>
    <p:extLst>
      <p:ext uri="{BB962C8B-B14F-4D97-AF65-F5344CB8AC3E}">
        <p14:creationId xmlns:p14="http://schemas.microsoft.com/office/powerpoint/2010/main" xmlns="" val="2226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Γραμμή εισοδηματικού περιορισμού και καμπύλες αδιαφορίας αν: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μόνο η τιμή του αγαθού 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Αυξηθούν εξίσου οι τιμές και των δύο αγαθών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το εισόδημα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ο φόρος εισοδήματος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ο ΦΠΑ μόνο για το αγαθό Α</a:t>
            </a:r>
          </a:p>
        </p:txBody>
      </p:sp>
    </p:spTree>
    <p:extLst>
      <p:ext uri="{BB962C8B-B14F-4D97-AF65-F5344CB8AC3E}">
        <p14:creationId xmlns:p14="http://schemas.microsoft.com/office/powerpoint/2010/main" xmlns="" val="37262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Γραμμή εισοδηματικού περιορισμού και καμπύλες αδιαφορίας αν: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μόνο η τιμή του αγαθού 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Αυξηθούν εξίσου οι τιμές και των δύο αγαθών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το εισόδημα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ο φόρος εισοδήματος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Αυξηθεί ο ΦΠΑ μόνο για το αγαθό 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Μεταβληθούν οι προτιμήσεις </a:t>
            </a:r>
          </a:p>
        </p:txBody>
      </p:sp>
    </p:spTree>
    <p:extLst>
      <p:ext uri="{BB962C8B-B14F-4D97-AF65-F5344CB8AC3E}">
        <p14:creationId xmlns:p14="http://schemas.microsoft.com/office/powerpoint/2010/main" xmlns="" val="5227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200000"/>
              </a:lnSpc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1 - Εισοδηματικός περιορισμός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2 - Προτιμήσεις – Καμπύλες αδιαφορίας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3 – Επιλογή</a:t>
            </a:r>
          </a:p>
          <a:p>
            <a:pPr algn="l" eaLnBrk="1" hangingPunct="1">
              <a:lnSpc>
                <a:spcPct val="200000"/>
              </a:lnSpc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1 - Ελαστικότητα ζήτησης ως προς τιμή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2 - Ελαστικότητα ζήτησης ως προς εισόδημα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3 - Σταυροειδής ελαστικότητα ζήτησης</a:t>
            </a:r>
          </a:p>
          <a:p>
            <a:pPr algn="l" eaLnBrk="1" hangingPunct="1">
              <a:lnSpc>
                <a:spcPct val="200000"/>
              </a:lnSpc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Γ – Ελαστικότητα προσφοράς</a:t>
            </a:r>
          </a:p>
        </p:txBody>
      </p:sp>
    </p:spTree>
    <p:extLst>
      <p:ext uri="{BB962C8B-B14F-4D97-AF65-F5344CB8AC3E}">
        <p14:creationId xmlns:p14="http://schemas.microsoft.com/office/powerpoint/2010/main" xmlns="" val="3084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1 - Ελαστικότητα ζήτησης ως προς τιμή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Ποσοστιαία μεταβολή της ζητούμενης ποσότητας σε σχέση με  ποσοστιαία μεταβολή της τιμής του προϊόντος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Τιμή				</a:t>
            </a:r>
            <a:r>
              <a:rPr lang="el-GR" sz="1200" b="1" dirty="0" smtClean="0">
                <a:latin typeface="Verdana" pitchFamily="34" charset="0"/>
              </a:rPr>
              <a:t>Ε</a:t>
            </a:r>
            <a:r>
              <a:rPr lang="en-US" sz="1200" b="1" dirty="0" smtClean="0">
                <a:latin typeface="Verdana" pitchFamily="34" charset="0"/>
              </a:rPr>
              <a:t>p </a:t>
            </a:r>
            <a:r>
              <a:rPr lang="el-GR" sz="1200" b="1" dirty="0" smtClean="0">
                <a:latin typeface="Verdana" pitchFamily="34" charset="0"/>
              </a:rPr>
              <a:t>=</a:t>
            </a:r>
            <a:r>
              <a:rPr lang="en-US" sz="1200" b="1" dirty="0" smtClean="0">
                <a:latin typeface="Verdana" pitchFamily="34" charset="0"/>
              </a:rPr>
              <a:t> </a:t>
            </a:r>
            <a:r>
              <a:rPr lang="el-GR" sz="1200" b="1" dirty="0" smtClean="0">
                <a:latin typeface="Verdana" pitchFamily="34" charset="0"/>
              </a:rPr>
              <a:t>Δ</a:t>
            </a:r>
            <a:r>
              <a:rPr lang="en-US" sz="1200" b="1" dirty="0" smtClean="0">
                <a:latin typeface="Verdana" pitchFamily="34" charset="0"/>
              </a:rPr>
              <a:t>q/q*100 / </a:t>
            </a:r>
            <a:r>
              <a:rPr lang="el-GR" sz="1200" b="1" dirty="0" smtClean="0">
                <a:latin typeface="Verdana" pitchFamily="34" charset="0"/>
              </a:rPr>
              <a:t>Δ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/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*100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</a:t>
            </a:r>
            <a:r>
              <a:rPr lang="el-GR" sz="1200" b="1" dirty="0" smtClean="0">
                <a:latin typeface="Verdana" pitchFamily="34" charset="0"/>
              </a:rPr>
              <a:t>Ε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 = 10% / 20% = 1/2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6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5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 0	               90 100	      Ποσότητα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987824" y="2348880"/>
            <a:ext cx="0" cy="237626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87824" y="4725144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7824" y="2996952"/>
            <a:ext cx="2232248" cy="1728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87824" y="4149080"/>
            <a:ext cx="144016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27984" y="4149080"/>
            <a:ext cx="0" cy="5760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87824" y="3933056"/>
            <a:ext cx="12241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11960" y="3933056"/>
            <a:ext cx="0" cy="7920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60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16632"/>
            <a:ext cx="8353425" cy="612068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1 - Ελαστικότητα ζήτησης ως προς τιμή</a:t>
            </a:r>
            <a:r>
              <a:rPr lang="el-GR" sz="1800" b="1" dirty="0" smtClean="0">
                <a:latin typeface="Verdana" pitchFamily="34" charset="0"/>
              </a:rPr>
              <a:t> - </a:t>
            </a:r>
            <a:r>
              <a:rPr lang="el-GR" sz="1800" b="1" i="1" dirty="0" smtClean="0">
                <a:latin typeface="Verdana" pitchFamily="34" charset="0"/>
              </a:rPr>
              <a:t>Μορφές</a:t>
            </a:r>
            <a:endParaRPr lang="en-US" sz="18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P		</a:t>
            </a:r>
            <a:r>
              <a:rPr lang="en-US" sz="1400" b="1" dirty="0" err="1" smtClean="0">
                <a:latin typeface="Verdana" pitchFamily="34" charset="0"/>
              </a:rPr>
              <a:t>Ep</a:t>
            </a:r>
            <a:r>
              <a:rPr lang="en-US" sz="1400" b="1" dirty="0" smtClean="0">
                <a:latin typeface="Verdana" pitchFamily="34" charset="0"/>
              </a:rPr>
              <a:t> = 0			        </a:t>
            </a:r>
            <a:r>
              <a:rPr lang="en-US" sz="1200" dirty="0" smtClean="0">
                <a:latin typeface="Verdana" pitchFamily="34" charset="0"/>
              </a:rPr>
              <a:t>P</a:t>
            </a:r>
            <a:r>
              <a:rPr lang="en-US" sz="1400" b="1" dirty="0" smtClean="0">
                <a:latin typeface="Verdana" pitchFamily="34" charset="0"/>
              </a:rPr>
              <a:t>		</a:t>
            </a:r>
            <a:r>
              <a:rPr lang="en-US" sz="1400" b="1" dirty="0" err="1" smtClean="0">
                <a:latin typeface="Verdana" pitchFamily="34" charset="0"/>
              </a:rPr>
              <a:t>Ep</a:t>
            </a:r>
            <a:r>
              <a:rPr lang="en-US" sz="1400" b="1" dirty="0" smtClean="0">
                <a:latin typeface="Verdana" pitchFamily="34" charset="0"/>
              </a:rPr>
              <a:t> &lt; 1</a:t>
            </a:r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b="1" dirty="0" smtClean="0">
                <a:latin typeface="Verdana" pitchFamily="34" charset="0"/>
              </a:rPr>
              <a:t>					       </a:t>
            </a:r>
            <a:r>
              <a:rPr lang="en-US" sz="1200" dirty="0" smtClean="0">
                <a:latin typeface="Verdana" pitchFamily="34" charset="0"/>
              </a:rPr>
              <a:t>10</a:t>
            </a:r>
          </a:p>
          <a:p>
            <a:pPr algn="l" eaLnBrk="1" hangingPunct="1"/>
            <a:endParaRPr lang="en-US" sz="12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b="1" dirty="0" smtClean="0">
                <a:latin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</a:rPr>
              <a:t>6</a:t>
            </a:r>
          </a:p>
          <a:p>
            <a:pPr algn="l" eaLnBrk="1" hangingPunct="1"/>
            <a:r>
              <a:rPr lang="en-US" sz="1200" b="1" dirty="0" smtClean="0">
                <a:latin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</a:rPr>
              <a:t>5					        5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100	            Q				    90 100		 Q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  P		          </a:t>
            </a:r>
            <a:r>
              <a:rPr lang="en-US" sz="1400" b="1" dirty="0" err="1" smtClean="0">
                <a:latin typeface="Verdana" pitchFamily="34" charset="0"/>
              </a:rPr>
              <a:t>Ep</a:t>
            </a:r>
            <a:r>
              <a:rPr lang="en-US" sz="1400" b="1" dirty="0" smtClean="0">
                <a:latin typeface="Verdana" pitchFamily="34" charset="0"/>
              </a:rPr>
              <a:t> = 1</a:t>
            </a: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 10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P		           9			         P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</a:t>
            </a:r>
            <a:r>
              <a:rPr lang="en-US" sz="1400" b="1" dirty="0" err="1" smtClean="0">
                <a:latin typeface="Verdana" pitchFamily="34" charset="0"/>
              </a:rPr>
              <a:t>Ep</a:t>
            </a:r>
            <a:r>
              <a:rPr lang="en-US" sz="1400" b="1" dirty="0" smtClean="0">
                <a:latin typeface="Verdana" pitchFamily="34" charset="0"/>
              </a:rPr>
              <a:t> &gt; 1						</a:t>
            </a:r>
            <a:r>
              <a:rPr lang="en-US" sz="1400" b="1" dirty="0" err="1" smtClean="0">
                <a:latin typeface="Verdana" pitchFamily="34" charset="0"/>
              </a:rPr>
              <a:t>Ep</a:t>
            </a:r>
            <a:r>
              <a:rPr lang="en-US" sz="1400" b="1" dirty="0" smtClean="0">
                <a:latin typeface="Verdana" pitchFamily="34" charset="0"/>
              </a:rPr>
              <a:t> = </a:t>
            </a:r>
            <a:r>
              <a:rPr lang="el-GR" sz="1400" b="1" dirty="0" smtClean="0">
                <a:latin typeface="Verdana" pitchFamily="34" charset="0"/>
              </a:rPr>
              <a:t>άπειρο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90  100          Q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         6	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  6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  5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              90   120	            </a:t>
            </a:r>
            <a:r>
              <a:rPr lang="en-US" sz="1200" dirty="0" smtClean="0">
                <a:latin typeface="Verdana" pitchFamily="34" charset="0"/>
              </a:rPr>
              <a:t>Q</a:t>
            </a:r>
            <a:r>
              <a:rPr lang="el-GR" sz="1200" dirty="0" smtClean="0">
                <a:latin typeface="Verdana" pitchFamily="34" charset="0"/>
              </a:rPr>
              <a:t>				</a:t>
            </a:r>
            <a:r>
              <a:rPr lang="en-US" sz="1200" dirty="0" smtClean="0">
                <a:latin typeface="Verdana" pitchFamily="34" charset="0"/>
              </a:rPr>
              <a:t>          90   100            Q </a:t>
            </a:r>
            <a:r>
              <a:rPr lang="el-GR" sz="1200" dirty="0" smtClean="0">
                <a:latin typeface="Verdana" pitchFamily="34" charset="0"/>
              </a:rPr>
              <a:t>	         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3140968"/>
            <a:ext cx="0" cy="151216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3848" y="4653136"/>
            <a:ext cx="244827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3848" y="4293096"/>
            <a:ext cx="144016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4008" y="4293096"/>
            <a:ext cx="0" cy="36004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99592" y="1340768"/>
            <a:ext cx="0" cy="14401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6136" y="1268760"/>
            <a:ext cx="0" cy="151216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9592" y="4221088"/>
            <a:ext cx="0" cy="151216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6136" y="4221088"/>
            <a:ext cx="0" cy="151216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6136" y="2780928"/>
            <a:ext cx="21602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9592" y="2780928"/>
            <a:ext cx="21602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9592" y="5733256"/>
            <a:ext cx="21602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96136" y="5733256"/>
            <a:ext cx="21602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03848" y="4149080"/>
            <a:ext cx="129614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99992" y="4149080"/>
            <a:ext cx="0" cy="50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96136" y="2204864"/>
            <a:ext cx="86409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96136" y="1628800"/>
            <a:ext cx="1440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39568" y="5157192"/>
            <a:ext cx="0" cy="5760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60232" y="2276872"/>
            <a:ext cx="0" cy="50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40152" y="1628800"/>
            <a:ext cx="0" cy="11521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79712" y="5301208"/>
            <a:ext cx="0" cy="4236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99592" y="5301208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99592" y="5157192"/>
            <a:ext cx="93610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051720" y="1340768"/>
            <a:ext cx="0" cy="14401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796136" y="508518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99592" y="1916832"/>
            <a:ext cx="115212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99592" y="2204864"/>
            <a:ext cx="115212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804248" y="5085184"/>
            <a:ext cx="8384" cy="648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083896" y="5085184"/>
            <a:ext cx="8384" cy="648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67644" y="4293096"/>
            <a:ext cx="836476" cy="14041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96136" y="1493168"/>
            <a:ext cx="1584176" cy="12877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03848" y="3645024"/>
            <a:ext cx="2448272" cy="10081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72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  <a:endParaRPr lang="en-US" sz="2400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1 - Ελαστικότητα ζήτησης ως προς τιμή</a:t>
            </a:r>
            <a:endParaRPr lang="en-US" sz="2400" dirty="0" smtClean="0">
              <a:latin typeface="Verdana" pitchFamily="34" charset="0"/>
            </a:endParaRPr>
          </a:p>
          <a:p>
            <a:pPr eaLnBrk="1" hangingPunct="1"/>
            <a:endParaRPr lang="el-GR" sz="2000" b="1" i="1" dirty="0" smtClean="0">
              <a:latin typeface="Verdana" pitchFamily="34" charset="0"/>
            </a:endParaRPr>
          </a:p>
          <a:p>
            <a:pPr eaLnBrk="1" hangingPunct="1"/>
            <a:r>
              <a:rPr lang="el-GR" sz="2000" b="1" i="1" dirty="0" smtClean="0">
                <a:latin typeface="Verdana" pitchFamily="34" charset="0"/>
              </a:rPr>
              <a:t>Σημασία ως προς έσοδα</a:t>
            </a:r>
          </a:p>
          <a:p>
            <a:pPr algn="l" eaLnBrk="1" hangingPunct="1"/>
            <a:r>
              <a:rPr lang="el-GR" sz="1400" b="1" dirty="0" smtClean="0">
                <a:latin typeface="Verdana" pitchFamily="34" charset="0"/>
              </a:rPr>
              <a:t>     </a:t>
            </a:r>
            <a:r>
              <a:rPr lang="el-GR" sz="1400" b="1" u="sng" dirty="0" smtClean="0">
                <a:latin typeface="Verdana" pitchFamily="34" charset="0"/>
              </a:rPr>
              <a:t>Ανελαστική ζήτηση</a:t>
            </a:r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l-GR" sz="1400" b="1" u="sng" dirty="0" smtClean="0">
                <a:latin typeface="Verdana" pitchFamily="34" charset="0"/>
              </a:rPr>
              <a:t>Ελαστική ζήτηση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           </a:t>
            </a:r>
            <a:r>
              <a:rPr lang="en-US" sz="1200" dirty="0" smtClean="0">
                <a:latin typeface="Verdana" pitchFamily="34" charset="0"/>
              </a:rPr>
              <a:t>P					          </a:t>
            </a:r>
            <a:r>
              <a:rPr lang="en-US" sz="1200" dirty="0" err="1" smtClean="0">
                <a:latin typeface="Verdana" pitchFamily="34" charset="0"/>
              </a:rPr>
              <a:t>P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          5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        3					          4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        1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     Q					              </a:t>
            </a:r>
            <a:r>
              <a:rPr lang="en-US" sz="1200" dirty="0" err="1" smtClean="0">
                <a:latin typeface="Verdana" pitchFamily="34" charset="0"/>
              </a:rPr>
              <a:t>Q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         0	        80 100				       20	    50</a:t>
            </a:r>
          </a:p>
          <a:p>
            <a:pPr algn="l" eaLnBrk="1" hangingPunct="1"/>
            <a:r>
              <a:rPr lang="el-GR" sz="1100" b="1" dirty="0" smtClean="0">
                <a:latin typeface="Verdana" pitchFamily="34" charset="0"/>
              </a:rPr>
              <a:t>Αν τιμή από 1 σε 3, 			                Αν τιμή από 4 σε 5,</a:t>
            </a:r>
          </a:p>
          <a:p>
            <a:pPr algn="l" eaLnBrk="1" hangingPunct="1"/>
            <a:r>
              <a:rPr lang="el-GR" sz="1100" b="1" u="sng" dirty="0" smtClean="0">
                <a:latin typeface="Verdana" pitchFamily="34" charset="0"/>
              </a:rPr>
              <a:t>αύξηση</a:t>
            </a:r>
            <a:r>
              <a:rPr lang="el-GR" sz="1100" b="1" dirty="0" smtClean="0">
                <a:latin typeface="Verdana" pitchFamily="34" charset="0"/>
              </a:rPr>
              <a:t> εσόδων: 3*80 (240)-1*100 (100)=+140            </a:t>
            </a:r>
            <a:r>
              <a:rPr lang="el-GR" sz="1100" b="1" u="sng" dirty="0" smtClean="0">
                <a:latin typeface="Verdana" pitchFamily="34" charset="0"/>
              </a:rPr>
              <a:t>μείωση</a:t>
            </a:r>
            <a:r>
              <a:rPr lang="el-GR" sz="1100" b="1" dirty="0" smtClean="0">
                <a:latin typeface="Verdana" pitchFamily="34" charset="0"/>
              </a:rPr>
              <a:t> εσόδων: 5*20 (100)-4*50 (200)=-100</a:t>
            </a:r>
            <a:endParaRPr lang="en-US" sz="11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492896"/>
            <a:ext cx="0" cy="25922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7704" y="2564904"/>
            <a:ext cx="432048" cy="25202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8144" y="2492896"/>
            <a:ext cx="0" cy="25922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5085184"/>
            <a:ext cx="18002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5085184"/>
            <a:ext cx="18002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56176" y="2996952"/>
            <a:ext cx="1800200" cy="108012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31640" y="3645024"/>
            <a:ext cx="7200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31640" y="4581128"/>
            <a:ext cx="93610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51720" y="3645024"/>
            <a:ext cx="0" cy="14401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67744" y="4581128"/>
            <a:ext cx="0" cy="50405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8144" y="3284984"/>
            <a:ext cx="7200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868144" y="3717032"/>
            <a:ext cx="14401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88224" y="3284984"/>
            <a:ext cx="0" cy="1800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08304" y="3717032"/>
            <a:ext cx="0" cy="136815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656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04664"/>
            <a:ext cx="8353425" cy="576064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2 - Ελαστικότητα ζήτησης ως προς εισόδημα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Ποσοστιαία μεταβολή της ζητούμενης ποσότητας σε σχέση με  ποσοστιαία μεταβολή του εισοδήματος</a:t>
            </a:r>
          </a:p>
          <a:p>
            <a:pPr algn="l" eaLnBrk="1" hangingPunct="1"/>
            <a:r>
              <a:rPr lang="en-US" sz="1800" b="1" i="1" dirty="0" smtClean="0">
                <a:latin typeface="Verdana" pitchFamily="34" charset="0"/>
              </a:rPr>
              <a:t>	</a:t>
            </a:r>
            <a:r>
              <a:rPr lang="el-GR" sz="1400" b="1" dirty="0" smtClean="0">
                <a:latin typeface="Verdana" pitchFamily="34" charset="0"/>
              </a:rPr>
              <a:t>Κατώτερο		Βασικό			Πολυτελείας</a:t>
            </a:r>
            <a:endParaRPr lang="el-GR" sz="1400" b="1" i="1" dirty="0" smtClean="0">
              <a:latin typeface="Verdana" pitchFamily="34" charset="0"/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sz="1400" b="1" i="1" dirty="0" smtClean="0">
                <a:latin typeface="Verdana" pitchFamily="34" charset="0"/>
              </a:rPr>
              <a:t>	</a:t>
            </a:r>
            <a:r>
              <a:rPr lang="en-US" sz="1400" b="1" dirty="0" err="1" smtClean="0">
                <a:latin typeface="Verdana" pitchFamily="34" charset="0"/>
              </a:rPr>
              <a:t>Ey</a:t>
            </a:r>
            <a:r>
              <a:rPr lang="en-US" sz="1400" b="1" dirty="0" smtClean="0">
                <a:latin typeface="Verdana" pitchFamily="34" charset="0"/>
              </a:rPr>
              <a:t> &lt; 0</a:t>
            </a:r>
            <a:r>
              <a:rPr lang="en-US" sz="1800" b="1" i="1" dirty="0" smtClean="0">
                <a:latin typeface="Verdana" pitchFamily="34" charset="0"/>
              </a:rPr>
              <a:t>			</a:t>
            </a:r>
            <a:r>
              <a:rPr lang="en-US" sz="1400" b="1" dirty="0" err="1" smtClean="0">
                <a:latin typeface="Verdana" pitchFamily="34" charset="0"/>
              </a:rPr>
              <a:t>Ey</a:t>
            </a:r>
            <a:r>
              <a:rPr lang="en-US" sz="1400" b="1" dirty="0" smtClean="0">
                <a:latin typeface="Verdana" pitchFamily="34" charset="0"/>
              </a:rPr>
              <a:t> &lt; 1 			</a:t>
            </a:r>
            <a:r>
              <a:rPr lang="en-US" sz="1400" b="1" dirty="0" err="1" smtClean="0">
                <a:latin typeface="Verdana" pitchFamily="34" charset="0"/>
              </a:rPr>
              <a:t>Ey</a:t>
            </a:r>
            <a:r>
              <a:rPr lang="en-US" sz="1400" b="1" dirty="0" smtClean="0">
                <a:latin typeface="Verdana" pitchFamily="34" charset="0"/>
              </a:rPr>
              <a:t> &gt; 1</a:t>
            </a:r>
            <a:endParaRPr lang="el-GR" sz="1400" b="1" dirty="0" smtClean="0">
              <a:latin typeface="Verdana" pitchFamily="34" charset="0"/>
            </a:endParaRP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    P</a:t>
            </a:r>
            <a:r>
              <a:rPr lang="el-GR" sz="1200" dirty="0" smtClean="0">
                <a:latin typeface="Verdana" pitchFamily="34" charset="0"/>
              </a:rPr>
              <a:t>	   </a:t>
            </a:r>
            <a:r>
              <a:rPr lang="en-US" sz="1200" dirty="0" smtClean="0">
                <a:latin typeface="Verdana" pitchFamily="34" charset="0"/>
              </a:rPr>
              <a:t>y1</a:t>
            </a:r>
            <a:r>
              <a:rPr lang="el-GR" sz="12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 y0		 P         y0   y1	              P	    y0    y1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  Q			      </a:t>
            </a:r>
            <a:r>
              <a:rPr lang="en-US" sz="1200" dirty="0" err="1" smtClean="0">
                <a:latin typeface="Verdana" pitchFamily="34" charset="0"/>
              </a:rPr>
              <a:t>Q</a:t>
            </a:r>
            <a:r>
              <a:rPr lang="en-US" sz="1200" dirty="0" smtClean="0">
                <a:latin typeface="Verdana" pitchFamily="34" charset="0"/>
              </a:rPr>
              <a:t>			</a:t>
            </a:r>
            <a:r>
              <a:rPr lang="en-US" sz="1200" dirty="0" err="1" smtClean="0">
                <a:latin typeface="Verdana" pitchFamily="34" charset="0"/>
              </a:rPr>
              <a:t>Q</a:t>
            </a:r>
            <a:endParaRPr lang="en-US" sz="1800" b="1" i="1" dirty="0" smtClean="0">
              <a:latin typeface="Verdana" pitchFamily="34" charset="0"/>
            </a:endParaRPr>
          </a:p>
          <a:p>
            <a:pPr algn="l" eaLnBrk="1" hangingPunct="1"/>
            <a:endParaRPr lang="en-US" sz="1800" b="1" i="1" dirty="0" smtClean="0">
              <a:latin typeface="Verdana" pitchFamily="34" charset="0"/>
            </a:endParaRPr>
          </a:p>
          <a:p>
            <a:pPr algn="l" eaLnBrk="1" hangingPunct="1"/>
            <a:endParaRPr lang="en-US" sz="1800" b="1" i="1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15616" y="2636912"/>
            <a:ext cx="0" cy="25922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39952" y="2996952"/>
            <a:ext cx="360040" cy="20162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3888" y="5301208"/>
            <a:ext cx="18002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15616" y="3789040"/>
            <a:ext cx="115212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79712" y="3789040"/>
            <a:ext cx="0" cy="14401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67744" y="3789040"/>
            <a:ext cx="0" cy="14401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95736" y="2924944"/>
            <a:ext cx="288032" cy="194421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84168" y="2780928"/>
            <a:ext cx="0" cy="25922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84168" y="5373216"/>
            <a:ext cx="18002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44208" y="3068960"/>
            <a:ext cx="1728192" cy="194421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84168" y="3861048"/>
            <a:ext cx="14401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164288" y="3861048"/>
            <a:ext cx="0" cy="151216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24328" y="3861048"/>
            <a:ext cx="0" cy="151216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76256" y="3068960"/>
            <a:ext cx="1728192" cy="194421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27984" y="2924944"/>
            <a:ext cx="360040" cy="209661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07704" y="2996952"/>
            <a:ext cx="288032" cy="194421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63888" y="2708920"/>
            <a:ext cx="0" cy="25922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15616" y="5229200"/>
            <a:ext cx="18002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563888" y="3789040"/>
            <a:ext cx="100811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283968" y="3789040"/>
            <a:ext cx="0" cy="151216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72000" y="3789040"/>
            <a:ext cx="0" cy="151216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18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3 - Σταυροειδής ελαστικότητα ζήτησης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Ποσοστιαία μεταβολή της ζητούμενης ποσότητας σε σχέση με  ποσοστιαία μεταβολή της τιμής άλλου προϊόντος</a:t>
            </a:r>
          </a:p>
          <a:p>
            <a:pPr algn="l" eaLnBrk="1" hangingPunct="1"/>
            <a:endParaRPr lang="el-GR" sz="1800" b="1" i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600" b="1" dirty="0" smtClean="0">
                <a:latin typeface="Verdana" pitchFamily="34" charset="0"/>
              </a:rPr>
              <a:t>Ε</a:t>
            </a:r>
            <a:r>
              <a:rPr lang="en-US" sz="1600" b="1" dirty="0" smtClean="0">
                <a:latin typeface="Verdana" pitchFamily="34" charset="0"/>
              </a:rPr>
              <a:t>z</a:t>
            </a:r>
            <a:r>
              <a:rPr lang="el-GR" sz="1600" b="1" dirty="0" smtClean="0">
                <a:latin typeface="Verdana" pitchFamily="34" charset="0"/>
              </a:rPr>
              <a:t> &gt; 0 [υποκατάστατα αγαθά]</a:t>
            </a:r>
          </a:p>
          <a:p>
            <a:pPr lvl="1" algn="l" eaLnBrk="1" hangingPunct="1"/>
            <a:endParaRPr lang="el-GR" sz="1600" b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600" b="1" dirty="0" smtClean="0">
                <a:latin typeface="Verdana" pitchFamily="34" charset="0"/>
              </a:rPr>
              <a:t>Ε</a:t>
            </a:r>
            <a:r>
              <a:rPr lang="en-US" sz="1600" b="1" dirty="0" smtClean="0">
                <a:latin typeface="Verdana" pitchFamily="34" charset="0"/>
              </a:rPr>
              <a:t>z </a:t>
            </a:r>
            <a:r>
              <a:rPr lang="el-GR" sz="1600" b="1" dirty="0" smtClean="0">
                <a:latin typeface="Verdana" pitchFamily="34" charset="0"/>
              </a:rPr>
              <a:t> &lt; 0 [συμπληρωματικά αγαθά]</a:t>
            </a:r>
          </a:p>
          <a:p>
            <a:pPr algn="l" eaLnBrk="1" hangingPunct="1"/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4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 (</a:t>
            </a:r>
            <a:r>
              <a:rPr lang="en-US" sz="2000" b="1" u="sng" dirty="0" err="1" smtClean="0">
                <a:latin typeface="Verdana" pitchFamily="34" charset="0"/>
              </a:rPr>
              <a:t>Mankiw</a:t>
            </a:r>
            <a:r>
              <a:rPr lang="en-US" sz="2000" b="1" u="sng" dirty="0" smtClean="0">
                <a:latin typeface="Verdana" pitchFamily="34" charset="0"/>
              </a:rPr>
              <a:t>)</a:t>
            </a:r>
            <a:endParaRPr lang="el-GR" sz="2000" b="1" u="sng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Περισσότερο ελαστική ζήτηση:</a:t>
            </a:r>
          </a:p>
          <a:p>
            <a:pPr lvl="1"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latin typeface="Verdana" pitchFamily="34" charset="0"/>
              </a:rPr>
              <a:t> Επιστημονικά εγχειρίδια ή αστυνομικά μυθιστορήματα;</a:t>
            </a:r>
          </a:p>
          <a:p>
            <a:pPr lvl="1"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latin typeface="Verdana" pitchFamily="34" charset="0"/>
              </a:rPr>
              <a:t> </a:t>
            </a:r>
            <a:r>
              <a:rPr lang="en-US" sz="1800" dirty="0" smtClean="0">
                <a:latin typeface="Verdana" pitchFamily="34" charset="0"/>
              </a:rPr>
              <a:t>CD Beethoven</a:t>
            </a:r>
            <a:r>
              <a:rPr lang="el-GR" sz="1800" dirty="0" smtClean="0">
                <a:latin typeface="Verdana" pitchFamily="34" charset="0"/>
              </a:rPr>
              <a:t> ή</a:t>
            </a:r>
            <a:r>
              <a:rPr lang="en-US" sz="1800" dirty="0" smtClean="0">
                <a:latin typeface="Verdana" pitchFamily="34" charset="0"/>
              </a:rPr>
              <a:t> CD </a:t>
            </a:r>
            <a:r>
              <a:rPr lang="el-GR" sz="1800" dirty="0" smtClean="0">
                <a:latin typeface="Verdana" pitchFamily="34" charset="0"/>
              </a:rPr>
              <a:t>κλασσικής μουσικής γενικά;</a:t>
            </a:r>
          </a:p>
          <a:p>
            <a:pPr lvl="1"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latin typeface="Verdana" pitchFamily="34" charset="0"/>
              </a:rPr>
              <a:t> Αναψυκτικά ή νερό;</a:t>
            </a:r>
          </a:p>
        </p:txBody>
      </p:sp>
    </p:spTree>
    <p:extLst>
      <p:ext uri="{BB962C8B-B14F-4D97-AF65-F5344CB8AC3E}">
        <p14:creationId xmlns:p14="http://schemas.microsoft.com/office/powerpoint/2010/main" xmlns="" val="7877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 (</a:t>
            </a:r>
            <a:r>
              <a:rPr lang="en-US" sz="2000" b="1" u="sng" dirty="0" err="1" smtClean="0">
                <a:latin typeface="Verdana" pitchFamily="34" charset="0"/>
              </a:rPr>
              <a:t>Mankiw</a:t>
            </a:r>
            <a:r>
              <a:rPr lang="en-US" sz="2000" b="1" u="sng" dirty="0" smtClean="0">
                <a:latin typeface="Verdana" pitchFamily="34" charset="0"/>
              </a:rPr>
              <a:t>)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1800" dirty="0" smtClean="0">
                <a:latin typeface="Verdana" pitchFamily="34" charset="0"/>
              </a:rPr>
              <a:t>A: </a:t>
            </a:r>
            <a:r>
              <a:rPr lang="el-GR" sz="1800" dirty="0" smtClean="0">
                <a:latin typeface="Verdana" pitchFamily="34" charset="0"/>
              </a:rPr>
              <a:t>«30 λίτρα βενζίνη»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Β: «30 ευρώ βενζίνη»</a:t>
            </a:r>
          </a:p>
          <a:p>
            <a:pPr algn="l" eaLnBrk="1" hangingPunct="1">
              <a:lnSpc>
                <a:spcPct val="150000"/>
              </a:lnSpc>
            </a:pPr>
            <a:endParaRPr lang="el-GR" sz="1800" dirty="0" smtClean="0">
              <a:latin typeface="Verdana" pitchFamily="34" charset="0"/>
            </a:endParaRPr>
          </a:p>
          <a:p>
            <a:pPr lvl="2" algn="l" eaLnBrk="1" hangingPunct="1">
              <a:lnSpc>
                <a:spcPct val="150000"/>
              </a:lnSpc>
            </a:pPr>
            <a:r>
              <a:rPr lang="el-GR" sz="1800" i="1" dirty="0" smtClean="0">
                <a:latin typeface="Verdana" pitchFamily="34" charset="0"/>
              </a:rPr>
              <a:t>Ελαστικότητα ζήτησης του Α;</a:t>
            </a:r>
          </a:p>
          <a:p>
            <a:pPr lvl="2" algn="l" eaLnBrk="1" hangingPunct="1">
              <a:lnSpc>
                <a:spcPct val="150000"/>
              </a:lnSpc>
            </a:pPr>
            <a:r>
              <a:rPr lang="el-GR" sz="1800" i="1" dirty="0" smtClean="0">
                <a:latin typeface="Verdana" pitchFamily="34" charset="0"/>
              </a:rPr>
              <a:t>Ελαστικότητα ζήτησης του Β;</a:t>
            </a:r>
          </a:p>
          <a:p>
            <a:pPr algn="l" eaLnBrk="1" hangingPunct="1">
              <a:lnSpc>
                <a:spcPct val="150000"/>
              </a:lnSpc>
            </a:pPr>
            <a:endParaRPr lang="en-US" sz="1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Η τιμή του προϊόντος αυξάνεται κατά 10% και τα συνολικά έσοδα αυξάνονται κατά 5%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Η ελαστικότητα ζήτησης ως προς τιμή είναι (σε απόλυτες τιμές)</a:t>
            </a:r>
          </a:p>
          <a:p>
            <a:pPr lvl="2"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latin typeface="Verdana" pitchFamily="34" charset="0"/>
              </a:rPr>
              <a:t> Μικρότερη του 1 ;</a:t>
            </a:r>
          </a:p>
          <a:p>
            <a:pPr lvl="2"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latin typeface="Verdana" pitchFamily="34" charset="0"/>
              </a:rPr>
              <a:t> Ίση με 1;</a:t>
            </a:r>
          </a:p>
          <a:p>
            <a:pPr lvl="2"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latin typeface="Verdana" pitchFamily="34" charset="0"/>
              </a:rPr>
              <a:t> Μεγαλύτερη του 1;</a:t>
            </a:r>
          </a:p>
          <a:p>
            <a:pPr lvl="2"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latin typeface="Verdana" pitchFamily="34" charset="0"/>
              </a:rPr>
              <a:t> Ίση με 0;</a:t>
            </a:r>
          </a:p>
        </p:txBody>
      </p:sp>
    </p:spTree>
    <p:extLst>
      <p:ext uri="{BB962C8B-B14F-4D97-AF65-F5344CB8AC3E}">
        <p14:creationId xmlns:p14="http://schemas.microsoft.com/office/powerpoint/2010/main" xmlns="" val="20191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Μείωση τιμής πλοίου κατά 20%, 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μείωση αεροπορικών εισιτηρίων 30%</a:t>
            </a:r>
          </a:p>
          <a:p>
            <a:pPr algn="l" eaLnBrk="1" hangingPunct="1">
              <a:lnSpc>
                <a:spcPct val="150000"/>
              </a:lnSpc>
            </a:pPr>
            <a:endParaRPr lang="el-GR" sz="18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	</a:t>
            </a:r>
            <a:r>
              <a:rPr lang="el-GR" sz="1800" i="1" dirty="0" smtClean="0">
                <a:latin typeface="Verdana" pitchFamily="34" charset="0"/>
              </a:rPr>
              <a:t>Σταυροειδής ελαστικότητα;</a:t>
            </a:r>
          </a:p>
        </p:txBody>
      </p:sp>
    </p:spTree>
    <p:extLst>
      <p:ext uri="{BB962C8B-B14F-4D97-AF65-F5344CB8AC3E}">
        <p14:creationId xmlns:p14="http://schemas.microsoft.com/office/powerpoint/2010/main" xmlns="" val="28536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Αύξηση τιμής εφημερίδας Α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Πωλήσεις εφημερίδας Α: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	 </a:t>
            </a:r>
            <a:r>
              <a:rPr lang="el-GR" sz="1800" u="sng" dirty="0" smtClean="0">
                <a:latin typeface="Verdana" pitchFamily="34" charset="0"/>
              </a:rPr>
              <a:t>Πριν</a:t>
            </a:r>
            <a:r>
              <a:rPr lang="el-GR" sz="1800" dirty="0" smtClean="0">
                <a:latin typeface="Verdana" pitchFamily="34" charset="0"/>
              </a:rPr>
              <a:t>		</a:t>
            </a:r>
            <a:r>
              <a:rPr lang="el-GR" sz="1800" u="sng" dirty="0" smtClean="0">
                <a:latin typeface="Verdana" pitchFamily="34" charset="0"/>
              </a:rPr>
              <a:t>Μετά</a:t>
            </a:r>
            <a:r>
              <a:rPr lang="el-GR" sz="1800" dirty="0" smtClean="0">
                <a:latin typeface="Verdana" pitchFamily="34" charset="0"/>
              </a:rPr>
              <a:t>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	1000		 800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Πωλήσεις εφημερίδας Β: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	 </a:t>
            </a:r>
            <a:r>
              <a:rPr lang="el-GR" sz="1800" u="sng" dirty="0" smtClean="0">
                <a:latin typeface="Verdana" pitchFamily="34" charset="0"/>
              </a:rPr>
              <a:t>Πριν</a:t>
            </a:r>
            <a:r>
              <a:rPr lang="el-GR" sz="1800" dirty="0" smtClean="0">
                <a:latin typeface="Verdana" pitchFamily="34" charset="0"/>
              </a:rPr>
              <a:t>		</a:t>
            </a:r>
            <a:r>
              <a:rPr lang="el-GR" sz="1800" u="sng" dirty="0" smtClean="0">
                <a:latin typeface="Verdana" pitchFamily="34" charset="0"/>
              </a:rPr>
              <a:t>Μετά</a:t>
            </a:r>
            <a:endParaRPr lang="el-GR" sz="18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	1000		1200</a:t>
            </a:r>
          </a:p>
          <a:p>
            <a:pPr algn="l" eaLnBrk="1" hangingPunct="1">
              <a:lnSpc>
                <a:spcPct val="150000"/>
              </a:lnSpc>
            </a:pPr>
            <a:endParaRPr lang="el-GR" sz="18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800" i="1" dirty="0" smtClean="0">
                <a:latin typeface="Verdana" pitchFamily="34" charset="0"/>
              </a:rPr>
              <a:t>		Ελαστικότητα τιμής εφημερίδας Α;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i="1" dirty="0" smtClean="0">
                <a:latin typeface="Verdana" pitchFamily="34" charset="0"/>
              </a:rPr>
              <a:t>		Σταυροειδής ελαστικότητα εφημερίδας Β;</a:t>
            </a:r>
          </a:p>
        </p:txBody>
      </p:sp>
    </p:spTree>
    <p:extLst>
      <p:ext uri="{BB962C8B-B14F-4D97-AF65-F5344CB8AC3E}">
        <p14:creationId xmlns:p14="http://schemas.microsoft.com/office/powerpoint/2010/main" xmlns="" val="964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Γ - Ελαστικότητα προσφοράς (ως προς τιμή)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Ποσοστιαία μεταβολή της προσφερόμενης ποσότητας σε σχέση με  ποσοστιαία μεταβολή της τιμής του προϊόντος</a:t>
            </a: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Τιμή</a:t>
            </a: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dirty="0" smtClean="0">
                <a:latin typeface="Verdana" pitchFamily="34" charset="0"/>
              </a:rPr>
              <a:t>						Ε</a:t>
            </a:r>
            <a:r>
              <a:rPr lang="en-US" sz="1200" b="1" dirty="0" smtClean="0">
                <a:latin typeface="Verdana" pitchFamily="34" charset="0"/>
              </a:rPr>
              <a:t>s </a:t>
            </a:r>
            <a:r>
              <a:rPr lang="el-GR" sz="1200" b="1" dirty="0" smtClean="0">
                <a:latin typeface="Verdana" pitchFamily="34" charset="0"/>
              </a:rPr>
              <a:t>=</a:t>
            </a:r>
            <a:r>
              <a:rPr lang="en-US" sz="1200" b="1" dirty="0" smtClean="0">
                <a:latin typeface="Verdana" pitchFamily="34" charset="0"/>
              </a:rPr>
              <a:t> </a:t>
            </a:r>
            <a:r>
              <a:rPr lang="el-GR" sz="1200" b="1" dirty="0" smtClean="0">
                <a:latin typeface="Verdana" pitchFamily="34" charset="0"/>
              </a:rPr>
              <a:t>Δ</a:t>
            </a:r>
            <a:r>
              <a:rPr lang="en-US" sz="1200" b="1" dirty="0" smtClean="0">
                <a:latin typeface="Verdana" pitchFamily="34" charset="0"/>
              </a:rPr>
              <a:t>q/q*100 / </a:t>
            </a:r>
            <a:r>
              <a:rPr lang="el-GR" sz="1200" b="1" dirty="0" smtClean="0">
                <a:latin typeface="Verdana" pitchFamily="34" charset="0"/>
              </a:rPr>
              <a:t>Δ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/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*100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</a:t>
            </a:r>
            <a:r>
              <a:rPr lang="el-GR" sz="1200" b="1" dirty="0" smtClean="0">
                <a:latin typeface="Verdana" pitchFamily="34" charset="0"/>
              </a:rPr>
              <a:t>Ε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 = </a:t>
            </a:r>
            <a:r>
              <a:rPr lang="en-US" sz="1200" b="1" dirty="0" smtClean="0">
                <a:latin typeface="Verdana" pitchFamily="34" charset="0"/>
              </a:rPr>
              <a:t>10</a:t>
            </a:r>
            <a:r>
              <a:rPr lang="el-GR" sz="1200" b="1" dirty="0" smtClean="0">
                <a:latin typeface="Verdana" pitchFamily="34" charset="0"/>
              </a:rPr>
              <a:t>% / 2</a:t>
            </a:r>
            <a:r>
              <a:rPr lang="en-US" sz="1200" b="1" dirty="0" smtClean="0">
                <a:latin typeface="Verdana" pitchFamily="34" charset="0"/>
              </a:rPr>
              <a:t>5</a:t>
            </a:r>
            <a:r>
              <a:rPr lang="el-GR" sz="1200" b="1" dirty="0" smtClean="0">
                <a:latin typeface="Verdana" pitchFamily="34" charset="0"/>
              </a:rPr>
              <a:t>% </a:t>
            </a:r>
          </a:p>
          <a:p>
            <a:pPr algn="l" eaLnBrk="1" hangingPunct="1"/>
            <a:r>
              <a:rPr lang="en-US" sz="1200" b="1" i="1" dirty="0" smtClean="0">
                <a:latin typeface="Verdana" pitchFamily="34" charset="0"/>
              </a:rPr>
              <a:t>		</a:t>
            </a:r>
            <a:r>
              <a:rPr lang="en-US" sz="1200" dirty="0" smtClean="0">
                <a:latin typeface="Verdana" pitchFamily="34" charset="0"/>
              </a:rPr>
              <a:t>5</a:t>
            </a:r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endParaRPr lang="en-US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4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0		     Ποσότητα</a:t>
            </a: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               </a:t>
            </a:r>
            <a:r>
              <a:rPr lang="el-GR" sz="1200" dirty="0" smtClean="0">
                <a:latin typeface="Verdana" pitchFamily="34" charset="0"/>
              </a:rPr>
              <a:t>100  110</a:t>
            </a:r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endParaRPr lang="el-GR" sz="1800" b="1" i="1" dirty="0" smtClean="0">
              <a:latin typeface="Verdana" pitchFamily="34" charset="0"/>
            </a:endParaRPr>
          </a:p>
          <a:p>
            <a:pPr algn="l" eaLnBrk="1" hangingPunct="1"/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1988840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55776" y="4509120"/>
            <a:ext cx="18002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699792" y="2564904"/>
            <a:ext cx="1368152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5776" y="2996952"/>
            <a:ext cx="108012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55776" y="3284984"/>
            <a:ext cx="79208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47864" y="3284984"/>
            <a:ext cx="0" cy="1224136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2996952"/>
            <a:ext cx="0" cy="151216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30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Γ - Ελαστικότητα προσφοράς (ως προς τιμή)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Ποσοστιαία μεταβολή της προσφερόμενης ποσότητας σε σχέση με  ποσοστιαία μεταβολή της τιμής του προϊόντος</a:t>
            </a: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Τιμή</a:t>
            </a: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dirty="0" smtClean="0">
                <a:latin typeface="Verdana" pitchFamily="34" charset="0"/>
              </a:rPr>
              <a:t>						Ε</a:t>
            </a:r>
            <a:r>
              <a:rPr lang="en-US" sz="1200" b="1" dirty="0" smtClean="0">
                <a:latin typeface="Verdana" pitchFamily="34" charset="0"/>
              </a:rPr>
              <a:t>s </a:t>
            </a:r>
            <a:r>
              <a:rPr lang="el-GR" sz="1200" b="1" dirty="0" smtClean="0">
                <a:latin typeface="Verdana" pitchFamily="34" charset="0"/>
              </a:rPr>
              <a:t>=</a:t>
            </a:r>
            <a:r>
              <a:rPr lang="en-US" sz="1200" b="1" dirty="0" smtClean="0">
                <a:latin typeface="Verdana" pitchFamily="34" charset="0"/>
              </a:rPr>
              <a:t> </a:t>
            </a:r>
            <a:r>
              <a:rPr lang="el-GR" sz="1200" b="1" dirty="0" smtClean="0">
                <a:latin typeface="Verdana" pitchFamily="34" charset="0"/>
              </a:rPr>
              <a:t>Δ</a:t>
            </a:r>
            <a:r>
              <a:rPr lang="en-US" sz="1200" b="1" dirty="0" smtClean="0">
                <a:latin typeface="Verdana" pitchFamily="34" charset="0"/>
              </a:rPr>
              <a:t>q/q*100 / </a:t>
            </a:r>
            <a:r>
              <a:rPr lang="el-GR" sz="1200" b="1" dirty="0" smtClean="0">
                <a:latin typeface="Verdana" pitchFamily="34" charset="0"/>
              </a:rPr>
              <a:t>Δ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/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*100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</a:t>
            </a:r>
            <a:r>
              <a:rPr lang="el-GR" sz="1200" b="1" dirty="0" smtClean="0">
                <a:latin typeface="Verdana" pitchFamily="34" charset="0"/>
              </a:rPr>
              <a:t>Ε</a:t>
            </a:r>
            <a:r>
              <a:rPr lang="en-US" sz="1200" b="1" dirty="0" smtClean="0">
                <a:latin typeface="Verdana" pitchFamily="34" charset="0"/>
              </a:rPr>
              <a:t>p</a:t>
            </a:r>
            <a:r>
              <a:rPr lang="el-GR" sz="1200" b="1" dirty="0" smtClean="0">
                <a:latin typeface="Verdana" pitchFamily="34" charset="0"/>
              </a:rPr>
              <a:t> = </a:t>
            </a:r>
            <a:r>
              <a:rPr lang="en-US" sz="1200" b="1" dirty="0" smtClean="0">
                <a:latin typeface="Verdana" pitchFamily="34" charset="0"/>
              </a:rPr>
              <a:t>10</a:t>
            </a:r>
            <a:r>
              <a:rPr lang="el-GR" sz="1200" b="1" dirty="0" smtClean="0">
                <a:latin typeface="Verdana" pitchFamily="34" charset="0"/>
              </a:rPr>
              <a:t>% / 2</a:t>
            </a:r>
            <a:r>
              <a:rPr lang="en-US" sz="1200" b="1" dirty="0" smtClean="0">
                <a:latin typeface="Verdana" pitchFamily="34" charset="0"/>
              </a:rPr>
              <a:t>5</a:t>
            </a:r>
            <a:r>
              <a:rPr lang="el-GR" sz="1200" b="1" dirty="0" smtClean="0">
                <a:latin typeface="Verdana" pitchFamily="34" charset="0"/>
              </a:rPr>
              <a:t>% </a:t>
            </a:r>
          </a:p>
          <a:p>
            <a:pPr algn="l" eaLnBrk="1" hangingPunct="1"/>
            <a:r>
              <a:rPr lang="en-US" sz="1200" b="1" i="1" dirty="0" smtClean="0">
                <a:latin typeface="Verdana" pitchFamily="34" charset="0"/>
              </a:rPr>
              <a:t>		</a:t>
            </a:r>
            <a:r>
              <a:rPr lang="en-US" sz="1200" dirty="0" smtClean="0">
                <a:latin typeface="Verdana" pitchFamily="34" charset="0"/>
              </a:rPr>
              <a:t>5</a:t>
            </a:r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endParaRPr lang="en-US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4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0		     Ποσότητα</a:t>
            </a: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               </a:t>
            </a:r>
            <a:r>
              <a:rPr lang="el-GR" sz="1200" dirty="0" smtClean="0">
                <a:latin typeface="Verdana" pitchFamily="34" charset="0"/>
              </a:rPr>
              <a:t>100  110</a:t>
            </a: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b="1" i="1" dirty="0" smtClean="0">
                <a:latin typeface="Verdana" pitchFamily="34" charset="0"/>
              </a:rPr>
              <a:t>			</a:t>
            </a:r>
            <a:r>
              <a:rPr lang="el-GR" sz="1600" b="1" i="1" dirty="0" smtClean="0">
                <a:latin typeface="Verdana" pitchFamily="34" charset="0"/>
              </a:rPr>
              <a:t>Βραχυχρόνια διαφορετική από μακροχρόνια</a:t>
            </a:r>
          </a:p>
          <a:p>
            <a:pPr algn="l" eaLnBrk="1" hangingPunct="1"/>
            <a:endParaRPr lang="el-GR" sz="1800" b="1" i="1" dirty="0" smtClean="0">
              <a:latin typeface="Verdana" pitchFamily="34" charset="0"/>
            </a:endParaRPr>
          </a:p>
          <a:p>
            <a:pPr algn="l" eaLnBrk="1" hangingPunct="1"/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1988840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55776" y="4509120"/>
            <a:ext cx="18002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699792" y="2564904"/>
            <a:ext cx="1368152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5776" y="2996952"/>
            <a:ext cx="108012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55776" y="3284984"/>
            <a:ext cx="79208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47864" y="3284984"/>
            <a:ext cx="0" cy="1224136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2996952"/>
            <a:ext cx="0" cy="151216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55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Γ - Ελαστικότητα προσφοράς (ως προς τιμή)</a:t>
            </a:r>
          </a:p>
          <a:p>
            <a:pPr algn="l" eaLnBrk="1" hangingPunct="1"/>
            <a:endParaRPr lang="en-US" sz="1200" b="1" i="1" dirty="0" smtClean="0">
              <a:latin typeface="Verdana" pitchFamily="34" charset="0"/>
            </a:endParaRPr>
          </a:p>
          <a:p>
            <a:pPr eaLnBrk="1" hangingPunct="1"/>
            <a:r>
              <a:rPr lang="el-GR" sz="1800" dirty="0" smtClean="0">
                <a:latin typeface="Verdana" pitchFamily="34" charset="0"/>
              </a:rPr>
              <a:t>Μορφές</a:t>
            </a:r>
          </a:p>
          <a:p>
            <a:pPr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     Es = 0	   Es &lt; 1		Es = 1		Es &gt; 1	         Es = </a:t>
            </a:r>
            <a:r>
              <a:rPr lang="el-GR" sz="1400" b="1" dirty="0" smtClean="0">
                <a:latin typeface="Verdana" pitchFamily="34" charset="0"/>
              </a:rPr>
              <a:t>άπειρο</a:t>
            </a:r>
            <a:r>
              <a:rPr lang="en-US" sz="1400" b="1" dirty="0" smtClean="0">
                <a:latin typeface="Verdana" pitchFamily="34" charset="0"/>
              </a:rPr>
              <a:t>		</a:t>
            </a:r>
            <a:endParaRPr lang="el-GR" sz="1400" b="1" dirty="0" smtClean="0">
              <a:latin typeface="Verdana" pitchFamily="34" charset="0"/>
            </a:endParaRPr>
          </a:p>
          <a:p>
            <a:pPr algn="l" eaLnBrk="1" hangingPunct="1"/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endParaRPr lang="el-GR" sz="1800" b="1" i="1" dirty="0" smtClean="0">
              <a:latin typeface="Verdana" pitchFamily="34" charset="0"/>
            </a:endParaRPr>
          </a:p>
          <a:p>
            <a:pPr algn="l" eaLnBrk="1" hangingPunct="1"/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55576" y="3068960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95936" y="4437112"/>
            <a:ext cx="1512168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771800" y="2420888"/>
            <a:ext cx="936104" cy="25202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11760" y="2996952"/>
            <a:ext cx="108012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11760" y="3573016"/>
            <a:ext cx="864096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75856" y="3573016"/>
            <a:ext cx="0" cy="144016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91880" y="2996952"/>
            <a:ext cx="0" cy="201622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1760" y="2492896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95936" y="1916832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24128" y="2446040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6296" y="3212976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11760" y="5013176"/>
            <a:ext cx="144016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5576" y="5589240"/>
            <a:ext cx="136815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724128" y="4941168"/>
            <a:ext cx="1440160" cy="2515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36296" y="5733256"/>
            <a:ext cx="144016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75656" y="3501008"/>
            <a:ext cx="0" cy="2016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067944" y="2852936"/>
            <a:ext cx="1296144" cy="144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724128" y="3717032"/>
            <a:ext cx="1368152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36296" y="4725144"/>
            <a:ext cx="14401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995936" y="3429000"/>
            <a:ext cx="864096" cy="838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724128" y="3789040"/>
            <a:ext cx="1224136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24128" y="3933056"/>
            <a:ext cx="79208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55576" y="4437112"/>
            <a:ext cx="720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55576" y="4077072"/>
            <a:ext cx="720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95936" y="3212976"/>
            <a:ext cx="1008112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76256" y="3789040"/>
            <a:ext cx="0" cy="115212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516216" y="4005064"/>
            <a:ext cx="0" cy="93610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76056" y="3212976"/>
            <a:ext cx="0" cy="1224136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60032" y="3429000"/>
            <a:ext cx="0" cy="100811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884368" y="4725144"/>
            <a:ext cx="0" cy="100811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244408" y="4725144"/>
            <a:ext cx="0" cy="100811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34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«Παράδειγμα: Νέο υβρίδιο και αγορά σίτου» 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i="1" dirty="0" smtClean="0">
                <a:latin typeface="Verdana" pitchFamily="34" charset="0"/>
              </a:rPr>
              <a:t>Υβρίδιο =&gt; Μετατόπιση καμπύλης προσφοράς =&gt; Νέο σημείο ισορροπίας =&gt; </a:t>
            </a:r>
          </a:p>
          <a:p>
            <a:pPr algn="l" eaLnBrk="1" hangingPunct="1"/>
            <a:r>
              <a:rPr lang="el-GR" sz="1400" i="1" dirty="0" smtClean="0">
                <a:latin typeface="Verdana" pitchFamily="34" charset="0"/>
              </a:rPr>
              <a:t>	=&gt; Μείωση εσόδων (ανελαστική ζήτηση)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            Τιμή             </a:t>
            </a:r>
            <a:r>
              <a:rPr lang="en-US" sz="1200" dirty="0" smtClean="0">
                <a:latin typeface="Verdana" pitchFamily="34" charset="0"/>
              </a:rPr>
              <a:t>D       S1  S2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3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2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0	</a:t>
            </a:r>
            <a:r>
              <a:rPr lang="el-GR" sz="1200" dirty="0" smtClean="0">
                <a:latin typeface="Verdana" pitchFamily="34" charset="0"/>
              </a:rPr>
              <a:t>	100 110         Ποσότητα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2492896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5013176"/>
            <a:ext cx="144016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43808" y="2492896"/>
            <a:ext cx="864096" cy="2304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11760" y="2996952"/>
            <a:ext cx="108012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2996952"/>
            <a:ext cx="0" cy="201622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03848" y="2492896"/>
            <a:ext cx="936104" cy="2376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5856" y="2492896"/>
            <a:ext cx="936104" cy="24482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1760" y="3645024"/>
            <a:ext cx="1296144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07904" y="3645024"/>
            <a:ext cx="0" cy="136815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76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400" b="1" u="sng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 και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Φυσικοί πόροι, ενέργεια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1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«Παράδειγμα: Αγορά πετρελαίου» 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</a:t>
            </a:r>
            <a:r>
              <a:rPr lang="el-GR" sz="1400" b="1" u="sng" dirty="0" smtClean="0">
                <a:latin typeface="Verdana" pitchFamily="34" charset="0"/>
              </a:rPr>
              <a:t>Βραχυχρόνια</a:t>
            </a:r>
            <a:r>
              <a:rPr lang="el-GR" sz="1400" b="1" dirty="0" smtClean="0">
                <a:latin typeface="Verdana" pitchFamily="34" charset="0"/>
              </a:rPr>
              <a:t>			</a:t>
            </a:r>
            <a:r>
              <a:rPr lang="el-GR" sz="1400" b="1" u="sng" dirty="0" smtClean="0">
                <a:latin typeface="Verdana" pitchFamily="34" charset="0"/>
              </a:rPr>
              <a:t>Μακροχρόνια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ανελαστική ζήτηση, προσφορά		Ελαστική ζήτηση, προσφορά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            Τιμή             </a:t>
            </a:r>
            <a:r>
              <a:rPr lang="en-US" sz="1200" dirty="0" smtClean="0">
                <a:latin typeface="Verdana" pitchFamily="34" charset="0"/>
              </a:rPr>
              <a:t>D       S</a:t>
            </a:r>
            <a:r>
              <a:rPr lang="el-GR" sz="1200" dirty="0" smtClean="0">
                <a:latin typeface="Verdana" pitchFamily="34" charset="0"/>
              </a:rPr>
              <a:t>2</a:t>
            </a:r>
            <a:r>
              <a:rPr lang="en-US" sz="1200" dirty="0" smtClean="0">
                <a:latin typeface="Verdana" pitchFamily="34" charset="0"/>
              </a:rPr>
              <a:t>  S</a:t>
            </a:r>
            <a:r>
              <a:rPr lang="el-GR" sz="1200" dirty="0" smtClean="0">
                <a:latin typeface="Verdana" pitchFamily="34" charset="0"/>
              </a:rPr>
              <a:t>1		          Τιμή	  </a:t>
            </a:r>
            <a:r>
              <a:rPr lang="en-US" sz="1200" dirty="0" smtClean="0">
                <a:latin typeface="Verdana" pitchFamily="34" charset="0"/>
              </a:rPr>
              <a:t>D		S2 S1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	</a:t>
            </a:r>
            <a:r>
              <a:rPr lang="el-GR" sz="1200" dirty="0" smtClean="0">
                <a:latin typeface="Verdana" pitchFamily="34" charset="0"/>
              </a:rPr>
              <a:t>	         Ποσότητα</a:t>
            </a:r>
            <a:r>
              <a:rPr lang="en-US" sz="1200" dirty="0" smtClean="0">
                <a:latin typeface="Verdana" pitchFamily="34" charset="0"/>
              </a:rPr>
              <a:t>			 </a:t>
            </a:r>
            <a:r>
              <a:rPr lang="el-GR" sz="1200" dirty="0" smtClean="0">
                <a:latin typeface="Verdana" pitchFamily="34" charset="0"/>
              </a:rPr>
              <a:t>Ποσότητα</a:t>
            </a:r>
            <a:r>
              <a:rPr lang="en-US" sz="1200" dirty="0" smtClean="0">
                <a:latin typeface="Verdana" pitchFamily="34" charset="0"/>
              </a:rPr>
              <a:t>   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2492896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5013176"/>
            <a:ext cx="144016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43808" y="2492896"/>
            <a:ext cx="864096" cy="2304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11760" y="2996952"/>
            <a:ext cx="108012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2996952"/>
            <a:ext cx="0" cy="201622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03848" y="2492896"/>
            <a:ext cx="936104" cy="2376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5856" y="2492896"/>
            <a:ext cx="936104" cy="24482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1760" y="3645024"/>
            <a:ext cx="1296144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07904" y="3645024"/>
            <a:ext cx="0" cy="136815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0152" y="2492896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0152" y="5013176"/>
            <a:ext cx="144016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56176" y="2492896"/>
            <a:ext cx="1656184" cy="1872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56176" y="2492896"/>
            <a:ext cx="1800200" cy="1656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444208" y="2564904"/>
            <a:ext cx="1863824" cy="16645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0152" y="3429000"/>
            <a:ext cx="1008112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940152" y="3573016"/>
            <a:ext cx="1160512" cy="838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48264" y="3429000"/>
            <a:ext cx="0" cy="1584176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64288" y="3573016"/>
            <a:ext cx="0" cy="144016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432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32656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«Παράδειγμα: Ναρκωτικά» 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</a:t>
            </a:r>
            <a:r>
              <a:rPr lang="el-GR" sz="1400" b="1" u="sng" dirty="0" smtClean="0">
                <a:latin typeface="Verdana" pitchFamily="34" charset="0"/>
              </a:rPr>
              <a:t>Απαγόρευση</a:t>
            </a:r>
            <a:r>
              <a:rPr lang="el-GR" sz="1400" b="1" dirty="0" smtClean="0">
                <a:latin typeface="Verdana" pitchFamily="34" charset="0"/>
              </a:rPr>
              <a:t>			</a:t>
            </a:r>
            <a:r>
              <a:rPr lang="el-GR" sz="1400" b="1" u="sng" dirty="0" smtClean="0">
                <a:latin typeface="Verdana" pitchFamily="34" charset="0"/>
              </a:rPr>
              <a:t>Ενημέρωση</a:t>
            </a:r>
            <a:endParaRPr lang="en-US" sz="14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Μείωση προσφοράς, αύξηση τιμής,		Μείωση τιμής, μείωση ζήτησης,		Μείωση πωλούμενης ποσότητας		Μείωση πωλούμενης ποσότητας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            Τιμή             </a:t>
            </a:r>
            <a:r>
              <a:rPr lang="en-US" sz="1200" dirty="0" smtClean="0">
                <a:latin typeface="Verdana" pitchFamily="34" charset="0"/>
              </a:rPr>
              <a:t>D       S</a:t>
            </a:r>
            <a:r>
              <a:rPr lang="el-GR" sz="1200" dirty="0" smtClean="0">
                <a:latin typeface="Verdana" pitchFamily="34" charset="0"/>
              </a:rPr>
              <a:t>2</a:t>
            </a:r>
            <a:r>
              <a:rPr lang="en-US" sz="1200" dirty="0" smtClean="0">
                <a:latin typeface="Verdana" pitchFamily="34" charset="0"/>
              </a:rPr>
              <a:t>  S</a:t>
            </a:r>
            <a:r>
              <a:rPr lang="el-GR" sz="1200" dirty="0" smtClean="0">
                <a:latin typeface="Verdana" pitchFamily="34" charset="0"/>
              </a:rPr>
              <a:t>1		          Τιμή	  </a:t>
            </a:r>
            <a:r>
              <a:rPr lang="en-US" sz="1200" dirty="0" smtClean="0">
                <a:latin typeface="Verdana" pitchFamily="34" charset="0"/>
              </a:rPr>
              <a:t>D2        D1 	      S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 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	</a:t>
            </a:r>
            <a:r>
              <a:rPr lang="el-GR" sz="1200" dirty="0" smtClean="0">
                <a:latin typeface="Verdana" pitchFamily="34" charset="0"/>
              </a:rPr>
              <a:t>	         Ποσότητα</a:t>
            </a:r>
            <a:r>
              <a:rPr lang="en-US" sz="1200" dirty="0" smtClean="0">
                <a:latin typeface="Verdana" pitchFamily="34" charset="0"/>
              </a:rPr>
              <a:t>			 </a:t>
            </a:r>
            <a:r>
              <a:rPr lang="el-GR" sz="1200" dirty="0" smtClean="0">
                <a:latin typeface="Verdana" pitchFamily="34" charset="0"/>
              </a:rPr>
              <a:t>Ποσότητα</a:t>
            </a:r>
            <a:r>
              <a:rPr lang="en-US" sz="1200" dirty="0" smtClean="0">
                <a:latin typeface="Verdana" pitchFamily="34" charset="0"/>
              </a:rPr>
              <a:t>   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            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2492896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5013176"/>
            <a:ext cx="144016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43808" y="2492896"/>
            <a:ext cx="864096" cy="2304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11760" y="2996952"/>
            <a:ext cx="108012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2996952"/>
            <a:ext cx="0" cy="201622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03848" y="2492896"/>
            <a:ext cx="936104" cy="2376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5856" y="2492896"/>
            <a:ext cx="936104" cy="24482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11760" y="3645024"/>
            <a:ext cx="1296144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07904" y="3645024"/>
            <a:ext cx="0" cy="136815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0152" y="2492896"/>
            <a:ext cx="0" cy="25202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0152" y="5013176"/>
            <a:ext cx="1872208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56176" y="2492896"/>
            <a:ext cx="1656184" cy="1872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444208" y="2564904"/>
            <a:ext cx="1863824" cy="16645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0152" y="3284984"/>
            <a:ext cx="1584176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940152" y="3573016"/>
            <a:ext cx="1160512" cy="838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24328" y="3284984"/>
            <a:ext cx="0" cy="172819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64288" y="3573016"/>
            <a:ext cx="0" cy="144016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04248" y="2492896"/>
            <a:ext cx="1584176" cy="180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08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2012-2013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Άσκηση (</a:t>
            </a:r>
            <a:r>
              <a:rPr lang="en-US" sz="2000" b="1" u="sng" dirty="0" err="1" smtClean="0">
                <a:latin typeface="Verdana" pitchFamily="34" charset="0"/>
              </a:rPr>
              <a:t>Mankiw</a:t>
            </a:r>
            <a:r>
              <a:rPr lang="en-US" sz="2000" b="1" u="sng" dirty="0" smtClean="0">
                <a:latin typeface="Verdana" pitchFamily="34" charset="0"/>
              </a:rPr>
              <a:t>)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Φάρμακα, Ηλεκτρονικοί υπολογιστές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800" dirty="0" smtClean="0">
                <a:latin typeface="Verdana" pitchFamily="34" charset="0"/>
              </a:rPr>
              <a:t>Τεχνολογική πρόοδος διπλασιάζει προσφορά (για κάθε τιμή) 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800" i="1" dirty="0" smtClean="0">
                <a:latin typeface="Verdana" pitchFamily="34" charset="0"/>
              </a:rPr>
              <a:t> Τιμή ισορροπίας;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800" i="1" dirty="0" smtClean="0">
                <a:latin typeface="Verdana" pitchFamily="34" charset="0"/>
              </a:rPr>
              <a:t> Ποσότητα ισορροπίας;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800" i="1" dirty="0" smtClean="0">
                <a:latin typeface="Verdana" pitchFamily="34" charset="0"/>
              </a:rPr>
              <a:t> Συνολικές δαπάνες;</a:t>
            </a:r>
          </a:p>
          <a:p>
            <a:pPr algn="l" eaLnBrk="1" hangingPunct="1">
              <a:lnSpc>
                <a:spcPct val="150000"/>
              </a:lnSpc>
            </a:pPr>
            <a:endParaRPr lang="en-US" sz="1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7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2000" dirty="0" err="1" smtClean="0">
                <a:solidFill>
                  <a:srgbClr val="002060"/>
                </a:solidFill>
              </a:rPr>
              <a:t>Mankiw</a:t>
            </a:r>
            <a:r>
              <a:rPr lang="en-US" sz="2000" dirty="0" smtClean="0">
                <a:solidFill>
                  <a:srgbClr val="002060"/>
                </a:solidFill>
              </a:rPr>
              <a:t>, G.N., Taylor, M.P.,</a:t>
            </a:r>
          </a:p>
          <a:p>
            <a:pPr lvl="1" algn="l"/>
            <a:r>
              <a:rPr lang="en-US" sz="2000" dirty="0" smtClean="0">
                <a:solidFill>
                  <a:srgbClr val="002060"/>
                </a:solidFill>
              </a:rPr>
              <a:t>	</a:t>
            </a:r>
            <a:r>
              <a:rPr lang="el-GR" sz="2000" dirty="0" smtClean="0">
                <a:solidFill>
                  <a:srgbClr val="002060"/>
                </a:solidFill>
              </a:rPr>
              <a:t>«Αρχές Οικονομικής Θεωρίας. Τόμος Α’ – Μικροοικονομική»</a:t>
            </a:r>
          </a:p>
          <a:p>
            <a:pPr lvl="1" algn="l"/>
            <a:r>
              <a:rPr lang="el-GR" sz="2000" dirty="0" smtClean="0">
                <a:solidFill>
                  <a:srgbClr val="002060"/>
                </a:solidFill>
              </a:rPr>
              <a:t>	 Αθήνα: </a:t>
            </a:r>
            <a:r>
              <a:rPr lang="en-US" sz="2000" dirty="0" smtClean="0">
                <a:solidFill>
                  <a:srgbClr val="002060"/>
                </a:solidFill>
              </a:rPr>
              <a:t>Gutenberg, 2010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l"/>
            <a:endParaRPr lang="el-GR" sz="20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2000" dirty="0" smtClean="0">
                <a:solidFill>
                  <a:srgbClr val="002060"/>
                </a:solidFill>
              </a:rPr>
              <a:t>	κεφ.18, σελ.599-619</a:t>
            </a:r>
          </a:p>
          <a:p>
            <a:pPr lvl="1" algn="l"/>
            <a:r>
              <a:rPr lang="el-GR" sz="2000" dirty="0" smtClean="0">
                <a:solidFill>
                  <a:srgbClr val="002060"/>
                </a:solidFill>
              </a:rPr>
              <a:t>	κεφ.5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686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1 - Εισοδηματικός περιορισμός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2 - Προτιμήσεις – Καμπύλες αδιαφορίας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3 – Επιλογή</a:t>
            </a:r>
          </a:p>
          <a:p>
            <a:pPr algn="l" eaLnBrk="1" hangingPunct="1">
              <a:spcAft>
                <a:spcPts val="600"/>
              </a:spcAft>
            </a:pPr>
            <a:endParaRPr lang="el-GR" sz="2400" u="sng" dirty="0" smtClean="0">
              <a:latin typeface="Verdana" pitchFamily="34" charset="0"/>
            </a:endParaRPr>
          </a:p>
          <a:p>
            <a:pPr algn="l" eaLnBrk="1" hangingPunct="1"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1 - Ελαστικότητα ζήτησης ως προς τιμή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2 - Ελαστικότητα ζήτησης ως προς εισόδημα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3 - Σταυροειδής ελαστικότητα ζήτησης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10351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1 - Εισοδηματικός περιορισμός: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Το όριο των συνδυασμών καταναλωτικών αγαθών που μπορεί να αγοράσει ο καταναλωτής με δεδομένο το εισόδημα του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1000" dirty="0" smtClean="0">
                <a:latin typeface="Verdana" pitchFamily="34" charset="0"/>
              </a:rPr>
              <a:t>		</a:t>
            </a:r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7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1 - Εισοδηματικός περιορισμός: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Το όριο των συνδυασμών καταναλωτικών αγαθών που μπορεί να αγοράσει ο καταναλωτής με δεδομένο το εισόδημα του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1000" dirty="0" smtClean="0">
                <a:latin typeface="Verdana" pitchFamily="34" charset="0"/>
              </a:rPr>
              <a:t>		</a:t>
            </a:r>
            <a:r>
              <a:rPr lang="el-GR" sz="1200" dirty="0" smtClean="0">
                <a:latin typeface="Verdana" pitchFamily="34" charset="0"/>
              </a:rPr>
              <a:t>Αγαθό Α</a:t>
            </a:r>
            <a:r>
              <a:rPr lang="en-US" sz="1200" dirty="0" smtClean="0">
                <a:latin typeface="Verdana" pitchFamily="34" charset="0"/>
              </a:rPr>
              <a:t>		</a:t>
            </a:r>
            <a:r>
              <a:rPr lang="el-GR" sz="1200" i="1" dirty="0" smtClean="0">
                <a:latin typeface="Verdana" pitchFamily="34" charset="0"/>
              </a:rPr>
              <a:t>Αν εισόδημα 1000 ευρώ, τιμή του Α 2, τιμή του Β 10: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Ποσότητα	Δαπάνη	Ποσότητα	Δαπάνη	Συνολική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</a:t>
            </a:r>
            <a:r>
              <a:rPr lang="el-GR" sz="1200" u="sng" dirty="0" smtClean="0">
                <a:latin typeface="Verdana" pitchFamily="34" charset="0"/>
              </a:rPr>
              <a:t>Αγαθό Α</a:t>
            </a:r>
            <a:r>
              <a:rPr lang="el-GR" sz="1200" dirty="0" smtClean="0">
                <a:latin typeface="Verdana" pitchFamily="34" charset="0"/>
              </a:rPr>
              <a:t>	</a:t>
            </a:r>
            <a:r>
              <a:rPr lang="el-GR" sz="1200" u="sng" dirty="0" smtClean="0">
                <a:latin typeface="Verdana" pitchFamily="34" charset="0"/>
              </a:rPr>
              <a:t>Αγαθό Α</a:t>
            </a:r>
            <a:r>
              <a:rPr lang="el-GR" sz="1200" dirty="0" smtClean="0">
                <a:latin typeface="Verdana" pitchFamily="34" charset="0"/>
              </a:rPr>
              <a:t>	</a:t>
            </a:r>
            <a:r>
              <a:rPr lang="el-GR" sz="1200" u="sng" dirty="0" smtClean="0">
                <a:latin typeface="Verdana" pitchFamily="34" charset="0"/>
              </a:rPr>
              <a:t>Αγαθό Β</a:t>
            </a:r>
            <a:r>
              <a:rPr lang="el-GR" sz="1200" dirty="0" smtClean="0">
                <a:latin typeface="Verdana" pitchFamily="34" charset="0"/>
              </a:rPr>
              <a:t>	</a:t>
            </a:r>
            <a:r>
              <a:rPr lang="el-GR" sz="1200" u="sng" dirty="0" smtClean="0">
                <a:latin typeface="Verdana" pitchFamily="34" charset="0"/>
              </a:rPr>
              <a:t>Αγαθό Β</a:t>
            </a:r>
            <a:r>
              <a:rPr lang="el-GR" sz="1200" dirty="0" smtClean="0">
                <a:latin typeface="Verdana" pitchFamily="34" charset="0"/>
              </a:rPr>
              <a:t>	 </a:t>
            </a:r>
            <a:r>
              <a:rPr lang="el-GR" sz="1200" u="sng" dirty="0" smtClean="0">
                <a:latin typeface="Verdana" pitchFamily="34" charset="0"/>
              </a:rPr>
              <a:t>Δαπάνη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500		      0	      </a:t>
            </a:r>
            <a:r>
              <a:rPr lang="el-GR" sz="1200" dirty="0" err="1" smtClean="0">
                <a:latin typeface="Verdana" pitchFamily="34" charset="0"/>
              </a:rPr>
              <a:t>0</a:t>
            </a:r>
            <a:r>
              <a:rPr lang="el-GR" sz="1200" dirty="0" smtClean="0">
                <a:latin typeface="Verdana" pitchFamily="34" charset="0"/>
              </a:rPr>
              <a:t>	   100	  1000	    </a:t>
            </a:r>
            <a:r>
              <a:rPr lang="el-GR" sz="1200" dirty="0" err="1" smtClean="0">
                <a:latin typeface="Verdana" pitchFamily="34" charset="0"/>
              </a:rPr>
              <a:t>1000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   100	   200	     80	    800	    1000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   500	 1000	       0	       </a:t>
            </a:r>
            <a:r>
              <a:rPr lang="el-GR" sz="1200" dirty="0" err="1" smtClean="0">
                <a:latin typeface="Verdana" pitchFamily="34" charset="0"/>
              </a:rPr>
              <a:t>0</a:t>
            </a:r>
            <a:r>
              <a:rPr lang="el-GR" sz="1200" dirty="0" smtClean="0">
                <a:latin typeface="Verdana" pitchFamily="34" charset="0"/>
              </a:rPr>
              <a:t>	    1000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100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      0		         80      100	Αγαθό Β</a:t>
            </a:r>
          </a:p>
          <a:p>
            <a:pPr algn="l" eaLnBrk="1" hangingPunct="1"/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u="sng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987824" y="2276872"/>
            <a:ext cx="0" cy="25202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87824" y="4797152"/>
            <a:ext cx="28083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87824" y="2996952"/>
            <a:ext cx="2376264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87824" y="4437112"/>
            <a:ext cx="187220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60032" y="4437112"/>
            <a:ext cx="0" cy="36004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612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08000" rIns="0"/>
          <a:lstStyle/>
          <a:p>
            <a:pPr algn="l" eaLnBrk="1" hangingPunct="1"/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2 - Προτιμήσεις – Καμπύλες αδιαφορίας</a:t>
            </a:r>
          </a:p>
          <a:p>
            <a:pPr algn="l" eaLnBrk="1" hangingPunct="1"/>
            <a:r>
              <a:rPr lang="el-GR" sz="1800" b="1" i="1" dirty="0" smtClean="0">
                <a:latin typeface="Verdana" pitchFamily="34" charset="0"/>
              </a:rPr>
              <a:t>Η καμπύλη που δείχνει τους συνδυασμούς καταναλωτικών αγαθών που παρέχουν στον καταναλωτή το ίδιο επίπεδο ικανοποίησης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</a:t>
            </a:r>
            <a:endParaRPr lang="el-GR" sz="24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3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1327</Words>
  <Application>Microsoft Office PowerPoint</Application>
  <PresentationFormat>Προβολή στην οθόνη (4:3)</PresentationFormat>
  <Paragraphs>690</Paragraphs>
  <Slides>42</Slides>
  <Notes>40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3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29</cp:revision>
  <dcterms:created xsi:type="dcterms:W3CDTF">2007-03-04T10:43:13Z</dcterms:created>
  <dcterms:modified xsi:type="dcterms:W3CDTF">2015-01-16T10:30:36Z</dcterms:modified>
</cp:coreProperties>
</file>