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73" r:id="rId2"/>
    <p:sldId id="313" r:id="rId3"/>
    <p:sldId id="314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94" r:id="rId25"/>
    <p:sldId id="295" r:id="rId26"/>
    <p:sldId id="296" r:id="rId27"/>
    <p:sldId id="297" r:id="rId28"/>
    <p:sldId id="298" r:id="rId29"/>
    <p:sldId id="299" r:id="rId30"/>
    <p:sldId id="300" r:id="rId31"/>
    <p:sldId id="301" r:id="rId32"/>
    <p:sldId id="302" r:id="rId33"/>
    <p:sldId id="303" r:id="rId34"/>
    <p:sldId id="304" r:id="rId35"/>
    <p:sldId id="305" r:id="rId36"/>
    <p:sldId id="306" r:id="rId37"/>
    <p:sldId id="307" r:id="rId38"/>
    <p:sldId id="308" r:id="rId39"/>
    <p:sldId id="309" r:id="rId40"/>
    <p:sldId id="310" r:id="rId41"/>
    <p:sldId id="311" r:id="rId42"/>
    <p:sldId id="312" r:id="rId43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Click to edit Master text styles</a:t>
            </a:r>
          </a:p>
          <a:p>
            <a:pPr lvl="1"/>
            <a:r>
              <a:rPr lang="el-GR" noProof="0" smtClean="0"/>
              <a:t>Second level</a:t>
            </a:r>
          </a:p>
          <a:p>
            <a:pPr lvl="2"/>
            <a:r>
              <a:rPr lang="el-GR" noProof="0" smtClean="0"/>
              <a:t>Third level</a:t>
            </a:r>
          </a:p>
          <a:p>
            <a:pPr lvl="3"/>
            <a:r>
              <a:rPr lang="el-GR" noProof="0" smtClean="0"/>
              <a:t>Fourth level</a:t>
            </a:r>
          </a:p>
          <a:p>
            <a:pPr lvl="4"/>
            <a:r>
              <a:rPr lang="el-GR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D42B19F-3521-4953-B402-4C01898EC5F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5039456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12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13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D19080-F3E8-47CC-82FA-0DA20E9ED84B}" type="slidenum">
              <a:rPr lang="el-GR" smtClean="0"/>
              <a:pPr/>
              <a:t>14</a:t>
            </a:fld>
            <a:endParaRPr lang="el-GR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15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16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17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18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19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20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21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4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22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23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24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25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26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27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28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29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30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31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D19080-F3E8-47CC-82FA-0DA20E9ED84B}" type="slidenum">
              <a:rPr lang="el-GR" smtClean="0"/>
              <a:pPr/>
              <a:t>5</a:t>
            </a:fld>
            <a:endParaRPr lang="el-GR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32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33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34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35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36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37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38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39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40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41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6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42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7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8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9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10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11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#4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4770A-B7CD-4D08-82B4-16E0A4BD14F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#4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8DD409-5F26-40D9-96E9-E3915EF7B57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#4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45A11-9F7C-4F0E-ABE5-DC7B3E3973A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#4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E4940-C6CC-4B5E-B471-D28055C4D85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#4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59505-9F6E-41E7-90D8-FAB5C075BE0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#4</a:t>
            </a: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81871-ACF6-481C-A6E8-E07CED90C0C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#4</a:t>
            </a: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56453-B4A8-4A19-B17C-9D47F086AC8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#4</a:t>
            </a: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87431E-A33D-4BA6-8DF9-3D427EE5AC9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#4</a:t>
            </a: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2BA66-206D-49D0-92B6-D199154FEA5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#4</a:t>
            </a: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E74C9-D686-43CE-8A03-906A9C4C7B9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#4</a:t>
            </a: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DA98C-43E4-4354-B6D3-7E38CED44A7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 smtClean="0"/>
              <a:t>2013-2014      #4</a:t>
            </a:r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281E719-4DAB-4730-AC28-AE1221FCE98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522512" cy="476250"/>
          </a:xfrm>
          <a:noFill/>
        </p:spPr>
        <p:txBody>
          <a:bodyPr/>
          <a:lstStyle/>
          <a:p>
            <a:r>
              <a:rPr lang="en-US" smtClean="0"/>
              <a:t>2013-2014      #4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endParaRPr lang="el-GR" sz="2400" dirty="0" smtClean="0">
              <a:latin typeface="Verdana" pitchFamily="34" charset="0"/>
            </a:endParaRPr>
          </a:p>
          <a:p>
            <a:pPr algn="l" eaLnBrk="1" hangingPunct="1"/>
            <a:endParaRPr lang="el-GR" sz="2400" dirty="0" smtClean="0">
              <a:latin typeface="Verdana" pitchFamily="34" charset="0"/>
            </a:endParaRPr>
          </a:p>
          <a:p>
            <a:pPr eaLnBrk="1" hangingPunct="1"/>
            <a:endParaRPr lang="en-US" sz="2400" dirty="0" smtClean="0">
              <a:latin typeface="Verdana" pitchFamily="34" charset="0"/>
            </a:endParaRPr>
          </a:p>
          <a:p>
            <a:pPr eaLnBrk="1" hangingPunct="1"/>
            <a:r>
              <a:rPr lang="el-GR" sz="2400" dirty="0" smtClean="0">
                <a:latin typeface="Verdana" pitchFamily="34" charset="0"/>
              </a:rPr>
              <a:t>Αχιλλέας </a:t>
            </a:r>
            <a:r>
              <a:rPr lang="el-GR" sz="2400" dirty="0" smtClean="0">
                <a:latin typeface="Verdana" pitchFamily="34" charset="0"/>
              </a:rPr>
              <a:t>Μητσός</a:t>
            </a:r>
          </a:p>
          <a:p>
            <a:pPr eaLnBrk="1" hangingPunct="1"/>
            <a:endParaRPr lang="el-GR" sz="2400" b="1" dirty="0" smtClean="0">
              <a:latin typeface="Verdana" pitchFamily="34" charset="0"/>
            </a:endParaRPr>
          </a:p>
          <a:p>
            <a:pPr eaLnBrk="1" hangingPunct="1"/>
            <a:r>
              <a:rPr lang="el-GR" sz="2400" b="1" u="sng" dirty="0" smtClean="0">
                <a:latin typeface="Verdana" pitchFamily="34" charset="0"/>
              </a:rPr>
              <a:t>Οικονομία και Περιβάλλον Ι</a:t>
            </a:r>
          </a:p>
          <a:p>
            <a:pPr eaLnBrk="1" hangingPunct="1"/>
            <a:endParaRPr lang="el-GR" sz="2400" b="1" dirty="0" smtClean="0">
              <a:latin typeface="Verdana" pitchFamily="34" charset="0"/>
            </a:endParaRPr>
          </a:p>
          <a:p>
            <a:pPr eaLnBrk="1" hangingPunct="1"/>
            <a:endParaRPr lang="el-GR" sz="2400" b="1" dirty="0" smtClean="0">
              <a:latin typeface="Verdana" pitchFamily="34" charset="0"/>
            </a:endParaRPr>
          </a:p>
          <a:p>
            <a:pPr algn="l" eaLnBrk="1" hangingPunct="1"/>
            <a:r>
              <a:rPr lang="en-US" sz="2200" b="1" dirty="0" smtClean="0">
                <a:latin typeface="Verdana" pitchFamily="34" charset="0"/>
              </a:rPr>
              <a:t>4</a:t>
            </a:r>
            <a:r>
              <a:rPr lang="el-GR" sz="2200" b="1" dirty="0" smtClean="0">
                <a:latin typeface="Verdana" pitchFamily="34" charset="0"/>
              </a:rPr>
              <a:t> – Ελαστικότητα. Προσδιοριστικοί παράγοντες</a:t>
            </a:r>
          </a:p>
          <a:p>
            <a:pPr algn="l" eaLnBrk="1" hangingPunct="1"/>
            <a:r>
              <a:rPr lang="el-GR" sz="2200" b="1" dirty="0">
                <a:latin typeface="Verdana" pitchFamily="34" charset="0"/>
              </a:rPr>
              <a:t>	</a:t>
            </a:r>
            <a:r>
              <a:rPr lang="el-GR" sz="2200" b="1" dirty="0" smtClean="0">
                <a:latin typeface="Verdana" pitchFamily="34" charset="0"/>
              </a:rPr>
              <a:t>		  Α’ μέρος</a:t>
            </a:r>
            <a:endParaRPr lang="en-US" sz="2200" b="1" dirty="0" smtClean="0">
              <a:latin typeface="Verdana" pitchFamily="34" charset="0"/>
            </a:endParaRPr>
          </a:p>
        </p:txBody>
      </p:sp>
      <p:pic>
        <p:nvPicPr>
          <p:cNvPr id="6" name="Picture 2" descr="Λογότυπο επιχειρησιακού προγράμματος εκπαίδευσης και δια βίου μάθησης&#10;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91941" y="5157192"/>
            <a:ext cx="372427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Εικόνα 1" descr="image00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327824"/>
            <a:ext cx="8064896" cy="796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6839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#4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10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467544" y="188640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108000" rIns="0"/>
          <a:lstStyle/>
          <a:p>
            <a:pPr algn="l" eaLnBrk="1" hangingPunct="1"/>
            <a:r>
              <a:rPr lang="el-GR" sz="2400" u="sng" dirty="0" smtClean="0">
                <a:latin typeface="Verdana" pitchFamily="34" charset="0"/>
              </a:rPr>
              <a:t>Α - Θεωρία επιλογών καταναλωτή</a:t>
            </a:r>
          </a:p>
          <a:p>
            <a:pPr algn="l" eaLnBrk="1" hangingPunct="1"/>
            <a:r>
              <a:rPr lang="el-GR" sz="2400" dirty="0" smtClean="0">
                <a:latin typeface="Verdana" pitchFamily="34" charset="0"/>
              </a:rPr>
              <a:t>2 - Προτιμήσεις – Καμπύλες αδιαφορίας</a:t>
            </a:r>
          </a:p>
          <a:p>
            <a:pPr algn="l" eaLnBrk="1" hangingPunct="1"/>
            <a:r>
              <a:rPr lang="el-GR" sz="1800" b="1" i="1" dirty="0" smtClean="0">
                <a:latin typeface="Verdana" pitchFamily="34" charset="0"/>
              </a:rPr>
              <a:t>Η καμπύλη που δείχνει τους συνδυασμούς καταναλωτικών αγαθών που παρέχουν στον καταναλωτή το ίδιο επίπεδο ικανοποίησης</a:t>
            </a: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  Αγαθό Α</a:t>
            </a: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        0</a:t>
            </a: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       50</a:t>
            </a: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       30</a:t>
            </a: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        0	    70    90		        Αγαθό Β	</a:t>
            </a:r>
          </a:p>
          <a:p>
            <a:pPr algn="l" eaLnBrk="1" hangingPunct="1"/>
            <a:endParaRPr lang="el-GR" sz="2400" b="1" dirty="0" smtClean="0">
              <a:latin typeface="Verdana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987824" y="2492896"/>
            <a:ext cx="0" cy="2304256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987824" y="4797152"/>
            <a:ext cx="2808312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0" name="Arc 9"/>
          <p:cNvSpPr/>
          <p:nvPr/>
        </p:nvSpPr>
        <p:spPr>
          <a:xfrm rot="9768092">
            <a:off x="3561086" y="2565328"/>
            <a:ext cx="1440160" cy="1781245"/>
          </a:xfrm>
          <a:prstGeom prst="arc">
            <a:avLst>
              <a:gd name="adj1" fmla="val 16504162"/>
              <a:gd name="adj2" fmla="val 2299797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Arc 10"/>
          <p:cNvSpPr/>
          <p:nvPr/>
        </p:nvSpPr>
        <p:spPr>
          <a:xfrm rot="9768092">
            <a:off x="3869843" y="2377533"/>
            <a:ext cx="1440160" cy="1800200"/>
          </a:xfrm>
          <a:prstGeom prst="arc">
            <a:avLst>
              <a:gd name="adj1" fmla="val 16003659"/>
              <a:gd name="adj2" fmla="val 2299797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3" name="Straight Connector 12"/>
          <p:cNvCxnSpPr/>
          <p:nvPr/>
        </p:nvCxnSpPr>
        <p:spPr>
          <a:xfrm>
            <a:off x="2987824" y="3717032"/>
            <a:ext cx="1008112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635896" y="3717032"/>
            <a:ext cx="0" cy="108012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995936" y="3717032"/>
            <a:ext cx="0" cy="108012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987824" y="4221088"/>
            <a:ext cx="1008112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3237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#4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11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467544" y="188640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108000" rIns="0"/>
          <a:lstStyle/>
          <a:p>
            <a:pPr algn="l" eaLnBrk="1" hangingPunct="1"/>
            <a:r>
              <a:rPr lang="el-GR" sz="2400" u="sng" dirty="0" smtClean="0">
                <a:latin typeface="Verdana" pitchFamily="34" charset="0"/>
              </a:rPr>
              <a:t>Α - Θεωρία επιλογών καταναλωτή</a:t>
            </a:r>
          </a:p>
          <a:p>
            <a:pPr algn="l" eaLnBrk="1" hangingPunct="1"/>
            <a:r>
              <a:rPr lang="el-GR" sz="2400" dirty="0" smtClean="0">
                <a:latin typeface="Verdana" pitchFamily="34" charset="0"/>
              </a:rPr>
              <a:t>2 - Προτιμήσεις – Καμπύλες αδιαφορίας</a:t>
            </a: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Οριακός λόγος υποκατάστασης: Η αναλογία στην οποία ο καταναλωτής είναι πρόθυμος να ανταλλάξει ένα αγαθό με ένα άλλο</a:t>
            </a: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  Αγαθό Α				</a:t>
            </a:r>
            <a:r>
              <a:rPr lang="el-GR" sz="1400" b="1" u="sng" dirty="0" smtClean="0">
                <a:latin typeface="Verdana" pitchFamily="34" charset="0"/>
              </a:rPr>
              <a:t>Ιδιότητες:</a:t>
            </a:r>
            <a:endParaRPr lang="el-GR" sz="1400" dirty="0" smtClean="0">
              <a:latin typeface="Verdana" pitchFamily="34" charset="0"/>
            </a:endParaRPr>
          </a:p>
          <a:p>
            <a:pPr algn="l" eaLnBrk="1" hangingPunct="1"/>
            <a:r>
              <a:rPr lang="el-GR" sz="1400" dirty="0" smtClean="0">
                <a:latin typeface="Verdana" pitchFamily="34" charset="0"/>
              </a:rPr>
              <a:t>		       0				* Υψηλότερες προτιμότερες</a:t>
            </a:r>
          </a:p>
          <a:p>
            <a:pPr algn="l" eaLnBrk="1" hangingPunct="1"/>
            <a:r>
              <a:rPr lang="el-GR" sz="1400" dirty="0" smtClean="0">
                <a:latin typeface="Verdana" pitchFamily="34" charset="0"/>
              </a:rPr>
              <a:t>						* Αρνητική κλίση</a:t>
            </a:r>
          </a:p>
          <a:p>
            <a:pPr algn="l" eaLnBrk="1" hangingPunct="1"/>
            <a:r>
              <a:rPr lang="el-GR" sz="1400" dirty="0" smtClean="0">
                <a:latin typeface="Verdana" pitchFamily="34" charset="0"/>
              </a:rPr>
              <a:t>						* Κυρτές προς αρχή αξόνων</a:t>
            </a: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       50</a:t>
            </a: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       30</a:t>
            </a: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        0	    70    90		        Αγαθό Β	</a:t>
            </a:r>
          </a:p>
          <a:p>
            <a:pPr algn="l" eaLnBrk="1" hangingPunct="1"/>
            <a:endParaRPr lang="el-GR" sz="2400" b="1" dirty="0" smtClean="0">
              <a:latin typeface="Verdana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987824" y="2492896"/>
            <a:ext cx="0" cy="2304256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987824" y="4797152"/>
            <a:ext cx="2808312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0" name="Arc 9"/>
          <p:cNvSpPr/>
          <p:nvPr/>
        </p:nvSpPr>
        <p:spPr>
          <a:xfrm rot="9768092">
            <a:off x="3561086" y="2565328"/>
            <a:ext cx="1440160" cy="1781245"/>
          </a:xfrm>
          <a:prstGeom prst="arc">
            <a:avLst>
              <a:gd name="adj1" fmla="val 16504162"/>
              <a:gd name="adj2" fmla="val 2299797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Arc 10"/>
          <p:cNvSpPr/>
          <p:nvPr/>
        </p:nvSpPr>
        <p:spPr>
          <a:xfrm rot="9768092">
            <a:off x="3869843" y="2377533"/>
            <a:ext cx="1440160" cy="1800200"/>
          </a:xfrm>
          <a:prstGeom prst="arc">
            <a:avLst>
              <a:gd name="adj1" fmla="val 16003659"/>
              <a:gd name="adj2" fmla="val 2299797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3" name="Straight Connector 12"/>
          <p:cNvCxnSpPr/>
          <p:nvPr/>
        </p:nvCxnSpPr>
        <p:spPr>
          <a:xfrm>
            <a:off x="2987824" y="3717032"/>
            <a:ext cx="1008112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635896" y="3717032"/>
            <a:ext cx="0" cy="108012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995936" y="3717032"/>
            <a:ext cx="0" cy="108012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987824" y="4221088"/>
            <a:ext cx="1008112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2374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#4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12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r>
              <a:rPr lang="el-GR" sz="2400" u="sng" dirty="0" smtClean="0">
                <a:latin typeface="Verdana" pitchFamily="34" charset="0"/>
              </a:rPr>
              <a:t>Α - Θεωρία επιλογών καταναλωτή</a:t>
            </a:r>
          </a:p>
          <a:p>
            <a:pPr algn="l" eaLnBrk="1" hangingPunct="1"/>
            <a:r>
              <a:rPr lang="el-GR" sz="2400" dirty="0" smtClean="0">
                <a:latin typeface="Verdana" pitchFamily="34" charset="0"/>
              </a:rPr>
              <a:t>2 - Προτιμήσεις – Καμπύλες αδιαφορίας</a:t>
            </a:r>
          </a:p>
          <a:p>
            <a:pPr algn="l" eaLnBrk="1" hangingPunct="1"/>
            <a:endParaRPr lang="el-GR" sz="2400" b="1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b="1" dirty="0" smtClean="0">
                <a:latin typeface="Verdana" pitchFamily="34" charset="0"/>
              </a:rPr>
              <a:t>   Τέλεια υποκατάστατα	   Τέλεια συμπληρωματικά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331640" y="2492896"/>
            <a:ext cx="0" cy="2304256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331640" y="4797152"/>
            <a:ext cx="2808312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331640" y="2708920"/>
            <a:ext cx="2736304" cy="208823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364088" y="2492896"/>
            <a:ext cx="0" cy="2304256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364088" y="4797152"/>
            <a:ext cx="2808312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331640" y="2996952"/>
            <a:ext cx="2376264" cy="1800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868144" y="2708920"/>
            <a:ext cx="0" cy="151216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300192" y="2708920"/>
            <a:ext cx="0" cy="115212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5868144" y="4149080"/>
            <a:ext cx="1368152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868144" y="4221088"/>
            <a:ext cx="187220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300192" y="3861048"/>
            <a:ext cx="144016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55148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#4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13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r>
              <a:rPr lang="el-GR" sz="2400" u="sng" dirty="0" smtClean="0">
                <a:latin typeface="Verdana" pitchFamily="34" charset="0"/>
              </a:rPr>
              <a:t>Α - Θεωρία επιλογών καταναλωτή</a:t>
            </a:r>
          </a:p>
          <a:p>
            <a:pPr algn="l" eaLnBrk="1" hangingPunct="1"/>
            <a:r>
              <a:rPr lang="el-GR" sz="2400" dirty="0" smtClean="0">
                <a:latin typeface="Verdana" pitchFamily="34" charset="0"/>
              </a:rPr>
              <a:t>3 – Επιλογή</a:t>
            </a:r>
          </a:p>
          <a:p>
            <a:pPr algn="l" eaLnBrk="1" hangingPunct="1"/>
            <a:r>
              <a:rPr lang="el-GR" sz="1800" b="1" i="1" dirty="0" smtClean="0">
                <a:latin typeface="Verdana" pitchFamily="34" charset="0"/>
              </a:rPr>
              <a:t>Άριστο σημείο: Σημείο εισοδηματικού περιορισμού που βρίσκεται στην υψηλότερη καμπύλη αδιαφορίας</a:t>
            </a: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Αγαθό Α</a:t>
            </a: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       0			            Αγαθό Β</a:t>
            </a:r>
          </a:p>
          <a:p>
            <a:pPr algn="l" eaLnBrk="1" hangingPunct="1"/>
            <a:endParaRPr lang="el-GR" sz="2400" b="1" dirty="0" smtClean="0">
              <a:latin typeface="Verdana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987824" y="2348880"/>
            <a:ext cx="0" cy="2448272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987824" y="4797152"/>
            <a:ext cx="2808312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987824" y="2996952"/>
            <a:ext cx="2376264" cy="1800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Arc 8"/>
          <p:cNvSpPr/>
          <p:nvPr/>
        </p:nvSpPr>
        <p:spPr>
          <a:xfrm rot="9768092">
            <a:off x="4124831" y="2565328"/>
            <a:ext cx="1440160" cy="1781245"/>
          </a:xfrm>
          <a:prstGeom prst="arc">
            <a:avLst>
              <a:gd name="adj1" fmla="val 16504162"/>
              <a:gd name="adj2" fmla="val 2299797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1" name="Straight Connector 10"/>
          <p:cNvCxnSpPr/>
          <p:nvPr/>
        </p:nvCxnSpPr>
        <p:spPr>
          <a:xfrm>
            <a:off x="2987824" y="4149080"/>
            <a:ext cx="1440160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427984" y="4149080"/>
            <a:ext cx="0" cy="648072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8223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36538"/>
            <a:ext cx="8642350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l"/>
            <a:endParaRPr lang="el-GR" sz="1600" dirty="0" smtClean="0">
              <a:solidFill>
                <a:srgbClr val="002060"/>
              </a:solidFill>
            </a:endParaRPr>
          </a:p>
          <a:p>
            <a:pPr lvl="1" algn="l"/>
            <a:r>
              <a:rPr lang="el-GR" sz="1600" dirty="0" smtClean="0">
                <a:solidFill>
                  <a:srgbClr val="002060"/>
                </a:solidFill>
              </a:rPr>
              <a:t>[</a:t>
            </a:r>
            <a:r>
              <a:rPr lang="en-US" sz="1600" dirty="0" err="1" smtClean="0">
                <a:solidFill>
                  <a:srgbClr val="002060"/>
                </a:solidFill>
              </a:rPr>
              <a:t>Mankiw</a:t>
            </a:r>
            <a:r>
              <a:rPr lang="en-US" sz="1600" dirty="0" smtClean="0">
                <a:solidFill>
                  <a:srgbClr val="002060"/>
                </a:solidFill>
              </a:rPr>
              <a:t>, G.N., Taylor, M.P.,</a:t>
            </a:r>
          </a:p>
          <a:p>
            <a:pPr lvl="1" algn="l"/>
            <a:r>
              <a:rPr lang="en-US" sz="1600" dirty="0" smtClean="0">
                <a:solidFill>
                  <a:srgbClr val="002060"/>
                </a:solidFill>
              </a:rPr>
              <a:t>	</a:t>
            </a:r>
            <a:r>
              <a:rPr lang="el-GR" sz="1600" dirty="0" smtClean="0">
                <a:solidFill>
                  <a:srgbClr val="002060"/>
                </a:solidFill>
              </a:rPr>
              <a:t>Αρχές Οικονομικής Θεωρίας. Τόμος Α’ – Μικροοικονομική</a:t>
            </a:r>
          </a:p>
          <a:p>
            <a:pPr lvl="1" algn="l"/>
            <a:r>
              <a:rPr lang="el-GR" sz="1600" dirty="0" smtClean="0">
                <a:solidFill>
                  <a:srgbClr val="002060"/>
                </a:solidFill>
              </a:rPr>
              <a:t>	 Αθήνα: </a:t>
            </a:r>
            <a:r>
              <a:rPr lang="en-US" sz="1600" dirty="0" smtClean="0">
                <a:solidFill>
                  <a:srgbClr val="002060"/>
                </a:solidFill>
              </a:rPr>
              <a:t>Gutenberg, 2010</a:t>
            </a:r>
            <a:endParaRPr lang="el-GR" sz="1600" dirty="0" smtClean="0">
              <a:solidFill>
                <a:srgbClr val="002060"/>
              </a:solidFill>
            </a:endParaRPr>
          </a:p>
          <a:p>
            <a:pPr lvl="1" algn="l"/>
            <a:endParaRPr lang="el-GR" sz="1600" dirty="0" smtClean="0">
              <a:solidFill>
                <a:srgbClr val="002060"/>
              </a:solidFill>
            </a:endParaRPr>
          </a:p>
          <a:p>
            <a:pPr lvl="1" algn="l"/>
            <a:r>
              <a:rPr lang="el-GR" sz="1600" dirty="0" smtClean="0">
                <a:solidFill>
                  <a:srgbClr val="002060"/>
                </a:solidFill>
              </a:rPr>
              <a:t>Κεφ.18, σελ.599-619</a:t>
            </a:r>
          </a:p>
          <a:p>
            <a:pPr lvl="1" algn="l"/>
            <a:r>
              <a:rPr lang="el-GR" sz="1600" dirty="0" smtClean="0">
                <a:solidFill>
                  <a:srgbClr val="002060"/>
                </a:solidFill>
              </a:rPr>
              <a:t>Κεφ. 5 ]</a:t>
            </a:r>
          </a:p>
        </p:txBody>
      </p:sp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2012-2013      #5</a:t>
            </a:r>
            <a:endParaRPr lang="el-GR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87675" y="6245225"/>
            <a:ext cx="3097213" cy="476250"/>
          </a:xfrm>
        </p:spPr>
        <p:txBody>
          <a:bodyPr/>
          <a:lstStyle/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 dirty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899710-F005-4E03-9A5F-27BCFB60169C}" type="slidenum">
              <a:rPr lang="el-GR"/>
              <a:pPr>
                <a:defRPr/>
              </a:pPr>
              <a:t>14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85035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2012-2013      #5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15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>
              <a:lnSpc>
                <a:spcPct val="200000"/>
              </a:lnSpc>
              <a:spcAft>
                <a:spcPts val="600"/>
              </a:spcAft>
            </a:pPr>
            <a:r>
              <a:rPr lang="el-GR" sz="2400" u="sng" dirty="0" smtClean="0">
                <a:latin typeface="Verdana" pitchFamily="34" charset="0"/>
              </a:rPr>
              <a:t>Α - Θεωρία επιλογών καταναλωτή</a:t>
            </a:r>
          </a:p>
          <a:p>
            <a:pPr algn="l" eaLnBrk="1" hangingPunct="1">
              <a:spcAft>
                <a:spcPts val="600"/>
              </a:spcAft>
            </a:pPr>
            <a:r>
              <a:rPr lang="el-GR" sz="2400" dirty="0" smtClean="0">
                <a:latin typeface="Verdana" pitchFamily="34" charset="0"/>
              </a:rPr>
              <a:t>	1 - Εισοδηματικός περιορισμός</a:t>
            </a:r>
          </a:p>
          <a:p>
            <a:pPr algn="l" eaLnBrk="1" hangingPunct="1">
              <a:spcAft>
                <a:spcPts val="600"/>
              </a:spcAft>
            </a:pPr>
            <a:r>
              <a:rPr lang="el-GR" sz="2400" dirty="0" smtClean="0">
                <a:latin typeface="Verdana" pitchFamily="34" charset="0"/>
              </a:rPr>
              <a:t>	2 - Προτιμήσεις – Καμπύλες αδιαφορίας</a:t>
            </a:r>
          </a:p>
          <a:p>
            <a:pPr algn="l" eaLnBrk="1" hangingPunct="1">
              <a:spcAft>
                <a:spcPts val="600"/>
              </a:spcAft>
            </a:pPr>
            <a:r>
              <a:rPr lang="el-GR" sz="2400" dirty="0" smtClean="0">
                <a:latin typeface="Verdana" pitchFamily="34" charset="0"/>
              </a:rPr>
              <a:t>	3 – Επιλογή</a:t>
            </a:r>
          </a:p>
          <a:p>
            <a:pPr algn="l" eaLnBrk="1" hangingPunct="1">
              <a:lnSpc>
                <a:spcPct val="200000"/>
              </a:lnSpc>
              <a:spcAft>
                <a:spcPts val="600"/>
              </a:spcAft>
            </a:pPr>
            <a:r>
              <a:rPr lang="el-GR" sz="2400" u="sng" dirty="0" smtClean="0">
                <a:latin typeface="Verdana" pitchFamily="34" charset="0"/>
              </a:rPr>
              <a:t>Β - Ελαστικότητα ζήτησης</a:t>
            </a:r>
          </a:p>
          <a:p>
            <a:pPr algn="l" eaLnBrk="1" hangingPunct="1">
              <a:spcAft>
                <a:spcPts val="600"/>
              </a:spcAft>
            </a:pPr>
            <a:r>
              <a:rPr lang="el-GR" sz="2400" dirty="0" smtClean="0">
                <a:latin typeface="Verdana" pitchFamily="34" charset="0"/>
              </a:rPr>
              <a:t>	1 - Ελαστικότητα ζήτησης ως προς τιμή</a:t>
            </a:r>
          </a:p>
          <a:p>
            <a:pPr algn="l" eaLnBrk="1" hangingPunct="1">
              <a:spcAft>
                <a:spcPts val="600"/>
              </a:spcAft>
            </a:pPr>
            <a:r>
              <a:rPr lang="el-GR" sz="2400" dirty="0" smtClean="0">
                <a:latin typeface="Verdana" pitchFamily="34" charset="0"/>
              </a:rPr>
              <a:t>	2 - Ελαστικότητα ζήτησης ως προς εισόδημα</a:t>
            </a:r>
          </a:p>
          <a:p>
            <a:pPr algn="l" eaLnBrk="1" hangingPunct="1">
              <a:spcAft>
                <a:spcPts val="600"/>
              </a:spcAft>
            </a:pPr>
            <a:r>
              <a:rPr lang="el-GR" sz="2400" dirty="0" smtClean="0">
                <a:latin typeface="Verdana" pitchFamily="34" charset="0"/>
              </a:rPr>
              <a:t>	3 - Σταυροειδής ελαστικότητα ζήτησης</a:t>
            </a:r>
          </a:p>
          <a:p>
            <a:pPr algn="l" eaLnBrk="1" hangingPunct="1">
              <a:lnSpc>
                <a:spcPct val="200000"/>
              </a:lnSpc>
              <a:spcAft>
                <a:spcPts val="600"/>
              </a:spcAft>
            </a:pPr>
            <a:r>
              <a:rPr lang="el-GR" sz="2400" u="sng" dirty="0" smtClean="0">
                <a:latin typeface="Verdana" pitchFamily="34" charset="0"/>
              </a:rPr>
              <a:t>Γ – Ελαστικότητα προσφοράς</a:t>
            </a:r>
          </a:p>
        </p:txBody>
      </p:sp>
    </p:spTree>
    <p:extLst>
      <p:ext uri="{BB962C8B-B14F-4D97-AF65-F5344CB8AC3E}">
        <p14:creationId xmlns:p14="http://schemas.microsoft.com/office/powerpoint/2010/main" xmlns="" val="256986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2012-2013      #5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16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467544" y="188640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r>
              <a:rPr lang="el-GR" sz="2400" u="sng" dirty="0" smtClean="0">
                <a:latin typeface="Verdana" pitchFamily="34" charset="0"/>
              </a:rPr>
              <a:t>Α - Θεωρία επιλογών καταναλωτή</a:t>
            </a:r>
          </a:p>
          <a:p>
            <a:pPr algn="l" eaLnBrk="1" hangingPunct="1"/>
            <a:r>
              <a:rPr lang="el-GR" sz="2400" dirty="0" smtClean="0">
                <a:latin typeface="Verdana" pitchFamily="34" charset="0"/>
              </a:rPr>
              <a:t>1 - Εισοδηματικός περιορισμός:</a:t>
            </a:r>
          </a:p>
          <a:p>
            <a:pPr algn="l" eaLnBrk="1" hangingPunct="1"/>
            <a:r>
              <a:rPr lang="el-GR" sz="1800" b="1" i="1" dirty="0" smtClean="0">
                <a:latin typeface="Verdana" pitchFamily="34" charset="0"/>
              </a:rPr>
              <a:t>Το όριο των συνδυασμών καταναλωτικών αγαθών που μπορεί να αγοράσει ο καταναλωτής με δεδομένο το εισόδημα του</a:t>
            </a:r>
          </a:p>
          <a:p>
            <a:pPr algn="l" eaLnBrk="1" hangingPunct="1"/>
            <a:endParaRPr lang="el-GR" sz="1000" dirty="0" smtClean="0">
              <a:latin typeface="Verdana" pitchFamily="34" charset="0"/>
            </a:endParaRPr>
          </a:p>
          <a:p>
            <a:pPr algn="l" eaLnBrk="1" hangingPunct="1"/>
            <a:endParaRPr lang="el-GR" sz="1000" dirty="0" smtClean="0">
              <a:latin typeface="Verdana" pitchFamily="34" charset="0"/>
            </a:endParaRPr>
          </a:p>
          <a:p>
            <a:pPr algn="l" eaLnBrk="1" hangingPunct="1"/>
            <a:r>
              <a:rPr lang="el-GR" sz="1000" dirty="0" smtClean="0">
                <a:latin typeface="Verdana" pitchFamily="34" charset="0"/>
              </a:rPr>
              <a:t>		</a:t>
            </a:r>
            <a:r>
              <a:rPr lang="el-GR" sz="1200" dirty="0" smtClean="0">
                <a:latin typeface="Verdana" pitchFamily="34" charset="0"/>
              </a:rPr>
              <a:t>Αγαθό Α</a:t>
            </a:r>
            <a:r>
              <a:rPr lang="en-US" sz="1200" dirty="0" smtClean="0">
                <a:latin typeface="Verdana" pitchFamily="34" charset="0"/>
              </a:rPr>
              <a:t>		</a:t>
            </a:r>
            <a:r>
              <a:rPr lang="el-GR" sz="1200" i="1" dirty="0" smtClean="0">
                <a:latin typeface="Verdana" pitchFamily="34" charset="0"/>
              </a:rPr>
              <a:t>Αν εισόδημα 1000 ευρώ, τιμή του Α 2, τιμή του Β 10:</a:t>
            </a:r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				</a:t>
            </a: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		Ποσότητα	Δαπάνη	Ποσότητα	Δαπάνη	Συνολική</a:t>
            </a: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		</a:t>
            </a:r>
            <a:r>
              <a:rPr lang="el-GR" sz="1200" u="sng" dirty="0" smtClean="0">
                <a:latin typeface="Verdana" pitchFamily="34" charset="0"/>
              </a:rPr>
              <a:t>Αγαθό Α</a:t>
            </a:r>
            <a:r>
              <a:rPr lang="el-GR" sz="1200" dirty="0" smtClean="0">
                <a:latin typeface="Verdana" pitchFamily="34" charset="0"/>
              </a:rPr>
              <a:t>	</a:t>
            </a:r>
            <a:r>
              <a:rPr lang="el-GR" sz="1200" u="sng" dirty="0" smtClean="0">
                <a:latin typeface="Verdana" pitchFamily="34" charset="0"/>
              </a:rPr>
              <a:t>Αγαθό Α</a:t>
            </a:r>
            <a:r>
              <a:rPr lang="el-GR" sz="1200" dirty="0" smtClean="0">
                <a:latin typeface="Verdana" pitchFamily="34" charset="0"/>
              </a:rPr>
              <a:t>	</a:t>
            </a:r>
            <a:r>
              <a:rPr lang="el-GR" sz="1200" u="sng" dirty="0" smtClean="0">
                <a:latin typeface="Verdana" pitchFamily="34" charset="0"/>
              </a:rPr>
              <a:t>Αγαθό Β</a:t>
            </a:r>
            <a:r>
              <a:rPr lang="el-GR" sz="1200" dirty="0" smtClean="0">
                <a:latin typeface="Verdana" pitchFamily="34" charset="0"/>
              </a:rPr>
              <a:t>	</a:t>
            </a:r>
            <a:r>
              <a:rPr lang="el-GR" sz="1200" u="sng" dirty="0" smtClean="0">
                <a:latin typeface="Verdana" pitchFamily="34" charset="0"/>
              </a:rPr>
              <a:t>Αγαθό Β</a:t>
            </a:r>
            <a:r>
              <a:rPr lang="el-GR" sz="1200" dirty="0" smtClean="0">
                <a:latin typeface="Verdana" pitchFamily="34" charset="0"/>
              </a:rPr>
              <a:t>	 </a:t>
            </a:r>
            <a:r>
              <a:rPr lang="el-GR" sz="1200" u="sng" dirty="0" smtClean="0">
                <a:latin typeface="Verdana" pitchFamily="34" charset="0"/>
              </a:rPr>
              <a:t>Δαπάνη</a:t>
            </a: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     500		      0	      </a:t>
            </a:r>
            <a:r>
              <a:rPr lang="el-GR" sz="1200" dirty="0" err="1" smtClean="0">
                <a:latin typeface="Verdana" pitchFamily="34" charset="0"/>
              </a:rPr>
              <a:t>0</a:t>
            </a:r>
            <a:r>
              <a:rPr lang="el-GR" sz="1200" dirty="0" smtClean="0">
                <a:latin typeface="Verdana" pitchFamily="34" charset="0"/>
              </a:rPr>
              <a:t>	   100	  1000	    </a:t>
            </a:r>
            <a:r>
              <a:rPr lang="el-GR" sz="1200" dirty="0" err="1" smtClean="0">
                <a:latin typeface="Verdana" pitchFamily="34" charset="0"/>
              </a:rPr>
              <a:t>1000</a:t>
            </a:r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		   100	   200	     80	    800	    1000</a:t>
            </a: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		   500	 1000	       0	       </a:t>
            </a:r>
            <a:r>
              <a:rPr lang="el-GR" sz="1200" dirty="0" err="1" smtClean="0">
                <a:latin typeface="Verdana" pitchFamily="34" charset="0"/>
              </a:rPr>
              <a:t>0</a:t>
            </a:r>
            <a:r>
              <a:rPr lang="el-GR" sz="1200" dirty="0" smtClean="0">
                <a:latin typeface="Verdana" pitchFamily="34" charset="0"/>
              </a:rPr>
              <a:t>	    1000</a:t>
            </a: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</a:t>
            </a: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     100</a:t>
            </a: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         0		         80      100	Αγαθό Β</a:t>
            </a:r>
          </a:p>
          <a:p>
            <a:pPr algn="l" eaLnBrk="1" hangingPunct="1"/>
            <a:endParaRPr lang="el-GR" sz="2400" u="sng" dirty="0" smtClean="0">
              <a:latin typeface="Verdana" pitchFamily="34" charset="0"/>
            </a:endParaRPr>
          </a:p>
          <a:p>
            <a:pPr algn="l" eaLnBrk="1" hangingPunct="1"/>
            <a:endParaRPr lang="el-GR" sz="2400" u="sng" dirty="0" smtClean="0">
              <a:latin typeface="Verdana" pitchFamily="34" charset="0"/>
            </a:endParaRPr>
          </a:p>
          <a:p>
            <a:pPr algn="l" eaLnBrk="1" hangingPunct="1"/>
            <a:endParaRPr lang="el-GR" sz="2400" b="1" dirty="0" smtClean="0">
              <a:latin typeface="Verdana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2987824" y="2276872"/>
            <a:ext cx="0" cy="252028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987824" y="4797152"/>
            <a:ext cx="2808312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987824" y="2996952"/>
            <a:ext cx="2376264" cy="1800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987824" y="4437112"/>
            <a:ext cx="1872208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860032" y="4437112"/>
            <a:ext cx="0" cy="36004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9009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2012-2013      #5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17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467544" y="188640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108000" rIns="0"/>
          <a:lstStyle/>
          <a:p>
            <a:pPr algn="l" eaLnBrk="1" hangingPunct="1"/>
            <a:r>
              <a:rPr lang="el-GR" sz="2400" u="sng" dirty="0" smtClean="0">
                <a:latin typeface="Verdana" pitchFamily="34" charset="0"/>
              </a:rPr>
              <a:t>Α - Θεωρία επιλογών καταναλωτή</a:t>
            </a:r>
          </a:p>
          <a:p>
            <a:pPr algn="l" eaLnBrk="1" hangingPunct="1"/>
            <a:r>
              <a:rPr lang="el-GR" sz="2400" dirty="0" smtClean="0">
                <a:latin typeface="Verdana" pitchFamily="34" charset="0"/>
              </a:rPr>
              <a:t>2 - Προτιμήσεις – Καμπύλες αδιαφορίας</a:t>
            </a:r>
          </a:p>
          <a:p>
            <a:pPr algn="l" eaLnBrk="1" hangingPunct="1"/>
            <a:r>
              <a:rPr lang="el-GR" sz="1800" b="1" i="1" dirty="0" smtClean="0">
                <a:latin typeface="Verdana" pitchFamily="34" charset="0"/>
              </a:rPr>
              <a:t>Η καμπύλη που δείχνει τους συνδυασμούς καταναλωτικών αγαθών που παρέχουν στον καταναλωτή το ίδιο επίπεδο ικανοποίησης</a:t>
            </a: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  Αγαθό Α</a:t>
            </a: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        0</a:t>
            </a: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       50</a:t>
            </a: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       30</a:t>
            </a: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        0	    70    90		        Αγαθό Β	</a:t>
            </a:r>
          </a:p>
          <a:p>
            <a:pPr algn="l" eaLnBrk="1" hangingPunct="1"/>
            <a:endParaRPr lang="el-GR" sz="2400" b="1" dirty="0" smtClean="0">
              <a:latin typeface="Verdana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987824" y="2492896"/>
            <a:ext cx="0" cy="2304256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987824" y="4797152"/>
            <a:ext cx="2808312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0" name="Arc 9"/>
          <p:cNvSpPr/>
          <p:nvPr/>
        </p:nvSpPr>
        <p:spPr>
          <a:xfrm rot="9768092">
            <a:off x="3561086" y="2565328"/>
            <a:ext cx="1440160" cy="1781245"/>
          </a:xfrm>
          <a:prstGeom prst="arc">
            <a:avLst>
              <a:gd name="adj1" fmla="val 16504162"/>
              <a:gd name="adj2" fmla="val 2299797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Arc 10"/>
          <p:cNvSpPr/>
          <p:nvPr/>
        </p:nvSpPr>
        <p:spPr>
          <a:xfrm rot="9768092">
            <a:off x="3869843" y="2377533"/>
            <a:ext cx="1440160" cy="1800200"/>
          </a:xfrm>
          <a:prstGeom prst="arc">
            <a:avLst>
              <a:gd name="adj1" fmla="val 16003659"/>
              <a:gd name="adj2" fmla="val 2299797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3" name="Straight Connector 12"/>
          <p:cNvCxnSpPr/>
          <p:nvPr/>
        </p:nvCxnSpPr>
        <p:spPr>
          <a:xfrm>
            <a:off x="2987824" y="3717032"/>
            <a:ext cx="1008112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635896" y="3717032"/>
            <a:ext cx="0" cy="108012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995936" y="3717032"/>
            <a:ext cx="0" cy="108012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987824" y="4221088"/>
            <a:ext cx="1008112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21399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2012-2013      #5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18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r>
              <a:rPr lang="el-GR" sz="2400" u="sng" dirty="0" smtClean="0">
                <a:latin typeface="Verdana" pitchFamily="34" charset="0"/>
              </a:rPr>
              <a:t>Α - Θεωρία επιλογών καταναλωτή</a:t>
            </a:r>
          </a:p>
          <a:p>
            <a:pPr algn="l" eaLnBrk="1" hangingPunct="1"/>
            <a:r>
              <a:rPr lang="el-GR" sz="2400" dirty="0" smtClean="0">
                <a:latin typeface="Verdana" pitchFamily="34" charset="0"/>
              </a:rPr>
              <a:t>3 – Επιλογή</a:t>
            </a:r>
          </a:p>
          <a:p>
            <a:pPr algn="l" eaLnBrk="1" hangingPunct="1"/>
            <a:r>
              <a:rPr lang="el-GR" sz="1800" b="1" i="1" dirty="0" smtClean="0">
                <a:latin typeface="Verdana" pitchFamily="34" charset="0"/>
              </a:rPr>
              <a:t>Άριστο σημείο: Σημείο εισοδηματικού περιορισμού που βρίσκεται στην υψηλότερη καμπύλη αδιαφορίας</a:t>
            </a: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Αγαθό Α</a:t>
            </a: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       0			            Αγαθό Β</a:t>
            </a:r>
          </a:p>
          <a:p>
            <a:pPr algn="l" eaLnBrk="1" hangingPunct="1"/>
            <a:endParaRPr lang="el-GR" sz="2400" b="1" dirty="0" smtClean="0">
              <a:latin typeface="Verdana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987824" y="2348880"/>
            <a:ext cx="0" cy="2448272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987824" y="4797152"/>
            <a:ext cx="2808312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987824" y="2996952"/>
            <a:ext cx="2376264" cy="1800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Arc 8"/>
          <p:cNvSpPr/>
          <p:nvPr/>
        </p:nvSpPr>
        <p:spPr>
          <a:xfrm rot="9768092">
            <a:off x="4124831" y="2565328"/>
            <a:ext cx="1440160" cy="1781245"/>
          </a:xfrm>
          <a:prstGeom prst="arc">
            <a:avLst>
              <a:gd name="adj1" fmla="val 16504162"/>
              <a:gd name="adj2" fmla="val 2299797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1" name="Straight Connector 10"/>
          <p:cNvCxnSpPr/>
          <p:nvPr/>
        </p:nvCxnSpPr>
        <p:spPr>
          <a:xfrm>
            <a:off x="2987824" y="4149080"/>
            <a:ext cx="1440160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427984" y="4149080"/>
            <a:ext cx="0" cy="648072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1624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2012-2013      #5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19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60000" rIns="396000"/>
          <a:lstStyle/>
          <a:p>
            <a:pPr algn="l" eaLnBrk="1" hangingPunct="1">
              <a:lnSpc>
                <a:spcPct val="150000"/>
              </a:lnSpc>
            </a:pPr>
            <a:r>
              <a:rPr lang="el-GR" sz="2000" b="1" u="sng" dirty="0" smtClean="0">
                <a:latin typeface="Verdana" pitchFamily="34" charset="0"/>
              </a:rPr>
              <a:t>Άσκηση</a:t>
            </a:r>
            <a:endParaRPr lang="el-GR" sz="2000" b="1" dirty="0" smtClean="0">
              <a:latin typeface="Verdana" pitchFamily="34" charset="0"/>
            </a:endParaRPr>
          </a:p>
          <a:p>
            <a:pPr algn="l" eaLnBrk="1" hangingPunct="1">
              <a:lnSpc>
                <a:spcPct val="150000"/>
              </a:lnSpc>
            </a:pPr>
            <a:r>
              <a:rPr lang="el-GR" sz="1800" dirty="0" smtClean="0">
                <a:latin typeface="Verdana" pitchFamily="34" charset="0"/>
              </a:rPr>
              <a:t>Γραμμή εισοδηματικού περιορισμού και καμπύλες αδιαφορίας αν:</a:t>
            </a:r>
          </a:p>
          <a:p>
            <a:pPr marL="342900" indent="-3429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1800" dirty="0" smtClean="0">
                <a:latin typeface="Verdana" pitchFamily="34" charset="0"/>
              </a:rPr>
              <a:t>Αυξηθεί μόνο η τιμή του αγαθού Α</a:t>
            </a:r>
          </a:p>
        </p:txBody>
      </p:sp>
    </p:spTree>
    <p:extLst>
      <p:ext uri="{BB962C8B-B14F-4D97-AF65-F5344CB8AC3E}">
        <p14:creationId xmlns:p14="http://schemas.microsoft.com/office/powerpoint/2010/main" xmlns="" val="339935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Εικόνα 2" descr="image00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6563" y="71438"/>
            <a:ext cx="8312150" cy="623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2012-2013      #5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20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60000" rIns="396000"/>
          <a:lstStyle/>
          <a:p>
            <a:pPr algn="l" eaLnBrk="1" hangingPunct="1">
              <a:lnSpc>
                <a:spcPct val="150000"/>
              </a:lnSpc>
            </a:pPr>
            <a:r>
              <a:rPr lang="el-GR" sz="2000" b="1" u="sng" dirty="0" smtClean="0">
                <a:latin typeface="Verdana" pitchFamily="34" charset="0"/>
              </a:rPr>
              <a:t>Άσκηση</a:t>
            </a:r>
            <a:endParaRPr lang="el-GR" sz="2000" b="1" dirty="0" smtClean="0">
              <a:latin typeface="Verdana" pitchFamily="34" charset="0"/>
            </a:endParaRPr>
          </a:p>
          <a:p>
            <a:pPr algn="l" eaLnBrk="1" hangingPunct="1">
              <a:lnSpc>
                <a:spcPct val="150000"/>
              </a:lnSpc>
            </a:pPr>
            <a:r>
              <a:rPr lang="el-GR" sz="1800" dirty="0" smtClean="0">
                <a:latin typeface="Verdana" pitchFamily="34" charset="0"/>
              </a:rPr>
              <a:t>Γραμμή εισοδηματικού περιορισμού και καμπύλες αδιαφορίας αν:</a:t>
            </a:r>
          </a:p>
          <a:p>
            <a:pPr marL="342900" indent="-3429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1800" dirty="0" smtClean="0">
                <a:latin typeface="Verdana" pitchFamily="34" charset="0"/>
              </a:rPr>
              <a:t>Αυξηθεί μόνο η τιμή του αγαθού Α</a:t>
            </a:r>
          </a:p>
          <a:p>
            <a:pPr marL="342900" indent="-3429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1800" dirty="0" smtClean="0">
                <a:latin typeface="Verdana" pitchFamily="34" charset="0"/>
              </a:rPr>
              <a:t>Αυξηθούν εξίσου οι τιμές και των δύο αγαθών</a:t>
            </a:r>
          </a:p>
        </p:txBody>
      </p:sp>
    </p:spTree>
    <p:extLst>
      <p:ext uri="{BB962C8B-B14F-4D97-AF65-F5344CB8AC3E}">
        <p14:creationId xmlns:p14="http://schemas.microsoft.com/office/powerpoint/2010/main" xmlns="" val="272012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2012-2013      #5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21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60000" rIns="396000"/>
          <a:lstStyle/>
          <a:p>
            <a:pPr algn="l" eaLnBrk="1" hangingPunct="1">
              <a:lnSpc>
                <a:spcPct val="150000"/>
              </a:lnSpc>
            </a:pPr>
            <a:r>
              <a:rPr lang="el-GR" sz="2000" b="1" u="sng" dirty="0" smtClean="0">
                <a:latin typeface="Verdana" pitchFamily="34" charset="0"/>
              </a:rPr>
              <a:t>Άσκηση</a:t>
            </a:r>
            <a:endParaRPr lang="el-GR" sz="2000" b="1" dirty="0" smtClean="0">
              <a:latin typeface="Verdana" pitchFamily="34" charset="0"/>
            </a:endParaRPr>
          </a:p>
          <a:p>
            <a:pPr algn="l" eaLnBrk="1" hangingPunct="1">
              <a:lnSpc>
                <a:spcPct val="150000"/>
              </a:lnSpc>
            </a:pPr>
            <a:r>
              <a:rPr lang="el-GR" sz="1800" dirty="0" smtClean="0">
                <a:latin typeface="Verdana" pitchFamily="34" charset="0"/>
              </a:rPr>
              <a:t>Γραμμή εισοδηματικού περιορισμού και καμπύλες αδιαφορίας αν:</a:t>
            </a:r>
          </a:p>
          <a:p>
            <a:pPr marL="342900" indent="-3429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1800" dirty="0" smtClean="0">
                <a:latin typeface="Verdana" pitchFamily="34" charset="0"/>
              </a:rPr>
              <a:t>Αυξηθεί μόνο η τιμή του αγαθού Α</a:t>
            </a:r>
          </a:p>
          <a:p>
            <a:pPr marL="342900" indent="-3429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1800" dirty="0" smtClean="0">
                <a:latin typeface="Verdana" pitchFamily="34" charset="0"/>
              </a:rPr>
              <a:t>Αυξηθούν εξίσου οι τιμές και των δύο αγαθών</a:t>
            </a:r>
          </a:p>
          <a:p>
            <a:pPr marL="342900" indent="-3429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1800" dirty="0" smtClean="0">
                <a:latin typeface="Verdana" pitchFamily="34" charset="0"/>
              </a:rPr>
              <a:t>Αυξηθεί το εισόδημα</a:t>
            </a:r>
          </a:p>
        </p:txBody>
      </p:sp>
    </p:spTree>
    <p:extLst>
      <p:ext uri="{BB962C8B-B14F-4D97-AF65-F5344CB8AC3E}">
        <p14:creationId xmlns:p14="http://schemas.microsoft.com/office/powerpoint/2010/main" xmlns="" val="157002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2012-2013      #5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22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60000" rIns="396000"/>
          <a:lstStyle/>
          <a:p>
            <a:pPr algn="l" eaLnBrk="1" hangingPunct="1">
              <a:lnSpc>
                <a:spcPct val="150000"/>
              </a:lnSpc>
            </a:pPr>
            <a:r>
              <a:rPr lang="el-GR" sz="2000" b="1" u="sng" dirty="0" smtClean="0">
                <a:latin typeface="Verdana" pitchFamily="34" charset="0"/>
              </a:rPr>
              <a:t>Άσκηση</a:t>
            </a:r>
            <a:endParaRPr lang="el-GR" sz="2000" b="1" dirty="0" smtClean="0">
              <a:latin typeface="Verdana" pitchFamily="34" charset="0"/>
            </a:endParaRPr>
          </a:p>
          <a:p>
            <a:pPr algn="l" eaLnBrk="1" hangingPunct="1">
              <a:lnSpc>
                <a:spcPct val="150000"/>
              </a:lnSpc>
            </a:pPr>
            <a:r>
              <a:rPr lang="el-GR" sz="1800" dirty="0" smtClean="0">
                <a:latin typeface="Verdana" pitchFamily="34" charset="0"/>
              </a:rPr>
              <a:t>Γραμμή εισοδηματικού περιορισμού και καμπύλες αδιαφορίας αν:</a:t>
            </a:r>
          </a:p>
          <a:p>
            <a:pPr marL="342900" indent="-3429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1800" dirty="0" smtClean="0">
                <a:latin typeface="Verdana" pitchFamily="34" charset="0"/>
              </a:rPr>
              <a:t>Αυξηθεί μόνο η τιμή του αγαθού Α</a:t>
            </a:r>
          </a:p>
          <a:p>
            <a:pPr marL="342900" indent="-3429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1800" dirty="0" smtClean="0">
                <a:latin typeface="Verdana" pitchFamily="34" charset="0"/>
              </a:rPr>
              <a:t>Αυξηθούν εξίσου οι τιμές και των δύο αγαθών</a:t>
            </a:r>
          </a:p>
          <a:p>
            <a:pPr marL="342900" indent="-3429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1800" dirty="0" smtClean="0">
                <a:latin typeface="Verdana" pitchFamily="34" charset="0"/>
              </a:rPr>
              <a:t>Αυξηθεί το εισόδημα</a:t>
            </a:r>
          </a:p>
          <a:p>
            <a:pPr marL="342900" indent="-3429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1800" dirty="0" smtClean="0">
                <a:latin typeface="Verdana" pitchFamily="34" charset="0"/>
              </a:rPr>
              <a:t>Αυξηθεί ο φόρος εισοδήματος</a:t>
            </a:r>
          </a:p>
        </p:txBody>
      </p:sp>
    </p:spTree>
    <p:extLst>
      <p:ext uri="{BB962C8B-B14F-4D97-AF65-F5344CB8AC3E}">
        <p14:creationId xmlns:p14="http://schemas.microsoft.com/office/powerpoint/2010/main" xmlns="" val="222630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2012-2013      #5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23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60000" rIns="396000"/>
          <a:lstStyle/>
          <a:p>
            <a:pPr algn="l" eaLnBrk="1" hangingPunct="1">
              <a:lnSpc>
                <a:spcPct val="150000"/>
              </a:lnSpc>
            </a:pPr>
            <a:r>
              <a:rPr lang="el-GR" sz="2000" b="1" u="sng" dirty="0" smtClean="0">
                <a:latin typeface="Verdana" pitchFamily="34" charset="0"/>
              </a:rPr>
              <a:t>Άσκηση</a:t>
            </a:r>
            <a:endParaRPr lang="el-GR" sz="2000" b="1" dirty="0" smtClean="0">
              <a:latin typeface="Verdana" pitchFamily="34" charset="0"/>
            </a:endParaRPr>
          </a:p>
          <a:p>
            <a:pPr algn="l" eaLnBrk="1" hangingPunct="1">
              <a:lnSpc>
                <a:spcPct val="150000"/>
              </a:lnSpc>
            </a:pPr>
            <a:r>
              <a:rPr lang="el-GR" sz="1800" dirty="0" smtClean="0">
                <a:latin typeface="Verdana" pitchFamily="34" charset="0"/>
              </a:rPr>
              <a:t>Γραμμή εισοδηματικού περιορισμού και καμπύλες αδιαφορίας αν:</a:t>
            </a:r>
          </a:p>
          <a:p>
            <a:pPr marL="342900" indent="-3429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1800" dirty="0" smtClean="0">
                <a:latin typeface="Verdana" pitchFamily="34" charset="0"/>
              </a:rPr>
              <a:t>Αυξηθεί μόνο η τιμή του αγαθού Α</a:t>
            </a:r>
          </a:p>
          <a:p>
            <a:pPr marL="342900" indent="-3429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1800" dirty="0" smtClean="0">
                <a:latin typeface="Verdana" pitchFamily="34" charset="0"/>
              </a:rPr>
              <a:t>Αυξηθούν εξίσου οι τιμές και των δύο αγαθών</a:t>
            </a:r>
          </a:p>
          <a:p>
            <a:pPr marL="342900" indent="-3429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1800" dirty="0" smtClean="0">
                <a:latin typeface="Verdana" pitchFamily="34" charset="0"/>
              </a:rPr>
              <a:t>Αυξηθεί το εισόδημα</a:t>
            </a:r>
          </a:p>
          <a:p>
            <a:pPr marL="342900" indent="-3429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1800" dirty="0" smtClean="0">
                <a:latin typeface="Verdana" pitchFamily="34" charset="0"/>
              </a:rPr>
              <a:t>Αυξηθεί ο φόρος εισοδήματος</a:t>
            </a:r>
          </a:p>
          <a:p>
            <a:pPr marL="342900" indent="-3429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1800" dirty="0" smtClean="0">
                <a:latin typeface="Verdana" pitchFamily="34" charset="0"/>
              </a:rPr>
              <a:t>Αυξηθεί ο ΦΠΑ μόνο για το αγαθό Α</a:t>
            </a:r>
          </a:p>
        </p:txBody>
      </p:sp>
    </p:spTree>
    <p:extLst>
      <p:ext uri="{BB962C8B-B14F-4D97-AF65-F5344CB8AC3E}">
        <p14:creationId xmlns:p14="http://schemas.microsoft.com/office/powerpoint/2010/main" xmlns="" val="372624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2012-2013      #5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24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60000" rIns="396000"/>
          <a:lstStyle/>
          <a:p>
            <a:pPr algn="l" eaLnBrk="1" hangingPunct="1">
              <a:lnSpc>
                <a:spcPct val="150000"/>
              </a:lnSpc>
            </a:pPr>
            <a:r>
              <a:rPr lang="el-GR" sz="2000" b="1" u="sng" dirty="0" smtClean="0">
                <a:latin typeface="Verdana" pitchFamily="34" charset="0"/>
              </a:rPr>
              <a:t>Άσκηση</a:t>
            </a:r>
            <a:endParaRPr lang="el-GR" sz="2000" b="1" dirty="0" smtClean="0">
              <a:latin typeface="Verdana" pitchFamily="34" charset="0"/>
            </a:endParaRPr>
          </a:p>
          <a:p>
            <a:pPr algn="l" eaLnBrk="1" hangingPunct="1">
              <a:lnSpc>
                <a:spcPct val="150000"/>
              </a:lnSpc>
            </a:pPr>
            <a:r>
              <a:rPr lang="el-GR" sz="1800" dirty="0" smtClean="0">
                <a:latin typeface="Verdana" pitchFamily="34" charset="0"/>
              </a:rPr>
              <a:t>Γραμμή εισοδηματικού περιορισμού και καμπύλες αδιαφορίας αν:</a:t>
            </a:r>
          </a:p>
          <a:p>
            <a:pPr marL="342900" indent="-3429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1800" dirty="0" smtClean="0">
                <a:latin typeface="Verdana" pitchFamily="34" charset="0"/>
              </a:rPr>
              <a:t>Αυξηθεί μόνο η τιμή του αγαθού Α</a:t>
            </a:r>
          </a:p>
          <a:p>
            <a:pPr marL="342900" indent="-3429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1800" dirty="0" smtClean="0">
                <a:latin typeface="Verdana" pitchFamily="34" charset="0"/>
              </a:rPr>
              <a:t>Αυξηθούν εξίσου οι τιμές και των δύο αγαθών</a:t>
            </a:r>
          </a:p>
          <a:p>
            <a:pPr marL="342900" indent="-3429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1800" dirty="0" smtClean="0">
                <a:latin typeface="Verdana" pitchFamily="34" charset="0"/>
              </a:rPr>
              <a:t>Αυξηθεί το εισόδημα</a:t>
            </a:r>
          </a:p>
          <a:p>
            <a:pPr marL="342900" indent="-3429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1800" dirty="0" smtClean="0">
                <a:latin typeface="Verdana" pitchFamily="34" charset="0"/>
              </a:rPr>
              <a:t>Αυξηθεί ο φόρος εισοδήματος</a:t>
            </a:r>
          </a:p>
          <a:p>
            <a:pPr marL="342900" indent="-3429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1800" dirty="0" smtClean="0">
                <a:latin typeface="Verdana" pitchFamily="34" charset="0"/>
              </a:rPr>
              <a:t>Αυξηθεί ο ΦΠΑ μόνο για το αγαθό Α</a:t>
            </a:r>
          </a:p>
          <a:p>
            <a:pPr marL="342900" indent="-3429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1800" dirty="0" smtClean="0">
                <a:latin typeface="Verdana" pitchFamily="34" charset="0"/>
              </a:rPr>
              <a:t>Μεταβληθούν οι προτιμήσεις </a:t>
            </a:r>
          </a:p>
        </p:txBody>
      </p:sp>
    </p:spTree>
    <p:extLst>
      <p:ext uri="{BB962C8B-B14F-4D97-AF65-F5344CB8AC3E}">
        <p14:creationId xmlns:p14="http://schemas.microsoft.com/office/powerpoint/2010/main" xmlns="" val="52273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2012-2013      #5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25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>
              <a:lnSpc>
                <a:spcPct val="200000"/>
              </a:lnSpc>
              <a:spcAft>
                <a:spcPts val="600"/>
              </a:spcAft>
            </a:pPr>
            <a:r>
              <a:rPr lang="el-GR" sz="2400" u="sng" dirty="0" smtClean="0">
                <a:latin typeface="Verdana" pitchFamily="34" charset="0"/>
              </a:rPr>
              <a:t>Α - Θεωρία επιλογών καταναλωτή</a:t>
            </a:r>
          </a:p>
          <a:p>
            <a:pPr algn="l" eaLnBrk="1" hangingPunct="1">
              <a:spcAft>
                <a:spcPts val="600"/>
              </a:spcAft>
            </a:pPr>
            <a:r>
              <a:rPr lang="el-GR" sz="2400" dirty="0" smtClean="0">
                <a:latin typeface="Verdana" pitchFamily="34" charset="0"/>
              </a:rPr>
              <a:t>	1 - Εισοδηματικός περιορισμός</a:t>
            </a:r>
          </a:p>
          <a:p>
            <a:pPr algn="l" eaLnBrk="1" hangingPunct="1">
              <a:spcAft>
                <a:spcPts val="600"/>
              </a:spcAft>
            </a:pPr>
            <a:r>
              <a:rPr lang="el-GR" sz="2400" dirty="0" smtClean="0">
                <a:latin typeface="Verdana" pitchFamily="34" charset="0"/>
              </a:rPr>
              <a:t>	2 - Προτιμήσεις – Καμπύλες αδιαφορίας</a:t>
            </a:r>
          </a:p>
          <a:p>
            <a:pPr algn="l" eaLnBrk="1" hangingPunct="1">
              <a:spcAft>
                <a:spcPts val="600"/>
              </a:spcAft>
            </a:pPr>
            <a:r>
              <a:rPr lang="el-GR" sz="2400" dirty="0" smtClean="0">
                <a:latin typeface="Verdana" pitchFamily="34" charset="0"/>
              </a:rPr>
              <a:t>	3 – Επιλογή</a:t>
            </a:r>
          </a:p>
          <a:p>
            <a:pPr algn="l" eaLnBrk="1" hangingPunct="1">
              <a:lnSpc>
                <a:spcPct val="200000"/>
              </a:lnSpc>
              <a:spcAft>
                <a:spcPts val="600"/>
              </a:spcAft>
            </a:pPr>
            <a:r>
              <a:rPr lang="el-GR" sz="2400" u="sng" dirty="0" smtClean="0">
                <a:latin typeface="Verdana" pitchFamily="34" charset="0"/>
              </a:rPr>
              <a:t>Β - Ελαστικότητα ζήτησης</a:t>
            </a:r>
          </a:p>
          <a:p>
            <a:pPr algn="l" eaLnBrk="1" hangingPunct="1">
              <a:spcAft>
                <a:spcPts val="600"/>
              </a:spcAft>
            </a:pPr>
            <a:r>
              <a:rPr lang="el-GR" sz="2400" dirty="0" smtClean="0">
                <a:latin typeface="Verdana" pitchFamily="34" charset="0"/>
              </a:rPr>
              <a:t>	1 - Ελαστικότητα ζήτησης ως προς τιμή</a:t>
            </a:r>
          </a:p>
          <a:p>
            <a:pPr algn="l" eaLnBrk="1" hangingPunct="1">
              <a:spcAft>
                <a:spcPts val="600"/>
              </a:spcAft>
            </a:pPr>
            <a:r>
              <a:rPr lang="el-GR" sz="2400" dirty="0" smtClean="0">
                <a:latin typeface="Verdana" pitchFamily="34" charset="0"/>
              </a:rPr>
              <a:t>	2 - Ελαστικότητα ζήτησης ως προς εισόδημα</a:t>
            </a:r>
          </a:p>
          <a:p>
            <a:pPr algn="l" eaLnBrk="1" hangingPunct="1">
              <a:spcAft>
                <a:spcPts val="600"/>
              </a:spcAft>
            </a:pPr>
            <a:r>
              <a:rPr lang="el-GR" sz="2400" dirty="0" smtClean="0">
                <a:latin typeface="Verdana" pitchFamily="34" charset="0"/>
              </a:rPr>
              <a:t>	3 - Σταυροειδής ελαστικότητα ζήτησης</a:t>
            </a:r>
          </a:p>
          <a:p>
            <a:pPr algn="l" eaLnBrk="1" hangingPunct="1">
              <a:lnSpc>
                <a:spcPct val="200000"/>
              </a:lnSpc>
              <a:spcAft>
                <a:spcPts val="600"/>
              </a:spcAft>
            </a:pPr>
            <a:r>
              <a:rPr lang="el-GR" sz="2400" u="sng" dirty="0" smtClean="0">
                <a:latin typeface="Verdana" pitchFamily="34" charset="0"/>
              </a:rPr>
              <a:t>Γ – Ελαστικότητα προσφοράς</a:t>
            </a:r>
          </a:p>
        </p:txBody>
      </p:sp>
    </p:spTree>
    <p:extLst>
      <p:ext uri="{BB962C8B-B14F-4D97-AF65-F5344CB8AC3E}">
        <p14:creationId xmlns:p14="http://schemas.microsoft.com/office/powerpoint/2010/main" xmlns="" val="30846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2012-2013      #5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26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r>
              <a:rPr lang="el-GR" sz="2400" u="sng" dirty="0" smtClean="0">
                <a:latin typeface="Verdana" pitchFamily="34" charset="0"/>
              </a:rPr>
              <a:t>Β - Ελαστικότητα ζήτησης</a:t>
            </a:r>
          </a:p>
          <a:p>
            <a:pPr algn="l" eaLnBrk="1" hangingPunct="1"/>
            <a:r>
              <a:rPr lang="el-GR" sz="2400" dirty="0" smtClean="0">
                <a:latin typeface="Verdana" pitchFamily="34" charset="0"/>
              </a:rPr>
              <a:t>1 - Ελαστικότητα ζήτησης ως προς τιμή</a:t>
            </a:r>
          </a:p>
          <a:p>
            <a:pPr algn="l" eaLnBrk="1" hangingPunct="1"/>
            <a:r>
              <a:rPr lang="el-GR" sz="1800" b="1" i="1" dirty="0" smtClean="0">
                <a:latin typeface="Verdana" pitchFamily="34" charset="0"/>
              </a:rPr>
              <a:t>Ποσοστιαία μεταβολή της ζητούμενης ποσότητας σε σχέση με  ποσοστιαία μεταβολή της τιμής του προϊόντος</a:t>
            </a: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    Τιμή				</a:t>
            </a:r>
            <a:r>
              <a:rPr lang="el-GR" sz="1200" b="1" dirty="0" smtClean="0">
                <a:latin typeface="Verdana" pitchFamily="34" charset="0"/>
              </a:rPr>
              <a:t>Ε</a:t>
            </a:r>
            <a:r>
              <a:rPr lang="en-US" sz="1200" b="1" dirty="0" smtClean="0">
                <a:latin typeface="Verdana" pitchFamily="34" charset="0"/>
              </a:rPr>
              <a:t>p </a:t>
            </a:r>
            <a:r>
              <a:rPr lang="el-GR" sz="1200" b="1" dirty="0" smtClean="0">
                <a:latin typeface="Verdana" pitchFamily="34" charset="0"/>
              </a:rPr>
              <a:t>=</a:t>
            </a:r>
            <a:r>
              <a:rPr lang="en-US" sz="1200" b="1" dirty="0" smtClean="0">
                <a:latin typeface="Verdana" pitchFamily="34" charset="0"/>
              </a:rPr>
              <a:t> </a:t>
            </a:r>
            <a:r>
              <a:rPr lang="el-GR" sz="1200" b="1" dirty="0" smtClean="0">
                <a:latin typeface="Verdana" pitchFamily="34" charset="0"/>
              </a:rPr>
              <a:t>Δ</a:t>
            </a:r>
            <a:r>
              <a:rPr lang="en-US" sz="1200" b="1" dirty="0" smtClean="0">
                <a:latin typeface="Verdana" pitchFamily="34" charset="0"/>
              </a:rPr>
              <a:t>q/q*100 / </a:t>
            </a:r>
            <a:r>
              <a:rPr lang="el-GR" sz="1200" b="1" dirty="0" smtClean="0">
                <a:latin typeface="Verdana" pitchFamily="34" charset="0"/>
              </a:rPr>
              <a:t>Δ</a:t>
            </a:r>
            <a:r>
              <a:rPr lang="en-US" sz="1200" b="1" dirty="0" smtClean="0">
                <a:latin typeface="Verdana" pitchFamily="34" charset="0"/>
              </a:rPr>
              <a:t>p</a:t>
            </a:r>
            <a:r>
              <a:rPr lang="el-GR" sz="1200" b="1" dirty="0" smtClean="0">
                <a:latin typeface="Verdana" pitchFamily="34" charset="0"/>
              </a:rPr>
              <a:t>/</a:t>
            </a:r>
            <a:r>
              <a:rPr lang="en-US" sz="1200" b="1" dirty="0" smtClean="0">
                <a:latin typeface="Verdana" pitchFamily="34" charset="0"/>
              </a:rPr>
              <a:t>p</a:t>
            </a:r>
            <a:r>
              <a:rPr lang="el-GR" sz="1200" b="1" dirty="0" smtClean="0">
                <a:latin typeface="Verdana" pitchFamily="34" charset="0"/>
              </a:rPr>
              <a:t>*100</a:t>
            </a: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				</a:t>
            </a:r>
            <a:r>
              <a:rPr lang="el-GR" sz="1200" b="1" dirty="0" smtClean="0">
                <a:latin typeface="Verdana" pitchFamily="34" charset="0"/>
              </a:rPr>
              <a:t>Ε</a:t>
            </a:r>
            <a:r>
              <a:rPr lang="en-US" sz="1200" b="1" dirty="0" smtClean="0">
                <a:latin typeface="Verdana" pitchFamily="34" charset="0"/>
              </a:rPr>
              <a:t>p</a:t>
            </a:r>
            <a:r>
              <a:rPr lang="el-GR" sz="1200" b="1" dirty="0" smtClean="0">
                <a:latin typeface="Verdana" pitchFamily="34" charset="0"/>
              </a:rPr>
              <a:t> = 10% / 20% = 1/2</a:t>
            </a: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       6</a:t>
            </a: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       5</a:t>
            </a: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        0	               90 100	      Ποσότητα</a:t>
            </a: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4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2987824" y="2348880"/>
            <a:ext cx="0" cy="2376264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987824" y="4725144"/>
            <a:ext cx="2808312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987824" y="2996952"/>
            <a:ext cx="2232248" cy="17281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987824" y="4149080"/>
            <a:ext cx="1440160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427984" y="4149080"/>
            <a:ext cx="0" cy="57606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987824" y="3933056"/>
            <a:ext cx="1224136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211960" y="3933056"/>
            <a:ext cx="0" cy="7920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4608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2012-2013      #5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27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39552" y="116632"/>
            <a:ext cx="8353425" cy="6120680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r>
              <a:rPr lang="el-GR" sz="2400" u="sng" dirty="0" smtClean="0">
                <a:latin typeface="Verdana" pitchFamily="34" charset="0"/>
              </a:rPr>
              <a:t>Β - Ελαστικότητα ζήτησης</a:t>
            </a:r>
          </a:p>
          <a:p>
            <a:pPr algn="l" eaLnBrk="1" hangingPunct="1"/>
            <a:r>
              <a:rPr lang="el-GR" sz="2400" dirty="0" smtClean="0">
                <a:latin typeface="Verdana" pitchFamily="34" charset="0"/>
              </a:rPr>
              <a:t>1 - Ελαστικότητα ζήτησης ως προς τιμή</a:t>
            </a:r>
            <a:r>
              <a:rPr lang="el-GR" sz="1800" b="1" dirty="0" smtClean="0">
                <a:latin typeface="Verdana" pitchFamily="34" charset="0"/>
              </a:rPr>
              <a:t> - </a:t>
            </a:r>
            <a:r>
              <a:rPr lang="el-GR" sz="1800" b="1" i="1" dirty="0" smtClean="0">
                <a:latin typeface="Verdana" pitchFamily="34" charset="0"/>
              </a:rPr>
              <a:t>Μορφές</a:t>
            </a:r>
            <a:endParaRPr lang="en-US" sz="18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  P		</a:t>
            </a:r>
            <a:r>
              <a:rPr lang="en-US" sz="1400" b="1" dirty="0" err="1" smtClean="0">
                <a:latin typeface="Verdana" pitchFamily="34" charset="0"/>
              </a:rPr>
              <a:t>Ep</a:t>
            </a:r>
            <a:r>
              <a:rPr lang="en-US" sz="1400" b="1" dirty="0" smtClean="0">
                <a:latin typeface="Verdana" pitchFamily="34" charset="0"/>
              </a:rPr>
              <a:t> = 0			        </a:t>
            </a:r>
            <a:r>
              <a:rPr lang="en-US" sz="1200" dirty="0" smtClean="0">
                <a:latin typeface="Verdana" pitchFamily="34" charset="0"/>
              </a:rPr>
              <a:t>P</a:t>
            </a:r>
            <a:r>
              <a:rPr lang="en-US" sz="1400" b="1" dirty="0" smtClean="0">
                <a:latin typeface="Verdana" pitchFamily="34" charset="0"/>
              </a:rPr>
              <a:t>		</a:t>
            </a:r>
            <a:r>
              <a:rPr lang="en-US" sz="1400" b="1" dirty="0" err="1" smtClean="0">
                <a:latin typeface="Verdana" pitchFamily="34" charset="0"/>
              </a:rPr>
              <a:t>Ep</a:t>
            </a:r>
            <a:r>
              <a:rPr lang="en-US" sz="1400" b="1" dirty="0" smtClean="0">
                <a:latin typeface="Verdana" pitchFamily="34" charset="0"/>
              </a:rPr>
              <a:t> &lt; 1</a:t>
            </a:r>
            <a:endParaRPr lang="el-GR" sz="14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b="1" dirty="0" smtClean="0">
                <a:latin typeface="Verdana" pitchFamily="34" charset="0"/>
              </a:rPr>
              <a:t>					       </a:t>
            </a:r>
            <a:r>
              <a:rPr lang="en-US" sz="1200" dirty="0" smtClean="0">
                <a:latin typeface="Verdana" pitchFamily="34" charset="0"/>
              </a:rPr>
              <a:t>10</a:t>
            </a:r>
          </a:p>
          <a:p>
            <a:pPr algn="l" eaLnBrk="1" hangingPunct="1"/>
            <a:endParaRPr lang="en-US" sz="1200" b="1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b="1" dirty="0" smtClean="0">
                <a:latin typeface="Verdana" pitchFamily="34" charset="0"/>
              </a:rPr>
              <a:t>  </a:t>
            </a:r>
            <a:r>
              <a:rPr lang="en-US" sz="1200" dirty="0" smtClean="0">
                <a:latin typeface="Verdana" pitchFamily="34" charset="0"/>
              </a:rPr>
              <a:t>6</a:t>
            </a:r>
          </a:p>
          <a:p>
            <a:pPr algn="l" eaLnBrk="1" hangingPunct="1"/>
            <a:r>
              <a:rPr lang="en-US" sz="1200" b="1" dirty="0" smtClean="0">
                <a:latin typeface="Verdana" pitchFamily="34" charset="0"/>
              </a:rPr>
              <a:t>  </a:t>
            </a:r>
            <a:r>
              <a:rPr lang="en-US" sz="1200" dirty="0" smtClean="0">
                <a:latin typeface="Verdana" pitchFamily="34" charset="0"/>
              </a:rPr>
              <a:t>5					        5</a:t>
            </a: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       100	            Q				    90 100		 Q</a:t>
            </a: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	           P		          </a:t>
            </a:r>
            <a:r>
              <a:rPr lang="en-US" sz="1400" b="1" dirty="0" err="1" smtClean="0">
                <a:latin typeface="Verdana" pitchFamily="34" charset="0"/>
              </a:rPr>
              <a:t>Ep</a:t>
            </a:r>
            <a:r>
              <a:rPr lang="en-US" sz="1400" b="1" dirty="0" smtClean="0">
                <a:latin typeface="Verdana" pitchFamily="34" charset="0"/>
              </a:rPr>
              <a:t> = 1</a:t>
            </a:r>
          </a:p>
          <a:p>
            <a:pPr algn="l" eaLnBrk="1" hangingPunct="1"/>
            <a:endParaRPr lang="en-US" sz="1400" b="1" dirty="0" smtClean="0">
              <a:latin typeface="Verdana" pitchFamily="34" charset="0"/>
            </a:endParaRPr>
          </a:p>
          <a:p>
            <a:pPr algn="l" eaLnBrk="1" hangingPunct="1"/>
            <a:endParaRPr lang="en-US" sz="1400" b="1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	          10</a:t>
            </a: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   P		           9			         P</a:t>
            </a: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</a:t>
            </a:r>
            <a:r>
              <a:rPr lang="en-US" sz="1400" b="1" dirty="0" err="1" smtClean="0">
                <a:latin typeface="Verdana" pitchFamily="34" charset="0"/>
              </a:rPr>
              <a:t>Ep</a:t>
            </a:r>
            <a:r>
              <a:rPr lang="en-US" sz="1400" b="1" dirty="0" smtClean="0">
                <a:latin typeface="Verdana" pitchFamily="34" charset="0"/>
              </a:rPr>
              <a:t> &gt; 1						</a:t>
            </a:r>
            <a:r>
              <a:rPr lang="en-US" sz="1400" b="1" dirty="0" err="1" smtClean="0">
                <a:latin typeface="Verdana" pitchFamily="34" charset="0"/>
              </a:rPr>
              <a:t>Ep</a:t>
            </a:r>
            <a:r>
              <a:rPr lang="en-US" sz="1400" b="1" dirty="0" smtClean="0">
                <a:latin typeface="Verdana" pitchFamily="34" charset="0"/>
              </a:rPr>
              <a:t> = </a:t>
            </a:r>
            <a:r>
              <a:rPr lang="el-GR" sz="1400" b="1" dirty="0" smtClean="0">
                <a:latin typeface="Verdana" pitchFamily="34" charset="0"/>
              </a:rPr>
              <a:t>άπειρο</a:t>
            </a:r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			90  100          Q</a:t>
            </a:r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			         6	</a:t>
            </a: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  6</a:t>
            </a: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  5</a:t>
            </a: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              90   120	            </a:t>
            </a:r>
            <a:r>
              <a:rPr lang="en-US" sz="1200" dirty="0" smtClean="0">
                <a:latin typeface="Verdana" pitchFamily="34" charset="0"/>
              </a:rPr>
              <a:t>Q</a:t>
            </a:r>
            <a:r>
              <a:rPr lang="el-GR" sz="1200" dirty="0" smtClean="0">
                <a:latin typeface="Verdana" pitchFamily="34" charset="0"/>
              </a:rPr>
              <a:t>				</a:t>
            </a:r>
            <a:r>
              <a:rPr lang="en-US" sz="1200" dirty="0" smtClean="0">
                <a:latin typeface="Verdana" pitchFamily="34" charset="0"/>
              </a:rPr>
              <a:t>          90   100            Q </a:t>
            </a:r>
            <a:r>
              <a:rPr lang="el-GR" sz="1200" dirty="0" smtClean="0">
                <a:latin typeface="Verdana" pitchFamily="34" charset="0"/>
              </a:rPr>
              <a:t>	         </a:t>
            </a: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203848" y="3140968"/>
            <a:ext cx="0" cy="151216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203848" y="4653136"/>
            <a:ext cx="2448272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203848" y="4293096"/>
            <a:ext cx="1440160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644008" y="4293096"/>
            <a:ext cx="0" cy="36004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899592" y="1340768"/>
            <a:ext cx="0" cy="144016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796136" y="1268760"/>
            <a:ext cx="0" cy="151216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899592" y="4221088"/>
            <a:ext cx="0" cy="151216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796136" y="4221088"/>
            <a:ext cx="0" cy="151216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796136" y="2780928"/>
            <a:ext cx="2160240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899592" y="2780928"/>
            <a:ext cx="2160240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99592" y="5733256"/>
            <a:ext cx="2160240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796136" y="5733256"/>
            <a:ext cx="2160240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203848" y="4149080"/>
            <a:ext cx="1296144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499992" y="4149080"/>
            <a:ext cx="0" cy="504056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796136" y="2204864"/>
            <a:ext cx="864096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796136" y="1628800"/>
            <a:ext cx="144016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839568" y="5157192"/>
            <a:ext cx="0" cy="57606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660232" y="2276872"/>
            <a:ext cx="0" cy="504056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940152" y="1628800"/>
            <a:ext cx="0" cy="115212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1979712" y="5301208"/>
            <a:ext cx="0" cy="42366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899592" y="5301208"/>
            <a:ext cx="1080120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899592" y="5157192"/>
            <a:ext cx="936104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2051720" y="1340768"/>
            <a:ext cx="0" cy="144016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5796136" y="5085184"/>
            <a:ext cx="172819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899592" y="1916832"/>
            <a:ext cx="1152128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899592" y="2204864"/>
            <a:ext cx="1152128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6804248" y="5085184"/>
            <a:ext cx="8384" cy="648072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H="1">
            <a:off x="7083896" y="5085184"/>
            <a:ext cx="8384" cy="648072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367644" y="4293096"/>
            <a:ext cx="836476" cy="140415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5796136" y="1493168"/>
            <a:ext cx="1584176" cy="128776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203848" y="3645024"/>
            <a:ext cx="2448272" cy="100811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2724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2012-2013      #5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28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r>
              <a:rPr lang="el-GR" sz="2400" u="sng" dirty="0" smtClean="0">
                <a:latin typeface="Verdana" pitchFamily="34" charset="0"/>
              </a:rPr>
              <a:t>Β - Ελαστικότητα ζήτησης</a:t>
            </a:r>
            <a:endParaRPr lang="en-US" sz="2400" u="sng" dirty="0" smtClean="0">
              <a:latin typeface="Verdana" pitchFamily="34" charset="0"/>
            </a:endParaRPr>
          </a:p>
          <a:p>
            <a:pPr algn="l" eaLnBrk="1" hangingPunct="1"/>
            <a:r>
              <a:rPr lang="el-GR" sz="2400" dirty="0" smtClean="0">
                <a:latin typeface="Verdana" pitchFamily="34" charset="0"/>
              </a:rPr>
              <a:t>1 - Ελαστικότητα ζήτησης ως προς τιμή</a:t>
            </a:r>
            <a:endParaRPr lang="en-US" sz="2400" dirty="0" smtClean="0">
              <a:latin typeface="Verdana" pitchFamily="34" charset="0"/>
            </a:endParaRPr>
          </a:p>
          <a:p>
            <a:pPr eaLnBrk="1" hangingPunct="1"/>
            <a:endParaRPr lang="el-GR" sz="2000" b="1" i="1" dirty="0" smtClean="0">
              <a:latin typeface="Verdana" pitchFamily="34" charset="0"/>
            </a:endParaRPr>
          </a:p>
          <a:p>
            <a:pPr eaLnBrk="1" hangingPunct="1"/>
            <a:r>
              <a:rPr lang="el-GR" sz="2000" b="1" i="1" dirty="0" smtClean="0">
                <a:latin typeface="Verdana" pitchFamily="34" charset="0"/>
              </a:rPr>
              <a:t>Σημασία ως προς έσοδα</a:t>
            </a:r>
          </a:p>
          <a:p>
            <a:pPr algn="l" eaLnBrk="1" hangingPunct="1"/>
            <a:r>
              <a:rPr lang="el-GR" sz="1400" b="1" dirty="0" smtClean="0">
                <a:latin typeface="Verdana" pitchFamily="34" charset="0"/>
              </a:rPr>
              <a:t>     </a:t>
            </a:r>
            <a:r>
              <a:rPr lang="el-GR" sz="1400" b="1" u="sng" dirty="0" smtClean="0">
                <a:latin typeface="Verdana" pitchFamily="34" charset="0"/>
              </a:rPr>
              <a:t>Ανελαστική ζήτηση</a:t>
            </a:r>
            <a:r>
              <a:rPr lang="el-GR" sz="1400" dirty="0" smtClean="0">
                <a:latin typeface="Verdana" pitchFamily="34" charset="0"/>
              </a:rPr>
              <a:t>				</a:t>
            </a:r>
            <a:r>
              <a:rPr lang="el-GR" sz="1400" b="1" u="sng" dirty="0" smtClean="0">
                <a:latin typeface="Verdana" pitchFamily="34" charset="0"/>
              </a:rPr>
              <a:t>Ελαστική ζήτηση</a:t>
            </a: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           </a:t>
            </a:r>
            <a:r>
              <a:rPr lang="en-US" sz="1200" dirty="0" smtClean="0">
                <a:latin typeface="Verdana" pitchFamily="34" charset="0"/>
              </a:rPr>
              <a:t>P					          </a:t>
            </a:r>
            <a:r>
              <a:rPr lang="en-US" sz="1200" dirty="0" err="1" smtClean="0">
                <a:latin typeface="Verdana" pitchFamily="34" charset="0"/>
              </a:rPr>
              <a:t>P</a:t>
            </a:r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				          5</a:t>
            </a: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           3					          4</a:t>
            </a: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           1</a:t>
            </a: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	              Q					              </a:t>
            </a:r>
            <a:r>
              <a:rPr lang="en-US" sz="1200" dirty="0" err="1" smtClean="0">
                <a:latin typeface="Verdana" pitchFamily="34" charset="0"/>
              </a:rPr>
              <a:t>Q</a:t>
            </a:r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            0	        80 100				       20	    50</a:t>
            </a:r>
          </a:p>
          <a:p>
            <a:pPr algn="l" eaLnBrk="1" hangingPunct="1"/>
            <a:r>
              <a:rPr lang="el-GR" sz="1100" b="1" dirty="0" smtClean="0">
                <a:latin typeface="Verdana" pitchFamily="34" charset="0"/>
              </a:rPr>
              <a:t>Αν τιμή από 1 σε 3, 			                Αν τιμή από 4 σε 5,</a:t>
            </a:r>
          </a:p>
          <a:p>
            <a:pPr algn="l" eaLnBrk="1" hangingPunct="1"/>
            <a:r>
              <a:rPr lang="el-GR" sz="1100" b="1" u="sng" dirty="0" smtClean="0">
                <a:latin typeface="Verdana" pitchFamily="34" charset="0"/>
              </a:rPr>
              <a:t>αύξηση</a:t>
            </a:r>
            <a:r>
              <a:rPr lang="el-GR" sz="1100" b="1" dirty="0" smtClean="0">
                <a:latin typeface="Verdana" pitchFamily="34" charset="0"/>
              </a:rPr>
              <a:t> εσόδων: 3*80 (240)-1*100 (100)=+140            </a:t>
            </a:r>
            <a:r>
              <a:rPr lang="el-GR" sz="1100" b="1" u="sng" dirty="0" smtClean="0">
                <a:latin typeface="Verdana" pitchFamily="34" charset="0"/>
              </a:rPr>
              <a:t>μείωση</a:t>
            </a:r>
            <a:r>
              <a:rPr lang="el-GR" sz="1100" b="1" dirty="0" smtClean="0">
                <a:latin typeface="Verdana" pitchFamily="34" charset="0"/>
              </a:rPr>
              <a:t> εσόδων: 5*20 (100)-4*50 (200)=-100</a:t>
            </a:r>
            <a:endParaRPr lang="en-US" sz="11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2400" b="1" dirty="0" smtClean="0">
              <a:latin typeface="Verdana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331640" y="2492896"/>
            <a:ext cx="0" cy="25922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907704" y="2564904"/>
            <a:ext cx="432048" cy="252028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868144" y="2492896"/>
            <a:ext cx="0" cy="25922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331640" y="5085184"/>
            <a:ext cx="1800200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868144" y="5085184"/>
            <a:ext cx="1800200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156176" y="2996952"/>
            <a:ext cx="1800200" cy="108012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331640" y="3645024"/>
            <a:ext cx="72008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331640" y="4581128"/>
            <a:ext cx="936104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051720" y="3645024"/>
            <a:ext cx="0" cy="144016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267744" y="4581128"/>
            <a:ext cx="0" cy="504056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868144" y="3284984"/>
            <a:ext cx="72008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868144" y="3717032"/>
            <a:ext cx="144016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6588224" y="3284984"/>
            <a:ext cx="0" cy="180020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308304" y="3717032"/>
            <a:ext cx="0" cy="1368152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6561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2012-2013      #5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29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467544" y="404664"/>
            <a:ext cx="8353425" cy="5760640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r>
              <a:rPr lang="el-GR" sz="2400" u="sng" dirty="0" smtClean="0">
                <a:latin typeface="Verdana" pitchFamily="34" charset="0"/>
              </a:rPr>
              <a:t>Β - Ελαστικότητα ζήτησης</a:t>
            </a:r>
          </a:p>
          <a:p>
            <a:pPr algn="l" eaLnBrk="1" hangingPunct="1"/>
            <a:r>
              <a:rPr lang="el-GR" sz="2400" dirty="0" smtClean="0">
                <a:latin typeface="Verdana" pitchFamily="34" charset="0"/>
              </a:rPr>
              <a:t>2 - Ελαστικότητα ζήτησης ως προς εισόδημα</a:t>
            </a:r>
          </a:p>
          <a:p>
            <a:pPr algn="l" eaLnBrk="1" hangingPunct="1"/>
            <a:r>
              <a:rPr lang="el-GR" sz="1800" b="1" i="1" dirty="0" smtClean="0">
                <a:latin typeface="Verdana" pitchFamily="34" charset="0"/>
              </a:rPr>
              <a:t>Ποσοστιαία μεταβολή της ζητούμενης ποσότητας σε σχέση με  ποσοστιαία μεταβολή του εισοδήματος</a:t>
            </a:r>
          </a:p>
          <a:p>
            <a:pPr algn="l" eaLnBrk="1" hangingPunct="1"/>
            <a:r>
              <a:rPr lang="en-US" sz="1800" b="1" i="1" dirty="0" smtClean="0">
                <a:latin typeface="Verdana" pitchFamily="34" charset="0"/>
              </a:rPr>
              <a:t>	</a:t>
            </a:r>
            <a:r>
              <a:rPr lang="el-GR" sz="1400" b="1" dirty="0" smtClean="0">
                <a:latin typeface="Verdana" pitchFamily="34" charset="0"/>
              </a:rPr>
              <a:t>Κατώτερο		Βασικό			Πολυτελείας</a:t>
            </a:r>
            <a:endParaRPr lang="el-GR" sz="1400" b="1" i="1" dirty="0" smtClean="0">
              <a:latin typeface="Verdana" pitchFamily="34" charset="0"/>
            </a:endParaRPr>
          </a:p>
          <a:p>
            <a:pPr algn="l" eaLnBrk="1" hangingPunct="1">
              <a:spcBef>
                <a:spcPts val="0"/>
              </a:spcBef>
            </a:pPr>
            <a:r>
              <a:rPr lang="en-US" sz="1400" b="1" i="1" dirty="0" smtClean="0">
                <a:latin typeface="Verdana" pitchFamily="34" charset="0"/>
              </a:rPr>
              <a:t>	</a:t>
            </a:r>
            <a:r>
              <a:rPr lang="en-US" sz="1400" b="1" dirty="0" err="1" smtClean="0">
                <a:latin typeface="Verdana" pitchFamily="34" charset="0"/>
              </a:rPr>
              <a:t>Ey</a:t>
            </a:r>
            <a:r>
              <a:rPr lang="en-US" sz="1400" b="1" dirty="0" smtClean="0">
                <a:latin typeface="Verdana" pitchFamily="34" charset="0"/>
              </a:rPr>
              <a:t> &lt; 0</a:t>
            </a:r>
            <a:r>
              <a:rPr lang="en-US" sz="1800" b="1" i="1" dirty="0" smtClean="0">
                <a:latin typeface="Verdana" pitchFamily="34" charset="0"/>
              </a:rPr>
              <a:t>			</a:t>
            </a:r>
            <a:r>
              <a:rPr lang="en-US" sz="1400" b="1" dirty="0" err="1" smtClean="0">
                <a:latin typeface="Verdana" pitchFamily="34" charset="0"/>
              </a:rPr>
              <a:t>Ey</a:t>
            </a:r>
            <a:r>
              <a:rPr lang="en-US" sz="1400" b="1" dirty="0" smtClean="0">
                <a:latin typeface="Verdana" pitchFamily="34" charset="0"/>
              </a:rPr>
              <a:t> &lt; 1 			</a:t>
            </a:r>
            <a:r>
              <a:rPr lang="en-US" sz="1400" b="1" dirty="0" err="1" smtClean="0">
                <a:latin typeface="Verdana" pitchFamily="34" charset="0"/>
              </a:rPr>
              <a:t>Ey</a:t>
            </a:r>
            <a:r>
              <a:rPr lang="en-US" sz="1400" b="1" dirty="0" smtClean="0">
                <a:latin typeface="Verdana" pitchFamily="34" charset="0"/>
              </a:rPr>
              <a:t> &gt; 1</a:t>
            </a:r>
            <a:endParaRPr lang="el-GR" sz="1400" b="1" dirty="0" smtClean="0">
              <a:latin typeface="Verdana" pitchFamily="34" charset="0"/>
            </a:endParaRPr>
          </a:p>
          <a:p>
            <a:pPr algn="l" eaLnBrk="1" hangingPunct="1"/>
            <a:endParaRPr lang="el-GR" sz="1200" b="1" i="1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       P</a:t>
            </a:r>
            <a:r>
              <a:rPr lang="el-GR" sz="1200" dirty="0" smtClean="0">
                <a:latin typeface="Verdana" pitchFamily="34" charset="0"/>
              </a:rPr>
              <a:t>	   </a:t>
            </a:r>
            <a:r>
              <a:rPr lang="en-US" sz="1200" dirty="0" smtClean="0">
                <a:latin typeface="Verdana" pitchFamily="34" charset="0"/>
              </a:rPr>
              <a:t>y1</a:t>
            </a:r>
            <a:r>
              <a:rPr lang="el-GR" sz="1200" dirty="0" smtClean="0">
                <a:latin typeface="Verdana" pitchFamily="34" charset="0"/>
              </a:rPr>
              <a:t> </a:t>
            </a:r>
            <a:r>
              <a:rPr lang="en-US" sz="1200" dirty="0" smtClean="0">
                <a:latin typeface="Verdana" pitchFamily="34" charset="0"/>
              </a:rPr>
              <a:t> y0		 P         y0   y1	              P	    y0    y1</a:t>
            </a: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	           Q			      </a:t>
            </a:r>
            <a:r>
              <a:rPr lang="en-US" sz="1200" dirty="0" err="1" smtClean="0">
                <a:latin typeface="Verdana" pitchFamily="34" charset="0"/>
              </a:rPr>
              <a:t>Q</a:t>
            </a:r>
            <a:r>
              <a:rPr lang="en-US" sz="1200" dirty="0" smtClean="0">
                <a:latin typeface="Verdana" pitchFamily="34" charset="0"/>
              </a:rPr>
              <a:t>			</a:t>
            </a:r>
            <a:r>
              <a:rPr lang="en-US" sz="1200" dirty="0" err="1" smtClean="0">
                <a:latin typeface="Verdana" pitchFamily="34" charset="0"/>
              </a:rPr>
              <a:t>Q</a:t>
            </a:r>
            <a:endParaRPr lang="en-US" sz="1800" b="1" i="1" dirty="0" smtClean="0">
              <a:latin typeface="Verdana" pitchFamily="34" charset="0"/>
            </a:endParaRPr>
          </a:p>
          <a:p>
            <a:pPr algn="l" eaLnBrk="1" hangingPunct="1"/>
            <a:endParaRPr lang="en-US" sz="1800" b="1" i="1" dirty="0" smtClean="0">
              <a:latin typeface="Verdana" pitchFamily="34" charset="0"/>
            </a:endParaRPr>
          </a:p>
          <a:p>
            <a:pPr algn="l" eaLnBrk="1" hangingPunct="1"/>
            <a:endParaRPr lang="en-US" sz="1800" b="1" i="1" dirty="0" smtClean="0">
              <a:latin typeface="Verdana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115616" y="2636912"/>
            <a:ext cx="0" cy="25922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139952" y="2996952"/>
            <a:ext cx="360040" cy="2016224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563888" y="5301208"/>
            <a:ext cx="1800200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115616" y="3789040"/>
            <a:ext cx="1152128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979712" y="3789040"/>
            <a:ext cx="0" cy="144016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267744" y="3789040"/>
            <a:ext cx="0" cy="144016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195736" y="2924944"/>
            <a:ext cx="288032" cy="1944216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084168" y="2780928"/>
            <a:ext cx="0" cy="25922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084168" y="5373216"/>
            <a:ext cx="1800200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444208" y="3068960"/>
            <a:ext cx="1728192" cy="1944216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084168" y="3861048"/>
            <a:ext cx="144016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7164288" y="3861048"/>
            <a:ext cx="0" cy="1512168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524328" y="3861048"/>
            <a:ext cx="0" cy="1512168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876256" y="3068960"/>
            <a:ext cx="1728192" cy="1944216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427984" y="2924944"/>
            <a:ext cx="360040" cy="2096616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1907704" y="2996952"/>
            <a:ext cx="288032" cy="1944216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563888" y="2708920"/>
            <a:ext cx="0" cy="259228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115616" y="5229200"/>
            <a:ext cx="1800200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563888" y="3789040"/>
            <a:ext cx="1008112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283968" y="3789040"/>
            <a:ext cx="0" cy="1512168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4572000" y="3789040"/>
            <a:ext cx="0" cy="1512168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9183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Εικόνα 3" descr="image0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03188"/>
            <a:ext cx="8064500" cy="606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2012-2013      #5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30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r>
              <a:rPr lang="el-GR" sz="2400" u="sng" dirty="0" smtClean="0">
                <a:latin typeface="Verdana" pitchFamily="34" charset="0"/>
              </a:rPr>
              <a:t>Β - Ελαστικότητα ζήτησης</a:t>
            </a:r>
          </a:p>
          <a:p>
            <a:pPr algn="l" eaLnBrk="1" hangingPunct="1"/>
            <a:r>
              <a:rPr lang="el-GR" sz="2400" dirty="0" smtClean="0">
                <a:latin typeface="Verdana" pitchFamily="34" charset="0"/>
              </a:rPr>
              <a:t>3 - Σταυροειδής ελαστικότητα ζήτησης</a:t>
            </a:r>
          </a:p>
          <a:p>
            <a:pPr algn="l" eaLnBrk="1" hangingPunct="1"/>
            <a:r>
              <a:rPr lang="el-GR" sz="1800" b="1" i="1" dirty="0" smtClean="0">
                <a:latin typeface="Verdana" pitchFamily="34" charset="0"/>
              </a:rPr>
              <a:t>Ποσοστιαία μεταβολή της ζητούμενης ποσότητας σε σχέση με  ποσοστιαία μεταβολή της τιμής άλλου προϊόντος</a:t>
            </a:r>
          </a:p>
          <a:p>
            <a:pPr algn="l" eaLnBrk="1" hangingPunct="1"/>
            <a:endParaRPr lang="el-GR" sz="1800" b="1" i="1" dirty="0" smtClean="0">
              <a:latin typeface="Verdana" pitchFamily="34" charset="0"/>
            </a:endParaRPr>
          </a:p>
          <a:p>
            <a:pPr lvl="1" algn="l" eaLnBrk="1" hangingPunct="1"/>
            <a:r>
              <a:rPr lang="el-GR" sz="1600" b="1" dirty="0" smtClean="0">
                <a:latin typeface="Verdana" pitchFamily="34" charset="0"/>
              </a:rPr>
              <a:t>Ε</a:t>
            </a:r>
            <a:r>
              <a:rPr lang="en-US" sz="1600" b="1" dirty="0" smtClean="0">
                <a:latin typeface="Verdana" pitchFamily="34" charset="0"/>
              </a:rPr>
              <a:t>z</a:t>
            </a:r>
            <a:r>
              <a:rPr lang="el-GR" sz="1600" b="1" dirty="0" smtClean="0">
                <a:latin typeface="Verdana" pitchFamily="34" charset="0"/>
              </a:rPr>
              <a:t> &gt; 0 [υποκατάστατα αγαθά]</a:t>
            </a:r>
          </a:p>
          <a:p>
            <a:pPr lvl="1" algn="l" eaLnBrk="1" hangingPunct="1"/>
            <a:endParaRPr lang="el-GR" sz="1600" b="1" dirty="0" smtClean="0">
              <a:latin typeface="Verdana" pitchFamily="34" charset="0"/>
            </a:endParaRPr>
          </a:p>
          <a:p>
            <a:pPr lvl="1" algn="l" eaLnBrk="1" hangingPunct="1"/>
            <a:r>
              <a:rPr lang="el-GR" sz="1600" b="1" dirty="0" smtClean="0">
                <a:latin typeface="Verdana" pitchFamily="34" charset="0"/>
              </a:rPr>
              <a:t>Ε</a:t>
            </a:r>
            <a:r>
              <a:rPr lang="en-US" sz="1600" b="1" dirty="0" smtClean="0">
                <a:latin typeface="Verdana" pitchFamily="34" charset="0"/>
              </a:rPr>
              <a:t>z </a:t>
            </a:r>
            <a:r>
              <a:rPr lang="el-GR" sz="1600" b="1" dirty="0" smtClean="0">
                <a:latin typeface="Verdana" pitchFamily="34" charset="0"/>
              </a:rPr>
              <a:t> &lt; 0 [συμπληρωματικά αγαθά]</a:t>
            </a:r>
          </a:p>
          <a:p>
            <a:pPr algn="l" eaLnBrk="1" hangingPunct="1"/>
            <a:endParaRPr lang="el-GR" sz="2400" u="sng" dirty="0" smtClean="0">
              <a:latin typeface="Verdana" pitchFamily="34" charset="0"/>
            </a:endParaRPr>
          </a:p>
          <a:p>
            <a:pPr algn="l" eaLnBrk="1" hangingPunct="1"/>
            <a:endParaRPr lang="el-GR" sz="2400" b="1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441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2012-2013      #5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31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60000" rIns="396000"/>
          <a:lstStyle/>
          <a:p>
            <a:pPr algn="l" eaLnBrk="1" hangingPunct="1">
              <a:lnSpc>
                <a:spcPct val="150000"/>
              </a:lnSpc>
            </a:pPr>
            <a:r>
              <a:rPr lang="el-GR" sz="2000" b="1" u="sng" dirty="0" smtClean="0">
                <a:latin typeface="Verdana" pitchFamily="34" charset="0"/>
              </a:rPr>
              <a:t>Άσκηση (</a:t>
            </a:r>
            <a:r>
              <a:rPr lang="en-US" sz="2000" b="1" u="sng" dirty="0" err="1" smtClean="0">
                <a:latin typeface="Verdana" pitchFamily="34" charset="0"/>
              </a:rPr>
              <a:t>Mankiw</a:t>
            </a:r>
            <a:r>
              <a:rPr lang="en-US" sz="2000" b="1" u="sng" dirty="0" smtClean="0">
                <a:latin typeface="Verdana" pitchFamily="34" charset="0"/>
              </a:rPr>
              <a:t>)</a:t>
            </a:r>
            <a:endParaRPr lang="el-GR" sz="2000" b="1" u="sng" dirty="0" smtClean="0">
              <a:latin typeface="Verdana" pitchFamily="34" charset="0"/>
            </a:endParaRPr>
          </a:p>
          <a:p>
            <a:pPr algn="l" eaLnBrk="1" hangingPunct="1">
              <a:lnSpc>
                <a:spcPct val="150000"/>
              </a:lnSpc>
            </a:pPr>
            <a:r>
              <a:rPr lang="el-GR" sz="1800" dirty="0" smtClean="0">
                <a:latin typeface="Verdana" pitchFamily="34" charset="0"/>
              </a:rPr>
              <a:t>Περισσότερο ελαστική ζήτηση:</a:t>
            </a:r>
          </a:p>
          <a:p>
            <a:pPr lvl="1" algn="l" eaLnBrk="1" hangingPunct="1">
              <a:lnSpc>
                <a:spcPct val="150000"/>
              </a:lnSpc>
              <a:buFont typeface="Arial" pitchFamily="34" charset="0"/>
              <a:buChar char="•"/>
            </a:pPr>
            <a:r>
              <a:rPr lang="el-GR" sz="1800" dirty="0" smtClean="0">
                <a:latin typeface="Verdana" pitchFamily="34" charset="0"/>
              </a:rPr>
              <a:t> Επιστημονικά εγχειρίδια ή αστυνομικά μυθιστορήματα;</a:t>
            </a:r>
          </a:p>
          <a:p>
            <a:pPr lvl="1" algn="l" eaLnBrk="1" hangingPunct="1">
              <a:lnSpc>
                <a:spcPct val="150000"/>
              </a:lnSpc>
              <a:buFont typeface="Arial" pitchFamily="34" charset="0"/>
              <a:buChar char="•"/>
            </a:pPr>
            <a:r>
              <a:rPr lang="el-GR" sz="1800" dirty="0" smtClean="0">
                <a:latin typeface="Verdana" pitchFamily="34" charset="0"/>
              </a:rPr>
              <a:t> </a:t>
            </a:r>
            <a:r>
              <a:rPr lang="en-US" sz="1800" dirty="0" smtClean="0">
                <a:latin typeface="Verdana" pitchFamily="34" charset="0"/>
              </a:rPr>
              <a:t>CD Beethoven</a:t>
            </a:r>
            <a:r>
              <a:rPr lang="el-GR" sz="1800" dirty="0" smtClean="0">
                <a:latin typeface="Verdana" pitchFamily="34" charset="0"/>
              </a:rPr>
              <a:t> ή</a:t>
            </a:r>
            <a:r>
              <a:rPr lang="en-US" sz="1800" dirty="0" smtClean="0">
                <a:latin typeface="Verdana" pitchFamily="34" charset="0"/>
              </a:rPr>
              <a:t> CD </a:t>
            </a:r>
            <a:r>
              <a:rPr lang="el-GR" sz="1800" dirty="0" smtClean="0">
                <a:latin typeface="Verdana" pitchFamily="34" charset="0"/>
              </a:rPr>
              <a:t>κλασσικής μουσικής γενικά;</a:t>
            </a:r>
          </a:p>
          <a:p>
            <a:pPr lvl="1" algn="l" eaLnBrk="1" hangingPunct="1">
              <a:lnSpc>
                <a:spcPct val="150000"/>
              </a:lnSpc>
              <a:buFont typeface="Arial" pitchFamily="34" charset="0"/>
              <a:buChar char="•"/>
            </a:pPr>
            <a:r>
              <a:rPr lang="el-GR" sz="1800" dirty="0" smtClean="0">
                <a:latin typeface="Verdana" pitchFamily="34" charset="0"/>
              </a:rPr>
              <a:t> Αναψυκτικά ή νερό;</a:t>
            </a:r>
          </a:p>
        </p:txBody>
      </p:sp>
    </p:spTree>
    <p:extLst>
      <p:ext uri="{BB962C8B-B14F-4D97-AF65-F5344CB8AC3E}">
        <p14:creationId xmlns:p14="http://schemas.microsoft.com/office/powerpoint/2010/main" xmlns="" val="78770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2012-2013      #5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32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60000" rIns="396000"/>
          <a:lstStyle/>
          <a:p>
            <a:pPr algn="l" eaLnBrk="1" hangingPunct="1">
              <a:lnSpc>
                <a:spcPct val="150000"/>
              </a:lnSpc>
            </a:pPr>
            <a:r>
              <a:rPr lang="el-GR" sz="2000" b="1" u="sng" dirty="0" smtClean="0">
                <a:latin typeface="Verdana" pitchFamily="34" charset="0"/>
              </a:rPr>
              <a:t>Άσκηση (</a:t>
            </a:r>
            <a:r>
              <a:rPr lang="en-US" sz="2000" b="1" u="sng" dirty="0" err="1" smtClean="0">
                <a:latin typeface="Verdana" pitchFamily="34" charset="0"/>
              </a:rPr>
              <a:t>Mankiw</a:t>
            </a:r>
            <a:r>
              <a:rPr lang="en-US" sz="2000" b="1" u="sng" dirty="0" smtClean="0">
                <a:latin typeface="Verdana" pitchFamily="34" charset="0"/>
              </a:rPr>
              <a:t>)</a:t>
            </a:r>
          </a:p>
          <a:p>
            <a:pPr algn="l" eaLnBrk="1" hangingPunct="1">
              <a:lnSpc>
                <a:spcPct val="150000"/>
              </a:lnSpc>
            </a:pPr>
            <a:r>
              <a:rPr lang="en-US" sz="1800" dirty="0" smtClean="0">
                <a:latin typeface="Verdana" pitchFamily="34" charset="0"/>
              </a:rPr>
              <a:t>A: </a:t>
            </a:r>
            <a:r>
              <a:rPr lang="el-GR" sz="1800" dirty="0" smtClean="0">
                <a:latin typeface="Verdana" pitchFamily="34" charset="0"/>
              </a:rPr>
              <a:t>«30 λίτρα βενζίνη»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1800" dirty="0" smtClean="0">
                <a:latin typeface="Verdana" pitchFamily="34" charset="0"/>
              </a:rPr>
              <a:t>Β: «30 ευρώ βενζίνη»</a:t>
            </a:r>
          </a:p>
          <a:p>
            <a:pPr algn="l" eaLnBrk="1" hangingPunct="1">
              <a:lnSpc>
                <a:spcPct val="150000"/>
              </a:lnSpc>
            </a:pPr>
            <a:endParaRPr lang="el-GR" sz="1800" dirty="0" smtClean="0">
              <a:latin typeface="Verdana" pitchFamily="34" charset="0"/>
            </a:endParaRPr>
          </a:p>
          <a:p>
            <a:pPr lvl="2" algn="l" eaLnBrk="1" hangingPunct="1">
              <a:lnSpc>
                <a:spcPct val="150000"/>
              </a:lnSpc>
            </a:pPr>
            <a:r>
              <a:rPr lang="el-GR" sz="1800" i="1" dirty="0" smtClean="0">
                <a:latin typeface="Verdana" pitchFamily="34" charset="0"/>
              </a:rPr>
              <a:t>Ελαστικότητα ζήτησης του Α;</a:t>
            </a:r>
          </a:p>
          <a:p>
            <a:pPr lvl="2" algn="l" eaLnBrk="1" hangingPunct="1">
              <a:lnSpc>
                <a:spcPct val="150000"/>
              </a:lnSpc>
            </a:pPr>
            <a:r>
              <a:rPr lang="el-GR" sz="1800" i="1" dirty="0" smtClean="0">
                <a:latin typeface="Verdana" pitchFamily="34" charset="0"/>
              </a:rPr>
              <a:t>Ελαστικότητα ζήτησης του Β;</a:t>
            </a:r>
          </a:p>
          <a:p>
            <a:pPr algn="l" eaLnBrk="1" hangingPunct="1">
              <a:lnSpc>
                <a:spcPct val="150000"/>
              </a:lnSpc>
            </a:pPr>
            <a:endParaRPr lang="en-US" sz="1800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3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2012-2013      #5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33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60000" rIns="396000"/>
          <a:lstStyle/>
          <a:p>
            <a:pPr algn="l" eaLnBrk="1" hangingPunct="1">
              <a:lnSpc>
                <a:spcPct val="150000"/>
              </a:lnSpc>
            </a:pPr>
            <a:r>
              <a:rPr lang="el-GR" sz="2000" b="1" u="sng" dirty="0" smtClean="0">
                <a:latin typeface="Verdana" pitchFamily="34" charset="0"/>
              </a:rPr>
              <a:t>Άσκηση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1800" dirty="0" smtClean="0">
                <a:latin typeface="Verdana" pitchFamily="34" charset="0"/>
              </a:rPr>
              <a:t>Η τιμή του προϊόντος αυξάνεται κατά 10% και τα συνολικά έσοδα αυξάνονται κατά 5%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1800" dirty="0" smtClean="0">
                <a:latin typeface="Verdana" pitchFamily="34" charset="0"/>
              </a:rPr>
              <a:t>Η ελαστικότητα ζήτησης ως προς τιμή είναι (σε απόλυτες τιμές)</a:t>
            </a:r>
          </a:p>
          <a:p>
            <a:pPr lvl="2" algn="l" eaLnBrk="1" hangingPunct="1">
              <a:lnSpc>
                <a:spcPct val="150000"/>
              </a:lnSpc>
              <a:buFont typeface="Arial" pitchFamily="34" charset="0"/>
              <a:buChar char="•"/>
            </a:pPr>
            <a:r>
              <a:rPr lang="el-GR" sz="1800" dirty="0" smtClean="0">
                <a:latin typeface="Verdana" pitchFamily="34" charset="0"/>
              </a:rPr>
              <a:t> Μικρότερη του 1 ;</a:t>
            </a:r>
          </a:p>
          <a:p>
            <a:pPr lvl="2" algn="l" eaLnBrk="1" hangingPunct="1">
              <a:lnSpc>
                <a:spcPct val="150000"/>
              </a:lnSpc>
              <a:buFont typeface="Arial" pitchFamily="34" charset="0"/>
              <a:buChar char="•"/>
            </a:pPr>
            <a:r>
              <a:rPr lang="el-GR" sz="1800" dirty="0" smtClean="0">
                <a:latin typeface="Verdana" pitchFamily="34" charset="0"/>
              </a:rPr>
              <a:t> Ίση με 1;</a:t>
            </a:r>
          </a:p>
          <a:p>
            <a:pPr lvl="2" algn="l" eaLnBrk="1" hangingPunct="1">
              <a:lnSpc>
                <a:spcPct val="150000"/>
              </a:lnSpc>
              <a:buFont typeface="Arial" pitchFamily="34" charset="0"/>
              <a:buChar char="•"/>
            </a:pPr>
            <a:r>
              <a:rPr lang="el-GR" sz="1800" dirty="0" smtClean="0">
                <a:latin typeface="Verdana" pitchFamily="34" charset="0"/>
              </a:rPr>
              <a:t> Μεγαλύτερη του 1;</a:t>
            </a:r>
          </a:p>
          <a:p>
            <a:pPr lvl="2" algn="l" eaLnBrk="1" hangingPunct="1">
              <a:lnSpc>
                <a:spcPct val="150000"/>
              </a:lnSpc>
              <a:buFont typeface="Arial" pitchFamily="34" charset="0"/>
              <a:buChar char="•"/>
            </a:pPr>
            <a:r>
              <a:rPr lang="el-GR" sz="1800" dirty="0" smtClean="0">
                <a:latin typeface="Verdana" pitchFamily="34" charset="0"/>
              </a:rPr>
              <a:t> Ίση με 0;</a:t>
            </a:r>
          </a:p>
        </p:txBody>
      </p:sp>
    </p:spTree>
    <p:extLst>
      <p:ext uri="{BB962C8B-B14F-4D97-AF65-F5344CB8AC3E}">
        <p14:creationId xmlns:p14="http://schemas.microsoft.com/office/powerpoint/2010/main" xmlns="" val="201915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2012-2013      #5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34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60000" rIns="396000"/>
          <a:lstStyle/>
          <a:p>
            <a:pPr algn="l" eaLnBrk="1" hangingPunct="1">
              <a:lnSpc>
                <a:spcPct val="150000"/>
              </a:lnSpc>
            </a:pPr>
            <a:r>
              <a:rPr lang="el-GR" sz="2000" b="1" u="sng" dirty="0" smtClean="0">
                <a:latin typeface="Verdana" pitchFamily="34" charset="0"/>
              </a:rPr>
              <a:t>Άσκηση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1800" dirty="0" smtClean="0">
                <a:latin typeface="Verdana" pitchFamily="34" charset="0"/>
              </a:rPr>
              <a:t>Μείωση τιμής πλοίου κατά 20%, 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1800" dirty="0" smtClean="0">
                <a:latin typeface="Verdana" pitchFamily="34" charset="0"/>
              </a:rPr>
              <a:t>μείωση αεροπορικών εισιτηρίων 30%</a:t>
            </a:r>
          </a:p>
          <a:p>
            <a:pPr algn="l" eaLnBrk="1" hangingPunct="1">
              <a:lnSpc>
                <a:spcPct val="150000"/>
              </a:lnSpc>
            </a:pPr>
            <a:endParaRPr lang="el-GR" sz="1800" dirty="0" smtClean="0">
              <a:latin typeface="Verdana" pitchFamily="34" charset="0"/>
            </a:endParaRPr>
          </a:p>
          <a:p>
            <a:pPr algn="l" eaLnBrk="1" hangingPunct="1">
              <a:lnSpc>
                <a:spcPct val="150000"/>
              </a:lnSpc>
            </a:pPr>
            <a:r>
              <a:rPr lang="el-GR" sz="1800" dirty="0" smtClean="0">
                <a:latin typeface="Verdana" pitchFamily="34" charset="0"/>
              </a:rPr>
              <a:t>	</a:t>
            </a:r>
            <a:r>
              <a:rPr lang="el-GR" sz="1800" i="1" dirty="0" smtClean="0">
                <a:latin typeface="Verdana" pitchFamily="34" charset="0"/>
              </a:rPr>
              <a:t>Σταυροειδής ελαστικότητα;</a:t>
            </a:r>
          </a:p>
        </p:txBody>
      </p:sp>
    </p:spTree>
    <p:extLst>
      <p:ext uri="{BB962C8B-B14F-4D97-AF65-F5344CB8AC3E}">
        <p14:creationId xmlns:p14="http://schemas.microsoft.com/office/powerpoint/2010/main" xmlns="" val="2853646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2012-2013      #5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35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60000" rIns="396000"/>
          <a:lstStyle/>
          <a:p>
            <a:pPr algn="l" eaLnBrk="1" hangingPunct="1">
              <a:lnSpc>
                <a:spcPct val="150000"/>
              </a:lnSpc>
            </a:pPr>
            <a:r>
              <a:rPr lang="el-GR" sz="2000" b="1" u="sng" dirty="0" smtClean="0">
                <a:latin typeface="Verdana" pitchFamily="34" charset="0"/>
              </a:rPr>
              <a:t>Άσκηση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1800" dirty="0" smtClean="0">
                <a:latin typeface="Verdana" pitchFamily="34" charset="0"/>
              </a:rPr>
              <a:t>Αύξηση τιμής εφημερίδας Α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1800" dirty="0" smtClean="0">
                <a:latin typeface="Verdana" pitchFamily="34" charset="0"/>
              </a:rPr>
              <a:t>Πωλήσεις εφημερίδας Α: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1800" dirty="0" smtClean="0">
                <a:latin typeface="Verdana" pitchFamily="34" charset="0"/>
              </a:rPr>
              <a:t>	 </a:t>
            </a:r>
            <a:r>
              <a:rPr lang="el-GR" sz="1800" u="sng" dirty="0" smtClean="0">
                <a:latin typeface="Verdana" pitchFamily="34" charset="0"/>
              </a:rPr>
              <a:t>Πριν</a:t>
            </a:r>
            <a:r>
              <a:rPr lang="el-GR" sz="1800" dirty="0" smtClean="0">
                <a:latin typeface="Verdana" pitchFamily="34" charset="0"/>
              </a:rPr>
              <a:t>		</a:t>
            </a:r>
            <a:r>
              <a:rPr lang="el-GR" sz="1800" u="sng" dirty="0" smtClean="0">
                <a:latin typeface="Verdana" pitchFamily="34" charset="0"/>
              </a:rPr>
              <a:t>Μετά</a:t>
            </a:r>
            <a:r>
              <a:rPr lang="el-GR" sz="1800" dirty="0" smtClean="0">
                <a:latin typeface="Verdana" pitchFamily="34" charset="0"/>
              </a:rPr>
              <a:t>	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1800" dirty="0" smtClean="0">
                <a:latin typeface="Verdana" pitchFamily="34" charset="0"/>
              </a:rPr>
              <a:t>	1000		 800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1800" dirty="0" smtClean="0">
                <a:latin typeface="Verdana" pitchFamily="34" charset="0"/>
              </a:rPr>
              <a:t>Πωλήσεις εφημερίδας Β: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1800" dirty="0" smtClean="0">
                <a:latin typeface="Verdana" pitchFamily="34" charset="0"/>
              </a:rPr>
              <a:t>	 </a:t>
            </a:r>
            <a:r>
              <a:rPr lang="el-GR" sz="1800" u="sng" dirty="0" smtClean="0">
                <a:latin typeface="Verdana" pitchFamily="34" charset="0"/>
              </a:rPr>
              <a:t>Πριν</a:t>
            </a:r>
            <a:r>
              <a:rPr lang="el-GR" sz="1800" dirty="0" smtClean="0">
                <a:latin typeface="Verdana" pitchFamily="34" charset="0"/>
              </a:rPr>
              <a:t>		</a:t>
            </a:r>
            <a:r>
              <a:rPr lang="el-GR" sz="1800" u="sng" dirty="0" smtClean="0">
                <a:latin typeface="Verdana" pitchFamily="34" charset="0"/>
              </a:rPr>
              <a:t>Μετά</a:t>
            </a:r>
            <a:endParaRPr lang="el-GR" sz="1800" dirty="0" smtClean="0">
              <a:latin typeface="Verdana" pitchFamily="34" charset="0"/>
            </a:endParaRPr>
          </a:p>
          <a:p>
            <a:pPr algn="l" eaLnBrk="1" hangingPunct="1">
              <a:lnSpc>
                <a:spcPct val="150000"/>
              </a:lnSpc>
            </a:pPr>
            <a:r>
              <a:rPr lang="el-GR" sz="1800" dirty="0" smtClean="0">
                <a:latin typeface="Verdana" pitchFamily="34" charset="0"/>
              </a:rPr>
              <a:t>	1000		1200</a:t>
            </a:r>
          </a:p>
          <a:p>
            <a:pPr algn="l" eaLnBrk="1" hangingPunct="1">
              <a:lnSpc>
                <a:spcPct val="150000"/>
              </a:lnSpc>
            </a:pPr>
            <a:endParaRPr lang="el-GR" sz="1800" dirty="0" smtClean="0">
              <a:latin typeface="Verdana" pitchFamily="34" charset="0"/>
            </a:endParaRPr>
          </a:p>
          <a:p>
            <a:pPr algn="l" eaLnBrk="1" hangingPunct="1">
              <a:lnSpc>
                <a:spcPct val="150000"/>
              </a:lnSpc>
            </a:pPr>
            <a:r>
              <a:rPr lang="el-GR" sz="1800" i="1" dirty="0" smtClean="0">
                <a:latin typeface="Verdana" pitchFamily="34" charset="0"/>
              </a:rPr>
              <a:t>		Ελαστικότητα τιμής εφημερίδας Α;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1800" i="1" dirty="0" smtClean="0">
                <a:latin typeface="Verdana" pitchFamily="34" charset="0"/>
              </a:rPr>
              <a:t>		Σταυροειδής ελαστικότητα εφημερίδας Β;</a:t>
            </a:r>
          </a:p>
        </p:txBody>
      </p:sp>
    </p:spTree>
    <p:extLst>
      <p:ext uri="{BB962C8B-B14F-4D97-AF65-F5344CB8AC3E}">
        <p14:creationId xmlns:p14="http://schemas.microsoft.com/office/powerpoint/2010/main" xmlns="" val="9644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2012-2013      #5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36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467544" y="260648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r>
              <a:rPr lang="el-GR" sz="2400" u="sng" dirty="0" smtClean="0">
                <a:latin typeface="Verdana" pitchFamily="34" charset="0"/>
              </a:rPr>
              <a:t>Γ - Ελαστικότητα προσφοράς (ως προς τιμή)</a:t>
            </a:r>
          </a:p>
          <a:p>
            <a:pPr algn="l" eaLnBrk="1" hangingPunct="1"/>
            <a:r>
              <a:rPr lang="el-GR" sz="1800" b="1" i="1" dirty="0" smtClean="0">
                <a:latin typeface="Verdana" pitchFamily="34" charset="0"/>
              </a:rPr>
              <a:t>Ποσοστιαία μεταβολή της προσφερόμενης ποσότητας σε σχέση με  ποσοστιαία μεταβολή της τιμής του προϊόντος</a:t>
            </a:r>
          </a:p>
          <a:p>
            <a:pPr algn="l" eaLnBrk="1" hangingPunct="1"/>
            <a:endParaRPr lang="el-GR" sz="1200" b="1" i="1" dirty="0" smtClean="0">
              <a:latin typeface="Verdana" pitchFamily="34" charset="0"/>
            </a:endParaRPr>
          </a:p>
          <a:p>
            <a:pPr algn="l" eaLnBrk="1" hangingPunct="1"/>
            <a:endParaRPr lang="el-GR" sz="1200" b="1" i="1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b="1" i="1" dirty="0" smtClean="0">
                <a:latin typeface="Verdana" pitchFamily="34" charset="0"/>
              </a:rPr>
              <a:t>		</a:t>
            </a:r>
            <a:r>
              <a:rPr lang="el-GR" sz="1200" dirty="0" smtClean="0">
                <a:latin typeface="Verdana" pitchFamily="34" charset="0"/>
              </a:rPr>
              <a:t>Τιμή</a:t>
            </a:r>
          </a:p>
          <a:p>
            <a:pPr algn="l" eaLnBrk="1" hangingPunct="1"/>
            <a:endParaRPr lang="el-GR" sz="1200" b="1" i="1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b="1" dirty="0" smtClean="0">
                <a:latin typeface="Verdana" pitchFamily="34" charset="0"/>
              </a:rPr>
              <a:t>						Ε</a:t>
            </a:r>
            <a:r>
              <a:rPr lang="en-US" sz="1200" b="1" dirty="0" smtClean="0">
                <a:latin typeface="Verdana" pitchFamily="34" charset="0"/>
              </a:rPr>
              <a:t>s </a:t>
            </a:r>
            <a:r>
              <a:rPr lang="el-GR" sz="1200" b="1" dirty="0" smtClean="0">
                <a:latin typeface="Verdana" pitchFamily="34" charset="0"/>
              </a:rPr>
              <a:t>=</a:t>
            </a:r>
            <a:r>
              <a:rPr lang="en-US" sz="1200" b="1" dirty="0" smtClean="0">
                <a:latin typeface="Verdana" pitchFamily="34" charset="0"/>
              </a:rPr>
              <a:t> </a:t>
            </a:r>
            <a:r>
              <a:rPr lang="el-GR" sz="1200" b="1" dirty="0" smtClean="0">
                <a:latin typeface="Verdana" pitchFamily="34" charset="0"/>
              </a:rPr>
              <a:t>Δ</a:t>
            </a:r>
            <a:r>
              <a:rPr lang="en-US" sz="1200" b="1" dirty="0" smtClean="0">
                <a:latin typeface="Verdana" pitchFamily="34" charset="0"/>
              </a:rPr>
              <a:t>q/q*100 / </a:t>
            </a:r>
            <a:r>
              <a:rPr lang="el-GR" sz="1200" b="1" dirty="0" smtClean="0">
                <a:latin typeface="Verdana" pitchFamily="34" charset="0"/>
              </a:rPr>
              <a:t>Δ</a:t>
            </a:r>
            <a:r>
              <a:rPr lang="en-US" sz="1200" b="1" dirty="0" smtClean="0">
                <a:latin typeface="Verdana" pitchFamily="34" charset="0"/>
              </a:rPr>
              <a:t>p</a:t>
            </a:r>
            <a:r>
              <a:rPr lang="el-GR" sz="1200" b="1" dirty="0" smtClean="0">
                <a:latin typeface="Verdana" pitchFamily="34" charset="0"/>
              </a:rPr>
              <a:t>/</a:t>
            </a:r>
            <a:r>
              <a:rPr lang="en-US" sz="1200" b="1" dirty="0" smtClean="0">
                <a:latin typeface="Verdana" pitchFamily="34" charset="0"/>
              </a:rPr>
              <a:t>p</a:t>
            </a:r>
            <a:r>
              <a:rPr lang="el-GR" sz="1200" b="1" dirty="0" smtClean="0">
                <a:latin typeface="Verdana" pitchFamily="34" charset="0"/>
              </a:rPr>
              <a:t>*100</a:t>
            </a: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				</a:t>
            </a:r>
            <a:r>
              <a:rPr lang="el-GR" sz="1200" b="1" dirty="0" smtClean="0">
                <a:latin typeface="Verdana" pitchFamily="34" charset="0"/>
              </a:rPr>
              <a:t>Ε</a:t>
            </a:r>
            <a:r>
              <a:rPr lang="en-US" sz="1200" b="1" dirty="0" smtClean="0">
                <a:latin typeface="Verdana" pitchFamily="34" charset="0"/>
              </a:rPr>
              <a:t>p</a:t>
            </a:r>
            <a:r>
              <a:rPr lang="el-GR" sz="1200" b="1" dirty="0" smtClean="0">
                <a:latin typeface="Verdana" pitchFamily="34" charset="0"/>
              </a:rPr>
              <a:t> = </a:t>
            </a:r>
            <a:r>
              <a:rPr lang="en-US" sz="1200" b="1" dirty="0" smtClean="0">
                <a:latin typeface="Verdana" pitchFamily="34" charset="0"/>
              </a:rPr>
              <a:t>10</a:t>
            </a:r>
            <a:r>
              <a:rPr lang="el-GR" sz="1200" b="1" dirty="0" smtClean="0">
                <a:latin typeface="Verdana" pitchFamily="34" charset="0"/>
              </a:rPr>
              <a:t>% / 2</a:t>
            </a:r>
            <a:r>
              <a:rPr lang="en-US" sz="1200" b="1" dirty="0" smtClean="0">
                <a:latin typeface="Verdana" pitchFamily="34" charset="0"/>
              </a:rPr>
              <a:t>5</a:t>
            </a:r>
            <a:r>
              <a:rPr lang="el-GR" sz="1200" b="1" dirty="0" smtClean="0">
                <a:latin typeface="Verdana" pitchFamily="34" charset="0"/>
              </a:rPr>
              <a:t>% </a:t>
            </a:r>
          </a:p>
          <a:p>
            <a:pPr algn="l" eaLnBrk="1" hangingPunct="1"/>
            <a:r>
              <a:rPr lang="en-US" sz="1200" b="1" i="1" dirty="0" smtClean="0">
                <a:latin typeface="Verdana" pitchFamily="34" charset="0"/>
              </a:rPr>
              <a:t>		</a:t>
            </a:r>
            <a:r>
              <a:rPr lang="en-US" sz="1200" dirty="0" smtClean="0">
                <a:latin typeface="Verdana" pitchFamily="34" charset="0"/>
              </a:rPr>
              <a:t>5</a:t>
            </a:r>
            <a:endParaRPr lang="el-GR" sz="1200" b="1" i="1" dirty="0" smtClean="0">
              <a:latin typeface="Verdana" pitchFamily="34" charset="0"/>
            </a:endParaRPr>
          </a:p>
          <a:p>
            <a:pPr algn="l" eaLnBrk="1" hangingPunct="1"/>
            <a:endParaRPr lang="en-US" sz="1200" b="1" i="1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b="1" i="1" dirty="0" smtClean="0">
                <a:latin typeface="Verdana" pitchFamily="34" charset="0"/>
              </a:rPr>
              <a:t>		</a:t>
            </a:r>
            <a:r>
              <a:rPr lang="el-GR" sz="1200" dirty="0" smtClean="0">
                <a:latin typeface="Verdana" pitchFamily="34" charset="0"/>
              </a:rPr>
              <a:t>4</a:t>
            </a:r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b="1" i="1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b="1" i="1" dirty="0" smtClean="0">
                <a:latin typeface="Verdana" pitchFamily="34" charset="0"/>
              </a:rPr>
              <a:t>		</a:t>
            </a:r>
            <a:r>
              <a:rPr lang="el-GR" sz="1200" dirty="0" smtClean="0">
                <a:latin typeface="Verdana" pitchFamily="34" charset="0"/>
              </a:rPr>
              <a:t>0		     Ποσότητα</a:t>
            </a:r>
          </a:p>
          <a:p>
            <a:pPr algn="l" eaLnBrk="1" hangingPunct="1"/>
            <a:r>
              <a:rPr lang="el-GR" sz="1200" b="1" i="1" dirty="0" smtClean="0">
                <a:latin typeface="Verdana" pitchFamily="34" charset="0"/>
              </a:rPr>
              <a:t>		               </a:t>
            </a:r>
            <a:r>
              <a:rPr lang="el-GR" sz="1200" dirty="0" smtClean="0">
                <a:latin typeface="Verdana" pitchFamily="34" charset="0"/>
              </a:rPr>
              <a:t>100  110</a:t>
            </a:r>
            <a:endParaRPr lang="el-GR" sz="1200" b="1" i="1" dirty="0" smtClean="0">
              <a:latin typeface="Verdana" pitchFamily="34" charset="0"/>
            </a:endParaRPr>
          </a:p>
          <a:p>
            <a:pPr algn="l" eaLnBrk="1" hangingPunct="1"/>
            <a:endParaRPr lang="el-GR" sz="1800" b="1" i="1" dirty="0" smtClean="0">
              <a:latin typeface="Verdana" pitchFamily="34" charset="0"/>
            </a:endParaRPr>
          </a:p>
          <a:p>
            <a:pPr algn="l" eaLnBrk="1" hangingPunct="1"/>
            <a:endParaRPr lang="el-GR" sz="2400" u="sng" dirty="0" smtClean="0">
              <a:latin typeface="Verdana" pitchFamily="34" charset="0"/>
            </a:endParaRPr>
          </a:p>
          <a:p>
            <a:pPr algn="l" eaLnBrk="1" hangingPunct="1"/>
            <a:endParaRPr lang="el-GR" sz="2400" b="1" dirty="0" smtClean="0">
              <a:latin typeface="Verdana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555776" y="1988840"/>
            <a:ext cx="0" cy="252028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555776" y="4509120"/>
            <a:ext cx="1800200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2699792" y="2564904"/>
            <a:ext cx="1368152" cy="13681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555776" y="2996952"/>
            <a:ext cx="1080120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555776" y="3284984"/>
            <a:ext cx="792088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347864" y="3284984"/>
            <a:ext cx="0" cy="1224136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635896" y="2996952"/>
            <a:ext cx="0" cy="1512168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6301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2012-2013      #5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37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467544" y="260648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r>
              <a:rPr lang="el-GR" sz="2400" u="sng" dirty="0" smtClean="0">
                <a:latin typeface="Verdana" pitchFamily="34" charset="0"/>
              </a:rPr>
              <a:t>Γ - Ελαστικότητα προσφοράς (ως προς τιμή)</a:t>
            </a:r>
          </a:p>
          <a:p>
            <a:pPr algn="l" eaLnBrk="1" hangingPunct="1"/>
            <a:r>
              <a:rPr lang="el-GR" sz="1800" b="1" i="1" dirty="0" smtClean="0">
                <a:latin typeface="Verdana" pitchFamily="34" charset="0"/>
              </a:rPr>
              <a:t>Ποσοστιαία μεταβολή της προσφερόμενης ποσότητας σε σχέση με  ποσοστιαία μεταβολή της τιμής του προϊόντος</a:t>
            </a:r>
          </a:p>
          <a:p>
            <a:pPr algn="l" eaLnBrk="1" hangingPunct="1"/>
            <a:endParaRPr lang="el-GR" sz="1200" b="1" i="1" dirty="0" smtClean="0">
              <a:latin typeface="Verdana" pitchFamily="34" charset="0"/>
            </a:endParaRPr>
          </a:p>
          <a:p>
            <a:pPr algn="l" eaLnBrk="1" hangingPunct="1"/>
            <a:endParaRPr lang="el-GR" sz="1200" b="1" i="1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b="1" i="1" dirty="0" smtClean="0">
                <a:latin typeface="Verdana" pitchFamily="34" charset="0"/>
              </a:rPr>
              <a:t>		</a:t>
            </a:r>
            <a:r>
              <a:rPr lang="el-GR" sz="1200" dirty="0" smtClean="0">
                <a:latin typeface="Verdana" pitchFamily="34" charset="0"/>
              </a:rPr>
              <a:t>Τιμή</a:t>
            </a:r>
          </a:p>
          <a:p>
            <a:pPr algn="l" eaLnBrk="1" hangingPunct="1"/>
            <a:endParaRPr lang="el-GR" sz="1200" b="1" i="1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b="1" dirty="0" smtClean="0">
                <a:latin typeface="Verdana" pitchFamily="34" charset="0"/>
              </a:rPr>
              <a:t>						Ε</a:t>
            </a:r>
            <a:r>
              <a:rPr lang="en-US" sz="1200" b="1" dirty="0" smtClean="0">
                <a:latin typeface="Verdana" pitchFamily="34" charset="0"/>
              </a:rPr>
              <a:t>s </a:t>
            </a:r>
            <a:r>
              <a:rPr lang="el-GR" sz="1200" b="1" dirty="0" smtClean="0">
                <a:latin typeface="Verdana" pitchFamily="34" charset="0"/>
              </a:rPr>
              <a:t>=</a:t>
            </a:r>
            <a:r>
              <a:rPr lang="en-US" sz="1200" b="1" dirty="0" smtClean="0">
                <a:latin typeface="Verdana" pitchFamily="34" charset="0"/>
              </a:rPr>
              <a:t> </a:t>
            </a:r>
            <a:r>
              <a:rPr lang="el-GR" sz="1200" b="1" dirty="0" smtClean="0">
                <a:latin typeface="Verdana" pitchFamily="34" charset="0"/>
              </a:rPr>
              <a:t>Δ</a:t>
            </a:r>
            <a:r>
              <a:rPr lang="en-US" sz="1200" b="1" dirty="0" smtClean="0">
                <a:latin typeface="Verdana" pitchFamily="34" charset="0"/>
              </a:rPr>
              <a:t>q/q*100 / </a:t>
            </a:r>
            <a:r>
              <a:rPr lang="el-GR" sz="1200" b="1" dirty="0" smtClean="0">
                <a:latin typeface="Verdana" pitchFamily="34" charset="0"/>
              </a:rPr>
              <a:t>Δ</a:t>
            </a:r>
            <a:r>
              <a:rPr lang="en-US" sz="1200" b="1" dirty="0" smtClean="0">
                <a:latin typeface="Verdana" pitchFamily="34" charset="0"/>
              </a:rPr>
              <a:t>p</a:t>
            </a:r>
            <a:r>
              <a:rPr lang="el-GR" sz="1200" b="1" dirty="0" smtClean="0">
                <a:latin typeface="Verdana" pitchFamily="34" charset="0"/>
              </a:rPr>
              <a:t>/</a:t>
            </a:r>
            <a:r>
              <a:rPr lang="en-US" sz="1200" b="1" dirty="0" smtClean="0">
                <a:latin typeface="Verdana" pitchFamily="34" charset="0"/>
              </a:rPr>
              <a:t>p</a:t>
            </a:r>
            <a:r>
              <a:rPr lang="el-GR" sz="1200" b="1" dirty="0" smtClean="0">
                <a:latin typeface="Verdana" pitchFamily="34" charset="0"/>
              </a:rPr>
              <a:t>*100</a:t>
            </a: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				</a:t>
            </a:r>
            <a:r>
              <a:rPr lang="el-GR" sz="1200" b="1" dirty="0" smtClean="0">
                <a:latin typeface="Verdana" pitchFamily="34" charset="0"/>
              </a:rPr>
              <a:t>Ε</a:t>
            </a:r>
            <a:r>
              <a:rPr lang="en-US" sz="1200" b="1" dirty="0" smtClean="0">
                <a:latin typeface="Verdana" pitchFamily="34" charset="0"/>
              </a:rPr>
              <a:t>p</a:t>
            </a:r>
            <a:r>
              <a:rPr lang="el-GR" sz="1200" b="1" dirty="0" smtClean="0">
                <a:latin typeface="Verdana" pitchFamily="34" charset="0"/>
              </a:rPr>
              <a:t> = </a:t>
            </a:r>
            <a:r>
              <a:rPr lang="en-US" sz="1200" b="1" dirty="0" smtClean="0">
                <a:latin typeface="Verdana" pitchFamily="34" charset="0"/>
              </a:rPr>
              <a:t>10</a:t>
            </a:r>
            <a:r>
              <a:rPr lang="el-GR" sz="1200" b="1" dirty="0" smtClean="0">
                <a:latin typeface="Verdana" pitchFamily="34" charset="0"/>
              </a:rPr>
              <a:t>% / 2</a:t>
            </a:r>
            <a:r>
              <a:rPr lang="en-US" sz="1200" b="1" dirty="0" smtClean="0">
                <a:latin typeface="Verdana" pitchFamily="34" charset="0"/>
              </a:rPr>
              <a:t>5</a:t>
            </a:r>
            <a:r>
              <a:rPr lang="el-GR" sz="1200" b="1" dirty="0" smtClean="0">
                <a:latin typeface="Verdana" pitchFamily="34" charset="0"/>
              </a:rPr>
              <a:t>% </a:t>
            </a:r>
          </a:p>
          <a:p>
            <a:pPr algn="l" eaLnBrk="1" hangingPunct="1"/>
            <a:r>
              <a:rPr lang="en-US" sz="1200" b="1" i="1" dirty="0" smtClean="0">
                <a:latin typeface="Verdana" pitchFamily="34" charset="0"/>
              </a:rPr>
              <a:t>		</a:t>
            </a:r>
            <a:r>
              <a:rPr lang="en-US" sz="1200" dirty="0" smtClean="0">
                <a:latin typeface="Verdana" pitchFamily="34" charset="0"/>
              </a:rPr>
              <a:t>5</a:t>
            </a:r>
            <a:endParaRPr lang="el-GR" sz="1200" b="1" i="1" dirty="0" smtClean="0">
              <a:latin typeface="Verdana" pitchFamily="34" charset="0"/>
            </a:endParaRPr>
          </a:p>
          <a:p>
            <a:pPr algn="l" eaLnBrk="1" hangingPunct="1"/>
            <a:endParaRPr lang="en-US" sz="1200" b="1" i="1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b="1" i="1" dirty="0" smtClean="0">
                <a:latin typeface="Verdana" pitchFamily="34" charset="0"/>
              </a:rPr>
              <a:t>		</a:t>
            </a:r>
            <a:r>
              <a:rPr lang="el-GR" sz="1200" dirty="0" smtClean="0">
                <a:latin typeface="Verdana" pitchFamily="34" charset="0"/>
              </a:rPr>
              <a:t>4</a:t>
            </a:r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b="1" i="1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b="1" i="1" dirty="0" smtClean="0">
                <a:latin typeface="Verdana" pitchFamily="34" charset="0"/>
              </a:rPr>
              <a:t>		</a:t>
            </a:r>
            <a:r>
              <a:rPr lang="el-GR" sz="1200" dirty="0" smtClean="0">
                <a:latin typeface="Verdana" pitchFamily="34" charset="0"/>
              </a:rPr>
              <a:t>0		     Ποσότητα</a:t>
            </a:r>
          </a:p>
          <a:p>
            <a:pPr algn="l" eaLnBrk="1" hangingPunct="1"/>
            <a:r>
              <a:rPr lang="el-GR" sz="1200" b="1" i="1" dirty="0" smtClean="0">
                <a:latin typeface="Verdana" pitchFamily="34" charset="0"/>
              </a:rPr>
              <a:t>		               </a:t>
            </a:r>
            <a:r>
              <a:rPr lang="el-GR" sz="1200" dirty="0" smtClean="0">
                <a:latin typeface="Verdana" pitchFamily="34" charset="0"/>
              </a:rPr>
              <a:t>100  110</a:t>
            </a:r>
          </a:p>
          <a:p>
            <a:pPr algn="l" eaLnBrk="1" hangingPunct="1"/>
            <a:endParaRPr lang="el-GR" sz="1200" b="1" i="1" dirty="0" smtClean="0">
              <a:latin typeface="Verdana" pitchFamily="34" charset="0"/>
            </a:endParaRPr>
          </a:p>
          <a:p>
            <a:pPr algn="l" eaLnBrk="1" hangingPunct="1"/>
            <a:endParaRPr lang="el-GR" sz="1200" b="1" i="1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b="1" i="1" dirty="0" smtClean="0">
                <a:latin typeface="Verdana" pitchFamily="34" charset="0"/>
              </a:rPr>
              <a:t>			</a:t>
            </a:r>
            <a:r>
              <a:rPr lang="el-GR" sz="1600" b="1" i="1" dirty="0" smtClean="0">
                <a:latin typeface="Verdana" pitchFamily="34" charset="0"/>
              </a:rPr>
              <a:t>Βραχυχρόνια διαφορετική από μακροχρόνια</a:t>
            </a:r>
          </a:p>
          <a:p>
            <a:pPr algn="l" eaLnBrk="1" hangingPunct="1"/>
            <a:endParaRPr lang="el-GR" sz="1800" b="1" i="1" dirty="0" smtClean="0">
              <a:latin typeface="Verdana" pitchFamily="34" charset="0"/>
            </a:endParaRPr>
          </a:p>
          <a:p>
            <a:pPr algn="l" eaLnBrk="1" hangingPunct="1"/>
            <a:endParaRPr lang="el-GR" sz="2400" u="sng" dirty="0" smtClean="0">
              <a:latin typeface="Verdana" pitchFamily="34" charset="0"/>
            </a:endParaRPr>
          </a:p>
          <a:p>
            <a:pPr algn="l" eaLnBrk="1" hangingPunct="1"/>
            <a:endParaRPr lang="el-GR" sz="2400" b="1" dirty="0" smtClean="0">
              <a:latin typeface="Verdana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555776" y="1988840"/>
            <a:ext cx="0" cy="252028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555776" y="4509120"/>
            <a:ext cx="1800200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2699792" y="2564904"/>
            <a:ext cx="1368152" cy="13681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555776" y="2996952"/>
            <a:ext cx="1080120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555776" y="3284984"/>
            <a:ext cx="792088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347864" y="3284984"/>
            <a:ext cx="0" cy="1224136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635896" y="2996952"/>
            <a:ext cx="0" cy="1512168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5559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2012-2013      #5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38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467544" y="260648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r>
              <a:rPr lang="el-GR" sz="2400" u="sng" dirty="0" smtClean="0">
                <a:latin typeface="Verdana" pitchFamily="34" charset="0"/>
              </a:rPr>
              <a:t>Γ - Ελαστικότητα προσφοράς (ως προς τιμή)</a:t>
            </a:r>
          </a:p>
          <a:p>
            <a:pPr algn="l" eaLnBrk="1" hangingPunct="1"/>
            <a:endParaRPr lang="en-US" sz="1200" b="1" i="1" dirty="0" smtClean="0">
              <a:latin typeface="Verdana" pitchFamily="34" charset="0"/>
            </a:endParaRPr>
          </a:p>
          <a:p>
            <a:pPr eaLnBrk="1" hangingPunct="1"/>
            <a:r>
              <a:rPr lang="el-GR" sz="1800" dirty="0" smtClean="0">
                <a:latin typeface="Verdana" pitchFamily="34" charset="0"/>
              </a:rPr>
              <a:t>Μορφές</a:t>
            </a:r>
          </a:p>
          <a:p>
            <a:pPr eaLnBrk="1" hangingPunct="1"/>
            <a:endParaRPr lang="el-GR" sz="1800" dirty="0" smtClean="0">
              <a:latin typeface="Verdana" pitchFamily="34" charset="0"/>
            </a:endParaRPr>
          </a:p>
          <a:p>
            <a:pPr algn="l" eaLnBrk="1" hangingPunct="1"/>
            <a:r>
              <a:rPr lang="en-US" sz="1400" b="1" dirty="0" smtClean="0">
                <a:latin typeface="Verdana" pitchFamily="34" charset="0"/>
              </a:rPr>
              <a:t>     Es = 0	   Es &lt; 1		Es = 1		Es &gt; 1	         Es = </a:t>
            </a:r>
            <a:r>
              <a:rPr lang="el-GR" sz="1400" b="1" dirty="0" smtClean="0">
                <a:latin typeface="Verdana" pitchFamily="34" charset="0"/>
              </a:rPr>
              <a:t>άπειρο</a:t>
            </a:r>
            <a:r>
              <a:rPr lang="en-US" sz="1400" b="1" dirty="0" smtClean="0">
                <a:latin typeface="Verdana" pitchFamily="34" charset="0"/>
              </a:rPr>
              <a:t>		</a:t>
            </a:r>
            <a:endParaRPr lang="el-GR" sz="1400" b="1" dirty="0" smtClean="0">
              <a:latin typeface="Verdana" pitchFamily="34" charset="0"/>
            </a:endParaRPr>
          </a:p>
          <a:p>
            <a:pPr algn="l" eaLnBrk="1" hangingPunct="1"/>
            <a:endParaRPr lang="el-GR" sz="1200" b="1" i="1" dirty="0" smtClean="0">
              <a:latin typeface="Verdana" pitchFamily="34" charset="0"/>
            </a:endParaRPr>
          </a:p>
          <a:p>
            <a:pPr algn="l" eaLnBrk="1" hangingPunct="1"/>
            <a:endParaRPr lang="el-GR" sz="1800" b="1" i="1" dirty="0" smtClean="0">
              <a:latin typeface="Verdana" pitchFamily="34" charset="0"/>
            </a:endParaRPr>
          </a:p>
          <a:p>
            <a:pPr algn="l" eaLnBrk="1" hangingPunct="1"/>
            <a:endParaRPr lang="el-GR" sz="2400" u="sng" dirty="0" smtClean="0">
              <a:latin typeface="Verdana" pitchFamily="34" charset="0"/>
            </a:endParaRPr>
          </a:p>
          <a:p>
            <a:pPr algn="l" eaLnBrk="1" hangingPunct="1"/>
            <a:endParaRPr lang="el-GR" sz="2400" b="1" dirty="0" smtClean="0">
              <a:latin typeface="Verdana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55576" y="3068960"/>
            <a:ext cx="0" cy="252028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995936" y="4437112"/>
            <a:ext cx="1512168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2771800" y="2420888"/>
            <a:ext cx="936104" cy="252028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411760" y="2996952"/>
            <a:ext cx="1080120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411760" y="3573016"/>
            <a:ext cx="864096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275856" y="3573016"/>
            <a:ext cx="0" cy="144016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491880" y="2996952"/>
            <a:ext cx="0" cy="2016224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411760" y="2492896"/>
            <a:ext cx="0" cy="252028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995936" y="1916832"/>
            <a:ext cx="0" cy="252028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724128" y="2446040"/>
            <a:ext cx="0" cy="252028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236296" y="3212976"/>
            <a:ext cx="0" cy="252028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411760" y="5013176"/>
            <a:ext cx="1440160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55576" y="5589240"/>
            <a:ext cx="1368152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5724128" y="4941168"/>
            <a:ext cx="1440160" cy="25152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236296" y="5733256"/>
            <a:ext cx="1440160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1475656" y="3501008"/>
            <a:ext cx="0" cy="20162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4067944" y="2852936"/>
            <a:ext cx="1296144" cy="144016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5724128" y="3717032"/>
            <a:ext cx="1368152" cy="5760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236296" y="4725144"/>
            <a:ext cx="144016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3995936" y="3429000"/>
            <a:ext cx="864096" cy="8384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5724128" y="3789040"/>
            <a:ext cx="1224136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724128" y="3933056"/>
            <a:ext cx="792088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755576" y="4437112"/>
            <a:ext cx="720080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755576" y="4077072"/>
            <a:ext cx="720080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3995936" y="3212976"/>
            <a:ext cx="1008112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6876256" y="3789040"/>
            <a:ext cx="0" cy="1152128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6516216" y="4005064"/>
            <a:ext cx="0" cy="936104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076056" y="3212976"/>
            <a:ext cx="0" cy="1224136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4860032" y="3429000"/>
            <a:ext cx="0" cy="1008112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7884368" y="4725144"/>
            <a:ext cx="0" cy="1008112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8244408" y="4725144"/>
            <a:ext cx="0" cy="1008112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40345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2012-2013      #5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39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endParaRPr lang="el-GR" sz="2400" b="1" dirty="0" smtClean="0">
              <a:latin typeface="Verdana" pitchFamily="34" charset="0"/>
            </a:endParaRPr>
          </a:p>
          <a:p>
            <a:pPr algn="l" eaLnBrk="1" hangingPunct="1"/>
            <a:r>
              <a:rPr lang="el-GR" sz="2400" u="sng" dirty="0" smtClean="0">
                <a:latin typeface="Verdana" pitchFamily="34" charset="0"/>
              </a:rPr>
              <a:t>«Παράδειγμα: Νέο υβρίδιο και αγορά σίτου» </a:t>
            </a: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400" i="1" dirty="0" smtClean="0">
                <a:latin typeface="Verdana" pitchFamily="34" charset="0"/>
              </a:rPr>
              <a:t>Υβρίδιο =&gt; Μετατόπιση καμπύλης προσφοράς =&gt; Νέο σημείο ισορροπίας =&gt; </a:t>
            </a:r>
          </a:p>
          <a:p>
            <a:pPr algn="l" eaLnBrk="1" hangingPunct="1"/>
            <a:r>
              <a:rPr lang="el-GR" sz="1400" i="1" dirty="0" smtClean="0">
                <a:latin typeface="Verdana" pitchFamily="34" charset="0"/>
              </a:rPr>
              <a:t>	=&gt; Μείωση εσόδων (ανελαστική ζήτηση)</a:t>
            </a:r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            Τιμή             </a:t>
            </a:r>
            <a:r>
              <a:rPr lang="en-US" sz="1200" dirty="0" smtClean="0">
                <a:latin typeface="Verdana" pitchFamily="34" charset="0"/>
              </a:rPr>
              <a:t>D       S1  S2</a:t>
            </a: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              3</a:t>
            </a: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              2</a:t>
            </a: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              0	</a:t>
            </a:r>
            <a:r>
              <a:rPr lang="el-GR" sz="1200" dirty="0" smtClean="0">
                <a:latin typeface="Verdana" pitchFamily="34" charset="0"/>
              </a:rPr>
              <a:t>	100 110         Ποσότητα</a:t>
            </a:r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               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2411760" y="2492896"/>
            <a:ext cx="0" cy="252028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411760" y="5013176"/>
            <a:ext cx="1440160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2843808" y="2492896"/>
            <a:ext cx="864096" cy="23042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411760" y="2996952"/>
            <a:ext cx="1080120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491880" y="2996952"/>
            <a:ext cx="0" cy="2016224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3203848" y="2492896"/>
            <a:ext cx="936104" cy="23762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275856" y="2492896"/>
            <a:ext cx="936104" cy="244827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411760" y="3645024"/>
            <a:ext cx="1296144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707904" y="3645024"/>
            <a:ext cx="0" cy="1368152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8769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522512" cy="476250"/>
          </a:xfrm>
          <a:noFill/>
        </p:spPr>
        <p:txBody>
          <a:bodyPr/>
          <a:lstStyle/>
          <a:p>
            <a:r>
              <a:rPr lang="en-US" smtClean="0"/>
              <a:t>2013-2014      #4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4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3000"/>
              </a:spcBef>
              <a:spcAft>
                <a:spcPts val="1800"/>
              </a:spcAft>
            </a:pPr>
            <a:r>
              <a:rPr lang="el-GR" sz="2400" b="1" dirty="0" smtClean="0">
                <a:latin typeface="Verdana" pitchFamily="34" charset="0"/>
              </a:rPr>
              <a:t>Θέματα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Εισαγωγή, επισκόπηση, βασικές έννοιες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Αλληλεξάρτηση και τα οφέλη του εμπορίου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Λειτουργία της αγοράς. Ζήτηση και προσφορά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400" b="1" u="sng" dirty="0" smtClean="0">
                <a:latin typeface="Verdana" pitchFamily="34" charset="0"/>
              </a:rPr>
              <a:t>Ελαστικότητα. Προσδιοριστικοί παράγοντες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Εξωτερικές επιπτώσεις, δημόσια αγαθά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Δημόσια πολιτική. Αρχές και μέσα δημόσιας παρέμβασης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Διεθνές εμπόριο, διεθνείς οικονομικές σχέσεις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Παραγωγή, ανταγωνισμός, μονοπώλια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Φυσικοί πόροι, ενέργεια</a:t>
            </a: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315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2012-2013      #5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40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467544" y="260648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endParaRPr lang="el-GR" sz="2400" b="1" dirty="0" smtClean="0">
              <a:latin typeface="Verdana" pitchFamily="34" charset="0"/>
            </a:endParaRPr>
          </a:p>
          <a:p>
            <a:pPr algn="l" eaLnBrk="1" hangingPunct="1"/>
            <a:r>
              <a:rPr lang="el-GR" sz="2400" u="sng" dirty="0" smtClean="0">
                <a:latin typeface="Verdana" pitchFamily="34" charset="0"/>
              </a:rPr>
              <a:t>«Παράδειγμα: Αγορά πετρελαίου» </a:t>
            </a: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</a:t>
            </a:r>
            <a:r>
              <a:rPr lang="el-GR" sz="1400" b="1" u="sng" dirty="0" smtClean="0">
                <a:latin typeface="Verdana" pitchFamily="34" charset="0"/>
              </a:rPr>
              <a:t>Βραχυχρόνια</a:t>
            </a:r>
            <a:r>
              <a:rPr lang="el-GR" sz="1400" b="1" dirty="0" smtClean="0">
                <a:latin typeface="Verdana" pitchFamily="34" charset="0"/>
              </a:rPr>
              <a:t>			</a:t>
            </a:r>
            <a:r>
              <a:rPr lang="el-GR" sz="1400" b="1" u="sng" dirty="0" smtClean="0">
                <a:latin typeface="Verdana" pitchFamily="34" charset="0"/>
              </a:rPr>
              <a:t>Μακροχρόνια</a:t>
            </a:r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ανελαστική ζήτηση, προσφορά		Ελαστική ζήτηση, προσφορά</a:t>
            </a: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            Τιμή             </a:t>
            </a:r>
            <a:r>
              <a:rPr lang="en-US" sz="1200" dirty="0" smtClean="0">
                <a:latin typeface="Verdana" pitchFamily="34" charset="0"/>
              </a:rPr>
              <a:t>D       S</a:t>
            </a:r>
            <a:r>
              <a:rPr lang="el-GR" sz="1200" dirty="0" smtClean="0">
                <a:latin typeface="Verdana" pitchFamily="34" charset="0"/>
              </a:rPr>
              <a:t>2</a:t>
            </a:r>
            <a:r>
              <a:rPr lang="en-US" sz="1200" dirty="0" smtClean="0">
                <a:latin typeface="Verdana" pitchFamily="34" charset="0"/>
              </a:rPr>
              <a:t>  S</a:t>
            </a:r>
            <a:r>
              <a:rPr lang="el-GR" sz="1200" dirty="0" smtClean="0">
                <a:latin typeface="Verdana" pitchFamily="34" charset="0"/>
              </a:rPr>
              <a:t>1		          Τιμή	  </a:t>
            </a:r>
            <a:r>
              <a:rPr lang="en-US" sz="1200" dirty="0" smtClean="0">
                <a:latin typeface="Verdana" pitchFamily="34" charset="0"/>
              </a:rPr>
              <a:t>D		S2 S1</a:t>
            </a: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              </a:t>
            </a: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              </a:t>
            </a: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              	</a:t>
            </a:r>
            <a:r>
              <a:rPr lang="el-GR" sz="1200" dirty="0" smtClean="0">
                <a:latin typeface="Verdana" pitchFamily="34" charset="0"/>
              </a:rPr>
              <a:t>	         Ποσότητα</a:t>
            </a:r>
            <a:r>
              <a:rPr lang="en-US" sz="1200" dirty="0" smtClean="0">
                <a:latin typeface="Verdana" pitchFamily="34" charset="0"/>
              </a:rPr>
              <a:t>			 </a:t>
            </a:r>
            <a:r>
              <a:rPr lang="el-GR" sz="1200" dirty="0" smtClean="0">
                <a:latin typeface="Verdana" pitchFamily="34" charset="0"/>
              </a:rPr>
              <a:t>Ποσότητα</a:t>
            </a:r>
            <a:r>
              <a:rPr lang="en-US" sz="1200" dirty="0" smtClean="0">
                <a:latin typeface="Verdana" pitchFamily="34" charset="0"/>
              </a:rPr>
              <a:t>   </a:t>
            </a: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               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2411760" y="2492896"/>
            <a:ext cx="0" cy="252028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411760" y="5013176"/>
            <a:ext cx="1440160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2843808" y="2492896"/>
            <a:ext cx="864096" cy="23042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411760" y="2996952"/>
            <a:ext cx="1080120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491880" y="2996952"/>
            <a:ext cx="0" cy="2016224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3203848" y="2492896"/>
            <a:ext cx="936104" cy="23762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275856" y="2492896"/>
            <a:ext cx="936104" cy="244827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411760" y="3645024"/>
            <a:ext cx="1296144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707904" y="3645024"/>
            <a:ext cx="0" cy="1368152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940152" y="2492896"/>
            <a:ext cx="0" cy="252028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940152" y="5013176"/>
            <a:ext cx="1440160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156176" y="2492896"/>
            <a:ext cx="1656184" cy="187220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6156176" y="2492896"/>
            <a:ext cx="1800200" cy="165618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6444208" y="2564904"/>
            <a:ext cx="1863824" cy="166456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940152" y="3429000"/>
            <a:ext cx="1008112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940152" y="3573016"/>
            <a:ext cx="1160512" cy="8384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948264" y="3429000"/>
            <a:ext cx="0" cy="1584176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64288" y="3573016"/>
            <a:ext cx="0" cy="144016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24321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2012-2013      #5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41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467544" y="332656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endParaRPr lang="el-GR" sz="2400" b="1" dirty="0" smtClean="0">
              <a:latin typeface="Verdana" pitchFamily="34" charset="0"/>
            </a:endParaRPr>
          </a:p>
          <a:p>
            <a:pPr algn="l" eaLnBrk="1" hangingPunct="1"/>
            <a:r>
              <a:rPr lang="el-GR" sz="2400" u="sng" dirty="0" smtClean="0">
                <a:latin typeface="Verdana" pitchFamily="34" charset="0"/>
              </a:rPr>
              <a:t>«Παράδειγμα: Ναρκωτικά» </a:t>
            </a: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</a:t>
            </a:r>
            <a:r>
              <a:rPr lang="el-GR" sz="1400" b="1" u="sng" dirty="0" smtClean="0">
                <a:latin typeface="Verdana" pitchFamily="34" charset="0"/>
              </a:rPr>
              <a:t>Απαγόρευση</a:t>
            </a:r>
            <a:r>
              <a:rPr lang="el-GR" sz="1400" b="1" dirty="0" smtClean="0">
                <a:latin typeface="Verdana" pitchFamily="34" charset="0"/>
              </a:rPr>
              <a:t>			</a:t>
            </a:r>
            <a:r>
              <a:rPr lang="el-GR" sz="1400" b="1" u="sng" dirty="0" smtClean="0">
                <a:latin typeface="Verdana" pitchFamily="34" charset="0"/>
              </a:rPr>
              <a:t>Ενημέρωση</a:t>
            </a:r>
            <a:endParaRPr lang="en-US" sz="1400" b="1" u="sng" dirty="0" smtClean="0">
              <a:latin typeface="Verdana" pitchFamily="34" charset="0"/>
            </a:endParaRPr>
          </a:p>
          <a:p>
            <a:pPr algn="l" eaLnBrk="1" hangingPunct="1"/>
            <a:r>
              <a:rPr lang="en-US" sz="1400" dirty="0" smtClean="0">
                <a:latin typeface="Verdana" pitchFamily="34" charset="0"/>
              </a:rPr>
              <a:t>		</a:t>
            </a:r>
            <a:r>
              <a:rPr lang="el-GR" sz="1200" dirty="0" smtClean="0">
                <a:latin typeface="Verdana" pitchFamily="34" charset="0"/>
              </a:rPr>
              <a:t>Μείωση προσφοράς, αύξηση τιμής,		Μείωση τιμής, μείωση ζήτησης,		Μείωση πωλούμενης ποσότητας		Μείωση πωλούμενης ποσότητας</a:t>
            </a: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            Τιμή             </a:t>
            </a:r>
            <a:r>
              <a:rPr lang="en-US" sz="1200" dirty="0" smtClean="0">
                <a:latin typeface="Verdana" pitchFamily="34" charset="0"/>
              </a:rPr>
              <a:t>D       S</a:t>
            </a:r>
            <a:r>
              <a:rPr lang="el-GR" sz="1200" dirty="0" smtClean="0">
                <a:latin typeface="Verdana" pitchFamily="34" charset="0"/>
              </a:rPr>
              <a:t>2</a:t>
            </a:r>
            <a:r>
              <a:rPr lang="en-US" sz="1200" dirty="0" smtClean="0">
                <a:latin typeface="Verdana" pitchFamily="34" charset="0"/>
              </a:rPr>
              <a:t>  S</a:t>
            </a:r>
            <a:r>
              <a:rPr lang="el-GR" sz="1200" dirty="0" smtClean="0">
                <a:latin typeface="Verdana" pitchFamily="34" charset="0"/>
              </a:rPr>
              <a:t>1		          Τιμή	  </a:t>
            </a:r>
            <a:r>
              <a:rPr lang="en-US" sz="1200" dirty="0" smtClean="0">
                <a:latin typeface="Verdana" pitchFamily="34" charset="0"/>
              </a:rPr>
              <a:t>D2        D1 	      S</a:t>
            </a: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               </a:t>
            </a: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              </a:t>
            </a: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              	</a:t>
            </a:r>
            <a:r>
              <a:rPr lang="el-GR" sz="1200" dirty="0" smtClean="0">
                <a:latin typeface="Verdana" pitchFamily="34" charset="0"/>
              </a:rPr>
              <a:t>	         Ποσότητα</a:t>
            </a:r>
            <a:r>
              <a:rPr lang="en-US" sz="1200" dirty="0" smtClean="0">
                <a:latin typeface="Verdana" pitchFamily="34" charset="0"/>
              </a:rPr>
              <a:t>			 </a:t>
            </a:r>
            <a:r>
              <a:rPr lang="el-GR" sz="1200" dirty="0" smtClean="0">
                <a:latin typeface="Verdana" pitchFamily="34" charset="0"/>
              </a:rPr>
              <a:t>Ποσότητα</a:t>
            </a:r>
            <a:r>
              <a:rPr lang="en-US" sz="1200" dirty="0" smtClean="0">
                <a:latin typeface="Verdana" pitchFamily="34" charset="0"/>
              </a:rPr>
              <a:t>   </a:t>
            </a: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endParaRPr lang="en-US" sz="1200" dirty="0" smtClean="0">
              <a:latin typeface="Verdana" pitchFamily="34" charset="0"/>
            </a:endParaRPr>
          </a:p>
          <a:p>
            <a:pPr algn="l" eaLnBrk="1" hangingPunct="1"/>
            <a:r>
              <a:rPr lang="en-US" sz="1200" dirty="0" smtClean="0">
                <a:latin typeface="Verdana" pitchFamily="34" charset="0"/>
              </a:rPr>
              <a:t>	               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2411760" y="2492896"/>
            <a:ext cx="0" cy="252028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411760" y="5013176"/>
            <a:ext cx="1440160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2843808" y="2492896"/>
            <a:ext cx="864096" cy="23042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411760" y="2996952"/>
            <a:ext cx="1080120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491880" y="2996952"/>
            <a:ext cx="0" cy="2016224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3203848" y="2492896"/>
            <a:ext cx="936104" cy="23762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275856" y="2492896"/>
            <a:ext cx="936104" cy="244827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411760" y="3645024"/>
            <a:ext cx="1296144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707904" y="3645024"/>
            <a:ext cx="0" cy="1368152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940152" y="2492896"/>
            <a:ext cx="0" cy="252028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940152" y="5013176"/>
            <a:ext cx="1872208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156176" y="2492896"/>
            <a:ext cx="1656184" cy="187220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6444208" y="2564904"/>
            <a:ext cx="1863824" cy="166456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940152" y="3284984"/>
            <a:ext cx="1584176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940152" y="3573016"/>
            <a:ext cx="1160512" cy="8384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7524328" y="3284984"/>
            <a:ext cx="0" cy="1728192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64288" y="3573016"/>
            <a:ext cx="0" cy="144016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804248" y="2492896"/>
            <a:ext cx="1584176" cy="18002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8081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2012-2013      #5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42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60000" rIns="396000"/>
          <a:lstStyle/>
          <a:p>
            <a:pPr algn="l" eaLnBrk="1" hangingPunct="1">
              <a:lnSpc>
                <a:spcPct val="150000"/>
              </a:lnSpc>
            </a:pPr>
            <a:r>
              <a:rPr lang="el-GR" sz="2000" b="1" u="sng" dirty="0" smtClean="0">
                <a:latin typeface="Verdana" pitchFamily="34" charset="0"/>
              </a:rPr>
              <a:t>Άσκηση (</a:t>
            </a:r>
            <a:r>
              <a:rPr lang="en-US" sz="2000" b="1" u="sng" dirty="0" err="1" smtClean="0">
                <a:latin typeface="Verdana" pitchFamily="34" charset="0"/>
              </a:rPr>
              <a:t>Mankiw</a:t>
            </a:r>
            <a:r>
              <a:rPr lang="en-US" sz="2000" b="1" u="sng" dirty="0" smtClean="0">
                <a:latin typeface="Verdana" pitchFamily="34" charset="0"/>
              </a:rPr>
              <a:t>)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1800" dirty="0" smtClean="0">
                <a:latin typeface="Verdana" pitchFamily="34" charset="0"/>
              </a:rPr>
              <a:t>Φάρμακα, Ηλεκτρονικοί υπολογιστές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1800" dirty="0" smtClean="0">
                <a:latin typeface="Verdana" pitchFamily="34" charset="0"/>
              </a:rPr>
              <a:t>Τεχνολογική πρόοδος διπλασιάζει προσφορά (για κάθε τιμή) </a:t>
            </a:r>
          </a:p>
          <a:p>
            <a:pPr lvl="2" algn="l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1800" i="1" dirty="0" smtClean="0">
                <a:latin typeface="Verdana" pitchFamily="34" charset="0"/>
              </a:rPr>
              <a:t> Τιμή ισορροπίας;</a:t>
            </a:r>
          </a:p>
          <a:p>
            <a:pPr lvl="2" algn="l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1800" i="1" dirty="0" smtClean="0">
                <a:latin typeface="Verdana" pitchFamily="34" charset="0"/>
              </a:rPr>
              <a:t> Ποσότητα ισορροπίας;</a:t>
            </a:r>
          </a:p>
          <a:p>
            <a:pPr lvl="2" algn="l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1800" i="1" dirty="0" smtClean="0">
                <a:latin typeface="Verdana" pitchFamily="34" charset="0"/>
              </a:rPr>
              <a:t> Συνολικές δαπάνες;</a:t>
            </a:r>
          </a:p>
          <a:p>
            <a:pPr algn="l" eaLnBrk="1" hangingPunct="1">
              <a:lnSpc>
                <a:spcPct val="150000"/>
              </a:lnSpc>
            </a:pPr>
            <a:endParaRPr lang="en-US" sz="1800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775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36538"/>
            <a:ext cx="8642350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l"/>
            <a:endParaRPr lang="el-GR" sz="1600" dirty="0" smtClean="0">
              <a:solidFill>
                <a:srgbClr val="002060"/>
              </a:solidFill>
            </a:endParaRPr>
          </a:p>
          <a:p>
            <a:pPr lvl="1" algn="l"/>
            <a:r>
              <a:rPr lang="en-US" sz="2000" dirty="0" err="1" smtClean="0">
                <a:solidFill>
                  <a:srgbClr val="002060"/>
                </a:solidFill>
              </a:rPr>
              <a:t>Mankiw</a:t>
            </a:r>
            <a:r>
              <a:rPr lang="en-US" sz="2000" dirty="0" smtClean="0">
                <a:solidFill>
                  <a:srgbClr val="002060"/>
                </a:solidFill>
              </a:rPr>
              <a:t>, G.N., Taylor, M.P.,</a:t>
            </a:r>
          </a:p>
          <a:p>
            <a:pPr lvl="1" algn="l"/>
            <a:r>
              <a:rPr lang="en-US" sz="2000" dirty="0" smtClean="0">
                <a:solidFill>
                  <a:srgbClr val="002060"/>
                </a:solidFill>
              </a:rPr>
              <a:t>	</a:t>
            </a:r>
            <a:r>
              <a:rPr lang="el-GR" sz="2000" dirty="0" smtClean="0">
                <a:solidFill>
                  <a:srgbClr val="002060"/>
                </a:solidFill>
              </a:rPr>
              <a:t>«Αρχές Οικονομικής Θεωρίας. Τόμος Α’ – Μικροοικονομική»</a:t>
            </a:r>
          </a:p>
          <a:p>
            <a:pPr lvl="1" algn="l"/>
            <a:r>
              <a:rPr lang="el-GR" sz="2000" dirty="0" smtClean="0">
                <a:solidFill>
                  <a:srgbClr val="002060"/>
                </a:solidFill>
              </a:rPr>
              <a:t>	 Αθήνα: </a:t>
            </a:r>
            <a:r>
              <a:rPr lang="en-US" sz="2000" dirty="0" smtClean="0">
                <a:solidFill>
                  <a:srgbClr val="002060"/>
                </a:solidFill>
              </a:rPr>
              <a:t>Gutenberg, 2010</a:t>
            </a:r>
            <a:endParaRPr lang="el-GR" sz="2000" dirty="0" smtClean="0">
              <a:solidFill>
                <a:srgbClr val="002060"/>
              </a:solidFill>
            </a:endParaRPr>
          </a:p>
          <a:p>
            <a:pPr lvl="1" algn="l"/>
            <a:endParaRPr lang="el-GR" sz="2000" dirty="0" smtClean="0">
              <a:solidFill>
                <a:srgbClr val="002060"/>
              </a:solidFill>
            </a:endParaRPr>
          </a:p>
          <a:p>
            <a:pPr lvl="1" algn="l"/>
            <a:r>
              <a:rPr lang="el-GR" sz="2000" dirty="0" smtClean="0">
                <a:solidFill>
                  <a:srgbClr val="002060"/>
                </a:solidFill>
              </a:rPr>
              <a:t>	κεφ.18, σελ.599-619</a:t>
            </a:r>
          </a:p>
          <a:p>
            <a:pPr lvl="1" algn="l"/>
            <a:r>
              <a:rPr lang="el-GR" sz="2000" dirty="0" smtClean="0">
                <a:solidFill>
                  <a:srgbClr val="002060"/>
                </a:solidFill>
              </a:rPr>
              <a:t>	κεφ.5</a:t>
            </a:r>
          </a:p>
          <a:p>
            <a:pPr lvl="1" algn="l"/>
            <a:endParaRPr lang="el-GR" sz="1600" dirty="0" smtClean="0">
              <a:solidFill>
                <a:srgbClr val="002060"/>
              </a:solidFill>
            </a:endParaRPr>
          </a:p>
        </p:txBody>
      </p:sp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2013-2014      #4</a:t>
            </a:r>
            <a:endParaRPr lang="el-GR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87675" y="6245225"/>
            <a:ext cx="3097213" cy="476250"/>
          </a:xfrm>
        </p:spPr>
        <p:txBody>
          <a:bodyPr/>
          <a:lstStyle/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 dirty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899710-F005-4E03-9A5F-27BCFB60169C}" type="slidenum">
              <a:rPr lang="el-GR"/>
              <a:pPr>
                <a:defRPr/>
              </a:pPr>
              <a:t>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56861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#4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6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endParaRPr lang="el-GR" sz="2400" dirty="0" smtClean="0">
              <a:latin typeface="Verdana" pitchFamily="34" charset="0"/>
            </a:endParaRPr>
          </a:p>
          <a:p>
            <a:pPr algn="l" eaLnBrk="1" hangingPunct="1">
              <a:spcAft>
                <a:spcPts val="600"/>
              </a:spcAft>
            </a:pPr>
            <a:r>
              <a:rPr lang="el-GR" sz="2400" u="sng" dirty="0" smtClean="0">
                <a:latin typeface="Verdana" pitchFamily="34" charset="0"/>
              </a:rPr>
              <a:t>Α - Θεωρία επιλογών καταναλωτή</a:t>
            </a:r>
          </a:p>
          <a:p>
            <a:pPr algn="l" eaLnBrk="1" hangingPunct="1">
              <a:spcAft>
                <a:spcPts val="600"/>
              </a:spcAft>
            </a:pPr>
            <a:r>
              <a:rPr lang="el-GR" sz="2400" dirty="0" smtClean="0">
                <a:latin typeface="Verdana" pitchFamily="34" charset="0"/>
              </a:rPr>
              <a:t>	1 - Εισοδηματικός περιορισμός</a:t>
            </a:r>
          </a:p>
          <a:p>
            <a:pPr algn="l" eaLnBrk="1" hangingPunct="1">
              <a:spcAft>
                <a:spcPts val="600"/>
              </a:spcAft>
            </a:pPr>
            <a:r>
              <a:rPr lang="el-GR" sz="2400" dirty="0" smtClean="0">
                <a:latin typeface="Verdana" pitchFamily="34" charset="0"/>
              </a:rPr>
              <a:t>	2 - Προτιμήσεις – Καμπύλες αδιαφορίας</a:t>
            </a:r>
          </a:p>
          <a:p>
            <a:pPr algn="l" eaLnBrk="1" hangingPunct="1">
              <a:spcAft>
                <a:spcPts val="600"/>
              </a:spcAft>
            </a:pPr>
            <a:r>
              <a:rPr lang="el-GR" sz="2400" dirty="0" smtClean="0">
                <a:latin typeface="Verdana" pitchFamily="34" charset="0"/>
              </a:rPr>
              <a:t>	3 – Επιλογή</a:t>
            </a:r>
          </a:p>
          <a:p>
            <a:pPr algn="l" eaLnBrk="1" hangingPunct="1">
              <a:spcAft>
                <a:spcPts val="600"/>
              </a:spcAft>
            </a:pPr>
            <a:endParaRPr lang="el-GR" sz="2400" u="sng" dirty="0" smtClean="0">
              <a:latin typeface="Verdana" pitchFamily="34" charset="0"/>
            </a:endParaRPr>
          </a:p>
          <a:p>
            <a:pPr algn="l" eaLnBrk="1" hangingPunct="1">
              <a:spcAft>
                <a:spcPts val="600"/>
              </a:spcAft>
            </a:pPr>
            <a:r>
              <a:rPr lang="el-GR" sz="2400" u="sng" dirty="0" smtClean="0">
                <a:latin typeface="Verdana" pitchFamily="34" charset="0"/>
              </a:rPr>
              <a:t>Β - Ελαστικότητα ζήτησης</a:t>
            </a:r>
          </a:p>
          <a:p>
            <a:pPr algn="l" eaLnBrk="1" hangingPunct="1">
              <a:spcAft>
                <a:spcPts val="600"/>
              </a:spcAft>
            </a:pPr>
            <a:r>
              <a:rPr lang="el-GR" sz="2400" dirty="0" smtClean="0">
                <a:latin typeface="Verdana" pitchFamily="34" charset="0"/>
              </a:rPr>
              <a:t>	1 - Ελαστικότητα ζήτησης ως προς τιμή</a:t>
            </a:r>
          </a:p>
          <a:p>
            <a:pPr algn="l" eaLnBrk="1" hangingPunct="1">
              <a:spcAft>
                <a:spcPts val="600"/>
              </a:spcAft>
            </a:pPr>
            <a:r>
              <a:rPr lang="el-GR" sz="2400" dirty="0" smtClean="0">
                <a:latin typeface="Verdana" pitchFamily="34" charset="0"/>
              </a:rPr>
              <a:t>	2 - Ελαστικότητα ζήτησης ως προς εισόδημα</a:t>
            </a:r>
          </a:p>
          <a:p>
            <a:pPr algn="l" eaLnBrk="1" hangingPunct="1">
              <a:spcAft>
                <a:spcPts val="600"/>
              </a:spcAft>
            </a:pPr>
            <a:r>
              <a:rPr lang="el-GR" sz="2400" dirty="0" smtClean="0">
                <a:latin typeface="Verdana" pitchFamily="34" charset="0"/>
              </a:rPr>
              <a:t>	3 - Σταυροειδής ελαστικότητα ζήτησης</a:t>
            </a:r>
          </a:p>
        </p:txBody>
      </p:sp>
    </p:spTree>
    <p:extLst>
      <p:ext uri="{BB962C8B-B14F-4D97-AF65-F5344CB8AC3E}">
        <p14:creationId xmlns:p14="http://schemas.microsoft.com/office/powerpoint/2010/main" xmlns="" val="103512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#4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7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467544" y="188640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r>
              <a:rPr lang="el-GR" sz="2400" u="sng" dirty="0" smtClean="0">
                <a:latin typeface="Verdana" pitchFamily="34" charset="0"/>
              </a:rPr>
              <a:t>Α - Θεωρία επιλογών καταναλωτή</a:t>
            </a:r>
          </a:p>
          <a:p>
            <a:pPr algn="l" eaLnBrk="1" hangingPunct="1"/>
            <a:r>
              <a:rPr lang="el-GR" sz="2400" dirty="0" smtClean="0">
                <a:latin typeface="Verdana" pitchFamily="34" charset="0"/>
              </a:rPr>
              <a:t>1 - Εισοδηματικός περιορισμός:</a:t>
            </a:r>
          </a:p>
          <a:p>
            <a:pPr algn="l" eaLnBrk="1" hangingPunct="1"/>
            <a:r>
              <a:rPr lang="el-GR" sz="1800" b="1" i="1" dirty="0" smtClean="0">
                <a:latin typeface="Verdana" pitchFamily="34" charset="0"/>
              </a:rPr>
              <a:t>Το όριο των συνδυασμών καταναλωτικών αγαθών που μπορεί να αγοράσει ο καταναλωτής με δεδομένο το εισόδημα του</a:t>
            </a:r>
          </a:p>
          <a:p>
            <a:pPr algn="l" eaLnBrk="1" hangingPunct="1"/>
            <a:endParaRPr lang="el-GR" sz="1000" dirty="0" smtClean="0">
              <a:latin typeface="Verdana" pitchFamily="34" charset="0"/>
            </a:endParaRPr>
          </a:p>
          <a:p>
            <a:pPr algn="l" eaLnBrk="1" hangingPunct="1"/>
            <a:endParaRPr lang="el-GR" sz="1000" dirty="0" smtClean="0">
              <a:latin typeface="Verdana" pitchFamily="34" charset="0"/>
            </a:endParaRPr>
          </a:p>
          <a:p>
            <a:pPr algn="l" eaLnBrk="1" hangingPunct="1"/>
            <a:r>
              <a:rPr lang="el-GR" sz="1000" dirty="0" smtClean="0">
                <a:latin typeface="Verdana" pitchFamily="34" charset="0"/>
              </a:rPr>
              <a:t>		</a:t>
            </a:r>
            <a:endParaRPr lang="el-GR" sz="2400" u="sng" dirty="0" smtClean="0">
              <a:latin typeface="Verdana" pitchFamily="34" charset="0"/>
            </a:endParaRPr>
          </a:p>
          <a:p>
            <a:pPr algn="l" eaLnBrk="1" hangingPunct="1"/>
            <a:endParaRPr lang="el-GR" sz="2400" b="1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671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#4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8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467544" y="188640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r>
              <a:rPr lang="el-GR" sz="2400" u="sng" dirty="0" smtClean="0">
                <a:latin typeface="Verdana" pitchFamily="34" charset="0"/>
              </a:rPr>
              <a:t>Α - Θεωρία επιλογών καταναλωτή</a:t>
            </a:r>
          </a:p>
          <a:p>
            <a:pPr algn="l" eaLnBrk="1" hangingPunct="1"/>
            <a:r>
              <a:rPr lang="el-GR" sz="2400" dirty="0" smtClean="0">
                <a:latin typeface="Verdana" pitchFamily="34" charset="0"/>
              </a:rPr>
              <a:t>1 - Εισοδηματικός περιορισμός:</a:t>
            </a:r>
          </a:p>
          <a:p>
            <a:pPr algn="l" eaLnBrk="1" hangingPunct="1"/>
            <a:r>
              <a:rPr lang="el-GR" sz="1800" b="1" i="1" dirty="0" smtClean="0">
                <a:latin typeface="Verdana" pitchFamily="34" charset="0"/>
              </a:rPr>
              <a:t>Το όριο των συνδυασμών καταναλωτικών αγαθών που μπορεί να αγοράσει ο καταναλωτής με δεδομένο το εισόδημα του</a:t>
            </a:r>
          </a:p>
          <a:p>
            <a:pPr algn="l" eaLnBrk="1" hangingPunct="1"/>
            <a:endParaRPr lang="el-GR" sz="1000" dirty="0" smtClean="0">
              <a:latin typeface="Verdana" pitchFamily="34" charset="0"/>
            </a:endParaRPr>
          </a:p>
          <a:p>
            <a:pPr algn="l" eaLnBrk="1" hangingPunct="1"/>
            <a:endParaRPr lang="el-GR" sz="1000" dirty="0" smtClean="0">
              <a:latin typeface="Verdana" pitchFamily="34" charset="0"/>
            </a:endParaRPr>
          </a:p>
          <a:p>
            <a:pPr algn="l" eaLnBrk="1" hangingPunct="1"/>
            <a:r>
              <a:rPr lang="el-GR" sz="1000" dirty="0" smtClean="0">
                <a:latin typeface="Verdana" pitchFamily="34" charset="0"/>
              </a:rPr>
              <a:t>		</a:t>
            </a:r>
            <a:r>
              <a:rPr lang="el-GR" sz="1200" dirty="0" smtClean="0">
                <a:latin typeface="Verdana" pitchFamily="34" charset="0"/>
              </a:rPr>
              <a:t>Αγαθό Α</a:t>
            </a:r>
            <a:r>
              <a:rPr lang="en-US" sz="1200" dirty="0" smtClean="0">
                <a:latin typeface="Verdana" pitchFamily="34" charset="0"/>
              </a:rPr>
              <a:t>		</a:t>
            </a:r>
            <a:r>
              <a:rPr lang="el-GR" sz="1200" i="1" dirty="0" smtClean="0">
                <a:latin typeface="Verdana" pitchFamily="34" charset="0"/>
              </a:rPr>
              <a:t>Αν εισόδημα 1000 ευρώ, τιμή του Α 2, τιμή του Β 10:</a:t>
            </a:r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				</a:t>
            </a: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		Ποσότητα	Δαπάνη	Ποσότητα	Δαπάνη	Συνολική</a:t>
            </a: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		</a:t>
            </a:r>
            <a:r>
              <a:rPr lang="el-GR" sz="1200" u="sng" dirty="0" smtClean="0">
                <a:latin typeface="Verdana" pitchFamily="34" charset="0"/>
              </a:rPr>
              <a:t>Αγαθό Α</a:t>
            </a:r>
            <a:r>
              <a:rPr lang="el-GR" sz="1200" dirty="0" smtClean="0">
                <a:latin typeface="Verdana" pitchFamily="34" charset="0"/>
              </a:rPr>
              <a:t>	</a:t>
            </a:r>
            <a:r>
              <a:rPr lang="el-GR" sz="1200" u="sng" dirty="0" smtClean="0">
                <a:latin typeface="Verdana" pitchFamily="34" charset="0"/>
              </a:rPr>
              <a:t>Αγαθό Α</a:t>
            </a:r>
            <a:r>
              <a:rPr lang="el-GR" sz="1200" dirty="0" smtClean="0">
                <a:latin typeface="Verdana" pitchFamily="34" charset="0"/>
              </a:rPr>
              <a:t>	</a:t>
            </a:r>
            <a:r>
              <a:rPr lang="el-GR" sz="1200" u="sng" dirty="0" smtClean="0">
                <a:latin typeface="Verdana" pitchFamily="34" charset="0"/>
              </a:rPr>
              <a:t>Αγαθό Β</a:t>
            </a:r>
            <a:r>
              <a:rPr lang="el-GR" sz="1200" dirty="0" smtClean="0">
                <a:latin typeface="Verdana" pitchFamily="34" charset="0"/>
              </a:rPr>
              <a:t>	</a:t>
            </a:r>
            <a:r>
              <a:rPr lang="el-GR" sz="1200" u="sng" dirty="0" smtClean="0">
                <a:latin typeface="Verdana" pitchFamily="34" charset="0"/>
              </a:rPr>
              <a:t>Αγαθό Β</a:t>
            </a:r>
            <a:r>
              <a:rPr lang="el-GR" sz="1200" dirty="0" smtClean="0">
                <a:latin typeface="Verdana" pitchFamily="34" charset="0"/>
              </a:rPr>
              <a:t>	 </a:t>
            </a:r>
            <a:r>
              <a:rPr lang="el-GR" sz="1200" u="sng" dirty="0" smtClean="0">
                <a:latin typeface="Verdana" pitchFamily="34" charset="0"/>
              </a:rPr>
              <a:t>Δαπάνη</a:t>
            </a: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     500		      0	      </a:t>
            </a:r>
            <a:r>
              <a:rPr lang="el-GR" sz="1200" dirty="0" err="1" smtClean="0">
                <a:latin typeface="Verdana" pitchFamily="34" charset="0"/>
              </a:rPr>
              <a:t>0</a:t>
            </a:r>
            <a:r>
              <a:rPr lang="el-GR" sz="1200" dirty="0" smtClean="0">
                <a:latin typeface="Verdana" pitchFamily="34" charset="0"/>
              </a:rPr>
              <a:t>	   100	  1000	    </a:t>
            </a:r>
            <a:r>
              <a:rPr lang="el-GR" sz="1200" dirty="0" err="1" smtClean="0">
                <a:latin typeface="Verdana" pitchFamily="34" charset="0"/>
              </a:rPr>
              <a:t>1000</a:t>
            </a:r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		   100	   200	     80	    800	    1000</a:t>
            </a: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		   500	 1000	       0	       </a:t>
            </a:r>
            <a:r>
              <a:rPr lang="el-GR" sz="1200" dirty="0" err="1" smtClean="0">
                <a:latin typeface="Verdana" pitchFamily="34" charset="0"/>
              </a:rPr>
              <a:t>0</a:t>
            </a:r>
            <a:r>
              <a:rPr lang="el-GR" sz="1200" dirty="0" smtClean="0">
                <a:latin typeface="Verdana" pitchFamily="34" charset="0"/>
              </a:rPr>
              <a:t>	    1000</a:t>
            </a: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</a:t>
            </a: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     100</a:t>
            </a: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         0		         80      100	Αγαθό Β</a:t>
            </a:r>
          </a:p>
          <a:p>
            <a:pPr algn="l" eaLnBrk="1" hangingPunct="1"/>
            <a:endParaRPr lang="el-GR" sz="2400" u="sng" dirty="0" smtClean="0">
              <a:latin typeface="Verdana" pitchFamily="34" charset="0"/>
            </a:endParaRPr>
          </a:p>
          <a:p>
            <a:pPr algn="l" eaLnBrk="1" hangingPunct="1"/>
            <a:endParaRPr lang="el-GR" sz="2400" u="sng" dirty="0" smtClean="0">
              <a:latin typeface="Verdana" pitchFamily="34" charset="0"/>
            </a:endParaRPr>
          </a:p>
          <a:p>
            <a:pPr algn="l" eaLnBrk="1" hangingPunct="1"/>
            <a:endParaRPr lang="el-GR" sz="2400" b="1" dirty="0" smtClean="0">
              <a:latin typeface="Verdana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2987824" y="2276872"/>
            <a:ext cx="0" cy="252028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987824" y="4797152"/>
            <a:ext cx="2808312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987824" y="2996952"/>
            <a:ext cx="2376264" cy="1800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987824" y="4437112"/>
            <a:ext cx="1872208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860032" y="4437112"/>
            <a:ext cx="0" cy="36004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56128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#4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9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467544" y="188640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108000" rIns="0"/>
          <a:lstStyle/>
          <a:p>
            <a:pPr algn="l" eaLnBrk="1" hangingPunct="1"/>
            <a:r>
              <a:rPr lang="el-GR" sz="2400" u="sng" dirty="0" smtClean="0">
                <a:latin typeface="Verdana" pitchFamily="34" charset="0"/>
              </a:rPr>
              <a:t>Α - Θεωρία επιλογών καταναλωτή</a:t>
            </a:r>
          </a:p>
          <a:p>
            <a:pPr algn="l" eaLnBrk="1" hangingPunct="1"/>
            <a:r>
              <a:rPr lang="el-GR" sz="2400" dirty="0" smtClean="0">
                <a:latin typeface="Verdana" pitchFamily="34" charset="0"/>
              </a:rPr>
              <a:t>2 - Προτιμήσεις – Καμπύλες αδιαφορίας</a:t>
            </a:r>
          </a:p>
          <a:p>
            <a:pPr algn="l" eaLnBrk="1" hangingPunct="1"/>
            <a:r>
              <a:rPr lang="el-GR" sz="1800" b="1" i="1" dirty="0" smtClean="0">
                <a:latin typeface="Verdana" pitchFamily="34" charset="0"/>
              </a:rPr>
              <a:t>Η καμπύλη που δείχνει τους συνδυασμούς καταναλωτικών αγαθών που παρέχουν στον καταναλωτή το ίδιο επίπεδο ικανοποίησης</a:t>
            </a:r>
          </a:p>
          <a:p>
            <a:pPr algn="l" eaLnBrk="1" hangingPunct="1"/>
            <a:endParaRPr lang="el-GR" sz="1200" dirty="0" smtClean="0">
              <a:latin typeface="Verdana" pitchFamily="34" charset="0"/>
            </a:endParaRPr>
          </a:p>
          <a:p>
            <a:pPr algn="l" eaLnBrk="1" hangingPunct="1"/>
            <a:r>
              <a:rPr lang="el-GR" sz="1200" dirty="0" smtClean="0">
                <a:latin typeface="Verdana" pitchFamily="34" charset="0"/>
              </a:rPr>
              <a:t>		</a:t>
            </a:r>
            <a:endParaRPr lang="el-GR" sz="2400" b="1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938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1327</Words>
  <Application>Microsoft Office PowerPoint</Application>
  <PresentationFormat>Προβολή στην οθόνη (4:3)</PresentationFormat>
  <Paragraphs>690</Paragraphs>
  <Slides>42</Slides>
  <Notes>40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42</vt:i4>
      </vt:variant>
    </vt:vector>
  </HeadingPairs>
  <TitlesOfParts>
    <vt:vector size="43" baseType="lpstr">
      <vt:lpstr>Default Design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  <vt:lpstr>Διαφάνεια 27</vt:lpstr>
      <vt:lpstr>Διαφάνεια 28</vt:lpstr>
      <vt:lpstr>Διαφάνεια 29</vt:lpstr>
      <vt:lpstr>Διαφάνεια 30</vt:lpstr>
      <vt:lpstr>Διαφάνεια 31</vt:lpstr>
      <vt:lpstr>Διαφάνεια 32</vt:lpstr>
      <vt:lpstr>Διαφάνεια 33</vt:lpstr>
      <vt:lpstr>Διαφάνεια 34</vt:lpstr>
      <vt:lpstr>Διαφάνεια 35</vt:lpstr>
      <vt:lpstr>Διαφάνεια 36</vt:lpstr>
      <vt:lpstr>Διαφάνεια 37</vt:lpstr>
      <vt:lpstr>Διαφάνεια 38</vt:lpstr>
      <vt:lpstr>Διαφάνεια 39</vt:lpstr>
      <vt:lpstr>Διαφάνεια 40</vt:lpstr>
      <vt:lpstr>Διαφάνεια 41</vt:lpstr>
      <vt:lpstr>Διαφάνεια 42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mitsos</dc:creator>
  <cp:lastModifiedBy>Andreou Antonis</cp:lastModifiedBy>
  <cp:revision>29</cp:revision>
  <dcterms:created xsi:type="dcterms:W3CDTF">2007-03-04T10:43:13Z</dcterms:created>
  <dcterms:modified xsi:type="dcterms:W3CDTF">2015-01-16T10:30:36Z</dcterms:modified>
</cp:coreProperties>
</file>