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charts/chartEx2.xml" ContentType="application/vnd.ms-office.chartex+xml"/>
  <Override PartName="/ppt/charts/style3.xml" ContentType="application/vnd.ms-office.chartstyle+xml"/>
  <Override PartName="/ppt/charts/colors3.xml" ContentType="application/vnd.ms-office.chartcolorstyle+xml"/>
  <Override PartName="/ppt/charts/chart2.xml" ContentType="application/vnd.openxmlformats-officedocument.drawingml.chart+xml"/>
  <Override PartName="/ppt/charts/style4.xml" ContentType="application/vnd.ms-office.chartstyle+xml"/>
  <Override PartName="/ppt/charts/colors4.xml" ContentType="application/vnd.ms-office.chartcolorstyle+xml"/>
  <Override PartName="/ppt/charts/chart3.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62" r:id="rId4"/>
    <p:sldId id="323" r:id="rId5"/>
    <p:sldId id="263" r:id="rId6"/>
    <p:sldId id="258" r:id="rId7"/>
    <p:sldId id="259" r:id="rId8"/>
    <p:sldId id="316" r:id="rId9"/>
    <p:sldId id="321" r:id="rId10"/>
    <p:sldId id="265" r:id="rId11"/>
    <p:sldId id="320" r:id="rId12"/>
    <p:sldId id="325" r:id="rId13"/>
    <p:sldId id="260" r:id="rId14"/>
    <p:sldId id="261" r:id="rId15"/>
    <p:sldId id="324" r:id="rId16"/>
    <p:sldId id="264" r:id="rId17"/>
    <p:sldId id="266" r:id="rId18"/>
    <p:sldId id="267" r:id="rId19"/>
    <p:sldId id="313" r:id="rId20"/>
    <p:sldId id="311" r:id="rId21"/>
    <p:sldId id="312" r:id="rId22"/>
    <p:sldId id="319" r:id="rId23"/>
    <p:sldId id="268" r:id="rId24"/>
    <p:sldId id="270" r:id="rId25"/>
    <p:sldId id="317" r:id="rId26"/>
    <p:sldId id="275" r:id="rId27"/>
    <p:sldId id="285" r:id="rId28"/>
    <p:sldId id="277" r:id="rId29"/>
    <p:sldId id="278" r:id="rId30"/>
    <p:sldId id="279" r:id="rId31"/>
    <p:sldId id="280" r:id="rId32"/>
    <p:sldId id="318" r:id="rId33"/>
    <p:sldId id="314" r:id="rId34"/>
    <p:sldId id="31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heodore\Desktop\&#931;&#949;&#956;&#953;&#957;&#940;&#961;&#953;&#959;_&#931;&#973;&#961;&#959;&#962;\Stats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heodore\Desktop\&#931;&#949;&#956;&#953;&#957;&#940;&#961;&#953;&#959;_&#931;&#973;&#961;&#959;&#962;\Stats.xlsx" TargetMode="External"/><Relationship Id="rId2" Type="http://schemas.microsoft.com/office/2011/relationships/chartColorStyle" Target="colors4.xml"/><Relationship Id="rId1" Type="http://schemas.microsoft.com/office/2011/relationships/chartStyle" Target="style4.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heodore\Desktop\&#931;&#949;&#956;&#953;&#957;&#940;&#961;&#953;&#959;_&#931;&#973;&#961;&#959;&#962;\Stats.xlsx" TargetMode="External"/><Relationship Id="rId2" Type="http://schemas.microsoft.com/office/2011/relationships/chartColorStyle" Target="colors5.xml"/><Relationship Id="rId1" Type="http://schemas.microsoft.com/office/2011/relationships/chartStyle" Target="style5.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Theodore\Desktop\&#931;&#949;&#956;&#953;&#957;&#940;&#961;&#953;&#959;_&#931;&#973;&#961;&#959;&#962;\Stats3.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Theodore\Desktop\&#931;&#949;&#956;&#953;&#957;&#940;&#961;&#953;&#959;_&#931;&#973;&#961;&#959;&#962;\Stats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Actual vs Theoretical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qqplot!$H$1</c:f>
              <c:strCache>
                <c:ptCount val="1"/>
                <c:pt idx="0">
                  <c:v>Data</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qqplot!$G$2:$G$21</c:f>
              <c:numCache>
                <c:formatCode>General</c:formatCode>
                <c:ptCount val="20"/>
                <c:pt idx="0">
                  <c:v>-1.9599639845400538</c:v>
                </c:pt>
                <c:pt idx="1">
                  <c:v>-1.4395314709384572</c:v>
                </c:pt>
                <c:pt idx="2">
                  <c:v>-0.93458929107347943</c:v>
                </c:pt>
                <c:pt idx="3">
                  <c:v>-0.75541502636046909</c:v>
                </c:pt>
                <c:pt idx="4">
                  <c:v>-1.1503493803760083</c:v>
                </c:pt>
                <c:pt idx="5">
                  <c:v>-0.59776012604247841</c:v>
                </c:pt>
                <c:pt idx="6">
                  <c:v>-0.45376219016987951</c:v>
                </c:pt>
                <c:pt idx="7">
                  <c:v>-0.3186393639643752</c:v>
                </c:pt>
                <c:pt idx="8">
                  <c:v>-0.18911842627279254</c:v>
                </c:pt>
                <c:pt idx="9">
                  <c:v>-6.2706777943213846E-2</c:v>
                </c:pt>
                <c:pt idx="10">
                  <c:v>6.2706777943213846E-2</c:v>
                </c:pt>
                <c:pt idx="11">
                  <c:v>0.18911842627279243</c:v>
                </c:pt>
                <c:pt idx="12">
                  <c:v>0.3186393639643752</c:v>
                </c:pt>
                <c:pt idx="13">
                  <c:v>0.45376219016987968</c:v>
                </c:pt>
                <c:pt idx="14">
                  <c:v>0.59776012604247841</c:v>
                </c:pt>
                <c:pt idx="15">
                  <c:v>0.75541502636046909</c:v>
                </c:pt>
                <c:pt idx="16">
                  <c:v>0.9345892910734801</c:v>
                </c:pt>
                <c:pt idx="17">
                  <c:v>1.1503493803760083</c:v>
                </c:pt>
                <c:pt idx="18">
                  <c:v>1.4395314709384563</c:v>
                </c:pt>
                <c:pt idx="19">
                  <c:v>1.9599639845400536</c:v>
                </c:pt>
              </c:numCache>
            </c:numRef>
          </c:xVal>
          <c:yVal>
            <c:numRef>
              <c:f>qqplot!$H$2:$H$21</c:f>
              <c:numCache>
                <c:formatCode>General</c:formatCode>
                <c:ptCount val="20"/>
                <c:pt idx="0">
                  <c:v>10</c:v>
                </c:pt>
                <c:pt idx="1">
                  <c:v>21</c:v>
                </c:pt>
                <c:pt idx="2">
                  <c:v>32</c:v>
                </c:pt>
                <c:pt idx="3">
                  <c:v>38</c:v>
                </c:pt>
                <c:pt idx="4">
                  <c:v>30</c:v>
                </c:pt>
                <c:pt idx="5">
                  <c:v>45</c:v>
                </c:pt>
                <c:pt idx="6">
                  <c:v>48</c:v>
                </c:pt>
                <c:pt idx="7">
                  <c:v>57</c:v>
                </c:pt>
                <c:pt idx="8">
                  <c:v>58</c:v>
                </c:pt>
                <c:pt idx="9">
                  <c:v>60</c:v>
                </c:pt>
                <c:pt idx="10">
                  <c:v>62</c:v>
                </c:pt>
                <c:pt idx="11">
                  <c:v>68</c:v>
                </c:pt>
                <c:pt idx="12">
                  <c:v>70</c:v>
                </c:pt>
                <c:pt idx="13">
                  <c:v>75</c:v>
                </c:pt>
                <c:pt idx="14">
                  <c:v>82</c:v>
                </c:pt>
                <c:pt idx="15">
                  <c:v>90</c:v>
                </c:pt>
                <c:pt idx="16">
                  <c:v>95</c:v>
                </c:pt>
                <c:pt idx="17">
                  <c:v>97</c:v>
                </c:pt>
                <c:pt idx="18">
                  <c:v>98</c:v>
                </c:pt>
                <c:pt idx="19">
                  <c:v>99</c:v>
                </c:pt>
              </c:numCache>
            </c:numRef>
          </c:yVal>
          <c:smooth val="0"/>
          <c:extLst>
            <c:ext xmlns:c16="http://schemas.microsoft.com/office/drawing/2014/chart" uri="{C3380CC4-5D6E-409C-BE32-E72D297353CC}">
              <c16:uniqueId val="{00000001-AB32-4163-9675-272537A30092}"/>
            </c:ext>
          </c:extLst>
        </c:ser>
        <c:dLbls>
          <c:showLegendKey val="0"/>
          <c:showVal val="0"/>
          <c:showCatName val="0"/>
          <c:showSerName val="0"/>
          <c:showPercent val="0"/>
          <c:showBubbleSize val="0"/>
        </c:dLbls>
        <c:axId val="2061262368"/>
        <c:axId val="2061269568"/>
      </c:scatterChart>
      <c:valAx>
        <c:axId val="20612623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61269568"/>
        <c:crosses val="autoZero"/>
        <c:crossBetween val="midCat"/>
      </c:valAx>
      <c:valAx>
        <c:axId val="2061269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6126236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Linear</a:t>
            </a:r>
            <a:r>
              <a:rPr lang="en-US" sz="1200" baseline="0" dirty="0"/>
              <a:t> Correlation between hours spent for the creation of a website and the hours spent in the website – Case A</a:t>
            </a:r>
            <a:endParaRPr lang="en-US"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Correlation_2!$B$1</c:f>
              <c:strCache>
                <c:ptCount val="1"/>
                <c:pt idx="0">
                  <c:v>Hours spent in the website</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Correlation_2!$A$2:$A$41</c:f>
              <c:numCache>
                <c:formatCode>General</c:formatCode>
                <c:ptCount val="40"/>
                <c:pt idx="0">
                  <c:v>158.03934970873581</c:v>
                </c:pt>
                <c:pt idx="1">
                  <c:v>197.18368301107745</c:v>
                </c:pt>
                <c:pt idx="2">
                  <c:v>120.62678720327131</c:v>
                </c:pt>
                <c:pt idx="3">
                  <c:v>107.45706395929709</c:v>
                </c:pt>
                <c:pt idx="4">
                  <c:v>179.22108951652507</c:v>
                </c:pt>
                <c:pt idx="5">
                  <c:v>165.44176124913875</c:v>
                </c:pt>
                <c:pt idx="6">
                  <c:v>131.65997892676609</c:v>
                </c:pt>
                <c:pt idx="7">
                  <c:v>193.00194245721792</c:v>
                </c:pt>
                <c:pt idx="8">
                  <c:v>160.81132412327787</c:v>
                </c:pt>
                <c:pt idx="9">
                  <c:v>147.79917474987991</c:v>
                </c:pt>
                <c:pt idx="10">
                  <c:v>163.39441093398736</c:v>
                </c:pt>
                <c:pt idx="11">
                  <c:v>199.51393474413348</c:v>
                </c:pt>
                <c:pt idx="12">
                  <c:v>162.64121009199729</c:v>
                </c:pt>
                <c:pt idx="13">
                  <c:v>156.93959984362283</c:v>
                </c:pt>
                <c:pt idx="14">
                  <c:v>193.91723166223022</c:v>
                </c:pt>
                <c:pt idx="15">
                  <c:v>137.33521281763842</c:v>
                </c:pt>
                <c:pt idx="16">
                  <c:v>118.06613726047772</c:v>
                </c:pt>
                <c:pt idx="17">
                  <c:v>134.62302632868008</c:v>
                </c:pt>
                <c:pt idx="18">
                  <c:v>115.3178192520628</c:v>
                </c:pt>
                <c:pt idx="19">
                  <c:v>156.95848199328927</c:v>
                </c:pt>
                <c:pt idx="20">
                  <c:v>145.52341527178203</c:v>
                </c:pt>
                <c:pt idx="21">
                  <c:v>115.70938148625876</c:v>
                </c:pt>
                <c:pt idx="22">
                  <c:v>152.06332842624658</c:v>
                </c:pt>
                <c:pt idx="23">
                  <c:v>109.71762786574446</c:v>
                </c:pt>
                <c:pt idx="24">
                  <c:v>198.8513243328222</c:v>
                </c:pt>
                <c:pt idx="25">
                  <c:v>182.51898096335182</c:v>
                </c:pt>
                <c:pt idx="26">
                  <c:v>103.59558120203228</c:v>
                </c:pt>
                <c:pt idx="27">
                  <c:v>156.15448777787606</c:v>
                </c:pt>
                <c:pt idx="28">
                  <c:v>182.3210532741488</c:v>
                </c:pt>
                <c:pt idx="29">
                  <c:v>161.15973473355766</c:v>
                </c:pt>
                <c:pt idx="30">
                  <c:v>172.05368508572997</c:v>
                </c:pt>
                <c:pt idx="31">
                  <c:v>128.19146462486268</c:v>
                </c:pt>
                <c:pt idx="32">
                  <c:v>197.94016348929239</c:v>
                </c:pt>
                <c:pt idx="33">
                  <c:v>171.29240690351969</c:v>
                </c:pt>
                <c:pt idx="34">
                  <c:v>184.99043136940531</c:v>
                </c:pt>
                <c:pt idx="35">
                  <c:v>139.98273564256669</c:v>
                </c:pt>
                <c:pt idx="36">
                  <c:v>170.06463760161301</c:v>
                </c:pt>
                <c:pt idx="37">
                  <c:v>189.31363626791403</c:v>
                </c:pt>
                <c:pt idx="38">
                  <c:v>188.84420571332458</c:v>
                </c:pt>
                <c:pt idx="39">
                  <c:v>130.63267537035736</c:v>
                </c:pt>
              </c:numCache>
            </c:numRef>
          </c:xVal>
          <c:yVal>
            <c:numRef>
              <c:f>Correlation_2!$B$2:$B$41</c:f>
              <c:numCache>
                <c:formatCode>General</c:formatCode>
                <c:ptCount val="40"/>
                <c:pt idx="0">
                  <c:v>0.49946239892157229</c:v>
                </c:pt>
                <c:pt idx="1">
                  <c:v>0.85539094356301604</c:v>
                </c:pt>
                <c:pt idx="2">
                  <c:v>0.27961769005771608</c:v>
                </c:pt>
                <c:pt idx="3">
                  <c:v>0.15726523623525368</c:v>
                </c:pt>
                <c:pt idx="4">
                  <c:v>0.86878525239451332</c:v>
                </c:pt>
                <c:pt idx="5">
                  <c:v>0.51724023408895459</c:v>
                </c:pt>
                <c:pt idx="6">
                  <c:v>1.0107652831796843</c:v>
                </c:pt>
                <c:pt idx="7">
                  <c:v>0.74968270295203621</c:v>
                </c:pt>
                <c:pt idx="8">
                  <c:v>0.73102409264864121</c:v>
                </c:pt>
                <c:pt idx="9">
                  <c:v>0.54135339502211377</c:v>
                </c:pt>
                <c:pt idx="10">
                  <c:v>1.3047993769370569</c:v>
                </c:pt>
                <c:pt idx="11">
                  <c:v>1.6540430117138263</c:v>
                </c:pt>
                <c:pt idx="12">
                  <c:v>1.6167037466725107</c:v>
                </c:pt>
                <c:pt idx="13">
                  <c:v>0.1921353676719034</c:v>
                </c:pt>
                <c:pt idx="14">
                  <c:v>1.4844258776271548</c:v>
                </c:pt>
                <c:pt idx="15">
                  <c:v>1.062584419871353</c:v>
                </c:pt>
                <c:pt idx="16">
                  <c:v>0.41015612808679591</c:v>
                </c:pt>
                <c:pt idx="17">
                  <c:v>1.0202051718931233</c:v>
                </c:pt>
                <c:pt idx="18">
                  <c:v>0.55954169305172707</c:v>
                </c:pt>
                <c:pt idx="19">
                  <c:v>0.52056175452090037</c:v>
                </c:pt>
                <c:pt idx="20">
                  <c:v>0.48626628723062959</c:v>
                </c:pt>
                <c:pt idx="21">
                  <c:v>0.76382309933642445</c:v>
                </c:pt>
                <c:pt idx="22">
                  <c:v>0.54964808841430757</c:v>
                </c:pt>
                <c:pt idx="23">
                  <c:v>0.61903200593999108</c:v>
                </c:pt>
                <c:pt idx="24">
                  <c:v>1.585292490482473</c:v>
                </c:pt>
                <c:pt idx="25">
                  <c:v>1.7418630985717063</c:v>
                </c:pt>
                <c:pt idx="26">
                  <c:v>0.28431368504773069</c:v>
                </c:pt>
                <c:pt idx="27">
                  <c:v>7.24991056135601E-2</c:v>
                </c:pt>
                <c:pt idx="28">
                  <c:v>0.13420560271338836</c:v>
                </c:pt>
                <c:pt idx="29">
                  <c:v>1.3398566629236772</c:v>
                </c:pt>
                <c:pt idx="30">
                  <c:v>0.92815437501895259</c:v>
                </c:pt>
                <c:pt idx="31">
                  <c:v>1.0694705581804314</c:v>
                </c:pt>
                <c:pt idx="32">
                  <c:v>0.53738621097548078</c:v>
                </c:pt>
                <c:pt idx="33">
                  <c:v>1.6628404955349851</c:v>
                </c:pt>
                <c:pt idx="34">
                  <c:v>0.96202210223222617</c:v>
                </c:pt>
                <c:pt idx="35">
                  <c:v>0.46837842586690398</c:v>
                </c:pt>
                <c:pt idx="36">
                  <c:v>0.89483989185369028</c:v>
                </c:pt>
                <c:pt idx="37">
                  <c:v>1.1582989542433859</c:v>
                </c:pt>
                <c:pt idx="38">
                  <c:v>0.37495048702403821</c:v>
                </c:pt>
                <c:pt idx="39">
                  <c:v>0.61201526045684806</c:v>
                </c:pt>
              </c:numCache>
            </c:numRef>
          </c:yVal>
          <c:smooth val="0"/>
          <c:extLst>
            <c:ext xmlns:c16="http://schemas.microsoft.com/office/drawing/2014/chart" uri="{C3380CC4-5D6E-409C-BE32-E72D297353CC}">
              <c16:uniqueId val="{00000001-9CCC-4877-B3C8-7A99F59B849D}"/>
            </c:ext>
          </c:extLst>
        </c:ser>
        <c:dLbls>
          <c:showLegendKey val="0"/>
          <c:showVal val="0"/>
          <c:showCatName val="0"/>
          <c:showSerName val="0"/>
          <c:showPercent val="0"/>
          <c:showBubbleSize val="0"/>
        </c:dLbls>
        <c:axId val="1562168399"/>
        <c:axId val="1562180047"/>
      </c:scatterChart>
      <c:valAx>
        <c:axId val="156216839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u="none" strike="noStrike" baseline="0">
                    <a:effectLst/>
                  </a:rPr>
                  <a:t>Hours spent for the website creation</a:t>
                </a:r>
                <a:r>
                  <a:rPr lang="en-US" sz="1000" b="0" i="0" u="none" strike="noStrike" baseline="0"/>
                  <a:t> </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2180047"/>
        <c:crosses val="autoZero"/>
        <c:crossBetween val="midCat"/>
      </c:valAx>
      <c:valAx>
        <c:axId val="15621800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u="none" strike="noStrike" baseline="0">
                    <a:effectLst/>
                  </a:rPr>
                  <a:t>Hours spent in the website</a:t>
                </a:r>
                <a:r>
                  <a:rPr lang="en-US" sz="1000" b="0" i="0" u="none" strike="noStrike" baseline="0"/>
                  <a:t> </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216839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0" i="0" baseline="0" dirty="0">
                <a:effectLst/>
              </a:rPr>
              <a:t>Linear </a:t>
            </a:r>
            <a:r>
              <a:rPr lang="en-US" sz="1200" b="0" i="0" baseline="0">
                <a:effectLst/>
              </a:rPr>
              <a:t>Correlation </a:t>
            </a:r>
            <a:r>
              <a:rPr lang="en-US" sz="1400" b="0" i="0" u="none" strike="noStrike" baseline="0">
                <a:effectLst/>
              </a:rPr>
              <a:t>between</a:t>
            </a:r>
            <a:r>
              <a:rPr lang="en-US" sz="1200" b="0" i="0" baseline="0">
                <a:effectLst/>
              </a:rPr>
              <a:t> </a:t>
            </a:r>
            <a:r>
              <a:rPr lang="en-US" sz="1200" b="0" i="0" baseline="0" dirty="0">
                <a:effectLst/>
              </a:rPr>
              <a:t>hours spent for the creation of a website and the hours spent in the website – Case B</a:t>
            </a:r>
            <a:endParaRPr lang="en-US" sz="12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Correlation_2!$O$1</c:f>
              <c:strCache>
                <c:ptCount val="1"/>
                <c:pt idx="0">
                  <c:v>Hours spent in the website</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Correlation_2!$N$2:$N$41</c:f>
              <c:numCache>
                <c:formatCode>General</c:formatCode>
                <c:ptCount val="40"/>
                <c:pt idx="0">
                  <c:v>158.03934970873581</c:v>
                </c:pt>
                <c:pt idx="1">
                  <c:v>197.18368301107745</c:v>
                </c:pt>
                <c:pt idx="2">
                  <c:v>120.62678720327131</c:v>
                </c:pt>
                <c:pt idx="3">
                  <c:v>107.45706395929709</c:v>
                </c:pt>
                <c:pt idx="4">
                  <c:v>179.22108951652507</c:v>
                </c:pt>
                <c:pt idx="5">
                  <c:v>165.44176124913875</c:v>
                </c:pt>
                <c:pt idx="6">
                  <c:v>131.65997892676609</c:v>
                </c:pt>
                <c:pt idx="7">
                  <c:v>193.00194245721792</c:v>
                </c:pt>
                <c:pt idx="8">
                  <c:v>160.81132412327787</c:v>
                </c:pt>
                <c:pt idx="9">
                  <c:v>147.79917474987991</c:v>
                </c:pt>
                <c:pt idx="10">
                  <c:v>163.39441093398736</c:v>
                </c:pt>
                <c:pt idx="11">
                  <c:v>199.51393474413348</c:v>
                </c:pt>
                <c:pt idx="12">
                  <c:v>162.64121009199729</c:v>
                </c:pt>
                <c:pt idx="13">
                  <c:v>156.93959984362283</c:v>
                </c:pt>
                <c:pt idx="14">
                  <c:v>193.91723166223022</c:v>
                </c:pt>
                <c:pt idx="15">
                  <c:v>137.33521281763842</c:v>
                </c:pt>
                <c:pt idx="16">
                  <c:v>118.06613726047772</c:v>
                </c:pt>
                <c:pt idx="17">
                  <c:v>134.62302632868008</c:v>
                </c:pt>
                <c:pt idx="18">
                  <c:v>115.3178192520628</c:v>
                </c:pt>
                <c:pt idx="19">
                  <c:v>156.95848199328927</c:v>
                </c:pt>
                <c:pt idx="20">
                  <c:v>145.52341527178203</c:v>
                </c:pt>
                <c:pt idx="21">
                  <c:v>115.70938148625876</c:v>
                </c:pt>
                <c:pt idx="22">
                  <c:v>152.06332842624658</c:v>
                </c:pt>
                <c:pt idx="23">
                  <c:v>109.71762786574446</c:v>
                </c:pt>
                <c:pt idx="24">
                  <c:v>198.8513243328222</c:v>
                </c:pt>
                <c:pt idx="25">
                  <c:v>182.51898096335182</c:v>
                </c:pt>
                <c:pt idx="26">
                  <c:v>103.59558120203228</c:v>
                </c:pt>
                <c:pt idx="27">
                  <c:v>156.15448777787606</c:v>
                </c:pt>
                <c:pt idx="28">
                  <c:v>182.3210532741488</c:v>
                </c:pt>
                <c:pt idx="29">
                  <c:v>161.15973473355766</c:v>
                </c:pt>
                <c:pt idx="30">
                  <c:v>172.05368508572997</c:v>
                </c:pt>
                <c:pt idx="31">
                  <c:v>128.19146462486268</c:v>
                </c:pt>
                <c:pt idx="32">
                  <c:v>197.94016348929239</c:v>
                </c:pt>
                <c:pt idx="33">
                  <c:v>171.29240690351969</c:v>
                </c:pt>
                <c:pt idx="34">
                  <c:v>184.99043136940531</c:v>
                </c:pt>
                <c:pt idx="35">
                  <c:v>139.98273564256669</c:v>
                </c:pt>
                <c:pt idx="36">
                  <c:v>170.06463760161301</c:v>
                </c:pt>
                <c:pt idx="37">
                  <c:v>189.31363626791403</c:v>
                </c:pt>
                <c:pt idx="38">
                  <c:v>188.84420571332458</c:v>
                </c:pt>
                <c:pt idx="39">
                  <c:v>130.63267537035736</c:v>
                </c:pt>
              </c:numCache>
            </c:numRef>
          </c:xVal>
          <c:yVal>
            <c:numRef>
              <c:f>Correlation_2!$O$2:$O$41</c:f>
              <c:numCache>
                <c:formatCode>General</c:formatCode>
                <c:ptCount val="40"/>
                <c:pt idx="0">
                  <c:v>1.6954232856788936</c:v>
                </c:pt>
                <c:pt idx="1">
                  <c:v>2.201581698464564</c:v>
                </c:pt>
                <c:pt idx="2">
                  <c:v>1.257315342098746</c:v>
                </c:pt>
                <c:pt idx="3">
                  <c:v>1.3027831356328627</c:v>
                </c:pt>
                <c:pt idx="4">
                  <c:v>1.9786195390600869</c:v>
                </c:pt>
                <c:pt idx="5">
                  <c:v>1.9785959567501124</c:v>
                </c:pt>
                <c:pt idx="6">
                  <c:v>1.4948367519041814</c:v>
                </c:pt>
                <c:pt idx="7">
                  <c:v>2.2151702503129038</c:v>
                </c:pt>
                <c:pt idx="8">
                  <c:v>1.6887752314059947</c:v>
                </c:pt>
                <c:pt idx="9">
                  <c:v>1.7050896558220003</c:v>
                </c:pt>
                <c:pt idx="10">
                  <c:v>1.8535197237550622</c:v>
                </c:pt>
                <c:pt idx="11">
                  <c:v>2.2641156751661708</c:v>
                </c:pt>
                <c:pt idx="12">
                  <c:v>1.6767616974335271</c:v>
                </c:pt>
                <c:pt idx="13">
                  <c:v>1.6614302686127538</c:v>
                </c:pt>
                <c:pt idx="14">
                  <c:v>1.9617724878308886</c:v>
                </c:pt>
                <c:pt idx="15">
                  <c:v>1.6913678988078109</c:v>
                </c:pt>
                <c:pt idx="16">
                  <c:v>1.4208335291366454</c:v>
                </c:pt>
                <c:pt idx="17">
                  <c:v>1.6222573763666523</c:v>
                </c:pt>
                <c:pt idx="18">
                  <c:v>1.4629948759805174</c:v>
                </c:pt>
                <c:pt idx="19">
                  <c:v>1.6313888921773014</c:v>
                </c:pt>
                <c:pt idx="20">
                  <c:v>1.6676556785620757</c:v>
                </c:pt>
                <c:pt idx="21">
                  <c:v>1.3286972668626549</c:v>
                </c:pt>
                <c:pt idx="22">
                  <c:v>1.8170272456311558</c:v>
                </c:pt>
                <c:pt idx="23">
                  <c:v>1.3662419669213306</c:v>
                </c:pt>
                <c:pt idx="24">
                  <c:v>2.2955797775370717</c:v>
                </c:pt>
                <c:pt idx="25">
                  <c:v>2.0779330714991735</c:v>
                </c:pt>
                <c:pt idx="26">
                  <c:v>1.1338906673411693</c:v>
                </c:pt>
                <c:pt idx="27">
                  <c:v>1.6296446479378777</c:v>
                </c:pt>
                <c:pt idx="28">
                  <c:v>2.0835611653681152</c:v>
                </c:pt>
                <c:pt idx="29">
                  <c:v>1.6530094972925</c:v>
                </c:pt>
                <c:pt idx="30">
                  <c:v>1.9077106566285271</c:v>
                </c:pt>
                <c:pt idx="31">
                  <c:v>1.337852461959677</c:v>
                </c:pt>
                <c:pt idx="32">
                  <c:v>2.2725177639801628</c:v>
                </c:pt>
                <c:pt idx="33">
                  <c:v>1.9909589824499434</c:v>
                </c:pt>
                <c:pt idx="34">
                  <c:v>1.8965612455946541</c:v>
                </c:pt>
                <c:pt idx="35">
                  <c:v>1.6517004812461962</c:v>
                </c:pt>
                <c:pt idx="36">
                  <c:v>1.9967057970534781</c:v>
                </c:pt>
                <c:pt idx="37">
                  <c:v>2.1477957513886223</c:v>
                </c:pt>
                <c:pt idx="38">
                  <c:v>2.124304789368102</c:v>
                </c:pt>
                <c:pt idx="39">
                  <c:v>1.3977426345927428</c:v>
                </c:pt>
              </c:numCache>
            </c:numRef>
          </c:yVal>
          <c:smooth val="0"/>
          <c:extLst>
            <c:ext xmlns:c16="http://schemas.microsoft.com/office/drawing/2014/chart" uri="{C3380CC4-5D6E-409C-BE32-E72D297353CC}">
              <c16:uniqueId val="{00000001-933E-42B5-AC2C-4D678AD1E0A7}"/>
            </c:ext>
          </c:extLst>
        </c:ser>
        <c:dLbls>
          <c:showLegendKey val="0"/>
          <c:showVal val="0"/>
          <c:showCatName val="0"/>
          <c:showSerName val="0"/>
          <c:showPercent val="0"/>
          <c:showBubbleSize val="0"/>
        </c:dLbls>
        <c:axId val="1562153839"/>
        <c:axId val="1562136783"/>
      </c:scatterChart>
      <c:valAx>
        <c:axId val="156215383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baseline="0">
                    <a:effectLst/>
                  </a:rPr>
                  <a:t>Hours spent for the website creation </a:t>
                </a:r>
                <a:endParaRPr lang="en-US" sz="1000">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2136783"/>
        <c:crosses val="autoZero"/>
        <c:crossBetween val="midCat"/>
      </c:valAx>
      <c:valAx>
        <c:axId val="15621367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baseline="0">
                    <a:effectLst/>
                  </a:rPr>
                  <a:t>Hours spent in the website </a:t>
                </a:r>
                <a:endParaRPr lang="en-US" sz="1000">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215383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'Kolmogorov-Smirnoff test'!$A$2:$A$21</cx:f>
        <cx:lvl ptCount="20" formatCode="General">
          <cx:pt idx="0">46</cx:pt>
          <cx:pt idx="1">50</cx:pt>
          <cx:pt idx="2">100</cx:pt>
          <cx:pt idx="3">24</cx:pt>
          <cx:pt idx="4">95</cx:pt>
          <cx:pt idx="5">17</cx:pt>
          <cx:pt idx="6">82</cx:pt>
          <cx:pt idx="7">85</cx:pt>
          <cx:pt idx="8">81</cx:pt>
          <cx:pt idx="9">42</cx:pt>
          <cx:pt idx="10">94</cx:pt>
          <cx:pt idx="11">31</cx:pt>
          <cx:pt idx="12">24</cx:pt>
          <cx:pt idx="13">9</cx:pt>
          <cx:pt idx="14">63</cx:pt>
          <cx:pt idx="15">2</cx:pt>
          <cx:pt idx="16">33</cx:pt>
          <cx:pt idx="17">88</cx:pt>
          <cx:pt idx="18">36</cx:pt>
          <cx:pt idx="19">71</cx:pt>
        </cx:lvl>
      </cx:numDim>
    </cx:data>
  </cx:chartData>
  <cx:chart>
    <cx:title pos="t" align="ctr" overlay="0">
      <cx:tx>
        <cx:rich>
          <a:bodyPr spcFirstLastPara="1" vertOverflow="ellipsis" horzOverflow="overflow" wrap="square" lIns="0" tIns="0" rIns="0" bIns="0" anchor="ctr" anchorCtr="1"/>
          <a:lstStyle/>
          <a:p>
            <a:pPr algn="ctr" rtl="0">
              <a:defRPr/>
            </a:pPr>
            <a:r>
              <a:rPr lang="en-US" sz="1400" b="0" i="0" u="none" strike="noStrike" baseline="0" dirty="0">
                <a:solidFill>
                  <a:sysClr val="windowText" lastClr="000000">
                    <a:lumMod val="65000"/>
                    <a:lumOff val="35000"/>
                  </a:sysClr>
                </a:solidFill>
                <a:latin typeface="Calibri" panose="020F0502020204030204"/>
              </a:rPr>
              <a:t>Histogram of Non-Norm </a:t>
            </a:r>
            <a:r>
              <a:rPr lang="en-US" sz="1400" b="0" i="0" u="none" strike="noStrike" baseline="0" dirty="0" err="1">
                <a:solidFill>
                  <a:sysClr val="windowText" lastClr="000000">
                    <a:lumMod val="65000"/>
                    <a:lumOff val="35000"/>
                  </a:sysClr>
                </a:solidFill>
                <a:latin typeface="Calibri" panose="020F0502020204030204"/>
              </a:rPr>
              <a:t>Dist</a:t>
            </a:r>
            <a:r>
              <a:rPr lang="en-US" sz="1400" b="0" i="0" u="none" strike="noStrike" baseline="0" dirty="0">
                <a:solidFill>
                  <a:sysClr val="windowText" lastClr="000000">
                    <a:lumMod val="65000"/>
                    <a:lumOff val="35000"/>
                  </a:sysClr>
                </a:solidFill>
                <a:latin typeface="Calibri" panose="020F0502020204030204"/>
              </a:rPr>
              <a:t> Data</a:t>
            </a:r>
          </a:p>
        </cx:rich>
      </cx:tx>
    </cx:title>
    <cx:plotArea>
      <cx:plotAreaRegion>
        <cx:series layoutId="clusteredColumn" uniqueId="{F3D064C7-3997-4F8F-82FD-6F33DF668AEA}">
          <cx:tx>
            <cx:txData>
              <cx:f>'Kolmogorov-Smirnoff test'!$A$1</cx:f>
              <cx:v>Data</cx:v>
            </cx:txData>
          </cx:tx>
          <cx:dataId val="0"/>
          <cx:layoutPr>
            <cx:binning intervalClosed="r"/>
          </cx:layoutPr>
        </cx:series>
      </cx:plotAreaRegion>
      <cx:axis id="0">
        <cx:catScaling gapWidth="0"/>
        <cx:tickLabels/>
      </cx:axis>
      <cx:axis id="1">
        <cx:valScaling/>
        <cx:majorGridlines/>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'Kolmogorov-Smirnoff test2'!$A$2:$A$21</cx:f>
        <cx:lvl ptCount="20" formatCode="General">
          <cx:pt idx="0">10</cx:pt>
          <cx:pt idx="1">21</cx:pt>
          <cx:pt idx="2">32</cx:pt>
          <cx:pt idx="3">38</cx:pt>
          <cx:pt idx="4">30</cx:pt>
          <cx:pt idx="5">45</cx:pt>
          <cx:pt idx="6">48</cx:pt>
          <cx:pt idx="7">57</cx:pt>
          <cx:pt idx="8">58</cx:pt>
          <cx:pt idx="9">60</cx:pt>
          <cx:pt idx="10">62</cx:pt>
          <cx:pt idx="11">68</cx:pt>
          <cx:pt idx="12">70</cx:pt>
          <cx:pt idx="13">75</cx:pt>
          <cx:pt idx="14">82</cx:pt>
          <cx:pt idx="15">90</cx:pt>
          <cx:pt idx="16">95</cx:pt>
          <cx:pt idx="17">97</cx:pt>
          <cx:pt idx="18">98</cx:pt>
          <cx:pt idx="19">99</cx:pt>
        </cx:lvl>
      </cx:numDim>
    </cx:data>
  </cx:chartData>
  <cx:chart>
    <cx:title pos="t" align="ctr" overlay="0">
      <cx:tx>
        <cx:txData>
          <cx:v>Histogram of norm-like Data</cx:v>
        </cx:txData>
      </cx:tx>
      <cx:txPr>
        <a:bodyPr spcFirstLastPara="1" vertOverflow="ellipsis" horzOverflow="overflow" wrap="square" lIns="0" tIns="0" rIns="0" bIns="0" anchor="ctr" anchorCtr="1"/>
        <a:lstStyle/>
        <a:p>
          <a:pPr algn="ctr" rtl="0">
            <a:defRPr/>
          </a:pPr>
          <a:r>
            <a:rPr lang="en-US" sz="1400" b="0" i="0" u="none" strike="noStrike" baseline="0" dirty="0">
              <a:solidFill>
                <a:sysClr val="windowText" lastClr="000000">
                  <a:lumMod val="65000"/>
                  <a:lumOff val="35000"/>
                </a:sysClr>
              </a:solidFill>
              <a:latin typeface="Calibri" panose="020F0502020204030204"/>
            </a:rPr>
            <a:t>Histogram of norm-like Data</a:t>
          </a:r>
        </a:p>
      </cx:txPr>
    </cx:title>
    <cx:plotArea>
      <cx:plotAreaRegion>
        <cx:series layoutId="clusteredColumn" uniqueId="{F3D064C7-3997-4F8F-82FD-6F33DF668AEA}">
          <cx:tx>
            <cx:txData>
              <cx:f>'Kolmogorov-Smirnoff test2'!$A$1</cx:f>
              <cx:v>Data</cx:v>
            </cx:txData>
          </cx:tx>
          <cx:dataId val="0"/>
          <cx:layoutPr>
            <cx:binning intervalClosed="r"/>
          </cx:layoutPr>
        </cx:series>
      </cx:plotAreaRegion>
      <cx:axis id="0">
        <cx:catScaling gapWidth="0"/>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E5C1B9-B57D-4BC1-BC02-9DD297C1F3A0}" type="datetimeFigureOut">
              <a:rPr lang="en-US" smtClean="0"/>
              <a:t>5/31/2023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E839E-31CB-49CD-B2B0-24F6FE661D89}" type="slidenum">
              <a:rPr lang="en-US" smtClean="0"/>
              <a:t>‹#›</a:t>
            </a:fld>
            <a:endParaRPr lang="en-US"/>
          </a:p>
        </p:txBody>
      </p:sp>
    </p:spTree>
    <p:extLst>
      <p:ext uri="{BB962C8B-B14F-4D97-AF65-F5344CB8AC3E}">
        <p14:creationId xmlns:p14="http://schemas.microsoft.com/office/powerpoint/2010/main" val="1392497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2F21-7D4B-8813-D417-4463D3CF55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C63824-7E97-A663-3674-37DB98DDCB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4BA325-0E4A-A7DC-4A06-288A06F7E083}"/>
              </a:ext>
            </a:extLst>
          </p:cNvPr>
          <p:cNvSpPr>
            <a:spLocks noGrp="1"/>
          </p:cNvSpPr>
          <p:nvPr>
            <p:ph type="dt" sz="half" idx="10"/>
          </p:nvPr>
        </p:nvSpPr>
        <p:spPr/>
        <p:txBody>
          <a:bodyPr/>
          <a:lstStyle/>
          <a:p>
            <a:fld id="{02DB40A5-088D-4C1E-97D6-CBF1F4EDAEC0}" type="datetime1">
              <a:rPr lang="en-US" smtClean="0"/>
              <a:t>5/31/2023</a:t>
            </a:fld>
            <a:endParaRPr lang="en-US"/>
          </a:p>
        </p:txBody>
      </p:sp>
      <p:sp>
        <p:nvSpPr>
          <p:cNvPr id="5" name="Footer Placeholder 4">
            <a:extLst>
              <a:ext uri="{FF2B5EF4-FFF2-40B4-BE49-F238E27FC236}">
                <a16:creationId xmlns:a16="http://schemas.microsoft.com/office/drawing/2014/main" id="{29BA1398-EF66-A617-3C31-65356687E8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54E67-EFDE-1059-28A1-F44C4F2BE313}"/>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276358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661DF-5E2D-7033-7CC3-39E98C60D7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A4241E-8CE1-C2E4-83AE-C78B9D210B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57563-78DA-FEE4-09DE-1773FB48A19F}"/>
              </a:ext>
            </a:extLst>
          </p:cNvPr>
          <p:cNvSpPr>
            <a:spLocks noGrp="1"/>
          </p:cNvSpPr>
          <p:nvPr>
            <p:ph type="dt" sz="half" idx="10"/>
          </p:nvPr>
        </p:nvSpPr>
        <p:spPr/>
        <p:txBody>
          <a:bodyPr/>
          <a:lstStyle/>
          <a:p>
            <a:fld id="{255FA994-36AF-4DD8-B18C-176A65C79F85}" type="datetime1">
              <a:rPr lang="en-US" smtClean="0"/>
              <a:t>5/31/2023</a:t>
            </a:fld>
            <a:endParaRPr lang="en-US"/>
          </a:p>
        </p:txBody>
      </p:sp>
      <p:sp>
        <p:nvSpPr>
          <p:cNvPr id="5" name="Footer Placeholder 4">
            <a:extLst>
              <a:ext uri="{FF2B5EF4-FFF2-40B4-BE49-F238E27FC236}">
                <a16:creationId xmlns:a16="http://schemas.microsoft.com/office/drawing/2014/main" id="{AB6AE1C2-526D-CE69-4968-BE9E13733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992A92-004E-5FA8-E9AF-19EADAA6251E}"/>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2341110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028FC8-AEDB-3A4C-4647-63D494E844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12A31F-9663-98FA-062E-996135C109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ACCF51-78B3-21C3-FDFE-27F1EC7C5CB9}"/>
              </a:ext>
            </a:extLst>
          </p:cNvPr>
          <p:cNvSpPr>
            <a:spLocks noGrp="1"/>
          </p:cNvSpPr>
          <p:nvPr>
            <p:ph type="dt" sz="half" idx="10"/>
          </p:nvPr>
        </p:nvSpPr>
        <p:spPr/>
        <p:txBody>
          <a:bodyPr/>
          <a:lstStyle/>
          <a:p>
            <a:fld id="{76338486-E63E-4550-ACD4-EFE3B900F4E4}" type="datetime1">
              <a:rPr lang="en-US" smtClean="0"/>
              <a:t>5/31/2023</a:t>
            </a:fld>
            <a:endParaRPr lang="en-US"/>
          </a:p>
        </p:txBody>
      </p:sp>
      <p:sp>
        <p:nvSpPr>
          <p:cNvPr id="5" name="Footer Placeholder 4">
            <a:extLst>
              <a:ext uri="{FF2B5EF4-FFF2-40B4-BE49-F238E27FC236}">
                <a16:creationId xmlns:a16="http://schemas.microsoft.com/office/drawing/2014/main" id="{E232FCE8-53D2-35F2-986C-48E6061DFE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670A21-FEBA-BAB8-E2F8-F7A375476F5E}"/>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297724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23586-6378-28D5-D574-941087A8B6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693FEE-AFB7-F11F-336C-2C6D9D4986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8BE38-EA09-D6C5-0AE5-0F12C882E2B4}"/>
              </a:ext>
            </a:extLst>
          </p:cNvPr>
          <p:cNvSpPr>
            <a:spLocks noGrp="1"/>
          </p:cNvSpPr>
          <p:nvPr>
            <p:ph type="dt" sz="half" idx="10"/>
          </p:nvPr>
        </p:nvSpPr>
        <p:spPr/>
        <p:txBody>
          <a:bodyPr/>
          <a:lstStyle/>
          <a:p>
            <a:fld id="{8BCCBE3D-1E22-4976-BE90-E2DB9A7DD373}" type="datetime1">
              <a:rPr lang="en-US" smtClean="0"/>
              <a:t>5/31/2023</a:t>
            </a:fld>
            <a:endParaRPr lang="en-US"/>
          </a:p>
        </p:txBody>
      </p:sp>
      <p:sp>
        <p:nvSpPr>
          <p:cNvPr id="5" name="Footer Placeholder 4">
            <a:extLst>
              <a:ext uri="{FF2B5EF4-FFF2-40B4-BE49-F238E27FC236}">
                <a16:creationId xmlns:a16="http://schemas.microsoft.com/office/drawing/2014/main" id="{E99D4B16-FE3E-6D58-0EDA-7CA9C9C21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D76A1-9C2A-E514-CBB9-A3F470997495}"/>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172794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44A46-CF9C-11C0-D9A3-465A18778E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D3374F-9F1E-2BF5-AB87-CA6F0377AE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80958E-A5AB-6524-D982-958B216214E3}"/>
              </a:ext>
            </a:extLst>
          </p:cNvPr>
          <p:cNvSpPr>
            <a:spLocks noGrp="1"/>
          </p:cNvSpPr>
          <p:nvPr>
            <p:ph type="dt" sz="half" idx="10"/>
          </p:nvPr>
        </p:nvSpPr>
        <p:spPr/>
        <p:txBody>
          <a:bodyPr/>
          <a:lstStyle/>
          <a:p>
            <a:fld id="{A9DAEDAF-5D42-4AD2-91F4-BBA1F2632930}" type="datetime1">
              <a:rPr lang="en-US" smtClean="0"/>
              <a:t>5/31/2023</a:t>
            </a:fld>
            <a:endParaRPr lang="en-US"/>
          </a:p>
        </p:txBody>
      </p:sp>
      <p:sp>
        <p:nvSpPr>
          <p:cNvPr id="5" name="Footer Placeholder 4">
            <a:extLst>
              <a:ext uri="{FF2B5EF4-FFF2-40B4-BE49-F238E27FC236}">
                <a16:creationId xmlns:a16="http://schemas.microsoft.com/office/drawing/2014/main" id="{A01C13BB-3D6D-0780-1AD9-3E8C0D5365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0F779-C8DC-58D6-BEC1-F60FBB2D5653}"/>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3276883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75EC0-E436-EF18-D0CE-DF9907EC2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33E07A-94C2-3B39-925B-D83CB63D66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6F460E-11CC-ECA2-0F8B-FEF99CB99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441E59-9F35-F405-5D06-EDC64DE35C9F}"/>
              </a:ext>
            </a:extLst>
          </p:cNvPr>
          <p:cNvSpPr>
            <a:spLocks noGrp="1"/>
          </p:cNvSpPr>
          <p:nvPr>
            <p:ph type="dt" sz="half" idx="10"/>
          </p:nvPr>
        </p:nvSpPr>
        <p:spPr/>
        <p:txBody>
          <a:bodyPr/>
          <a:lstStyle/>
          <a:p>
            <a:fld id="{CF13EF66-9543-4F0E-B504-3B740EB4683D}" type="datetime1">
              <a:rPr lang="en-US" smtClean="0"/>
              <a:t>5/31/2023</a:t>
            </a:fld>
            <a:endParaRPr lang="en-US"/>
          </a:p>
        </p:txBody>
      </p:sp>
      <p:sp>
        <p:nvSpPr>
          <p:cNvPr id="6" name="Footer Placeholder 5">
            <a:extLst>
              <a:ext uri="{FF2B5EF4-FFF2-40B4-BE49-F238E27FC236}">
                <a16:creationId xmlns:a16="http://schemas.microsoft.com/office/drawing/2014/main" id="{5BABC98F-7817-6B28-46F2-F32DB6EE83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66F9A3-B54F-E6A9-B1AC-211683ACC444}"/>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331678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934DC-EDCF-49F8-40C2-2608175749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2D1FB2-7D6E-8172-4381-4C85BECA3B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DF923E-831D-5904-8A24-7DD66F0370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802CDC-7106-07C0-63B5-4025635079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485781-65C7-F30C-767B-4F0278225A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FFA823-46D9-3F49-72A0-D4D9FB225171}"/>
              </a:ext>
            </a:extLst>
          </p:cNvPr>
          <p:cNvSpPr>
            <a:spLocks noGrp="1"/>
          </p:cNvSpPr>
          <p:nvPr>
            <p:ph type="dt" sz="half" idx="10"/>
          </p:nvPr>
        </p:nvSpPr>
        <p:spPr/>
        <p:txBody>
          <a:bodyPr/>
          <a:lstStyle/>
          <a:p>
            <a:fld id="{A6E5062B-61B4-4982-A866-787479C226C6}" type="datetime1">
              <a:rPr lang="en-US" smtClean="0"/>
              <a:t>5/31/2023</a:t>
            </a:fld>
            <a:endParaRPr lang="en-US"/>
          </a:p>
        </p:txBody>
      </p:sp>
      <p:sp>
        <p:nvSpPr>
          <p:cNvPr id="8" name="Footer Placeholder 7">
            <a:extLst>
              <a:ext uri="{FF2B5EF4-FFF2-40B4-BE49-F238E27FC236}">
                <a16:creationId xmlns:a16="http://schemas.microsoft.com/office/drawing/2014/main" id="{221493C5-E3DD-07F2-78DC-385A7C5F51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ABE74E-7806-CEE2-DFA6-8E58EEE44D9B}"/>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874947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26A0-3F1D-FE88-40F0-D10739D111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DB978F-8D39-B5A0-E117-CBFC25BE2F89}"/>
              </a:ext>
            </a:extLst>
          </p:cNvPr>
          <p:cNvSpPr>
            <a:spLocks noGrp="1"/>
          </p:cNvSpPr>
          <p:nvPr>
            <p:ph type="dt" sz="half" idx="10"/>
          </p:nvPr>
        </p:nvSpPr>
        <p:spPr/>
        <p:txBody>
          <a:bodyPr/>
          <a:lstStyle/>
          <a:p>
            <a:fld id="{8202BD1C-EF57-45FF-9044-8C45B526CE93}" type="datetime1">
              <a:rPr lang="en-US" smtClean="0"/>
              <a:t>5/31/2023</a:t>
            </a:fld>
            <a:endParaRPr lang="en-US"/>
          </a:p>
        </p:txBody>
      </p:sp>
      <p:sp>
        <p:nvSpPr>
          <p:cNvPr id="4" name="Footer Placeholder 3">
            <a:extLst>
              <a:ext uri="{FF2B5EF4-FFF2-40B4-BE49-F238E27FC236}">
                <a16:creationId xmlns:a16="http://schemas.microsoft.com/office/drawing/2014/main" id="{2E86AC4F-A289-5EB8-B7E2-724B6087D2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5E07D6-45C6-8B1E-494A-2BBDC4E43B6B}"/>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199624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29F53C-3BBC-DBB0-3EFD-BCDDB3B2EA74}"/>
              </a:ext>
            </a:extLst>
          </p:cNvPr>
          <p:cNvSpPr>
            <a:spLocks noGrp="1"/>
          </p:cNvSpPr>
          <p:nvPr>
            <p:ph type="dt" sz="half" idx="10"/>
          </p:nvPr>
        </p:nvSpPr>
        <p:spPr/>
        <p:txBody>
          <a:bodyPr/>
          <a:lstStyle/>
          <a:p>
            <a:fld id="{3A71A856-B76E-43A1-8F0B-5A7F391EF037}" type="datetime1">
              <a:rPr lang="en-US" smtClean="0"/>
              <a:t>5/31/2023</a:t>
            </a:fld>
            <a:endParaRPr lang="en-US"/>
          </a:p>
        </p:txBody>
      </p:sp>
      <p:sp>
        <p:nvSpPr>
          <p:cNvPr id="3" name="Footer Placeholder 2">
            <a:extLst>
              <a:ext uri="{FF2B5EF4-FFF2-40B4-BE49-F238E27FC236}">
                <a16:creationId xmlns:a16="http://schemas.microsoft.com/office/drawing/2014/main" id="{0FB2E760-AE2D-5B05-E729-A9C362956A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D924E6-F3F8-D239-256C-90339AA1206F}"/>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3113596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8C3A-2236-3615-54DD-EEFBF68030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E29333-DB41-F130-B6F2-E92D3CB298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221BF5-1CE5-7490-28CD-4D93BBDD8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5BFF38-DA0E-BE52-7830-ED6480C95DA1}"/>
              </a:ext>
            </a:extLst>
          </p:cNvPr>
          <p:cNvSpPr>
            <a:spLocks noGrp="1"/>
          </p:cNvSpPr>
          <p:nvPr>
            <p:ph type="dt" sz="half" idx="10"/>
          </p:nvPr>
        </p:nvSpPr>
        <p:spPr/>
        <p:txBody>
          <a:bodyPr/>
          <a:lstStyle/>
          <a:p>
            <a:fld id="{24383802-5335-4792-85D2-331FB6618373}" type="datetime1">
              <a:rPr lang="en-US" smtClean="0"/>
              <a:t>5/31/2023</a:t>
            </a:fld>
            <a:endParaRPr lang="en-US"/>
          </a:p>
        </p:txBody>
      </p:sp>
      <p:sp>
        <p:nvSpPr>
          <p:cNvPr id="6" name="Footer Placeholder 5">
            <a:extLst>
              <a:ext uri="{FF2B5EF4-FFF2-40B4-BE49-F238E27FC236}">
                <a16:creationId xmlns:a16="http://schemas.microsoft.com/office/drawing/2014/main" id="{4B31AEC9-6BF3-32E8-5A60-3EB582A043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F9431E-77AF-5044-94BB-B566B1194A15}"/>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115455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C23D-3897-B3C9-21CE-51DB530F5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9C1D1-F3CD-E256-4CD0-73BDC38A9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66EEB0-CC6C-D2B9-D2A7-BD151E3748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BD726-C0B4-50F9-9C5B-F3119DEFF00E}"/>
              </a:ext>
            </a:extLst>
          </p:cNvPr>
          <p:cNvSpPr>
            <a:spLocks noGrp="1"/>
          </p:cNvSpPr>
          <p:nvPr>
            <p:ph type="dt" sz="half" idx="10"/>
          </p:nvPr>
        </p:nvSpPr>
        <p:spPr/>
        <p:txBody>
          <a:bodyPr/>
          <a:lstStyle/>
          <a:p>
            <a:fld id="{DE2303FF-B30E-4547-B9AC-E02C12D997CC}" type="datetime1">
              <a:rPr lang="en-US" smtClean="0"/>
              <a:t>5/31/2023</a:t>
            </a:fld>
            <a:endParaRPr lang="en-US"/>
          </a:p>
        </p:txBody>
      </p:sp>
      <p:sp>
        <p:nvSpPr>
          <p:cNvPr id="6" name="Footer Placeholder 5">
            <a:extLst>
              <a:ext uri="{FF2B5EF4-FFF2-40B4-BE49-F238E27FC236}">
                <a16:creationId xmlns:a16="http://schemas.microsoft.com/office/drawing/2014/main" id="{AC3DD24C-DE9E-8807-B8E4-DA7D89680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A5CA5E-0235-C8BA-F2EA-8CD57BABDE07}"/>
              </a:ext>
            </a:extLst>
          </p:cNvPr>
          <p:cNvSpPr>
            <a:spLocks noGrp="1"/>
          </p:cNvSpPr>
          <p:nvPr>
            <p:ph type="sldNum" sz="quarter" idx="12"/>
          </p:nvPr>
        </p:nvSpPr>
        <p:spPr/>
        <p:txBody>
          <a:bodyPr/>
          <a:lstStyle/>
          <a:p>
            <a:fld id="{0475C479-3F9E-4E27-A3B2-F245444169DF}" type="slidenum">
              <a:rPr lang="en-US" smtClean="0"/>
              <a:t>‹#›</a:t>
            </a:fld>
            <a:endParaRPr lang="en-US"/>
          </a:p>
        </p:txBody>
      </p:sp>
    </p:spTree>
    <p:extLst>
      <p:ext uri="{BB962C8B-B14F-4D97-AF65-F5344CB8AC3E}">
        <p14:creationId xmlns:p14="http://schemas.microsoft.com/office/powerpoint/2010/main" val="295022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B291C5-C856-5F2A-3829-C3B867F038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653D0AC-08B0-0A05-DC1C-70F3CD9918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9FBD6-D009-661F-11EA-B48CAD9F7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9C0CF-363A-439C-AC76-1255972BF14D}" type="datetime1">
              <a:rPr lang="en-US" smtClean="0"/>
              <a:t>5/31/2023</a:t>
            </a:fld>
            <a:endParaRPr lang="en-US"/>
          </a:p>
        </p:txBody>
      </p:sp>
      <p:sp>
        <p:nvSpPr>
          <p:cNvPr id="5" name="Footer Placeholder 4">
            <a:extLst>
              <a:ext uri="{FF2B5EF4-FFF2-40B4-BE49-F238E27FC236}">
                <a16:creationId xmlns:a16="http://schemas.microsoft.com/office/drawing/2014/main" id="{A109C8C8-4297-034D-6438-B36D0B3D98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68E49F-C7A2-E96A-865C-D3C7250A52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5C479-3F9E-4E27-A3B2-F245444169DF}" type="slidenum">
              <a:rPr lang="en-US" smtClean="0"/>
              <a:t>‹#›</a:t>
            </a:fld>
            <a:endParaRPr lang="en-US"/>
          </a:p>
        </p:txBody>
      </p:sp>
      <p:pic>
        <p:nvPicPr>
          <p:cNvPr id="8" name="Picture 7" descr="Text&#10;&#10;Description automatically generated with medium confidence">
            <a:extLst>
              <a:ext uri="{FF2B5EF4-FFF2-40B4-BE49-F238E27FC236}">
                <a16:creationId xmlns:a16="http://schemas.microsoft.com/office/drawing/2014/main" id="{B84726D1-96C7-8D71-2DDB-0D9B9E616DB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2364" y="-4906"/>
            <a:ext cx="1265381" cy="382086"/>
          </a:xfrm>
          <a:prstGeom prst="rect">
            <a:avLst/>
          </a:prstGeom>
        </p:spPr>
      </p:pic>
      <p:sp>
        <p:nvSpPr>
          <p:cNvPr id="10" name="TextBox 9">
            <a:extLst>
              <a:ext uri="{FF2B5EF4-FFF2-40B4-BE49-F238E27FC236}">
                <a16:creationId xmlns:a16="http://schemas.microsoft.com/office/drawing/2014/main" id="{50A8C2AB-9207-C53F-239F-D4A92ACC656E}"/>
              </a:ext>
            </a:extLst>
          </p:cNvPr>
          <p:cNvSpPr txBox="1"/>
          <p:nvPr userDrawn="1"/>
        </p:nvSpPr>
        <p:spPr>
          <a:xfrm>
            <a:off x="1450109" y="1072"/>
            <a:ext cx="5911105" cy="307777"/>
          </a:xfrm>
          <a:prstGeom prst="rect">
            <a:avLst/>
          </a:prstGeom>
          <a:noFill/>
        </p:spPr>
        <p:txBody>
          <a:bodyPr wrap="none" rtlCol="0">
            <a:spAutoFit/>
          </a:bodyPr>
          <a:lstStyle/>
          <a:p>
            <a:r>
              <a:rPr lang="el-GR" sz="1400" dirty="0">
                <a:solidFill>
                  <a:schemeClr val="tx2">
                    <a:lumMod val="75000"/>
                  </a:schemeClr>
                </a:solidFill>
              </a:rPr>
              <a:t>Τμήμα Μηχανικών Σχεδίασης Προϊόντων και Συστημάτων </a:t>
            </a:r>
            <a:r>
              <a:rPr lang="el-GR" sz="1400" dirty="0"/>
              <a:t>– Δαγλής Θεόδωρος</a:t>
            </a:r>
            <a:endParaRPr lang="en-US" sz="1400" dirty="0"/>
          </a:p>
        </p:txBody>
      </p:sp>
    </p:spTree>
    <p:extLst>
      <p:ext uri="{BB962C8B-B14F-4D97-AF65-F5344CB8AC3E}">
        <p14:creationId xmlns:p14="http://schemas.microsoft.com/office/powerpoint/2010/main" val="4259126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microsoft.com/office/2014/relationships/chartEx" Target="../charts/chartEx1.xml"/><Relationship Id="rId1" Type="http://schemas.openxmlformats.org/officeDocument/2006/relationships/slideLayout" Target="../slideLayouts/slideLayout2.xml"/><Relationship Id="rId5" Type="http://schemas.openxmlformats.org/officeDocument/2006/relationships/image" Target="../media/image9.png"/><Relationship Id="rId4" Type="http://schemas.microsoft.com/office/2014/relationships/chartEx" Target="../charts/chartEx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4AAF-0D77-6C8F-1DCF-60E6AFAEBA7B}"/>
              </a:ext>
            </a:extLst>
          </p:cNvPr>
          <p:cNvSpPr>
            <a:spLocks noGrp="1"/>
          </p:cNvSpPr>
          <p:nvPr>
            <p:ph type="ctrTitle"/>
          </p:nvPr>
        </p:nvSpPr>
        <p:spPr>
          <a:xfrm>
            <a:off x="1524000" y="2930012"/>
            <a:ext cx="9144000" cy="1838479"/>
          </a:xfrm>
        </p:spPr>
        <p:txBody>
          <a:bodyPr>
            <a:normAutofit fontScale="90000"/>
          </a:bodyPr>
          <a:lstStyle/>
          <a:p>
            <a:r>
              <a:rPr lang="el-GR" dirty="0"/>
              <a:t>Στατιστική Ανάλυση Δεδομένων Με χρήση του </a:t>
            </a:r>
            <a:r>
              <a:rPr lang="en-US" dirty="0"/>
              <a:t>Microsoft Excel</a:t>
            </a:r>
          </a:p>
        </p:txBody>
      </p:sp>
      <p:sp>
        <p:nvSpPr>
          <p:cNvPr id="3" name="Subtitle 2">
            <a:extLst>
              <a:ext uri="{FF2B5EF4-FFF2-40B4-BE49-F238E27FC236}">
                <a16:creationId xmlns:a16="http://schemas.microsoft.com/office/drawing/2014/main" id="{D154DCE1-E8B2-61C4-E97F-562E1146F013}"/>
              </a:ext>
            </a:extLst>
          </p:cNvPr>
          <p:cNvSpPr>
            <a:spLocks noGrp="1"/>
          </p:cNvSpPr>
          <p:nvPr>
            <p:ph type="subTitle" idx="1"/>
          </p:nvPr>
        </p:nvSpPr>
        <p:spPr>
          <a:xfrm>
            <a:off x="1524000" y="5461701"/>
            <a:ext cx="9144000" cy="674994"/>
          </a:xfrm>
        </p:spPr>
        <p:txBody>
          <a:bodyPr>
            <a:normAutofit/>
          </a:bodyPr>
          <a:lstStyle/>
          <a:p>
            <a:r>
              <a:rPr lang="el-GR" sz="2800" dirty="0"/>
              <a:t>Θεόδωρος Δαγλής</a:t>
            </a:r>
            <a:endParaRPr lang="en-US" sz="2800" dirty="0"/>
          </a:p>
        </p:txBody>
      </p:sp>
      <p:pic>
        <p:nvPicPr>
          <p:cNvPr id="5" name="Picture 4" descr="A picture containing text, sign&#10;&#10;Description automatically generated">
            <a:extLst>
              <a:ext uri="{FF2B5EF4-FFF2-40B4-BE49-F238E27FC236}">
                <a16:creationId xmlns:a16="http://schemas.microsoft.com/office/drawing/2014/main" id="{7A6090C8-7AB7-7254-330A-4F2459BD06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7935" y="698090"/>
            <a:ext cx="4954643" cy="2051355"/>
          </a:xfrm>
          <a:prstGeom prst="rect">
            <a:avLst/>
          </a:prstGeom>
        </p:spPr>
      </p:pic>
      <p:sp>
        <p:nvSpPr>
          <p:cNvPr id="6" name="Slide Number Placeholder 5">
            <a:extLst>
              <a:ext uri="{FF2B5EF4-FFF2-40B4-BE49-F238E27FC236}">
                <a16:creationId xmlns:a16="http://schemas.microsoft.com/office/drawing/2014/main" id="{5D1D17D1-15F6-4B5C-C1B9-0AAFF0352736}"/>
              </a:ext>
            </a:extLst>
          </p:cNvPr>
          <p:cNvSpPr>
            <a:spLocks noGrp="1"/>
          </p:cNvSpPr>
          <p:nvPr>
            <p:ph type="sldNum" sz="quarter" idx="12"/>
          </p:nvPr>
        </p:nvSpPr>
        <p:spPr/>
        <p:txBody>
          <a:bodyPr/>
          <a:lstStyle/>
          <a:p>
            <a:fld id="{0475C479-3F9E-4E27-A3B2-F245444169DF}" type="slidenum">
              <a:rPr lang="en-US" smtClean="0"/>
              <a:t>1</a:t>
            </a:fld>
            <a:endParaRPr lang="en-US"/>
          </a:p>
        </p:txBody>
      </p:sp>
    </p:spTree>
    <p:extLst>
      <p:ext uri="{BB962C8B-B14F-4D97-AF65-F5344CB8AC3E}">
        <p14:creationId xmlns:p14="http://schemas.microsoft.com/office/powerpoint/2010/main" val="4186302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7B0D-5E38-B322-9C5D-BCE46C5B7E13}"/>
              </a:ext>
            </a:extLst>
          </p:cNvPr>
          <p:cNvSpPr>
            <a:spLocks noGrp="1"/>
          </p:cNvSpPr>
          <p:nvPr>
            <p:ph type="title"/>
          </p:nvPr>
        </p:nvSpPr>
        <p:spPr/>
        <p:txBody>
          <a:bodyPr/>
          <a:lstStyle/>
          <a:p>
            <a:r>
              <a:rPr lang="el-GR" dirty="0"/>
              <a:t>Στατιστικός Έλεγχος Υποθέσεων</a:t>
            </a:r>
            <a:endParaRPr lang="en-US" dirty="0"/>
          </a:p>
        </p:txBody>
      </p:sp>
      <p:sp>
        <p:nvSpPr>
          <p:cNvPr id="3" name="Content Placeholder 2">
            <a:extLst>
              <a:ext uri="{FF2B5EF4-FFF2-40B4-BE49-F238E27FC236}">
                <a16:creationId xmlns:a16="http://schemas.microsoft.com/office/drawing/2014/main" id="{CF9E68D1-1A23-A2E1-59D0-2F5C84DF35CD}"/>
              </a:ext>
            </a:extLst>
          </p:cNvPr>
          <p:cNvSpPr>
            <a:spLocks noGrp="1"/>
          </p:cNvSpPr>
          <p:nvPr>
            <p:ph idx="1"/>
          </p:nvPr>
        </p:nvSpPr>
        <p:spPr>
          <a:xfrm>
            <a:off x="838200" y="1825624"/>
            <a:ext cx="10515600" cy="4820981"/>
          </a:xfrm>
        </p:spPr>
        <p:txBody>
          <a:bodyPr>
            <a:noAutofit/>
          </a:bodyPr>
          <a:lstStyle/>
          <a:p>
            <a:pPr algn="just"/>
            <a:r>
              <a:rPr lang="el-GR" sz="1900" dirty="0"/>
              <a:t>Σε ένα στατιστικό έλεγχο υποθέσεων θέτουμε ένα ερευνητικό ερώτημα (μηδενική υπόθεση Η0), υπονοώντας κατ’ αυτό τον τρόπο και μία εναλλακτική υπόθεση (</a:t>
            </a:r>
            <a:r>
              <a:rPr lang="el-GR" sz="1900" dirty="0" err="1"/>
              <a:t>Ηα</a:t>
            </a:r>
            <a:r>
              <a:rPr lang="el-GR" sz="1900" dirty="0"/>
              <a:t>) αντίθετη της Η0, και προσπαθούμε να αποδείξουμε αν η Η0 μπορεί να απορριφθεί (δεχόμενοι την </a:t>
            </a:r>
            <a:r>
              <a:rPr lang="el-GR" sz="1900" dirty="0" err="1"/>
              <a:t>Ηα</a:t>
            </a:r>
            <a:r>
              <a:rPr lang="el-GR" sz="1900" dirty="0"/>
              <a:t>)</a:t>
            </a:r>
          </a:p>
          <a:p>
            <a:pPr algn="just"/>
            <a:r>
              <a:rPr lang="el-GR" sz="1900" b="1" dirty="0"/>
              <a:t>Προσοχή! Απορρίπτοντας</a:t>
            </a:r>
            <a:r>
              <a:rPr lang="en-US" sz="1900" b="1" dirty="0"/>
              <a:t> </a:t>
            </a:r>
            <a:r>
              <a:rPr lang="el-GR" sz="1900" b="1" dirty="0"/>
              <a:t>την Η0, δεχόμαστε την </a:t>
            </a:r>
            <a:r>
              <a:rPr lang="el-GR" sz="1900" b="1" dirty="0" err="1"/>
              <a:t>Ηα</a:t>
            </a:r>
            <a:r>
              <a:rPr lang="el-GR" sz="1900" b="1" dirty="0"/>
              <a:t> </a:t>
            </a:r>
            <a:r>
              <a:rPr lang="en-US" sz="1900" b="1" dirty="0"/>
              <a:t>(</a:t>
            </a:r>
            <a:r>
              <a:rPr lang="el-GR" sz="1900" b="1" dirty="0"/>
              <a:t>αφού τις συνθέτουμε με τρόπο που να είναι αντίθετες</a:t>
            </a:r>
            <a:r>
              <a:rPr lang="en-US" sz="1900" b="1" dirty="0"/>
              <a:t>), </a:t>
            </a:r>
            <a:r>
              <a:rPr lang="el-GR" sz="1900" b="1" dirty="0"/>
              <a:t>αν όμως δεν καταφέρουμε να απορρίψουμε τη μηδενική υπόθεση σημαίνει ότι είναι απαραίτητα αληθής η Η0?</a:t>
            </a:r>
            <a:endParaRPr lang="en-US" sz="1900" b="1" dirty="0"/>
          </a:p>
          <a:p>
            <a:pPr algn="just"/>
            <a:r>
              <a:rPr lang="el-GR" sz="1900" dirty="0"/>
              <a:t>Σε κάθε στατιστικό έλεγχο υποθέσεων λαμβάνουμε μία στατιστική τιμή (</a:t>
            </a:r>
            <a:r>
              <a:rPr lang="en-US" sz="1900" dirty="0"/>
              <a:t>test statistic</a:t>
            </a:r>
            <a:r>
              <a:rPr lang="el-GR" sz="1900" dirty="0"/>
              <a:t>) - θα το δείτε συνήθως σαν </a:t>
            </a:r>
            <a:r>
              <a:rPr lang="en-US" sz="1900" dirty="0"/>
              <a:t>t-stat, f-stat, </a:t>
            </a:r>
            <a:r>
              <a:rPr lang="el-GR" sz="1900" dirty="0" err="1"/>
              <a:t>κτλ</a:t>
            </a:r>
            <a:r>
              <a:rPr lang="el-GR" sz="1900" dirty="0"/>
              <a:t>, αναλόγως του ελέγχου υποθέσεων, την οποία θα πρέπει να συγκρίνουμε με την κρίσιμη τιμή (</a:t>
            </a:r>
            <a:r>
              <a:rPr lang="en-US" sz="1900" dirty="0"/>
              <a:t>critical value</a:t>
            </a:r>
            <a:r>
              <a:rPr lang="el-GR" sz="1900" dirty="0"/>
              <a:t>) την οποία λαμβάνουμε από τους στατιστικούς πίνακες, ώστε να αποφανθούμε αν απορρίπτουμε τη μηδενική υπόθεση ή όχι</a:t>
            </a:r>
          </a:p>
          <a:p>
            <a:pPr algn="just"/>
            <a:r>
              <a:rPr lang="el-GR" sz="1900" dirty="0"/>
              <a:t>Ισοδύναμα, μπορούμε να αποφύγουμε αυτή την παραπομπή στους σχετικούς πίνακες ελέγχοντας το επίπεδο σημαντικότητας. Το επίπεδο σημαντικότητας</a:t>
            </a:r>
            <a:r>
              <a:rPr lang="en-US" sz="1900" dirty="0"/>
              <a:t> (p-value) </a:t>
            </a:r>
            <a:r>
              <a:rPr lang="el-GR" sz="1900" dirty="0"/>
              <a:t>αντιπροσωπεύει πόσο πιθανό είναι τα δεδομένα να έχουν προέλθει υπό την Η0, ή αλλιώς διατυπωμένο, πόσο σπάνια είναι τα αποτελέσματα υπό την υπόθεση ότι η Η0 είναι αληθής. Όσο πιο μικρή η τιμή του </a:t>
            </a:r>
            <a:r>
              <a:rPr lang="en-US" sz="1900" dirty="0"/>
              <a:t>p-value</a:t>
            </a:r>
            <a:r>
              <a:rPr lang="el-GR" sz="1900" dirty="0"/>
              <a:t>, τόσο λιγότερο πιθανό είναι τα αποτελέσματα να έχουν προέλθει τυχαία.</a:t>
            </a:r>
          </a:p>
        </p:txBody>
      </p:sp>
      <p:sp>
        <p:nvSpPr>
          <p:cNvPr id="4" name="Slide Number Placeholder 3">
            <a:extLst>
              <a:ext uri="{FF2B5EF4-FFF2-40B4-BE49-F238E27FC236}">
                <a16:creationId xmlns:a16="http://schemas.microsoft.com/office/drawing/2014/main" id="{CE024351-8E6D-C529-39A9-4F9E7060CECE}"/>
              </a:ext>
            </a:extLst>
          </p:cNvPr>
          <p:cNvSpPr>
            <a:spLocks noGrp="1"/>
          </p:cNvSpPr>
          <p:nvPr>
            <p:ph type="sldNum" sz="quarter" idx="12"/>
          </p:nvPr>
        </p:nvSpPr>
        <p:spPr/>
        <p:txBody>
          <a:bodyPr/>
          <a:lstStyle/>
          <a:p>
            <a:fld id="{0475C479-3F9E-4E27-A3B2-F245444169DF}" type="slidenum">
              <a:rPr lang="en-US" smtClean="0"/>
              <a:t>10</a:t>
            </a:fld>
            <a:endParaRPr lang="en-US"/>
          </a:p>
        </p:txBody>
      </p:sp>
    </p:spTree>
    <p:extLst>
      <p:ext uri="{BB962C8B-B14F-4D97-AF65-F5344CB8AC3E}">
        <p14:creationId xmlns:p14="http://schemas.microsoft.com/office/powerpoint/2010/main" val="2249800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7B0D-5E38-B322-9C5D-BCE46C5B7E13}"/>
              </a:ext>
            </a:extLst>
          </p:cNvPr>
          <p:cNvSpPr>
            <a:spLocks noGrp="1"/>
          </p:cNvSpPr>
          <p:nvPr>
            <p:ph type="title"/>
          </p:nvPr>
        </p:nvSpPr>
        <p:spPr/>
        <p:txBody>
          <a:bodyPr/>
          <a:lstStyle/>
          <a:p>
            <a:r>
              <a:rPr lang="el-GR" dirty="0"/>
              <a:t>Στατιστικός Έλεγχος Υποθέσεων</a:t>
            </a:r>
            <a:endParaRPr lang="en-US" dirty="0"/>
          </a:p>
        </p:txBody>
      </p:sp>
      <p:sp>
        <p:nvSpPr>
          <p:cNvPr id="3" name="Content Placeholder 2">
            <a:extLst>
              <a:ext uri="{FF2B5EF4-FFF2-40B4-BE49-F238E27FC236}">
                <a16:creationId xmlns:a16="http://schemas.microsoft.com/office/drawing/2014/main" id="{CF9E68D1-1A23-A2E1-59D0-2F5C84DF35CD}"/>
              </a:ext>
            </a:extLst>
          </p:cNvPr>
          <p:cNvSpPr>
            <a:spLocks noGrp="1"/>
          </p:cNvSpPr>
          <p:nvPr>
            <p:ph idx="1"/>
          </p:nvPr>
        </p:nvSpPr>
        <p:spPr>
          <a:xfrm>
            <a:off x="838200" y="1825624"/>
            <a:ext cx="10515600" cy="4820981"/>
          </a:xfrm>
        </p:spPr>
        <p:txBody>
          <a:bodyPr>
            <a:noAutofit/>
          </a:bodyPr>
          <a:lstStyle/>
          <a:p>
            <a:pPr algn="just"/>
            <a:r>
              <a:rPr lang="el-GR" sz="2000" dirty="0"/>
              <a:t>Για παράδειγμα, αν</a:t>
            </a:r>
            <a:r>
              <a:rPr lang="en-US" sz="2000" dirty="0"/>
              <a:t> p-value </a:t>
            </a:r>
            <a:r>
              <a:rPr lang="el-GR" sz="2000" dirty="0"/>
              <a:t>=</a:t>
            </a:r>
            <a:r>
              <a:rPr lang="en-US" sz="2000" dirty="0"/>
              <a:t> 0.05 (5%),</a:t>
            </a:r>
            <a:r>
              <a:rPr lang="el-GR" sz="2000" dirty="0"/>
              <a:t> σημαίνει ότι αν η Η0 είναι αληθής, 5% των περιπτώσεων θα λαμβάναμε μία στατιστική τιμή του ελέγχου το λιγότερο τόσο «ακραία» όσο αυτή που βρήκαμε</a:t>
            </a:r>
            <a:r>
              <a:rPr lang="en-US" sz="2000" dirty="0"/>
              <a:t> </a:t>
            </a:r>
            <a:r>
              <a:rPr lang="el-GR" sz="2000" dirty="0"/>
              <a:t>(στο συγκεκριμένο δείγμα)</a:t>
            </a:r>
          </a:p>
          <a:p>
            <a:pPr algn="just"/>
            <a:r>
              <a:rPr lang="el-GR" sz="2000" dirty="0"/>
              <a:t>Είθισται στη στατιστική να έχουμε ως σημείο αναφοράς το </a:t>
            </a:r>
            <a:r>
              <a:rPr lang="en-US" sz="2000" dirty="0"/>
              <a:t>p-value </a:t>
            </a:r>
            <a:r>
              <a:rPr lang="el-GR" sz="2000" dirty="0"/>
              <a:t>0.05 (5%), επομένως για </a:t>
            </a:r>
            <a:r>
              <a:rPr lang="en-US" sz="2000" dirty="0"/>
              <a:t>p-value </a:t>
            </a:r>
            <a:r>
              <a:rPr lang="el-GR" sz="2000" dirty="0"/>
              <a:t>μικρότερο από 0.05 απορρίπτουμε την Η0</a:t>
            </a:r>
            <a:endParaRPr lang="en-US" sz="2000" dirty="0"/>
          </a:p>
          <a:p>
            <a:pPr algn="just"/>
            <a:r>
              <a:rPr lang="en-US" sz="2000" dirty="0"/>
              <a:t>Hint: </a:t>
            </a:r>
            <a:r>
              <a:rPr lang="el-GR" sz="2000" dirty="0"/>
              <a:t>Όσο πιο μεγάλη η απόκλιση της στατιστικής τιμής από την κρίσιμη τιμή, απορρίπτοντας τη μηδενική υπόθεση, τόσο πιο μικρό αναμένουμε το </a:t>
            </a:r>
            <a:r>
              <a:rPr lang="en-US" sz="2000" dirty="0"/>
              <a:t>p-value</a:t>
            </a:r>
          </a:p>
          <a:p>
            <a:pPr algn="just"/>
            <a:r>
              <a:rPr lang="el-GR" sz="2000" dirty="0"/>
              <a:t>Παραδείγματα Η0 και </a:t>
            </a:r>
            <a:r>
              <a:rPr lang="el-GR" sz="2000" dirty="0" err="1"/>
              <a:t>Ηα</a:t>
            </a:r>
            <a:endParaRPr lang="el-GR" sz="2000" dirty="0"/>
          </a:p>
          <a:p>
            <a:pPr lvl="1" algn="just"/>
            <a:r>
              <a:rPr lang="el-GR" sz="2000" dirty="0"/>
              <a:t>Η0=Δεν υπάρχει διαφορά μεταξύ των μέσων όρων δύο μεταβλητών, έναντι του </a:t>
            </a:r>
            <a:r>
              <a:rPr lang="el-GR" sz="2000" dirty="0" err="1"/>
              <a:t>Ηα</a:t>
            </a:r>
            <a:r>
              <a:rPr lang="el-GR" sz="2000" dirty="0"/>
              <a:t>= υπάρχει διαφορά μεταξύ των μέσων όρων δύο μεταβλητών</a:t>
            </a:r>
          </a:p>
          <a:p>
            <a:pPr lvl="1" algn="just"/>
            <a:r>
              <a:rPr lang="el-GR" sz="2000" dirty="0"/>
              <a:t>Η0: Δεν υπάρχουν διαφορές μεταξύ των τάξεων ενός πληθυσμού, έναντι του </a:t>
            </a:r>
            <a:r>
              <a:rPr lang="el-GR" sz="2000" dirty="0" err="1"/>
              <a:t>Ηα</a:t>
            </a:r>
            <a:r>
              <a:rPr lang="el-GR" sz="2000" dirty="0"/>
              <a:t>: Υπάρχουν διαφορές μεταξύ των τάξεων ενός πληθυσμού</a:t>
            </a:r>
          </a:p>
          <a:p>
            <a:pPr lvl="1" algn="just"/>
            <a:r>
              <a:rPr lang="el-GR" sz="2000" dirty="0"/>
              <a:t>Η0: Τα δεδομένα ακολουθούν (προέρχονται από) την κανονική κατανομή, έναντι του </a:t>
            </a:r>
            <a:r>
              <a:rPr lang="el-GR" sz="2000" dirty="0" err="1"/>
              <a:t>Ηα</a:t>
            </a:r>
            <a:r>
              <a:rPr lang="el-GR" sz="2000" dirty="0"/>
              <a:t>: Τα δεδομένα δεν ακολουθούν (δεν προέρχονται από) την κανονική κατανομή</a:t>
            </a:r>
          </a:p>
        </p:txBody>
      </p:sp>
      <p:sp>
        <p:nvSpPr>
          <p:cNvPr id="4" name="Slide Number Placeholder 3">
            <a:extLst>
              <a:ext uri="{FF2B5EF4-FFF2-40B4-BE49-F238E27FC236}">
                <a16:creationId xmlns:a16="http://schemas.microsoft.com/office/drawing/2014/main" id="{CE024351-8E6D-C529-39A9-4F9E7060CECE}"/>
              </a:ext>
            </a:extLst>
          </p:cNvPr>
          <p:cNvSpPr>
            <a:spLocks noGrp="1"/>
          </p:cNvSpPr>
          <p:nvPr>
            <p:ph type="sldNum" sz="quarter" idx="12"/>
          </p:nvPr>
        </p:nvSpPr>
        <p:spPr/>
        <p:txBody>
          <a:bodyPr/>
          <a:lstStyle/>
          <a:p>
            <a:fld id="{0475C479-3F9E-4E27-A3B2-F245444169DF}" type="slidenum">
              <a:rPr lang="en-US" smtClean="0"/>
              <a:t>11</a:t>
            </a:fld>
            <a:endParaRPr lang="en-US"/>
          </a:p>
        </p:txBody>
      </p:sp>
    </p:spTree>
    <p:extLst>
      <p:ext uri="{BB962C8B-B14F-4D97-AF65-F5344CB8AC3E}">
        <p14:creationId xmlns:p14="http://schemas.microsoft.com/office/powerpoint/2010/main" val="2967695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7B0D-5E38-B322-9C5D-BCE46C5B7E13}"/>
              </a:ext>
            </a:extLst>
          </p:cNvPr>
          <p:cNvSpPr>
            <a:spLocks noGrp="1"/>
          </p:cNvSpPr>
          <p:nvPr>
            <p:ph type="title"/>
          </p:nvPr>
        </p:nvSpPr>
        <p:spPr/>
        <p:txBody>
          <a:bodyPr/>
          <a:lstStyle/>
          <a:p>
            <a:r>
              <a:rPr lang="el-GR" dirty="0"/>
              <a:t>Στατιστικός Έλεγχος Υποθέσεων</a:t>
            </a:r>
            <a:endParaRPr lang="en-US" dirty="0"/>
          </a:p>
        </p:txBody>
      </p:sp>
      <p:graphicFrame>
        <p:nvGraphicFramePr>
          <p:cNvPr id="5" name="Content Placeholder 4">
            <a:extLst>
              <a:ext uri="{FF2B5EF4-FFF2-40B4-BE49-F238E27FC236}">
                <a16:creationId xmlns:a16="http://schemas.microsoft.com/office/drawing/2014/main" id="{601DB9DA-C170-AF6E-2A47-21ABAE8D5538}"/>
              </a:ext>
            </a:extLst>
          </p:cNvPr>
          <p:cNvGraphicFramePr>
            <a:graphicFrameLocks noGrp="1"/>
          </p:cNvGraphicFramePr>
          <p:nvPr>
            <p:ph idx="1"/>
            <p:extLst>
              <p:ext uri="{D42A27DB-BD31-4B8C-83A1-F6EECF244321}">
                <p14:modId xmlns:p14="http://schemas.microsoft.com/office/powerpoint/2010/main" val="2268744249"/>
              </p:ext>
            </p:extLst>
          </p:nvPr>
        </p:nvGraphicFramePr>
        <p:xfrm>
          <a:off x="838199" y="1690687"/>
          <a:ext cx="10714703" cy="1676400"/>
        </p:xfrm>
        <a:graphic>
          <a:graphicData uri="http://schemas.openxmlformats.org/drawingml/2006/table">
            <a:tbl>
              <a:tblPr>
                <a:tableStyleId>{5C22544A-7EE6-4342-B048-85BDC9FD1C3A}</a:tableStyleId>
              </a:tblPr>
              <a:tblGrid>
                <a:gridCol w="2878014">
                  <a:extLst>
                    <a:ext uri="{9D8B030D-6E8A-4147-A177-3AD203B41FA5}">
                      <a16:colId xmlns:a16="http://schemas.microsoft.com/office/drawing/2014/main" val="3534900324"/>
                    </a:ext>
                  </a:extLst>
                </a:gridCol>
                <a:gridCol w="943611">
                  <a:extLst>
                    <a:ext uri="{9D8B030D-6E8A-4147-A177-3AD203B41FA5}">
                      <a16:colId xmlns:a16="http://schemas.microsoft.com/office/drawing/2014/main" val="4080428657"/>
                    </a:ext>
                  </a:extLst>
                </a:gridCol>
                <a:gridCol w="3481924">
                  <a:extLst>
                    <a:ext uri="{9D8B030D-6E8A-4147-A177-3AD203B41FA5}">
                      <a16:colId xmlns:a16="http://schemas.microsoft.com/office/drawing/2014/main" val="3997397513"/>
                    </a:ext>
                  </a:extLst>
                </a:gridCol>
                <a:gridCol w="3411154">
                  <a:extLst>
                    <a:ext uri="{9D8B030D-6E8A-4147-A177-3AD203B41FA5}">
                      <a16:colId xmlns:a16="http://schemas.microsoft.com/office/drawing/2014/main" val="1100889680"/>
                    </a:ext>
                  </a:extLst>
                </a:gridCol>
              </a:tblGrid>
              <a:tr h="186466">
                <a:tc>
                  <a:txBody>
                    <a:bodyPr/>
                    <a:lstStyle/>
                    <a:p>
                      <a:pPr algn="ctr" fontAlgn="ctr"/>
                      <a:endParaRPr lang="en-US"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endParaRPr lang="en-US" sz="1800" b="0" i="0" u="none" strike="noStrike">
                        <a:solidFill>
                          <a:srgbClr val="000000"/>
                        </a:solidFill>
                        <a:effectLst/>
                        <a:latin typeface="Calibri" panose="020F0502020204030204" pitchFamily="34" charset="0"/>
                      </a:endParaRPr>
                    </a:p>
                  </a:txBody>
                  <a:tcPr marL="7620" marR="7620" marT="7620" marB="0" anchor="ctr"/>
                </a:tc>
                <a:tc gridSpan="2">
                  <a:txBody>
                    <a:bodyPr/>
                    <a:lstStyle/>
                    <a:p>
                      <a:pPr algn="ctr" fontAlgn="ctr"/>
                      <a:r>
                        <a:rPr lang="el-GR" sz="1800" b="1" u="none" strike="noStrike" dirty="0">
                          <a:effectLst/>
                        </a:rPr>
                        <a:t>Πιθανή απόφαση για την Η0</a:t>
                      </a:r>
                      <a:endParaRPr lang="el-GR" sz="1800" b="1" i="0" u="none" strike="noStrike" dirty="0">
                        <a:solidFill>
                          <a:srgbClr val="000000"/>
                        </a:solidFill>
                        <a:effectLst/>
                        <a:latin typeface="Calibri" panose="020F0502020204030204" pitchFamily="34" charset="0"/>
                      </a:endParaRPr>
                    </a:p>
                  </a:txBody>
                  <a:tcPr marL="7620" marR="7620" marT="7620" marB="0" anchor="ctr"/>
                </a:tc>
                <a:tc hMerge="1">
                  <a:txBody>
                    <a:bodyPr/>
                    <a:lstStyle/>
                    <a:p>
                      <a:endParaRPr lang="en-US"/>
                    </a:p>
                  </a:txBody>
                  <a:tcPr/>
                </a:tc>
                <a:extLst>
                  <a:ext uri="{0D108BD9-81ED-4DB2-BD59-A6C34878D82A}">
                    <a16:rowId xmlns:a16="http://schemas.microsoft.com/office/drawing/2014/main" val="1161725656"/>
                  </a:ext>
                </a:extLst>
              </a:tr>
              <a:tr h="186466">
                <a:tc>
                  <a:txBody>
                    <a:bodyPr/>
                    <a:lstStyle/>
                    <a:p>
                      <a:pPr algn="ctr" fontAlgn="ctr"/>
                      <a:endParaRPr lang="en-US"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b="1" u="none" strike="noStrike" dirty="0">
                          <a:effectLst/>
                        </a:rPr>
                        <a:t>Μη απόρριψη</a:t>
                      </a:r>
                      <a:endParaRPr lang="el-GR" sz="18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b="1" u="none" strike="noStrike" dirty="0">
                          <a:effectLst/>
                        </a:rPr>
                        <a:t>Απόρριψη</a:t>
                      </a:r>
                      <a:endParaRPr lang="el-GR" sz="18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825695575"/>
                  </a:ext>
                </a:extLst>
              </a:tr>
              <a:tr h="349623">
                <a:tc rowSpan="2">
                  <a:txBody>
                    <a:bodyPr/>
                    <a:lstStyle/>
                    <a:p>
                      <a:pPr algn="ctr" fontAlgn="ctr"/>
                      <a:r>
                        <a:rPr lang="el-GR" sz="1800" b="1" u="none" strike="noStrike" dirty="0">
                          <a:effectLst/>
                        </a:rPr>
                        <a:t>Πιθανή κατάσταση της Η0</a:t>
                      </a:r>
                      <a:endParaRPr lang="el-GR" sz="18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b="1" u="none" strike="noStrike">
                          <a:effectLst/>
                        </a:rPr>
                        <a:t>Αληθής</a:t>
                      </a:r>
                      <a:endParaRPr lang="el-GR" sz="18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u="none" strike="noStrike" dirty="0">
                          <a:effectLst/>
                        </a:rPr>
                        <a:t>Σωστή Απόφαση</a:t>
                      </a:r>
                      <a:endParaRPr lang="el-GR" sz="18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u="none" strike="noStrike">
                          <a:effectLst/>
                        </a:rPr>
                        <a:t>Μη σωστή Απόφαση (Σφάλμα τύπου Ι)</a:t>
                      </a:r>
                      <a:endParaRPr lang="el-GR" sz="18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643049676"/>
                  </a:ext>
                </a:extLst>
              </a:tr>
              <a:tr h="349623">
                <a:tc vMerge="1">
                  <a:txBody>
                    <a:bodyPr/>
                    <a:lstStyle/>
                    <a:p>
                      <a:endParaRPr lang="en-US"/>
                    </a:p>
                  </a:txBody>
                  <a:tcPr/>
                </a:tc>
                <a:tc>
                  <a:txBody>
                    <a:bodyPr/>
                    <a:lstStyle/>
                    <a:p>
                      <a:pPr algn="ctr" fontAlgn="ctr"/>
                      <a:r>
                        <a:rPr lang="el-GR" sz="1800" b="1" u="none" strike="noStrike" dirty="0">
                          <a:effectLst/>
                        </a:rPr>
                        <a:t>Ψευδής</a:t>
                      </a:r>
                      <a:endParaRPr lang="el-GR" sz="18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u="none" strike="noStrike">
                          <a:effectLst/>
                        </a:rPr>
                        <a:t>Μη σωστή απόφαση (Σφάλμα τύπου ΙΙ)</a:t>
                      </a:r>
                      <a:endParaRPr lang="el-GR" sz="18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l-GR" sz="1800" u="none" strike="noStrike" dirty="0">
                          <a:effectLst/>
                        </a:rPr>
                        <a:t>Σωστή Απόφαση</a:t>
                      </a:r>
                      <a:endParaRPr lang="el-GR"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31172125"/>
                  </a:ext>
                </a:extLst>
              </a:tr>
            </a:tbl>
          </a:graphicData>
        </a:graphic>
      </p:graphicFrame>
      <p:sp>
        <p:nvSpPr>
          <p:cNvPr id="4" name="Slide Number Placeholder 3">
            <a:extLst>
              <a:ext uri="{FF2B5EF4-FFF2-40B4-BE49-F238E27FC236}">
                <a16:creationId xmlns:a16="http://schemas.microsoft.com/office/drawing/2014/main" id="{CE024351-8E6D-C529-39A9-4F9E7060CECE}"/>
              </a:ext>
            </a:extLst>
          </p:cNvPr>
          <p:cNvSpPr>
            <a:spLocks noGrp="1"/>
          </p:cNvSpPr>
          <p:nvPr>
            <p:ph type="sldNum" sz="quarter" idx="12"/>
          </p:nvPr>
        </p:nvSpPr>
        <p:spPr/>
        <p:txBody>
          <a:bodyPr/>
          <a:lstStyle/>
          <a:p>
            <a:fld id="{0475C479-3F9E-4E27-A3B2-F245444169DF}" type="slidenum">
              <a:rPr lang="en-US" smtClean="0"/>
              <a:t>12</a:t>
            </a:fld>
            <a:endParaRPr lang="en-US"/>
          </a:p>
        </p:txBody>
      </p:sp>
      <p:sp>
        <p:nvSpPr>
          <p:cNvPr id="6" name="TextBox 5">
            <a:extLst>
              <a:ext uri="{FF2B5EF4-FFF2-40B4-BE49-F238E27FC236}">
                <a16:creationId xmlns:a16="http://schemas.microsoft.com/office/drawing/2014/main" id="{F42120A3-8236-14AE-D07C-53CCB056F344}"/>
              </a:ext>
            </a:extLst>
          </p:cNvPr>
          <p:cNvSpPr txBox="1"/>
          <p:nvPr/>
        </p:nvSpPr>
        <p:spPr>
          <a:xfrm>
            <a:off x="943897" y="4021401"/>
            <a:ext cx="10500851" cy="2031325"/>
          </a:xfrm>
          <a:prstGeom prst="rect">
            <a:avLst/>
          </a:prstGeom>
          <a:noFill/>
        </p:spPr>
        <p:txBody>
          <a:bodyPr wrap="square" rtlCol="0">
            <a:spAutoFit/>
          </a:bodyPr>
          <a:lstStyle/>
          <a:p>
            <a:r>
              <a:rPr lang="el-GR" dirty="0"/>
              <a:t>Η απόφαση απόρριψης της Η0 δεδομένου ότι είναι αληθής, αποτελεί σφάλμα τύπου Ι.</a:t>
            </a:r>
          </a:p>
          <a:p>
            <a:r>
              <a:rPr lang="el-GR" dirty="0"/>
              <a:t>α=</a:t>
            </a:r>
            <a:r>
              <a:rPr lang="en-US" dirty="0"/>
              <a:t>P</a:t>
            </a:r>
            <a:r>
              <a:rPr lang="el-GR" dirty="0"/>
              <a:t>(</a:t>
            </a:r>
            <a:r>
              <a:rPr lang="el-GR" dirty="0" err="1"/>
              <a:t>απορρ</a:t>
            </a:r>
            <a:r>
              <a:rPr lang="el-GR" dirty="0"/>
              <a:t>. Η0 | Η0 αληθής), και είναι το επίπεδο σημαντικότητας που αναφέραμε προηγουμένως</a:t>
            </a:r>
          </a:p>
          <a:p>
            <a:endParaRPr lang="el-GR" dirty="0"/>
          </a:p>
          <a:p>
            <a:r>
              <a:rPr lang="el-GR" dirty="0"/>
              <a:t>Η απόφαση μη απόρριψης της Η0 δεδομένου ότι είναι ψευδής, αποτελεί σφάλμα τύπου ΙΙ.</a:t>
            </a:r>
          </a:p>
          <a:p>
            <a:r>
              <a:rPr lang="el-GR" dirty="0"/>
              <a:t>β=</a:t>
            </a:r>
            <a:r>
              <a:rPr lang="en-US" dirty="0"/>
              <a:t>P</a:t>
            </a:r>
            <a:r>
              <a:rPr lang="el-GR" dirty="0"/>
              <a:t>(δεν </a:t>
            </a:r>
            <a:r>
              <a:rPr lang="el-GR" dirty="0" err="1"/>
              <a:t>απορρ</a:t>
            </a:r>
            <a:r>
              <a:rPr lang="el-GR" dirty="0"/>
              <a:t>. Η0 | Η0 ψευδής)</a:t>
            </a:r>
          </a:p>
          <a:p>
            <a:endParaRPr lang="el-GR" dirty="0"/>
          </a:p>
          <a:p>
            <a:r>
              <a:rPr lang="el-GR" dirty="0"/>
              <a:t>1-β=</a:t>
            </a:r>
            <a:r>
              <a:rPr lang="en-US" dirty="0"/>
              <a:t> P</a:t>
            </a:r>
            <a:r>
              <a:rPr lang="el-GR" dirty="0"/>
              <a:t>(</a:t>
            </a:r>
            <a:r>
              <a:rPr lang="el-GR" dirty="0" err="1"/>
              <a:t>απορρ</a:t>
            </a:r>
            <a:r>
              <a:rPr lang="el-GR" dirty="0"/>
              <a:t>. Η0 | Η0 ψευδής), και ονομάζεται δύναμη/ισχύς (</a:t>
            </a:r>
            <a:r>
              <a:rPr lang="en-US" dirty="0"/>
              <a:t>power</a:t>
            </a:r>
            <a:r>
              <a:rPr lang="el-GR" dirty="0"/>
              <a:t>) του ελέγχου </a:t>
            </a:r>
          </a:p>
        </p:txBody>
      </p:sp>
    </p:spTree>
    <p:extLst>
      <p:ext uri="{BB962C8B-B14F-4D97-AF65-F5344CB8AC3E}">
        <p14:creationId xmlns:p14="http://schemas.microsoft.com/office/powerpoint/2010/main" val="1622077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771C-C5C1-79A2-4AD2-0E86C786441D}"/>
              </a:ext>
            </a:extLst>
          </p:cNvPr>
          <p:cNvSpPr>
            <a:spLocks noGrp="1"/>
          </p:cNvSpPr>
          <p:nvPr>
            <p:ph type="title"/>
          </p:nvPr>
        </p:nvSpPr>
        <p:spPr/>
        <p:txBody>
          <a:bodyPr/>
          <a:lstStyle/>
          <a:p>
            <a:r>
              <a:rPr lang="el-GR" dirty="0"/>
              <a:t>Έλεγχος κανονικότητας δείγματος</a:t>
            </a:r>
            <a:endParaRPr lang="en-US" dirty="0"/>
          </a:p>
        </p:txBody>
      </p:sp>
      <p:sp>
        <p:nvSpPr>
          <p:cNvPr id="3" name="Content Placeholder 2">
            <a:extLst>
              <a:ext uri="{FF2B5EF4-FFF2-40B4-BE49-F238E27FC236}">
                <a16:creationId xmlns:a16="http://schemas.microsoft.com/office/drawing/2014/main" id="{54760660-442C-2687-C24D-8FAA9C6D1265}"/>
              </a:ext>
            </a:extLst>
          </p:cNvPr>
          <p:cNvSpPr>
            <a:spLocks noGrp="1"/>
          </p:cNvSpPr>
          <p:nvPr>
            <p:ph idx="1"/>
          </p:nvPr>
        </p:nvSpPr>
        <p:spPr>
          <a:xfrm>
            <a:off x="838200" y="1825625"/>
            <a:ext cx="5021826" cy="4351338"/>
          </a:xfrm>
        </p:spPr>
        <p:txBody>
          <a:bodyPr>
            <a:normAutofit fontScale="77500" lnSpcReduction="20000"/>
          </a:bodyPr>
          <a:lstStyle/>
          <a:p>
            <a:r>
              <a:rPr lang="en-US" dirty="0"/>
              <a:t>Kolmogorov-Smirnoff test (</a:t>
            </a:r>
            <a:r>
              <a:rPr lang="el-GR" dirty="0"/>
              <a:t>συνήθως για μικρά δείγματα</a:t>
            </a:r>
            <a:r>
              <a:rPr lang="en-US" dirty="0"/>
              <a:t>)</a:t>
            </a:r>
          </a:p>
          <a:p>
            <a:r>
              <a:rPr lang="en-US" dirty="0"/>
              <a:t>Shapiro-Wilk test (</a:t>
            </a:r>
            <a:r>
              <a:rPr lang="el-GR" dirty="0"/>
              <a:t>συνήθως για μεγάλα δείγματα</a:t>
            </a:r>
            <a:r>
              <a:rPr lang="en-US" dirty="0"/>
              <a:t>)</a:t>
            </a:r>
          </a:p>
          <a:p>
            <a:r>
              <a:rPr lang="el-GR" dirty="0"/>
              <a:t>Η0</a:t>
            </a:r>
            <a:r>
              <a:rPr lang="en-US" dirty="0"/>
              <a:t>: </a:t>
            </a:r>
            <a:r>
              <a:rPr lang="el-GR" dirty="0"/>
              <a:t>Τα δεδομένα ακολουθούν την κανονική κατανομή</a:t>
            </a:r>
            <a:endParaRPr lang="en-US" dirty="0"/>
          </a:p>
          <a:p>
            <a:r>
              <a:rPr lang="el-GR" dirty="0"/>
              <a:t>Η</a:t>
            </a:r>
            <a:r>
              <a:rPr lang="en-US" dirty="0"/>
              <a:t>a: </a:t>
            </a:r>
            <a:r>
              <a:rPr lang="el-GR" dirty="0"/>
              <a:t>Τα δεδομένα δεν ακολουθούν την κανονική κατανομή</a:t>
            </a:r>
            <a:endParaRPr lang="en-US" dirty="0"/>
          </a:p>
          <a:p>
            <a:endParaRPr lang="en-US" dirty="0"/>
          </a:p>
          <a:p>
            <a:r>
              <a:rPr lang="el-GR" dirty="0"/>
              <a:t>Απεικόνιση </a:t>
            </a:r>
            <a:r>
              <a:rPr lang="en-US" dirty="0"/>
              <a:t>Quantile-quantile (</a:t>
            </a:r>
            <a:r>
              <a:rPr lang="en-US" dirty="0" err="1"/>
              <a:t>qq</a:t>
            </a:r>
            <a:r>
              <a:rPr lang="en-US" dirty="0"/>
              <a:t>-plot) </a:t>
            </a:r>
            <a:r>
              <a:rPr lang="el-GR" dirty="0"/>
              <a:t>κανονικής κατανομής</a:t>
            </a:r>
          </a:p>
          <a:p>
            <a:r>
              <a:rPr lang="el-GR" dirty="0"/>
              <a:t>Το ιστόγραμμα μας δίνει μία γρήγορη «εικόνα» της κατανομής των δεδομένων</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1B075EA-A3B5-C232-078D-0087C20EC7FD}"/>
              </a:ext>
            </a:extLst>
          </p:cNvPr>
          <p:cNvSpPr>
            <a:spLocks noGrp="1"/>
          </p:cNvSpPr>
          <p:nvPr>
            <p:ph type="sldNum" sz="quarter" idx="12"/>
          </p:nvPr>
        </p:nvSpPr>
        <p:spPr/>
        <p:txBody>
          <a:bodyPr/>
          <a:lstStyle/>
          <a:p>
            <a:fld id="{0475C479-3F9E-4E27-A3B2-F245444169DF}" type="slidenum">
              <a:rPr lang="en-US" smtClean="0"/>
              <a:t>13</a:t>
            </a:fld>
            <a:endParaRPr lang="en-US"/>
          </a:p>
        </p:txBody>
      </p:sp>
      <p:pic>
        <p:nvPicPr>
          <p:cNvPr id="2050" name="Picture 2">
            <a:extLst>
              <a:ext uri="{FF2B5EF4-FFF2-40B4-BE49-F238E27FC236}">
                <a16:creationId xmlns:a16="http://schemas.microsoft.com/office/drawing/2014/main" id="{F8ED8B24-F3A0-D6BE-A82D-4988C5F44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4326" y="1376517"/>
            <a:ext cx="4365586" cy="513848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50B5E78-23D8-B174-3047-B449E09FA00B}"/>
              </a:ext>
            </a:extLst>
          </p:cNvPr>
          <p:cNvSpPr txBox="1"/>
          <p:nvPr/>
        </p:nvSpPr>
        <p:spPr>
          <a:xfrm>
            <a:off x="6997684" y="6582975"/>
            <a:ext cx="5388079" cy="276999"/>
          </a:xfrm>
          <a:prstGeom prst="rect">
            <a:avLst/>
          </a:prstGeom>
          <a:noFill/>
        </p:spPr>
        <p:txBody>
          <a:bodyPr wrap="square" rtlCol="0">
            <a:spAutoFit/>
          </a:bodyPr>
          <a:lstStyle/>
          <a:p>
            <a:r>
              <a:rPr lang="en-US" sz="1200" dirty="0" err="1"/>
              <a:t>Source:https</a:t>
            </a:r>
            <a:r>
              <a:rPr lang="en-US" sz="1200" dirty="0"/>
              <a:t>://real-statistics.com/statistics-tables/</a:t>
            </a:r>
            <a:r>
              <a:rPr lang="en-US" sz="1200" dirty="0" err="1"/>
              <a:t>kolmogorov</a:t>
            </a:r>
            <a:r>
              <a:rPr lang="en-US" sz="1200" dirty="0"/>
              <a:t>-</a:t>
            </a:r>
            <a:r>
              <a:rPr lang="en-US" sz="1200" dirty="0" err="1"/>
              <a:t>smirnov</a:t>
            </a:r>
            <a:r>
              <a:rPr lang="en-US" sz="1200" dirty="0"/>
              <a:t>-table/</a:t>
            </a:r>
          </a:p>
        </p:txBody>
      </p:sp>
    </p:spTree>
    <p:extLst>
      <p:ext uri="{BB962C8B-B14F-4D97-AF65-F5344CB8AC3E}">
        <p14:creationId xmlns:p14="http://schemas.microsoft.com/office/powerpoint/2010/main" val="1785008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54A4-EDF6-A6D2-B9E3-D3694D9DD258}"/>
              </a:ext>
            </a:extLst>
          </p:cNvPr>
          <p:cNvSpPr>
            <a:spLocks noGrp="1"/>
          </p:cNvSpPr>
          <p:nvPr>
            <p:ph type="title"/>
          </p:nvPr>
        </p:nvSpPr>
        <p:spPr/>
        <p:txBody>
          <a:bodyPr/>
          <a:lstStyle/>
          <a:p>
            <a:r>
              <a:rPr lang="el-GR" dirty="0"/>
              <a:t>Έλεγχος κανονικότητας δείγματος</a:t>
            </a:r>
            <a:endParaRPr lang="en-US" dirty="0"/>
          </a:p>
        </p:txBody>
      </p:sp>
      <p:sp>
        <p:nvSpPr>
          <p:cNvPr id="3" name="Content Placeholder 2">
            <a:extLst>
              <a:ext uri="{FF2B5EF4-FFF2-40B4-BE49-F238E27FC236}">
                <a16:creationId xmlns:a16="http://schemas.microsoft.com/office/drawing/2014/main" id="{C1EFF560-C82D-D6EF-06CB-410CE406A0B9}"/>
              </a:ext>
            </a:extLst>
          </p:cNvPr>
          <p:cNvSpPr>
            <a:spLocks noGrp="1"/>
          </p:cNvSpPr>
          <p:nvPr>
            <p:ph idx="1"/>
          </p:nvPr>
        </p:nvSpPr>
        <p:spPr>
          <a:xfrm>
            <a:off x="838200" y="1825625"/>
            <a:ext cx="5257800" cy="4351338"/>
          </a:xfrm>
        </p:spPr>
        <p:txBody>
          <a:bodyPr>
            <a:normAutofit fontScale="70000" lnSpcReduction="20000"/>
          </a:bodyPr>
          <a:lstStyle/>
          <a:p>
            <a:r>
              <a:rPr lang="el-GR" u="sng" dirty="0"/>
              <a:t>Διαδικασία </a:t>
            </a:r>
            <a:r>
              <a:rPr lang="en-US" u="sng" dirty="0" err="1"/>
              <a:t>qq</a:t>
            </a:r>
            <a:r>
              <a:rPr lang="en-US" u="sng" dirty="0"/>
              <a:t>-plot:</a:t>
            </a:r>
          </a:p>
          <a:p>
            <a:r>
              <a:rPr lang="el-GR" dirty="0"/>
              <a:t>Ταξινομούμε τα δεδομένα (μικρότερο προς μεγαλύτερο)</a:t>
            </a:r>
            <a:endParaRPr lang="en-US" dirty="0"/>
          </a:p>
          <a:p>
            <a:r>
              <a:rPr lang="el-GR" dirty="0"/>
              <a:t>Σχηματίζουμε το βαθμό (</a:t>
            </a:r>
            <a:r>
              <a:rPr lang="en-US" dirty="0"/>
              <a:t>rank)</a:t>
            </a:r>
            <a:r>
              <a:rPr lang="el-GR" dirty="0"/>
              <a:t> των ταξινομημένων δεδομένων</a:t>
            </a:r>
            <a:r>
              <a:rPr lang="en-US" dirty="0"/>
              <a:t> </a:t>
            </a:r>
          </a:p>
          <a:p>
            <a:r>
              <a:rPr lang="el-GR" dirty="0"/>
              <a:t>Σχηματίζουμε το εκατοστημόριο</a:t>
            </a:r>
            <a:r>
              <a:rPr lang="en-US" dirty="0"/>
              <a:t> </a:t>
            </a:r>
            <a:r>
              <a:rPr lang="el-GR" dirty="0"/>
              <a:t>(</a:t>
            </a:r>
            <a:r>
              <a:rPr lang="en-US" dirty="0"/>
              <a:t>percentile</a:t>
            </a:r>
            <a:r>
              <a:rPr lang="el-GR" dirty="0"/>
              <a:t>)</a:t>
            </a:r>
            <a:r>
              <a:rPr lang="en-US" dirty="0"/>
              <a:t> </a:t>
            </a:r>
            <a:r>
              <a:rPr lang="el-GR" dirty="0"/>
              <a:t>κάθε σημείου</a:t>
            </a:r>
            <a:endParaRPr lang="en-US" dirty="0"/>
          </a:p>
          <a:p>
            <a:r>
              <a:rPr lang="el-GR" dirty="0"/>
              <a:t>Σχηματίζουμε το </a:t>
            </a:r>
            <a:r>
              <a:rPr lang="en-US" dirty="0"/>
              <a:t>Z-score </a:t>
            </a:r>
            <a:r>
              <a:rPr lang="el-GR" dirty="0"/>
              <a:t>από την</a:t>
            </a:r>
            <a:r>
              <a:rPr lang="en-US" dirty="0"/>
              <a:t> “</a:t>
            </a:r>
            <a:r>
              <a:rPr lang="el-GR" dirty="0"/>
              <a:t>αντίστροφη</a:t>
            </a:r>
            <a:r>
              <a:rPr lang="en-US" dirty="0"/>
              <a:t> </a:t>
            </a:r>
            <a:r>
              <a:rPr lang="el-GR" dirty="0"/>
              <a:t>συνάρτησης της τυπικής κανονικής</a:t>
            </a:r>
            <a:r>
              <a:rPr lang="en-US" dirty="0"/>
              <a:t> </a:t>
            </a:r>
            <a:r>
              <a:rPr lang="el-GR" dirty="0"/>
              <a:t>σωρευτικής κατανομής</a:t>
            </a:r>
            <a:r>
              <a:rPr lang="en-US" dirty="0"/>
              <a:t>”</a:t>
            </a:r>
          </a:p>
          <a:p>
            <a:r>
              <a:rPr lang="el-GR" dirty="0"/>
              <a:t>Σχηματίζουμε το</a:t>
            </a:r>
            <a:r>
              <a:rPr lang="en-US" dirty="0"/>
              <a:t> </a:t>
            </a:r>
            <a:r>
              <a:rPr lang="el-GR" dirty="0"/>
              <a:t>διάγραμμα διασποράς (</a:t>
            </a:r>
            <a:r>
              <a:rPr lang="en-US" dirty="0"/>
              <a:t>scatterplot</a:t>
            </a:r>
            <a:r>
              <a:rPr lang="el-GR" dirty="0"/>
              <a:t>)</a:t>
            </a:r>
            <a:r>
              <a:rPr lang="en-US" dirty="0"/>
              <a:t> </a:t>
            </a:r>
            <a:r>
              <a:rPr lang="el-GR" dirty="0"/>
              <a:t>των πραγματικών ταξινομημένων δεδομένων και των θεωρητικών </a:t>
            </a:r>
            <a:r>
              <a:rPr lang="en-US" dirty="0"/>
              <a:t>Z-score</a:t>
            </a:r>
            <a:endParaRPr lang="el-GR" dirty="0"/>
          </a:p>
          <a:p>
            <a:r>
              <a:rPr lang="el-GR" dirty="0"/>
              <a:t>Όσο πιο κοντά είναι τα σημεία στην γραμμική τάση, τόσο πιο «πολύ» ακολουθούν την κανονική κατανομή</a:t>
            </a:r>
          </a:p>
        </p:txBody>
      </p:sp>
      <p:sp>
        <p:nvSpPr>
          <p:cNvPr id="4" name="Slide Number Placeholder 3">
            <a:extLst>
              <a:ext uri="{FF2B5EF4-FFF2-40B4-BE49-F238E27FC236}">
                <a16:creationId xmlns:a16="http://schemas.microsoft.com/office/drawing/2014/main" id="{15016BB7-94DD-5DFD-C0D3-41D9470F4C1A}"/>
              </a:ext>
            </a:extLst>
          </p:cNvPr>
          <p:cNvSpPr>
            <a:spLocks noGrp="1"/>
          </p:cNvSpPr>
          <p:nvPr>
            <p:ph type="sldNum" sz="quarter" idx="12"/>
          </p:nvPr>
        </p:nvSpPr>
        <p:spPr/>
        <p:txBody>
          <a:bodyPr/>
          <a:lstStyle/>
          <a:p>
            <a:fld id="{0475C479-3F9E-4E27-A3B2-F245444169DF}" type="slidenum">
              <a:rPr lang="en-US" smtClean="0"/>
              <a:t>14</a:t>
            </a:fld>
            <a:endParaRPr lang="en-US"/>
          </a:p>
        </p:txBody>
      </p:sp>
      <p:sp>
        <p:nvSpPr>
          <p:cNvPr id="6" name="TextBox 5">
            <a:extLst>
              <a:ext uri="{FF2B5EF4-FFF2-40B4-BE49-F238E27FC236}">
                <a16:creationId xmlns:a16="http://schemas.microsoft.com/office/drawing/2014/main" id="{783DD1BE-8BBB-61B7-023D-9B12F19DDC75}"/>
              </a:ext>
            </a:extLst>
          </p:cNvPr>
          <p:cNvSpPr txBox="1"/>
          <p:nvPr/>
        </p:nvSpPr>
        <p:spPr>
          <a:xfrm>
            <a:off x="8495073" y="5764008"/>
            <a:ext cx="2281084" cy="276999"/>
          </a:xfrm>
          <a:prstGeom prst="rect">
            <a:avLst/>
          </a:prstGeom>
          <a:noFill/>
        </p:spPr>
        <p:txBody>
          <a:bodyPr wrap="square" rtlCol="0">
            <a:spAutoFit/>
          </a:bodyPr>
          <a:lstStyle/>
          <a:p>
            <a:r>
              <a:rPr lang="en-US" sz="1200" dirty="0"/>
              <a:t>Source: Author’s elaboration</a:t>
            </a:r>
          </a:p>
        </p:txBody>
      </p:sp>
      <p:graphicFrame>
        <p:nvGraphicFramePr>
          <p:cNvPr id="5" name="Chart 4">
            <a:extLst>
              <a:ext uri="{FF2B5EF4-FFF2-40B4-BE49-F238E27FC236}">
                <a16:creationId xmlns:a16="http://schemas.microsoft.com/office/drawing/2014/main" id="{FCF783D5-E546-D48E-8BE7-39F0CFBD61FD}"/>
              </a:ext>
            </a:extLst>
          </p:cNvPr>
          <p:cNvGraphicFramePr>
            <a:graphicFrameLocks/>
          </p:cNvGraphicFramePr>
          <p:nvPr>
            <p:extLst>
              <p:ext uri="{D42A27DB-BD31-4B8C-83A1-F6EECF244321}">
                <p14:modId xmlns:p14="http://schemas.microsoft.com/office/powerpoint/2010/main" val="1118638464"/>
              </p:ext>
            </p:extLst>
          </p:nvPr>
        </p:nvGraphicFramePr>
        <p:xfrm>
          <a:off x="6204156" y="1690687"/>
          <a:ext cx="5525727" cy="3982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4134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54A4-EDF6-A6D2-B9E3-D3694D9DD258}"/>
              </a:ext>
            </a:extLst>
          </p:cNvPr>
          <p:cNvSpPr>
            <a:spLocks noGrp="1"/>
          </p:cNvSpPr>
          <p:nvPr>
            <p:ph type="title"/>
          </p:nvPr>
        </p:nvSpPr>
        <p:spPr/>
        <p:txBody>
          <a:bodyPr/>
          <a:lstStyle/>
          <a:p>
            <a:r>
              <a:rPr lang="el-GR" dirty="0"/>
              <a:t>Έλεγχος κανονικότητας δείγματος</a:t>
            </a:r>
            <a:endParaRPr lang="en-US" dirty="0"/>
          </a:p>
        </p:txBody>
      </p:sp>
      <p:sp>
        <p:nvSpPr>
          <p:cNvPr id="3" name="Content Placeholder 2">
            <a:extLst>
              <a:ext uri="{FF2B5EF4-FFF2-40B4-BE49-F238E27FC236}">
                <a16:creationId xmlns:a16="http://schemas.microsoft.com/office/drawing/2014/main" id="{C1EFF560-C82D-D6EF-06CB-410CE406A0B9}"/>
              </a:ext>
            </a:extLst>
          </p:cNvPr>
          <p:cNvSpPr>
            <a:spLocks noGrp="1"/>
          </p:cNvSpPr>
          <p:nvPr>
            <p:ph idx="1"/>
          </p:nvPr>
        </p:nvSpPr>
        <p:spPr>
          <a:xfrm>
            <a:off x="838200" y="1825625"/>
            <a:ext cx="5257800" cy="1603375"/>
          </a:xfrm>
        </p:spPr>
        <p:txBody>
          <a:bodyPr>
            <a:normAutofit fontScale="92500" lnSpcReduction="20000"/>
          </a:bodyPr>
          <a:lstStyle/>
          <a:p>
            <a:r>
              <a:rPr lang="el-GR" u="sng" dirty="0"/>
              <a:t>Στο</a:t>
            </a:r>
            <a:r>
              <a:rPr lang="en-US" u="sng" dirty="0"/>
              <a:t> excel </a:t>
            </a:r>
            <a:r>
              <a:rPr lang="el-GR" u="sng" dirty="0"/>
              <a:t>το ιστόγραμμα σχηματίζεται εύκολα:</a:t>
            </a:r>
          </a:p>
          <a:p>
            <a:r>
              <a:rPr lang="el-GR" dirty="0"/>
              <a:t>Μαρκάρουμε τα δεδομένα</a:t>
            </a:r>
          </a:p>
          <a:p>
            <a:r>
              <a:rPr lang="el-GR" dirty="0"/>
              <a:t>Πατάμε </a:t>
            </a:r>
            <a:r>
              <a:rPr lang="en-US" dirty="0"/>
              <a:t>insert, Histogram</a:t>
            </a:r>
            <a:endParaRPr lang="el-GR" dirty="0"/>
          </a:p>
        </p:txBody>
      </p:sp>
      <p:sp>
        <p:nvSpPr>
          <p:cNvPr id="4" name="Slide Number Placeholder 3">
            <a:extLst>
              <a:ext uri="{FF2B5EF4-FFF2-40B4-BE49-F238E27FC236}">
                <a16:creationId xmlns:a16="http://schemas.microsoft.com/office/drawing/2014/main" id="{15016BB7-94DD-5DFD-C0D3-41D9470F4C1A}"/>
              </a:ext>
            </a:extLst>
          </p:cNvPr>
          <p:cNvSpPr>
            <a:spLocks noGrp="1"/>
          </p:cNvSpPr>
          <p:nvPr>
            <p:ph type="sldNum" sz="quarter" idx="12"/>
          </p:nvPr>
        </p:nvSpPr>
        <p:spPr/>
        <p:txBody>
          <a:bodyPr/>
          <a:lstStyle/>
          <a:p>
            <a:fld id="{0475C479-3F9E-4E27-A3B2-F245444169DF}" type="slidenum">
              <a:rPr lang="en-US" smtClean="0"/>
              <a:t>15</a:t>
            </a:fld>
            <a:endParaRPr lang="en-US"/>
          </a:p>
        </p:txBody>
      </p:sp>
      <p:sp>
        <p:nvSpPr>
          <p:cNvPr id="6" name="TextBox 5">
            <a:extLst>
              <a:ext uri="{FF2B5EF4-FFF2-40B4-BE49-F238E27FC236}">
                <a16:creationId xmlns:a16="http://schemas.microsoft.com/office/drawing/2014/main" id="{783DD1BE-8BBB-61B7-023D-9B12F19DDC75}"/>
              </a:ext>
            </a:extLst>
          </p:cNvPr>
          <p:cNvSpPr txBox="1"/>
          <p:nvPr/>
        </p:nvSpPr>
        <p:spPr>
          <a:xfrm>
            <a:off x="8052622" y="4357995"/>
            <a:ext cx="2281084" cy="276999"/>
          </a:xfrm>
          <a:prstGeom prst="rect">
            <a:avLst/>
          </a:prstGeom>
          <a:noFill/>
        </p:spPr>
        <p:txBody>
          <a:bodyPr wrap="square" rtlCol="0">
            <a:spAutoFit/>
          </a:bodyPr>
          <a:lstStyle/>
          <a:p>
            <a:r>
              <a:rPr lang="en-US" sz="1200" dirty="0"/>
              <a:t>Source: Author’s elaboration</a:t>
            </a:r>
          </a:p>
        </p:txBody>
      </p:sp>
      <mc:AlternateContent xmlns:mc="http://schemas.openxmlformats.org/markup-compatibility/2006" xmlns:cx1="http://schemas.microsoft.com/office/drawing/2015/9/8/chartex">
        <mc:Choice Requires="cx1">
          <p:graphicFrame>
            <p:nvGraphicFramePr>
              <p:cNvPr id="5" name="Chart 4">
                <a:extLst>
                  <a:ext uri="{FF2B5EF4-FFF2-40B4-BE49-F238E27FC236}">
                    <a16:creationId xmlns:a16="http://schemas.microsoft.com/office/drawing/2014/main" id="{7DE087EC-D0BE-DD76-B375-F8763B7A9C86}"/>
                  </a:ext>
                </a:extLst>
              </p:cNvPr>
              <p:cNvGraphicFramePr/>
              <p:nvPr>
                <p:extLst>
                  <p:ext uri="{D42A27DB-BD31-4B8C-83A1-F6EECF244321}">
                    <p14:modId xmlns:p14="http://schemas.microsoft.com/office/powerpoint/2010/main" val="962034364"/>
                  </p:ext>
                </p:extLst>
              </p:nvPr>
            </p:nvGraphicFramePr>
            <p:xfrm>
              <a:off x="6612193" y="1491537"/>
              <a:ext cx="4572000" cy="274320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7DE087EC-D0BE-DD76-B375-F8763B7A9C86}"/>
                  </a:ext>
                </a:extLst>
              </p:cNvPr>
              <p:cNvPicPr>
                <a:picLocks noGrp="1" noRot="1" noChangeAspect="1" noMove="1" noResize="1" noEditPoints="1" noAdjustHandles="1" noChangeArrowheads="1" noChangeShapeType="1"/>
              </p:cNvPicPr>
              <p:nvPr/>
            </p:nvPicPr>
            <p:blipFill>
              <a:blip r:embed="rId3"/>
              <a:stretch>
                <a:fillRect/>
              </a:stretch>
            </p:blipFill>
            <p:spPr>
              <a:xfrm>
                <a:off x="6612193" y="1491537"/>
                <a:ext cx="4572000" cy="2743200"/>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8" name="Chart 7">
                <a:extLst>
                  <a:ext uri="{FF2B5EF4-FFF2-40B4-BE49-F238E27FC236}">
                    <a16:creationId xmlns:a16="http://schemas.microsoft.com/office/drawing/2014/main" id="{9D2BA4AE-31D6-4121-92DF-6B676D975118}"/>
                  </a:ext>
                </a:extLst>
              </p:cNvPr>
              <p:cNvGraphicFramePr/>
              <p:nvPr>
                <p:extLst>
                  <p:ext uri="{D42A27DB-BD31-4B8C-83A1-F6EECF244321}">
                    <p14:modId xmlns:p14="http://schemas.microsoft.com/office/powerpoint/2010/main" val="2852220977"/>
                  </p:ext>
                </p:extLst>
              </p:nvPr>
            </p:nvGraphicFramePr>
            <p:xfrm>
              <a:off x="1181100" y="3613150"/>
              <a:ext cx="4572000" cy="274320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8" name="Chart 7">
                <a:extLst>
                  <a:ext uri="{FF2B5EF4-FFF2-40B4-BE49-F238E27FC236}">
                    <a16:creationId xmlns:a16="http://schemas.microsoft.com/office/drawing/2014/main" id="{9D2BA4AE-31D6-4121-92DF-6B676D975118}"/>
                  </a:ext>
                </a:extLst>
              </p:cNvPr>
              <p:cNvPicPr>
                <a:picLocks noGrp="1" noRot="1" noChangeAspect="1" noMove="1" noResize="1" noEditPoints="1" noAdjustHandles="1" noChangeArrowheads="1" noChangeShapeType="1"/>
              </p:cNvPicPr>
              <p:nvPr/>
            </p:nvPicPr>
            <p:blipFill>
              <a:blip r:embed="rId5"/>
              <a:stretch>
                <a:fillRect/>
              </a:stretch>
            </p:blipFill>
            <p:spPr>
              <a:xfrm>
                <a:off x="1181100" y="3613150"/>
                <a:ext cx="4572000" cy="2743200"/>
              </a:xfrm>
              <a:prstGeom prst="rect">
                <a:avLst/>
              </a:prstGeom>
            </p:spPr>
          </p:pic>
        </mc:Fallback>
      </mc:AlternateContent>
      <p:sp>
        <p:nvSpPr>
          <p:cNvPr id="9" name="TextBox 8">
            <a:extLst>
              <a:ext uri="{FF2B5EF4-FFF2-40B4-BE49-F238E27FC236}">
                <a16:creationId xmlns:a16="http://schemas.microsoft.com/office/drawing/2014/main" id="{BB909FBD-1D62-9194-D71A-A0B6B0C0A889}"/>
              </a:ext>
            </a:extLst>
          </p:cNvPr>
          <p:cNvSpPr txBox="1"/>
          <p:nvPr/>
        </p:nvSpPr>
        <p:spPr>
          <a:xfrm>
            <a:off x="2669461" y="6306628"/>
            <a:ext cx="2281084" cy="276999"/>
          </a:xfrm>
          <a:prstGeom prst="rect">
            <a:avLst/>
          </a:prstGeom>
          <a:noFill/>
        </p:spPr>
        <p:txBody>
          <a:bodyPr wrap="square" rtlCol="0">
            <a:spAutoFit/>
          </a:bodyPr>
          <a:lstStyle/>
          <a:p>
            <a:r>
              <a:rPr lang="en-US" sz="1200" dirty="0"/>
              <a:t>Source: Author’s elaboration</a:t>
            </a:r>
          </a:p>
        </p:txBody>
      </p:sp>
    </p:spTree>
    <p:extLst>
      <p:ext uri="{BB962C8B-B14F-4D97-AF65-F5344CB8AC3E}">
        <p14:creationId xmlns:p14="http://schemas.microsoft.com/office/powerpoint/2010/main" val="398852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21CE-729A-2FA4-E230-601A22A58AF0}"/>
              </a:ext>
            </a:extLst>
          </p:cNvPr>
          <p:cNvSpPr>
            <a:spLocks noGrp="1"/>
          </p:cNvSpPr>
          <p:nvPr>
            <p:ph type="title"/>
          </p:nvPr>
        </p:nvSpPr>
        <p:spPr/>
        <p:txBody>
          <a:bodyPr/>
          <a:lstStyle/>
          <a:p>
            <a:r>
              <a:rPr lang="el-GR" dirty="0"/>
              <a:t>Έλεγχος κανονικότητας δείγματος</a:t>
            </a:r>
            <a:endParaRPr lang="en-US" dirty="0"/>
          </a:p>
        </p:txBody>
      </p:sp>
      <p:sp>
        <p:nvSpPr>
          <p:cNvPr id="3" name="Content Placeholder 2">
            <a:extLst>
              <a:ext uri="{FF2B5EF4-FFF2-40B4-BE49-F238E27FC236}">
                <a16:creationId xmlns:a16="http://schemas.microsoft.com/office/drawing/2014/main" id="{4F4929F2-D5AA-9905-6DC1-FA68D3851139}"/>
              </a:ext>
            </a:extLst>
          </p:cNvPr>
          <p:cNvSpPr>
            <a:spLocks noGrp="1"/>
          </p:cNvSpPr>
          <p:nvPr>
            <p:ph idx="1"/>
          </p:nvPr>
        </p:nvSpPr>
        <p:spPr/>
        <p:txBody>
          <a:bodyPr>
            <a:normAutofit lnSpcReduction="10000"/>
          </a:bodyPr>
          <a:lstStyle/>
          <a:p>
            <a:r>
              <a:rPr lang="el-GR" b="1" dirty="0"/>
              <a:t>Γιατί όμως κάνουμε αυτό τον έλεγχο;</a:t>
            </a:r>
          </a:p>
          <a:p>
            <a:r>
              <a:rPr lang="el-GR" dirty="0"/>
              <a:t>Αν τα δεδομένα ακολουθούν την κανονική κατανομή, μπορούμε να κάνουμε χρήση της παραμετρικής στατιστικής</a:t>
            </a:r>
            <a:endParaRPr lang="en-US" dirty="0"/>
          </a:p>
          <a:p>
            <a:r>
              <a:rPr lang="el-GR" dirty="0"/>
              <a:t>Η παραμετρική στατιστική στηρίζεται σε υποθέσεις σχετικά με την κατανομή του πληθυσμού από τον οποίο αντλήθηκε το δείγμα</a:t>
            </a:r>
            <a:endParaRPr lang="en-US" dirty="0"/>
          </a:p>
          <a:p>
            <a:r>
              <a:rPr lang="el-GR" dirty="0"/>
              <a:t>Από την άλλη, η μη-παραμετρική στατιστική δεν στηρίζεται σε υποθέσεις, και επομένως, τα δεδομένα μπορούν να συλλεχθούν από δείγμα που δεν ακολουθεί κάποια συγκεκριμένη κατανομή</a:t>
            </a:r>
          </a:p>
          <a:p>
            <a:r>
              <a:rPr lang="el-GR" dirty="0"/>
              <a:t>Γνωρίζοντας επομένως την κατανομή των δεδομένων (κανονική ή όχι), μπορούμε να χρησιμοποιήσουμε και ανάλογη τεχνική</a:t>
            </a:r>
            <a:endParaRPr lang="en-US" dirty="0"/>
          </a:p>
          <a:p>
            <a:endParaRPr lang="en-US" dirty="0"/>
          </a:p>
        </p:txBody>
      </p:sp>
      <p:sp>
        <p:nvSpPr>
          <p:cNvPr id="4" name="Slide Number Placeholder 3">
            <a:extLst>
              <a:ext uri="{FF2B5EF4-FFF2-40B4-BE49-F238E27FC236}">
                <a16:creationId xmlns:a16="http://schemas.microsoft.com/office/drawing/2014/main" id="{1F3906FE-7AD5-D5D1-C837-28C49FBBE9D7}"/>
              </a:ext>
            </a:extLst>
          </p:cNvPr>
          <p:cNvSpPr>
            <a:spLocks noGrp="1"/>
          </p:cNvSpPr>
          <p:nvPr>
            <p:ph type="sldNum" sz="quarter" idx="12"/>
          </p:nvPr>
        </p:nvSpPr>
        <p:spPr/>
        <p:txBody>
          <a:bodyPr/>
          <a:lstStyle/>
          <a:p>
            <a:fld id="{0475C479-3F9E-4E27-A3B2-F245444169DF}" type="slidenum">
              <a:rPr lang="en-US" smtClean="0"/>
              <a:t>16</a:t>
            </a:fld>
            <a:endParaRPr lang="en-US"/>
          </a:p>
        </p:txBody>
      </p:sp>
    </p:spTree>
    <p:extLst>
      <p:ext uri="{BB962C8B-B14F-4D97-AF65-F5344CB8AC3E}">
        <p14:creationId xmlns:p14="http://schemas.microsoft.com/office/powerpoint/2010/main" val="297053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DCD83B61-1D1C-E7DE-1E2A-509A51B91C68}"/>
                  </a:ext>
                </a:extLst>
              </p:cNvPr>
              <p:cNvSpPr>
                <a:spLocks noGrp="1"/>
              </p:cNvSpPr>
              <p:nvPr>
                <p:ph type="title"/>
              </p:nvPr>
            </p:nvSpPr>
            <p:spPr/>
            <p:txBody>
              <a:bodyPr/>
              <a:lstStyle/>
              <a:p>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Τεστ</a:t>
                </a:r>
                <a:endParaRPr lang="en-US" dirty="0">
                  <a:effectLst/>
                  <a:ea typeface="Calibri" panose="020F0502020204030204" pitchFamily="34" charset="0"/>
                  <a:cs typeface="Arial" panose="020B0604020202020204" pitchFamily="34" charset="0"/>
                </a:endParaRPr>
              </a:p>
            </p:txBody>
          </p:sp>
        </mc:Choice>
        <mc:Fallback xmlns="">
          <p:sp>
            <p:nvSpPr>
              <p:cNvPr id="2" name="Title 1">
                <a:extLst>
                  <a:ext uri="{FF2B5EF4-FFF2-40B4-BE49-F238E27FC236}">
                    <a16:creationId xmlns:a16="http://schemas.microsoft.com/office/drawing/2014/main" id="{DCD83B61-1D1C-E7DE-1E2A-509A51B91C68}"/>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6A18B5-9F03-FED8-0EAE-37909B7BBAC3}"/>
                  </a:ext>
                </a:extLst>
              </p:cNvPr>
              <p:cNvSpPr>
                <a:spLocks noGrp="1"/>
              </p:cNvSpPr>
              <p:nvPr>
                <p:ph idx="1"/>
              </p:nvPr>
            </p:nvSpPr>
            <p:spPr/>
            <p:txBody>
              <a:bodyPr>
                <a:normAutofit/>
              </a:bodyPr>
              <a:lstStyle/>
              <a:p>
                <a:pPr algn="just"/>
                <a:r>
                  <a:rPr lang="el-GR" b="0" dirty="0">
                    <a:effectLst/>
                    <a:ea typeface="Calibri" panose="020F0502020204030204" pitchFamily="34" charset="0"/>
                    <a:cs typeface="Arial" panose="020B0604020202020204" pitchFamily="34" charset="0"/>
                  </a:rPr>
                  <a:t>Ο έλεγχος</a:t>
                </a:r>
                <a14:m>
                  <m:oMath xmlns:m="http://schemas.openxmlformats.org/officeDocument/2006/math">
                    <m:r>
                      <a:rPr lang="el-GR" b="0" i="0" smtClean="0">
                        <a:effectLst/>
                        <a:latin typeface="Cambria Math" panose="02040503050406030204" pitchFamily="18" charset="0"/>
                        <a:ea typeface="Calibri" panose="020F0502020204030204" pitchFamily="34" charset="0"/>
                        <a:cs typeface="Arial" panose="020B0604020202020204" pitchFamily="34" charset="0"/>
                      </a:rPr>
                      <m:t> </m:t>
                    </m:r>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(αλλιώς γνωστό και ως </a:t>
                </a:r>
                <a14:m>
                  <m:oMath xmlns:m="http://schemas.openxmlformats.org/officeDocument/2006/math">
                    <m:sSup>
                      <m:sSupPr>
                        <m:ctrlPr>
                          <a:rPr lang="en-US" i="1">
                            <a:latin typeface="Cambria Math" panose="02040503050406030204" pitchFamily="18" charset="0"/>
                            <a:ea typeface="Calibri" panose="020F0502020204030204" pitchFamily="34" charset="0"/>
                            <a:cs typeface="Arial" panose="020B0604020202020204" pitchFamily="34" charset="0"/>
                          </a:rPr>
                        </m:ctrlPr>
                      </m:sSupPr>
                      <m:e>
                        <m:r>
                          <a:rPr lang="el-GR" i="1">
                            <a:latin typeface="Cambria Math" panose="02040503050406030204" pitchFamily="18" charset="0"/>
                            <a:ea typeface="Calibri" panose="020F0502020204030204" pitchFamily="34" charset="0"/>
                            <a:cs typeface="Arial" panose="020B0604020202020204" pitchFamily="34" charset="0"/>
                          </a:rPr>
                          <m:t>𝛸</m:t>
                        </m:r>
                      </m:e>
                      <m:sup>
                        <m:r>
                          <a:rPr lang="el-GR" i="1">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Τεστ) ελέγχει αν υπάρχουν διαφορές μεταξύ συγκεκριμένων τάξεων (</a:t>
                </a:r>
                <a:r>
                  <a:rPr lang="en-US" dirty="0"/>
                  <a:t>classes</a:t>
                </a:r>
                <a:r>
                  <a:rPr lang="el-GR" dirty="0"/>
                  <a:t>)</a:t>
                </a:r>
                <a:endParaRPr lang="en-US" dirty="0"/>
              </a:p>
              <a:p>
                <a:pPr algn="just"/>
                <a:r>
                  <a:rPr lang="el-GR" dirty="0"/>
                  <a:t>Τάξεις (</a:t>
                </a:r>
                <a:r>
                  <a:rPr lang="en-US" dirty="0"/>
                  <a:t>Classes</a:t>
                </a:r>
                <a:r>
                  <a:rPr lang="el-GR" dirty="0"/>
                  <a:t>)</a:t>
                </a:r>
                <a:r>
                  <a:rPr lang="en-US" dirty="0"/>
                  <a:t> </a:t>
                </a:r>
                <a:r>
                  <a:rPr lang="el-GR" dirty="0"/>
                  <a:t>είναι ομάδες ταξινόμησης του πληθυσμού με βάση ένα χαρακτηριστικό</a:t>
                </a:r>
                <a:endParaRPr lang="en-US" dirty="0"/>
              </a:p>
              <a:p>
                <a:pPr algn="just"/>
                <a:r>
                  <a:rPr lang="el-GR" dirty="0"/>
                  <a:t>Η0: δεν υπάρχουν διαφορές μεταξύ των τάξεων του πληθυσμού</a:t>
                </a:r>
                <a:endParaRPr lang="en-US" dirty="0"/>
              </a:p>
              <a:p>
                <a:pPr algn="just"/>
                <a:r>
                  <a:rPr lang="el-GR" dirty="0"/>
                  <a:t>Εάν η Η0 είναι αληθής, οι παρατηρήσεις θεωρούνται ανεξάρτητες</a:t>
                </a:r>
                <a:endParaRPr lang="en-US" dirty="0"/>
              </a:p>
            </p:txBody>
          </p:sp>
        </mc:Choice>
        <mc:Fallback xmlns="">
          <p:sp>
            <p:nvSpPr>
              <p:cNvPr id="3" name="Content Placeholder 2">
                <a:extLst>
                  <a:ext uri="{FF2B5EF4-FFF2-40B4-BE49-F238E27FC236}">
                    <a16:creationId xmlns:a16="http://schemas.microsoft.com/office/drawing/2014/main" id="{7A6A18B5-9F03-FED8-0EAE-37909B7BBAC3}"/>
                  </a:ext>
                </a:extLst>
              </p:cNvPr>
              <p:cNvSpPr>
                <a:spLocks noGrp="1" noRot="1" noChangeAspect="1" noMove="1" noResize="1" noEditPoints="1" noAdjustHandles="1" noChangeArrowheads="1" noChangeShapeType="1" noTextEdit="1"/>
              </p:cNvSpPr>
              <p:nvPr>
                <p:ph idx="1"/>
              </p:nvPr>
            </p:nvSpPr>
            <p:spPr>
              <a:blipFill>
                <a:blip r:embed="rId3"/>
                <a:stretch>
                  <a:fillRect l="-1043" t="-2241" r="-115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F8864D5-3E91-EF2B-8CA9-1A774A211BB4}"/>
              </a:ext>
            </a:extLst>
          </p:cNvPr>
          <p:cNvSpPr>
            <a:spLocks noGrp="1"/>
          </p:cNvSpPr>
          <p:nvPr>
            <p:ph type="sldNum" sz="quarter" idx="12"/>
          </p:nvPr>
        </p:nvSpPr>
        <p:spPr/>
        <p:txBody>
          <a:bodyPr/>
          <a:lstStyle/>
          <a:p>
            <a:fld id="{0475C479-3F9E-4E27-A3B2-F245444169DF}" type="slidenum">
              <a:rPr lang="en-US" smtClean="0"/>
              <a:t>17</a:t>
            </a:fld>
            <a:endParaRPr lang="en-US"/>
          </a:p>
        </p:txBody>
      </p:sp>
    </p:spTree>
    <p:extLst>
      <p:ext uri="{BB962C8B-B14F-4D97-AF65-F5344CB8AC3E}">
        <p14:creationId xmlns:p14="http://schemas.microsoft.com/office/powerpoint/2010/main" val="215241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DCD42937-AAD9-E297-8774-7F1C66398E17}"/>
                  </a:ext>
                </a:extLst>
              </p:cNvPr>
              <p:cNvSpPr>
                <a:spLocks noGrp="1"/>
              </p:cNvSpPr>
              <p:nvPr>
                <p:ph type="title"/>
              </p:nvPr>
            </p:nvSpPr>
            <p:spPr/>
            <p:txBody>
              <a:bodyPr/>
              <a:lstStyle/>
              <a:p>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Τεστ</a:t>
                </a:r>
                <a:endParaRPr lang="en-US" dirty="0"/>
              </a:p>
            </p:txBody>
          </p:sp>
        </mc:Choice>
        <mc:Fallback xmlns="">
          <p:sp>
            <p:nvSpPr>
              <p:cNvPr id="2" name="Title 1">
                <a:extLst>
                  <a:ext uri="{FF2B5EF4-FFF2-40B4-BE49-F238E27FC236}">
                    <a16:creationId xmlns:a16="http://schemas.microsoft.com/office/drawing/2014/main" id="{DCD42937-AAD9-E297-8774-7F1C66398E17}"/>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01E5C13-21E0-B61D-65BC-ACA5FED00CCA}"/>
                  </a:ext>
                </a:extLst>
              </p:cNvPr>
              <p:cNvSpPr>
                <a:spLocks noGrp="1"/>
              </p:cNvSpPr>
              <p:nvPr>
                <p:ph idx="1"/>
              </p:nvPr>
            </p:nvSpPr>
            <p:spPr/>
            <p:txBody>
              <a:bodyPr>
                <a:normAutofit fontScale="77500" lnSpcReduction="20000"/>
              </a:bodyPr>
              <a:lstStyle/>
              <a:p>
                <a:pPr algn="just"/>
                <a:r>
                  <a:rPr lang="el-GR" dirty="0"/>
                  <a:t>Για παράδειγμα</a:t>
                </a:r>
                <a:r>
                  <a:rPr lang="en-US" dirty="0"/>
                  <a:t>, </a:t>
                </a:r>
                <a:r>
                  <a:rPr lang="el-GR" dirty="0"/>
                  <a:t>ας υποθέσουμε ότι θέλουμε να σχεδιάσουμε ένα αντικείμενο με τρεις διαφορετικούς τρόπους </a:t>
                </a:r>
                <a:r>
                  <a:rPr lang="en-US" dirty="0"/>
                  <a:t>(</a:t>
                </a:r>
                <a:r>
                  <a:rPr lang="el-GR" dirty="0"/>
                  <a:t>χαρακτική</a:t>
                </a:r>
                <a:r>
                  <a:rPr lang="en-US" dirty="0"/>
                  <a:t>, 3D-printer filament, 3D-printer resin), </a:t>
                </a:r>
                <a:r>
                  <a:rPr lang="el-GR" dirty="0"/>
                  <a:t>και εξετάζουμε τα ελαττώματα στο αποτέλεσμα της σχεδίασης αυτών</a:t>
                </a:r>
                <a:r>
                  <a:rPr lang="en-US" dirty="0"/>
                  <a:t>. </a:t>
                </a:r>
                <a:r>
                  <a:rPr lang="el-GR" dirty="0"/>
                  <a:t>Τα ελαττώματα μπορεί να αφορούν τα εξής: σχήμα </a:t>
                </a:r>
                <a:r>
                  <a:rPr lang="en-US" dirty="0"/>
                  <a:t>(A), </a:t>
                </a:r>
                <a:r>
                  <a:rPr lang="el-GR" dirty="0"/>
                  <a:t>μέγεθος</a:t>
                </a:r>
                <a:r>
                  <a:rPr lang="en-US" dirty="0"/>
                  <a:t> (B), </a:t>
                </a:r>
                <a:r>
                  <a:rPr lang="el-GR" dirty="0"/>
                  <a:t>πάχος</a:t>
                </a:r>
                <a:r>
                  <a:rPr lang="en-US" dirty="0"/>
                  <a:t> (C), </a:t>
                </a:r>
                <a:r>
                  <a:rPr lang="el-GR" dirty="0"/>
                  <a:t>τραχύτητα</a:t>
                </a:r>
                <a:r>
                  <a:rPr lang="en-US" dirty="0"/>
                  <a:t> (D)</a:t>
                </a:r>
              </a:p>
              <a:p>
                <a:pPr algn="just"/>
                <a:r>
                  <a:rPr lang="el-GR" dirty="0"/>
                  <a:t>Για τον έλεγχο </a:t>
                </a:r>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σχηματίζουμε αρχικά τις αναμενόμενες </a:t>
                </a:r>
                <a:r>
                  <a:rPr lang="en-US" dirty="0">
                    <a:ea typeface="Calibri" panose="020F0502020204030204" pitchFamily="34" charset="0"/>
                    <a:cs typeface="Arial" panose="020B0604020202020204" pitchFamily="34" charset="0"/>
                  </a:rPr>
                  <a:t>(expected) </a:t>
                </a:r>
                <a:r>
                  <a:rPr lang="el-GR" dirty="0">
                    <a:effectLst/>
                    <a:ea typeface="Calibri" panose="020F0502020204030204" pitchFamily="34" charset="0"/>
                    <a:cs typeface="Arial" panose="020B0604020202020204" pitchFamily="34" charset="0"/>
                  </a:rPr>
                  <a:t>τιμές που θα είχαμε αν τα ελαττώματα και η μέθοδος σχεδίασης ήταν ανεξάρτητα, ενώ οι παρατηρούμενες περιπτώσεις (</a:t>
                </a:r>
                <a:r>
                  <a:rPr lang="en-US" dirty="0">
                    <a:effectLst/>
                    <a:ea typeface="Calibri" panose="020F0502020204030204" pitchFamily="34" charset="0"/>
                    <a:cs typeface="Arial" panose="020B0604020202020204" pitchFamily="34" charset="0"/>
                  </a:rPr>
                  <a:t>observed) </a:t>
                </a:r>
                <a:r>
                  <a:rPr lang="el-GR" dirty="0">
                    <a:effectLst/>
                    <a:ea typeface="Calibri" panose="020F0502020204030204" pitchFamily="34" charset="0"/>
                    <a:cs typeface="Arial" panose="020B0604020202020204" pitchFamily="34" charset="0"/>
                  </a:rPr>
                  <a:t>είναι οι πραγματικές</a:t>
                </a:r>
              </a:p>
              <a:p>
                <a:pPr algn="just"/>
                <a:r>
                  <a:rPr lang="el-GR" dirty="0">
                    <a:ea typeface="Calibri" panose="020F0502020204030204" pitchFamily="34" charset="0"/>
                    <a:cs typeface="Arial" panose="020B0604020202020204" pitchFamily="34" charset="0"/>
                  </a:rPr>
                  <a:t>Στη συνέχεια υπολογίζουμε το</a:t>
                </a:r>
                <a:r>
                  <a:rPr lang="en-US" dirty="0">
                    <a:effectLst/>
                    <a:ea typeface="Calibri" panose="020F0502020204030204" pitchFamily="34" charset="0"/>
                    <a:cs typeface="Arial" panose="020B0604020202020204" pitchFamily="34" charset="0"/>
                  </a:rPr>
                  <a:t> </a:t>
                </a:r>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a typeface="Calibri" panose="020F0502020204030204" pitchFamily="34" charset="0"/>
                    <a:cs typeface="Arial" panose="020B0604020202020204" pitchFamily="34" charset="0"/>
                  </a:rPr>
                  <a:t> που είναι το άθροισμα των:</a:t>
                </a:r>
              </a:p>
              <a:p>
                <a:pPr marL="0" indent="0" algn="ctr">
                  <a:buNone/>
                </a:pPr>
                <a:endParaRPr lang="el-GR" dirty="0">
                  <a:ea typeface="Calibri" panose="020F0502020204030204" pitchFamily="34" charset="0"/>
                  <a:cs typeface="Arial" panose="020B0604020202020204" pitchFamily="34" charset="0"/>
                </a:endParaRPr>
              </a:p>
              <a:p>
                <a:pPr marL="0" indent="0" algn="ctr">
                  <a:buNone/>
                </a:pPr>
                <a:r>
                  <a:rPr lang="el-GR" dirty="0">
                    <a:ea typeface="Calibri" panose="020F0502020204030204" pitchFamily="34" charset="0"/>
                    <a:cs typeface="Arial" panose="020B0604020202020204" pitchFamily="34" charset="0"/>
                  </a:rPr>
                  <a:t> </a:t>
                </a:r>
                <a14:m>
                  <m:oMath xmlns:m="http://schemas.openxmlformats.org/officeDocument/2006/math">
                    <m:f>
                      <m:fPr>
                        <m:ctrlPr>
                          <a:rPr lang="en-US" i="1">
                            <a:latin typeface="Cambria Math" panose="02040503050406030204" pitchFamily="18" charset="0"/>
                          </a:rPr>
                        </m:ctrlPr>
                      </m:fPr>
                      <m:num>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l-GR" i="1">
                                    <a:latin typeface="Cambria Math" panose="02040503050406030204" pitchFamily="18" charset="0"/>
                                  </a:rPr>
                                  <m:t>𝜋𝛼𝜌𝛼𝜏𝜂𝜌𝜊</m:t>
                                </m:r>
                                <m:r>
                                  <m:rPr>
                                    <m:sty m:val="p"/>
                                  </m:rPr>
                                  <a:rPr lang="el-GR" i="1">
                                    <a:latin typeface="Cambria Math" panose="02040503050406030204" pitchFamily="18" charset="0"/>
                                  </a:rPr>
                                  <m:t>ύ</m:t>
                                </m:r>
                                <m:r>
                                  <a:rPr lang="el-GR" i="1">
                                    <a:latin typeface="Cambria Math" panose="02040503050406030204" pitchFamily="18" charset="0"/>
                                  </a:rPr>
                                  <m:t>𝜇𝜀𝜈𝜀𝜍</m:t>
                                </m:r>
                                <m:r>
                                  <a:rPr lang="en-US" i="1">
                                    <a:latin typeface="Cambria Math" panose="02040503050406030204" pitchFamily="18" charset="0"/>
                                  </a:rPr>
                                  <m:t>−</m:t>
                                </m:r>
                                <m:r>
                                  <a:rPr lang="el-GR" i="1">
                                    <a:latin typeface="Cambria Math" panose="02040503050406030204" pitchFamily="18" charset="0"/>
                                  </a:rPr>
                                  <m:t>𝛼𝜈𝛼𝜇𝜀𝜈</m:t>
                                </m:r>
                                <m:r>
                                  <m:rPr>
                                    <m:sty m:val="p"/>
                                  </m:rPr>
                                  <a:rPr lang="el-GR" i="1">
                                    <a:latin typeface="Cambria Math" panose="02040503050406030204" pitchFamily="18" charset="0"/>
                                  </a:rPr>
                                  <m:t>ό</m:t>
                                </m:r>
                                <m:r>
                                  <a:rPr lang="el-GR" i="1">
                                    <a:latin typeface="Cambria Math" panose="02040503050406030204" pitchFamily="18" charset="0"/>
                                  </a:rPr>
                                  <m:t>𝜇𝜀𝜈𝜀𝜍</m:t>
                                </m:r>
                              </m:e>
                            </m:d>
                          </m:e>
                          <m:sup>
                            <m:r>
                              <a:rPr lang="en-US" i="1">
                                <a:latin typeface="Cambria Math" panose="02040503050406030204" pitchFamily="18" charset="0"/>
                              </a:rPr>
                              <m:t>2</m:t>
                            </m:r>
                          </m:sup>
                        </m:sSup>
                      </m:num>
                      <m:den>
                        <m:r>
                          <a:rPr lang="el-GR" i="1">
                            <a:latin typeface="Cambria Math" panose="02040503050406030204" pitchFamily="18" charset="0"/>
                          </a:rPr>
                          <m:t>𝛼𝜈𝛼𝜇𝜀𝜈</m:t>
                        </m:r>
                        <m:r>
                          <m:rPr>
                            <m:sty m:val="p"/>
                          </m:rPr>
                          <a:rPr lang="el-GR" i="1">
                            <a:latin typeface="Cambria Math" panose="02040503050406030204" pitchFamily="18" charset="0"/>
                          </a:rPr>
                          <m:t>ό</m:t>
                        </m:r>
                        <m:r>
                          <a:rPr lang="el-GR" i="1">
                            <a:latin typeface="Cambria Math" panose="02040503050406030204" pitchFamily="18" charset="0"/>
                          </a:rPr>
                          <m:t>𝜇𝜀𝜈𝜀𝜍</m:t>
                        </m:r>
                      </m:den>
                    </m:f>
                  </m:oMath>
                </a14:m>
                <a:endParaRPr lang="en-US" dirty="0"/>
              </a:p>
              <a:p>
                <a:pPr algn="just"/>
                <a:endParaRPr lang="el-GR" dirty="0">
                  <a:ea typeface="Calibri" panose="020F0502020204030204" pitchFamily="34" charset="0"/>
                  <a:cs typeface="Arial" panose="020B0604020202020204" pitchFamily="34" charset="0"/>
                </a:endParaRPr>
              </a:p>
              <a:p>
                <a:pPr algn="just"/>
                <a:r>
                  <a:rPr lang="el-GR" dirty="0"/>
                  <a:t>Στο</a:t>
                </a:r>
                <a:r>
                  <a:rPr lang="en-US" dirty="0"/>
                  <a:t> excel </a:t>
                </a:r>
                <a:r>
                  <a:rPr lang="el-GR" dirty="0"/>
                  <a:t>υπάρχει εντολή που μας δίνει απευθείας το </a:t>
                </a:r>
                <a:r>
                  <a:rPr lang="en-US" dirty="0"/>
                  <a:t>p-value </a:t>
                </a:r>
                <a:r>
                  <a:rPr lang="el-GR" dirty="0"/>
                  <a:t>του ελέγχου</a:t>
                </a:r>
                <a:endParaRPr lang="en-US" dirty="0"/>
              </a:p>
            </p:txBody>
          </p:sp>
        </mc:Choice>
        <mc:Fallback xmlns="">
          <p:sp>
            <p:nvSpPr>
              <p:cNvPr id="3" name="Content Placeholder 2">
                <a:extLst>
                  <a:ext uri="{FF2B5EF4-FFF2-40B4-BE49-F238E27FC236}">
                    <a16:creationId xmlns:a16="http://schemas.microsoft.com/office/drawing/2014/main" id="{601E5C13-21E0-B61D-65BC-ACA5FED00CCA}"/>
                  </a:ext>
                </a:extLst>
              </p:cNvPr>
              <p:cNvSpPr>
                <a:spLocks noGrp="1" noRot="1" noChangeAspect="1" noMove="1" noResize="1" noEditPoints="1" noAdjustHandles="1" noChangeArrowheads="1" noChangeShapeType="1" noTextEdit="1"/>
              </p:cNvSpPr>
              <p:nvPr>
                <p:ph idx="1"/>
              </p:nvPr>
            </p:nvSpPr>
            <p:spPr>
              <a:blipFill>
                <a:blip r:embed="rId3"/>
                <a:stretch>
                  <a:fillRect l="-696" t="-2801" r="-69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116A7EE-0081-1C16-C824-6355DBDD9B14}"/>
              </a:ext>
            </a:extLst>
          </p:cNvPr>
          <p:cNvSpPr>
            <a:spLocks noGrp="1"/>
          </p:cNvSpPr>
          <p:nvPr>
            <p:ph type="sldNum" sz="quarter" idx="12"/>
          </p:nvPr>
        </p:nvSpPr>
        <p:spPr/>
        <p:txBody>
          <a:bodyPr/>
          <a:lstStyle/>
          <a:p>
            <a:fld id="{0475C479-3F9E-4E27-A3B2-F245444169DF}" type="slidenum">
              <a:rPr lang="en-US" smtClean="0"/>
              <a:t>18</a:t>
            </a:fld>
            <a:endParaRPr lang="en-US"/>
          </a:p>
        </p:txBody>
      </p:sp>
    </p:spTree>
    <p:extLst>
      <p:ext uri="{BB962C8B-B14F-4D97-AF65-F5344CB8AC3E}">
        <p14:creationId xmlns:p14="http://schemas.microsoft.com/office/powerpoint/2010/main" val="1185919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DCD42937-AAD9-E297-8774-7F1C66398E17}"/>
                  </a:ext>
                </a:extLst>
              </p:cNvPr>
              <p:cNvSpPr>
                <a:spLocks noGrp="1"/>
              </p:cNvSpPr>
              <p:nvPr>
                <p:ph type="title"/>
              </p:nvPr>
            </p:nvSpPr>
            <p:spPr/>
            <p:txBody>
              <a:bodyPr/>
              <a:lstStyle/>
              <a:p>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Τεστ</a:t>
                </a:r>
                <a:endParaRPr lang="en-US" dirty="0"/>
              </a:p>
            </p:txBody>
          </p:sp>
        </mc:Choice>
        <mc:Fallback xmlns="">
          <p:sp>
            <p:nvSpPr>
              <p:cNvPr id="2" name="Title 1">
                <a:extLst>
                  <a:ext uri="{FF2B5EF4-FFF2-40B4-BE49-F238E27FC236}">
                    <a16:creationId xmlns:a16="http://schemas.microsoft.com/office/drawing/2014/main" id="{DCD42937-AAD9-E297-8774-7F1C66398E17}"/>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p:graphicFrame>
        <p:nvGraphicFramePr>
          <p:cNvPr id="5" name="Content Placeholder 4">
            <a:extLst>
              <a:ext uri="{FF2B5EF4-FFF2-40B4-BE49-F238E27FC236}">
                <a16:creationId xmlns:a16="http://schemas.microsoft.com/office/drawing/2014/main" id="{99EE45ED-F58E-24A7-D8A6-7F2135CAB947}"/>
              </a:ext>
            </a:extLst>
          </p:cNvPr>
          <p:cNvGraphicFramePr>
            <a:graphicFrameLocks noGrp="1"/>
          </p:cNvGraphicFramePr>
          <p:nvPr>
            <p:ph idx="1"/>
            <p:extLst>
              <p:ext uri="{D42A27DB-BD31-4B8C-83A1-F6EECF244321}">
                <p14:modId xmlns:p14="http://schemas.microsoft.com/office/powerpoint/2010/main" val="1813245981"/>
              </p:ext>
            </p:extLst>
          </p:nvPr>
        </p:nvGraphicFramePr>
        <p:xfrm>
          <a:off x="1455172" y="1872610"/>
          <a:ext cx="5319254" cy="1942305"/>
        </p:xfrm>
        <a:graphic>
          <a:graphicData uri="http://schemas.openxmlformats.org/drawingml/2006/table">
            <a:tbl>
              <a:tblPr>
                <a:tableStyleId>{5C22544A-7EE6-4342-B048-85BDC9FD1C3A}</a:tableStyleId>
              </a:tblPr>
              <a:tblGrid>
                <a:gridCol w="1022933">
                  <a:extLst>
                    <a:ext uri="{9D8B030D-6E8A-4147-A177-3AD203B41FA5}">
                      <a16:colId xmlns:a16="http://schemas.microsoft.com/office/drawing/2014/main" val="329963475"/>
                    </a:ext>
                  </a:extLst>
                </a:gridCol>
                <a:gridCol w="1022933">
                  <a:extLst>
                    <a:ext uri="{9D8B030D-6E8A-4147-A177-3AD203B41FA5}">
                      <a16:colId xmlns:a16="http://schemas.microsoft.com/office/drawing/2014/main" val="3471888213"/>
                    </a:ext>
                  </a:extLst>
                </a:gridCol>
                <a:gridCol w="818347">
                  <a:extLst>
                    <a:ext uri="{9D8B030D-6E8A-4147-A177-3AD203B41FA5}">
                      <a16:colId xmlns:a16="http://schemas.microsoft.com/office/drawing/2014/main" val="3945566406"/>
                    </a:ext>
                  </a:extLst>
                </a:gridCol>
                <a:gridCol w="818347">
                  <a:extLst>
                    <a:ext uri="{9D8B030D-6E8A-4147-A177-3AD203B41FA5}">
                      <a16:colId xmlns:a16="http://schemas.microsoft.com/office/drawing/2014/main" val="1625257832"/>
                    </a:ext>
                  </a:extLst>
                </a:gridCol>
                <a:gridCol w="818347">
                  <a:extLst>
                    <a:ext uri="{9D8B030D-6E8A-4147-A177-3AD203B41FA5}">
                      <a16:colId xmlns:a16="http://schemas.microsoft.com/office/drawing/2014/main" val="2773481193"/>
                    </a:ext>
                  </a:extLst>
                </a:gridCol>
                <a:gridCol w="818347">
                  <a:extLst>
                    <a:ext uri="{9D8B030D-6E8A-4147-A177-3AD203B41FA5}">
                      <a16:colId xmlns:a16="http://schemas.microsoft.com/office/drawing/2014/main" val="1203538492"/>
                    </a:ext>
                  </a:extLst>
                </a:gridCol>
              </a:tblGrid>
              <a:tr h="388461">
                <a:tc>
                  <a:txBody>
                    <a:bodyPr/>
                    <a:lstStyle/>
                    <a:p>
                      <a:pPr algn="ctr" fontAlgn="ctr"/>
                      <a:endParaRPr lang="en-US"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7620" marR="7620" marT="7620" marB="0" anchor="ctr"/>
                </a:tc>
                <a:tc gridSpan="4">
                  <a:txBody>
                    <a:bodyPr/>
                    <a:lstStyle/>
                    <a:p>
                      <a:pPr algn="ctr" fontAlgn="ctr"/>
                      <a:r>
                        <a:rPr lang="en-US" sz="1600" u="none" strike="noStrike" dirty="0">
                          <a:effectLst/>
                        </a:rPr>
                        <a:t>Defect Type</a:t>
                      </a:r>
                      <a:endParaRPr lang="en-US" sz="1600" b="0" i="0" u="none" strike="noStrike" dirty="0">
                        <a:solidFill>
                          <a:srgbClr val="000000"/>
                        </a:solidFill>
                        <a:effectLst/>
                        <a:latin typeface="Calibri" panose="020F0502020204030204" pitchFamily="34" charset="0"/>
                      </a:endParaRPr>
                    </a:p>
                  </a:txBody>
                  <a:tcPr marL="7620" marR="7620" marT="762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7074162"/>
                  </a:ext>
                </a:extLst>
              </a:tr>
              <a:tr h="388461">
                <a:tc>
                  <a:txBody>
                    <a:bodyPr/>
                    <a:lstStyle/>
                    <a:p>
                      <a:pPr algn="ctr" fontAlgn="ct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A</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B</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C</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D</a:t>
                      </a:r>
                      <a:endParaRPr lang="en-US" sz="16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241453214"/>
                  </a:ext>
                </a:extLst>
              </a:tr>
              <a:tr h="388461">
                <a:tc rowSpan="3">
                  <a:txBody>
                    <a:bodyPr/>
                    <a:lstStyle/>
                    <a:p>
                      <a:pPr algn="ctr" fontAlgn="ctr"/>
                      <a:r>
                        <a:rPr lang="en-US" sz="1600" u="none" strike="noStrike">
                          <a:effectLst/>
                        </a:rPr>
                        <a:t>Method of production</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20</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25</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31</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45</a:t>
                      </a:r>
                      <a:endParaRPr lang="en-US" sz="1600" b="1"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147850853"/>
                  </a:ext>
                </a:extLst>
              </a:tr>
              <a:tr h="388461">
                <a:tc vMerge="1">
                  <a:txBody>
                    <a:bodyPr/>
                    <a:lstStyle/>
                    <a:p>
                      <a:endParaRPr lang="en-US"/>
                    </a:p>
                  </a:txBody>
                  <a:tcPr/>
                </a:tc>
                <a:tc>
                  <a:txBody>
                    <a:bodyPr/>
                    <a:lstStyle/>
                    <a:p>
                      <a:pPr algn="ctr" fontAlgn="ctr"/>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18</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35</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23</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22</a:t>
                      </a:r>
                      <a:endParaRPr lang="en-US" sz="1600" b="1"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35550605"/>
                  </a:ext>
                </a:extLst>
              </a:tr>
              <a:tr h="388461">
                <a:tc vMerge="1">
                  <a:txBody>
                    <a:bodyPr/>
                    <a:lstStyle/>
                    <a:p>
                      <a:endParaRPr lang="en-US"/>
                    </a:p>
                  </a:txBody>
                  <a:tcPr/>
                </a:tc>
                <a:tc>
                  <a:txBody>
                    <a:bodyPr/>
                    <a:lstStyle/>
                    <a:p>
                      <a:pPr algn="ctr" fontAlgn="ctr"/>
                      <a:r>
                        <a:rPr lang="en-US" sz="1600" u="none" strike="noStrike">
                          <a:effectLst/>
                        </a:rPr>
                        <a:t>3</a:t>
                      </a:r>
                      <a:endParaRPr lang="en-US"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22</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18</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a:effectLst/>
                        </a:rPr>
                        <a:t>13</a:t>
                      </a:r>
                      <a:endParaRPr lang="en-US"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600" u="none" strike="noStrike" dirty="0">
                          <a:effectLst/>
                        </a:rPr>
                        <a:t>20</a:t>
                      </a:r>
                      <a:endParaRPr lang="en-US"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493307898"/>
                  </a:ext>
                </a:extLst>
              </a:tr>
            </a:tbl>
          </a:graphicData>
        </a:graphic>
      </p:graphicFrame>
      <p:sp>
        <p:nvSpPr>
          <p:cNvPr id="4" name="Slide Number Placeholder 3">
            <a:extLst>
              <a:ext uri="{FF2B5EF4-FFF2-40B4-BE49-F238E27FC236}">
                <a16:creationId xmlns:a16="http://schemas.microsoft.com/office/drawing/2014/main" id="{9116A7EE-0081-1C16-C824-6355DBDD9B14}"/>
              </a:ext>
            </a:extLst>
          </p:cNvPr>
          <p:cNvSpPr>
            <a:spLocks noGrp="1"/>
          </p:cNvSpPr>
          <p:nvPr>
            <p:ph type="sldNum" sz="quarter" idx="12"/>
          </p:nvPr>
        </p:nvSpPr>
        <p:spPr/>
        <p:txBody>
          <a:bodyPr/>
          <a:lstStyle/>
          <a:p>
            <a:fld id="{0475C479-3F9E-4E27-A3B2-F245444169DF}" type="slidenum">
              <a:rPr lang="en-US" smtClean="0"/>
              <a:t>19</a:t>
            </a:fld>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5034B70-EF24-E21E-2507-93BEA7494FFC}"/>
                  </a:ext>
                </a:extLst>
              </p:cNvPr>
              <p:cNvSpPr txBox="1"/>
              <p:nvPr/>
            </p:nvSpPr>
            <p:spPr>
              <a:xfrm>
                <a:off x="8032955" y="2143829"/>
                <a:ext cx="2989007" cy="1200329"/>
              </a:xfrm>
              <a:prstGeom prst="rect">
                <a:avLst/>
              </a:prstGeom>
              <a:noFill/>
            </p:spPr>
            <p:txBody>
              <a:bodyPr wrap="square" rtlCol="0">
                <a:spAutoFit/>
              </a:bodyPr>
              <a:lstStyle/>
              <a:p>
                <a:pPr algn="just"/>
                <a:r>
                  <a:rPr lang="el-GR" dirty="0"/>
                  <a:t>Ένα παράδειγμα για το πώς αποτυπώνουμε τα δεδομένα για την εκτέλεση του ελέγχου </a:t>
                </a:r>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t> </a:t>
                </a:r>
                <a:endParaRPr lang="en-US" dirty="0"/>
              </a:p>
            </p:txBody>
          </p:sp>
        </mc:Choice>
        <mc:Fallback xmlns="">
          <p:sp>
            <p:nvSpPr>
              <p:cNvPr id="6" name="TextBox 5">
                <a:extLst>
                  <a:ext uri="{FF2B5EF4-FFF2-40B4-BE49-F238E27FC236}">
                    <a16:creationId xmlns:a16="http://schemas.microsoft.com/office/drawing/2014/main" id="{45034B70-EF24-E21E-2507-93BEA7494FFC}"/>
                  </a:ext>
                </a:extLst>
              </p:cNvPr>
              <p:cNvSpPr txBox="1">
                <a:spLocks noRot="1" noChangeAspect="1" noMove="1" noResize="1" noEditPoints="1" noAdjustHandles="1" noChangeArrowheads="1" noChangeShapeType="1" noTextEdit="1"/>
              </p:cNvSpPr>
              <p:nvPr/>
            </p:nvSpPr>
            <p:spPr>
              <a:xfrm>
                <a:off x="8032955" y="2143829"/>
                <a:ext cx="2989007" cy="1200329"/>
              </a:xfrm>
              <a:prstGeom prst="rect">
                <a:avLst/>
              </a:prstGeom>
              <a:blipFill>
                <a:blip r:embed="rId3"/>
                <a:stretch>
                  <a:fillRect l="-1837" t="-3046" r="-1633"/>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8EEDB86F-9DF8-8CD3-915F-E942C2A46F57}"/>
              </a:ext>
            </a:extLst>
          </p:cNvPr>
          <p:cNvSpPr txBox="1"/>
          <p:nvPr/>
        </p:nvSpPr>
        <p:spPr>
          <a:xfrm>
            <a:off x="3175822" y="4171183"/>
            <a:ext cx="2281084" cy="276999"/>
          </a:xfrm>
          <a:prstGeom prst="rect">
            <a:avLst/>
          </a:prstGeom>
          <a:noFill/>
        </p:spPr>
        <p:txBody>
          <a:bodyPr wrap="square" rtlCol="0">
            <a:spAutoFit/>
          </a:bodyPr>
          <a:lstStyle/>
          <a:p>
            <a:r>
              <a:rPr lang="en-US" sz="1200" dirty="0"/>
              <a:t>Source: Author’s elaboration</a:t>
            </a:r>
          </a:p>
        </p:txBody>
      </p:sp>
    </p:spTree>
    <p:extLst>
      <p:ext uri="{BB962C8B-B14F-4D97-AF65-F5344CB8AC3E}">
        <p14:creationId xmlns:p14="http://schemas.microsoft.com/office/powerpoint/2010/main" val="130467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51323-D9C0-9723-6992-191BA77DD522}"/>
              </a:ext>
            </a:extLst>
          </p:cNvPr>
          <p:cNvSpPr>
            <a:spLocks noGrp="1"/>
          </p:cNvSpPr>
          <p:nvPr>
            <p:ph type="title"/>
          </p:nvPr>
        </p:nvSpPr>
        <p:spPr>
          <a:xfrm>
            <a:off x="838200" y="335628"/>
            <a:ext cx="10515600" cy="1325563"/>
          </a:xfrm>
        </p:spPr>
        <p:txBody>
          <a:bodyPr/>
          <a:lstStyle/>
          <a:p>
            <a:r>
              <a:rPr lang="el-GR" dirty="0"/>
              <a:t>Περιεχόμενα</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F023BAF-43C1-0173-12EF-416561466595}"/>
                  </a:ext>
                </a:extLst>
              </p:cNvPr>
              <p:cNvSpPr>
                <a:spLocks noGrp="1"/>
              </p:cNvSpPr>
              <p:nvPr>
                <p:ph idx="1"/>
              </p:nvPr>
            </p:nvSpPr>
            <p:spPr/>
            <p:txBody>
              <a:bodyPr>
                <a:normAutofit lnSpcReduction="10000"/>
              </a:bodyPr>
              <a:lstStyle/>
              <a:p>
                <a:r>
                  <a:rPr lang="el-GR" dirty="0"/>
                  <a:t>Δειγματοληψία και Αναγωγή στον Πληθυσμό</a:t>
                </a:r>
                <a:endParaRPr lang="en-US" dirty="0"/>
              </a:p>
              <a:p>
                <a:r>
                  <a:rPr lang="el-GR" dirty="0"/>
                  <a:t>Κατανομές Πιθανοτήτων – Η Κανονική Κατανομή</a:t>
                </a:r>
                <a:endParaRPr lang="en-US" dirty="0"/>
              </a:p>
              <a:p>
                <a:r>
                  <a:rPr lang="el-GR" dirty="0"/>
                  <a:t>Στατιστικός Έλεγχος Υποθέσεων - Στατιστική Σημαντικότητα</a:t>
                </a:r>
                <a:endParaRPr lang="en-US" dirty="0"/>
              </a:p>
              <a:p>
                <a:r>
                  <a:rPr lang="el-GR" dirty="0"/>
                  <a:t>Έλεγχος Κανονικής Κατανομής </a:t>
                </a:r>
                <a:r>
                  <a:rPr lang="en-US" dirty="0"/>
                  <a:t>(</a:t>
                </a:r>
                <a:r>
                  <a:rPr lang="el-GR" dirty="0"/>
                  <a:t>Με τεστ &amp; Γράφημα</a:t>
                </a:r>
                <a:r>
                  <a:rPr lang="en-US" dirty="0"/>
                  <a:t>)</a:t>
                </a:r>
              </a:p>
              <a:p>
                <a14:m>
                  <m:oMath xmlns:m="http://schemas.openxmlformats.org/officeDocument/2006/math">
                    <m:sSup>
                      <m:sSupPr>
                        <m:ctrlPr>
                          <a:rPr lang="en-US" i="1" smtClean="0">
                            <a:effectLst/>
                            <a:latin typeface="Cambria Math" panose="02040503050406030204" pitchFamily="18" charset="0"/>
                            <a:ea typeface="Calibri" panose="020F0502020204030204" pitchFamily="34" charset="0"/>
                            <a:cs typeface="Arial" panose="020B0604020202020204" pitchFamily="34" charset="0"/>
                          </a:rPr>
                        </m:ctrlPr>
                      </m:sSupPr>
                      <m:e>
                        <m:r>
                          <a:rPr lang="el-GR" i="1">
                            <a:effectLst/>
                            <a:latin typeface="Cambria Math" panose="02040503050406030204" pitchFamily="18" charset="0"/>
                            <a:ea typeface="Calibri" panose="020F0502020204030204" pitchFamily="34" charset="0"/>
                            <a:cs typeface="Arial" panose="020B0604020202020204" pitchFamily="34" charset="0"/>
                          </a:rPr>
                          <m:t>𝛸</m:t>
                        </m:r>
                      </m:e>
                      <m:sup>
                        <m:r>
                          <a:rPr lang="el-GR" i="1">
                            <a:effectLst/>
                            <a:latin typeface="Cambria Math" panose="02040503050406030204" pitchFamily="18" charset="0"/>
                            <a:ea typeface="Calibri" panose="020F0502020204030204" pitchFamily="34" charset="0"/>
                            <a:cs typeface="Arial" panose="020B0604020202020204" pitchFamily="34" charset="0"/>
                          </a:rPr>
                          <m:t>2</m:t>
                        </m:r>
                      </m:sup>
                    </m:sSup>
                  </m:oMath>
                </a14:m>
                <a:r>
                  <a:rPr lang="el-GR" dirty="0">
                    <a:effectLst/>
                    <a:ea typeface="Calibri" panose="020F0502020204030204" pitchFamily="34" charset="0"/>
                    <a:cs typeface="Arial" panose="020B0604020202020204" pitchFamily="34" charset="0"/>
                  </a:rPr>
                  <a:t> Τεστ</a:t>
                </a:r>
                <a:endParaRPr lang="en-US" dirty="0">
                  <a:effectLst/>
                  <a:ea typeface="Calibri" panose="020F0502020204030204" pitchFamily="34" charset="0"/>
                  <a:cs typeface="Arial" panose="020B0604020202020204" pitchFamily="34" charset="0"/>
                </a:endParaRPr>
              </a:p>
              <a:p>
                <a:r>
                  <a:rPr lang="en-US" dirty="0"/>
                  <a:t>T-test</a:t>
                </a:r>
                <a:r>
                  <a:rPr lang="el-GR" dirty="0"/>
                  <a:t> – Σύγκριση δύο δειγματικών μέσων όρων</a:t>
                </a:r>
                <a:endParaRPr lang="en-US" dirty="0"/>
              </a:p>
              <a:p>
                <a:r>
                  <a:rPr lang="el-GR" dirty="0"/>
                  <a:t>Μη παραμετρικοί έλεγχοι</a:t>
                </a:r>
                <a:r>
                  <a:rPr lang="en-US" dirty="0"/>
                  <a:t> </a:t>
                </a:r>
              </a:p>
              <a:p>
                <a:r>
                  <a:rPr lang="el-GR" dirty="0"/>
                  <a:t>Συσχέτιση</a:t>
                </a:r>
                <a:r>
                  <a:rPr lang="en-US" dirty="0"/>
                  <a:t> (Pearson, Spearman)</a:t>
                </a:r>
              </a:p>
              <a:p>
                <a:r>
                  <a:rPr lang="el-GR" dirty="0"/>
                  <a:t>Γραμμική Παλινδρόμηση</a:t>
                </a:r>
                <a:endParaRPr lang="en-US" dirty="0"/>
              </a:p>
            </p:txBody>
          </p:sp>
        </mc:Choice>
        <mc:Fallback xmlns="">
          <p:sp>
            <p:nvSpPr>
              <p:cNvPr id="3" name="Content Placeholder 2">
                <a:extLst>
                  <a:ext uri="{FF2B5EF4-FFF2-40B4-BE49-F238E27FC236}">
                    <a16:creationId xmlns:a16="http://schemas.microsoft.com/office/drawing/2014/main" id="{6F023BAF-43C1-0173-12EF-416561466595}"/>
                  </a:ext>
                </a:extLst>
              </p:cNvPr>
              <p:cNvSpPr>
                <a:spLocks noGrp="1" noRot="1" noChangeAspect="1" noMove="1" noResize="1" noEditPoints="1" noAdjustHandles="1" noChangeArrowheads="1" noChangeShapeType="1" noTextEdit="1"/>
              </p:cNvSpPr>
              <p:nvPr>
                <p:ph idx="1"/>
              </p:nvPr>
            </p:nvSpPr>
            <p:spPr>
              <a:blipFill>
                <a:blip r:embed="rId2"/>
                <a:stretch>
                  <a:fillRect l="-1043" t="-3081" b="-28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C7FFD5F-BE61-2C76-DF20-A0DA8927B765}"/>
              </a:ext>
            </a:extLst>
          </p:cNvPr>
          <p:cNvSpPr>
            <a:spLocks noGrp="1"/>
          </p:cNvSpPr>
          <p:nvPr>
            <p:ph type="sldNum" sz="quarter" idx="12"/>
          </p:nvPr>
        </p:nvSpPr>
        <p:spPr/>
        <p:txBody>
          <a:bodyPr/>
          <a:lstStyle/>
          <a:p>
            <a:fld id="{0475C479-3F9E-4E27-A3B2-F245444169DF}" type="slidenum">
              <a:rPr lang="en-US" smtClean="0"/>
              <a:t>2</a:t>
            </a:fld>
            <a:endParaRPr lang="en-US"/>
          </a:p>
        </p:txBody>
      </p:sp>
    </p:spTree>
    <p:extLst>
      <p:ext uri="{BB962C8B-B14F-4D97-AF65-F5344CB8AC3E}">
        <p14:creationId xmlns:p14="http://schemas.microsoft.com/office/powerpoint/2010/main" val="523041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3302B-0A56-FD57-6B23-508C7BF6D8B0}"/>
              </a:ext>
            </a:extLst>
          </p:cNvPr>
          <p:cNvSpPr>
            <a:spLocks noGrp="1"/>
          </p:cNvSpPr>
          <p:nvPr>
            <p:ph type="title"/>
          </p:nvPr>
        </p:nvSpPr>
        <p:spPr/>
        <p:txBody>
          <a:bodyPr/>
          <a:lstStyle/>
          <a:p>
            <a:r>
              <a:rPr lang="en-US" dirty="0"/>
              <a:t>T-test</a:t>
            </a:r>
            <a:r>
              <a:rPr lang="el-GR" dirty="0"/>
              <a:t> </a:t>
            </a:r>
            <a:r>
              <a:rPr lang="el-GR"/>
              <a:t>(Παραμετρικό)</a:t>
            </a:r>
            <a:endParaRPr lang="en-US" dirty="0"/>
          </a:p>
        </p:txBody>
      </p:sp>
      <p:sp>
        <p:nvSpPr>
          <p:cNvPr id="3" name="Content Placeholder 2">
            <a:extLst>
              <a:ext uri="{FF2B5EF4-FFF2-40B4-BE49-F238E27FC236}">
                <a16:creationId xmlns:a16="http://schemas.microsoft.com/office/drawing/2014/main" id="{1176B4C1-1DB9-CC1F-44CD-89286BFE0D16}"/>
              </a:ext>
            </a:extLst>
          </p:cNvPr>
          <p:cNvSpPr>
            <a:spLocks noGrp="1"/>
          </p:cNvSpPr>
          <p:nvPr>
            <p:ph idx="1"/>
          </p:nvPr>
        </p:nvSpPr>
        <p:spPr/>
        <p:txBody>
          <a:bodyPr>
            <a:normAutofit/>
          </a:bodyPr>
          <a:lstStyle/>
          <a:p>
            <a:r>
              <a:rPr lang="el-GR" dirty="0"/>
              <a:t>Χρησιμοποιείται για να εξετάσουμε αν υπάρχει διαφορά μεταξύ των μέσων δύο μεταβλητών</a:t>
            </a:r>
          </a:p>
          <a:p>
            <a:r>
              <a:rPr lang="el-GR" dirty="0"/>
              <a:t>Μπορεί να έχει τη μορφή ανεξάρτητων παρατηρήσεων ή εξαρτημένων (ζεύγη – πχ η ίδια παρατήρηση πρωί και βράδυ, ή μέτρηση αντίδρασης του ίδιου ατόμου σε δύο προϊόντα)</a:t>
            </a:r>
          </a:p>
          <a:p>
            <a:r>
              <a:rPr lang="el-GR" dirty="0"/>
              <a:t>Είναι παραμετρικός έλεγχος και άρα πρέπει να χρησιμοποιείται όταν τα δεδομένα ακολουθούν την κανονική κατανομή</a:t>
            </a:r>
            <a:endParaRPr lang="en-US" dirty="0"/>
          </a:p>
          <a:p>
            <a:r>
              <a:rPr lang="en-US" dirty="0"/>
              <a:t>H0: </a:t>
            </a:r>
            <a:r>
              <a:rPr lang="el-GR" dirty="0"/>
              <a:t>Δεν υπάρχει διαφορά μεταξύ των μέσων όρων των δύο μεταβλητών</a:t>
            </a:r>
            <a:endParaRPr lang="en-US" dirty="0"/>
          </a:p>
        </p:txBody>
      </p:sp>
      <p:sp>
        <p:nvSpPr>
          <p:cNvPr id="4" name="Slide Number Placeholder 3">
            <a:extLst>
              <a:ext uri="{FF2B5EF4-FFF2-40B4-BE49-F238E27FC236}">
                <a16:creationId xmlns:a16="http://schemas.microsoft.com/office/drawing/2014/main" id="{477011F5-913F-E30E-FA19-CFD1A1BD9E6D}"/>
              </a:ext>
            </a:extLst>
          </p:cNvPr>
          <p:cNvSpPr>
            <a:spLocks noGrp="1"/>
          </p:cNvSpPr>
          <p:nvPr>
            <p:ph type="sldNum" sz="quarter" idx="12"/>
          </p:nvPr>
        </p:nvSpPr>
        <p:spPr/>
        <p:txBody>
          <a:bodyPr/>
          <a:lstStyle/>
          <a:p>
            <a:fld id="{0475C479-3F9E-4E27-A3B2-F245444169DF}" type="slidenum">
              <a:rPr lang="en-US" smtClean="0"/>
              <a:t>20</a:t>
            </a:fld>
            <a:endParaRPr lang="en-US"/>
          </a:p>
        </p:txBody>
      </p:sp>
    </p:spTree>
    <p:extLst>
      <p:ext uri="{BB962C8B-B14F-4D97-AF65-F5344CB8AC3E}">
        <p14:creationId xmlns:p14="http://schemas.microsoft.com/office/powerpoint/2010/main" val="3584221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8506-B710-EC59-814D-1EC044C00A67}"/>
              </a:ext>
            </a:extLst>
          </p:cNvPr>
          <p:cNvSpPr>
            <a:spLocks noGrp="1"/>
          </p:cNvSpPr>
          <p:nvPr>
            <p:ph type="title"/>
          </p:nvPr>
        </p:nvSpPr>
        <p:spPr/>
        <p:txBody>
          <a:bodyPr/>
          <a:lstStyle/>
          <a:p>
            <a:r>
              <a:rPr lang="en-US" dirty="0"/>
              <a:t>Mann-Whitney U test (</a:t>
            </a:r>
            <a:r>
              <a:rPr lang="el-GR" dirty="0"/>
              <a:t>Μη-παραμετρικό</a:t>
            </a:r>
            <a:r>
              <a:rPr lang="en-US" dirty="0"/>
              <a:t>)</a:t>
            </a:r>
          </a:p>
        </p:txBody>
      </p:sp>
      <p:sp>
        <p:nvSpPr>
          <p:cNvPr id="3" name="Content Placeholder 2">
            <a:extLst>
              <a:ext uri="{FF2B5EF4-FFF2-40B4-BE49-F238E27FC236}">
                <a16:creationId xmlns:a16="http://schemas.microsoft.com/office/drawing/2014/main" id="{576042F7-665C-CD02-0DB5-72C9F4079FB6}"/>
              </a:ext>
            </a:extLst>
          </p:cNvPr>
          <p:cNvSpPr>
            <a:spLocks noGrp="1"/>
          </p:cNvSpPr>
          <p:nvPr>
            <p:ph idx="1"/>
          </p:nvPr>
        </p:nvSpPr>
        <p:spPr/>
        <p:txBody>
          <a:bodyPr/>
          <a:lstStyle/>
          <a:p>
            <a:r>
              <a:rPr lang="el-GR" dirty="0"/>
              <a:t>Χρησιμοποιείται για να εξετάσουμε αν υπάρχει διαφορά μεταξύ των μέσων δύο μεταβλητών, όταν τα δεδομένα δεν ακολουθούν την κανονική κατανομή</a:t>
            </a:r>
          </a:p>
          <a:p>
            <a:r>
              <a:rPr lang="en-US" dirty="0"/>
              <a:t>H0: </a:t>
            </a:r>
            <a:r>
              <a:rPr lang="el-GR" dirty="0"/>
              <a:t>Τα δύο δείγματα προέρχονται από τον ίδιο πληθυσμό (πχ έχουν ίδιο διάμεσο)</a:t>
            </a:r>
          </a:p>
          <a:p>
            <a:r>
              <a:rPr lang="el-GR" dirty="0"/>
              <a:t>Χρησιμοποιούμε την</a:t>
            </a:r>
            <a:r>
              <a:rPr lang="en-US" dirty="0"/>
              <a:t> </a:t>
            </a:r>
            <a:r>
              <a:rPr lang="el-GR" dirty="0"/>
              <a:t>διάταξη</a:t>
            </a:r>
            <a:r>
              <a:rPr lang="en-US" dirty="0"/>
              <a:t> (</a:t>
            </a:r>
            <a:r>
              <a:rPr lang="el-GR" dirty="0"/>
              <a:t>τάξη) των δεδομένων, και όχι τις τιμές τους</a:t>
            </a:r>
            <a:endParaRPr lang="en-US" dirty="0"/>
          </a:p>
          <a:p>
            <a:endParaRPr lang="en-US" dirty="0"/>
          </a:p>
        </p:txBody>
      </p:sp>
      <p:sp>
        <p:nvSpPr>
          <p:cNvPr id="4" name="Slide Number Placeholder 3">
            <a:extLst>
              <a:ext uri="{FF2B5EF4-FFF2-40B4-BE49-F238E27FC236}">
                <a16:creationId xmlns:a16="http://schemas.microsoft.com/office/drawing/2014/main" id="{255A8525-DC9B-7407-53CA-EF1729FA84D1}"/>
              </a:ext>
            </a:extLst>
          </p:cNvPr>
          <p:cNvSpPr>
            <a:spLocks noGrp="1"/>
          </p:cNvSpPr>
          <p:nvPr>
            <p:ph type="sldNum" sz="quarter" idx="12"/>
          </p:nvPr>
        </p:nvSpPr>
        <p:spPr/>
        <p:txBody>
          <a:bodyPr/>
          <a:lstStyle/>
          <a:p>
            <a:fld id="{0475C479-3F9E-4E27-A3B2-F245444169DF}" type="slidenum">
              <a:rPr lang="en-US" smtClean="0"/>
              <a:t>21</a:t>
            </a:fld>
            <a:endParaRPr lang="en-US"/>
          </a:p>
        </p:txBody>
      </p:sp>
    </p:spTree>
    <p:extLst>
      <p:ext uri="{BB962C8B-B14F-4D97-AF65-F5344CB8AC3E}">
        <p14:creationId xmlns:p14="http://schemas.microsoft.com/office/powerpoint/2010/main" val="4106323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80C919-D764-3873-E818-1603FDE9F243}"/>
              </a:ext>
            </a:extLst>
          </p:cNvPr>
          <p:cNvSpPr>
            <a:spLocks noGrp="1"/>
          </p:cNvSpPr>
          <p:nvPr>
            <p:ph type="title"/>
          </p:nvPr>
        </p:nvSpPr>
        <p:spPr/>
        <p:txBody>
          <a:bodyPr/>
          <a:lstStyle/>
          <a:p>
            <a:r>
              <a:rPr lang="en-US" dirty="0"/>
              <a:t>T-test &amp; Mann Whitney</a:t>
            </a:r>
            <a:r>
              <a:rPr lang="el-GR" dirty="0"/>
              <a:t>-Παράδειγμα</a:t>
            </a:r>
            <a:endParaRPr lang="en-US" dirty="0"/>
          </a:p>
        </p:txBody>
      </p:sp>
      <p:sp>
        <p:nvSpPr>
          <p:cNvPr id="3" name="Θέση περιεχομένου 2">
            <a:extLst>
              <a:ext uri="{FF2B5EF4-FFF2-40B4-BE49-F238E27FC236}">
                <a16:creationId xmlns:a16="http://schemas.microsoft.com/office/drawing/2014/main" id="{D6977F0D-26FA-86FD-11F4-271473088334}"/>
              </a:ext>
            </a:extLst>
          </p:cNvPr>
          <p:cNvSpPr>
            <a:spLocks noGrp="1"/>
          </p:cNvSpPr>
          <p:nvPr>
            <p:ph idx="1"/>
          </p:nvPr>
        </p:nvSpPr>
        <p:spPr/>
        <p:txBody>
          <a:bodyPr>
            <a:normAutofit fontScale="92500"/>
          </a:bodyPr>
          <a:lstStyle/>
          <a:p>
            <a:pPr algn="just"/>
            <a:r>
              <a:rPr lang="el-GR" dirty="0"/>
              <a:t>Αξιολόγηση ενός συστήματος από χρήστες</a:t>
            </a:r>
            <a:r>
              <a:rPr lang="en-US" dirty="0"/>
              <a:t>, </a:t>
            </a:r>
            <a:r>
              <a:rPr lang="el-GR" dirty="0"/>
              <a:t>κάνοντας χρήση του συστήματος </a:t>
            </a:r>
            <a:r>
              <a:rPr lang="en-US" dirty="0"/>
              <a:t>System Usability Scale (SUS) – </a:t>
            </a:r>
            <a:r>
              <a:rPr lang="el-GR" dirty="0"/>
              <a:t>οι συμμετέχοντες αξιολογούν 10 ερωτήσεις με κλίμακα τύπου </a:t>
            </a:r>
            <a:r>
              <a:rPr lang="en-US" dirty="0"/>
              <a:t>Likert (</a:t>
            </a:r>
            <a:r>
              <a:rPr lang="el-GR" dirty="0"/>
              <a:t>αριθμημένη κλίμακα</a:t>
            </a:r>
            <a:r>
              <a:rPr lang="en-US" dirty="0"/>
              <a:t>)</a:t>
            </a:r>
            <a:r>
              <a:rPr lang="el-GR" dirty="0"/>
              <a:t> και στο τέλος βγαίνει μία συνολική μέτρηση – αν βγει πάνω από 68 θεωρείται πάνω από το μέσο όρο, ενώ κάτω από 68 κάτω από το μέσο όρο</a:t>
            </a:r>
          </a:p>
          <a:p>
            <a:pPr algn="just"/>
            <a:endParaRPr lang="en-US" dirty="0"/>
          </a:p>
          <a:p>
            <a:pPr algn="just"/>
            <a:r>
              <a:rPr lang="en-US" dirty="0"/>
              <a:t>Paired test: </a:t>
            </a:r>
            <a:r>
              <a:rPr lang="el-GR" dirty="0"/>
              <a:t>Έστω ότι θέλουμε να ελέγξουμε αν οι χρήστες προτιμούν μία ιστοσελίδα να εμφανίζεται με φωτεινό ή με σκοτεινό φόντο, τότε μπορούμε να ελέγξουμε σε κάθε χρήστη πόση ώρα παραμένει στην εκάστοτε ιστοσελίδα, επομένως θα έχουμε δύο μετρήσεις (λεπτά σε φωτεινό και λεπτά σε σκοτεινό φόντο) για κάθε χρήστη</a:t>
            </a:r>
            <a:endParaRPr lang="en-US" dirty="0"/>
          </a:p>
        </p:txBody>
      </p:sp>
      <p:sp>
        <p:nvSpPr>
          <p:cNvPr id="4" name="Θέση αριθμού διαφάνειας 3">
            <a:extLst>
              <a:ext uri="{FF2B5EF4-FFF2-40B4-BE49-F238E27FC236}">
                <a16:creationId xmlns:a16="http://schemas.microsoft.com/office/drawing/2014/main" id="{5BAD4A6F-9AA7-2104-3318-51F15CB3F51A}"/>
              </a:ext>
            </a:extLst>
          </p:cNvPr>
          <p:cNvSpPr>
            <a:spLocks noGrp="1"/>
          </p:cNvSpPr>
          <p:nvPr>
            <p:ph type="sldNum" sz="quarter" idx="12"/>
          </p:nvPr>
        </p:nvSpPr>
        <p:spPr/>
        <p:txBody>
          <a:bodyPr/>
          <a:lstStyle/>
          <a:p>
            <a:fld id="{0475C479-3F9E-4E27-A3B2-F245444169DF}" type="slidenum">
              <a:rPr lang="en-US" smtClean="0"/>
              <a:t>22</a:t>
            </a:fld>
            <a:endParaRPr lang="en-US"/>
          </a:p>
        </p:txBody>
      </p:sp>
    </p:spTree>
    <p:extLst>
      <p:ext uri="{BB962C8B-B14F-4D97-AF65-F5344CB8AC3E}">
        <p14:creationId xmlns:p14="http://schemas.microsoft.com/office/powerpoint/2010/main" val="3045882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6C608-08BC-A9D9-ED5F-C9B5548AC530}"/>
              </a:ext>
            </a:extLst>
          </p:cNvPr>
          <p:cNvSpPr>
            <a:spLocks noGrp="1"/>
          </p:cNvSpPr>
          <p:nvPr>
            <p:ph type="title"/>
          </p:nvPr>
        </p:nvSpPr>
        <p:spPr/>
        <p:txBody>
          <a:bodyPr/>
          <a:lstStyle/>
          <a:p>
            <a:r>
              <a:rPr lang="el-GR" dirty="0"/>
              <a:t>Συσχέτιση (</a:t>
            </a:r>
            <a:r>
              <a:rPr lang="en-US" dirty="0"/>
              <a:t>Correlation)</a:t>
            </a:r>
          </a:p>
        </p:txBody>
      </p:sp>
      <p:sp>
        <p:nvSpPr>
          <p:cNvPr id="3" name="Content Placeholder 2">
            <a:extLst>
              <a:ext uri="{FF2B5EF4-FFF2-40B4-BE49-F238E27FC236}">
                <a16:creationId xmlns:a16="http://schemas.microsoft.com/office/drawing/2014/main" id="{468861E8-9E34-A784-36F4-BF7DEEA48266}"/>
              </a:ext>
            </a:extLst>
          </p:cNvPr>
          <p:cNvSpPr>
            <a:spLocks noGrp="1"/>
          </p:cNvSpPr>
          <p:nvPr>
            <p:ph idx="1"/>
          </p:nvPr>
        </p:nvSpPr>
        <p:spPr/>
        <p:txBody>
          <a:bodyPr>
            <a:normAutofit fontScale="85000" lnSpcReduction="20000"/>
          </a:bodyPr>
          <a:lstStyle/>
          <a:p>
            <a:r>
              <a:rPr lang="el-GR" dirty="0"/>
              <a:t>Η συσχέτιση εξετάζει </a:t>
            </a:r>
            <a:r>
              <a:rPr lang="en-US" dirty="0"/>
              <a:t> </a:t>
            </a:r>
            <a:r>
              <a:rPr lang="el-GR" dirty="0"/>
              <a:t>τη δύναμη (</a:t>
            </a:r>
            <a:r>
              <a:rPr lang="en-US" dirty="0"/>
              <a:t>strength</a:t>
            </a:r>
            <a:r>
              <a:rPr lang="el-GR" dirty="0"/>
              <a:t>)</a:t>
            </a:r>
            <a:r>
              <a:rPr lang="en-US" dirty="0"/>
              <a:t> </a:t>
            </a:r>
            <a:r>
              <a:rPr lang="el-GR" dirty="0"/>
              <a:t>της γραμμικής σχέσης μεταξύ δύο μεταβλητών</a:t>
            </a:r>
            <a:endParaRPr lang="en-US" dirty="0"/>
          </a:p>
          <a:p>
            <a:r>
              <a:rPr lang="el-GR" dirty="0"/>
              <a:t>Η πιο γνωστή μέθοδος είναι η συσχέτιση </a:t>
            </a:r>
            <a:r>
              <a:rPr lang="en-US" dirty="0"/>
              <a:t>Pearson, </a:t>
            </a:r>
            <a:r>
              <a:rPr lang="el-GR" dirty="0"/>
              <a:t>όμως μπορεί να χρησιμοποιηθεί μόνο για δεδομένα που ακολουθούν την κανονική κατανομή</a:t>
            </a:r>
            <a:endParaRPr lang="en-US" dirty="0"/>
          </a:p>
          <a:p>
            <a:r>
              <a:rPr lang="el-GR" dirty="0"/>
              <a:t>Οι τιμές της συσχέτισης έχουν εύρος από</a:t>
            </a:r>
            <a:r>
              <a:rPr lang="en-US" dirty="0"/>
              <a:t> -1 </a:t>
            </a:r>
            <a:r>
              <a:rPr lang="el-GR" dirty="0"/>
              <a:t>ως </a:t>
            </a:r>
            <a:r>
              <a:rPr lang="en-US" dirty="0"/>
              <a:t>1, </a:t>
            </a:r>
            <a:r>
              <a:rPr lang="el-GR" dirty="0"/>
              <a:t>με</a:t>
            </a:r>
            <a:r>
              <a:rPr lang="en-US" dirty="0"/>
              <a:t> -1 </a:t>
            </a:r>
            <a:r>
              <a:rPr lang="el-GR" dirty="0"/>
              <a:t>να δείχνει τέλεια αρνητική γραμμική σχέση</a:t>
            </a:r>
            <a:r>
              <a:rPr lang="en-US" dirty="0"/>
              <a:t> (</a:t>
            </a:r>
            <a:r>
              <a:rPr lang="el-GR" dirty="0"/>
              <a:t>όταν οι τιμές της μίας μεταβλητής μειώνονται, οι τιμές της άλλης αυξάνονται</a:t>
            </a:r>
            <a:r>
              <a:rPr lang="en-US" dirty="0"/>
              <a:t>), 0 </a:t>
            </a:r>
            <a:r>
              <a:rPr lang="el-GR" dirty="0"/>
              <a:t>δείχνει μη ύπαρξη γραμμικής σχέσης, ενώ </a:t>
            </a:r>
            <a:r>
              <a:rPr lang="en-US" dirty="0"/>
              <a:t>1 </a:t>
            </a:r>
            <a:r>
              <a:rPr lang="el-GR" dirty="0"/>
              <a:t>δείχνει τέλεια θετική γραμμική σχέση</a:t>
            </a:r>
            <a:r>
              <a:rPr lang="en-US" dirty="0"/>
              <a:t> (</a:t>
            </a:r>
            <a:r>
              <a:rPr lang="el-GR" dirty="0"/>
              <a:t>όταν οι τιμές της μίας μεταβλητής αυξάνονται, οι τιμές της άλλης επίσης αυξάνονται</a:t>
            </a:r>
            <a:r>
              <a:rPr lang="en-US" dirty="0"/>
              <a:t>)</a:t>
            </a:r>
          </a:p>
          <a:p>
            <a:r>
              <a:rPr lang="el-GR" dirty="0"/>
              <a:t>Σε περίπτωση δεδομένων που δεν ακολουθούν την κανονική κατανομή χρησιμοποιούμε τη συσχέτιση </a:t>
            </a:r>
            <a:r>
              <a:rPr lang="en-US" dirty="0"/>
              <a:t>Spearman</a:t>
            </a:r>
            <a:r>
              <a:rPr lang="el-GR" dirty="0"/>
              <a:t> (εξετάζει τη διάταξη των τιμών και όχι τις τιμές)</a:t>
            </a:r>
            <a:endParaRPr lang="en-US" dirty="0"/>
          </a:p>
          <a:p>
            <a:r>
              <a:rPr lang="el-GR" b="1" dirty="0"/>
              <a:t>Μας δίνει η συσχέτιση στοιχεία σχετικά με την κατεύθυνση της σχέσης (αιτιότητα)</a:t>
            </a:r>
            <a:r>
              <a:rPr lang="en-US" b="1" dirty="0"/>
              <a:t>?</a:t>
            </a:r>
          </a:p>
        </p:txBody>
      </p:sp>
      <p:sp>
        <p:nvSpPr>
          <p:cNvPr id="4" name="Slide Number Placeholder 3">
            <a:extLst>
              <a:ext uri="{FF2B5EF4-FFF2-40B4-BE49-F238E27FC236}">
                <a16:creationId xmlns:a16="http://schemas.microsoft.com/office/drawing/2014/main" id="{4F34B417-4762-7871-2D81-EDBD9FD1A673}"/>
              </a:ext>
            </a:extLst>
          </p:cNvPr>
          <p:cNvSpPr>
            <a:spLocks noGrp="1"/>
          </p:cNvSpPr>
          <p:nvPr>
            <p:ph type="sldNum" sz="quarter" idx="12"/>
          </p:nvPr>
        </p:nvSpPr>
        <p:spPr/>
        <p:txBody>
          <a:bodyPr/>
          <a:lstStyle/>
          <a:p>
            <a:fld id="{0475C479-3F9E-4E27-A3B2-F245444169DF}" type="slidenum">
              <a:rPr lang="en-US" smtClean="0"/>
              <a:t>23</a:t>
            </a:fld>
            <a:endParaRPr lang="en-US"/>
          </a:p>
        </p:txBody>
      </p:sp>
    </p:spTree>
    <p:extLst>
      <p:ext uri="{BB962C8B-B14F-4D97-AF65-F5344CB8AC3E}">
        <p14:creationId xmlns:p14="http://schemas.microsoft.com/office/powerpoint/2010/main" val="87037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4440-76E7-2BDA-3974-08565D84B4C5}"/>
              </a:ext>
            </a:extLst>
          </p:cNvPr>
          <p:cNvSpPr>
            <a:spLocks noGrp="1"/>
          </p:cNvSpPr>
          <p:nvPr>
            <p:ph type="title"/>
          </p:nvPr>
        </p:nvSpPr>
        <p:spPr/>
        <p:txBody>
          <a:bodyPr/>
          <a:lstStyle/>
          <a:p>
            <a:r>
              <a:rPr lang="el-GR" dirty="0"/>
              <a:t>Συσχέτιση (</a:t>
            </a:r>
            <a:r>
              <a:rPr lang="en-US" dirty="0"/>
              <a:t>Correlation)</a:t>
            </a:r>
          </a:p>
        </p:txBody>
      </p:sp>
      <p:sp>
        <p:nvSpPr>
          <p:cNvPr id="3" name="Content Placeholder 2">
            <a:extLst>
              <a:ext uri="{FF2B5EF4-FFF2-40B4-BE49-F238E27FC236}">
                <a16:creationId xmlns:a16="http://schemas.microsoft.com/office/drawing/2014/main" id="{81AF19BD-4F03-B78F-80E3-88B2F967A306}"/>
              </a:ext>
            </a:extLst>
          </p:cNvPr>
          <p:cNvSpPr>
            <a:spLocks noGrp="1"/>
          </p:cNvSpPr>
          <p:nvPr>
            <p:ph idx="1"/>
          </p:nvPr>
        </p:nvSpPr>
        <p:spPr>
          <a:xfrm>
            <a:off x="838200" y="1825625"/>
            <a:ext cx="10515600" cy="4954842"/>
          </a:xfrm>
        </p:spPr>
        <p:txBody>
          <a:bodyPr>
            <a:normAutofit/>
          </a:bodyPr>
          <a:lstStyle/>
          <a:p>
            <a:r>
              <a:rPr lang="el-GR" sz="2600" dirty="0"/>
              <a:t>Μπορούμε να δούμε γραφικά την συσχέτιση με το</a:t>
            </a:r>
            <a:r>
              <a:rPr lang="en-US" sz="2600" dirty="0"/>
              <a:t> </a:t>
            </a:r>
            <a:r>
              <a:rPr lang="el-GR" sz="2600" dirty="0"/>
              <a:t>διάγραμμα διασποράς </a:t>
            </a:r>
            <a:r>
              <a:rPr lang="en-US" sz="2600" dirty="0"/>
              <a:t>(scatterplot)</a:t>
            </a:r>
            <a:r>
              <a:rPr lang="el-GR" sz="2600" dirty="0"/>
              <a:t> – στο </a:t>
            </a:r>
            <a:r>
              <a:rPr lang="en-US" sz="2600" dirty="0"/>
              <a:t>excel </a:t>
            </a:r>
            <a:r>
              <a:rPr lang="el-GR" sz="2600" dirty="0"/>
              <a:t>μαρκάρουμε τα δεδομένα, πατάμε </a:t>
            </a:r>
            <a:r>
              <a:rPr lang="en-US" sz="2600" dirty="0"/>
              <a:t>insert, scatter</a:t>
            </a:r>
          </a:p>
        </p:txBody>
      </p:sp>
      <p:sp>
        <p:nvSpPr>
          <p:cNvPr id="4" name="Slide Number Placeholder 3">
            <a:extLst>
              <a:ext uri="{FF2B5EF4-FFF2-40B4-BE49-F238E27FC236}">
                <a16:creationId xmlns:a16="http://schemas.microsoft.com/office/drawing/2014/main" id="{D6CFC47B-3F97-A115-3CA8-1A4C1A8E8E18}"/>
              </a:ext>
            </a:extLst>
          </p:cNvPr>
          <p:cNvSpPr>
            <a:spLocks noGrp="1"/>
          </p:cNvSpPr>
          <p:nvPr>
            <p:ph type="sldNum" sz="quarter" idx="12"/>
          </p:nvPr>
        </p:nvSpPr>
        <p:spPr/>
        <p:txBody>
          <a:bodyPr/>
          <a:lstStyle/>
          <a:p>
            <a:fld id="{0475C479-3F9E-4E27-A3B2-F245444169DF}" type="slidenum">
              <a:rPr lang="en-US" smtClean="0"/>
              <a:t>24</a:t>
            </a:fld>
            <a:endParaRPr lang="en-US"/>
          </a:p>
        </p:txBody>
      </p:sp>
      <p:graphicFrame>
        <p:nvGraphicFramePr>
          <p:cNvPr id="5" name="Chart 4">
            <a:extLst>
              <a:ext uri="{FF2B5EF4-FFF2-40B4-BE49-F238E27FC236}">
                <a16:creationId xmlns:a16="http://schemas.microsoft.com/office/drawing/2014/main" id="{217BAEA1-05B0-617B-2C07-70881780E0D6}"/>
              </a:ext>
            </a:extLst>
          </p:cNvPr>
          <p:cNvGraphicFramePr>
            <a:graphicFrameLocks/>
          </p:cNvGraphicFramePr>
          <p:nvPr>
            <p:extLst>
              <p:ext uri="{D42A27DB-BD31-4B8C-83A1-F6EECF244321}">
                <p14:modId xmlns:p14="http://schemas.microsoft.com/office/powerpoint/2010/main" val="668527458"/>
              </p:ext>
            </p:extLst>
          </p:nvPr>
        </p:nvGraphicFramePr>
        <p:xfrm>
          <a:off x="575064" y="2838223"/>
          <a:ext cx="5417820" cy="34899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7F171541-1112-EDD3-DB5E-E37319AFF93A}"/>
              </a:ext>
            </a:extLst>
          </p:cNvPr>
          <p:cNvGraphicFramePr>
            <a:graphicFrameLocks/>
          </p:cNvGraphicFramePr>
          <p:nvPr>
            <p:extLst>
              <p:ext uri="{D42A27DB-BD31-4B8C-83A1-F6EECF244321}">
                <p14:modId xmlns:p14="http://schemas.microsoft.com/office/powerpoint/2010/main" val="2175274055"/>
              </p:ext>
            </p:extLst>
          </p:nvPr>
        </p:nvGraphicFramePr>
        <p:xfrm>
          <a:off x="6256020" y="2795717"/>
          <a:ext cx="4983480" cy="342569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09D8D5A-44C7-C2C4-A714-8405A0CA5D53}"/>
              </a:ext>
            </a:extLst>
          </p:cNvPr>
          <p:cNvSpPr txBox="1"/>
          <p:nvPr/>
        </p:nvSpPr>
        <p:spPr>
          <a:xfrm>
            <a:off x="2440859" y="6400412"/>
            <a:ext cx="2281084" cy="276999"/>
          </a:xfrm>
          <a:prstGeom prst="rect">
            <a:avLst/>
          </a:prstGeom>
          <a:noFill/>
        </p:spPr>
        <p:txBody>
          <a:bodyPr wrap="square" rtlCol="0">
            <a:spAutoFit/>
          </a:bodyPr>
          <a:lstStyle/>
          <a:p>
            <a:r>
              <a:rPr lang="en-US" sz="1200" dirty="0"/>
              <a:t>Source: Author’s elaboration</a:t>
            </a:r>
          </a:p>
        </p:txBody>
      </p:sp>
      <p:sp>
        <p:nvSpPr>
          <p:cNvPr id="8" name="TextBox 7">
            <a:extLst>
              <a:ext uri="{FF2B5EF4-FFF2-40B4-BE49-F238E27FC236}">
                <a16:creationId xmlns:a16="http://schemas.microsoft.com/office/drawing/2014/main" id="{37D7FB24-FE27-7E9C-284E-EB9624F39350}"/>
              </a:ext>
            </a:extLst>
          </p:cNvPr>
          <p:cNvSpPr txBox="1"/>
          <p:nvPr/>
        </p:nvSpPr>
        <p:spPr>
          <a:xfrm>
            <a:off x="7895305" y="6400412"/>
            <a:ext cx="2281084" cy="276999"/>
          </a:xfrm>
          <a:prstGeom prst="rect">
            <a:avLst/>
          </a:prstGeom>
          <a:noFill/>
        </p:spPr>
        <p:txBody>
          <a:bodyPr wrap="square" rtlCol="0">
            <a:spAutoFit/>
          </a:bodyPr>
          <a:lstStyle/>
          <a:p>
            <a:r>
              <a:rPr lang="en-US" sz="1200" dirty="0"/>
              <a:t>Source: Author’s elaboration</a:t>
            </a:r>
          </a:p>
        </p:txBody>
      </p:sp>
    </p:spTree>
    <p:extLst>
      <p:ext uri="{BB962C8B-B14F-4D97-AF65-F5344CB8AC3E}">
        <p14:creationId xmlns:p14="http://schemas.microsoft.com/office/powerpoint/2010/main" val="348146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D4A6F5-3B53-4925-B37D-789FA752663A}"/>
              </a:ext>
            </a:extLst>
          </p:cNvPr>
          <p:cNvSpPr>
            <a:spLocks noGrp="1"/>
          </p:cNvSpPr>
          <p:nvPr>
            <p:ph type="title"/>
          </p:nvPr>
        </p:nvSpPr>
        <p:spPr/>
        <p:txBody>
          <a:bodyPr/>
          <a:lstStyle/>
          <a:p>
            <a:r>
              <a:rPr lang="el-GR" dirty="0"/>
              <a:t>Συσχέτιση (</a:t>
            </a:r>
            <a:r>
              <a:rPr lang="en-US" dirty="0"/>
              <a:t>Correlation)</a:t>
            </a:r>
          </a:p>
        </p:txBody>
      </p:sp>
      <p:sp>
        <p:nvSpPr>
          <p:cNvPr id="3" name="Θέση περιεχομένου 2">
            <a:extLst>
              <a:ext uri="{FF2B5EF4-FFF2-40B4-BE49-F238E27FC236}">
                <a16:creationId xmlns:a16="http://schemas.microsoft.com/office/drawing/2014/main" id="{93685E25-5F17-FEEB-8CDD-C769FB089927}"/>
              </a:ext>
            </a:extLst>
          </p:cNvPr>
          <p:cNvSpPr>
            <a:spLocks noGrp="1"/>
          </p:cNvSpPr>
          <p:nvPr>
            <p:ph idx="1"/>
          </p:nvPr>
        </p:nvSpPr>
        <p:spPr/>
        <p:txBody>
          <a:bodyPr/>
          <a:lstStyle/>
          <a:p>
            <a:pPr algn="just"/>
            <a:endParaRPr lang="el-GR" u="sng" dirty="0"/>
          </a:p>
          <a:p>
            <a:pPr algn="just"/>
            <a:r>
              <a:rPr lang="el-GR" u="sng" dirty="0"/>
              <a:t>Παράδειγμα:</a:t>
            </a:r>
            <a:r>
              <a:rPr lang="el-GR" dirty="0"/>
              <a:t> Σχετίζεται ο χρόνος που αφιερώνει ένας προγραμματιστής/σχεδιαστής για τη σχεδίαση ενός </a:t>
            </a:r>
            <a:r>
              <a:rPr lang="el-GR" dirty="0" err="1"/>
              <a:t>ιστοτόπου</a:t>
            </a:r>
            <a:r>
              <a:rPr lang="el-GR" dirty="0"/>
              <a:t> με το χρόνο που αφιερώνει (παραμένει) ένας χρήστης στον εν λόγω </a:t>
            </a:r>
            <a:r>
              <a:rPr lang="el-GR" dirty="0" err="1"/>
              <a:t>ιστότοπο</a:t>
            </a:r>
            <a:r>
              <a:rPr lang="el-GR" dirty="0"/>
              <a:t>?</a:t>
            </a:r>
          </a:p>
          <a:p>
            <a:pPr algn="just"/>
            <a:endParaRPr lang="el-GR" dirty="0"/>
          </a:p>
          <a:p>
            <a:pPr algn="just"/>
            <a:r>
              <a:rPr lang="el-GR" dirty="0"/>
              <a:t>Εφαρμογή της μεθόδου </a:t>
            </a:r>
            <a:r>
              <a:rPr lang="el-GR" b="1" dirty="0"/>
              <a:t>συσχέτισης</a:t>
            </a:r>
            <a:endParaRPr lang="en-US" b="1" dirty="0"/>
          </a:p>
        </p:txBody>
      </p:sp>
      <p:sp>
        <p:nvSpPr>
          <p:cNvPr id="4" name="Θέση αριθμού διαφάνειας 3">
            <a:extLst>
              <a:ext uri="{FF2B5EF4-FFF2-40B4-BE49-F238E27FC236}">
                <a16:creationId xmlns:a16="http://schemas.microsoft.com/office/drawing/2014/main" id="{8B7F2E97-B7BC-B255-C2EF-97659C741DEF}"/>
              </a:ext>
            </a:extLst>
          </p:cNvPr>
          <p:cNvSpPr>
            <a:spLocks noGrp="1"/>
          </p:cNvSpPr>
          <p:nvPr>
            <p:ph type="sldNum" sz="quarter" idx="12"/>
          </p:nvPr>
        </p:nvSpPr>
        <p:spPr/>
        <p:txBody>
          <a:bodyPr/>
          <a:lstStyle/>
          <a:p>
            <a:fld id="{0475C479-3F9E-4E27-A3B2-F245444169DF}" type="slidenum">
              <a:rPr lang="en-US" smtClean="0"/>
              <a:t>25</a:t>
            </a:fld>
            <a:endParaRPr lang="en-US"/>
          </a:p>
        </p:txBody>
      </p:sp>
    </p:spTree>
    <p:extLst>
      <p:ext uri="{BB962C8B-B14F-4D97-AF65-F5344CB8AC3E}">
        <p14:creationId xmlns:p14="http://schemas.microsoft.com/office/powerpoint/2010/main" val="1209729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Γραμμική Παλινδρόμηση</a:t>
            </a:r>
            <a:r>
              <a:rPr lang="en-US" dirty="0"/>
              <a:t> (Linear Regression)</a:t>
            </a:r>
            <a:endParaRPr lang="el-GR" dirty="0"/>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p:txBody>
              <a:bodyPr>
                <a:normAutofit fontScale="70000" lnSpcReduction="20000"/>
              </a:bodyPr>
              <a:lstStyle/>
              <a:p>
                <a:pPr algn="just"/>
                <a:r>
                  <a:rPr lang="el-GR" dirty="0"/>
                  <a:t>Χρησιμοποιείται όταν γνωρίζουμε ότι κάποια μεταβλητή είναι ανεξάρτητη ενώ κάποια άλλη η εξαρτημένη (γνωρίζουμε ποια είναι ποια), και έχουμε ένδειξη ότι υπάρχει γραμμική σχέση μεταξύ τους (π.χ. μέσω της μεθόδου της συσχέτισης)</a:t>
                </a:r>
              </a:p>
              <a:p>
                <a:pPr algn="just"/>
                <a:r>
                  <a:rPr lang="el-GR" dirty="0"/>
                  <a:t>Έστω πχ η γραμμική παλινδρόμηση: </a:t>
                </a:r>
                <a14:m>
                  <m:oMath xmlns:m="http://schemas.openxmlformats.org/officeDocument/2006/math">
                    <m:r>
                      <a:rPr lang="en-US" b="0" i="1" smtClean="0">
                        <a:effectLst/>
                        <a:latin typeface="Cambria Math" panose="02040503050406030204" pitchFamily="18" charset="0"/>
                        <a:ea typeface="Calibri" panose="020F0502020204030204" pitchFamily="34" charset="0"/>
                        <a:cs typeface="Arial" panose="020B0604020202020204" pitchFamily="34" charset="0"/>
                      </a:rPr>
                      <m:t>𝑌</m:t>
                    </m:r>
                    <m:r>
                      <a:rPr lang="el-GR" i="1" smtClean="0">
                        <a:effectLst/>
                        <a:latin typeface="Cambria Math" panose="02040503050406030204" pitchFamily="18" charset="0"/>
                        <a:ea typeface="Calibri" panose="020F0502020204030204" pitchFamily="34" charset="0"/>
                        <a:cs typeface="Arial" panose="020B0604020202020204" pitchFamily="34" charset="0"/>
                      </a:rPr>
                      <m:t>=</m:t>
                    </m:r>
                    <m:r>
                      <a:rPr lang="el-GR" i="1" smtClean="0">
                        <a:effectLst/>
                        <a:latin typeface="Cambria Math" panose="02040503050406030204" pitchFamily="18" charset="0"/>
                        <a:ea typeface="Calibri" panose="020F0502020204030204" pitchFamily="34" charset="0"/>
                        <a:cs typeface="Arial" panose="020B0604020202020204" pitchFamily="34" charset="0"/>
                      </a:rPr>
                      <m:t>𝛼</m:t>
                    </m:r>
                    <m:r>
                      <a:rPr lang="el-GR" i="1" smtClean="0">
                        <a:effectLst/>
                        <a:latin typeface="Cambria Math" panose="02040503050406030204" pitchFamily="18" charset="0"/>
                        <a:ea typeface="Calibri" panose="020F0502020204030204" pitchFamily="34" charset="0"/>
                        <a:cs typeface="Arial" panose="020B0604020202020204" pitchFamily="34" charset="0"/>
                      </a:rPr>
                      <m:t>+</m:t>
                    </m:r>
                    <m:r>
                      <a:rPr lang="el-GR" i="1" smtClean="0">
                        <a:effectLst/>
                        <a:latin typeface="Cambria Math" panose="02040503050406030204" pitchFamily="18" charset="0"/>
                        <a:ea typeface="Calibri" panose="020F0502020204030204" pitchFamily="34" charset="0"/>
                        <a:cs typeface="Arial" panose="020B0604020202020204" pitchFamily="34" charset="0"/>
                      </a:rPr>
                      <m:t>𝛽</m:t>
                    </m:r>
                    <m:r>
                      <a:rPr lang="en-US" b="0" i="1" smtClean="0">
                        <a:effectLst/>
                        <a:latin typeface="Cambria Math" panose="02040503050406030204" pitchFamily="18" charset="0"/>
                        <a:ea typeface="Calibri" panose="020F0502020204030204" pitchFamily="34" charset="0"/>
                        <a:cs typeface="Arial" panose="020B0604020202020204" pitchFamily="34" charset="0"/>
                      </a:rPr>
                      <m:t>𝑋</m:t>
                    </m:r>
                  </m:oMath>
                </a14:m>
                <a:r>
                  <a:rPr lang="el-GR" dirty="0">
                    <a:ea typeface="Calibri" panose="020F0502020204030204" pitchFamily="34" charset="0"/>
                    <a:cs typeface="Arial" panose="020B0604020202020204" pitchFamily="34" charset="0"/>
                  </a:rPr>
                  <a:t> , με α ο σταθερός όρος, Χ η ανεξάρτητη μεταβλητή, β ο συντελεστής της ανεξάρτητης μεταβλητής, και το Υ είναι η εξαρτημένη μεταβλητή</a:t>
                </a:r>
              </a:p>
              <a:p>
                <a:pPr algn="just"/>
                <a:r>
                  <a:rPr lang="el-GR" dirty="0"/>
                  <a:t>Ερμηνεία: Για μηδέν τιμές Χ, το Υ λαμβάνει την τιμή α. Για μία αύξηση του Χ κατά μία μονάδα, το Υ αυξάνεται κατά β μονάδες.</a:t>
                </a:r>
              </a:p>
              <a:p>
                <a:pPr algn="just"/>
                <a:r>
                  <a:rPr lang="el-GR" dirty="0"/>
                  <a:t>Πιο κλασική μέθοδος, η μέθοδος ελαχίστων τετραγώνων </a:t>
                </a:r>
                <a:r>
                  <a:rPr lang="en-US" dirty="0"/>
                  <a:t>(OLS) - </a:t>
                </a:r>
                <a:r>
                  <a:rPr lang="el-GR" dirty="0"/>
                  <a:t>Βασικές υποθέσεις:</a:t>
                </a:r>
              </a:p>
              <a:p>
                <a:pPr lvl="1" algn="just"/>
                <a:r>
                  <a:rPr lang="el-GR" dirty="0"/>
                  <a:t>Οι ανεξάρτητες μεταβλητές είναι εξωγενείς</a:t>
                </a:r>
              </a:p>
              <a:p>
                <a:pPr lvl="1" algn="just"/>
                <a:r>
                  <a:rPr lang="el-GR" dirty="0"/>
                  <a:t>Η διακύμανση των καταλοίπων είναι σταθερή – υπάρχει </a:t>
                </a:r>
                <a:r>
                  <a:rPr lang="el-GR" dirty="0" err="1"/>
                  <a:t>ομοσκεδαστικότητα</a:t>
                </a:r>
                <a:r>
                  <a:rPr lang="el-GR" dirty="0"/>
                  <a:t> των καταλοίπων</a:t>
                </a:r>
              </a:p>
              <a:p>
                <a:pPr lvl="1" algn="just"/>
                <a:r>
                  <a:rPr lang="el-GR" dirty="0"/>
                  <a:t>Δεν υπάρχει </a:t>
                </a:r>
                <a:r>
                  <a:rPr lang="el-GR" dirty="0" err="1"/>
                  <a:t>αυτοσυσχέτιση</a:t>
                </a:r>
                <a:r>
                  <a:rPr lang="el-GR" dirty="0"/>
                  <a:t> των καταλοίπων </a:t>
                </a:r>
              </a:p>
              <a:p>
                <a:pPr lvl="1" algn="just"/>
                <a:r>
                  <a:rPr lang="el-GR" dirty="0"/>
                  <a:t>Για τον  υπολογισμό  των  εκτιμητών με τη μέθοδο </a:t>
                </a:r>
                <a:r>
                  <a:rPr lang="en-US" dirty="0"/>
                  <a:t>OLS, </a:t>
                </a:r>
                <a:r>
                  <a:rPr lang="el-GR" dirty="0"/>
                  <a:t>είναι απαραίτητο οι ανεξάρτητες μεταβλητές να μην έχουν </a:t>
                </a:r>
                <a:r>
                  <a:rPr lang="el-GR" dirty="0" err="1"/>
                  <a:t>πολυσυγραμμικότητα</a:t>
                </a:r>
                <a:endParaRPr lang="el-GR" dirty="0"/>
              </a:p>
              <a:p>
                <a:pPr lvl="1" algn="just"/>
                <a:endParaRPr lang="el-GR" dirty="0"/>
              </a:p>
              <a:p>
                <a:pPr lvl="1" algn="just"/>
                <a:r>
                  <a:rPr lang="el-GR" dirty="0"/>
                  <a:t>Για εκτιμητές μεγίστης </a:t>
                </a:r>
                <a:r>
                  <a:rPr lang="el-GR" dirty="0" err="1"/>
                  <a:t>πιθανοφάνειας</a:t>
                </a:r>
                <a:r>
                  <a:rPr lang="el-GR" dirty="0"/>
                  <a:t> πρέπει τα κατάλοιπα  να  ακολουθούν  την κανονική κατανομή</a:t>
                </a:r>
                <a:endParaRPr lang="en-US" dirty="0"/>
              </a:p>
              <a:p>
                <a:pPr lvl="1" algn="just"/>
                <a:endParaRPr lang="el-GR" dirty="0"/>
              </a:p>
              <a:p>
                <a:endParaRPr lang="el-GR" dirty="0"/>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blipFill>
                <a:blip r:embed="rId2"/>
                <a:stretch>
                  <a:fillRect l="-522" t="-2521" r="-580"/>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Γραμμική Παλινδρόμηση</a:t>
            </a:r>
            <a:r>
              <a:rPr lang="en-US" dirty="0"/>
              <a:t> (Linear Regression)</a:t>
            </a:r>
            <a:endParaRPr lang="el-GR" dirty="0"/>
          </a:p>
        </p:txBody>
      </p:sp>
      <p:sp>
        <p:nvSpPr>
          <p:cNvPr id="3" name="2 - Θέση περιεχομένου"/>
          <p:cNvSpPr>
            <a:spLocks noGrp="1"/>
          </p:cNvSpPr>
          <p:nvPr>
            <p:ph idx="1"/>
          </p:nvPr>
        </p:nvSpPr>
        <p:spPr>
          <a:xfrm>
            <a:off x="1981200" y="1935480"/>
            <a:ext cx="8229600" cy="1207768"/>
          </a:xfrm>
        </p:spPr>
        <p:txBody>
          <a:bodyPr>
            <a:normAutofit/>
          </a:bodyPr>
          <a:lstStyle/>
          <a:p>
            <a:pPr algn="just"/>
            <a:r>
              <a:rPr lang="el-GR" sz="2200" u="sng" dirty="0" err="1"/>
              <a:t>Πολυσυγγραμμικότητα</a:t>
            </a:r>
            <a:r>
              <a:rPr lang="el-GR" sz="2200" u="sng" dirty="0"/>
              <a:t>:</a:t>
            </a:r>
            <a:r>
              <a:rPr lang="el-GR" sz="2200" dirty="0"/>
              <a:t> Υπάρχει αν κάποια/κάποιες μεταβλητές γράφονται σαν γραμμικός συνδυασμός κάποιων (ή και όλων) των υπολοίπων ανεξάρτητων μεταβλητών</a:t>
            </a:r>
          </a:p>
        </p:txBody>
      </p:sp>
      <p:sp>
        <p:nvSpPr>
          <p:cNvPr id="205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95604" y="3643314"/>
            <a:ext cx="3557612" cy="285752"/>
          </a:xfrm>
          <a:prstGeom prst="rect">
            <a:avLst/>
          </a:prstGeom>
          <a:noFill/>
        </p:spPr>
      </p:pic>
      <p:sp>
        <p:nvSpPr>
          <p:cNvPr id="2052" name="Rectangle 4"/>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53" name="Rectangle 5"/>
          <p:cNvSpPr>
            <a:spLocks noChangeArrowheads="1"/>
          </p:cNvSpPr>
          <p:nvPr/>
        </p:nvSpPr>
        <p:spPr bwMode="auto">
          <a:xfrm>
            <a:off x="1524001" y="4630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9" name="8 - Ορθογώνιο"/>
          <p:cNvSpPr/>
          <p:nvPr/>
        </p:nvSpPr>
        <p:spPr>
          <a:xfrm>
            <a:off x="2738414" y="3071810"/>
            <a:ext cx="4857784" cy="400110"/>
          </a:xfrm>
          <a:prstGeom prst="rect">
            <a:avLst/>
          </a:prstGeom>
        </p:spPr>
        <p:txBody>
          <a:bodyPr wrap="square">
            <a:spAutoFit/>
          </a:bodyPr>
          <a:lstStyle/>
          <a:p>
            <a:r>
              <a:rPr lang="el-GR" sz="2000" dirty="0"/>
              <a:t>Έστω το γραμμικό υπόδειγμα: </a:t>
            </a:r>
          </a:p>
        </p:txBody>
      </p:sp>
      <p:sp>
        <p:nvSpPr>
          <p:cNvPr id="10" name="9 - Ορθογώνιο"/>
          <p:cNvSpPr/>
          <p:nvPr/>
        </p:nvSpPr>
        <p:spPr>
          <a:xfrm>
            <a:off x="2881290" y="4143380"/>
            <a:ext cx="1591590" cy="400110"/>
          </a:xfrm>
          <a:prstGeom prst="rect">
            <a:avLst/>
          </a:prstGeom>
        </p:spPr>
        <p:txBody>
          <a:bodyPr wrap="none">
            <a:spAutoFit/>
          </a:bodyPr>
          <a:lstStyle/>
          <a:p>
            <a:r>
              <a:rPr lang="el-GR" sz="2000" dirty="0"/>
              <a:t>Και έστω ότι:</a:t>
            </a:r>
          </a:p>
        </p:txBody>
      </p:sp>
      <p:sp>
        <p:nvSpPr>
          <p:cNvPr id="13" name="2 - Θέση περιεχομένου"/>
          <p:cNvSpPr txBox="1">
            <a:spLocks/>
          </p:cNvSpPr>
          <p:nvPr/>
        </p:nvSpPr>
        <p:spPr>
          <a:xfrm>
            <a:off x="2024034" y="4929198"/>
            <a:ext cx="8229600" cy="785818"/>
          </a:xfrm>
          <a:prstGeom prst="rect">
            <a:avLst/>
          </a:prstGeom>
        </p:spPr>
        <p:txBody>
          <a:bodyPr vert="horz">
            <a:normAutofit/>
          </a:bodyPr>
          <a:lstStyle/>
          <a:p>
            <a:pPr marL="274320" indent="-274320" algn="just">
              <a:spcBef>
                <a:spcPct val="20000"/>
              </a:spcBef>
              <a:buClr>
                <a:schemeClr val="accent3"/>
              </a:buClr>
              <a:buSzPct val="95000"/>
              <a:buFont typeface="Wingdings 2"/>
              <a:buChar char=""/>
            </a:pPr>
            <a:r>
              <a:rPr lang="el-GR" sz="2000" dirty="0"/>
              <a:t>Τότε λέμε ότι η Χ3 γράφεται σαν γραμμικός συνδυασμός των Χ1 και Χ2, επομένως υπάρχει πολύ-</a:t>
            </a:r>
            <a:r>
              <a:rPr lang="el-GR" sz="2000" dirty="0" err="1"/>
              <a:t>συγραμμικότητα</a:t>
            </a:r>
            <a:r>
              <a:rPr lang="el-GR" sz="2000" dirty="0"/>
              <a:t> (</a:t>
            </a:r>
            <a:r>
              <a:rPr lang="el-GR" sz="2000" dirty="0" err="1"/>
              <a:t>multi</a:t>
            </a:r>
            <a:r>
              <a:rPr lang="el-GR" sz="2000" dirty="0"/>
              <a:t>-</a:t>
            </a:r>
            <a:r>
              <a:rPr lang="el-GR" sz="2000" dirty="0" err="1"/>
              <a:t>col</a:t>
            </a:r>
            <a:r>
              <a:rPr lang="en-US" sz="2000" dirty="0"/>
              <a:t>l</a:t>
            </a:r>
            <a:r>
              <a:rPr lang="el-GR" sz="2000" dirty="0" err="1"/>
              <a:t>inearity</a:t>
            </a:r>
            <a:r>
              <a:rPr lang="el-GR" sz="2000" dirty="0"/>
              <a:t>)</a:t>
            </a:r>
          </a:p>
          <a:p>
            <a:pPr marL="274320" indent="-274320" algn="just">
              <a:spcBef>
                <a:spcPct val="20000"/>
              </a:spcBef>
              <a:buClr>
                <a:schemeClr val="accent3"/>
              </a:buClr>
              <a:buSzPct val="95000"/>
              <a:buFont typeface="Wingdings 2"/>
              <a:buChar char=""/>
              <a:defRPr/>
            </a:pPr>
            <a:endParaRPr lang="el-GR" sz="2600" dirty="0"/>
          </a:p>
        </p:txBody>
      </p:sp>
      <p:sp>
        <p:nvSpPr>
          <p:cNvPr id="34818" name="Rectangle 2"/>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481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95802" y="4214818"/>
            <a:ext cx="2743216" cy="285752"/>
          </a:xfrm>
          <a:prstGeom prst="rect">
            <a:avLst/>
          </a:prstGeom>
          <a:noFill/>
        </p:spPr>
      </p:pic>
      <p:sp>
        <p:nvSpPr>
          <p:cNvPr id="34819" name="Rectangle 3"/>
          <p:cNvSpPr>
            <a:spLocks noChangeArrowheads="1"/>
          </p:cNvSpPr>
          <p:nvPr/>
        </p:nvSpPr>
        <p:spPr bwMode="auto">
          <a:xfrm>
            <a:off x="1524001" y="4630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Γραμμική Παλινδρόμηση</a:t>
            </a:r>
            <a:r>
              <a:rPr lang="en-US" dirty="0"/>
              <a:t> (Linear Regression)</a:t>
            </a:r>
            <a:endParaRPr lang="el-GR" dirty="0"/>
          </a:p>
        </p:txBody>
      </p:sp>
      <p:sp>
        <p:nvSpPr>
          <p:cNvPr id="3" name="2 - Θέση περιεχομένου"/>
          <p:cNvSpPr>
            <a:spLocks noGrp="1"/>
          </p:cNvSpPr>
          <p:nvPr>
            <p:ph idx="1"/>
          </p:nvPr>
        </p:nvSpPr>
        <p:spPr>
          <a:xfrm>
            <a:off x="1981200" y="1935480"/>
            <a:ext cx="8229600" cy="1207768"/>
          </a:xfrm>
        </p:spPr>
        <p:txBody>
          <a:bodyPr>
            <a:normAutofit/>
          </a:bodyPr>
          <a:lstStyle/>
          <a:p>
            <a:pPr algn="just"/>
            <a:r>
              <a:rPr lang="el-GR" sz="2200" u="sng" dirty="0" err="1"/>
              <a:t>Πολυσυγγραμμικότητα</a:t>
            </a:r>
            <a:r>
              <a:rPr lang="el-GR" sz="2200" u="sng" dirty="0"/>
              <a:t>:</a:t>
            </a:r>
            <a:r>
              <a:rPr lang="el-GR" sz="2200" dirty="0"/>
              <a:t> Ανιχνεύεται με τη μέθοδο των </a:t>
            </a:r>
            <a:r>
              <a:rPr lang="en-US" sz="2200" dirty="0"/>
              <a:t>VIFs (Variance Inflator Factors)</a:t>
            </a:r>
            <a:endParaRPr lang="el-GR" sz="2200" dirty="0"/>
          </a:p>
        </p:txBody>
      </p:sp>
      <p:sp>
        <p:nvSpPr>
          <p:cNvPr id="205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52" name="Rectangle 4"/>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53" name="Rectangle 5"/>
          <p:cNvSpPr>
            <a:spLocks noChangeArrowheads="1"/>
          </p:cNvSpPr>
          <p:nvPr/>
        </p:nvSpPr>
        <p:spPr bwMode="auto">
          <a:xfrm>
            <a:off x="1524001" y="4630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13" name="2 - Θέση περιεχομένου"/>
          <p:cNvSpPr txBox="1">
            <a:spLocks/>
          </p:cNvSpPr>
          <p:nvPr/>
        </p:nvSpPr>
        <p:spPr>
          <a:xfrm>
            <a:off x="1952595" y="4214818"/>
            <a:ext cx="9501985" cy="2643182"/>
          </a:xfrm>
          <a:prstGeom prst="rect">
            <a:avLst/>
          </a:prstGeom>
        </p:spPr>
        <p:txBody>
          <a:bodyPr vert="horz">
            <a:normAutofit fontScale="92500" lnSpcReduction="10000"/>
          </a:bodyPr>
          <a:lstStyle/>
          <a:p>
            <a:pPr marL="274320" indent="-274320" algn="just">
              <a:spcBef>
                <a:spcPct val="20000"/>
              </a:spcBef>
              <a:buClr>
                <a:schemeClr val="accent3"/>
              </a:buClr>
              <a:buSzPct val="95000"/>
              <a:buFont typeface="Wingdings 2"/>
              <a:buChar char=""/>
            </a:pPr>
            <a:r>
              <a:rPr lang="el-GR" sz="2100" dirty="0"/>
              <a:t>Εάν η τιμή του εκάστοτε </a:t>
            </a:r>
            <a:r>
              <a:rPr lang="en-US" sz="2100" dirty="0"/>
              <a:t>VIF </a:t>
            </a:r>
            <a:r>
              <a:rPr lang="el-GR" sz="2100" dirty="0"/>
              <a:t>είναι μεγαλύτερη από 5, τότε θεωρούμε ότι η συγκεκριμένη ανεξάρτητη μεταβλητή είναι </a:t>
            </a:r>
            <a:r>
              <a:rPr lang="el-GR" sz="2100" dirty="0" err="1"/>
              <a:t>πολυσυγραμμική</a:t>
            </a:r>
            <a:r>
              <a:rPr lang="el-GR" sz="2100" dirty="0"/>
              <a:t>, δηλαδή μπορεί να γραφεί ως γραμμικός συνδυασμός κάποιων από τις ανεξάρτητες μεταβλητές και άρα δεν πρέπει να την συμπεριλάβουμε στο υπόδειγμα</a:t>
            </a:r>
          </a:p>
          <a:p>
            <a:pPr marL="274320" indent="-274320" algn="just">
              <a:spcBef>
                <a:spcPct val="20000"/>
              </a:spcBef>
              <a:buClr>
                <a:schemeClr val="accent3"/>
              </a:buClr>
              <a:buSzPct val="95000"/>
              <a:buFont typeface="Wingdings 2"/>
              <a:buChar char=""/>
            </a:pPr>
            <a:endParaRPr lang="el-GR" sz="2100" dirty="0"/>
          </a:p>
          <a:p>
            <a:pPr marL="274320" indent="-274320" algn="just">
              <a:spcBef>
                <a:spcPct val="20000"/>
              </a:spcBef>
              <a:buClr>
                <a:schemeClr val="accent3"/>
              </a:buClr>
              <a:buSzPct val="95000"/>
              <a:buFont typeface="Wingdings 2"/>
              <a:buChar char=""/>
            </a:pPr>
            <a:r>
              <a:rPr lang="el-GR" sz="2100" dirty="0"/>
              <a:t>Προφανώς αν περισσότερες από μία ανεξάρτητες μεταβλητές παρουσιάζουν τιμή </a:t>
            </a:r>
            <a:r>
              <a:rPr lang="en-US" sz="2100" dirty="0"/>
              <a:t>VIF </a:t>
            </a:r>
            <a:r>
              <a:rPr lang="el-GR" sz="2100" dirty="0"/>
              <a:t>μεγαλύτερη από το κατώφλι που θέσαμε, επιλέγουμε να μη συμπεριλαμβάνουμε στο υπόδειγμα τη μεταβλητή με τη μεγαλύτερη τιμή </a:t>
            </a:r>
            <a:r>
              <a:rPr lang="en-US" sz="2100" dirty="0"/>
              <a:t>VIF </a:t>
            </a:r>
            <a:r>
              <a:rPr lang="el-GR" sz="2100" dirty="0"/>
              <a:t>και ξαναδοκιμάζουμε από την αρχή την ίδια διαδικασία (χωρίς αυτή τη μεταβλητή πλέον)</a:t>
            </a:r>
          </a:p>
          <a:p>
            <a:pPr marL="274320" indent="-274320" algn="just">
              <a:spcBef>
                <a:spcPct val="20000"/>
              </a:spcBef>
              <a:buClr>
                <a:schemeClr val="accent3"/>
              </a:buClr>
              <a:buSzPct val="95000"/>
              <a:buFont typeface="Wingdings 2"/>
              <a:buChar char=""/>
              <a:defRPr/>
            </a:pPr>
            <a:endParaRPr lang="el-GR" dirty="0"/>
          </a:p>
        </p:txBody>
      </p:sp>
      <p:sp>
        <p:nvSpPr>
          <p:cNvPr id="2055" name="Rectangle 7"/>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54"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4100" y="2546852"/>
            <a:ext cx="1414472" cy="642942"/>
          </a:xfrm>
          <a:prstGeom prst="rect">
            <a:avLst/>
          </a:prstGeom>
          <a:noFill/>
        </p:spPr>
      </p:pic>
      <p:sp>
        <p:nvSpPr>
          <p:cNvPr id="2056" name="Rectangle 8"/>
          <p:cNvSpPr>
            <a:spLocks noChangeArrowheads="1"/>
          </p:cNvSpPr>
          <p:nvPr/>
        </p:nvSpPr>
        <p:spPr bwMode="auto">
          <a:xfrm>
            <a:off x="1524001" y="6535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19" name="18 - TextBox"/>
          <p:cNvSpPr txBox="1"/>
          <p:nvPr/>
        </p:nvSpPr>
        <p:spPr>
          <a:xfrm>
            <a:off x="4524364" y="2689728"/>
            <a:ext cx="3071834" cy="369332"/>
          </a:xfrm>
          <a:prstGeom prst="rect">
            <a:avLst/>
          </a:prstGeom>
          <a:noFill/>
        </p:spPr>
        <p:txBody>
          <a:bodyPr wrap="square" rtlCol="0">
            <a:spAutoFit/>
          </a:bodyPr>
          <a:lstStyle/>
          <a:p>
            <a:r>
              <a:rPr lang="el-GR" dirty="0"/>
              <a:t>Ή εναλλακτικά:</a:t>
            </a:r>
          </a:p>
        </p:txBody>
      </p:sp>
      <p:sp>
        <p:nvSpPr>
          <p:cNvPr id="2058" name="Rectangle 10"/>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57"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524629" y="2546852"/>
            <a:ext cx="2051553" cy="571504"/>
          </a:xfrm>
          <a:prstGeom prst="rect">
            <a:avLst/>
          </a:prstGeom>
          <a:noFill/>
        </p:spPr>
      </p:pic>
      <p:sp>
        <p:nvSpPr>
          <p:cNvPr id="2059" name="Rectangle 11"/>
          <p:cNvSpPr>
            <a:spLocks noChangeArrowheads="1"/>
          </p:cNvSpPr>
          <p:nvPr/>
        </p:nvSpPr>
        <p:spPr bwMode="auto">
          <a:xfrm>
            <a:off x="1524001" y="6440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819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819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024034" y="3071811"/>
            <a:ext cx="289154" cy="357190"/>
          </a:xfrm>
          <a:prstGeom prst="rect">
            <a:avLst/>
          </a:prstGeom>
          <a:noFill/>
        </p:spPr>
      </p:pic>
      <p:sp>
        <p:nvSpPr>
          <p:cNvPr id="18" name="17 - TextBox"/>
          <p:cNvSpPr txBox="1"/>
          <p:nvPr/>
        </p:nvSpPr>
        <p:spPr>
          <a:xfrm>
            <a:off x="2238348" y="3068421"/>
            <a:ext cx="3286148" cy="923330"/>
          </a:xfrm>
          <a:prstGeom prst="rect">
            <a:avLst/>
          </a:prstGeom>
          <a:noFill/>
        </p:spPr>
        <p:txBody>
          <a:bodyPr wrap="square" rtlCol="0">
            <a:spAutoFit/>
          </a:bodyPr>
          <a:lstStyle/>
          <a:p>
            <a:r>
              <a:rPr lang="el-GR" dirty="0"/>
              <a:t>: της παλινδρόμησης με </a:t>
            </a:r>
            <a:r>
              <a:rPr lang="en-US" dirty="0"/>
              <a:t>Xi </a:t>
            </a:r>
            <a:r>
              <a:rPr lang="el-GR" dirty="0"/>
              <a:t>ως εξαρτημένη μεταβλητή και τις υπόλοιπες Χ ως ανεξάρτητες </a:t>
            </a:r>
          </a:p>
        </p:txBody>
      </p:sp>
      <p:sp>
        <p:nvSpPr>
          <p:cNvPr id="8196"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198" name="Rectangle 6"/>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8197"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667404" y="3214686"/>
            <a:ext cx="295070" cy="357190"/>
          </a:xfrm>
          <a:prstGeom prst="rect">
            <a:avLst/>
          </a:prstGeom>
          <a:noFill/>
        </p:spPr>
      </p:pic>
      <p:sp>
        <p:nvSpPr>
          <p:cNvPr id="25" name="24 - Ορθογώνιο"/>
          <p:cNvSpPr/>
          <p:nvPr/>
        </p:nvSpPr>
        <p:spPr>
          <a:xfrm>
            <a:off x="5810280" y="3143248"/>
            <a:ext cx="2428860" cy="369332"/>
          </a:xfrm>
          <a:prstGeom prst="rect">
            <a:avLst/>
          </a:prstGeom>
        </p:spPr>
        <p:txBody>
          <a:bodyPr wrap="square">
            <a:spAutoFit/>
          </a:bodyPr>
          <a:lstStyle/>
          <a:p>
            <a:r>
              <a:rPr lang="el-GR" dirty="0"/>
              <a:t> : διακύμανση της Χ</a:t>
            </a:r>
            <a:r>
              <a:rPr lang="en-US" dirty="0" err="1"/>
              <a:t>i</a:t>
            </a:r>
            <a:endParaRPr lang="el-GR" dirty="0"/>
          </a:p>
        </p:txBody>
      </p:sp>
      <p:sp>
        <p:nvSpPr>
          <p:cNvPr id="8200" name="Rectangle 8"/>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8199"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667404" y="3714753"/>
            <a:ext cx="357190" cy="304273"/>
          </a:xfrm>
          <a:prstGeom prst="rect">
            <a:avLst/>
          </a:prstGeom>
          <a:noFill/>
        </p:spPr>
      </p:pic>
      <p:sp>
        <p:nvSpPr>
          <p:cNvPr id="28" name="27 - Ορθογώνιο"/>
          <p:cNvSpPr/>
          <p:nvPr/>
        </p:nvSpPr>
        <p:spPr>
          <a:xfrm>
            <a:off x="6024594" y="3643314"/>
            <a:ext cx="2714612" cy="369332"/>
          </a:xfrm>
          <a:prstGeom prst="rect">
            <a:avLst/>
          </a:prstGeom>
        </p:spPr>
        <p:txBody>
          <a:bodyPr wrap="square">
            <a:spAutoFit/>
          </a:bodyPr>
          <a:lstStyle/>
          <a:p>
            <a:r>
              <a:rPr lang="el-GR" dirty="0"/>
              <a:t>: διακύμανση του β</a:t>
            </a:r>
            <a:r>
              <a:rPr lang="en-US" dirty="0" err="1"/>
              <a:t>i</a:t>
            </a:r>
            <a:r>
              <a:rPr lang="en-US" dirty="0"/>
              <a:t> </a:t>
            </a:r>
            <a:r>
              <a:rPr lang="el-GR" dirty="0"/>
              <a:t>ή </a:t>
            </a:r>
            <a:r>
              <a:rPr lang="en-US" dirty="0"/>
              <a:t>bi</a:t>
            </a:r>
            <a:endParaRPr lang="el-GR" dirty="0"/>
          </a:p>
        </p:txBody>
      </p:sp>
      <p:sp>
        <p:nvSpPr>
          <p:cNvPr id="8202" name="Rectangle 10"/>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8201" name="Picture 9"/>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8810676" y="3571876"/>
            <a:ext cx="214315" cy="285753"/>
          </a:xfrm>
          <a:prstGeom prst="rect">
            <a:avLst/>
          </a:prstGeom>
          <a:noFill/>
        </p:spPr>
      </p:pic>
      <p:sp>
        <p:nvSpPr>
          <p:cNvPr id="31" name="30 - Ορθογώνιο"/>
          <p:cNvSpPr/>
          <p:nvPr/>
        </p:nvSpPr>
        <p:spPr>
          <a:xfrm>
            <a:off x="8953552" y="3500439"/>
            <a:ext cx="2928926" cy="646331"/>
          </a:xfrm>
          <a:prstGeom prst="rect">
            <a:avLst/>
          </a:prstGeom>
        </p:spPr>
        <p:txBody>
          <a:bodyPr wrap="square">
            <a:spAutoFit/>
          </a:bodyPr>
          <a:lstStyle/>
          <a:p>
            <a:r>
              <a:rPr lang="el-GR" dirty="0"/>
              <a:t>: μέσο τετραγωνικό σφάλμα (</a:t>
            </a:r>
            <a:r>
              <a:rPr lang="en-US" dirty="0"/>
              <a:t>MSE</a:t>
            </a:r>
            <a:r>
              <a:rPr lang="el-GR" dirty="0"/>
              <a:t>) του υποδείγματος</a:t>
            </a:r>
          </a:p>
        </p:txBody>
      </p:sp>
      <p:sp>
        <p:nvSpPr>
          <p:cNvPr id="32" name="31 - TextBox"/>
          <p:cNvSpPr txBox="1"/>
          <p:nvPr/>
        </p:nvSpPr>
        <p:spPr>
          <a:xfrm>
            <a:off x="8667768" y="2854108"/>
            <a:ext cx="2928926" cy="369332"/>
          </a:xfrm>
          <a:prstGeom prst="rect">
            <a:avLst/>
          </a:prstGeom>
          <a:noFill/>
        </p:spPr>
        <p:txBody>
          <a:bodyPr wrap="square" rtlCol="0">
            <a:spAutoFit/>
          </a:bodyPr>
          <a:lstStyle/>
          <a:p>
            <a:r>
              <a:rPr lang="en-US" dirty="0"/>
              <a:t>N:</a:t>
            </a:r>
            <a:r>
              <a:rPr lang="el-GR" dirty="0"/>
              <a:t> πλήθος παρατηρήσεων</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Γραμμική Παλινδρόμηση</a:t>
            </a:r>
            <a:r>
              <a:rPr lang="en-US" dirty="0"/>
              <a:t> (Linear Regression)</a:t>
            </a:r>
            <a:endParaRPr lang="el-GR" dirty="0"/>
          </a:p>
        </p:txBody>
      </p:sp>
      <p:sp>
        <p:nvSpPr>
          <p:cNvPr id="3" name="2 - Θέση περιεχομένου"/>
          <p:cNvSpPr>
            <a:spLocks noGrp="1"/>
          </p:cNvSpPr>
          <p:nvPr>
            <p:ph idx="1"/>
          </p:nvPr>
        </p:nvSpPr>
        <p:spPr>
          <a:xfrm>
            <a:off x="1981200" y="1935480"/>
            <a:ext cx="8229600" cy="493388"/>
          </a:xfrm>
        </p:spPr>
        <p:txBody>
          <a:bodyPr>
            <a:normAutofit/>
          </a:bodyPr>
          <a:lstStyle/>
          <a:p>
            <a:pPr algn="just"/>
            <a:r>
              <a:rPr lang="el-GR" sz="2200" u="sng" dirty="0" err="1"/>
              <a:t>Αυτοσυσχέτιση</a:t>
            </a:r>
            <a:r>
              <a:rPr lang="el-GR" sz="2200" u="sng" dirty="0"/>
              <a:t> μεταξύ των καταλοίπων:</a:t>
            </a:r>
          </a:p>
        </p:txBody>
      </p:sp>
      <p:sp>
        <p:nvSpPr>
          <p:cNvPr id="205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52" name="Rectangle 4"/>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53" name="Rectangle 5"/>
          <p:cNvSpPr>
            <a:spLocks noChangeArrowheads="1"/>
          </p:cNvSpPr>
          <p:nvPr/>
        </p:nvSpPr>
        <p:spPr bwMode="auto">
          <a:xfrm>
            <a:off x="1524001" y="4630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14" name="2 - Θέση περιεχομένου"/>
          <p:cNvSpPr txBox="1">
            <a:spLocks/>
          </p:cNvSpPr>
          <p:nvPr/>
        </p:nvSpPr>
        <p:spPr>
          <a:xfrm>
            <a:off x="1952596" y="5572140"/>
            <a:ext cx="8643966" cy="922040"/>
          </a:xfrm>
          <a:prstGeom prst="rect">
            <a:avLst/>
          </a:prstGeom>
        </p:spPr>
        <p:txBody>
          <a:bodyPr vert="horz">
            <a:normAutofit/>
          </a:bodyPr>
          <a:lstStyle/>
          <a:p>
            <a:pPr marL="274320" indent="-274320" algn="just">
              <a:spcBef>
                <a:spcPct val="20000"/>
              </a:spcBef>
              <a:buClr>
                <a:schemeClr val="accent3"/>
              </a:buClr>
              <a:buSzPct val="95000"/>
              <a:buFont typeface="Wingdings" pitchFamily="2" charset="2"/>
              <a:buChar char="Ø"/>
            </a:pPr>
            <a:r>
              <a:rPr lang="el-GR" sz="2200" u="sng" dirty="0"/>
              <a:t>Αντιμετώπιση:</a:t>
            </a:r>
            <a:r>
              <a:rPr lang="el-GR" sz="2200" dirty="0"/>
              <a:t> Εισαγάγουμε χρονικές υστερήσεις της εξαρτημένης μεταβλητής (Υ) στο υπόδειγμα – Ανάλυση </a:t>
            </a:r>
            <a:r>
              <a:rPr lang="el-GR" sz="2200" dirty="0" err="1"/>
              <a:t>Χρονοσειρών</a:t>
            </a:r>
            <a:endParaRPr lang="el-GR" sz="2200" u="sng" dirty="0"/>
          </a:p>
          <a:p>
            <a:pPr marL="274320" indent="-274320" algn="just">
              <a:spcBef>
                <a:spcPct val="20000"/>
              </a:spcBef>
              <a:buClr>
                <a:schemeClr val="accent3"/>
              </a:buClr>
              <a:buSzPct val="95000"/>
              <a:buFont typeface="Wingdings 2"/>
              <a:buChar char=""/>
              <a:defRPr/>
            </a:pPr>
            <a:endParaRPr lang="el-GR" sz="2600" dirty="0"/>
          </a:p>
        </p:txBody>
      </p:sp>
      <p:sp>
        <p:nvSpPr>
          <p:cNvPr id="15" name="14 - TextBox"/>
          <p:cNvSpPr txBox="1"/>
          <p:nvPr/>
        </p:nvSpPr>
        <p:spPr>
          <a:xfrm>
            <a:off x="2024034" y="3714752"/>
            <a:ext cx="6072230" cy="400110"/>
          </a:xfrm>
          <a:prstGeom prst="rect">
            <a:avLst/>
          </a:prstGeom>
          <a:noFill/>
        </p:spPr>
        <p:txBody>
          <a:bodyPr wrap="square" rtlCol="0">
            <a:spAutoFit/>
          </a:bodyPr>
          <a:lstStyle/>
          <a:p>
            <a:r>
              <a:rPr lang="el-GR" sz="2000" dirty="0"/>
              <a:t>Έστω επομένως η ακολουθία καταλοίπων:</a:t>
            </a:r>
          </a:p>
        </p:txBody>
      </p:sp>
      <p:sp>
        <p:nvSpPr>
          <p:cNvPr id="31746" name="Rectangle 2"/>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81818" y="3786190"/>
            <a:ext cx="1071570" cy="297658"/>
          </a:xfrm>
          <a:prstGeom prst="rect">
            <a:avLst/>
          </a:prstGeom>
          <a:noFill/>
        </p:spPr>
      </p:pic>
      <p:pic>
        <p:nvPicPr>
          <p:cNvPr id="16"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95604" y="2857496"/>
            <a:ext cx="3557612" cy="285752"/>
          </a:xfrm>
          <a:prstGeom prst="rect">
            <a:avLst/>
          </a:prstGeom>
          <a:noFill/>
        </p:spPr>
      </p:pic>
      <p:sp>
        <p:nvSpPr>
          <p:cNvPr id="17" name="16 - Ορθογώνιο"/>
          <p:cNvSpPr/>
          <p:nvPr/>
        </p:nvSpPr>
        <p:spPr>
          <a:xfrm>
            <a:off x="2738414" y="2357430"/>
            <a:ext cx="4857784" cy="400110"/>
          </a:xfrm>
          <a:prstGeom prst="rect">
            <a:avLst/>
          </a:prstGeom>
        </p:spPr>
        <p:txBody>
          <a:bodyPr wrap="square">
            <a:spAutoFit/>
          </a:bodyPr>
          <a:lstStyle/>
          <a:p>
            <a:r>
              <a:rPr lang="el-GR" sz="2000" dirty="0"/>
              <a:t>Έστω το γραμμικό υπόδειγμα: </a:t>
            </a:r>
          </a:p>
        </p:txBody>
      </p:sp>
      <p:sp>
        <p:nvSpPr>
          <p:cNvPr id="31748" name="Rectangle 4"/>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4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310578" y="2857496"/>
            <a:ext cx="857256" cy="285752"/>
          </a:xfrm>
          <a:prstGeom prst="rect">
            <a:avLst/>
          </a:prstGeom>
          <a:noFill/>
        </p:spPr>
      </p:pic>
      <p:sp>
        <p:nvSpPr>
          <p:cNvPr id="31749" name="Rectangle 5"/>
          <p:cNvSpPr>
            <a:spLocks noChangeArrowheads="1"/>
          </p:cNvSpPr>
          <p:nvPr/>
        </p:nvSpPr>
        <p:spPr bwMode="auto">
          <a:xfrm>
            <a:off x="1524001" y="47255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a:latin typeface="Arial" pitchFamily="34" charset="0"/>
              <a:cs typeface="Arial" pitchFamily="34" charset="0"/>
            </a:endParaRPr>
          </a:p>
        </p:txBody>
      </p:sp>
      <p:sp>
        <p:nvSpPr>
          <p:cNvPr id="21" name="20 - TextBox"/>
          <p:cNvSpPr txBox="1"/>
          <p:nvPr/>
        </p:nvSpPr>
        <p:spPr>
          <a:xfrm>
            <a:off x="7381884" y="2786058"/>
            <a:ext cx="857256" cy="369332"/>
          </a:xfrm>
          <a:prstGeom prst="rect">
            <a:avLst/>
          </a:prstGeom>
          <a:noFill/>
        </p:spPr>
        <p:txBody>
          <a:bodyPr wrap="square" rtlCol="0">
            <a:spAutoFit/>
          </a:bodyPr>
          <a:lstStyle/>
          <a:p>
            <a:r>
              <a:rPr lang="el-GR" dirty="0"/>
              <a:t>Όπου:</a:t>
            </a:r>
          </a:p>
        </p:txBody>
      </p:sp>
      <p:sp>
        <p:nvSpPr>
          <p:cNvPr id="22" name="21 - TextBox"/>
          <p:cNvSpPr txBox="1"/>
          <p:nvPr/>
        </p:nvSpPr>
        <p:spPr>
          <a:xfrm>
            <a:off x="2166910" y="3202544"/>
            <a:ext cx="4214842" cy="369332"/>
          </a:xfrm>
          <a:prstGeom prst="rect">
            <a:avLst/>
          </a:prstGeom>
          <a:noFill/>
        </p:spPr>
        <p:txBody>
          <a:bodyPr wrap="square" rtlCol="0">
            <a:spAutoFit/>
          </a:bodyPr>
          <a:lstStyle/>
          <a:p>
            <a:r>
              <a:rPr lang="el-GR" dirty="0"/>
              <a:t>Υ: παρατηρούμενες (πραγματικές) τιμές</a:t>
            </a:r>
          </a:p>
        </p:txBody>
      </p:sp>
      <p:sp>
        <p:nvSpPr>
          <p:cNvPr id="31751" name="Rectangle 7"/>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50"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524629" y="3286124"/>
            <a:ext cx="170091" cy="357190"/>
          </a:xfrm>
          <a:prstGeom prst="rect">
            <a:avLst/>
          </a:prstGeom>
          <a:noFill/>
        </p:spPr>
      </p:pic>
      <p:sp>
        <p:nvSpPr>
          <p:cNvPr id="25" name="24 - Ορθογώνιο"/>
          <p:cNvSpPr/>
          <p:nvPr/>
        </p:nvSpPr>
        <p:spPr>
          <a:xfrm>
            <a:off x="6623282" y="3214685"/>
            <a:ext cx="4108369" cy="369332"/>
          </a:xfrm>
          <a:prstGeom prst="rect">
            <a:avLst/>
          </a:prstGeom>
        </p:spPr>
        <p:txBody>
          <a:bodyPr wrap="none">
            <a:spAutoFit/>
          </a:bodyPr>
          <a:lstStyle/>
          <a:p>
            <a:r>
              <a:rPr lang="el-GR" dirty="0"/>
              <a:t>: εκτιμούμενες τιμές (του υποδείγματος)</a:t>
            </a:r>
          </a:p>
        </p:txBody>
      </p:sp>
      <p:sp>
        <p:nvSpPr>
          <p:cNvPr id="26" name="25 - TextBox"/>
          <p:cNvSpPr txBox="1"/>
          <p:nvPr/>
        </p:nvSpPr>
        <p:spPr>
          <a:xfrm>
            <a:off x="8167734" y="3639926"/>
            <a:ext cx="2428860" cy="646331"/>
          </a:xfrm>
          <a:prstGeom prst="rect">
            <a:avLst/>
          </a:prstGeom>
          <a:noFill/>
        </p:spPr>
        <p:txBody>
          <a:bodyPr wrap="square" rtlCol="0">
            <a:spAutoFit/>
          </a:bodyPr>
          <a:lstStyle/>
          <a:p>
            <a:r>
              <a:rPr lang="el-GR" dirty="0"/>
              <a:t>Όπου Ν το πλήθος των παρατηρήσεων</a:t>
            </a:r>
          </a:p>
        </p:txBody>
      </p:sp>
      <p:sp>
        <p:nvSpPr>
          <p:cNvPr id="27" name="26 - TextBox"/>
          <p:cNvSpPr txBox="1"/>
          <p:nvPr/>
        </p:nvSpPr>
        <p:spPr>
          <a:xfrm>
            <a:off x="2095472" y="4357695"/>
            <a:ext cx="8572528" cy="1015663"/>
          </a:xfrm>
          <a:prstGeom prst="rect">
            <a:avLst/>
          </a:prstGeom>
          <a:noFill/>
        </p:spPr>
        <p:txBody>
          <a:bodyPr wrap="square" rtlCol="0">
            <a:spAutoFit/>
          </a:bodyPr>
          <a:lstStyle/>
          <a:p>
            <a:pPr algn="just"/>
            <a:r>
              <a:rPr lang="el-GR" sz="2000" dirty="0"/>
              <a:t>Υπάρχει </a:t>
            </a:r>
            <a:r>
              <a:rPr lang="el-GR" sz="2000" dirty="0" err="1"/>
              <a:t>αυτοσυσχέτιση</a:t>
            </a:r>
            <a:r>
              <a:rPr lang="el-GR" sz="2000" dirty="0"/>
              <a:t> καταλοίπων αν στο διάγραμμα </a:t>
            </a:r>
            <a:r>
              <a:rPr lang="el-GR" sz="2000" dirty="0" err="1"/>
              <a:t>αυτοσυσχέτισης</a:t>
            </a:r>
            <a:r>
              <a:rPr lang="el-GR" sz="2000" dirty="0"/>
              <a:t> παρατηρηθεί συσχέτιση της ακολουθίας των καταλοίπων με κάποια χρονική υστέρηση αυτών</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1462D-2938-B39A-034C-765CFEB7B7F4}"/>
              </a:ext>
            </a:extLst>
          </p:cNvPr>
          <p:cNvSpPr>
            <a:spLocks noGrp="1"/>
          </p:cNvSpPr>
          <p:nvPr>
            <p:ph type="title"/>
          </p:nvPr>
        </p:nvSpPr>
        <p:spPr/>
        <p:txBody>
          <a:bodyPr/>
          <a:lstStyle/>
          <a:p>
            <a:r>
              <a:rPr lang="el-GR" dirty="0"/>
              <a:t>Δειγματοληψία</a:t>
            </a:r>
            <a:endParaRPr lang="en-US" dirty="0"/>
          </a:p>
        </p:txBody>
      </p:sp>
      <p:sp>
        <p:nvSpPr>
          <p:cNvPr id="3" name="Content Placeholder 2">
            <a:extLst>
              <a:ext uri="{FF2B5EF4-FFF2-40B4-BE49-F238E27FC236}">
                <a16:creationId xmlns:a16="http://schemas.microsoft.com/office/drawing/2014/main" id="{B71332CC-38A3-373E-B2D9-57BCF31E2D79}"/>
              </a:ext>
            </a:extLst>
          </p:cNvPr>
          <p:cNvSpPr>
            <a:spLocks noGrp="1"/>
          </p:cNvSpPr>
          <p:nvPr>
            <p:ph idx="1"/>
          </p:nvPr>
        </p:nvSpPr>
        <p:spPr/>
        <p:txBody>
          <a:bodyPr>
            <a:normAutofit/>
          </a:bodyPr>
          <a:lstStyle/>
          <a:p>
            <a:r>
              <a:rPr lang="el-GR" sz="1800" dirty="0"/>
              <a:t>Δειγματοληψία είναι η διαδικασία επιλογής ενός δείγματος από έναν πληθυσμό για να εξετάσουμε κάποια χαρακτηριστικά κάνοντας χρήση στατιστικών μεθόδων</a:t>
            </a:r>
            <a:endParaRPr lang="en-US" sz="1800" dirty="0"/>
          </a:p>
          <a:p>
            <a:r>
              <a:rPr lang="el-GR" sz="1800" dirty="0"/>
              <a:t>Πληθυσμό ορίζουμε τη συνολική ομάδα (οντοτήτων) που θέλουμε να μελετήσουμε, σχετικά με συγκεκριμένο/α χαρακτηριστικό/ά</a:t>
            </a:r>
          </a:p>
          <a:p>
            <a:r>
              <a:rPr lang="el-GR" sz="1800" dirty="0"/>
              <a:t>Δείγμα ορίζουμε την </a:t>
            </a:r>
            <a:r>
              <a:rPr lang="el-GR" sz="1800" dirty="0" err="1"/>
              <a:t>υπο</a:t>
            </a:r>
            <a:r>
              <a:rPr lang="el-GR" sz="1800" dirty="0"/>
              <a:t>-ομάδα του πληθυσμού, για την οποία θα χρησιμοποιήσουμε δεδομένα προς ανάλυση</a:t>
            </a:r>
          </a:p>
          <a:p>
            <a:r>
              <a:rPr lang="el-GR" sz="1800" dirty="0"/>
              <a:t>Υπάρχουν διάφορες μέθοδοι δειγματοληψία, οι πιο κλασικές μέθοδοι είναι οι εξής</a:t>
            </a:r>
          </a:p>
          <a:p>
            <a:pPr lvl="1"/>
            <a:r>
              <a:rPr lang="el-GR" sz="1800" dirty="0"/>
              <a:t>Απλή τυχαία</a:t>
            </a:r>
            <a:r>
              <a:rPr lang="en-US" sz="1800" dirty="0"/>
              <a:t>: </a:t>
            </a:r>
            <a:r>
              <a:rPr lang="el-GR" sz="1800" dirty="0"/>
              <a:t>Τυχαία επιλογή</a:t>
            </a:r>
            <a:endParaRPr lang="en-US" sz="1800" dirty="0"/>
          </a:p>
          <a:p>
            <a:pPr lvl="1"/>
            <a:r>
              <a:rPr lang="el-GR" sz="1800" dirty="0"/>
              <a:t>Συστηματική</a:t>
            </a:r>
            <a:r>
              <a:rPr lang="en-US" sz="1800" dirty="0"/>
              <a:t>: </a:t>
            </a:r>
            <a:r>
              <a:rPr lang="el-GR" sz="1800" dirty="0"/>
              <a:t>Επιλογή ανά σταθερά διαστήματα</a:t>
            </a:r>
            <a:r>
              <a:rPr lang="en-US" sz="1800" dirty="0"/>
              <a:t> (</a:t>
            </a:r>
            <a:r>
              <a:rPr lang="el-GR" sz="1800" dirty="0"/>
              <a:t>π.χ.</a:t>
            </a:r>
            <a:r>
              <a:rPr lang="en-US" sz="1800" dirty="0"/>
              <a:t> t+4, t=1,…,N-4) </a:t>
            </a:r>
            <a:r>
              <a:rPr lang="el-GR" sz="1800" dirty="0"/>
              <a:t>όπου Ν ο αριθμός των οντοτήτων</a:t>
            </a:r>
            <a:endParaRPr lang="en-US" sz="1800" dirty="0"/>
          </a:p>
          <a:p>
            <a:pPr lvl="1"/>
            <a:r>
              <a:rPr lang="el-GR" sz="1800" dirty="0"/>
              <a:t>Κατά στρώματα</a:t>
            </a:r>
            <a:r>
              <a:rPr lang="en-US" sz="1800" dirty="0"/>
              <a:t>: </a:t>
            </a:r>
            <a:r>
              <a:rPr lang="el-GR" sz="1800" dirty="0"/>
              <a:t>Διατάσσουμε τον πληθυσμό σε </a:t>
            </a:r>
            <a:r>
              <a:rPr lang="el-GR" sz="1800" dirty="0" err="1"/>
              <a:t>υπο</a:t>
            </a:r>
            <a:r>
              <a:rPr lang="el-GR" sz="1800" dirty="0"/>
              <a:t>-πληθυσμούς με βάση συγκεκριμένα χαρακτηριστικά και επιλέγουμε δείγμα από κάθε </a:t>
            </a:r>
            <a:r>
              <a:rPr lang="el-GR" sz="1800" dirty="0" err="1"/>
              <a:t>υπο</a:t>
            </a:r>
            <a:r>
              <a:rPr lang="el-GR" sz="1800" dirty="0"/>
              <a:t>-πληθυσμό</a:t>
            </a:r>
          </a:p>
          <a:p>
            <a:pPr lvl="1"/>
            <a:r>
              <a:rPr lang="el-GR" sz="1800" dirty="0"/>
              <a:t>Κατά συστάδες</a:t>
            </a:r>
            <a:r>
              <a:rPr lang="en-US" sz="1800" dirty="0"/>
              <a:t>: </a:t>
            </a:r>
            <a:r>
              <a:rPr lang="el-GR" sz="1800" dirty="0"/>
              <a:t>Σχηματίζουμε συστάδες </a:t>
            </a:r>
            <a:r>
              <a:rPr lang="el-GR" sz="1800" dirty="0" err="1"/>
              <a:t>υπο</a:t>
            </a:r>
            <a:r>
              <a:rPr lang="el-GR" sz="1800" dirty="0"/>
              <a:t>-πληθυσμών (του πληθυσμού) όπου κάθε συστάδα έχει παρόμοια χαρακτηριστικά με αυτά του πληθυσμού, και επιλέγουμε κάποιες από αυτές τις συστάδες</a:t>
            </a:r>
          </a:p>
          <a:p>
            <a:r>
              <a:rPr lang="el-GR" sz="1800" b="1" dirty="0"/>
              <a:t>Γιατί όμως να εφαρμόσουμε δειγματοληψία?</a:t>
            </a:r>
            <a:endParaRPr lang="en-US" sz="1800" b="1" dirty="0"/>
          </a:p>
          <a:p>
            <a:endParaRPr lang="en-US" sz="1800" dirty="0"/>
          </a:p>
        </p:txBody>
      </p:sp>
      <p:sp>
        <p:nvSpPr>
          <p:cNvPr id="4" name="Slide Number Placeholder 3">
            <a:extLst>
              <a:ext uri="{FF2B5EF4-FFF2-40B4-BE49-F238E27FC236}">
                <a16:creationId xmlns:a16="http://schemas.microsoft.com/office/drawing/2014/main" id="{02E2FC81-18C6-16F1-37DF-1BBD867FD14B}"/>
              </a:ext>
            </a:extLst>
          </p:cNvPr>
          <p:cNvSpPr>
            <a:spLocks noGrp="1"/>
          </p:cNvSpPr>
          <p:nvPr>
            <p:ph type="sldNum" sz="quarter" idx="12"/>
          </p:nvPr>
        </p:nvSpPr>
        <p:spPr/>
        <p:txBody>
          <a:bodyPr/>
          <a:lstStyle/>
          <a:p>
            <a:fld id="{0475C479-3F9E-4E27-A3B2-F245444169DF}" type="slidenum">
              <a:rPr lang="en-US" smtClean="0"/>
              <a:t>3</a:t>
            </a:fld>
            <a:endParaRPr lang="en-US"/>
          </a:p>
        </p:txBody>
      </p:sp>
    </p:spTree>
    <p:extLst>
      <p:ext uri="{BB962C8B-B14F-4D97-AF65-F5344CB8AC3E}">
        <p14:creationId xmlns:p14="http://schemas.microsoft.com/office/powerpoint/2010/main" val="250524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Γραμμική Παλινδρόμηση</a:t>
            </a:r>
            <a:r>
              <a:rPr lang="en-US" dirty="0"/>
              <a:t> (Linear Regression)</a:t>
            </a:r>
            <a:endParaRPr lang="el-GR" dirty="0"/>
          </a:p>
        </p:txBody>
      </p:sp>
      <p:sp>
        <p:nvSpPr>
          <p:cNvPr id="3" name="2 - Θέση περιεχομένου"/>
          <p:cNvSpPr>
            <a:spLocks noGrp="1"/>
          </p:cNvSpPr>
          <p:nvPr>
            <p:ph idx="1"/>
          </p:nvPr>
        </p:nvSpPr>
        <p:spPr/>
        <p:txBody>
          <a:bodyPr/>
          <a:lstStyle/>
          <a:p>
            <a:r>
              <a:rPr lang="el-GR" u="sng" dirty="0" err="1"/>
              <a:t>Ομοσκεδαστικότητα</a:t>
            </a:r>
            <a:r>
              <a:rPr lang="el-GR" u="sng" dirty="0"/>
              <a:t> των καταλοίπων:</a:t>
            </a:r>
            <a:r>
              <a:rPr lang="el-GR" dirty="0"/>
              <a:t> Είναι η </a:t>
            </a:r>
            <a:r>
              <a:rPr lang="el-GR"/>
              <a:t>περίπτωση όπου </a:t>
            </a:r>
            <a:r>
              <a:rPr lang="el-GR" dirty="0"/>
              <a:t>η απόκλιση των καταλοίπων από το μέσο όρο τους είναι σταθερή</a:t>
            </a:r>
          </a:p>
        </p:txBody>
      </p:sp>
      <p:sp>
        <p:nvSpPr>
          <p:cNvPr id="4" name="3 - TextBox"/>
          <p:cNvSpPr txBox="1"/>
          <p:nvPr/>
        </p:nvSpPr>
        <p:spPr>
          <a:xfrm>
            <a:off x="2012206" y="3189272"/>
            <a:ext cx="8001056" cy="1908215"/>
          </a:xfrm>
          <a:prstGeom prst="rect">
            <a:avLst/>
          </a:prstGeom>
          <a:noFill/>
        </p:spPr>
        <p:txBody>
          <a:bodyPr wrap="square" rtlCol="0">
            <a:spAutoFit/>
          </a:bodyPr>
          <a:lstStyle/>
          <a:p>
            <a:pPr algn="just"/>
            <a:r>
              <a:rPr lang="el-GR" sz="2000" dirty="0"/>
              <a:t>Εξετάζουμε αν στο διάγραμμα διασποράς των εκτιμημένων τιμών      και καταλοίπων ε, παρατηρούμε κάποιο μοτίβο (</a:t>
            </a:r>
            <a:r>
              <a:rPr lang="en-US" sz="2000" dirty="0"/>
              <a:t>pattern) </a:t>
            </a:r>
            <a:r>
              <a:rPr lang="el-GR" sz="2000" dirty="0"/>
              <a:t>-&gt; Αν υπάρχει μοτίβο, έχουμε παραβίαση της </a:t>
            </a:r>
            <a:r>
              <a:rPr lang="el-GR" sz="2000" dirty="0" err="1"/>
              <a:t>ομοσκεδαστικότητας</a:t>
            </a:r>
            <a:r>
              <a:rPr lang="el-GR" sz="2000" dirty="0"/>
              <a:t> και λέμε ότι τα κατάλοιπα έχουν </a:t>
            </a:r>
            <a:r>
              <a:rPr lang="el-GR" sz="2000" dirty="0" err="1"/>
              <a:t>ετεροσκεδαστικότητα</a:t>
            </a:r>
            <a:r>
              <a:rPr lang="el-GR" sz="2000" dirty="0"/>
              <a:t>, αλλιώς</a:t>
            </a:r>
            <a:r>
              <a:rPr lang="en-US" sz="2000" dirty="0"/>
              <a:t>,</a:t>
            </a:r>
            <a:r>
              <a:rPr lang="el-GR" sz="2000" dirty="0"/>
              <a:t> (αν κατανέμονται τυχαία) η υπόθεση της </a:t>
            </a:r>
            <a:r>
              <a:rPr lang="el-GR" sz="2000" dirty="0" err="1"/>
              <a:t>ομοσκεδαστικότητας</a:t>
            </a:r>
            <a:r>
              <a:rPr lang="el-GR" sz="2000" dirty="0"/>
              <a:t> ικανοποιείται</a:t>
            </a:r>
          </a:p>
          <a:p>
            <a:endParaRPr lang="el-GR" dirty="0"/>
          </a:p>
        </p:txBody>
      </p:sp>
      <p:pic>
        <p:nvPicPr>
          <p:cNvPr id="5"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525025" y="3786190"/>
            <a:ext cx="170091" cy="357190"/>
          </a:xfrm>
          <a:prstGeom prst="rect">
            <a:avLst/>
          </a:prstGeom>
          <a:noFill/>
        </p:spPr>
      </p:pic>
      <p:sp>
        <p:nvSpPr>
          <p:cNvPr id="6" name="5 - TextBox"/>
          <p:cNvSpPr txBox="1"/>
          <p:nvPr/>
        </p:nvSpPr>
        <p:spPr>
          <a:xfrm>
            <a:off x="2083644" y="5469077"/>
            <a:ext cx="7858180" cy="707886"/>
          </a:xfrm>
          <a:prstGeom prst="rect">
            <a:avLst/>
          </a:prstGeom>
          <a:noFill/>
        </p:spPr>
        <p:txBody>
          <a:bodyPr wrap="square" rtlCol="0">
            <a:spAutoFit/>
          </a:bodyPr>
          <a:lstStyle/>
          <a:p>
            <a:pPr>
              <a:buFont typeface="Wingdings" pitchFamily="2" charset="2"/>
              <a:buChar char="Ø"/>
            </a:pPr>
            <a:r>
              <a:rPr lang="el-GR" sz="2000" dirty="0"/>
              <a:t>Αντιμετώπιση: Μέθοδος των εύρωστων τυπικών σφαλμάτων (</a:t>
            </a:r>
            <a:r>
              <a:rPr lang="en-US" sz="2000" dirty="0"/>
              <a:t>robust standard errors)</a:t>
            </a:r>
            <a:endParaRPr lang="el-GR"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Γραμμική Παλινδρόμηση</a:t>
            </a:r>
            <a:r>
              <a:rPr lang="en-US" dirty="0"/>
              <a:t> (Linear Regression)</a:t>
            </a:r>
            <a:endParaRPr lang="el-GR" dirty="0"/>
          </a:p>
        </p:txBody>
      </p:sp>
      <p:sp>
        <p:nvSpPr>
          <p:cNvPr id="3" name="2 - Θέση περιεχομένου"/>
          <p:cNvSpPr>
            <a:spLocks noGrp="1"/>
          </p:cNvSpPr>
          <p:nvPr>
            <p:ph idx="1"/>
          </p:nvPr>
        </p:nvSpPr>
        <p:spPr>
          <a:xfrm>
            <a:off x="1981200" y="1935480"/>
            <a:ext cx="8229600" cy="1064892"/>
          </a:xfrm>
        </p:spPr>
        <p:txBody>
          <a:bodyPr>
            <a:normAutofit fontScale="92500" lnSpcReduction="10000"/>
          </a:bodyPr>
          <a:lstStyle/>
          <a:p>
            <a:r>
              <a:rPr lang="el-GR" u="sng" dirty="0"/>
              <a:t>Κανονικότητα των καταλοίπων: </a:t>
            </a:r>
            <a:r>
              <a:rPr lang="el-GR" dirty="0"/>
              <a:t>Τα κατάλοιπα ακολουθούν την κανονική κατανομή με μέση τιμή μηδέν και τυπική απόκλιση</a:t>
            </a:r>
          </a:p>
        </p:txBody>
      </p:sp>
      <p:sp>
        <p:nvSpPr>
          <p:cNvPr id="4" name="3 - TextBox"/>
          <p:cNvSpPr txBox="1"/>
          <p:nvPr/>
        </p:nvSpPr>
        <p:spPr>
          <a:xfrm>
            <a:off x="2238348" y="4515818"/>
            <a:ext cx="8001056" cy="984885"/>
          </a:xfrm>
          <a:prstGeom prst="rect">
            <a:avLst/>
          </a:prstGeom>
          <a:noFill/>
        </p:spPr>
        <p:txBody>
          <a:bodyPr wrap="square" rtlCol="0">
            <a:spAutoFit/>
          </a:bodyPr>
          <a:lstStyle/>
          <a:p>
            <a:pPr algn="just"/>
            <a:r>
              <a:rPr lang="el-GR" sz="2000" dirty="0"/>
              <a:t>Ανιχνεύουμε από τη γραφική παράσταση (</a:t>
            </a:r>
            <a:r>
              <a:rPr lang="en-US" sz="2000" dirty="0" err="1"/>
              <a:t>qq</a:t>
            </a:r>
            <a:r>
              <a:rPr lang="en-US" sz="2000" dirty="0"/>
              <a:t> plot)</a:t>
            </a:r>
            <a:r>
              <a:rPr lang="el-GR" sz="2000" dirty="0"/>
              <a:t> ή κάποιον έλεγχο κανονικότητας αν τα δεδομένα ακολουθούν την κανονική κατανομή</a:t>
            </a:r>
          </a:p>
          <a:p>
            <a:endParaRPr lang="el-GR" dirty="0"/>
          </a:p>
        </p:txBody>
      </p:sp>
      <p:sp>
        <p:nvSpPr>
          <p:cNvPr id="8" name="7 - TextBox"/>
          <p:cNvSpPr txBox="1"/>
          <p:nvPr/>
        </p:nvSpPr>
        <p:spPr>
          <a:xfrm>
            <a:off x="2381224" y="3221180"/>
            <a:ext cx="7500990" cy="707886"/>
          </a:xfrm>
          <a:prstGeom prst="rect">
            <a:avLst/>
          </a:prstGeom>
          <a:noFill/>
        </p:spPr>
        <p:txBody>
          <a:bodyPr wrap="square" rtlCol="0">
            <a:spAutoFit/>
          </a:bodyPr>
          <a:lstStyle/>
          <a:p>
            <a:r>
              <a:rPr lang="el-GR" sz="2000" dirty="0"/>
              <a:t>Δεν είναι απαραίτητη υπόθεση για τη μέθοδο </a:t>
            </a:r>
            <a:r>
              <a:rPr lang="en-US" sz="2000" dirty="0"/>
              <a:t>OLS, </a:t>
            </a:r>
            <a:r>
              <a:rPr lang="el-GR" sz="2000" dirty="0"/>
              <a:t>είναι όμως για τη μέγιστη </a:t>
            </a:r>
            <a:r>
              <a:rPr lang="el-GR" sz="2000" dirty="0" err="1"/>
              <a:t>πιθανοφάνεια</a:t>
            </a:r>
            <a:r>
              <a:rPr lang="el-GR" sz="2000" dirty="0"/>
              <a:t> (</a:t>
            </a:r>
            <a:r>
              <a:rPr lang="en-US" sz="2000" dirty="0"/>
              <a:t>MLE)</a:t>
            </a:r>
            <a:endParaRPr lang="el-GR" sz="2000" dirty="0"/>
          </a:p>
        </p:txBody>
      </p:sp>
      <p:sp>
        <p:nvSpPr>
          <p:cNvPr id="32770" name="Rectangle 2"/>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00358" y="2594654"/>
            <a:ext cx="285752" cy="357191"/>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D4A6F5-3B53-4925-B37D-789FA752663A}"/>
              </a:ext>
            </a:extLst>
          </p:cNvPr>
          <p:cNvSpPr>
            <a:spLocks noGrp="1"/>
          </p:cNvSpPr>
          <p:nvPr>
            <p:ph type="title"/>
          </p:nvPr>
        </p:nvSpPr>
        <p:spPr/>
        <p:txBody>
          <a:bodyPr/>
          <a:lstStyle/>
          <a:p>
            <a:r>
              <a:rPr lang="el-GR" dirty="0"/>
              <a:t>Γραμμική Παλινδρόμηση</a:t>
            </a:r>
            <a:r>
              <a:rPr lang="en-US" dirty="0"/>
              <a:t> (Linear Regression)</a:t>
            </a:r>
          </a:p>
        </p:txBody>
      </p:sp>
      <p:sp>
        <p:nvSpPr>
          <p:cNvPr id="3" name="Θέση περιεχομένου 2">
            <a:extLst>
              <a:ext uri="{FF2B5EF4-FFF2-40B4-BE49-F238E27FC236}">
                <a16:creationId xmlns:a16="http://schemas.microsoft.com/office/drawing/2014/main" id="{93685E25-5F17-FEEB-8CDD-C769FB089927}"/>
              </a:ext>
            </a:extLst>
          </p:cNvPr>
          <p:cNvSpPr>
            <a:spLocks noGrp="1"/>
          </p:cNvSpPr>
          <p:nvPr>
            <p:ph idx="1"/>
          </p:nvPr>
        </p:nvSpPr>
        <p:spPr/>
        <p:txBody>
          <a:bodyPr/>
          <a:lstStyle/>
          <a:p>
            <a:pPr algn="just"/>
            <a:endParaRPr lang="el-GR" u="sng" dirty="0"/>
          </a:p>
          <a:p>
            <a:pPr algn="just"/>
            <a:r>
              <a:rPr lang="el-GR" u="sng" dirty="0"/>
              <a:t>Παράδειγμα:</a:t>
            </a:r>
            <a:r>
              <a:rPr lang="el-GR" dirty="0"/>
              <a:t> Μελετήσαμε με τη μέθοδο της συσχέτισης αν σχετίζεται ο χρόνος που αφιερώνει ένας προγραμματιστής/σχεδιαστής για τη σχεδίαση ενός </a:t>
            </a:r>
            <a:r>
              <a:rPr lang="el-GR" dirty="0" err="1"/>
              <a:t>ιστοτόπου</a:t>
            </a:r>
            <a:r>
              <a:rPr lang="el-GR" dirty="0"/>
              <a:t> με το χρόνο που αφιερώνει ένας </a:t>
            </a:r>
            <a:r>
              <a:rPr lang="el-GR"/>
              <a:t>χρήστης στον </a:t>
            </a:r>
            <a:r>
              <a:rPr lang="el-GR" dirty="0"/>
              <a:t>εν λόγω </a:t>
            </a:r>
            <a:r>
              <a:rPr lang="el-GR" dirty="0" err="1"/>
              <a:t>ιστότοπο</a:t>
            </a:r>
            <a:r>
              <a:rPr lang="el-GR" dirty="0"/>
              <a:t>. Εάν βρήκαμε ισχυρή συσχέτιση, </a:t>
            </a:r>
            <a:r>
              <a:rPr lang="el-GR" u="sng" dirty="0"/>
              <a:t>και εάν είμαστε σίγουροι για την «κατεύθυνση» της σχέσης των μεταβλητών (ποια μεταβλητή επηρεάζει την άλλη)</a:t>
            </a:r>
          </a:p>
          <a:p>
            <a:pPr algn="just"/>
            <a:endParaRPr lang="el-GR" dirty="0"/>
          </a:p>
          <a:p>
            <a:pPr algn="just"/>
            <a:r>
              <a:rPr lang="el-GR" dirty="0"/>
              <a:t>Εφαρμογή της μεθόδου </a:t>
            </a:r>
            <a:r>
              <a:rPr lang="el-GR" b="1" dirty="0" err="1"/>
              <a:t>παλιδρόμησης</a:t>
            </a:r>
            <a:endParaRPr lang="en-US" b="1" dirty="0"/>
          </a:p>
        </p:txBody>
      </p:sp>
      <p:sp>
        <p:nvSpPr>
          <p:cNvPr id="4" name="Θέση αριθμού διαφάνειας 3">
            <a:extLst>
              <a:ext uri="{FF2B5EF4-FFF2-40B4-BE49-F238E27FC236}">
                <a16:creationId xmlns:a16="http://schemas.microsoft.com/office/drawing/2014/main" id="{8B7F2E97-B7BC-B255-C2EF-97659C741DEF}"/>
              </a:ext>
            </a:extLst>
          </p:cNvPr>
          <p:cNvSpPr>
            <a:spLocks noGrp="1"/>
          </p:cNvSpPr>
          <p:nvPr>
            <p:ph type="sldNum" sz="quarter" idx="12"/>
          </p:nvPr>
        </p:nvSpPr>
        <p:spPr/>
        <p:txBody>
          <a:bodyPr/>
          <a:lstStyle/>
          <a:p>
            <a:fld id="{0475C479-3F9E-4E27-A3B2-F245444169DF}" type="slidenum">
              <a:rPr lang="en-US" smtClean="0"/>
              <a:t>32</a:t>
            </a:fld>
            <a:endParaRPr lang="en-US"/>
          </a:p>
        </p:txBody>
      </p:sp>
    </p:spTree>
    <p:extLst>
      <p:ext uri="{BB962C8B-B14F-4D97-AF65-F5344CB8AC3E}">
        <p14:creationId xmlns:p14="http://schemas.microsoft.com/office/powerpoint/2010/main" val="2491156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EC8B-39B3-50F0-9B64-88A6C0040F27}"/>
              </a:ext>
            </a:extLst>
          </p:cNvPr>
          <p:cNvSpPr>
            <a:spLocks noGrp="1"/>
          </p:cNvSpPr>
          <p:nvPr>
            <p:ph type="title"/>
          </p:nvPr>
        </p:nvSpPr>
        <p:spPr/>
        <p:txBody>
          <a:bodyPr/>
          <a:lstStyle/>
          <a:p>
            <a:r>
              <a:rPr lang="el-GR" dirty="0"/>
              <a:t>Ας δούμε τώρα εφαρμογές</a:t>
            </a:r>
            <a:endParaRPr lang="en-US" dirty="0"/>
          </a:p>
        </p:txBody>
      </p:sp>
      <p:sp>
        <p:nvSpPr>
          <p:cNvPr id="3" name="Content Placeholder 2">
            <a:extLst>
              <a:ext uri="{FF2B5EF4-FFF2-40B4-BE49-F238E27FC236}">
                <a16:creationId xmlns:a16="http://schemas.microsoft.com/office/drawing/2014/main" id="{2F4258D7-2AAF-8A8D-4E4B-E681A6910C20}"/>
              </a:ext>
            </a:extLst>
          </p:cNvPr>
          <p:cNvSpPr>
            <a:spLocks noGrp="1"/>
          </p:cNvSpPr>
          <p:nvPr>
            <p:ph idx="1"/>
          </p:nvPr>
        </p:nvSpPr>
        <p:spPr/>
        <p:txBody>
          <a:bodyPr/>
          <a:lstStyle/>
          <a:p>
            <a:endParaRPr lang="en-US" dirty="0"/>
          </a:p>
          <a:p>
            <a:r>
              <a:rPr lang="el-GR" dirty="0"/>
              <a:t>Χρήση </a:t>
            </a:r>
            <a:r>
              <a:rPr lang="en-US" dirty="0"/>
              <a:t>Microsoft Excel</a:t>
            </a:r>
          </a:p>
          <a:p>
            <a:endParaRPr lang="en-US" dirty="0"/>
          </a:p>
          <a:p>
            <a:r>
              <a:rPr lang="en-US" dirty="0"/>
              <a:t>Add plug-ins “Data Analysis” Toolbox</a:t>
            </a:r>
          </a:p>
        </p:txBody>
      </p:sp>
      <p:sp>
        <p:nvSpPr>
          <p:cNvPr id="4" name="Slide Number Placeholder 3">
            <a:extLst>
              <a:ext uri="{FF2B5EF4-FFF2-40B4-BE49-F238E27FC236}">
                <a16:creationId xmlns:a16="http://schemas.microsoft.com/office/drawing/2014/main" id="{3AFBD6F1-13BE-8330-7950-305249701E52}"/>
              </a:ext>
            </a:extLst>
          </p:cNvPr>
          <p:cNvSpPr>
            <a:spLocks noGrp="1"/>
          </p:cNvSpPr>
          <p:nvPr>
            <p:ph type="sldNum" sz="quarter" idx="12"/>
          </p:nvPr>
        </p:nvSpPr>
        <p:spPr/>
        <p:txBody>
          <a:bodyPr/>
          <a:lstStyle/>
          <a:p>
            <a:fld id="{0475C479-3F9E-4E27-A3B2-F245444169DF}" type="slidenum">
              <a:rPr lang="en-US" smtClean="0"/>
              <a:t>33</a:t>
            </a:fld>
            <a:endParaRPr lang="en-US"/>
          </a:p>
        </p:txBody>
      </p:sp>
    </p:spTree>
    <p:extLst>
      <p:ext uri="{BB962C8B-B14F-4D97-AF65-F5344CB8AC3E}">
        <p14:creationId xmlns:p14="http://schemas.microsoft.com/office/powerpoint/2010/main" val="407987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46D4F-A9B6-ACE9-0887-568F2ECB7B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A14BC2-BE49-7FC6-3377-AE6761F4D255}"/>
              </a:ext>
            </a:extLst>
          </p:cNvPr>
          <p:cNvSpPr>
            <a:spLocks noGrp="1"/>
          </p:cNvSpPr>
          <p:nvPr>
            <p:ph idx="1"/>
          </p:nvPr>
        </p:nvSpPr>
        <p:spPr/>
        <p:txBody>
          <a:bodyPr/>
          <a:lstStyle/>
          <a:p>
            <a:pPr marL="0" indent="0" algn="ctr">
              <a:buNone/>
            </a:pPr>
            <a:endParaRPr lang="el-GR" dirty="0"/>
          </a:p>
          <a:p>
            <a:pPr marL="0" indent="0" algn="ctr">
              <a:buNone/>
            </a:pPr>
            <a:endParaRPr lang="el-GR" dirty="0"/>
          </a:p>
          <a:p>
            <a:pPr marL="0" indent="0" algn="ctr">
              <a:buNone/>
            </a:pPr>
            <a:r>
              <a:rPr lang="el-GR" dirty="0"/>
              <a:t>Ευχαριστώ πολύ για τον χρόνο σας!</a:t>
            </a:r>
          </a:p>
          <a:p>
            <a:pPr marL="0" indent="0" algn="ctr">
              <a:buNone/>
            </a:pPr>
            <a:endParaRPr lang="el-GR" dirty="0"/>
          </a:p>
          <a:p>
            <a:pPr marL="0" indent="0" algn="ctr">
              <a:buNone/>
            </a:pPr>
            <a:r>
              <a:rPr lang="el-GR" dirty="0"/>
              <a:t>Απορίες?</a:t>
            </a:r>
            <a:endParaRPr lang="en-US" dirty="0"/>
          </a:p>
        </p:txBody>
      </p:sp>
      <p:sp>
        <p:nvSpPr>
          <p:cNvPr id="4" name="Slide Number Placeholder 3">
            <a:extLst>
              <a:ext uri="{FF2B5EF4-FFF2-40B4-BE49-F238E27FC236}">
                <a16:creationId xmlns:a16="http://schemas.microsoft.com/office/drawing/2014/main" id="{62310FE6-3512-0717-9177-AC9C9C747FD2}"/>
              </a:ext>
            </a:extLst>
          </p:cNvPr>
          <p:cNvSpPr>
            <a:spLocks noGrp="1"/>
          </p:cNvSpPr>
          <p:nvPr>
            <p:ph type="sldNum" sz="quarter" idx="12"/>
          </p:nvPr>
        </p:nvSpPr>
        <p:spPr/>
        <p:txBody>
          <a:bodyPr/>
          <a:lstStyle/>
          <a:p>
            <a:fld id="{0475C479-3F9E-4E27-A3B2-F245444169DF}" type="slidenum">
              <a:rPr lang="en-US" smtClean="0"/>
              <a:t>34</a:t>
            </a:fld>
            <a:endParaRPr lang="en-US"/>
          </a:p>
        </p:txBody>
      </p:sp>
    </p:spTree>
    <p:extLst>
      <p:ext uri="{BB962C8B-B14F-4D97-AF65-F5344CB8AC3E}">
        <p14:creationId xmlns:p14="http://schemas.microsoft.com/office/powerpoint/2010/main" val="1850705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6A54D-785A-FAC6-906B-3F7703D56289}"/>
              </a:ext>
            </a:extLst>
          </p:cNvPr>
          <p:cNvSpPr>
            <a:spLocks noGrp="1"/>
          </p:cNvSpPr>
          <p:nvPr>
            <p:ph type="title"/>
          </p:nvPr>
        </p:nvSpPr>
        <p:spPr/>
        <p:txBody>
          <a:bodyPr/>
          <a:lstStyle/>
          <a:p>
            <a:r>
              <a:rPr lang="el-GR" dirty="0"/>
              <a:t>Πληθυσμιακά και Δειγματικά Μέτρα</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2CAE8DB-CC19-8E4B-0B7A-A53B29AB02DC}"/>
                  </a:ext>
                </a:extLst>
              </p:cNvPr>
              <p:cNvSpPr>
                <a:spLocks noGrp="1"/>
              </p:cNvSpPr>
              <p:nvPr>
                <p:ph idx="1"/>
              </p:nvPr>
            </p:nvSpPr>
            <p:spPr/>
            <p:txBody>
              <a:bodyPr>
                <a:noAutofit/>
              </a:bodyPr>
              <a:lstStyle/>
              <a:p>
                <a:pPr algn="just"/>
                <a:r>
                  <a:rPr lang="el-GR" sz="2200" dirty="0"/>
                  <a:t>Έστω ένας πληθυσμός μεγέθους Ν, ο οποίος αποτελείται από στοιχεία (Χ</a:t>
                </a:r>
                <a:r>
                  <a:rPr lang="el-GR" sz="1600" dirty="0"/>
                  <a:t>1</a:t>
                </a:r>
                <a:r>
                  <a:rPr lang="el-GR" sz="2200" dirty="0"/>
                  <a:t>, Χ</a:t>
                </a:r>
                <a:r>
                  <a:rPr lang="el-GR" sz="1600" dirty="0"/>
                  <a:t>2</a:t>
                </a:r>
                <a:r>
                  <a:rPr lang="el-GR" sz="2200" dirty="0"/>
                  <a:t>, …, Χ</a:t>
                </a:r>
                <a:r>
                  <a:rPr lang="el-GR" sz="1600" dirty="0"/>
                  <a:t>Ν</a:t>
                </a:r>
                <a:r>
                  <a:rPr lang="el-GR" sz="2200" dirty="0"/>
                  <a:t>) και επιλέγουμε από αυτόν με κάποια μέθοδο δειγματοληψίας </a:t>
                </a:r>
                <a:r>
                  <a:rPr lang="en-US" sz="2200" dirty="0"/>
                  <a:t>n </a:t>
                </a:r>
                <a:r>
                  <a:rPr lang="el-GR" sz="2200" dirty="0"/>
                  <a:t>στο πλήθος στοιχεία (Χ</a:t>
                </a:r>
                <a:r>
                  <a:rPr lang="el-GR" sz="1600" dirty="0"/>
                  <a:t>1</a:t>
                </a:r>
                <a:r>
                  <a:rPr lang="el-GR" sz="2200" dirty="0"/>
                  <a:t>, Χ</a:t>
                </a:r>
                <a:r>
                  <a:rPr lang="el-GR" sz="1600" dirty="0"/>
                  <a:t>2</a:t>
                </a:r>
                <a:r>
                  <a:rPr lang="el-GR" sz="2200" dirty="0"/>
                  <a:t>, …, Χ</a:t>
                </a:r>
                <a:r>
                  <a:rPr lang="en-US" sz="2200" dirty="0"/>
                  <a:t>n</a:t>
                </a:r>
                <a:r>
                  <a:rPr lang="el-GR" sz="2200" dirty="0"/>
                  <a:t>)</a:t>
                </a:r>
                <a:endParaRPr lang="en-US" sz="2200" dirty="0"/>
              </a:p>
              <a:p>
                <a:pPr algn="just"/>
                <a:r>
                  <a:rPr lang="el-GR" sz="2200" dirty="0"/>
                  <a:t>Πληθυσμιακός μέσος όρος: αποτελεί τον μέσο ενός πληθυσμού </a:t>
                </a:r>
                <a14:m>
                  <m:oMath xmlns:m="http://schemas.openxmlformats.org/officeDocument/2006/math">
                    <m:r>
                      <a:rPr lang="en-US" sz="2200" i="1">
                        <a:latin typeface="Cambria Math" panose="02040503050406030204" pitchFamily="18" charset="0"/>
                      </a:rPr>
                      <m:t>𝜇</m:t>
                    </m:r>
                    <m:r>
                      <a:rPr lang="en-US" sz="2200" i="1">
                        <a:latin typeface="Cambria Math" panose="02040503050406030204" pitchFamily="18" charset="0"/>
                      </a:rPr>
                      <m:t>=</m:t>
                    </m:r>
                    <m:f>
                      <m:fPr>
                        <m:ctrlPr>
                          <a:rPr lang="en-US" sz="2200" i="1">
                            <a:latin typeface="Cambria Math" panose="02040503050406030204" pitchFamily="18" charset="0"/>
                          </a:rPr>
                        </m:ctrlPr>
                      </m:fPr>
                      <m:num>
                        <m:nary>
                          <m:naryPr>
                            <m:chr m:val="∑"/>
                            <m:limLoc m:val="undOvr"/>
                            <m:ctrlPr>
                              <a:rPr lang="en-US" sz="2200" i="1">
                                <a:latin typeface="Cambria Math" panose="02040503050406030204" pitchFamily="18" charset="0"/>
                              </a:rPr>
                            </m:ctrlPr>
                          </m:naryPr>
                          <m:sub>
                            <m:r>
                              <a:rPr lang="en-US" sz="2200" i="1">
                                <a:latin typeface="Cambria Math" panose="02040503050406030204" pitchFamily="18" charset="0"/>
                              </a:rPr>
                              <m:t>𝑖</m:t>
                            </m:r>
                            <m:r>
                              <a:rPr lang="en-US" sz="2200" i="1">
                                <a:latin typeface="Cambria Math" panose="02040503050406030204" pitchFamily="18" charset="0"/>
                              </a:rPr>
                              <m:t>=1</m:t>
                            </m:r>
                          </m:sub>
                          <m:sup>
                            <m:r>
                              <a:rPr lang="en-US" sz="2200" i="1">
                                <a:latin typeface="Cambria Math" panose="02040503050406030204" pitchFamily="18" charset="0"/>
                              </a:rPr>
                              <m:t>𝛮</m:t>
                            </m:r>
                          </m:sup>
                          <m:e>
                            <m:sSub>
                              <m:sSubPr>
                                <m:ctrlPr>
                                  <a:rPr lang="en-US" sz="2200" i="1">
                                    <a:latin typeface="Cambria Math" panose="02040503050406030204" pitchFamily="18" charset="0"/>
                                  </a:rPr>
                                </m:ctrlPr>
                              </m:sSubPr>
                              <m:e>
                                <m:r>
                                  <a:rPr lang="en-US" sz="2200" i="1">
                                    <a:latin typeface="Cambria Math" panose="02040503050406030204" pitchFamily="18" charset="0"/>
                                  </a:rPr>
                                  <m:t>𝑥</m:t>
                                </m:r>
                              </m:e>
                              <m:sub>
                                <m:r>
                                  <a:rPr lang="en-US" sz="2200" i="1">
                                    <a:latin typeface="Cambria Math" panose="02040503050406030204" pitchFamily="18" charset="0"/>
                                  </a:rPr>
                                  <m:t>𝑖</m:t>
                                </m:r>
                              </m:sub>
                            </m:sSub>
                          </m:e>
                        </m:nary>
                      </m:num>
                      <m:den>
                        <m:r>
                          <a:rPr lang="en-US" sz="2200" i="1">
                            <a:latin typeface="Cambria Math" panose="02040503050406030204" pitchFamily="18" charset="0"/>
                          </a:rPr>
                          <m:t>𝑁</m:t>
                        </m:r>
                      </m:den>
                    </m:f>
                  </m:oMath>
                </a14:m>
                <a:endParaRPr lang="en-US" sz="2200" dirty="0"/>
              </a:p>
              <a:p>
                <a:pPr algn="just"/>
                <a:r>
                  <a:rPr lang="el-GR" sz="2200" dirty="0"/>
                  <a:t>Πληθυσμιακή διακύμανση: αποτελεί την διακύμανση ενός πληθυσμού </a:t>
                </a:r>
                <a14:m>
                  <m:oMath xmlns:m="http://schemas.openxmlformats.org/officeDocument/2006/math">
                    <m:sSup>
                      <m:sSupPr>
                        <m:ctrlPr>
                          <a:rPr lang="en-US" sz="2200" i="1" kern="100" smtClean="0">
                            <a:effectLst/>
                            <a:latin typeface="Cambria Math" panose="02040503050406030204" pitchFamily="18" charset="0"/>
                            <a:ea typeface="Calibri" panose="020F0502020204030204" pitchFamily="34" charset="0"/>
                            <a:cs typeface="Arial" panose="020B0604020202020204" pitchFamily="34" charset="0"/>
                          </a:rPr>
                        </m:ctrlPr>
                      </m:sSupPr>
                      <m:e>
                        <m:r>
                          <a:rPr lang="el-GR" sz="2200" i="1" kern="100">
                            <a:effectLst/>
                            <a:latin typeface="Cambria Math" panose="02040503050406030204" pitchFamily="18" charset="0"/>
                            <a:ea typeface="Calibri" panose="020F0502020204030204" pitchFamily="34" charset="0"/>
                            <a:cs typeface="Arial" panose="020B0604020202020204" pitchFamily="34" charset="0"/>
                          </a:rPr>
                          <m:t>𝜎</m:t>
                        </m:r>
                      </m:e>
                      <m:sup>
                        <m:r>
                          <a:rPr lang="el-GR" sz="2200" i="1" kern="100">
                            <a:effectLst/>
                            <a:latin typeface="Cambria Math" panose="02040503050406030204" pitchFamily="18" charset="0"/>
                            <a:ea typeface="Calibri" panose="020F0502020204030204" pitchFamily="34" charset="0"/>
                            <a:cs typeface="Arial" panose="020B0604020202020204" pitchFamily="34" charset="0"/>
                          </a:rPr>
                          <m:t>2</m:t>
                        </m:r>
                      </m:sup>
                    </m:sSup>
                    <m:r>
                      <a:rPr lang="en-US" sz="2200" i="1" kern="100">
                        <a:effectLst/>
                        <a:latin typeface="Cambria Math" panose="02040503050406030204" pitchFamily="18" charset="0"/>
                        <a:ea typeface="Calibri" panose="020F0502020204030204" pitchFamily="34" charset="0"/>
                        <a:cs typeface="Arial" panose="020B0604020202020204" pitchFamily="34" charset="0"/>
                      </a:rPr>
                      <m:t>=</m:t>
                    </m:r>
                    <m:f>
                      <m:f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naryPr>
                          <m:sub>
                            <m:r>
                              <a:rPr lang="en-US" sz="2200" i="1" kern="100">
                                <a:effectLst/>
                                <a:latin typeface="Cambria Math" panose="02040503050406030204" pitchFamily="18" charset="0"/>
                                <a:ea typeface="Calibri" panose="020F0502020204030204" pitchFamily="34" charset="0"/>
                                <a:cs typeface="Arial" panose="020B0604020202020204" pitchFamily="34" charset="0"/>
                              </a:rPr>
                              <m:t>𝑖</m:t>
                            </m:r>
                            <m:r>
                              <a:rPr lang="en-US" sz="2200" i="1" kern="100">
                                <a:effectLst/>
                                <a:latin typeface="Cambria Math" panose="02040503050406030204" pitchFamily="18" charset="0"/>
                                <a:ea typeface="Calibri" panose="020F0502020204030204" pitchFamily="34" charset="0"/>
                                <a:cs typeface="Arial" panose="020B0604020202020204" pitchFamily="34" charset="0"/>
                              </a:rPr>
                              <m:t>=1</m:t>
                            </m:r>
                          </m:sub>
                          <m:sup>
                            <m:r>
                              <a:rPr lang="en-US" sz="2200" i="1" kern="100">
                                <a:effectLst/>
                                <a:latin typeface="Cambria Math" panose="02040503050406030204" pitchFamily="18" charset="0"/>
                                <a:ea typeface="Calibri" panose="020F0502020204030204" pitchFamily="34" charset="0"/>
                                <a:cs typeface="Arial" panose="020B0604020202020204" pitchFamily="34" charset="0"/>
                              </a:rPr>
                              <m:t>𝛮</m:t>
                            </m:r>
                          </m:sup>
                          <m:e>
                            <m:sSup>
                              <m:sSup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sSupPr>
                              <m:e>
                                <m:d>
                                  <m:d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dPr>
                                  <m:e>
                                    <m:sSub>
                                      <m:sSub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sSubPr>
                                      <m:e>
                                        <m:r>
                                          <a:rPr lang="en-US" sz="2200" i="1" kern="100">
                                            <a:effectLst/>
                                            <a:latin typeface="Cambria Math" panose="02040503050406030204" pitchFamily="18" charset="0"/>
                                            <a:ea typeface="Calibri" panose="020F0502020204030204" pitchFamily="34" charset="0"/>
                                            <a:cs typeface="Arial" panose="020B0604020202020204" pitchFamily="34" charset="0"/>
                                          </a:rPr>
                                          <m:t>𝑥</m:t>
                                        </m:r>
                                      </m:e>
                                      <m:sub>
                                        <m:r>
                                          <a:rPr lang="en-US" sz="2200" i="1" kern="100">
                                            <a:effectLst/>
                                            <a:latin typeface="Cambria Math" panose="02040503050406030204" pitchFamily="18" charset="0"/>
                                            <a:ea typeface="Calibri" panose="020F0502020204030204" pitchFamily="34" charset="0"/>
                                            <a:cs typeface="Arial" panose="020B0604020202020204" pitchFamily="34" charset="0"/>
                                          </a:rPr>
                                          <m:t>𝑖</m:t>
                                        </m:r>
                                      </m:sub>
                                    </m:sSub>
                                    <m:r>
                                      <a:rPr lang="en-US" sz="2200" i="1" kern="100">
                                        <a:effectLst/>
                                        <a:latin typeface="Cambria Math" panose="02040503050406030204" pitchFamily="18" charset="0"/>
                                        <a:ea typeface="Calibri" panose="020F0502020204030204" pitchFamily="34" charset="0"/>
                                        <a:cs typeface="Arial" panose="020B0604020202020204" pitchFamily="34" charset="0"/>
                                      </a:rPr>
                                      <m:t>−</m:t>
                                    </m:r>
                                    <m:r>
                                      <a:rPr lang="en-US" sz="2200" i="1" kern="100">
                                        <a:effectLst/>
                                        <a:latin typeface="Cambria Math" panose="02040503050406030204" pitchFamily="18" charset="0"/>
                                        <a:ea typeface="Calibri" panose="020F0502020204030204" pitchFamily="34" charset="0"/>
                                        <a:cs typeface="Arial" panose="020B0604020202020204" pitchFamily="34" charset="0"/>
                                      </a:rPr>
                                      <m:t>𝜇</m:t>
                                    </m:r>
                                  </m:e>
                                </m:d>
                              </m:e>
                              <m:sup>
                                <m:r>
                                  <a:rPr lang="en-US" sz="2200" i="1" kern="100">
                                    <a:effectLst/>
                                    <a:latin typeface="Cambria Math" panose="02040503050406030204" pitchFamily="18" charset="0"/>
                                    <a:ea typeface="Calibri" panose="020F0502020204030204" pitchFamily="34" charset="0"/>
                                    <a:cs typeface="Arial" panose="020B0604020202020204" pitchFamily="34" charset="0"/>
                                  </a:rPr>
                                  <m:t>2</m:t>
                                </m:r>
                              </m:sup>
                            </m:sSup>
                          </m:e>
                        </m:nary>
                      </m:num>
                      <m:den>
                        <m:r>
                          <a:rPr lang="en-US" sz="2200" i="1" kern="100">
                            <a:effectLst/>
                            <a:latin typeface="Cambria Math" panose="02040503050406030204" pitchFamily="18" charset="0"/>
                            <a:ea typeface="Calibri" panose="020F0502020204030204" pitchFamily="34" charset="0"/>
                            <a:cs typeface="Arial" panose="020B0604020202020204" pitchFamily="34" charset="0"/>
                          </a:rPr>
                          <m:t>𝑁</m:t>
                        </m:r>
                      </m:den>
                    </m:f>
                  </m:oMath>
                </a14:m>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a:p>
                <a:pPr algn="just"/>
                <a:r>
                  <a:rPr lang="el-GR" sz="2200" dirty="0"/>
                  <a:t>Δειγματικός μέσος όρος: αποτελεί τον μέσο ενός δείγματος</a:t>
                </a:r>
                <a:r>
                  <a:rPr lang="en-US" sz="2200" dirty="0"/>
                  <a:t> </a:t>
                </a:r>
                <a14:m>
                  <m:oMath xmlns:m="http://schemas.openxmlformats.org/officeDocument/2006/math">
                    <m:acc>
                      <m:accPr>
                        <m:chr m:val="̅"/>
                        <m:ctrlPr>
                          <a:rPr lang="en-US" sz="2200" i="1" kern="100">
                            <a:latin typeface="Cambria Math" panose="02040503050406030204" pitchFamily="18" charset="0"/>
                            <a:ea typeface="Calibri" panose="020F0502020204030204" pitchFamily="34" charset="0"/>
                            <a:cs typeface="Arial" panose="020B0604020202020204" pitchFamily="34" charset="0"/>
                          </a:rPr>
                        </m:ctrlPr>
                      </m:accPr>
                      <m:e>
                        <m:r>
                          <a:rPr lang="en-US" sz="2200" i="1" kern="100">
                            <a:latin typeface="Cambria Math" panose="02040503050406030204" pitchFamily="18" charset="0"/>
                            <a:ea typeface="Calibri" panose="020F0502020204030204" pitchFamily="34" charset="0"/>
                            <a:cs typeface="Arial" panose="020B0604020202020204" pitchFamily="34" charset="0"/>
                          </a:rPr>
                          <m:t>𝑥</m:t>
                        </m:r>
                      </m:e>
                    </m:acc>
                    <m:r>
                      <a:rPr lang="en-US" sz="2200" i="1" kern="100">
                        <a:latin typeface="Cambria Math" panose="02040503050406030204" pitchFamily="18" charset="0"/>
                        <a:ea typeface="Calibri" panose="020F0502020204030204" pitchFamily="34" charset="0"/>
                        <a:cs typeface="Arial" panose="020B0604020202020204" pitchFamily="34" charset="0"/>
                      </a:rPr>
                      <m:t>=</m:t>
                    </m:r>
                    <m:f>
                      <m:fPr>
                        <m:ctrlPr>
                          <a:rPr lang="en-US" sz="2200" i="1" kern="100">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sz="2200" i="1" kern="100">
                                <a:latin typeface="Cambria Math" panose="02040503050406030204" pitchFamily="18" charset="0"/>
                                <a:ea typeface="Calibri" panose="020F0502020204030204" pitchFamily="34" charset="0"/>
                                <a:cs typeface="Arial" panose="020B0604020202020204" pitchFamily="34" charset="0"/>
                              </a:rPr>
                            </m:ctrlPr>
                          </m:naryPr>
                          <m:sub>
                            <m:r>
                              <a:rPr lang="en-US" sz="2200" i="1" kern="100">
                                <a:latin typeface="Cambria Math" panose="02040503050406030204" pitchFamily="18" charset="0"/>
                                <a:ea typeface="Calibri" panose="020F0502020204030204" pitchFamily="34" charset="0"/>
                                <a:cs typeface="Arial" panose="020B0604020202020204" pitchFamily="34" charset="0"/>
                              </a:rPr>
                              <m:t>𝑖</m:t>
                            </m:r>
                            <m:r>
                              <a:rPr lang="en-US" sz="2200" i="1" kern="100">
                                <a:latin typeface="Cambria Math" panose="02040503050406030204" pitchFamily="18" charset="0"/>
                                <a:ea typeface="Calibri" panose="020F0502020204030204" pitchFamily="34" charset="0"/>
                                <a:cs typeface="Arial" panose="020B0604020202020204" pitchFamily="34" charset="0"/>
                              </a:rPr>
                              <m:t>=1</m:t>
                            </m:r>
                          </m:sub>
                          <m:sup>
                            <m:r>
                              <a:rPr lang="en-US" sz="2200" i="1" kern="100">
                                <a:latin typeface="Cambria Math" panose="02040503050406030204" pitchFamily="18" charset="0"/>
                                <a:ea typeface="Calibri" panose="020F0502020204030204" pitchFamily="34" charset="0"/>
                                <a:cs typeface="Arial" panose="020B0604020202020204" pitchFamily="34" charset="0"/>
                              </a:rPr>
                              <m:t>𝑛</m:t>
                            </m:r>
                          </m:sup>
                          <m:e>
                            <m:sSub>
                              <m:sSubPr>
                                <m:ctrlPr>
                                  <a:rPr lang="en-US" sz="2200" i="1" kern="100">
                                    <a:latin typeface="Cambria Math" panose="02040503050406030204" pitchFamily="18" charset="0"/>
                                    <a:ea typeface="Calibri" panose="020F0502020204030204" pitchFamily="34" charset="0"/>
                                    <a:cs typeface="Arial" panose="020B0604020202020204" pitchFamily="34" charset="0"/>
                                  </a:rPr>
                                </m:ctrlPr>
                              </m:sSubPr>
                              <m:e>
                                <m:r>
                                  <a:rPr lang="en-US" sz="2200" i="1" kern="100">
                                    <a:latin typeface="Cambria Math" panose="02040503050406030204" pitchFamily="18" charset="0"/>
                                    <a:ea typeface="Calibri" panose="020F0502020204030204" pitchFamily="34" charset="0"/>
                                    <a:cs typeface="Arial" panose="020B0604020202020204" pitchFamily="34" charset="0"/>
                                  </a:rPr>
                                  <m:t>𝑥</m:t>
                                </m:r>
                              </m:e>
                              <m:sub>
                                <m:r>
                                  <a:rPr lang="en-US" sz="2200" i="1" kern="100">
                                    <a:latin typeface="Cambria Math" panose="02040503050406030204" pitchFamily="18" charset="0"/>
                                    <a:ea typeface="Calibri" panose="020F0502020204030204" pitchFamily="34" charset="0"/>
                                    <a:cs typeface="Arial" panose="020B0604020202020204" pitchFamily="34" charset="0"/>
                                  </a:rPr>
                                  <m:t>𝑖</m:t>
                                </m:r>
                              </m:sub>
                            </m:sSub>
                          </m:e>
                        </m:nary>
                      </m:num>
                      <m:den>
                        <m:r>
                          <a:rPr lang="en-US" sz="2200" b="0" i="1" kern="100" smtClean="0">
                            <a:latin typeface="Cambria Math" panose="02040503050406030204" pitchFamily="18" charset="0"/>
                            <a:ea typeface="Calibri" panose="020F0502020204030204" pitchFamily="34" charset="0"/>
                            <a:cs typeface="Arial" panose="020B0604020202020204" pitchFamily="34" charset="0"/>
                          </a:rPr>
                          <m:t>𝑛</m:t>
                        </m:r>
                      </m:den>
                    </m:f>
                  </m:oMath>
                </a14:m>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a:p>
                <a:pPr algn="just"/>
                <a:r>
                  <a:rPr lang="el-GR" sz="2200"/>
                  <a:t>Δειγματική </a:t>
                </a:r>
                <a:r>
                  <a:rPr lang="el-GR" sz="2200" dirty="0"/>
                  <a:t>διακύμανση: αποτελεί την διακύμανση ενός δείγματος</a:t>
                </a:r>
                <a:r>
                  <a:rPr lang="en-US" sz="2200" kern="100" dirty="0">
                    <a:effectLst/>
                    <a:ea typeface="Calibri" panose="020F0502020204030204" pitchFamily="34" charset="0"/>
                    <a:cs typeface="Arial" panose="020B0604020202020204" pitchFamily="34" charset="0"/>
                  </a:rPr>
                  <a:t> </a:t>
                </a:r>
                <a14:m>
                  <m:oMath xmlns:m="http://schemas.openxmlformats.org/officeDocument/2006/math">
                    <m:sSup>
                      <m:sSup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sSupPr>
                      <m:e>
                        <m:r>
                          <a:rPr lang="en-US" sz="2200" i="1" kern="100">
                            <a:effectLst/>
                            <a:latin typeface="Cambria Math" panose="02040503050406030204" pitchFamily="18" charset="0"/>
                            <a:ea typeface="Calibri" panose="020F0502020204030204" pitchFamily="34" charset="0"/>
                            <a:cs typeface="Arial" panose="020B0604020202020204" pitchFamily="34" charset="0"/>
                          </a:rPr>
                          <m:t>𝑠</m:t>
                        </m:r>
                      </m:e>
                      <m:sup>
                        <m:r>
                          <a:rPr lang="el-GR" sz="2200" i="1" kern="100">
                            <a:effectLst/>
                            <a:latin typeface="Cambria Math" panose="02040503050406030204" pitchFamily="18" charset="0"/>
                            <a:ea typeface="Calibri" panose="020F0502020204030204" pitchFamily="34" charset="0"/>
                            <a:cs typeface="Arial" panose="020B0604020202020204" pitchFamily="34" charset="0"/>
                          </a:rPr>
                          <m:t>2</m:t>
                        </m:r>
                      </m:sup>
                    </m:sSup>
                    <m:r>
                      <a:rPr lang="en-US" sz="2200" i="1" kern="100">
                        <a:effectLst/>
                        <a:latin typeface="Cambria Math" panose="02040503050406030204" pitchFamily="18" charset="0"/>
                        <a:ea typeface="Calibri" panose="020F0502020204030204" pitchFamily="34" charset="0"/>
                        <a:cs typeface="Arial" panose="020B0604020202020204" pitchFamily="34" charset="0"/>
                      </a:rPr>
                      <m:t>=</m:t>
                    </m:r>
                    <m:f>
                      <m:f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naryPr>
                          <m:sub>
                            <m:r>
                              <a:rPr lang="en-US" sz="2200" i="1" kern="100">
                                <a:effectLst/>
                                <a:latin typeface="Cambria Math" panose="02040503050406030204" pitchFamily="18" charset="0"/>
                                <a:ea typeface="Calibri" panose="020F0502020204030204" pitchFamily="34" charset="0"/>
                                <a:cs typeface="Arial" panose="020B0604020202020204" pitchFamily="34" charset="0"/>
                              </a:rPr>
                              <m:t>𝑖</m:t>
                            </m:r>
                            <m:r>
                              <a:rPr lang="en-US" sz="2200" i="1" kern="100">
                                <a:effectLst/>
                                <a:latin typeface="Cambria Math" panose="02040503050406030204" pitchFamily="18" charset="0"/>
                                <a:ea typeface="Calibri" panose="020F0502020204030204" pitchFamily="34" charset="0"/>
                                <a:cs typeface="Arial" panose="020B0604020202020204" pitchFamily="34" charset="0"/>
                              </a:rPr>
                              <m:t>=1</m:t>
                            </m:r>
                          </m:sub>
                          <m:sup>
                            <m:r>
                              <a:rPr lang="en-US" sz="2200" i="1" kern="100">
                                <a:effectLst/>
                                <a:latin typeface="Cambria Math" panose="02040503050406030204" pitchFamily="18" charset="0"/>
                                <a:ea typeface="Calibri" panose="020F0502020204030204" pitchFamily="34" charset="0"/>
                                <a:cs typeface="Arial" panose="020B0604020202020204" pitchFamily="34" charset="0"/>
                              </a:rPr>
                              <m:t>𝛮</m:t>
                            </m:r>
                          </m:sup>
                          <m:e>
                            <m:sSup>
                              <m:sSup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sSupPr>
                              <m:e>
                                <m:d>
                                  <m:d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dPr>
                                  <m:e>
                                    <m:sSub>
                                      <m:sSubPr>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sSubPr>
                                      <m:e>
                                        <m:r>
                                          <a:rPr lang="en-US" sz="2200" i="1" kern="100">
                                            <a:effectLst/>
                                            <a:latin typeface="Cambria Math" panose="02040503050406030204" pitchFamily="18" charset="0"/>
                                            <a:ea typeface="Calibri" panose="020F0502020204030204" pitchFamily="34" charset="0"/>
                                            <a:cs typeface="Arial" panose="020B0604020202020204" pitchFamily="34" charset="0"/>
                                          </a:rPr>
                                          <m:t>𝑥</m:t>
                                        </m:r>
                                      </m:e>
                                      <m:sub>
                                        <m:r>
                                          <a:rPr lang="en-US" sz="2200" i="1" kern="100">
                                            <a:effectLst/>
                                            <a:latin typeface="Cambria Math" panose="02040503050406030204" pitchFamily="18" charset="0"/>
                                            <a:ea typeface="Calibri" panose="020F0502020204030204" pitchFamily="34" charset="0"/>
                                            <a:cs typeface="Arial" panose="020B0604020202020204" pitchFamily="34" charset="0"/>
                                          </a:rPr>
                                          <m:t>𝑖</m:t>
                                        </m:r>
                                      </m:sub>
                                    </m:sSub>
                                    <m:r>
                                      <a:rPr lang="en-US" sz="2200" i="1" kern="100">
                                        <a:effectLst/>
                                        <a:latin typeface="Cambria Math" panose="02040503050406030204" pitchFamily="18" charset="0"/>
                                        <a:ea typeface="Calibri" panose="020F0502020204030204" pitchFamily="34" charset="0"/>
                                        <a:cs typeface="Arial" panose="020B0604020202020204" pitchFamily="34" charset="0"/>
                                      </a:rPr>
                                      <m:t>−</m:t>
                                    </m:r>
                                    <m:acc>
                                      <m:accPr>
                                        <m:chr m:val="̅"/>
                                        <m:ctrlPr>
                                          <a:rPr lang="en-US" sz="2200" i="1" kern="100">
                                            <a:effectLst/>
                                            <a:latin typeface="Cambria Math" panose="02040503050406030204" pitchFamily="18" charset="0"/>
                                            <a:ea typeface="Calibri" panose="020F0502020204030204" pitchFamily="34" charset="0"/>
                                            <a:cs typeface="Arial" panose="020B0604020202020204" pitchFamily="34" charset="0"/>
                                          </a:rPr>
                                        </m:ctrlPr>
                                      </m:accPr>
                                      <m:e>
                                        <m:r>
                                          <a:rPr lang="en-US" sz="2200" i="1" kern="100">
                                            <a:effectLst/>
                                            <a:latin typeface="Cambria Math" panose="02040503050406030204" pitchFamily="18" charset="0"/>
                                            <a:ea typeface="Calibri" panose="020F0502020204030204" pitchFamily="34" charset="0"/>
                                            <a:cs typeface="Arial" panose="020B0604020202020204" pitchFamily="34" charset="0"/>
                                          </a:rPr>
                                          <m:t>𝑥</m:t>
                                        </m:r>
                                      </m:e>
                                    </m:acc>
                                  </m:e>
                                </m:d>
                              </m:e>
                              <m:sup>
                                <m:r>
                                  <a:rPr lang="en-US" sz="2200" i="1" kern="100">
                                    <a:effectLst/>
                                    <a:latin typeface="Cambria Math" panose="02040503050406030204" pitchFamily="18" charset="0"/>
                                    <a:ea typeface="Calibri" panose="020F0502020204030204" pitchFamily="34" charset="0"/>
                                    <a:cs typeface="Arial" panose="020B0604020202020204" pitchFamily="34" charset="0"/>
                                  </a:rPr>
                                  <m:t>2</m:t>
                                </m:r>
                              </m:sup>
                            </m:sSup>
                          </m:e>
                        </m:nary>
                      </m:num>
                      <m:den>
                        <m:r>
                          <a:rPr lang="en-US" sz="2200" i="1" kern="100">
                            <a:effectLst/>
                            <a:latin typeface="Cambria Math" panose="02040503050406030204" pitchFamily="18" charset="0"/>
                            <a:ea typeface="Calibri" panose="020F0502020204030204" pitchFamily="34" charset="0"/>
                            <a:cs typeface="Arial" panose="020B0604020202020204" pitchFamily="34" charset="0"/>
                          </a:rPr>
                          <m:t>𝑛</m:t>
                        </m:r>
                        <m:r>
                          <a:rPr lang="en-US" sz="2200" i="1" kern="100">
                            <a:effectLst/>
                            <a:latin typeface="Cambria Math" panose="02040503050406030204" pitchFamily="18" charset="0"/>
                            <a:ea typeface="Calibri" panose="020F0502020204030204" pitchFamily="34" charset="0"/>
                            <a:cs typeface="Arial" panose="020B0604020202020204" pitchFamily="34" charset="0"/>
                          </a:rPr>
                          <m:t>−1</m:t>
                        </m:r>
                      </m:den>
                    </m:f>
                  </m:oMath>
                </a14:m>
                <a:endParaRPr lang="en-US" sz="2200" kern="100" dirty="0">
                  <a:effectLst/>
                  <a:latin typeface="Calibri" panose="020F0502020204030204" pitchFamily="34" charset="0"/>
                  <a:ea typeface="Calibri" panose="020F0502020204030204" pitchFamily="34" charset="0"/>
                  <a:cs typeface="Arial" panose="020B0604020202020204" pitchFamily="34" charset="0"/>
                </a:endParaRPr>
              </a:p>
              <a:p>
                <a:pPr algn="just"/>
                <a:r>
                  <a:rPr lang="el-GR" sz="2200" dirty="0"/>
                  <a:t>Η τυπική απόκλιση βρίσκεται από την τετραγωνική ρίζα της διακύμανσης</a:t>
                </a:r>
                <a:endParaRPr lang="en-US" sz="2200" dirty="0"/>
              </a:p>
            </p:txBody>
          </p:sp>
        </mc:Choice>
        <mc:Fallback>
          <p:sp>
            <p:nvSpPr>
              <p:cNvPr id="3" name="Content Placeholder 2">
                <a:extLst>
                  <a:ext uri="{FF2B5EF4-FFF2-40B4-BE49-F238E27FC236}">
                    <a16:creationId xmlns:a16="http://schemas.microsoft.com/office/drawing/2014/main" id="{92CAE8DB-CC19-8E4B-0B7A-A53B29AB02DC}"/>
                  </a:ext>
                </a:extLst>
              </p:cNvPr>
              <p:cNvSpPr>
                <a:spLocks noGrp="1" noRot="1" noChangeAspect="1" noMove="1" noResize="1" noEditPoints="1" noAdjustHandles="1" noChangeArrowheads="1" noChangeShapeType="1" noTextEdit="1"/>
              </p:cNvSpPr>
              <p:nvPr>
                <p:ph idx="1"/>
              </p:nvPr>
            </p:nvSpPr>
            <p:spPr>
              <a:blipFill>
                <a:blip r:embed="rId2"/>
                <a:stretch>
                  <a:fillRect l="-696" t="-1681" r="-69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9FD6B4B-DF29-B447-F76F-2171C442A9B2}"/>
              </a:ext>
            </a:extLst>
          </p:cNvPr>
          <p:cNvSpPr>
            <a:spLocks noGrp="1"/>
          </p:cNvSpPr>
          <p:nvPr>
            <p:ph type="sldNum" sz="quarter" idx="12"/>
          </p:nvPr>
        </p:nvSpPr>
        <p:spPr/>
        <p:txBody>
          <a:bodyPr/>
          <a:lstStyle/>
          <a:p>
            <a:fld id="{0475C479-3F9E-4E27-A3B2-F245444169DF}" type="slidenum">
              <a:rPr lang="en-US" smtClean="0"/>
              <a:t>4</a:t>
            </a:fld>
            <a:endParaRPr lang="en-US"/>
          </a:p>
        </p:txBody>
      </p:sp>
    </p:spTree>
    <p:extLst>
      <p:ext uri="{BB962C8B-B14F-4D97-AF65-F5344CB8AC3E}">
        <p14:creationId xmlns:p14="http://schemas.microsoft.com/office/powerpoint/2010/main" val="33521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D423D-C62D-247A-017E-2DA203E75C8E}"/>
              </a:ext>
            </a:extLst>
          </p:cNvPr>
          <p:cNvSpPr>
            <a:spLocks noGrp="1"/>
          </p:cNvSpPr>
          <p:nvPr>
            <p:ph type="title"/>
          </p:nvPr>
        </p:nvSpPr>
        <p:spPr/>
        <p:txBody>
          <a:bodyPr/>
          <a:lstStyle/>
          <a:p>
            <a:r>
              <a:rPr lang="el-GR" dirty="0"/>
              <a:t>Κατανομές</a:t>
            </a:r>
            <a:endParaRPr lang="en-US" dirty="0"/>
          </a:p>
        </p:txBody>
      </p:sp>
      <p:sp>
        <p:nvSpPr>
          <p:cNvPr id="3" name="Content Placeholder 2">
            <a:extLst>
              <a:ext uri="{FF2B5EF4-FFF2-40B4-BE49-F238E27FC236}">
                <a16:creationId xmlns:a16="http://schemas.microsoft.com/office/drawing/2014/main" id="{8E0E1026-E346-DC3A-C83F-49044D64ACEB}"/>
              </a:ext>
            </a:extLst>
          </p:cNvPr>
          <p:cNvSpPr>
            <a:spLocks noGrp="1"/>
          </p:cNvSpPr>
          <p:nvPr>
            <p:ph idx="1"/>
          </p:nvPr>
        </p:nvSpPr>
        <p:spPr/>
        <p:txBody>
          <a:bodyPr>
            <a:normAutofit/>
          </a:bodyPr>
          <a:lstStyle/>
          <a:p>
            <a:r>
              <a:rPr lang="el-GR" dirty="0"/>
              <a:t>Κατανομή πιθανότητας είναι η συνάρτηση που μας δίνει τις πιθανότητες εμφάνισης των διάφορων συμβάντων, αναφορικά με μια στατιστική ανάλυση</a:t>
            </a:r>
            <a:endParaRPr lang="en-US" dirty="0"/>
          </a:p>
          <a:p>
            <a:r>
              <a:rPr lang="el-GR" dirty="0"/>
              <a:t>Για παράδειγμα</a:t>
            </a:r>
            <a:r>
              <a:rPr lang="en-US" dirty="0"/>
              <a:t>, </a:t>
            </a:r>
            <a:r>
              <a:rPr lang="el-GR" dirty="0"/>
              <a:t>κατά τη ρίψη ενός κέρματος, το αποτέλεσμα θα πρέπει στο 50% των ρίψεων να είναι κορώνα και στο υπόλοιπο 50% γράμματα</a:t>
            </a:r>
          </a:p>
          <a:p>
            <a:r>
              <a:rPr lang="el-GR" dirty="0"/>
              <a:t>Με αυτό τον τρόπο, λαμβάνουμε για κάθε πιθανό αποτέλεσμα, την πιθανότητα εμφάνισής του</a:t>
            </a:r>
            <a:endParaRPr lang="en-US" dirty="0"/>
          </a:p>
          <a:p>
            <a:r>
              <a:rPr lang="el-GR" dirty="0"/>
              <a:t>Υπάρχουν πολλές κατανομές (διακριτές και συνεχείς), με την πιο «γνωστή» να είναι η κανονική κατανομή</a:t>
            </a:r>
            <a:endParaRPr lang="en-US" dirty="0"/>
          </a:p>
        </p:txBody>
      </p:sp>
      <p:sp>
        <p:nvSpPr>
          <p:cNvPr id="4" name="Slide Number Placeholder 3">
            <a:extLst>
              <a:ext uri="{FF2B5EF4-FFF2-40B4-BE49-F238E27FC236}">
                <a16:creationId xmlns:a16="http://schemas.microsoft.com/office/drawing/2014/main" id="{81653D1A-0BE7-E525-FFA5-AAC6DE595F4C}"/>
              </a:ext>
            </a:extLst>
          </p:cNvPr>
          <p:cNvSpPr>
            <a:spLocks noGrp="1"/>
          </p:cNvSpPr>
          <p:nvPr>
            <p:ph type="sldNum" sz="quarter" idx="12"/>
          </p:nvPr>
        </p:nvSpPr>
        <p:spPr/>
        <p:txBody>
          <a:bodyPr/>
          <a:lstStyle/>
          <a:p>
            <a:fld id="{0475C479-3F9E-4E27-A3B2-F245444169DF}" type="slidenum">
              <a:rPr lang="en-US" smtClean="0"/>
              <a:t>5</a:t>
            </a:fld>
            <a:endParaRPr lang="en-US"/>
          </a:p>
        </p:txBody>
      </p:sp>
    </p:spTree>
    <p:extLst>
      <p:ext uri="{BB962C8B-B14F-4D97-AF65-F5344CB8AC3E}">
        <p14:creationId xmlns:p14="http://schemas.microsoft.com/office/powerpoint/2010/main" val="38911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40797-C70E-EE57-7DA8-A41851F27C63}"/>
              </a:ext>
            </a:extLst>
          </p:cNvPr>
          <p:cNvSpPr>
            <a:spLocks noGrp="1"/>
          </p:cNvSpPr>
          <p:nvPr>
            <p:ph type="title"/>
          </p:nvPr>
        </p:nvSpPr>
        <p:spPr/>
        <p:txBody>
          <a:bodyPr/>
          <a:lstStyle/>
          <a:p>
            <a:r>
              <a:rPr lang="el-GR" dirty="0"/>
              <a:t>Κανονική Κατανομή</a:t>
            </a:r>
            <a:endParaRPr lang="en-US" dirty="0"/>
          </a:p>
        </p:txBody>
      </p:sp>
      <p:sp>
        <p:nvSpPr>
          <p:cNvPr id="3" name="Content Placeholder 2">
            <a:extLst>
              <a:ext uri="{FF2B5EF4-FFF2-40B4-BE49-F238E27FC236}">
                <a16:creationId xmlns:a16="http://schemas.microsoft.com/office/drawing/2014/main" id="{CB4967CD-D85C-2EF5-5B88-1D230DC14A0C}"/>
              </a:ext>
            </a:extLst>
          </p:cNvPr>
          <p:cNvSpPr>
            <a:spLocks noGrp="1"/>
          </p:cNvSpPr>
          <p:nvPr>
            <p:ph idx="1"/>
          </p:nvPr>
        </p:nvSpPr>
        <p:spPr>
          <a:xfrm>
            <a:off x="838200" y="1796128"/>
            <a:ext cx="4461387" cy="4351338"/>
          </a:xfrm>
        </p:spPr>
        <p:txBody>
          <a:bodyPr>
            <a:normAutofit fontScale="77500" lnSpcReduction="20000"/>
          </a:bodyPr>
          <a:lstStyle/>
          <a:p>
            <a:r>
              <a:rPr lang="el-GR" dirty="0"/>
              <a:t>Συνεχής</a:t>
            </a:r>
            <a:r>
              <a:rPr lang="en-US" dirty="0"/>
              <a:t> </a:t>
            </a:r>
            <a:r>
              <a:rPr lang="el-GR" dirty="0"/>
              <a:t>Κατανομή</a:t>
            </a:r>
            <a:endParaRPr lang="en-US" dirty="0"/>
          </a:p>
          <a:p>
            <a:r>
              <a:rPr lang="el-GR" dirty="0"/>
              <a:t>Οι τιμές τείνουν να συσσωματώνονται κοντά στο μέσο όρο</a:t>
            </a:r>
            <a:endParaRPr lang="en-US" dirty="0"/>
          </a:p>
          <a:p>
            <a:r>
              <a:rPr lang="el-GR" dirty="0"/>
              <a:t>Έχει σχήμα καμπάνας (</a:t>
            </a:r>
            <a:r>
              <a:rPr lang="en-US" dirty="0"/>
              <a:t>Bell-shape</a:t>
            </a:r>
            <a:r>
              <a:rPr lang="el-GR" dirty="0"/>
              <a:t>) με το υψηλότερο σημείο να δείχνει την υψηλότερη πιθανότητα να συμβεί αυτό το ενδεχόμενο - αυτό το σημείο λέγεται επικρατούσα τιμή και έχει την ιδιότητα (στην κανονική κατανομή) να ταυτίζεται με το μέσο όρο και τη διάμεσο</a:t>
            </a:r>
          </a:p>
          <a:p>
            <a:r>
              <a:rPr lang="el-GR" dirty="0"/>
              <a:t>Στην τυποποιημένη κανονική κατανομή ο πληθυσμιακός μέσος ισούται με 0 και η τυπική απόκλιση με 1</a:t>
            </a:r>
            <a:endParaRPr lang="en-US" dirty="0"/>
          </a:p>
        </p:txBody>
      </p:sp>
      <p:sp>
        <p:nvSpPr>
          <p:cNvPr id="4" name="Slide Number Placeholder 3">
            <a:extLst>
              <a:ext uri="{FF2B5EF4-FFF2-40B4-BE49-F238E27FC236}">
                <a16:creationId xmlns:a16="http://schemas.microsoft.com/office/drawing/2014/main" id="{713F2214-7D91-9E10-45E8-F1149023AAB8}"/>
              </a:ext>
            </a:extLst>
          </p:cNvPr>
          <p:cNvSpPr>
            <a:spLocks noGrp="1"/>
          </p:cNvSpPr>
          <p:nvPr>
            <p:ph type="sldNum" sz="quarter" idx="12"/>
          </p:nvPr>
        </p:nvSpPr>
        <p:spPr/>
        <p:txBody>
          <a:bodyPr/>
          <a:lstStyle/>
          <a:p>
            <a:fld id="{0475C479-3F9E-4E27-A3B2-F245444169DF}" type="slidenum">
              <a:rPr lang="en-US" smtClean="0"/>
              <a:t>6</a:t>
            </a:fld>
            <a:endParaRPr lang="en-US"/>
          </a:p>
        </p:txBody>
      </p:sp>
      <p:pic>
        <p:nvPicPr>
          <p:cNvPr id="6" name="Picture 5" descr="Chart, histogram&#10;&#10;Description automatically generated">
            <a:extLst>
              <a:ext uri="{FF2B5EF4-FFF2-40B4-BE49-F238E27FC236}">
                <a16:creationId xmlns:a16="http://schemas.microsoft.com/office/drawing/2014/main" id="{6BD20A74-981F-3A08-0FA6-6D871953EC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027906"/>
            <a:ext cx="5948516" cy="5285027"/>
          </a:xfrm>
          <a:prstGeom prst="rect">
            <a:avLst/>
          </a:prstGeom>
        </p:spPr>
      </p:pic>
      <p:sp>
        <p:nvSpPr>
          <p:cNvPr id="7" name="TextBox 6">
            <a:extLst>
              <a:ext uri="{FF2B5EF4-FFF2-40B4-BE49-F238E27FC236}">
                <a16:creationId xmlns:a16="http://schemas.microsoft.com/office/drawing/2014/main" id="{9F40F425-FCD5-EEA1-074F-3F14F3E9C359}"/>
              </a:ext>
            </a:extLst>
          </p:cNvPr>
          <p:cNvSpPr txBox="1"/>
          <p:nvPr/>
        </p:nvSpPr>
        <p:spPr>
          <a:xfrm>
            <a:off x="8485241" y="6132027"/>
            <a:ext cx="2281084" cy="276999"/>
          </a:xfrm>
          <a:prstGeom prst="rect">
            <a:avLst/>
          </a:prstGeom>
          <a:noFill/>
        </p:spPr>
        <p:txBody>
          <a:bodyPr wrap="square" rtlCol="0">
            <a:spAutoFit/>
          </a:bodyPr>
          <a:lstStyle/>
          <a:p>
            <a:r>
              <a:rPr lang="en-US" sz="1200" dirty="0"/>
              <a:t>Source: Author’s elaboration</a:t>
            </a:r>
          </a:p>
        </p:txBody>
      </p:sp>
    </p:spTree>
    <p:extLst>
      <p:ext uri="{BB962C8B-B14F-4D97-AF65-F5344CB8AC3E}">
        <p14:creationId xmlns:p14="http://schemas.microsoft.com/office/powerpoint/2010/main" val="21569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6377F-456B-51C8-8785-D097165432ED}"/>
              </a:ext>
            </a:extLst>
          </p:cNvPr>
          <p:cNvSpPr>
            <a:spLocks noGrp="1"/>
          </p:cNvSpPr>
          <p:nvPr>
            <p:ph type="title"/>
          </p:nvPr>
        </p:nvSpPr>
        <p:spPr/>
        <p:txBody>
          <a:bodyPr/>
          <a:lstStyle/>
          <a:p>
            <a:r>
              <a:rPr lang="el-GR" dirty="0"/>
              <a:t>Κανονική Κατανομή</a:t>
            </a:r>
            <a:endParaRPr lang="en-US" dirty="0"/>
          </a:p>
        </p:txBody>
      </p:sp>
      <p:sp>
        <p:nvSpPr>
          <p:cNvPr id="3" name="Content Placeholder 2">
            <a:extLst>
              <a:ext uri="{FF2B5EF4-FFF2-40B4-BE49-F238E27FC236}">
                <a16:creationId xmlns:a16="http://schemas.microsoft.com/office/drawing/2014/main" id="{7427E3F1-B309-410A-3041-FBFA7C72E2F6}"/>
              </a:ext>
            </a:extLst>
          </p:cNvPr>
          <p:cNvSpPr>
            <a:spLocks noGrp="1"/>
          </p:cNvSpPr>
          <p:nvPr>
            <p:ph idx="1"/>
          </p:nvPr>
        </p:nvSpPr>
        <p:spPr>
          <a:xfrm>
            <a:off x="838200" y="1825625"/>
            <a:ext cx="3143865" cy="4351338"/>
          </a:xfrm>
        </p:spPr>
        <p:txBody>
          <a:bodyPr/>
          <a:lstStyle/>
          <a:p>
            <a:endParaRPr lang="en-US" dirty="0"/>
          </a:p>
          <a:p>
            <a:r>
              <a:rPr lang="el-GR" dirty="0"/>
              <a:t>μ: πληθυσμιακός μέσος όρος</a:t>
            </a:r>
            <a:endParaRPr lang="en-US" dirty="0"/>
          </a:p>
          <a:p>
            <a:r>
              <a:rPr lang="el-GR" dirty="0"/>
              <a:t>σ</a:t>
            </a:r>
            <a:r>
              <a:rPr lang="en-US" dirty="0"/>
              <a:t>: </a:t>
            </a:r>
            <a:r>
              <a:rPr lang="el-GR" dirty="0"/>
              <a:t>πληθυσμιακή τυπική απόκλιση</a:t>
            </a:r>
            <a:endParaRPr lang="en-US" dirty="0"/>
          </a:p>
        </p:txBody>
      </p:sp>
      <p:sp>
        <p:nvSpPr>
          <p:cNvPr id="4" name="Slide Number Placeholder 3">
            <a:extLst>
              <a:ext uri="{FF2B5EF4-FFF2-40B4-BE49-F238E27FC236}">
                <a16:creationId xmlns:a16="http://schemas.microsoft.com/office/drawing/2014/main" id="{DB81F928-0FCD-E3EC-0498-D464B2701648}"/>
              </a:ext>
            </a:extLst>
          </p:cNvPr>
          <p:cNvSpPr>
            <a:spLocks noGrp="1"/>
          </p:cNvSpPr>
          <p:nvPr>
            <p:ph type="sldNum" sz="quarter" idx="12"/>
          </p:nvPr>
        </p:nvSpPr>
        <p:spPr/>
        <p:txBody>
          <a:bodyPr/>
          <a:lstStyle/>
          <a:p>
            <a:fld id="{0475C479-3F9E-4E27-A3B2-F245444169DF}" type="slidenum">
              <a:rPr lang="en-US" smtClean="0"/>
              <a:t>7</a:t>
            </a:fld>
            <a:endParaRPr lang="en-US"/>
          </a:p>
        </p:txBody>
      </p:sp>
      <p:pic>
        <p:nvPicPr>
          <p:cNvPr id="1026" name="Picture 2">
            <a:extLst>
              <a:ext uri="{FF2B5EF4-FFF2-40B4-BE49-F238E27FC236}">
                <a16:creationId xmlns:a16="http://schemas.microsoft.com/office/drawing/2014/main" id="{2D987706-0CE1-406D-4180-5A25C731F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0527" y="2445331"/>
            <a:ext cx="7733150" cy="39110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AB8077B-DA26-8D39-F662-AA99B638A0BC}"/>
              </a:ext>
            </a:extLst>
          </p:cNvPr>
          <p:cNvSpPr txBox="1"/>
          <p:nvPr/>
        </p:nvSpPr>
        <p:spPr>
          <a:xfrm>
            <a:off x="6971071" y="6444476"/>
            <a:ext cx="3618271" cy="276999"/>
          </a:xfrm>
          <a:prstGeom prst="rect">
            <a:avLst/>
          </a:prstGeom>
          <a:noFill/>
        </p:spPr>
        <p:txBody>
          <a:bodyPr wrap="square" rtlCol="0">
            <a:spAutoFit/>
          </a:bodyPr>
          <a:lstStyle/>
          <a:p>
            <a:r>
              <a:rPr lang="en-US" sz="1200" dirty="0"/>
              <a:t>Source: https://trumpexcel.com/bell-curve/</a:t>
            </a:r>
          </a:p>
        </p:txBody>
      </p:sp>
    </p:spTree>
    <p:extLst>
      <p:ext uri="{BB962C8B-B14F-4D97-AF65-F5344CB8AC3E}">
        <p14:creationId xmlns:p14="http://schemas.microsoft.com/office/powerpoint/2010/main" val="4202346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9B8F6B-D768-0013-8FC7-B0C25F5BBD2C}"/>
              </a:ext>
            </a:extLst>
          </p:cNvPr>
          <p:cNvSpPr>
            <a:spLocks noGrp="1"/>
          </p:cNvSpPr>
          <p:nvPr>
            <p:ph type="title"/>
          </p:nvPr>
        </p:nvSpPr>
        <p:spPr/>
        <p:txBody>
          <a:bodyPr/>
          <a:lstStyle/>
          <a:p>
            <a:r>
              <a:rPr lang="el-GR" dirty="0"/>
              <a:t>Κατανομές – Άλλα Παραδείγματα</a:t>
            </a:r>
            <a:endParaRPr lang="en-US" dirty="0"/>
          </a:p>
        </p:txBody>
      </p:sp>
      <p:sp>
        <p:nvSpPr>
          <p:cNvPr id="3" name="Θέση περιεχομένου 2">
            <a:extLst>
              <a:ext uri="{FF2B5EF4-FFF2-40B4-BE49-F238E27FC236}">
                <a16:creationId xmlns:a16="http://schemas.microsoft.com/office/drawing/2014/main" id="{790F24CF-C1BE-3847-386D-1B2F24F78E94}"/>
              </a:ext>
            </a:extLst>
          </p:cNvPr>
          <p:cNvSpPr>
            <a:spLocks noGrp="1"/>
          </p:cNvSpPr>
          <p:nvPr>
            <p:ph idx="1"/>
          </p:nvPr>
        </p:nvSpPr>
        <p:spPr/>
        <p:txBody>
          <a:bodyPr/>
          <a:lstStyle/>
          <a:p>
            <a:r>
              <a:rPr lang="el-GR" dirty="0"/>
              <a:t>Ουρές αναμονής, αφίξεις, γεγονότα, κ.ά. </a:t>
            </a:r>
            <a:r>
              <a:rPr lang="en-US" dirty="0"/>
              <a:t>: Poisson</a:t>
            </a:r>
            <a:endParaRPr lang="el-GR" dirty="0"/>
          </a:p>
          <a:p>
            <a:r>
              <a:rPr lang="el-GR" dirty="0"/>
              <a:t>Πιθανότητα εμφάνισης γεγονότος τύπου Ναι-Όχι, Ρίψη κέρματος, Περνά-Δεν περνά ρεύμα, επιτυχία-αποτυχία συστήματος</a:t>
            </a:r>
            <a:r>
              <a:rPr lang="en-US" dirty="0"/>
              <a:t> :</a:t>
            </a:r>
            <a:r>
              <a:rPr lang="el-GR" dirty="0"/>
              <a:t> </a:t>
            </a:r>
            <a:r>
              <a:rPr lang="el-GR" dirty="0" err="1"/>
              <a:t>Διωνυμική</a:t>
            </a:r>
            <a:r>
              <a:rPr lang="el-GR" dirty="0"/>
              <a:t> (</a:t>
            </a:r>
            <a:r>
              <a:rPr lang="en-US" dirty="0"/>
              <a:t>Binomial)</a:t>
            </a:r>
            <a:endParaRPr lang="el-GR" dirty="0"/>
          </a:p>
          <a:p>
            <a:r>
              <a:rPr lang="el-GR" dirty="0"/>
              <a:t>Ρυθμός εξυπηρέτησης</a:t>
            </a:r>
            <a:r>
              <a:rPr lang="en-US" dirty="0"/>
              <a:t> </a:t>
            </a:r>
            <a:r>
              <a:rPr lang="el-GR" dirty="0"/>
              <a:t>συνήθως </a:t>
            </a:r>
            <a:r>
              <a:rPr lang="en-US" dirty="0"/>
              <a:t>:</a:t>
            </a:r>
            <a:r>
              <a:rPr lang="el-GR" dirty="0"/>
              <a:t> Εκθετική (</a:t>
            </a:r>
            <a:r>
              <a:rPr lang="en-US" dirty="0"/>
              <a:t>Exponential)</a:t>
            </a:r>
            <a:endParaRPr lang="el-GR" dirty="0"/>
          </a:p>
          <a:p>
            <a:r>
              <a:rPr lang="el-GR" dirty="0"/>
              <a:t>Γεννήτριες τυχαίων αριθμών </a:t>
            </a:r>
            <a:r>
              <a:rPr lang="en-US" dirty="0"/>
              <a:t>: </a:t>
            </a:r>
            <a:r>
              <a:rPr lang="el-GR" dirty="0"/>
              <a:t>Ομοιόμορφη (</a:t>
            </a:r>
            <a:r>
              <a:rPr lang="en-US" dirty="0"/>
              <a:t>Uniform)</a:t>
            </a:r>
          </a:p>
          <a:p>
            <a:r>
              <a:rPr lang="el-GR" dirty="0"/>
              <a:t>Σε στατιστικές και οικονομετρικές εφαρμογές</a:t>
            </a:r>
            <a:r>
              <a:rPr lang="en-US" dirty="0"/>
              <a:t> : Gamma, Weibull, </a:t>
            </a:r>
            <a:r>
              <a:rPr lang="el-GR" dirty="0"/>
              <a:t>κ.ά.</a:t>
            </a:r>
          </a:p>
          <a:p>
            <a:pPr marL="0" indent="0">
              <a:buNone/>
            </a:pPr>
            <a:endParaRPr lang="en-US" dirty="0"/>
          </a:p>
        </p:txBody>
      </p:sp>
      <p:sp>
        <p:nvSpPr>
          <p:cNvPr id="4" name="Θέση αριθμού διαφάνειας 3">
            <a:extLst>
              <a:ext uri="{FF2B5EF4-FFF2-40B4-BE49-F238E27FC236}">
                <a16:creationId xmlns:a16="http://schemas.microsoft.com/office/drawing/2014/main" id="{82BB49FA-5736-EB38-88E2-96BE765E70DD}"/>
              </a:ext>
            </a:extLst>
          </p:cNvPr>
          <p:cNvSpPr>
            <a:spLocks noGrp="1"/>
          </p:cNvSpPr>
          <p:nvPr>
            <p:ph type="sldNum" sz="quarter" idx="12"/>
          </p:nvPr>
        </p:nvSpPr>
        <p:spPr/>
        <p:txBody>
          <a:bodyPr/>
          <a:lstStyle/>
          <a:p>
            <a:fld id="{0475C479-3F9E-4E27-A3B2-F245444169DF}" type="slidenum">
              <a:rPr lang="en-US" smtClean="0"/>
              <a:t>8</a:t>
            </a:fld>
            <a:endParaRPr lang="en-US"/>
          </a:p>
        </p:txBody>
      </p:sp>
    </p:spTree>
    <p:extLst>
      <p:ext uri="{BB962C8B-B14F-4D97-AF65-F5344CB8AC3E}">
        <p14:creationId xmlns:p14="http://schemas.microsoft.com/office/powerpoint/2010/main" val="2705472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1453C-8F08-5EDF-432F-CB32F5830077}"/>
              </a:ext>
            </a:extLst>
          </p:cNvPr>
          <p:cNvSpPr>
            <a:spLocks noGrp="1"/>
          </p:cNvSpPr>
          <p:nvPr>
            <p:ph type="title"/>
          </p:nvPr>
        </p:nvSpPr>
        <p:spPr/>
        <p:txBody>
          <a:bodyPr/>
          <a:lstStyle/>
          <a:p>
            <a:r>
              <a:rPr lang="el-GR" dirty="0"/>
              <a:t>Κατανομές – Άλλα Παραδείγματα</a:t>
            </a:r>
            <a:endParaRPr lang="en-US" dirty="0"/>
          </a:p>
        </p:txBody>
      </p:sp>
      <p:sp>
        <p:nvSpPr>
          <p:cNvPr id="3" name="Content Placeholder 2">
            <a:extLst>
              <a:ext uri="{FF2B5EF4-FFF2-40B4-BE49-F238E27FC236}">
                <a16:creationId xmlns:a16="http://schemas.microsoft.com/office/drawing/2014/main" id="{6E0A5725-8EEB-F775-3913-4CF34E1DB82F}"/>
              </a:ext>
            </a:extLst>
          </p:cNvPr>
          <p:cNvSpPr>
            <a:spLocks noGrp="1"/>
          </p:cNvSpPr>
          <p:nvPr>
            <p:ph idx="1"/>
          </p:nvPr>
        </p:nvSpPr>
        <p:spPr/>
        <p:txBody>
          <a:bodyPr>
            <a:normAutofit fontScale="92500" lnSpcReduction="10000"/>
          </a:bodyPr>
          <a:lstStyle/>
          <a:p>
            <a:pPr algn="just"/>
            <a:r>
              <a:rPr lang="el-GR" dirty="0"/>
              <a:t>Συχνά οι αφίξεις πελατών ακολουθούν </a:t>
            </a:r>
            <a:r>
              <a:rPr lang="en-US" dirty="0"/>
              <a:t>Poisson </a:t>
            </a:r>
            <a:r>
              <a:rPr lang="el-GR" dirty="0"/>
              <a:t>κατανομή</a:t>
            </a:r>
          </a:p>
          <a:p>
            <a:pPr algn="just"/>
            <a:r>
              <a:rPr lang="el-GR" dirty="0"/>
              <a:t>Συχνά η εξυπηρέτηση πελατών ακολουθεί Εκθετική</a:t>
            </a:r>
            <a:r>
              <a:rPr lang="en-US" dirty="0"/>
              <a:t> </a:t>
            </a:r>
            <a:r>
              <a:rPr lang="el-GR" dirty="0"/>
              <a:t>κατανομή</a:t>
            </a:r>
          </a:p>
          <a:p>
            <a:pPr algn="just"/>
            <a:r>
              <a:rPr lang="el-GR" dirty="0"/>
              <a:t>Αυτά πρέπει να ληφθούν υπόψη για τη σχεδίαση ενός ταμείου/σημείου εξυπηρέτησης πελατών καθώς αν γνωρίζουμε τον ρυθμό άφιξης πελατών (έστω λ), και τον ρυθμό εξυπηρέτησης πελατών (έστω μ, όπου μ&gt;λ), αποδεικνύεται ότι: το ποσοστό χρήσης του ταμία βρίσκεται από τον τύπο λ/μ , ενώ ο μέσος αριθμός πελατών στο σύστημα (ουρά αναμονής και εξυπηρέτηση) είναι λ/(μ-λ), ο μέσος αριθμός πελατών στην ουρά αναμονής είναι (λ/μ)*(λ/μ-λ), και όμοια ο μέσος χρόνος παραμονής στο σύστημα 1/(μ-λ), και ο μέσος χρόνος αναμονής στην ουρά (λ/μ)*(1/(μ-λ))</a:t>
            </a:r>
          </a:p>
          <a:p>
            <a:pPr algn="just"/>
            <a:r>
              <a:rPr lang="el-GR" b="1" dirty="0"/>
              <a:t>Γνωρίζοντας αυτά, μπορούμε να είμαστε πιο αποτελεσματικοί στη σχεδίαση μίας γραμμής εξυπηρέτησης πελατών!</a:t>
            </a:r>
          </a:p>
        </p:txBody>
      </p:sp>
      <p:sp>
        <p:nvSpPr>
          <p:cNvPr id="4" name="Slide Number Placeholder 3">
            <a:extLst>
              <a:ext uri="{FF2B5EF4-FFF2-40B4-BE49-F238E27FC236}">
                <a16:creationId xmlns:a16="http://schemas.microsoft.com/office/drawing/2014/main" id="{C40F86B3-C429-F42D-7DC9-A2B45A433190}"/>
              </a:ext>
            </a:extLst>
          </p:cNvPr>
          <p:cNvSpPr>
            <a:spLocks noGrp="1"/>
          </p:cNvSpPr>
          <p:nvPr>
            <p:ph type="sldNum" sz="quarter" idx="12"/>
          </p:nvPr>
        </p:nvSpPr>
        <p:spPr/>
        <p:txBody>
          <a:bodyPr/>
          <a:lstStyle/>
          <a:p>
            <a:fld id="{0475C479-3F9E-4E27-A3B2-F245444169DF}" type="slidenum">
              <a:rPr lang="en-US" smtClean="0"/>
              <a:t>9</a:t>
            </a:fld>
            <a:endParaRPr lang="en-US"/>
          </a:p>
        </p:txBody>
      </p:sp>
    </p:spTree>
    <p:extLst>
      <p:ext uri="{BB962C8B-B14F-4D97-AF65-F5344CB8AC3E}">
        <p14:creationId xmlns:p14="http://schemas.microsoft.com/office/powerpoint/2010/main" val="2198882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1279</TotalTime>
  <Words>2986</Words>
  <Application>Microsoft Office PowerPoint</Application>
  <PresentationFormat>Widescreen</PresentationFormat>
  <Paragraphs>281</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Cambria Math</vt:lpstr>
      <vt:lpstr>Wingdings</vt:lpstr>
      <vt:lpstr>Wingdings 2</vt:lpstr>
      <vt:lpstr>Office Theme</vt:lpstr>
      <vt:lpstr>Στατιστική Ανάλυση Δεδομένων Με χρήση του Microsoft Excel</vt:lpstr>
      <vt:lpstr>Περιεχόμενα</vt:lpstr>
      <vt:lpstr>Δειγματοληψία</vt:lpstr>
      <vt:lpstr>Πληθυσμιακά και Δειγματικά Μέτρα</vt:lpstr>
      <vt:lpstr>Κατανομές</vt:lpstr>
      <vt:lpstr>Κανονική Κατανομή</vt:lpstr>
      <vt:lpstr>Κανονική Κατανομή</vt:lpstr>
      <vt:lpstr>Κατανομές – Άλλα Παραδείγματα</vt:lpstr>
      <vt:lpstr>Κατανομές – Άλλα Παραδείγματα</vt:lpstr>
      <vt:lpstr>Στατιστικός Έλεγχος Υποθέσεων</vt:lpstr>
      <vt:lpstr>Στατιστικός Έλεγχος Υποθέσεων</vt:lpstr>
      <vt:lpstr>Στατιστικός Έλεγχος Υποθέσεων</vt:lpstr>
      <vt:lpstr>Έλεγχος κανονικότητας δείγματος</vt:lpstr>
      <vt:lpstr>Έλεγχος κανονικότητας δείγματος</vt:lpstr>
      <vt:lpstr>Έλεγχος κανονικότητας δείγματος</vt:lpstr>
      <vt:lpstr>Έλεγχος κανονικότητας δείγματος</vt:lpstr>
      <vt:lpstr>Χ^2 Τεστ</vt:lpstr>
      <vt:lpstr>Χ^2 Τεστ</vt:lpstr>
      <vt:lpstr>Χ^2 Τεστ</vt:lpstr>
      <vt:lpstr>T-test (Παραμετρικό)</vt:lpstr>
      <vt:lpstr>Mann-Whitney U test (Μη-παραμετρικό)</vt:lpstr>
      <vt:lpstr>T-test &amp; Mann Whitney-Παράδειγμα</vt:lpstr>
      <vt:lpstr>Συσχέτιση (Correlation)</vt:lpstr>
      <vt:lpstr>Συσχέτιση (Correlation)</vt:lpstr>
      <vt:lpstr>Συσχέτιση (Correlation)</vt:lpstr>
      <vt:lpstr>Γραμμική Παλινδρόμηση (Linear Regression)</vt:lpstr>
      <vt:lpstr>Γραμμική Παλινδρόμηση (Linear Regression)</vt:lpstr>
      <vt:lpstr>Γραμμική Παλινδρόμηση (Linear Regression)</vt:lpstr>
      <vt:lpstr>Γραμμική Παλινδρόμηση (Linear Regression)</vt:lpstr>
      <vt:lpstr>Γραμμική Παλινδρόμηση (Linear Regression)</vt:lpstr>
      <vt:lpstr>Γραμμική Παλινδρόμηση (Linear Regression)</vt:lpstr>
      <vt:lpstr>Γραμμική Παλινδρόμηση (Linear Regression)</vt:lpstr>
      <vt:lpstr>Ας δούμε τώρα εφαρμογές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Δαγλής Θεόδωρος</dc:creator>
  <cp:lastModifiedBy>Theodore Daglis</cp:lastModifiedBy>
  <cp:revision>238</cp:revision>
  <dcterms:created xsi:type="dcterms:W3CDTF">2023-01-06T11:27:30Z</dcterms:created>
  <dcterms:modified xsi:type="dcterms:W3CDTF">2023-05-31T14:47:27Z</dcterms:modified>
</cp:coreProperties>
</file>