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24"/>
  </p:notesMasterIdLst>
  <p:sldIdLst>
    <p:sldId id="256" r:id="rId2"/>
    <p:sldId id="257" r:id="rId3"/>
    <p:sldId id="261" r:id="rId4"/>
    <p:sldId id="262" r:id="rId5"/>
    <p:sldId id="263" r:id="rId6"/>
    <p:sldId id="264" r:id="rId7"/>
    <p:sldId id="265" r:id="rId8"/>
    <p:sldId id="266" r:id="rId9"/>
    <p:sldId id="281" r:id="rId10"/>
    <p:sldId id="267" r:id="rId11"/>
    <p:sldId id="282" r:id="rId12"/>
    <p:sldId id="269" r:id="rId13"/>
    <p:sldId id="272" r:id="rId14"/>
    <p:sldId id="273" r:id="rId15"/>
    <p:sldId id="274" r:id="rId16"/>
    <p:sldId id="275" r:id="rId17"/>
    <p:sldId id="276" r:id="rId18"/>
    <p:sldId id="277" r:id="rId19"/>
    <p:sldId id="278" r:id="rId20"/>
    <p:sldId id="279" r:id="rId21"/>
    <p:sldId id="283" r:id="rId22"/>
    <p:sldId id="280" r:id="rId2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70" d="100"/>
          <a:sy n="70" d="100"/>
        </p:scale>
        <p:origin x="-138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l-GR"/>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DC739091-CA3C-42A6-988C-1874D043FBD6}" type="datetimeFigureOut">
              <a:rPr lang="el-GR"/>
              <a:pPr>
                <a:defRPr/>
              </a:pPr>
              <a:t>4/7/2013</a:t>
            </a:fld>
            <a:endParaRPr lang="el-GR"/>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l-GR"/>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614E056D-C8E4-4721-9188-973BC433A015}"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ln/>
        </p:spPr>
      </p:sp>
      <p:sp>
        <p:nvSpPr>
          <p:cNvPr id="55298"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ln/>
        </p:spPr>
      </p:sp>
      <p:sp>
        <p:nvSpPr>
          <p:cNvPr id="62466"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ln/>
        </p:spPr>
      </p:sp>
      <p:sp>
        <p:nvSpPr>
          <p:cNvPr id="70658"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a:ln/>
        </p:spPr>
      </p:sp>
      <p:sp>
        <p:nvSpPr>
          <p:cNvPr id="72706"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a:ln/>
        </p:spPr>
      </p:sp>
      <p:sp>
        <p:nvSpPr>
          <p:cNvPr id="74754"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ChangeArrowheads="1" noTextEdit="1"/>
          </p:cNvSpPr>
          <p:nvPr>
            <p:ph type="sldImg"/>
          </p:nvPr>
        </p:nvSpPr>
        <p:spPr>
          <a:ln/>
        </p:spPr>
      </p:sp>
      <p:sp>
        <p:nvSpPr>
          <p:cNvPr id="93186"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spect="1" noChangeArrowheads="1" noTextEdit="1"/>
          </p:cNvSpPr>
          <p:nvPr>
            <p:ph type="sldImg"/>
          </p:nvPr>
        </p:nvSpPr>
        <p:spPr>
          <a:ln/>
        </p:spPr>
      </p:sp>
      <p:sp>
        <p:nvSpPr>
          <p:cNvPr id="95234"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Rot="1" noChangeAspect="1" noChangeArrowheads="1" noTextEdit="1"/>
          </p:cNvSpPr>
          <p:nvPr>
            <p:ph type="sldImg"/>
          </p:nvPr>
        </p:nvSpPr>
        <p:spPr>
          <a:ln/>
        </p:spPr>
      </p:sp>
      <p:sp>
        <p:nvSpPr>
          <p:cNvPr id="97282"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Rot="1" noChangeAspect="1" noChangeArrowheads="1" noTextEdit="1"/>
          </p:cNvSpPr>
          <p:nvPr>
            <p:ph type="sldImg"/>
          </p:nvPr>
        </p:nvSpPr>
        <p:spPr>
          <a:ln/>
        </p:spPr>
      </p:sp>
      <p:sp>
        <p:nvSpPr>
          <p:cNvPr id="100354"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a:ln/>
        </p:spPr>
      </p:sp>
      <p:sp>
        <p:nvSpPr>
          <p:cNvPr id="102402"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Rot="1" noChangeAspect="1" noChangeArrowheads="1" noTextEdit="1"/>
          </p:cNvSpPr>
          <p:nvPr>
            <p:ph type="sldImg"/>
          </p:nvPr>
        </p:nvSpPr>
        <p:spPr>
          <a:ln/>
        </p:spPr>
      </p:sp>
      <p:sp>
        <p:nvSpPr>
          <p:cNvPr id="104450"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Rot="1" noChangeAspect="1" noChangeArrowheads="1" noTextEdit="1"/>
          </p:cNvSpPr>
          <p:nvPr>
            <p:ph type="sldImg"/>
          </p:nvPr>
        </p:nvSpPr>
        <p:spPr>
          <a:ln/>
        </p:spPr>
      </p:sp>
      <p:sp>
        <p:nvSpPr>
          <p:cNvPr id="106498"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ln/>
        </p:spPr>
      </p:sp>
      <p:sp>
        <p:nvSpPr>
          <p:cNvPr id="45058"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a:ln/>
        </p:spPr>
      </p:sp>
      <p:sp>
        <p:nvSpPr>
          <p:cNvPr id="53250"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4" name="Ορθογώνιο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Ορθογώνιο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Ορθογώνιο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lang="el-GR" smtClean="0"/>
              <a:t>Στυλ κύριου τίτλου</a:t>
            </a:r>
            <a:endParaRPr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Στυλ κύριου υπότιτλου</a:t>
            </a:r>
            <a:endParaRPr lang="en-US"/>
          </a:p>
        </p:txBody>
      </p:sp>
      <p:sp>
        <p:nvSpPr>
          <p:cNvPr id="7" name="Θέση ημερομηνίας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C626231-6B77-44D0-BD9B-41158A088DC7}" type="datetimeFigureOut">
              <a:rPr lang="el-GR"/>
              <a:pPr>
                <a:defRPr/>
              </a:pPr>
              <a:t>4/7/2013</a:t>
            </a:fld>
            <a:endParaRPr lang="el-GR"/>
          </a:p>
        </p:txBody>
      </p:sp>
      <p:sp>
        <p:nvSpPr>
          <p:cNvPr id="10" name="Θέση υποσέλιδου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l-GR"/>
          </a:p>
        </p:txBody>
      </p:sp>
      <p:sp>
        <p:nvSpPr>
          <p:cNvPr id="11"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D65AD331-D687-43EF-815F-C37B1CB229E4}"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898D90AC-4BE7-4486-AEDB-D97B0E9A88EE}" type="datetimeFigureOut">
              <a:rPr lang="el-GR"/>
              <a:pPr>
                <a:defRPr/>
              </a:pPr>
              <a:t>4/7/2013</a:t>
            </a:fld>
            <a:endParaRPr lang="el-GR"/>
          </a:p>
        </p:txBody>
      </p:sp>
      <p:sp>
        <p:nvSpPr>
          <p:cNvPr id="5" name="Θέση υποσέλιδου 2"/>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2"/>
          <p:cNvSpPr>
            <a:spLocks noGrp="1"/>
          </p:cNvSpPr>
          <p:nvPr>
            <p:ph type="sldNum" sz="quarter" idx="12"/>
          </p:nvPr>
        </p:nvSpPr>
        <p:spPr/>
        <p:txBody>
          <a:bodyPr/>
          <a:lstStyle>
            <a:lvl1pPr>
              <a:defRPr/>
            </a:lvl1pPr>
          </a:lstStyle>
          <a:p>
            <a:pPr>
              <a:defRPr/>
            </a:pPr>
            <a:fld id="{60F5BA13-0636-4CFF-BF4E-7737C2B331EF}"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Ορθογώνιο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Κατακόρυφος τίτλος 1"/>
          <p:cNvSpPr>
            <a:spLocks noGrp="1"/>
          </p:cNvSpPr>
          <p:nvPr>
            <p:ph type="title" orient="vert"/>
          </p:nvPr>
        </p:nvSpPr>
        <p:spPr>
          <a:xfrm>
            <a:off x="6553200" y="609600"/>
            <a:ext cx="2057400" cy="5516563"/>
          </a:xfrm>
        </p:spPr>
        <p:txBody>
          <a:bodyPr vert="eaVer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3"/>
          <p:cNvSpPr>
            <a:spLocks noGrp="1"/>
          </p:cNvSpPr>
          <p:nvPr>
            <p:ph type="dt" sz="half" idx="10"/>
          </p:nvPr>
        </p:nvSpPr>
        <p:spPr>
          <a:xfrm>
            <a:off x="6553200" y="6248400"/>
            <a:ext cx="2209800" cy="365125"/>
          </a:xfrm>
        </p:spPr>
        <p:txBody>
          <a:bodyPr/>
          <a:lstStyle>
            <a:lvl1pPr>
              <a:defRPr/>
            </a:lvl1pPr>
          </a:lstStyle>
          <a:p>
            <a:pPr>
              <a:defRPr/>
            </a:pPr>
            <a:fld id="{75964988-0BC6-46EA-9403-9152E606E803}" type="datetimeFigureOut">
              <a:rPr lang="el-GR"/>
              <a:pPr>
                <a:defRPr/>
              </a:pPr>
              <a:t>4/7/2013</a:t>
            </a:fld>
            <a:endParaRPr lang="el-GR"/>
          </a:p>
        </p:txBody>
      </p:sp>
      <p:sp>
        <p:nvSpPr>
          <p:cNvPr id="8" name="Θέση υποσέλιδου 4"/>
          <p:cNvSpPr>
            <a:spLocks noGrp="1"/>
          </p:cNvSpPr>
          <p:nvPr>
            <p:ph type="ftr" sz="quarter" idx="11"/>
          </p:nvPr>
        </p:nvSpPr>
        <p:spPr>
          <a:xfrm>
            <a:off x="457200" y="6248400"/>
            <a:ext cx="5573713" cy="365125"/>
          </a:xfrm>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a:xfrm rot="5400000">
            <a:off x="5989638" y="144462"/>
            <a:ext cx="533400" cy="244475"/>
          </a:xfrm>
        </p:spPr>
        <p:txBody>
          <a:bodyPr/>
          <a:lstStyle>
            <a:lvl1pPr>
              <a:defRPr/>
            </a:lvl1pPr>
          </a:lstStyle>
          <a:p>
            <a:pPr>
              <a:defRPr/>
            </a:pPr>
            <a:fld id="{EBBBD9A4-9A80-4B0C-A4B3-A4113482B738}"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r>
              <a:rPr lang="en-US"/>
              <a:t>Click to edit Master title style</a:t>
            </a:r>
            <a:endParaRPr lang="el-GR"/>
          </a:p>
        </p:txBody>
      </p:sp>
      <p:sp>
        <p:nvSpPr>
          <p:cNvPr id="3" name="Content Placeholder 2"/>
          <p:cNvSpPr>
            <a:spLocks noGrp="1"/>
          </p:cNvSpPr>
          <p:nvPr>
            <p:ph sz="half" idx="1"/>
          </p:nvPr>
        </p:nvSpPr>
        <p:spPr>
          <a:xfrm>
            <a:off x="612775" y="1600200"/>
            <a:ext cx="4000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765675" y="1600200"/>
            <a:ext cx="4000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Θέση ημερομηνίας 13"/>
          <p:cNvSpPr>
            <a:spLocks noGrp="1"/>
          </p:cNvSpPr>
          <p:nvPr>
            <p:ph type="dt" sz="half" idx="10"/>
          </p:nvPr>
        </p:nvSpPr>
        <p:spPr/>
        <p:txBody>
          <a:bodyPr/>
          <a:lstStyle>
            <a:lvl1pPr>
              <a:defRPr/>
            </a:lvl1pPr>
          </a:lstStyle>
          <a:p>
            <a:pPr>
              <a:defRPr/>
            </a:pPr>
            <a:fld id="{66A18143-0390-4CCD-8BE7-6B90B2875760}" type="datetimeFigureOut">
              <a:rPr lang="el-GR"/>
              <a:pPr>
                <a:defRPr/>
              </a:pPr>
              <a:t>4/7/2013</a:t>
            </a:fld>
            <a:endParaRPr lang="el-GR"/>
          </a:p>
        </p:txBody>
      </p:sp>
      <p:sp>
        <p:nvSpPr>
          <p:cNvPr id="6" name="Θέση υποσέλιδου 2"/>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22"/>
          <p:cNvSpPr>
            <a:spLocks noGrp="1"/>
          </p:cNvSpPr>
          <p:nvPr>
            <p:ph type="sldNum" sz="quarter" idx="12"/>
          </p:nvPr>
        </p:nvSpPr>
        <p:spPr/>
        <p:txBody>
          <a:bodyPr/>
          <a:lstStyle>
            <a:lvl1pPr>
              <a:defRPr/>
            </a:lvl1pPr>
          </a:lstStyle>
          <a:p>
            <a:pPr>
              <a:defRPr/>
            </a:pPr>
            <a:fld id="{3B36B648-CAF5-48C1-B453-97CD2CDDD701}"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r>
              <a:rPr lang="en-US"/>
              <a:t>Click to edit Master title style</a:t>
            </a:r>
            <a:endParaRPr lang="el-GR"/>
          </a:p>
        </p:txBody>
      </p:sp>
      <p:sp>
        <p:nvSpPr>
          <p:cNvPr id="3" name="Content Placeholder 2"/>
          <p:cNvSpPr>
            <a:spLocks noGrp="1"/>
          </p:cNvSpPr>
          <p:nvPr>
            <p:ph sz="quarter" idx="1"/>
          </p:nvPr>
        </p:nvSpPr>
        <p:spPr>
          <a:xfrm>
            <a:off x="612775" y="1600200"/>
            <a:ext cx="40005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612775" y="3938588"/>
            <a:ext cx="40005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half" idx="3"/>
          </p:nvPr>
        </p:nvSpPr>
        <p:spPr>
          <a:xfrm>
            <a:off x="4765675" y="1600200"/>
            <a:ext cx="4000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Θέση ημερομηνίας 13"/>
          <p:cNvSpPr>
            <a:spLocks noGrp="1"/>
          </p:cNvSpPr>
          <p:nvPr>
            <p:ph type="dt" sz="half" idx="10"/>
          </p:nvPr>
        </p:nvSpPr>
        <p:spPr/>
        <p:txBody>
          <a:bodyPr/>
          <a:lstStyle>
            <a:lvl1pPr>
              <a:defRPr/>
            </a:lvl1pPr>
          </a:lstStyle>
          <a:p>
            <a:pPr>
              <a:defRPr/>
            </a:pPr>
            <a:fld id="{7D03AD19-1600-405D-9110-FA886E67ACA2}" type="datetimeFigureOut">
              <a:rPr lang="el-GR"/>
              <a:pPr>
                <a:defRPr/>
              </a:pPr>
              <a:t>4/7/2013</a:t>
            </a:fld>
            <a:endParaRPr lang="el-GR"/>
          </a:p>
        </p:txBody>
      </p:sp>
      <p:sp>
        <p:nvSpPr>
          <p:cNvPr id="7" name="Θέση υποσέλιδου 2"/>
          <p:cNvSpPr>
            <a:spLocks noGrp="1"/>
          </p:cNvSpPr>
          <p:nvPr>
            <p:ph type="ftr" sz="quarter" idx="11"/>
          </p:nvPr>
        </p:nvSpPr>
        <p:spPr/>
        <p:txBody>
          <a:bodyPr/>
          <a:lstStyle>
            <a:lvl1pPr>
              <a:defRPr/>
            </a:lvl1pPr>
          </a:lstStyle>
          <a:p>
            <a:pPr>
              <a:defRPr/>
            </a:pPr>
            <a:endParaRPr lang="el-GR"/>
          </a:p>
        </p:txBody>
      </p:sp>
      <p:sp>
        <p:nvSpPr>
          <p:cNvPr id="8" name="Θέση αριθμού διαφάνειας 22"/>
          <p:cNvSpPr>
            <a:spLocks noGrp="1"/>
          </p:cNvSpPr>
          <p:nvPr>
            <p:ph type="sldNum" sz="quarter" idx="12"/>
          </p:nvPr>
        </p:nvSpPr>
        <p:spPr/>
        <p:txBody>
          <a:bodyPr/>
          <a:lstStyle>
            <a:lvl1pPr>
              <a:defRPr/>
            </a:lvl1pPr>
          </a:lstStyle>
          <a:p>
            <a:pPr>
              <a:defRPr/>
            </a:pPr>
            <a:fld id="{E9C88268-F728-44F8-AE00-E2848A615264}"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8156575" cy="589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3" name="Θέση ημερομηνίας 13"/>
          <p:cNvSpPr>
            <a:spLocks noGrp="1"/>
          </p:cNvSpPr>
          <p:nvPr>
            <p:ph type="dt" sz="half" idx="10"/>
          </p:nvPr>
        </p:nvSpPr>
        <p:spPr/>
        <p:txBody>
          <a:bodyPr/>
          <a:lstStyle>
            <a:lvl1pPr>
              <a:defRPr/>
            </a:lvl1pPr>
          </a:lstStyle>
          <a:p>
            <a:pPr>
              <a:defRPr/>
            </a:pPr>
            <a:fld id="{7ECF2B29-F0F6-41FB-831D-99659F439B01}" type="datetimeFigureOut">
              <a:rPr lang="el-GR"/>
              <a:pPr>
                <a:defRPr/>
              </a:pPr>
              <a:t>4/7/2013</a:t>
            </a:fld>
            <a:endParaRPr lang="el-GR"/>
          </a:p>
        </p:txBody>
      </p:sp>
      <p:sp>
        <p:nvSpPr>
          <p:cNvPr id="4" name="Θέση υποσέλιδου 2"/>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22"/>
          <p:cNvSpPr>
            <a:spLocks noGrp="1"/>
          </p:cNvSpPr>
          <p:nvPr>
            <p:ph type="sldNum" sz="quarter" idx="12"/>
          </p:nvPr>
        </p:nvSpPr>
        <p:spPr/>
        <p:txBody>
          <a:bodyPr/>
          <a:lstStyle>
            <a:lvl1pPr>
              <a:defRPr/>
            </a:lvl1pPr>
          </a:lstStyle>
          <a:p>
            <a:pPr>
              <a:defRPr/>
            </a:pPr>
            <a:fld id="{A1846942-18B3-4F37-89B5-E1544A77603D}" type="slidenum">
              <a:rPr lang="el-GR"/>
              <a:pPr>
                <a:defRPr/>
              </a:pP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r>
              <a:rPr lang="en-US"/>
              <a:t>Click to edit Master title style</a:t>
            </a:r>
            <a:endParaRPr lang="el-GR"/>
          </a:p>
        </p:txBody>
      </p:sp>
      <p:sp>
        <p:nvSpPr>
          <p:cNvPr id="3" name="Content Placeholder 2"/>
          <p:cNvSpPr>
            <a:spLocks noGrp="1"/>
          </p:cNvSpPr>
          <p:nvPr>
            <p:ph sz="half" idx="1"/>
          </p:nvPr>
        </p:nvSpPr>
        <p:spPr>
          <a:xfrm>
            <a:off x="612775" y="1600200"/>
            <a:ext cx="4000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4765675" y="1600200"/>
            <a:ext cx="40005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Content Placeholder 4"/>
          <p:cNvSpPr>
            <a:spLocks noGrp="1"/>
          </p:cNvSpPr>
          <p:nvPr>
            <p:ph sz="quarter" idx="3"/>
          </p:nvPr>
        </p:nvSpPr>
        <p:spPr>
          <a:xfrm>
            <a:off x="4765675" y="3938588"/>
            <a:ext cx="40005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Θέση ημερομηνίας 13"/>
          <p:cNvSpPr>
            <a:spLocks noGrp="1"/>
          </p:cNvSpPr>
          <p:nvPr>
            <p:ph type="dt" sz="half" idx="10"/>
          </p:nvPr>
        </p:nvSpPr>
        <p:spPr/>
        <p:txBody>
          <a:bodyPr/>
          <a:lstStyle>
            <a:lvl1pPr>
              <a:defRPr/>
            </a:lvl1pPr>
          </a:lstStyle>
          <a:p>
            <a:pPr>
              <a:defRPr/>
            </a:pPr>
            <a:fld id="{47DCCD26-EDEE-4116-AD45-B659CE74A5BC}" type="datetimeFigureOut">
              <a:rPr lang="el-GR"/>
              <a:pPr>
                <a:defRPr/>
              </a:pPr>
              <a:t>4/7/2013</a:t>
            </a:fld>
            <a:endParaRPr lang="el-GR"/>
          </a:p>
        </p:txBody>
      </p:sp>
      <p:sp>
        <p:nvSpPr>
          <p:cNvPr id="7" name="Θέση υποσέλιδου 2"/>
          <p:cNvSpPr>
            <a:spLocks noGrp="1"/>
          </p:cNvSpPr>
          <p:nvPr>
            <p:ph type="ftr" sz="quarter" idx="11"/>
          </p:nvPr>
        </p:nvSpPr>
        <p:spPr/>
        <p:txBody>
          <a:bodyPr/>
          <a:lstStyle>
            <a:lvl1pPr>
              <a:defRPr/>
            </a:lvl1pPr>
          </a:lstStyle>
          <a:p>
            <a:pPr>
              <a:defRPr/>
            </a:pPr>
            <a:endParaRPr lang="el-GR"/>
          </a:p>
        </p:txBody>
      </p:sp>
      <p:sp>
        <p:nvSpPr>
          <p:cNvPr id="8" name="Θέση αριθμού διαφάνειας 22"/>
          <p:cNvSpPr>
            <a:spLocks noGrp="1"/>
          </p:cNvSpPr>
          <p:nvPr>
            <p:ph type="sldNum" sz="quarter" idx="12"/>
          </p:nvPr>
        </p:nvSpPr>
        <p:spPr/>
        <p:txBody>
          <a:bodyPr/>
          <a:lstStyle>
            <a:lvl1pPr>
              <a:defRPr/>
            </a:lvl1pPr>
          </a:lstStyle>
          <a:p>
            <a:pPr>
              <a:defRPr/>
            </a:pPr>
            <a:fld id="{9F6CBFDF-64D6-40D7-9A01-388B8681D66C}" type="slidenum">
              <a:rPr lang="el-GR"/>
              <a:pPr>
                <a:defRPr/>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r>
              <a:rPr lang="en-US"/>
              <a:t>Click to edit Master title style</a:t>
            </a:r>
            <a:endParaRPr lang="el-GR"/>
          </a:p>
        </p:txBody>
      </p:sp>
      <p:sp>
        <p:nvSpPr>
          <p:cNvPr id="3" name="Text Placeholder 2"/>
          <p:cNvSpPr>
            <a:spLocks noGrp="1"/>
          </p:cNvSpPr>
          <p:nvPr>
            <p:ph type="body" sz="half" idx="1"/>
          </p:nvPr>
        </p:nvSpPr>
        <p:spPr>
          <a:xfrm>
            <a:off x="612775" y="1600200"/>
            <a:ext cx="4000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4765675" y="1600200"/>
            <a:ext cx="40005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Content Placeholder 4"/>
          <p:cNvSpPr>
            <a:spLocks noGrp="1"/>
          </p:cNvSpPr>
          <p:nvPr>
            <p:ph sz="quarter" idx="3"/>
          </p:nvPr>
        </p:nvSpPr>
        <p:spPr>
          <a:xfrm>
            <a:off x="4765675" y="3938588"/>
            <a:ext cx="40005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Θέση ημερομηνίας 13"/>
          <p:cNvSpPr>
            <a:spLocks noGrp="1"/>
          </p:cNvSpPr>
          <p:nvPr>
            <p:ph type="dt" sz="half" idx="10"/>
          </p:nvPr>
        </p:nvSpPr>
        <p:spPr/>
        <p:txBody>
          <a:bodyPr/>
          <a:lstStyle>
            <a:lvl1pPr>
              <a:defRPr/>
            </a:lvl1pPr>
          </a:lstStyle>
          <a:p>
            <a:pPr>
              <a:defRPr/>
            </a:pPr>
            <a:fld id="{A4975365-5FF8-4E14-ABE7-06618342EE3A}" type="datetimeFigureOut">
              <a:rPr lang="el-GR"/>
              <a:pPr>
                <a:defRPr/>
              </a:pPr>
              <a:t>4/7/2013</a:t>
            </a:fld>
            <a:endParaRPr lang="el-GR"/>
          </a:p>
        </p:txBody>
      </p:sp>
      <p:sp>
        <p:nvSpPr>
          <p:cNvPr id="7" name="Θέση υποσέλιδου 2"/>
          <p:cNvSpPr>
            <a:spLocks noGrp="1"/>
          </p:cNvSpPr>
          <p:nvPr>
            <p:ph type="ftr" sz="quarter" idx="11"/>
          </p:nvPr>
        </p:nvSpPr>
        <p:spPr/>
        <p:txBody>
          <a:bodyPr/>
          <a:lstStyle>
            <a:lvl1pPr>
              <a:defRPr/>
            </a:lvl1pPr>
          </a:lstStyle>
          <a:p>
            <a:pPr>
              <a:defRPr/>
            </a:pPr>
            <a:endParaRPr lang="el-GR"/>
          </a:p>
        </p:txBody>
      </p:sp>
      <p:sp>
        <p:nvSpPr>
          <p:cNvPr id="8" name="Θέση αριθμού διαφάνειας 22"/>
          <p:cNvSpPr>
            <a:spLocks noGrp="1"/>
          </p:cNvSpPr>
          <p:nvPr>
            <p:ph type="sldNum" sz="quarter" idx="12"/>
          </p:nvPr>
        </p:nvSpPr>
        <p:spPr/>
        <p:txBody>
          <a:bodyPr/>
          <a:lstStyle>
            <a:lvl1pPr>
              <a:defRPr/>
            </a:lvl1pPr>
          </a:lstStyle>
          <a:p>
            <a:pPr>
              <a:defRPr/>
            </a:pPr>
            <a:fld id="{B598DE85-153C-49FB-8416-7FDAA955C5C9}" type="slidenum">
              <a:rPr lang="el-GR"/>
              <a:pPr>
                <a:defRPr/>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r>
              <a:rPr lang="en-US"/>
              <a:t>Click to edit Master title style</a:t>
            </a:r>
            <a:endParaRPr lang="el-GR"/>
          </a:p>
        </p:txBody>
      </p:sp>
      <p:sp>
        <p:nvSpPr>
          <p:cNvPr id="3" name="Content Placeholder 2"/>
          <p:cNvSpPr>
            <a:spLocks noGrp="1"/>
          </p:cNvSpPr>
          <p:nvPr>
            <p:ph sz="quarter" idx="1"/>
          </p:nvPr>
        </p:nvSpPr>
        <p:spPr>
          <a:xfrm>
            <a:off x="612775" y="1600200"/>
            <a:ext cx="40005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4765675" y="1600200"/>
            <a:ext cx="40005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half" idx="3"/>
          </p:nvPr>
        </p:nvSpPr>
        <p:spPr>
          <a:xfrm>
            <a:off x="612775" y="3938588"/>
            <a:ext cx="81534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Θέση ημερομηνίας 13"/>
          <p:cNvSpPr>
            <a:spLocks noGrp="1"/>
          </p:cNvSpPr>
          <p:nvPr>
            <p:ph type="dt" sz="half" idx="10"/>
          </p:nvPr>
        </p:nvSpPr>
        <p:spPr/>
        <p:txBody>
          <a:bodyPr/>
          <a:lstStyle>
            <a:lvl1pPr>
              <a:defRPr/>
            </a:lvl1pPr>
          </a:lstStyle>
          <a:p>
            <a:pPr>
              <a:defRPr/>
            </a:pPr>
            <a:fld id="{E796875D-78C1-4437-803C-FEA12DDA711C}" type="datetimeFigureOut">
              <a:rPr lang="el-GR"/>
              <a:pPr>
                <a:defRPr/>
              </a:pPr>
              <a:t>4/7/2013</a:t>
            </a:fld>
            <a:endParaRPr lang="el-GR"/>
          </a:p>
        </p:txBody>
      </p:sp>
      <p:sp>
        <p:nvSpPr>
          <p:cNvPr id="7" name="Θέση υποσέλιδου 2"/>
          <p:cNvSpPr>
            <a:spLocks noGrp="1"/>
          </p:cNvSpPr>
          <p:nvPr>
            <p:ph type="ftr" sz="quarter" idx="11"/>
          </p:nvPr>
        </p:nvSpPr>
        <p:spPr/>
        <p:txBody>
          <a:bodyPr/>
          <a:lstStyle>
            <a:lvl1pPr>
              <a:defRPr/>
            </a:lvl1pPr>
          </a:lstStyle>
          <a:p>
            <a:pPr>
              <a:defRPr/>
            </a:pPr>
            <a:endParaRPr lang="el-GR"/>
          </a:p>
        </p:txBody>
      </p:sp>
      <p:sp>
        <p:nvSpPr>
          <p:cNvPr id="8" name="Θέση αριθμού διαφάνειας 22"/>
          <p:cNvSpPr>
            <a:spLocks noGrp="1"/>
          </p:cNvSpPr>
          <p:nvPr>
            <p:ph type="sldNum" sz="quarter" idx="12"/>
          </p:nvPr>
        </p:nvSpPr>
        <p:spPr/>
        <p:txBody>
          <a:bodyPr/>
          <a:lstStyle>
            <a:lvl1pPr>
              <a:defRPr/>
            </a:lvl1pPr>
          </a:lstStyle>
          <a:p>
            <a:pPr>
              <a:defRPr/>
            </a:pPr>
            <a:fld id="{4A68CF6E-E0B1-45E1-8F60-75C67F1A6A8D}" type="slidenum">
              <a:rPr lang="el-GR"/>
              <a:pPr>
                <a:defRPr/>
              </a:pP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r>
              <a:rPr lang="en-US"/>
              <a:t>Click to edit Master title style</a:t>
            </a:r>
            <a:endParaRPr lang="el-GR"/>
          </a:p>
        </p:txBody>
      </p:sp>
      <p:sp>
        <p:nvSpPr>
          <p:cNvPr id="3" name="Text Placeholder 2"/>
          <p:cNvSpPr>
            <a:spLocks noGrp="1"/>
          </p:cNvSpPr>
          <p:nvPr>
            <p:ph type="body" sz="half" idx="1"/>
          </p:nvPr>
        </p:nvSpPr>
        <p:spPr>
          <a:xfrm>
            <a:off x="612775" y="1600200"/>
            <a:ext cx="4000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765675" y="1600200"/>
            <a:ext cx="4000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Θέση ημερομηνίας 13"/>
          <p:cNvSpPr>
            <a:spLocks noGrp="1"/>
          </p:cNvSpPr>
          <p:nvPr>
            <p:ph type="dt" sz="half" idx="10"/>
          </p:nvPr>
        </p:nvSpPr>
        <p:spPr/>
        <p:txBody>
          <a:bodyPr/>
          <a:lstStyle>
            <a:lvl1pPr>
              <a:defRPr/>
            </a:lvl1pPr>
          </a:lstStyle>
          <a:p>
            <a:pPr>
              <a:defRPr/>
            </a:pPr>
            <a:fld id="{026ECDDE-B460-4DF2-A72B-454306A9197A}" type="datetimeFigureOut">
              <a:rPr lang="el-GR"/>
              <a:pPr>
                <a:defRPr/>
              </a:pPr>
              <a:t>4/7/2013</a:t>
            </a:fld>
            <a:endParaRPr lang="el-GR"/>
          </a:p>
        </p:txBody>
      </p:sp>
      <p:sp>
        <p:nvSpPr>
          <p:cNvPr id="6" name="Θέση υποσέλιδου 2"/>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22"/>
          <p:cNvSpPr>
            <a:spLocks noGrp="1"/>
          </p:cNvSpPr>
          <p:nvPr>
            <p:ph type="sldNum" sz="quarter" idx="12"/>
          </p:nvPr>
        </p:nvSpPr>
        <p:spPr/>
        <p:txBody>
          <a:bodyPr/>
          <a:lstStyle>
            <a:lvl1pPr>
              <a:defRPr/>
            </a:lvl1pPr>
          </a:lstStyle>
          <a:p>
            <a:pPr>
              <a:defRPr/>
            </a:pPr>
            <a:fld id="{592D02D3-CB41-41A9-831F-66D96672648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lang="el-GR" smtClean="0"/>
              <a:t>Στυλ κύριου τίτλου</a:t>
            </a:r>
            <a:endParaRPr lang="en-US"/>
          </a:p>
        </p:txBody>
      </p:sp>
      <p:sp>
        <p:nvSpPr>
          <p:cNvPr id="8" name="Θέση περιεχομένου 7"/>
          <p:cNvSpPr>
            <a:spLocks noGrp="1"/>
          </p:cNvSpPr>
          <p:nvPr>
            <p:ph sz="quarter" idx="1"/>
          </p:nvPr>
        </p:nvSpPr>
        <p:spPr>
          <a:xfrm>
            <a:off x="612648" y="1600200"/>
            <a:ext cx="8153400" cy="4495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273572A2-8E49-453A-B6C2-A8C79D4D0C12}" type="datetimeFigureOut">
              <a:rPr lang="el-GR"/>
              <a:pPr>
                <a:defRPr/>
              </a:pPr>
              <a:t>4/7/2013</a:t>
            </a:fld>
            <a:endParaRPr lang="el-GR"/>
          </a:p>
        </p:txBody>
      </p:sp>
      <p:sp>
        <p:nvSpPr>
          <p:cNvPr id="5" name="Θέση υποσέλιδου 2"/>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2"/>
          <p:cNvSpPr>
            <a:spLocks noGrp="1"/>
          </p:cNvSpPr>
          <p:nvPr>
            <p:ph type="sldNum" sz="quarter" idx="12"/>
          </p:nvPr>
        </p:nvSpPr>
        <p:spPr/>
        <p:txBody>
          <a:bodyPr/>
          <a:lstStyle>
            <a:lvl1pPr>
              <a:defRPr/>
            </a:lvl1pPr>
          </a:lstStyle>
          <a:p>
            <a:pPr>
              <a:defRPr/>
            </a:pPr>
            <a:fld id="{9965B243-C697-4189-B5E5-553B6A7AB161}"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4"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Θέση κειμένου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Στυλ υποδείγματος κειμένου</a:t>
            </a:r>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l-GR" smtClean="0"/>
              <a:t>Στυλ κύριου τίτλου</a:t>
            </a:r>
            <a:endParaRPr lang="en-US"/>
          </a:p>
        </p:txBody>
      </p:sp>
      <p:sp>
        <p:nvSpPr>
          <p:cNvPr id="7" name="Θέση ημερομηνίας 11"/>
          <p:cNvSpPr>
            <a:spLocks noGrp="1"/>
          </p:cNvSpPr>
          <p:nvPr>
            <p:ph type="dt" sz="half" idx="10"/>
          </p:nvPr>
        </p:nvSpPr>
        <p:spPr/>
        <p:txBody>
          <a:bodyPr/>
          <a:lstStyle>
            <a:lvl1pPr>
              <a:defRPr/>
            </a:lvl1pPr>
          </a:lstStyle>
          <a:p>
            <a:pPr>
              <a:defRPr/>
            </a:pPr>
            <a:fld id="{76B8B16C-D9F8-42AC-B75D-E902C41D3B3F}" type="datetimeFigureOut">
              <a:rPr lang="el-GR"/>
              <a:pPr>
                <a:defRPr/>
              </a:pPr>
              <a:t>4/7/2013</a:t>
            </a:fld>
            <a:endParaRPr lang="el-GR"/>
          </a:p>
        </p:txBody>
      </p:sp>
      <p:sp>
        <p:nvSpPr>
          <p:cNvPr id="8" name="Θέση αριθμού διαφάνειας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7802DE11-32A3-48D6-8048-9B0148E91F32}" type="slidenum">
              <a:rPr lang="el-GR"/>
              <a:pPr>
                <a:defRPr/>
              </a:pPr>
              <a:t>‹#›</a:t>
            </a:fld>
            <a:endParaRPr lang="el-GR"/>
          </a:p>
        </p:txBody>
      </p:sp>
      <p:sp>
        <p:nvSpPr>
          <p:cNvPr id="9" name="Θέση υποσέλιδου 13"/>
          <p:cNvSpPr>
            <a:spLocks noGrp="1"/>
          </p:cNvSpPr>
          <p:nvPr>
            <p:ph type="ftr" sz="quarter" idx="12"/>
          </p:nvPr>
        </p:nvSpPr>
        <p:spPr/>
        <p:txBody>
          <a:bodyPr/>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9" name="Θέση περιεχομένου 8"/>
          <p:cNvSpPr>
            <a:spLocks noGrp="1"/>
          </p:cNvSpPr>
          <p:nvPr>
            <p:ph sz="quarter" idx="1"/>
          </p:nvPr>
        </p:nvSpPr>
        <p:spPr>
          <a:xfrm>
            <a:off x="609600" y="1589567"/>
            <a:ext cx="3886200"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Θέση περιεχομένου 10"/>
          <p:cNvSpPr>
            <a:spLocks noGrp="1"/>
          </p:cNvSpPr>
          <p:nvPr>
            <p:ph sz="quarter" idx="2"/>
          </p:nvPr>
        </p:nvSpPr>
        <p:spPr>
          <a:xfrm>
            <a:off x="4844901" y="1589567"/>
            <a:ext cx="3886200"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7"/>
          <p:cNvSpPr>
            <a:spLocks noGrp="1"/>
          </p:cNvSpPr>
          <p:nvPr>
            <p:ph type="dt" sz="half" idx="10"/>
          </p:nvPr>
        </p:nvSpPr>
        <p:spPr/>
        <p:txBody>
          <a:bodyPr rtlCol="0"/>
          <a:lstStyle>
            <a:lvl1pPr>
              <a:defRPr/>
            </a:lvl1pPr>
          </a:lstStyle>
          <a:p>
            <a:pPr>
              <a:defRPr/>
            </a:pPr>
            <a:fld id="{A924D49F-9F06-43D7-AE02-FAFCFE07F565}" type="datetimeFigureOut">
              <a:rPr lang="el-GR"/>
              <a:pPr>
                <a:defRPr/>
              </a:pPr>
              <a:t>4/7/2013</a:t>
            </a:fld>
            <a:endParaRPr lang="el-GR"/>
          </a:p>
        </p:txBody>
      </p:sp>
      <p:sp>
        <p:nvSpPr>
          <p:cNvPr id="6" name="Θέση αριθμού διαφάνειας 9"/>
          <p:cNvSpPr>
            <a:spLocks noGrp="1"/>
          </p:cNvSpPr>
          <p:nvPr>
            <p:ph type="sldNum" sz="quarter" idx="11"/>
          </p:nvPr>
        </p:nvSpPr>
        <p:spPr/>
        <p:txBody>
          <a:bodyPr rtlCol="0"/>
          <a:lstStyle>
            <a:lvl1pPr>
              <a:defRPr/>
            </a:lvl1pPr>
          </a:lstStyle>
          <a:p>
            <a:pPr>
              <a:defRPr/>
            </a:pPr>
            <a:fld id="{FCBA793D-6373-426A-AB35-3AB0BE5D35FA}" type="slidenum">
              <a:rPr lang="el-GR"/>
              <a:pPr>
                <a:defRPr/>
              </a:pPr>
              <a:t>‹#›</a:t>
            </a:fld>
            <a:endParaRPr lang="el-GR"/>
          </a:p>
        </p:txBody>
      </p:sp>
      <p:sp>
        <p:nvSpPr>
          <p:cNvPr id="7" name="Θέση υποσέλιδου 11"/>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lstStyle>
            <a:lvl1pPr>
              <a:defRPr/>
            </a:lvl1pPr>
          </a:lstStyle>
          <a:p>
            <a:r>
              <a:rPr lang="el-GR" smtClean="0"/>
              <a:t>Στυλ κύριου τίτλου</a:t>
            </a:r>
            <a:endParaRPr lang="en-US"/>
          </a:p>
        </p:txBody>
      </p:sp>
      <p:sp>
        <p:nvSpPr>
          <p:cNvPr id="11" name="Θέση περιεχομένου 10"/>
          <p:cNvSpPr>
            <a:spLocks noGrp="1"/>
          </p:cNvSpPr>
          <p:nvPr>
            <p:ph sz="quarter" idx="2"/>
          </p:nvPr>
        </p:nvSpPr>
        <p:spPr>
          <a:xfrm>
            <a:off x="609600" y="2438400"/>
            <a:ext cx="3886200" cy="35814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Θέση περιεχομένου 12"/>
          <p:cNvSpPr>
            <a:spLocks noGrp="1"/>
          </p:cNvSpPr>
          <p:nvPr>
            <p:ph sz="quarter" idx="4"/>
          </p:nvPr>
        </p:nvSpPr>
        <p:spPr>
          <a:xfrm>
            <a:off x="4800600" y="2438400"/>
            <a:ext cx="3886200" cy="35814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l-GR" smtClean="0"/>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l-GR" smtClean="0"/>
              <a:t>Στυλ υποδείγματος κειμένου</a:t>
            </a:r>
          </a:p>
        </p:txBody>
      </p:sp>
      <p:sp>
        <p:nvSpPr>
          <p:cNvPr id="7" name="Θέση ημερομηνίας 9"/>
          <p:cNvSpPr>
            <a:spLocks noGrp="1"/>
          </p:cNvSpPr>
          <p:nvPr>
            <p:ph type="dt" sz="half" idx="10"/>
          </p:nvPr>
        </p:nvSpPr>
        <p:spPr/>
        <p:txBody>
          <a:bodyPr rtlCol="0"/>
          <a:lstStyle>
            <a:lvl1pPr>
              <a:defRPr/>
            </a:lvl1pPr>
          </a:lstStyle>
          <a:p>
            <a:pPr>
              <a:defRPr/>
            </a:pPr>
            <a:fld id="{77268CB2-7D8D-4ECD-AEFA-87861A4CAC87}" type="datetimeFigureOut">
              <a:rPr lang="el-GR"/>
              <a:pPr>
                <a:defRPr/>
              </a:pPr>
              <a:t>4/7/2013</a:t>
            </a:fld>
            <a:endParaRPr lang="el-GR"/>
          </a:p>
        </p:txBody>
      </p:sp>
      <p:sp>
        <p:nvSpPr>
          <p:cNvPr id="8" name="Θέση αριθμού διαφάνειας 11"/>
          <p:cNvSpPr>
            <a:spLocks noGrp="1"/>
          </p:cNvSpPr>
          <p:nvPr>
            <p:ph type="sldNum" sz="quarter" idx="11"/>
          </p:nvPr>
        </p:nvSpPr>
        <p:spPr/>
        <p:txBody>
          <a:bodyPr rtlCol="0"/>
          <a:lstStyle>
            <a:lvl1pPr>
              <a:defRPr/>
            </a:lvl1pPr>
          </a:lstStyle>
          <a:p>
            <a:pPr>
              <a:defRPr/>
            </a:pPr>
            <a:fld id="{380FE308-A25F-419E-A544-F9D797458E8E}" type="slidenum">
              <a:rPr lang="el-GR"/>
              <a:pPr>
                <a:defRPr/>
              </a:pPr>
              <a:t>‹#›</a:t>
            </a:fld>
            <a:endParaRPr lang="el-GR"/>
          </a:p>
        </p:txBody>
      </p:sp>
      <p:sp>
        <p:nvSpPr>
          <p:cNvPr id="9" name="Θέση υποσέλιδου 13"/>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ημερομηνίας 13"/>
          <p:cNvSpPr>
            <a:spLocks noGrp="1"/>
          </p:cNvSpPr>
          <p:nvPr>
            <p:ph type="dt" sz="half" idx="10"/>
          </p:nvPr>
        </p:nvSpPr>
        <p:spPr/>
        <p:txBody>
          <a:bodyPr/>
          <a:lstStyle>
            <a:lvl1pPr>
              <a:defRPr/>
            </a:lvl1pPr>
          </a:lstStyle>
          <a:p>
            <a:pPr>
              <a:defRPr/>
            </a:pPr>
            <a:fld id="{627FF37D-C240-4730-9515-EC6F3C38455B}" type="datetimeFigureOut">
              <a:rPr lang="el-GR"/>
              <a:pPr>
                <a:defRPr/>
              </a:pPr>
              <a:t>4/7/2013</a:t>
            </a:fld>
            <a:endParaRPr lang="el-GR"/>
          </a:p>
        </p:txBody>
      </p:sp>
      <p:sp>
        <p:nvSpPr>
          <p:cNvPr id="4" name="Θέση υποσέλιδου 2"/>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22"/>
          <p:cNvSpPr>
            <a:spLocks noGrp="1"/>
          </p:cNvSpPr>
          <p:nvPr>
            <p:ph type="sldNum" sz="quarter" idx="12"/>
          </p:nvPr>
        </p:nvSpPr>
        <p:spPr/>
        <p:txBody>
          <a:bodyPr/>
          <a:lstStyle>
            <a:lvl1pPr>
              <a:defRPr/>
            </a:lvl1pPr>
          </a:lstStyle>
          <a:p>
            <a:pPr>
              <a:defRPr/>
            </a:pPr>
            <a:fld id="{37303E89-40AD-4220-BF3B-8363562B6D7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pPr>
              <a:defRPr/>
            </a:pPr>
            <a:fld id="{6DDB6B8C-4925-4C8A-B383-8ADC097D87C8}" type="datetimeFigureOut">
              <a:rPr lang="el-GR"/>
              <a:pPr>
                <a:defRPr/>
              </a:pPr>
              <a:t>4/7/2013</a:t>
            </a:fld>
            <a:endParaRPr lang="el-GR"/>
          </a:p>
        </p:txBody>
      </p:sp>
      <p:sp>
        <p:nvSpPr>
          <p:cNvPr id="3" name="Θέση υποσέλιδου 2"/>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CD7A9BE-3F90-4845-A4EB-1C34BB91EBD7}"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lstStyle>
            <a:lvl1pPr algn="l">
              <a:buNone/>
              <a:defRPr sz="4400" b="0"/>
            </a:lvl1pPr>
          </a:lstStyle>
          <a:p>
            <a:r>
              <a:rPr lang="el-GR" smtClean="0"/>
              <a:t>Στυλ κύριου τίτλου</a:t>
            </a:r>
            <a:endParaRPr lang="en-US"/>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l-GR" smtClean="0"/>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13"/>
          <p:cNvSpPr>
            <a:spLocks noGrp="1"/>
          </p:cNvSpPr>
          <p:nvPr>
            <p:ph type="dt" sz="half" idx="10"/>
          </p:nvPr>
        </p:nvSpPr>
        <p:spPr/>
        <p:txBody>
          <a:bodyPr/>
          <a:lstStyle>
            <a:lvl1pPr>
              <a:defRPr/>
            </a:lvl1pPr>
          </a:lstStyle>
          <a:p>
            <a:pPr>
              <a:defRPr/>
            </a:pPr>
            <a:fld id="{BA5C94E9-3E86-4EAE-822B-47A5415CC9FC}" type="datetimeFigureOut">
              <a:rPr lang="el-GR"/>
              <a:pPr>
                <a:defRPr/>
              </a:pPr>
              <a:t>4/7/2013</a:t>
            </a:fld>
            <a:endParaRPr lang="el-GR"/>
          </a:p>
        </p:txBody>
      </p:sp>
      <p:sp>
        <p:nvSpPr>
          <p:cNvPr id="6" name="Θέση υποσέλιδου 2"/>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22"/>
          <p:cNvSpPr>
            <a:spLocks noGrp="1"/>
          </p:cNvSpPr>
          <p:nvPr>
            <p:ph type="sldNum" sz="quarter" idx="12"/>
          </p:nvPr>
        </p:nvSpPr>
        <p:spPr/>
        <p:txBody>
          <a:bodyPr/>
          <a:lstStyle>
            <a:lvl1pPr>
              <a:defRPr/>
            </a:lvl1pPr>
          </a:lstStyle>
          <a:p>
            <a:pPr>
              <a:defRPr/>
            </a:pPr>
            <a:fld id="{356B1F41-C2D0-4F72-82D0-C52856BB392D}"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5" name="Ορθογώνιο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Ορθογώνιο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Ορθογώνιο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Ορθογώνιο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l-GR" smtClean="0"/>
              <a:t>Στυλ υποδείγματος κειμένου</a:t>
            </a:r>
          </a:p>
        </p:txBody>
      </p:sp>
      <p:sp>
        <p:nvSpPr>
          <p:cNvPr id="2" name="Τίτλος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l-GR" smtClean="0"/>
              <a:t>Στυλ κύριου τίτλου</a:t>
            </a:r>
            <a:endParaRPr lang="en-US"/>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Θέση ημερομηνίας 11"/>
          <p:cNvSpPr>
            <a:spLocks noGrp="1"/>
          </p:cNvSpPr>
          <p:nvPr>
            <p:ph type="dt" sz="half" idx="10"/>
          </p:nvPr>
        </p:nvSpPr>
        <p:spPr>
          <a:xfrm>
            <a:off x="6248400" y="6248400"/>
            <a:ext cx="2667000" cy="365125"/>
          </a:xfrm>
        </p:spPr>
        <p:txBody>
          <a:bodyPr rtlCol="0"/>
          <a:lstStyle>
            <a:lvl1pPr>
              <a:defRPr/>
            </a:lvl1pPr>
          </a:lstStyle>
          <a:p>
            <a:pPr>
              <a:defRPr/>
            </a:pPr>
            <a:fld id="{6A876C00-D6F6-4901-8D9D-2D1CF34DE3E1}" type="datetimeFigureOut">
              <a:rPr lang="el-GR"/>
              <a:pPr>
                <a:defRPr/>
              </a:pPr>
              <a:t>4/7/2013</a:t>
            </a:fld>
            <a:endParaRPr lang="el-GR"/>
          </a:p>
        </p:txBody>
      </p:sp>
      <p:sp>
        <p:nvSpPr>
          <p:cNvPr id="10" name="Θέση αριθμού διαφάνειας 12"/>
          <p:cNvSpPr>
            <a:spLocks noGrp="1"/>
          </p:cNvSpPr>
          <p:nvPr>
            <p:ph type="sldNum" sz="quarter" idx="11"/>
          </p:nvPr>
        </p:nvSpPr>
        <p:spPr>
          <a:xfrm>
            <a:off x="0" y="4667250"/>
            <a:ext cx="1447800" cy="663575"/>
          </a:xfrm>
        </p:spPr>
        <p:txBody>
          <a:bodyPr rtlCol="0"/>
          <a:lstStyle>
            <a:lvl1pPr>
              <a:defRPr sz="2800"/>
            </a:lvl1pPr>
          </a:lstStyle>
          <a:p>
            <a:pPr>
              <a:defRPr/>
            </a:pPr>
            <a:fld id="{75170D79-306B-46B8-80C5-0046FFB12EE1}" type="slidenum">
              <a:rPr lang="el-GR"/>
              <a:pPr>
                <a:defRPr/>
              </a:pPr>
              <a:t>‹#›</a:t>
            </a:fld>
            <a:endParaRPr lang="el-GR"/>
          </a:p>
        </p:txBody>
      </p:sp>
      <p:sp>
        <p:nvSpPr>
          <p:cNvPr id="11" name="Θέση υποσέλιδου 13"/>
          <p:cNvSpPr>
            <a:spLocks noGrp="1"/>
          </p:cNvSpPr>
          <p:nvPr>
            <p:ph type="ftr" sz="quarter" idx="12"/>
          </p:nvPr>
        </p:nvSpPr>
        <p:spPr>
          <a:xfrm>
            <a:off x="1600200" y="6248400"/>
            <a:ext cx="4572000" cy="365125"/>
          </a:xfrm>
        </p:spPr>
        <p:txBody>
          <a:bodyPr rtlCol="0"/>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Στυλ κύριου τίτλου</a:t>
            </a:r>
            <a:endParaRPr lang="en-US" smtClean="0"/>
          </a:p>
        </p:txBody>
      </p:sp>
      <p:sp>
        <p:nvSpPr>
          <p:cNvPr id="1027" name="Θέση κειμένου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A91BBF2F-1D35-4C34-B389-D174E342ACC3}" type="datetimeFigureOut">
              <a:rPr lang="el-GR"/>
              <a:pPr>
                <a:defRPr/>
              </a:pPr>
              <a:t>4/7/2013</a:t>
            </a:fld>
            <a:endParaRPr lang="el-GR"/>
          </a:p>
        </p:txBody>
      </p:sp>
      <p:sp>
        <p:nvSpPr>
          <p:cNvPr id="3" name="Θέση υποσέλιδου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l-GR"/>
          </a:p>
        </p:txBody>
      </p:sp>
      <p:sp>
        <p:nvSpPr>
          <p:cNvPr id="7" name="Ορθογώνιο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Ορθογώνιο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Ορθογώνιο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Θέση αριθμού διαφάνειας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40817A8F-1CA5-4C08-8124-4B28919DD32A}"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4183" r:id="rId1"/>
    <p:sldLayoutId id="2147484182" r:id="rId2"/>
    <p:sldLayoutId id="2147484184" r:id="rId3"/>
    <p:sldLayoutId id="2147484185" r:id="rId4"/>
    <p:sldLayoutId id="2147484186" r:id="rId5"/>
    <p:sldLayoutId id="2147484181" r:id="rId6"/>
    <p:sldLayoutId id="2147484187" r:id="rId7"/>
    <p:sldLayoutId id="2147484180" r:id="rId8"/>
    <p:sldLayoutId id="2147484188" r:id="rId9"/>
    <p:sldLayoutId id="2147484179" r:id="rId10"/>
    <p:sldLayoutId id="2147484189" r:id="rId11"/>
    <p:sldLayoutId id="2147484178" r:id="rId12"/>
    <p:sldLayoutId id="2147484177" r:id="rId13"/>
    <p:sldLayoutId id="2147484176" r:id="rId14"/>
    <p:sldLayoutId id="2147484175" r:id="rId15"/>
    <p:sldLayoutId id="2147484174" r:id="rId16"/>
    <p:sldLayoutId id="2147484173" r:id="rId17"/>
    <p:sldLayoutId id="2147484172" r:id="rId18"/>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png"/><Relationship Id="rId4" Type="http://schemas.openxmlformats.org/officeDocument/2006/relationships/hyperlink" Target="mailto:t.terkenli@aegean.g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Τίτλος 1"/>
          <p:cNvSpPr>
            <a:spLocks noGrp="1"/>
          </p:cNvSpPr>
          <p:nvPr>
            <p:ph type="ctrTitle"/>
          </p:nvPr>
        </p:nvSpPr>
        <p:spPr>
          <a:xfrm>
            <a:off x="323850" y="1484313"/>
            <a:ext cx="8059738" cy="3168650"/>
          </a:xfrm>
        </p:spPr>
        <p:txBody>
          <a:bodyPr/>
          <a:lstStyle/>
          <a:p>
            <a:pPr eaLnBrk="1" hangingPunct="1"/>
            <a:r>
              <a:rPr lang="en-US" sz="4200" cap="none" smtClean="0">
                <a:latin typeface="Century Gothic" pitchFamily="34" charset="0"/>
              </a:rPr>
              <a:t>Landscape, a Societal Issue: the Example of Greece</a:t>
            </a:r>
            <a:endParaRPr lang="el-GR" sz="4200" cap="none" smtClean="0">
              <a:latin typeface="Century Gothic" pitchFamily="34" charset="0"/>
            </a:endParaRPr>
          </a:p>
        </p:txBody>
      </p:sp>
      <p:sp>
        <p:nvSpPr>
          <p:cNvPr id="2060" name="Υπότιτλος 2"/>
          <p:cNvSpPr>
            <a:spLocks noGrp="1"/>
          </p:cNvSpPr>
          <p:nvPr>
            <p:ph type="subTitle" idx="1"/>
          </p:nvPr>
        </p:nvSpPr>
        <p:spPr>
          <a:xfrm>
            <a:off x="2484438" y="5516563"/>
            <a:ext cx="6400800" cy="1219200"/>
          </a:xfrm>
        </p:spPr>
        <p:txBody>
          <a:bodyPr>
            <a:normAutofit fontScale="70000" lnSpcReduction="20000"/>
          </a:bodyPr>
          <a:lstStyle/>
          <a:p>
            <a:pPr eaLnBrk="1" hangingPunct="1"/>
            <a:r>
              <a:rPr lang="en-US" sz="2000" smtClean="0">
                <a:solidFill>
                  <a:schemeClr val="tx1"/>
                </a:solidFill>
                <a:latin typeface="Arial" charset="0"/>
              </a:rPr>
              <a:t>Theano S. Terkenli </a:t>
            </a:r>
            <a:br>
              <a:rPr lang="en-US" sz="2000" smtClean="0">
                <a:solidFill>
                  <a:schemeClr val="tx1"/>
                </a:solidFill>
                <a:latin typeface="Arial" charset="0"/>
              </a:rPr>
            </a:br>
            <a:r>
              <a:rPr lang="en-US" sz="1400" b="1" smtClean="0">
                <a:solidFill>
                  <a:schemeClr val="tx1"/>
                </a:solidFill>
                <a:latin typeface="Arial" charset="0"/>
              </a:rPr>
              <a:t>University of the Aegean, Department of Geography,</a:t>
            </a:r>
            <a:r>
              <a:rPr lang="el-GR" sz="1400" b="1" smtClean="0">
                <a:solidFill>
                  <a:schemeClr val="tx1"/>
                </a:solidFill>
                <a:latin typeface="Arial" charset="0"/>
              </a:rPr>
              <a:t> </a:t>
            </a:r>
            <a:r>
              <a:rPr lang="en-US" sz="1400" b="1" smtClean="0">
                <a:solidFill>
                  <a:schemeClr val="tx1"/>
                </a:solidFill>
                <a:latin typeface="Arial" charset="0"/>
                <a:hlinkClick r:id="rId4"/>
              </a:rPr>
              <a:t>t.terkenli@aegean.gr</a:t>
            </a:r>
            <a:endParaRPr lang="en-US" sz="1400" b="1" smtClean="0">
              <a:solidFill>
                <a:schemeClr val="tx1"/>
              </a:solidFill>
              <a:latin typeface="Arial" charset="0"/>
            </a:endParaRPr>
          </a:p>
          <a:p>
            <a:pPr eaLnBrk="1" hangingPunct="1"/>
            <a:endParaRPr lang="en-US" sz="1400" b="1" smtClean="0">
              <a:solidFill>
                <a:schemeClr val="tx1"/>
              </a:solidFill>
              <a:latin typeface="Arial" charset="0"/>
            </a:endParaRPr>
          </a:p>
          <a:p>
            <a:pPr eaLnBrk="1" hangingPunct="1"/>
            <a:r>
              <a:rPr lang="en-US" sz="1400" b="1" smtClean="0">
                <a:solidFill>
                  <a:schemeClr val="tx1"/>
                </a:solidFill>
                <a:latin typeface="Arial" charset="0"/>
              </a:rPr>
              <a:t>“Transitions in Landscape and Land Use”, Lesvos, 12-18/ 6/ 2013</a:t>
            </a:r>
          </a:p>
          <a:p>
            <a:pPr eaLnBrk="1" hangingPunct="1"/>
            <a:r>
              <a:rPr lang="en-US" sz="1400" b="1" smtClean="0">
                <a:solidFill>
                  <a:schemeClr val="tx1"/>
                </a:solidFill>
                <a:latin typeface="Arial" charset="0"/>
              </a:rPr>
              <a:t>VOLANTE and University of the Aegean Ph.D. Summer School</a:t>
            </a:r>
            <a:r>
              <a:rPr lang="en-US" sz="2000" b="1" smtClean="0">
                <a:solidFill>
                  <a:schemeClr val="tx1"/>
                </a:solidFill>
                <a:latin typeface="Arial" charset="0"/>
              </a:rPr>
              <a:t/>
            </a:r>
            <a:br>
              <a:rPr lang="en-US" sz="2000" b="1" smtClean="0">
                <a:solidFill>
                  <a:schemeClr val="tx1"/>
                </a:solidFill>
                <a:latin typeface="Arial" charset="0"/>
              </a:rPr>
            </a:br>
            <a:endParaRPr lang="el-GR" sz="2000" b="1" smtClean="0">
              <a:solidFill>
                <a:schemeClr val="tx1"/>
              </a:solidFill>
              <a:latin typeface="Arial" charset="0"/>
            </a:endParaRPr>
          </a:p>
        </p:txBody>
      </p:sp>
      <p:sp>
        <p:nvSpPr>
          <p:cNvPr id="6" name="Ορθογώνιο 5"/>
          <p:cNvSpPr/>
          <p:nvPr/>
        </p:nvSpPr>
        <p:spPr>
          <a:xfrm>
            <a:off x="827088" y="260350"/>
            <a:ext cx="7561262" cy="8651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pic>
        <p:nvPicPr>
          <p:cNvPr id="2062" name="Picture 2"/>
          <p:cNvPicPr>
            <a:picLocks noChangeAspect="1" noChangeArrowheads="1"/>
          </p:cNvPicPr>
          <p:nvPr/>
        </p:nvPicPr>
        <p:blipFill>
          <a:blip r:embed="rId5" cstate="print"/>
          <a:srcRect/>
          <a:stretch>
            <a:fillRect/>
          </a:stretch>
        </p:blipFill>
        <p:spPr bwMode="auto">
          <a:xfrm>
            <a:off x="4787900" y="260350"/>
            <a:ext cx="3600450" cy="858838"/>
          </a:xfrm>
          <a:prstGeom prst="rect">
            <a:avLst/>
          </a:prstGeom>
          <a:noFill/>
          <a:ln w="9525">
            <a:noFill/>
            <a:miter lim="800000"/>
            <a:headEnd/>
            <a:tailEnd/>
          </a:ln>
        </p:spPr>
      </p:pic>
      <p:graphicFrame>
        <p:nvGraphicFramePr>
          <p:cNvPr id="2058" name="Object 10"/>
          <p:cNvGraphicFramePr>
            <a:graphicFrameLocks noChangeAspect="1"/>
          </p:cNvGraphicFramePr>
          <p:nvPr/>
        </p:nvGraphicFramePr>
        <p:xfrm>
          <a:off x="1116013" y="333375"/>
          <a:ext cx="790575" cy="752475"/>
        </p:xfrm>
        <a:graphic>
          <a:graphicData uri="http://schemas.openxmlformats.org/presentationml/2006/ole">
            <p:oleObj spid="_x0000_s2058" name="Picture" r:id="rId6" imgW="607992" imgH="609714" progId="Word.Picture.8">
              <p:embed/>
            </p:oleObj>
          </a:graphicData>
        </a:graphic>
      </p:graphicFrame>
      <p:pic>
        <p:nvPicPr>
          <p:cNvPr id="2063" name="Picture 16" descr="logo-Volante"/>
          <p:cNvPicPr>
            <a:picLocks noChangeAspect="1" noChangeArrowheads="1"/>
          </p:cNvPicPr>
          <p:nvPr/>
        </p:nvPicPr>
        <p:blipFill>
          <a:blip r:embed="rId7" cstate="print"/>
          <a:srcRect/>
          <a:stretch>
            <a:fillRect/>
          </a:stretch>
        </p:blipFill>
        <p:spPr bwMode="auto">
          <a:xfrm>
            <a:off x="2916238" y="404813"/>
            <a:ext cx="758825" cy="596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3"/>
          <p:cNvSpPr>
            <a:spLocks noGrp="1"/>
          </p:cNvSpPr>
          <p:nvPr>
            <p:ph type="body" idx="1"/>
          </p:nvPr>
        </p:nvSpPr>
        <p:spPr>
          <a:xfrm>
            <a:off x="468313" y="549275"/>
            <a:ext cx="8280400" cy="5689600"/>
          </a:xfrm>
        </p:spPr>
        <p:txBody>
          <a:bodyPr/>
          <a:lstStyle/>
          <a:p>
            <a:pPr>
              <a:lnSpc>
                <a:spcPct val="80000"/>
              </a:lnSpc>
            </a:pPr>
            <a:r>
              <a:rPr lang="en-US" sz="1800" u="sng" smtClean="0">
                <a:latin typeface="Verdana" pitchFamily="34" charset="0"/>
              </a:rPr>
              <a:t>In search of the urban origins of a landscape conscience</a:t>
            </a:r>
            <a:r>
              <a:rPr lang="en-US" sz="1800" smtClean="0">
                <a:latin typeface="Verdana" pitchFamily="34" charset="0"/>
              </a:rPr>
              <a:t>, tracing the historical, aesthetic and socio-cultural trajectory of the relationship of Greece with its landscape, in the past 150 years:</a:t>
            </a:r>
          </a:p>
          <a:p>
            <a:pPr>
              <a:lnSpc>
                <a:spcPct val="80000"/>
              </a:lnSpc>
              <a:buFont typeface="Wingdings" pitchFamily="2" charset="2"/>
              <a:buNone/>
            </a:pPr>
            <a:endParaRPr lang="en-US" sz="1800" smtClean="0">
              <a:latin typeface="Verdana" pitchFamily="34" charset="0"/>
            </a:endParaRPr>
          </a:p>
          <a:p>
            <a:pPr>
              <a:lnSpc>
                <a:spcPct val="80000"/>
              </a:lnSpc>
              <a:buFont typeface="Wingdings" pitchFamily="2" charset="2"/>
              <a:buAutoNum type="arabicPeriod"/>
            </a:pPr>
            <a:r>
              <a:rPr lang="en-US" sz="1800" smtClean="0">
                <a:latin typeface="Verdana" pitchFamily="34" charset="0"/>
              </a:rPr>
              <a:t>Greece never went through a Renaissance, an urban rebirth, baroque phase, etc. It rather adopted aspects of modernity in certain realms of life, a posteriori, by implanting and overlaying them on pre-existing cultural particularities and local ways of life.</a:t>
            </a:r>
          </a:p>
          <a:p>
            <a:pPr>
              <a:lnSpc>
                <a:spcPct val="80000"/>
              </a:lnSpc>
              <a:buFont typeface="Wingdings" pitchFamily="2" charset="2"/>
              <a:buAutoNum type="arabicPeriod"/>
            </a:pPr>
            <a:endParaRPr lang="en-US" sz="1800" smtClean="0">
              <a:latin typeface="Verdana" pitchFamily="34" charset="0"/>
            </a:endParaRPr>
          </a:p>
          <a:p>
            <a:pPr>
              <a:lnSpc>
                <a:spcPct val="80000"/>
              </a:lnSpc>
              <a:buFont typeface="Wingdings" pitchFamily="2" charset="2"/>
              <a:buAutoNum type="arabicPeriod"/>
            </a:pPr>
            <a:r>
              <a:rPr lang="en-US" sz="1800" smtClean="0">
                <a:latin typeface="Verdana" pitchFamily="34" charset="0"/>
              </a:rPr>
              <a:t>The landscape ideal and form of representation most characteristic of this cultural realm remained the two-dimensional, apparently flat, but actually inverted, perspective of Greek Orthodox art: ecclesiastical iconography, powerfully evocative and compelling for all Greeks, to-date. The Greek landscape was constructed by Western painters, in the </a:t>
            </a:r>
            <a:r>
              <a:rPr lang="en-US" altLang="zh-CN" sz="1800" smtClean="0">
                <a:latin typeface="Verdana" pitchFamily="34" charset="0"/>
                <a:ea typeface="SimSun" pitchFamily="2" charset="-122"/>
                <a:cs typeface="Tahoma" pitchFamily="34" charset="0"/>
              </a:rPr>
              <a:t>19</a:t>
            </a:r>
            <a:r>
              <a:rPr lang="en-US" altLang="zh-CN" sz="1800" baseline="30000" smtClean="0">
                <a:latin typeface="Verdana" pitchFamily="34" charset="0"/>
                <a:ea typeface="SimSun" pitchFamily="2" charset="-122"/>
                <a:cs typeface="Tahoma" pitchFamily="34" charset="0"/>
              </a:rPr>
              <a:t>th</a:t>
            </a:r>
            <a:r>
              <a:rPr lang="en-US" altLang="zh-CN" sz="1800" smtClean="0">
                <a:latin typeface="Verdana" pitchFamily="34" charset="0"/>
                <a:ea typeface="SimSun" pitchFamily="2" charset="-122"/>
                <a:cs typeface="Tahoma" pitchFamily="34" charset="0"/>
              </a:rPr>
              <a:t> century, in accordance to romantic ideals, at the basis of the then emergent Greek cultural identity: a) archaism and b) orientalism (Terkenli et al. 2001).  </a:t>
            </a:r>
          </a:p>
          <a:p>
            <a:pPr>
              <a:lnSpc>
                <a:spcPct val="80000"/>
              </a:lnSpc>
              <a:buFont typeface="Wingdings" pitchFamily="2" charset="2"/>
              <a:buAutoNum type="arabicPeriod"/>
            </a:pPr>
            <a:endParaRPr lang="en-US" altLang="zh-CN" sz="1800" smtClean="0">
              <a:latin typeface="Verdana" pitchFamily="34" charset="0"/>
              <a:ea typeface="SimSun" pitchFamily="2" charset="-122"/>
              <a:cs typeface="Tahoma" pitchFamily="34" charset="0"/>
            </a:endParaRPr>
          </a:p>
          <a:p>
            <a:pPr>
              <a:lnSpc>
                <a:spcPct val="80000"/>
              </a:lnSpc>
              <a:buFont typeface="Wingdings" pitchFamily="2" charset="2"/>
              <a:buAutoNum type="arabicPeriod"/>
            </a:pPr>
            <a:r>
              <a:rPr lang="en-US" sz="1800" smtClean="0">
                <a:latin typeface="Verdana" pitchFamily="34" charset="0"/>
              </a:rPr>
              <a:t>Greece also never went through a full-fledged industrial revolution. There was not even a bourgeoisie, when the new nation-state of Greece was created, to re-invent the landscape concept, through the urban-rural contradistinction (the urbanites’ nostalgia for the loss of the countryside).</a:t>
            </a:r>
          </a:p>
          <a:p>
            <a:pPr>
              <a:lnSpc>
                <a:spcPct val="80000"/>
              </a:lnSpc>
            </a:pPr>
            <a:endParaRPr lang="el-GR" sz="1800" smtClean="0">
              <a:latin typeface="Verdan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a:xfrm>
            <a:off x="609600" y="228600"/>
            <a:ext cx="8355013" cy="968375"/>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Greece—historical/ cultural causes</a:t>
            </a:r>
            <a:endParaRPr lang="el-GR" sz="2800" smtClean="0">
              <a:latin typeface="Century Gothic" pitchFamily="34" charset="0"/>
            </a:endParaRPr>
          </a:p>
        </p:txBody>
      </p:sp>
      <p:sp>
        <p:nvSpPr>
          <p:cNvPr id="59394" name="Rectangle 3"/>
          <p:cNvSpPr>
            <a:spLocks noGrp="1"/>
          </p:cNvSpPr>
          <p:nvPr>
            <p:ph type="body" idx="1"/>
          </p:nvPr>
        </p:nvSpPr>
        <p:spPr>
          <a:xfrm>
            <a:off x="250825" y="1600200"/>
            <a:ext cx="8642350" cy="5068888"/>
          </a:xfrm>
        </p:spPr>
        <p:txBody>
          <a:bodyPr/>
          <a:lstStyle/>
          <a:p>
            <a:pPr>
              <a:lnSpc>
                <a:spcPct val="80000"/>
              </a:lnSpc>
            </a:pPr>
            <a:r>
              <a:rPr lang="en-US" sz="1800" smtClean="0">
                <a:latin typeface="Verdana" pitchFamily="34" charset="0"/>
              </a:rPr>
              <a:t>One common factor that appears to play a significant role in the development of a landscape conscience in the modern European realm is the advent of the Industrial Revolution. ‘It was precisely this urbanization, and the increasing distancing from nature to which were subjected the population of societies in the process of industrialization, which almost simultaneously created the need for contact with some substitute, however false’ (Stathatos 1996: 16)</a:t>
            </a:r>
          </a:p>
          <a:p>
            <a:pPr>
              <a:lnSpc>
                <a:spcPct val="80000"/>
              </a:lnSpc>
            </a:pPr>
            <a:endParaRPr lang="en-US" sz="1800" smtClean="0">
              <a:latin typeface="Verdana" pitchFamily="34" charset="0"/>
            </a:endParaRPr>
          </a:p>
          <a:p>
            <a:pPr>
              <a:lnSpc>
                <a:spcPct val="80000"/>
              </a:lnSpc>
            </a:pPr>
            <a:r>
              <a:rPr lang="en-US" sz="1800" smtClean="0">
                <a:latin typeface="Verdana" pitchFamily="34" charset="0"/>
              </a:rPr>
              <a:t>Thus, the bourgeoisie reinvented the landscape concept, initially closely tied to the English picturesque landscape school. </a:t>
            </a:r>
          </a:p>
          <a:p>
            <a:pPr>
              <a:lnSpc>
                <a:spcPct val="80000"/>
              </a:lnSpc>
              <a:buFont typeface="Wingdings" pitchFamily="2" charset="2"/>
              <a:buNone/>
            </a:pPr>
            <a:endParaRPr lang="en-US" sz="1800" smtClean="0">
              <a:latin typeface="Verdana" pitchFamily="34" charset="0"/>
            </a:endParaRPr>
          </a:p>
          <a:p>
            <a:pPr>
              <a:lnSpc>
                <a:spcPct val="80000"/>
              </a:lnSpc>
            </a:pPr>
            <a:r>
              <a:rPr lang="en-US" sz="1800" smtClean="0">
                <a:latin typeface="Verdana" pitchFamily="34" charset="0"/>
              </a:rPr>
              <a:t>A series of new landscape spatialities and a sense of landscape conscience ensued through the newly emergent contradistinction rural-urban, and through the nostalgia of urbanites for the ‘lost’ countryside.</a:t>
            </a:r>
          </a:p>
          <a:p>
            <a:pPr>
              <a:lnSpc>
                <a:spcPct val="80000"/>
              </a:lnSpc>
            </a:pPr>
            <a:r>
              <a:rPr lang="en-US" sz="1800" smtClean="0">
                <a:latin typeface="Verdana" pitchFamily="34" charset="0"/>
              </a:rPr>
              <a:t>Greece, under Ottoman occupation and cultural stagnation from the mid-15th to the early or mid-19th century, never went through any of the stages of landscape formation and landscape conscience formation that modern European societies have gone through up to our times (Cosgrove 1998; Olwig 2001).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p:cNvSpPr>
          <p:nvPr>
            <p:ph type="title" idx="4294967295"/>
          </p:nvPr>
        </p:nvSpPr>
        <p:spPr>
          <a:xfrm>
            <a:off x="395288" y="260350"/>
            <a:ext cx="8534400" cy="968375"/>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Greece—historical/ cultural causes</a:t>
            </a:r>
            <a:endParaRPr lang="el-GR" sz="2800" smtClean="0">
              <a:latin typeface="Century Gothic" pitchFamily="34" charset="0"/>
            </a:endParaRPr>
          </a:p>
        </p:txBody>
      </p:sp>
      <p:sp>
        <p:nvSpPr>
          <p:cNvPr id="61442" name="Rectangle 4"/>
          <p:cNvSpPr>
            <a:spLocks noGrp="1"/>
          </p:cNvSpPr>
          <p:nvPr>
            <p:ph/>
          </p:nvPr>
        </p:nvSpPr>
        <p:spPr>
          <a:xfrm>
            <a:off x="179388" y="1196975"/>
            <a:ext cx="8766175" cy="4708525"/>
          </a:xfrm>
        </p:spPr>
        <p:txBody>
          <a:bodyPr/>
          <a:lstStyle/>
          <a:p>
            <a:endParaRPr lang="en-US" sz="1800" smtClean="0">
              <a:latin typeface="Verdana" pitchFamily="34" charset="0"/>
            </a:endParaRPr>
          </a:p>
          <a:p>
            <a:pPr>
              <a:lnSpc>
                <a:spcPct val="85000"/>
              </a:lnSpc>
            </a:pPr>
            <a:r>
              <a:rPr lang="en-US" sz="1800" smtClean="0">
                <a:latin typeface="Verdana" pitchFamily="34" charset="0"/>
              </a:rPr>
              <a:t>Upon becoming ‘urban’, Greeks lost the old connection with the land, nature, and the landscape, traditionally been handed down from one generation to another. The few already existing urbanites and the children of the first and subsequent generations of rural migrants into the big cities never developed a sense of landscape, in the first place.</a:t>
            </a:r>
          </a:p>
          <a:p>
            <a:pPr>
              <a:lnSpc>
                <a:spcPct val="85000"/>
              </a:lnSpc>
              <a:buFont typeface="Wingdings" pitchFamily="2" charset="2"/>
              <a:buNone/>
            </a:pPr>
            <a:endParaRPr lang="en-US" sz="1800" smtClean="0">
              <a:latin typeface="Verdana" pitchFamily="34" charset="0"/>
            </a:endParaRPr>
          </a:p>
          <a:p>
            <a:pPr>
              <a:lnSpc>
                <a:spcPct val="85000"/>
              </a:lnSpc>
            </a:pPr>
            <a:r>
              <a:rPr lang="en-US" sz="1800" smtClean="0">
                <a:latin typeface="Verdana" pitchFamily="34" charset="0"/>
              </a:rPr>
              <a:t>Most significant: the lack of a sense of community (a cooperative, ethically active and vigilant strategy of generous mutuality) and a sense of the landscape as a “common good” (Bromley 1991, Ostrom 1990, Tuan 1986). </a:t>
            </a:r>
          </a:p>
          <a:p>
            <a:pPr>
              <a:lnSpc>
                <a:spcPct val="85000"/>
              </a:lnSpc>
            </a:pPr>
            <a:endParaRPr lang="en-US" sz="1800" smtClean="0">
              <a:latin typeface="Verdana" pitchFamily="34" charset="0"/>
            </a:endParaRPr>
          </a:p>
          <a:p>
            <a:pPr>
              <a:lnSpc>
                <a:spcPct val="85000"/>
              </a:lnSpc>
            </a:pPr>
            <a:r>
              <a:rPr lang="en-US" sz="1800" smtClean="0">
                <a:latin typeface="Verdana" pitchFamily="34" charset="0"/>
              </a:rPr>
              <a:t>Rather, among Greek cultural characteristics, a “marketplace principle” has persisted since the antiquities, in Greek social life, all the way up to the present (McNeill 1978). </a:t>
            </a:r>
          </a:p>
          <a:p>
            <a:pPr>
              <a:lnSpc>
                <a:spcPct val="85000"/>
              </a:lnSpc>
              <a:buFont typeface="Wingdings" pitchFamily="2" charset="2"/>
              <a:buNone/>
            </a:pPr>
            <a:endParaRPr lang="en-US" sz="1800" smtClean="0">
              <a:latin typeface="Verdana" pitchFamily="34" charset="0"/>
            </a:endParaRPr>
          </a:p>
          <a:p>
            <a:pPr>
              <a:lnSpc>
                <a:spcPct val="85000"/>
              </a:lnSpc>
            </a:pPr>
            <a:r>
              <a:rPr lang="en-US" sz="1800" smtClean="0">
                <a:latin typeface="Verdana" pitchFamily="34" charset="0"/>
              </a:rPr>
              <a:t>The Greek landscape, taken for granted till the end of the 1970’s, was first acknowledged through interconnections emerging then between agricultural modernization and the rural landscape (nature vs society) and through tourism.</a:t>
            </a:r>
          </a:p>
          <a:p>
            <a:endParaRPr lang="el-GR" sz="1800" smtClean="0">
              <a:latin typeface="Verdan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2" name="Rectangle 6"/>
          <p:cNvSpPr>
            <a:spLocks noGrp="1"/>
          </p:cNvSpPr>
          <p:nvPr>
            <p:ph type="title"/>
          </p:nvPr>
        </p:nvSpPr>
        <p:spPr>
          <a:xfrm>
            <a:off x="609600" y="228600"/>
            <a:ext cx="8355013" cy="1039813"/>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Greece—urbanization and tourism</a:t>
            </a:r>
            <a:endParaRPr lang="el-GR" sz="2800" smtClean="0">
              <a:latin typeface="Century Gothic" pitchFamily="34" charset="0"/>
            </a:endParaRPr>
          </a:p>
        </p:txBody>
      </p:sp>
      <p:sp>
        <p:nvSpPr>
          <p:cNvPr id="69643" name="Rectangle 3"/>
          <p:cNvSpPr>
            <a:spLocks noGrp="1"/>
          </p:cNvSpPr>
          <p:nvPr>
            <p:ph type="body" sz="half" idx="1"/>
          </p:nvPr>
        </p:nvSpPr>
        <p:spPr>
          <a:xfrm>
            <a:off x="0" y="1600200"/>
            <a:ext cx="5724525" cy="4924425"/>
          </a:xfrm>
        </p:spPr>
        <p:txBody>
          <a:bodyPr/>
          <a:lstStyle/>
          <a:p>
            <a:pPr>
              <a:lnSpc>
                <a:spcPct val="80000"/>
              </a:lnSpc>
            </a:pPr>
            <a:r>
              <a:rPr lang="en-US" sz="1800" dirty="0" smtClean="0">
                <a:latin typeface="Verdana" pitchFamily="34" charset="0"/>
              </a:rPr>
              <a:t>Rampant urbanization in the 1950’s and 1960’s, lead to a mass migration of the rural population into the major urban centers, and to the abandonment of agriculture and livestock raising.</a:t>
            </a:r>
          </a:p>
          <a:p>
            <a:pPr>
              <a:lnSpc>
                <a:spcPct val="80000"/>
              </a:lnSpc>
            </a:pPr>
            <a:endParaRPr lang="en-US" sz="1800" dirty="0" smtClean="0">
              <a:latin typeface="Verdana" pitchFamily="34" charset="0"/>
            </a:endParaRPr>
          </a:p>
          <a:p>
            <a:pPr>
              <a:lnSpc>
                <a:spcPct val="80000"/>
              </a:lnSpc>
            </a:pPr>
            <a:r>
              <a:rPr lang="en-US" sz="1800" dirty="0" smtClean="0">
                <a:latin typeface="Verdana" pitchFamily="34" charset="0"/>
              </a:rPr>
              <a:t>Need/ acknowledgment of landscape came through the insurmountable pressures of urbanization. Also loss of landscape (i.e. forest fires of summer of 2007) and EU’s CAP played a role in the rediscovery of the Greek landscape, but it was mostly, urban culture that propelled changing attitudes:</a:t>
            </a:r>
          </a:p>
          <a:p>
            <a:pPr>
              <a:lnSpc>
                <a:spcPct val="80000"/>
              </a:lnSpc>
            </a:pPr>
            <a:endParaRPr lang="en-US" sz="1800" dirty="0" smtClean="0">
              <a:latin typeface="Verdana" pitchFamily="34" charset="0"/>
            </a:endParaRPr>
          </a:p>
          <a:p>
            <a:pPr>
              <a:lnSpc>
                <a:spcPct val="80000"/>
              </a:lnSpc>
            </a:pPr>
            <a:r>
              <a:rPr lang="en-US" sz="1800" dirty="0" smtClean="0">
                <a:latin typeface="Verdana" pitchFamily="34" charset="0"/>
              </a:rPr>
              <a:t>The need for ‘nature’, and nostalgia for ‘Greece as it used to be’ culturally, physically, ethically, aesthetically, historically, and symbolically—as opposed to life in the city: mainly materialized through internal tourism, often in search of personal or collective identity and ancestral roots. </a:t>
            </a:r>
          </a:p>
          <a:p>
            <a:pPr>
              <a:lnSpc>
                <a:spcPct val="80000"/>
              </a:lnSpc>
              <a:buFont typeface="Wingdings" pitchFamily="2" charset="2"/>
              <a:buNone/>
            </a:pPr>
            <a:endParaRPr lang="en-US" sz="1800" dirty="0" smtClean="0">
              <a:latin typeface="Verdana" pitchFamily="34" charset="0"/>
            </a:endParaRPr>
          </a:p>
          <a:p>
            <a:pPr>
              <a:lnSpc>
                <a:spcPct val="80000"/>
              </a:lnSpc>
            </a:pPr>
            <a:endParaRPr lang="el-GR" sz="1500" dirty="0" smtClean="0"/>
          </a:p>
        </p:txBody>
      </p:sp>
      <p:pic>
        <p:nvPicPr>
          <p:cNvPr id="69644" name="Picture 7" descr="P1010053"/>
          <p:cNvPicPr>
            <a:picLocks noChangeAspect="1" noChangeArrowheads="1"/>
          </p:cNvPicPr>
          <p:nvPr/>
        </p:nvPicPr>
        <p:blipFill>
          <a:blip r:embed="rId3" cstate="print"/>
          <a:srcRect/>
          <a:stretch>
            <a:fillRect/>
          </a:stretch>
        </p:blipFill>
        <p:spPr bwMode="auto">
          <a:xfrm>
            <a:off x="5940425" y="2852738"/>
            <a:ext cx="2895600" cy="3860800"/>
          </a:xfrm>
          <a:prstGeom prst="rect">
            <a:avLst/>
          </a:prstGeom>
          <a:noFill/>
          <a:ln w="9525">
            <a:noFill/>
            <a:miter lim="800000"/>
            <a:headEnd/>
            <a:tailEnd/>
          </a:ln>
        </p:spPr>
      </p:pic>
      <p:sp>
        <p:nvSpPr>
          <p:cNvPr id="6" name="Content Placeholder 5"/>
          <p:cNvSpPr>
            <a:spLocks noGrp="1"/>
          </p:cNvSpPr>
          <p:nvPr>
            <p:ph sz="quarter" idx="2"/>
          </p:nvPr>
        </p:nvSpPr>
        <p:spPr/>
        <p:txBody>
          <a:bodyPr/>
          <a:lstStyle/>
          <a:p>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p:cNvSpPr>
          <p:nvPr>
            <p:ph type="title" idx="4294967295"/>
          </p:nvPr>
        </p:nvSpPr>
        <p:spPr>
          <a:xfrm>
            <a:off x="468313" y="228600"/>
            <a:ext cx="8294687" cy="968375"/>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Greece—urbanization and tourism</a:t>
            </a:r>
            <a:endParaRPr lang="el-GR" sz="2800" smtClean="0">
              <a:latin typeface="Century Gothic" pitchFamily="34" charset="0"/>
            </a:endParaRPr>
          </a:p>
        </p:txBody>
      </p:sp>
      <p:sp>
        <p:nvSpPr>
          <p:cNvPr id="71682" name="Rectangle 4"/>
          <p:cNvSpPr>
            <a:spLocks noGrp="1"/>
          </p:cNvSpPr>
          <p:nvPr>
            <p:ph/>
          </p:nvPr>
        </p:nvSpPr>
        <p:spPr>
          <a:xfrm>
            <a:off x="0" y="1600200"/>
            <a:ext cx="8964613" cy="4997450"/>
          </a:xfrm>
        </p:spPr>
        <p:txBody>
          <a:bodyPr/>
          <a:lstStyle/>
          <a:p>
            <a:pPr>
              <a:lnSpc>
                <a:spcPct val="85000"/>
              </a:lnSpc>
            </a:pPr>
            <a:r>
              <a:rPr lang="en-US" sz="1800" smtClean="0">
                <a:latin typeface="Verdana" pitchFamily="34" charset="0"/>
              </a:rPr>
              <a:t>Since the early to mid-1990’s, the balance of tourism demand in the country between international and domestic tourism has been changing. Whereas, till then, international tourism had been most significant and well developed (over 75% in 1989), the trend has since been partly reversed, although domestic tourism is extremely difficult to measure.</a:t>
            </a:r>
          </a:p>
          <a:p>
            <a:pPr>
              <a:lnSpc>
                <a:spcPct val="85000"/>
              </a:lnSpc>
              <a:buFont typeface="Wingdings" pitchFamily="2" charset="2"/>
              <a:buNone/>
            </a:pPr>
            <a:endParaRPr lang="en-US" sz="1800" smtClean="0">
              <a:latin typeface="Verdana" pitchFamily="34" charset="0"/>
            </a:endParaRPr>
          </a:p>
          <a:p>
            <a:pPr>
              <a:lnSpc>
                <a:spcPct val="85000"/>
              </a:lnSpc>
            </a:pPr>
            <a:r>
              <a:rPr lang="en-US" sz="1800" smtClean="0">
                <a:latin typeface="Verdana" pitchFamily="34" charset="0"/>
              </a:rPr>
              <a:t>In the past 10-15 years, Greeks have been rediscovering their landscapes en masse. The reasons are: a) a higher standard of living and intolerable conditions of city life, b) aggressive advertisement and promotion of Greek destinations by the state and the supply side, and c) the combination of emerging alternative tourism forms/ opportunities with the discovery by the Greeks of “long-weekend” tourism.</a:t>
            </a:r>
          </a:p>
          <a:p>
            <a:pPr>
              <a:lnSpc>
                <a:spcPct val="85000"/>
              </a:lnSpc>
            </a:pPr>
            <a:endParaRPr lang="en-US" sz="1800" smtClean="0">
              <a:latin typeface="Verdana" pitchFamily="34" charset="0"/>
            </a:endParaRPr>
          </a:p>
          <a:p>
            <a:pPr>
              <a:lnSpc>
                <a:spcPct val="85000"/>
              </a:lnSpc>
            </a:pPr>
            <a:r>
              <a:rPr lang="en-US" sz="1800" smtClean="0">
                <a:latin typeface="Verdana" pitchFamily="34" charset="0"/>
              </a:rPr>
              <a:t>A detailed study of domestic tourism, shows that—excluding special motives (such as convention or health tourism)—among the 3 most significant motives of domestic tourism in Greece, is the environment, generally speaking (no explicit “landscape” category), third in people’s preferences, after “holidays and entertainment” and “rest and relaxation” (Tsartas et al. 2001). Not surprise: it is 3S tourism that most Greeks pursue during their established vacation period in July/ August.</a:t>
            </a:r>
            <a:endParaRPr lang="el-GR" sz="1800" smtClean="0">
              <a:latin typeface="Verdana" pitchFamily="34" charset="0"/>
            </a:endParaRPr>
          </a:p>
          <a:p>
            <a:endParaRPr lang="el-GR" sz="1800" smtClean="0">
              <a:latin typeface="Verdan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type="title"/>
          </p:nvPr>
        </p:nvSpPr>
        <p:spPr>
          <a:xfrm>
            <a:off x="609600" y="228600"/>
            <a:ext cx="8355013" cy="1039813"/>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Greece—urbanization and tourism</a:t>
            </a:r>
            <a:endParaRPr lang="el-GR" sz="2800" smtClean="0">
              <a:latin typeface="Century Gothic" pitchFamily="34" charset="0"/>
            </a:endParaRPr>
          </a:p>
        </p:txBody>
      </p:sp>
      <p:sp>
        <p:nvSpPr>
          <p:cNvPr id="73730" name="Rectangle 3"/>
          <p:cNvSpPr>
            <a:spLocks noGrp="1"/>
          </p:cNvSpPr>
          <p:nvPr>
            <p:ph type="body" idx="1"/>
          </p:nvPr>
        </p:nvSpPr>
        <p:spPr>
          <a:xfrm>
            <a:off x="539750" y="1600200"/>
            <a:ext cx="8226425" cy="5257800"/>
          </a:xfrm>
        </p:spPr>
        <p:txBody>
          <a:bodyPr/>
          <a:lstStyle/>
          <a:p>
            <a:pPr>
              <a:lnSpc>
                <a:spcPct val="80000"/>
              </a:lnSpc>
            </a:pPr>
            <a:r>
              <a:rPr lang="en-US" sz="1800" smtClean="0">
                <a:latin typeface="Verdana" pitchFamily="34" charset="0"/>
              </a:rPr>
              <a:t>Instead of a full-fledged industrial revolution, tourism has been the main source of the development of a countryside awareness among contemporary Greeks. </a:t>
            </a:r>
          </a:p>
          <a:p>
            <a:pPr>
              <a:lnSpc>
                <a:spcPct val="80000"/>
              </a:lnSpc>
            </a:pPr>
            <a:endParaRPr lang="en-US" sz="1800" smtClean="0">
              <a:latin typeface="Verdana" pitchFamily="34" charset="0"/>
            </a:endParaRPr>
          </a:p>
          <a:p>
            <a:pPr>
              <a:lnSpc>
                <a:spcPct val="80000"/>
              </a:lnSpc>
            </a:pPr>
            <a:r>
              <a:rPr lang="en-US" sz="1800" smtClean="0">
                <a:latin typeface="Verdana" pitchFamily="34" charset="0"/>
              </a:rPr>
              <a:t>Through domestic tourism, Greek urbanites have slowly began to develop a landscape conscience, to rediscover landscape, and, through it, to rediscover family roots, local histories, ‘authentic’ Greece and to ‘return to nature.’</a:t>
            </a:r>
          </a:p>
          <a:p>
            <a:pPr>
              <a:lnSpc>
                <a:spcPct val="80000"/>
              </a:lnSpc>
            </a:pPr>
            <a:endParaRPr lang="en-US" sz="1800" smtClean="0">
              <a:latin typeface="Verdana" pitchFamily="34" charset="0"/>
            </a:endParaRPr>
          </a:p>
          <a:p>
            <a:pPr>
              <a:lnSpc>
                <a:spcPct val="80000"/>
              </a:lnSpc>
            </a:pPr>
            <a:r>
              <a:rPr lang="en-US" sz="1800" smtClean="0">
                <a:latin typeface="Verdana" pitchFamily="34" charset="0"/>
              </a:rPr>
              <a:t>Concurrently, these tourism/ recreation landscapes have been turning into urban or semi-urban consumption spaces, through recreation activities and second-home construction.</a:t>
            </a:r>
          </a:p>
          <a:p>
            <a:pPr>
              <a:lnSpc>
                <a:spcPct val="80000"/>
              </a:lnSpc>
            </a:pPr>
            <a:endParaRPr lang="en-US" sz="1800" smtClean="0">
              <a:latin typeface="Verdana" pitchFamily="34" charset="0"/>
            </a:endParaRPr>
          </a:p>
          <a:p>
            <a:pPr>
              <a:lnSpc>
                <a:spcPct val="80000"/>
              </a:lnSpc>
            </a:pPr>
            <a:r>
              <a:rPr lang="en-US" sz="1800" smtClean="0">
                <a:latin typeface="Verdana" pitchFamily="34" charset="0"/>
              </a:rPr>
              <a:t>Thus, the (mostly rural) landscapes themselves—whether coastal, island, mountain or other—have been adjusting to their new uses, through a) the  preservation solely of landscape forms, for purposes of visual appeal, and through b) the protection of their basic (or selected) rural or natural features, for purposes of tourism consumption (ranging from local products to beautiful beaches).</a:t>
            </a:r>
            <a:endParaRPr lang="el-GR" sz="1800" smtClean="0">
              <a:latin typeface="Verdana" pitchFamily="34" charset="0"/>
            </a:endParaRPr>
          </a:p>
          <a:p>
            <a:pPr>
              <a:lnSpc>
                <a:spcPct val="80000"/>
              </a:lnSpc>
            </a:pPr>
            <a:endParaRPr lang="el-GR" sz="1800" smtClean="0">
              <a:latin typeface="Verdan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9" name="Rectangle 4"/>
          <p:cNvSpPr>
            <a:spLocks noGrp="1"/>
          </p:cNvSpPr>
          <p:nvPr>
            <p:ph type="title"/>
          </p:nvPr>
        </p:nvSpPr>
        <p:spPr>
          <a:xfrm>
            <a:off x="8388350" y="836613"/>
            <a:ext cx="576263" cy="360362"/>
          </a:xfrm>
        </p:spPr>
        <p:txBody>
          <a:bodyPr/>
          <a:lstStyle/>
          <a:p>
            <a:endParaRPr lang="el-GR" sz="2800" smtClean="0">
              <a:latin typeface="Century Gothic" pitchFamily="34" charset="0"/>
            </a:endParaRPr>
          </a:p>
        </p:txBody>
      </p:sp>
      <p:sp>
        <p:nvSpPr>
          <p:cNvPr id="92170" name="Rectangle 6"/>
          <p:cNvSpPr>
            <a:spLocks noGrp="1"/>
          </p:cNvSpPr>
          <p:nvPr>
            <p:ph sz="quarter" idx="2"/>
          </p:nvPr>
        </p:nvSpPr>
        <p:spPr>
          <a:xfrm>
            <a:off x="0" y="3644900"/>
            <a:ext cx="4284663" cy="2808288"/>
          </a:xfrm>
        </p:spPr>
        <p:txBody>
          <a:bodyPr/>
          <a:lstStyle/>
          <a:p>
            <a:pPr algn="r">
              <a:lnSpc>
                <a:spcPct val="85000"/>
              </a:lnSpc>
            </a:pPr>
            <a:r>
              <a:rPr lang="en-US" sz="1800" smtClean="0">
                <a:latin typeface="Verdana" pitchFamily="34" charset="0"/>
              </a:rPr>
              <a:t>Post-war Greek governments were quick to realize the vast profits that could be made out of a modernized tourism industry; the result was an intensive promotional campaign at home and abroad--still active today--through publicity photographs, posters, postcards and other representations of Greek space.</a:t>
            </a:r>
          </a:p>
          <a:p>
            <a:pPr algn="r"/>
            <a:endParaRPr lang="el-GR" sz="1800" smtClean="0">
              <a:latin typeface="Verdana" pitchFamily="34" charset="0"/>
            </a:endParaRPr>
          </a:p>
          <a:p>
            <a:endParaRPr lang="el-GR" sz="2100" smtClean="0"/>
          </a:p>
        </p:txBody>
      </p:sp>
      <p:sp>
        <p:nvSpPr>
          <p:cNvPr id="92171" name="Rectangle 7"/>
          <p:cNvSpPr>
            <a:spLocks noGrp="1"/>
          </p:cNvSpPr>
          <p:nvPr>
            <p:ph type="body" sz="half" idx="3"/>
          </p:nvPr>
        </p:nvSpPr>
        <p:spPr>
          <a:xfrm>
            <a:off x="4284663" y="1700213"/>
            <a:ext cx="4140200" cy="4465637"/>
          </a:xfrm>
        </p:spPr>
        <p:txBody>
          <a:bodyPr/>
          <a:lstStyle/>
          <a:p>
            <a:pPr>
              <a:lnSpc>
                <a:spcPct val="80000"/>
              </a:lnSpc>
            </a:pPr>
            <a:r>
              <a:rPr lang="en-US" sz="1800" smtClean="0">
                <a:latin typeface="Verdana" pitchFamily="34" charset="0"/>
              </a:rPr>
              <a:t>These representations promote an imaginary country on which the sun always shines brightly, where the sea is always blue and placid, the houses  invariably freshly whitewashed, and all of whose inhabitants are permanently cheerful, welcoming and colorful (Stathatos 1996).</a:t>
            </a:r>
          </a:p>
          <a:p>
            <a:pPr>
              <a:lnSpc>
                <a:spcPct val="80000"/>
              </a:lnSpc>
              <a:buFont typeface="Wingdings" pitchFamily="2" charset="2"/>
              <a:buNone/>
            </a:pPr>
            <a:endParaRPr lang="en-US" sz="1800" smtClean="0">
              <a:latin typeface="Verdana" pitchFamily="34" charset="0"/>
            </a:endParaRPr>
          </a:p>
          <a:p>
            <a:pPr>
              <a:lnSpc>
                <a:spcPct val="80000"/>
              </a:lnSpc>
            </a:pPr>
            <a:r>
              <a:rPr lang="en-US" sz="1800" smtClean="0">
                <a:latin typeface="Verdana" pitchFamily="34" charset="0"/>
              </a:rPr>
              <a:t>The problem is that Greece has been exporting, but also consuming this distorted image of itself, for 4 consecutive decades, and there is reason to believe that it may be becoming innate.</a:t>
            </a:r>
          </a:p>
          <a:p>
            <a:pPr>
              <a:lnSpc>
                <a:spcPct val="80000"/>
              </a:lnSpc>
            </a:pPr>
            <a:endParaRPr lang="el-GR" sz="1800" smtClean="0">
              <a:latin typeface="Verdana" pitchFamily="34" charset="0"/>
            </a:endParaRPr>
          </a:p>
        </p:txBody>
      </p:sp>
      <p:sp>
        <p:nvSpPr>
          <p:cNvPr id="6" name="Content Placeholder 5"/>
          <p:cNvSpPr>
            <a:spLocks noGrp="1"/>
          </p:cNvSpPr>
          <p:nvPr>
            <p:ph sz="quarter" idx="1"/>
          </p:nvPr>
        </p:nvSpPr>
        <p:spPr/>
        <p:txBody>
          <a:bodyPr/>
          <a:lstStyle/>
          <a:p>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p:cNvSpPr>
          <p:nvPr>
            <p:ph type="title"/>
          </p:nvPr>
        </p:nvSpPr>
        <p:spPr>
          <a:xfrm>
            <a:off x="609600" y="228600"/>
            <a:ext cx="8355013" cy="968375"/>
          </a:xfrm>
        </p:spPr>
        <p:txBody>
          <a:bodyPr/>
          <a:lstStyle/>
          <a:p>
            <a:r>
              <a:rPr lang="en-US" sz="3200" smtClean="0">
                <a:latin typeface="Century Gothic" pitchFamily="34" charset="0"/>
              </a:rPr>
              <a:t>Part III. LANDSCAPE IN TRANSITION</a:t>
            </a:r>
            <a:br>
              <a:rPr lang="en-US" sz="3200" smtClean="0">
                <a:latin typeface="Century Gothic" pitchFamily="34" charset="0"/>
              </a:rPr>
            </a:br>
            <a:r>
              <a:rPr lang="en-US" sz="2800" smtClean="0">
                <a:latin typeface="Century Gothic" pitchFamily="34" charset="0"/>
              </a:rPr>
              <a:t>Landscape in a time of change</a:t>
            </a:r>
            <a:endParaRPr lang="el-GR" sz="2800" smtClean="0">
              <a:latin typeface="Century Gothic" pitchFamily="34" charset="0"/>
            </a:endParaRPr>
          </a:p>
        </p:txBody>
      </p:sp>
      <p:sp>
        <p:nvSpPr>
          <p:cNvPr id="94210" name="Rectangle 3"/>
          <p:cNvSpPr>
            <a:spLocks noGrp="1"/>
          </p:cNvSpPr>
          <p:nvPr>
            <p:ph type="body" idx="1"/>
          </p:nvPr>
        </p:nvSpPr>
        <p:spPr>
          <a:xfrm>
            <a:off x="179388" y="1628775"/>
            <a:ext cx="8280400" cy="4781550"/>
          </a:xfrm>
        </p:spPr>
        <p:txBody>
          <a:bodyPr/>
          <a:lstStyle/>
          <a:p>
            <a:pPr eaLnBrk="1" hangingPunct="1">
              <a:lnSpc>
                <a:spcPct val="80000"/>
              </a:lnSpc>
            </a:pPr>
            <a:r>
              <a:rPr lang="en-US" sz="1800" smtClean="0">
                <a:latin typeface="Verdana" pitchFamily="34" charset="0"/>
              </a:rPr>
              <a:t>Context: landscapes around the world, old or new, highly-prized or ordinary, prominent or mundane, are increasingly calling for acknowledgment/ recording, preservation, management and/ or development. Some are under threat of being irreparably lost.</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Forces of globalization have been transforming spatial and landscape organization, through processes of ‘</a:t>
            </a:r>
            <a:r>
              <a:rPr lang="en-US" sz="1800" i="1" smtClean="0">
                <a:latin typeface="Verdana" pitchFamily="34" charset="0"/>
              </a:rPr>
              <a:t>a new cultural economy of space</a:t>
            </a:r>
            <a:r>
              <a:rPr lang="en-US" sz="1800" smtClean="0">
                <a:latin typeface="Verdana" pitchFamily="34" charset="0"/>
              </a:rPr>
              <a:t>’: globalization, standardization and simulation of landscapes (elements/ dimensions); landscape deconstruction/ redefinition; and the loss of pre-existing place/ landscape identity (Terkenli and d’Hauteserre, 200</a:t>
            </a:r>
            <a:r>
              <a:rPr lang="el-GR" sz="1800" smtClean="0">
                <a:latin typeface="Verdana" pitchFamily="34" charset="0"/>
              </a:rPr>
              <a:t>6)</a:t>
            </a:r>
            <a:r>
              <a:rPr lang="en-US" sz="1800" smtClean="0">
                <a:latin typeface="Verdana" pitchFamily="34" charset="0"/>
              </a:rPr>
              <a:t>.  </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RESULTS: </a:t>
            </a:r>
          </a:p>
          <a:p>
            <a:pPr eaLnBrk="1" hangingPunct="1">
              <a:lnSpc>
                <a:spcPct val="80000"/>
              </a:lnSpc>
              <a:buFontTx/>
              <a:buAutoNum type="alphaLcParenR"/>
            </a:pPr>
            <a:r>
              <a:rPr lang="en-US" sz="1800" smtClean="0">
                <a:latin typeface="Verdana" pitchFamily="34" charset="0"/>
              </a:rPr>
              <a:t>formation of new types of landscapes, often disconnected from local geographies and histories— ‘inauthenticity’/placelessness; </a:t>
            </a:r>
          </a:p>
          <a:p>
            <a:pPr eaLnBrk="1" hangingPunct="1">
              <a:lnSpc>
                <a:spcPct val="80000"/>
              </a:lnSpc>
              <a:buFontTx/>
              <a:buAutoNum type="alphaLcParenR"/>
            </a:pPr>
            <a:r>
              <a:rPr lang="en-US" sz="1800" smtClean="0">
                <a:latin typeface="Verdana" pitchFamily="34" charset="0"/>
              </a:rPr>
              <a:t>commoditization of landscape, in any or all of its dimensions—emergence of a </a:t>
            </a:r>
            <a:r>
              <a:rPr lang="en-US" sz="1800" i="1" smtClean="0">
                <a:latin typeface="Verdana" pitchFamily="34" charset="0"/>
              </a:rPr>
              <a:t>symbolic economy</a:t>
            </a:r>
            <a:r>
              <a:rPr lang="en-US" sz="1800" smtClean="0">
                <a:latin typeface="Verdana" pitchFamily="34" charset="0"/>
              </a:rPr>
              <a:t> (Zukin 1995); and </a:t>
            </a:r>
          </a:p>
          <a:p>
            <a:pPr eaLnBrk="1" hangingPunct="1">
              <a:lnSpc>
                <a:spcPct val="80000"/>
              </a:lnSpc>
              <a:buFontTx/>
              <a:buAutoNum type="alphaLcParenR"/>
            </a:pPr>
            <a:r>
              <a:rPr lang="en-US" sz="1800" smtClean="0">
                <a:latin typeface="Verdana" pitchFamily="34" charset="0"/>
              </a:rPr>
              <a:t>its constant reproduction/ promotion and dissemination around the world, through actual, virtual or imaginary connections and flows, via booming info-communication technologies (Gantzias 2012).</a:t>
            </a:r>
          </a:p>
          <a:p>
            <a:pPr>
              <a:lnSpc>
                <a:spcPct val="80000"/>
              </a:lnSpc>
            </a:pPr>
            <a:endParaRPr lang="el-GR" sz="1800" smtClean="0">
              <a:latin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p:cNvSpPr>
          <p:nvPr>
            <p:ph type="title"/>
          </p:nvPr>
        </p:nvSpPr>
        <p:spPr>
          <a:xfrm>
            <a:off x="609600" y="228600"/>
            <a:ext cx="8153400" cy="990600"/>
          </a:xfrm>
        </p:spPr>
        <p:txBody>
          <a:bodyPr/>
          <a:lstStyle/>
          <a:p>
            <a:r>
              <a:rPr lang="en-US" sz="3200" smtClean="0">
                <a:latin typeface="Century Gothic" pitchFamily="34" charset="0"/>
              </a:rPr>
              <a:t>Part III. LANDSCAPE IN TRANSITION</a:t>
            </a:r>
            <a:br>
              <a:rPr lang="en-US" sz="3200" smtClean="0">
                <a:latin typeface="Century Gothic" pitchFamily="34" charset="0"/>
              </a:rPr>
            </a:br>
            <a:r>
              <a:rPr lang="en-US" sz="2800" smtClean="0">
                <a:latin typeface="Century Gothic" pitchFamily="34" charset="0"/>
              </a:rPr>
              <a:t>Crisis and the tangible landscape</a:t>
            </a:r>
            <a:endParaRPr lang="el-GR" sz="2800" smtClean="0">
              <a:latin typeface="Century Gothic" pitchFamily="34" charset="0"/>
            </a:endParaRPr>
          </a:p>
        </p:txBody>
      </p:sp>
      <p:sp>
        <p:nvSpPr>
          <p:cNvPr id="96258" name="Rectangle 3"/>
          <p:cNvSpPr>
            <a:spLocks noGrp="1"/>
          </p:cNvSpPr>
          <p:nvPr>
            <p:ph type="body" idx="1"/>
          </p:nvPr>
        </p:nvSpPr>
        <p:spPr>
          <a:xfrm>
            <a:off x="250825" y="1557338"/>
            <a:ext cx="8515350" cy="4497387"/>
          </a:xfrm>
        </p:spPr>
        <p:txBody>
          <a:bodyPr/>
          <a:lstStyle/>
          <a:p>
            <a:pPr eaLnBrk="1" hangingPunct="1">
              <a:lnSpc>
                <a:spcPct val="80000"/>
              </a:lnSpc>
            </a:pPr>
            <a:r>
              <a:rPr lang="en-US" sz="1800" u="sng" smtClean="0">
                <a:latin typeface="Verdana" pitchFamily="34" charset="0"/>
              </a:rPr>
              <a:t>Landscape as a common good</a:t>
            </a:r>
            <a:r>
              <a:rPr lang="en-US" sz="1800" smtClean="0">
                <a:latin typeface="Verdana" pitchFamily="34" charset="0"/>
              </a:rPr>
              <a:t>: common property/ responsibility. It belongs to everybody, for a variety of uses, hence the significance of participatory landscape governance (Jones and Stenseke 2011).</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In times of crisis, a return to the landscape for purposes of survival and building a ‘better life’: urban outmigration; community garden plots; sustainable energy sources, a revival of (organic) agriculture; alternative forms of tourism (camping, cycling, etc).</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For instance, significance of landscape for tourism—inextricable link, brilliant prospects for various forms of tourism development, based on the principles of locality and sustainability, i.e. local products.</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The tangible landscape is, thus, a </a:t>
            </a:r>
            <a:r>
              <a:rPr lang="en-US" sz="1800" u="sng" smtClean="0">
                <a:latin typeface="Verdana" pitchFamily="34" charset="0"/>
              </a:rPr>
              <a:t>valuable resource</a:t>
            </a:r>
            <a:r>
              <a:rPr lang="en-US" sz="1800" smtClean="0">
                <a:latin typeface="Verdana" pitchFamily="34" charset="0"/>
              </a:rPr>
              <a:t>, widely accessible and available: a solution to shortage and a medium/ means of sustainable development (return to ‘greener’ ways of life).</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Under severe threat of depletion, through lack of comprehensive planning and proper management—especially in the case of fragile, overextended, overpopulated Mediterranean landscapes.</a:t>
            </a:r>
          </a:p>
          <a:p>
            <a:pPr>
              <a:lnSpc>
                <a:spcPct val="80000"/>
              </a:lnSpc>
            </a:pPr>
            <a:endParaRPr lang="el-GR" sz="1800" smtClean="0">
              <a:latin typeface="Verdan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7" name="Rectangle 2"/>
          <p:cNvSpPr>
            <a:spLocks noGrp="1"/>
          </p:cNvSpPr>
          <p:nvPr>
            <p:ph type="title"/>
          </p:nvPr>
        </p:nvSpPr>
        <p:spPr/>
        <p:txBody>
          <a:bodyPr/>
          <a:lstStyle/>
          <a:p>
            <a:r>
              <a:rPr lang="en-US" sz="3200" smtClean="0">
                <a:latin typeface="Century Gothic" pitchFamily="34" charset="0"/>
              </a:rPr>
              <a:t>Part III. LANDSCAPE IN TRANSITION</a:t>
            </a:r>
            <a:br>
              <a:rPr lang="en-US" sz="3200" smtClean="0">
                <a:latin typeface="Century Gothic" pitchFamily="34" charset="0"/>
              </a:rPr>
            </a:br>
            <a:r>
              <a:rPr lang="en-US" sz="2800" smtClean="0">
                <a:latin typeface="Century Gothic" pitchFamily="34" charset="0"/>
              </a:rPr>
              <a:t>Crisis and the intangible landscape</a:t>
            </a:r>
            <a:endParaRPr lang="el-GR" sz="2800" smtClean="0">
              <a:latin typeface="Century Gothic" pitchFamily="34" charset="0"/>
            </a:endParaRPr>
          </a:p>
        </p:txBody>
      </p:sp>
      <p:sp>
        <p:nvSpPr>
          <p:cNvPr id="99338" name="Rectangle 3"/>
          <p:cNvSpPr>
            <a:spLocks noGrp="1"/>
          </p:cNvSpPr>
          <p:nvPr>
            <p:ph type="body" sz="half" idx="3"/>
          </p:nvPr>
        </p:nvSpPr>
        <p:spPr>
          <a:xfrm>
            <a:off x="323850" y="4508500"/>
            <a:ext cx="8586788" cy="2730500"/>
          </a:xfrm>
        </p:spPr>
        <p:txBody>
          <a:bodyPr/>
          <a:lstStyle/>
          <a:p>
            <a:pPr eaLnBrk="1" hangingPunct="1">
              <a:lnSpc>
                <a:spcPct val="85000"/>
              </a:lnSpc>
            </a:pPr>
            <a:r>
              <a:rPr lang="en-US" sz="1800" smtClean="0">
                <a:latin typeface="Verdana" pitchFamily="34" charset="0"/>
              </a:rPr>
              <a:t>Not only does the extraction of all means for life come from the landscape, but also all we humans are constituted of the landscape.</a:t>
            </a:r>
          </a:p>
          <a:p>
            <a:pPr eaLnBrk="1" hangingPunct="1">
              <a:lnSpc>
                <a:spcPct val="85000"/>
              </a:lnSpc>
            </a:pPr>
            <a:endParaRPr lang="en-US" sz="1800" smtClean="0">
              <a:latin typeface="Verdana" pitchFamily="34" charset="0"/>
            </a:endParaRPr>
          </a:p>
          <a:p>
            <a:pPr eaLnBrk="1" hangingPunct="1">
              <a:lnSpc>
                <a:spcPct val="85000"/>
              </a:lnSpc>
            </a:pPr>
            <a:r>
              <a:rPr lang="en-US" sz="1800" u="sng" smtClean="0">
                <a:latin typeface="Verdana" pitchFamily="34" charset="0"/>
              </a:rPr>
              <a:t>At a cultural level:</a:t>
            </a:r>
            <a:r>
              <a:rPr lang="en-US" sz="1800" smtClean="0">
                <a:latin typeface="Verdana" pitchFamily="34" charset="0"/>
              </a:rPr>
              <a:t> we are the landscape and the landscape is us. If we are to protect and preserve our </a:t>
            </a:r>
            <a:r>
              <a:rPr lang="en-US" sz="1800" u="sng" smtClean="0">
                <a:latin typeface="Verdana" pitchFamily="34" charset="0"/>
              </a:rPr>
              <a:t>identity, </a:t>
            </a:r>
            <a:r>
              <a:rPr lang="en-US" sz="1800" smtClean="0">
                <a:latin typeface="Verdana" pitchFamily="34" charset="0"/>
              </a:rPr>
              <a:t>we need not only to preserve our natural heritage and our historical/ archaeological treasures, but also our landscape, that lies at the core of our cultural constitution. We are a product of these landscapes.</a:t>
            </a:r>
          </a:p>
          <a:p>
            <a:pPr eaLnBrk="1" hangingPunct="1"/>
            <a:endParaRPr lang="en-US" sz="1800" smtClean="0">
              <a:latin typeface="Verdana" pitchFamily="34" charset="0"/>
            </a:endParaRPr>
          </a:p>
          <a:p>
            <a:endParaRPr lang="el-GR" sz="2100" smtClean="0"/>
          </a:p>
        </p:txBody>
      </p:sp>
      <p:sp>
        <p:nvSpPr>
          <p:cNvPr id="6" name="Content Placeholder 5"/>
          <p:cNvSpPr>
            <a:spLocks noGrp="1"/>
          </p:cNvSpPr>
          <p:nvPr>
            <p:ph sz="quarter" idx="1"/>
          </p:nvPr>
        </p:nvSpPr>
        <p:spPr/>
        <p:txBody>
          <a:bodyPr/>
          <a:lstStyle/>
          <a:p>
            <a:endParaRPr lang="el-GR"/>
          </a:p>
        </p:txBody>
      </p:sp>
      <p:sp>
        <p:nvSpPr>
          <p:cNvPr id="7" name="Content Placeholder 6"/>
          <p:cNvSpPr>
            <a:spLocks noGrp="1"/>
          </p:cNvSpPr>
          <p:nvPr>
            <p:ph sz="quarter" idx="2"/>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Τίτλος 1"/>
          <p:cNvSpPr>
            <a:spLocks noGrp="1"/>
          </p:cNvSpPr>
          <p:nvPr>
            <p:ph type="title"/>
          </p:nvPr>
        </p:nvSpPr>
        <p:spPr>
          <a:xfrm>
            <a:off x="539750" y="188913"/>
            <a:ext cx="8229600" cy="1066800"/>
          </a:xfrm>
        </p:spPr>
        <p:txBody>
          <a:bodyPr/>
          <a:lstStyle/>
          <a:p>
            <a:pPr eaLnBrk="1" hangingPunct="1"/>
            <a:r>
              <a:rPr lang="en-US" sz="3200" smtClean="0">
                <a:latin typeface="Century Gothic" pitchFamily="34" charset="0"/>
              </a:rPr>
              <a:t>Context and Objectives</a:t>
            </a:r>
            <a:endParaRPr lang="el-GR" sz="3200" smtClean="0">
              <a:latin typeface="Century Gothic" pitchFamily="34" charset="0"/>
            </a:endParaRPr>
          </a:p>
        </p:txBody>
      </p:sp>
      <p:sp>
        <p:nvSpPr>
          <p:cNvPr id="24578" name="Θέση περιεχομένου 2"/>
          <p:cNvSpPr>
            <a:spLocks noGrp="1"/>
          </p:cNvSpPr>
          <p:nvPr>
            <p:ph sz="quarter" idx="1"/>
          </p:nvPr>
        </p:nvSpPr>
        <p:spPr>
          <a:xfrm>
            <a:off x="250825" y="1557338"/>
            <a:ext cx="8713788" cy="4968875"/>
          </a:xfrm>
        </p:spPr>
        <p:txBody>
          <a:bodyPr/>
          <a:lstStyle/>
          <a:p>
            <a:pPr eaLnBrk="1" hangingPunct="1">
              <a:lnSpc>
                <a:spcPct val="85000"/>
              </a:lnSpc>
            </a:pPr>
            <a:r>
              <a:rPr lang="en-US" sz="1800" u="sng" smtClean="0">
                <a:latin typeface="Verdana" pitchFamily="34" charset="0"/>
              </a:rPr>
              <a:t>The major grand challenges facing our society</a:t>
            </a:r>
            <a:r>
              <a:rPr lang="en-US" sz="1800" smtClean="0">
                <a:latin typeface="Verdana" pitchFamily="34" charset="0"/>
              </a:rPr>
              <a:t> are embedded in landscape: climate change, energy needs, health and safety, food security, urbanization and migration, loss of biodiversity and cultural heritage, rural exodus, lifestyle changes, etc.</a:t>
            </a:r>
          </a:p>
          <a:p>
            <a:pPr eaLnBrk="1" hangingPunct="1">
              <a:lnSpc>
                <a:spcPct val="85000"/>
              </a:lnSpc>
              <a:buFont typeface="Wingdings" pitchFamily="2" charset="2"/>
              <a:buNone/>
            </a:pPr>
            <a:endParaRPr lang="en-US" sz="1800" smtClean="0">
              <a:latin typeface="Verdana" pitchFamily="34" charset="0"/>
            </a:endParaRPr>
          </a:p>
          <a:p>
            <a:pPr eaLnBrk="1" hangingPunct="1">
              <a:lnSpc>
                <a:spcPct val="85000"/>
              </a:lnSpc>
            </a:pPr>
            <a:r>
              <a:rPr lang="en-US" sz="1800" smtClean="0">
                <a:latin typeface="Verdana" pitchFamily="34" charset="0"/>
              </a:rPr>
              <a:t>Likewise, </a:t>
            </a:r>
            <a:r>
              <a:rPr lang="en-US" sz="1800" u="sng" smtClean="0">
                <a:latin typeface="Verdana" pitchFamily="34" charset="0"/>
              </a:rPr>
              <a:t>many of the solutions to these problems and challenges</a:t>
            </a:r>
            <a:r>
              <a:rPr lang="en-US" sz="1800" smtClean="0">
                <a:latin typeface="Verdana" pitchFamily="34" charset="0"/>
              </a:rPr>
              <a:t> that contemporary societies face stem from the landscape: ‘green development’, creation of employment, resource sustainability, educational opportunities, scientific growth, tourism and recreation.</a:t>
            </a:r>
          </a:p>
          <a:p>
            <a:pPr eaLnBrk="1" hangingPunct="1">
              <a:lnSpc>
                <a:spcPct val="85000"/>
              </a:lnSpc>
              <a:buFont typeface="Wingdings" pitchFamily="2" charset="2"/>
              <a:buNone/>
            </a:pPr>
            <a:r>
              <a:rPr lang="en-US" sz="1800" smtClean="0">
                <a:latin typeface="Verdana" pitchFamily="34" charset="0"/>
              </a:rPr>
              <a:t> </a:t>
            </a:r>
          </a:p>
          <a:p>
            <a:pPr eaLnBrk="1" hangingPunct="1">
              <a:lnSpc>
                <a:spcPct val="85000"/>
              </a:lnSpc>
            </a:pPr>
            <a:r>
              <a:rPr lang="en-US" sz="1800" smtClean="0">
                <a:latin typeface="Verdana" pitchFamily="34" charset="0"/>
              </a:rPr>
              <a:t>Despite recent advances in landscape science and technology, </a:t>
            </a:r>
            <a:r>
              <a:rPr lang="en-US" sz="1800" u="sng" smtClean="0">
                <a:latin typeface="Verdana" pitchFamily="34" charset="0"/>
              </a:rPr>
              <a:t>landscape multifunctionality, sustainability and identity endangered.</a:t>
            </a:r>
          </a:p>
          <a:p>
            <a:pPr eaLnBrk="1" hangingPunct="1">
              <a:lnSpc>
                <a:spcPct val="85000"/>
              </a:lnSpc>
            </a:pPr>
            <a:r>
              <a:rPr lang="en-US" sz="1800" u="sng" smtClean="0">
                <a:latin typeface="Verdana" pitchFamily="34" charset="0"/>
              </a:rPr>
              <a:t>Current crises:</a:t>
            </a:r>
            <a:r>
              <a:rPr lang="en-US" sz="1800" smtClean="0">
                <a:latin typeface="Verdana" pitchFamily="34" charset="0"/>
              </a:rPr>
              <a:t> greater risk to the S. European landscape, due to economic re-prioritizing and social pressures for its resources.</a:t>
            </a:r>
          </a:p>
          <a:p>
            <a:pPr eaLnBrk="1" hangingPunct="1">
              <a:lnSpc>
                <a:spcPct val="85000"/>
              </a:lnSpc>
            </a:pPr>
            <a:endParaRPr lang="en-US" sz="1800" smtClean="0">
              <a:latin typeface="Verdana" pitchFamily="34" charset="0"/>
            </a:endParaRPr>
          </a:p>
          <a:p>
            <a:pPr eaLnBrk="1" hangingPunct="1">
              <a:lnSpc>
                <a:spcPct val="85000"/>
              </a:lnSpc>
            </a:pPr>
            <a:r>
              <a:rPr lang="en-US" sz="1800" smtClean="0">
                <a:latin typeface="Verdana" pitchFamily="34" charset="0"/>
              </a:rPr>
              <a:t>This presentation revisits the cultural constitution and social relevance of landscape, through an critical exploration of Greeks’ relationship with landscape, closing with a series of reflections/ hypotheses about the role and meaning of landscape for societies, in times of change.</a:t>
            </a:r>
            <a:r>
              <a:rPr lang="en-US" sz="2100" smtClean="0">
                <a:latin typeface="Calibri" pitchFamily="34" charset="0"/>
              </a:rPr>
              <a:t> </a:t>
            </a:r>
            <a:endParaRPr lang="el-GR" sz="2100" smtClean="0"/>
          </a:p>
        </p:txBody>
      </p:sp>
      <p:sp>
        <p:nvSpPr>
          <p:cNvPr id="2457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4" name="Rectangle 4"/>
          <p:cNvSpPr>
            <a:spLocks noGrp="1"/>
          </p:cNvSpPr>
          <p:nvPr>
            <p:ph type="title"/>
          </p:nvPr>
        </p:nvSpPr>
        <p:spPr/>
        <p:txBody>
          <a:bodyPr/>
          <a:lstStyle/>
          <a:p>
            <a:r>
              <a:rPr lang="en-US" sz="3200" smtClean="0">
                <a:latin typeface="Century Gothic" pitchFamily="34" charset="0"/>
              </a:rPr>
              <a:t>Part III. LANDSCAPE IN TRANSITION</a:t>
            </a:r>
            <a:br>
              <a:rPr lang="en-US" sz="3200" smtClean="0">
                <a:latin typeface="Century Gothic" pitchFamily="34" charset="0"/>
              </a:rPr>
            </a:br>
            <a:r>
              <a:rPr lang="en-US" sz="2800" smtClean="0">
                <a:latin typeface="Century Gothic" pitchFamily="34" charset="0"/>
              </a:rPr>
              <a:t>Crisis and the intangible landscape</a:t>
            </a:r>
            <a:endParaRPr lang="el-GR" sz="2800" smtClean="0">
              <a:latin typeface="Century Gothic" pitchFamily="34" charset="0"/>
            </a:endParaRPr>
          </a:p>
        </p:txBody>
      </p:sp>
      <p:sp>
        <p:nvSpPr>
          <p:cNvPr id="101385" name="Rectangle 6"/>
          <p:cNvSpPr>
            <a:spLocks noGrp="1"/>
          </p:cNvSpPr>
          <p:nvPr>
            <p:ph type="body" sz="half" idx="1"/>
          </p:nvPr>
        </p:nvSpPr>
        <p:spPr>
          <a:xfrm>
            <a:off x="250825" y="1628775"/>
            <a:ext cx="8569647" cy="4568825"/>
          </a:xfrm>
        </p:spPr>
        <p:txBody>
          <a:bodyPr/>
          <a:lstStyle/>
          <a:p>
            <a:pPr eaLnBrk="1" hangingPunct="1">
              <a:lnSpc>
                <a:spcPct val="80000"/>
              </a:lnSpc>
            </a:pPr>
            <a:r>
              <a:rPr lang="en-US" sz="1800" u="sng" dirty="0" smtClean="0">
                <a:latin typeface="Verdana" pitchFamily="34" charset="0"/>
              </a:rPr>
              <a:t>At a personal level</a:t>
            </a:r>
            <a:r>
              <a:rPr lang="en-US" sz="1800" dirty="0" smtClean="0">
                <a:latin typeface="Verdana" pitchFamily="34" charset="0"/>
              </a:rPr>
              <a:t>: landscape is contact, communication, introspection, self-quest, exploration, attraction, pleasure, involvement… Landscape ~ therapy, a source of inner balance.</a:t>
            </a:r>
          </a:p>
          <a:p>
            <a:pPr eaLnBrk="1" hangingPunct="1">
              <a:lnSpc>
                <a:spcPct val="80000"/>
              </a:lnSpc>
              <a:buFont typeface="Wingdings" pitchFamily="2" charset="2"/>
              <a:buNone/>
            </a:pPr>
            <a:endParaRPr lang="en-US" sz="1800" dirty="0" smtClean="0">
              <a:latin typeface="Verdana" pitchFamily="34" charset="0"/>
            </a:endParaRPr>
          </a:p>
          <a:p>
            <a:pPr eaLnBrk="1" hangingPunct="1">
              <a:lnSpc>
                <a:spcPct val="80000"/>
              </a:lnSpc>
            </a:pPr>
            <a:r>
              <a:rPr lang="en-US" sz="1800" dirty="0" smtClean="0">
                <a:latin typeface="Verdana" pitchFamily="34" charset="0"/>
              </a:rPr>
              <a:t>All of these dimensions of landscape are of extreme and timely relevance to societies in crisis, such as those of the Mediterranean.</a:t>
            </a:r>
          </a:p>
          <a:p>
            <a:pPr eaLnBrk="1" hangingPunct="1">
              <a:lnSpc>
                <a:spcPct val="80000"/>
              </a:lnSpc>
              <a:buFont typeface="Wingdings" pitchFamily="2" charset="2"/>
              <a:buNone/>
            </a:pPr>
            <a:endParaRPr lang="en-US" sz="1800" dirty="0" smtClean="0">
              <a:latin typeface="Verdana" pitchFamily="34" charset="0"/>
            </a:endParaRPr>
          </a:p>
          <a:p>
            <a:pPr eaLnBrk="1" hangingPunct="1">
              <a:lnSpc>
                <a:spcPct val="80000"/>
              </a:lnSpc>
            </a:pPr>
            <a:r>
              <a:rPr lang="en-US" sz="1800" dirty="0" smtClean="0">
                <a:latin typeface="Verdana" pitchFamily="34" charset="0"/>
              </a:rPr>
              <a:t>Need to re-assert our identities and gain our livelihoods, through our landscapes, but also need to find in them a spiritual shelter/ retreat and a source of peace, harmony and affirmation, in times of hardship. </a:t>
            </a:r>
            <a:endParaRPr lang="el-GR" sz="1800" dirty="0" smtClean="0">
              <a:latin typeface="Verdana" pitchFamily="34" charset="0"/>
            </a:endParaRPr>
          </a:p>
          <a:p>
            <a:pPr>
              <a:lnSpc>
                <a:spcPct val="80000"/>
              </a:lnSpc>
            </a:pPr>
            <a:endParaRPr lang="el-GR" sz="1800" dirty="0" smtClean="0">
              <a:latin typeface="Verdan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p:cNvSpPr>
          <p:nvPr>
            <p:ph type="title"/>
          </p:nvPr>
        </p:nvSpPr>
        <p:spPr>
          <a:xfrm>
            <a:off x="609600" y="228600"/>
            <a:ext cx="8153400" cy="990600"/>
          </a:xfrm>
        </p:spPr>
        <p:txBody>
          <a:bodyPr/>
          <a:lstStyle/>
          <a:p>
            <a:r>
              <a:rPr lang="en-US" sz="3200" smtClean="0">
                <a:latin typeface="Century Gothic" pitchFamily="34" charset="0"/>
              </a:rPr>
              <a:t>Part III. LANDSCAPE IN TRANSITION</a:t>
            </a:r>
            <a:br>
              <a:rPr lang="en-US" sz="3200" smtClean="0">
                <a:latin typeface="Century Gothic" pitchFamily="34" charset="0"/>
              </a:rPr>
            </a:br>
            <a:r>
              <a:rPr lang="en-US" sz="2800" smtClean="0">
                <a:latin typeface="Century Gothic" pitchFamily="34" charset="0"/>
              </a:rPr>
              <a:t>Summing up: Landscape in a changing world</a:t>
            </a:r>
            <a:endParaRPr lang="el-GR" sz="2800" smtClean="0">
              <a:latin typeface="Century Gothic" pitchFamily="34" charset="0"/>
            </a:endParaRPr>
          </a:p>
        </p:txBody>
      </p:sp>
      <p:sp>
        <p:nvSpPr>
          <p:cNvPr id="103426" name="Rectangle 3"/>
          <p:cNvSpPr>
            <a:spLocks noGrp="1"/>
          </p:cNvSpPr>
          <p:nvPr>
            <p:ph type="body" idx="1"/>
          </p:nvPr>
        </p:nvSpPr>
        <p:spPr>
          <a:xfrm>
            <a:off x="612775" y="1600200"/>
            <a:ext cx="8153400" cy="4525963"/>
          </a:xfrm>
        </p:spPr>
        <p:txBody>
          <a:bodyPr/>
          <a:lstStyle/>
          <a:p>
            <a:pPr>
              <a:lnSpc>
                <a:spcPct val="80000"/>
              </a:lnSpc>
            </a:pPr>
            <a:endParaRPr lang="en-US" sz="900" smtClean="0">
              <a:latin typeface="Verdana" pitchFamily="34" charset="0"/>
            </a:endParaRPr>
          </a:p>
          <a:p>
            <a:pPr eaLnBrk="1" hangingPunct="1">
              <a:lnSpc>
                <a:spcPct val="80000"/>
              </a:lnSpc>
            </a:pPr>
            <a:r>
              <a:rPr lang="en-US" sz="1800" smtClean="0">
                <a:latin typeface="Verdana" pitchFamily="34" charset="0"/>
              </a:rPr>
              <a:t>“Many of the social, economic and environmental decisions facing Europe and the wider world concern the </a:t>
            </a:r>
            <a:r>
              <a:rPr lang="en-US" sz="1800" u="sng" smtClean="0">
                <a:latin typeface="Verdana" pitchFamily="34" charset="0"/>
              </a:rPr>
              <a:t>cultural </a:t>
            </a:r>
            <a:r>
              <a:rPr lang="en-US" sz="1800" smtClean="0">
                <a:latin typeface="Verdana" pitchFamily="34" charset="0"/>
              </a:rPr>
              <a:t>uses and meanings of the land. Their spatial dimensions can be addressed through the idea of landscape, which comes into being wherever land and people come together” (ESF, 2010:2).</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Landscape in a changing world: for Europeans, from quality of life to coping with crises. A retrenchment.</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Ways ahead:</a:t>
            </a:r>
          </a:p>
          <a:p>
            <a:pPr eaLnBrk="1" hangingPunct="1">
              <a:lnSpc>
                <a:spcPct val="80000"/>
              </a:lnSpc>
            </a:pPr>
            <a:r>
              <a:rPr lang="en-US" sz="1800" b="1" smtClean="0">
                <a:latin typeface="Verdana" pitchFamily="34" charset="0"/>
              </a:rPr>
              <a:t>1.</a:t>
            </a:r>
            <a:r>
              <a:rPr lang="en-US" sz="1800" smtClean="0">
                <a:latin typeface="Verdana" pitchFamily="34" charset="0"/>
              </a:rPr>
              <a:t>  Development of appropriate tools and intervention strategies ~ change; employment of new info-communication technologies and social media in landscape research, use and management</a:t>
            </a:r>
          </a:p>
          <a:p>
            <a:pPr eaLnBrk="1" hangingPunct="1">
              <a:lnSpc>
                <a:spcPct val="80000"/>
              </a:lnSpc>
            </a:pPr>
            <a:r>
              <a:rPr lang="en-US" sz="1800" b="1" smtClean="0">
                <a:latin typeface="Verdana" pitchFamily="34" charset="0"/>
              </a:rPr>
              <a:t>2.</a:t>
            </a:r>
            <a:r>
              <a:rPr lang="en-US" sz="1800" smtClean="0">
                <a:latin typeface="Verdana" pitchFamily="34" charset="0"/>
              </a:rPr>
              <a:t>  Landscape education and training, towards a lay landscape conscience</a:t>
            </a:r>
          </a:p>
          <a:p>
            <a:pPr eaLnBrk="1" hangingPunct="1">
              <a:lnSpc>
                <a:spcPct val="80000"/>
              </a:lnSpc>
            </a:pPr>
            <a:r>
              <a:rPr lang="en-US" sz="1800" b="1" smtClean="0">
                <a:latin typeface="Verdana" pitchFamily="34" charset="0"/>
              </a:rPr>
              <a:t>3.</a:t>
            </a:r>
            <a:r>
              <a:rPr lang="en-US" sz="1800" smtClean="0">
                <a:latin typeface="Verdana" pitchFamily="34" charset="0"/>
              </a:rPr>
              <a:t>  Engagement of public participation in landscape governance—the only way to secure the future of our landscapes.</a:t>
            </a:r>
            <a:br>
              <a:rPr lang="en-US" sz="1800" smtClean="0">
                <a:latin typeface="Verdana" pitchFamily="34" charset="0"/>
              </a:rPr>
            </a:br>
            <a:endParaRPr lang="en-US" sz="1800" smtClean="0">
              <a:latin typeface="Verdana" pitchFamily="34" charset="0"/>
            </a:endParaRPr>
          </a:p>
          <a:p>
            <a:pPr eaLnBrk="1" hangingPunct="1">
              <a:lnSpc>
                <a:spcPct val="80000"/>
              </a:lnSpc>
            </a:pPr>
            <a:endParaRPr lang="en-US" sz="1800" smtClean="0">
              <a:latin typeface="Verdana" pitchFamily="34" charset="0"/>
            </a:endParaRPr>
          </a:p>
          <a:p>
            <a:pPr>
              <a:lnSpc>
                <a:spcPct val="80000"/>
              </a:lnSpc>
            </a:pPr>
            <a:endParaRPr lang="el-GR" sz="8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p:cNvSpPr>
          <p:nvPr>
            <p:ph type="title"/>
          </p:nvPr>
        </p:nvSpPr>
        <p:spPr>
          <a:xfrm>
            <a:off x="609600" y="228600"/>
            <a:ext cx="8153400" cy="990600"/>
          </a:xfrm>
        </p:spPr>
        <p:txBody>
          <a:bodyPr/>
          <a:lstStyle/>
          <a:p>
            <a:r>
              <a:rPr lang="en-US" sz="3200" smtClean="0">
                <a:latin typeface="Century Gothic" pitchFamily="34" charset="0"/>
              </a:rPr>
              <a:t>Concluding thoughts</a:t>
            </a:r>
            <a:endParaRPr lang="el-GR" sz="3200" smtClean="0">
              <a:latin typeface="Century Gothic" pitchFamily="34" charset="0"/>
            </a:endParaRPr>
          </a:p>
        </p:txBody>
      </p:sp>
      <p:sp>
        <p:nvSpPr>
          <p:cNvPr id="105474" name="Rectangle 3"/>
          <p:cNvSpPr>
            <a:spLocks noGrp="1"/>
          </p:cNvSpPr>
          <p:nvPr>
            <p:ph type="body" idx="1"/>
          </p:nvPr>
        </p:nvSpPr>
        <p:spPr>
          <a:xfrm>
            <a:off x="611188" y="1628775"/>
            <a:ext cx="8153400" cy="4525963"/>
          </a:xfrm>
        </p:spPr>
        <p:txBody>
          <a:bodyPr/>
          <a:lstStyle/>
          <a:p>
            <a:pPr>
              <a:lnSpc>
                <a:spcPct val="80000"/>
              </a:lnSpc>
              <a:buFont typeface="Wingdings" pitchFamily="2" charset="2"/>
              <a:buNone/>
            </a:pPr>
            <a:endParaRPr lang="en-US" sz="1400" smtClean="0">
              <a:latin typeface="Verdana" pitchFamily="34" charset="0"/>
            </a:endParaRPr>
          </a:p>
          <a:p>
            <a:pPr>
              <a:lnSpc>
                <a:spcPct val="80000"/>
              </a:lnSpc>
            </a:pPr>
            <a:r>
              <a:rPr lang="en-US" sz="1800" u="sng" smtClean="0">
                <a:latin typeface="Verdana" pitchFamily="34" charset="0"/>
              </a:rPr>
              <a:t>Sustainable, integrated landscape management</a:t>
            </a:r>
            <a:r>
              <a:rPr lang="en-US" sz="1800" smtClean="0">
                <a:latin typeface="Verdana" pitchFamily="34" charset="0"/>
              </a:rPr>
              <a:t>, thus, now more urgently than ever before, needs to address, combine and connect a large number of diverse landscape uses and functions, such as ecological stability, economic viability, expression of place identity, recreational activity, historical dynamics and so on.</a:t>
            </a:r>
          </a:p>
          <a:p>
            <a:pPr eaLnBrk="1" hangingPunct="1">
              <a:lnSpc>
                <a:spcPct val="80000"/>
              </a:lnSpc>
              <a:buFont typeface="Wingdings" pitchFamily="2" charset="2"/>
              <a:buNone/>
            </a:pPr>
            <a:endParaRPr lang="en-US" altLang="zh-CN" sz="1800" smtClean="0">
              <a:latin typeface="Verdana" pitchFamily="34" charset="0"/>
              <a:ea typeface="SimSun" pitchFamily="2" charset="-122"/>
            </a:endParaRPr>
          </a:p>
          <a:p>
            <a:pPr eaLnBrk="1" hangingPunct="1">
              <a:lnSpc>
                <a:spcPct val="80000"/>
              </a:lnSpc>
            </a:pPr>
            <a:r>
              <a:rPr lang="en-US" altLang="zh-CN" sz="1800" smtClean="0">
                <a:latin typeface="Verdana" pitchFamily="34" charset="0"/>
                <a:ea typeface="SimSun" pitchFamily="2" charset="-122"/>
              </a:rPr>
              <a:t>This remains quite a daunting task--offering, nonetheless, exciting challenges for all related disciplines, politicians and practitioners, at all levels.</a:t>
            </a:r>
          </a:p>
          <a:p>
            <a:pPr eaLnBrk="1" hangingPunct="1">
              <a:lnSpc>
                <a:spcPct val="80000"/>
              </a:lnSpc>
              <a:buFont typeface="Wingdings" pitchFamily="2" charset="2"/>
              <a:buNone/>
            </a:pPr>
            <a:r>
              <a:rPr lang="en-US" altLang="zh-CN" sz="1800" smtClean="0">
                <a:latin typeface="Verdana" pitchFamily="34" charset="0"/>
                <a:ea typeface="SimSun" pitchFamily="2" charset="-122"/>
              </a:rPr>
              <a:t>  </a:t>
            </a:r>
          </a:p>
          <a:p>
            <a:pPr eaLnBrk="1" hangingPunct="1">
              <a:lnSpc>
                <a:spcPct val="80000"/>
              </a:lnSpc>
            </a:pPr>
            <a:r>
              <a:rPr lang="en-US" altLang="zh-CN" sz="1800" smtClean="0">
                <a:latin typeface="Verdana" pitchFamily="34" charset="0"/>
                <a:ea typeface="SimSun" pitchFamily="2" charset="-122"/>
              </a:rPr>
              <a:t>What are harder to negotiate, however—but is our duty to achieve—are </a:t>
            </a:r>
            <a:r>
              <a:rPr lang="en-US" altLang="zh-CN" sz="1800" u="sng" smtClean="0">
                <a:latin typeface="Verdana" pitchFamily="34" charset="0"/>
                <a:ea typeface="SimSun" pitchFamily="2" charset="-122"/>
              </a:rPr>
              <a:t>human ways of thought and action</a:t>
            </a:r>
            <a:r>
              <a:rPr lang="en-US" altLang="zh-CN" sz="1800" smtClean="0">
                <a:latin typeface="Verdana" pitchFamily="34" charset="0"/>
                <a:ea typeface="SimSun" pitchFamily="2" charset="-122"/>
              </a:rPr>
              <a:t>, central and foremost to any landscape change or articulation (lay </a:t>
            </a:r>
            <a:r>
              <a:rPr lang="en-US" altLang="zh-CN" sz="1800" i="1" smtClean="0">
                <a:latin typeface="Verdana" pitchFamily="34" charset="0"/>
                <a:ea typeface="SimSun" pitchFamily="2" charset="-122"/>
              </a:rPr>
              <a:t>landscape conscience</a:t>
            </a:r>
            <a:r>
              <a:rPr lang="en-US" altLang="zh-CN" sz="1800" smtClean="0">
                <a:latin typeface="Verdana" pitchFamily="34" charset="0"/>
                <a:ea typeface="SimSun" pitchFamily="2" charset="-122"/>
              </a:rPr>
              <a:t>): more difficult to adjust than changes in the landscape itself, especially at a time when changes are occurring at a global scale and at long-term time-frames, beyond individual grasp and local or national control.</a:t>
            </a:r>
            <a:endParaRPr lang="el-GR" sz="1800" smtClean="0">
              <a:latin typeface="Verdana" pitchFamily="34" charset="0"/>
            </a:endParaRPr>
          </a:p>
          <a:p>
            <a:pPr eaLnBrk="1" hangingPunct="1">
              <a:lnSpc>
                <a:spcPct val="80000"/>
              </a:lnSpc>
            </a:pPr>
            <a:endParaRPr lang="el-GR" sz="1800" smtClean="0">
              <a:latin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p:txBody>
          <a:bodyPr/>
          <a:lstStyle/>
          <a:p>
            <a:r>
              <a:rPr lang="en-US" sz="3200" smtClean="0">
                <a:latin typeface="Century Gothic" pitchFamily="34" charset="0"/>
              </a:rPr>
              <a:t>Part I. LANDSCAPE</a:t>
            </a:r>
            <a:br>
              <a:rPr lang="en-US" sz="3200" smtClean="0">
                <a:latin typeface="Century Gothic" pitchFamily="34" charset="0"/>
              </a:rPr>
            </a:br>
            <a:r>
              <a:rPr lang="en-US" sz="2800" smtClean="0">
                <a:latin typeface="Century Gothic" pitchFamily="34" charset="0"/>
              </a:rPr>
              <a:t>Landscape and Geography</a:t>
            </a:r>
            <a:endParaRPr lang="el-GR" sz="2800" smtClean="0">
              <a:latin typeface="Century Gothic" pitchFamily="34" charset="0"/>
            </a:endParaRPr>
          </a:p>
        </p:txBody>
      </p:sp>
      <p:sp>
        <p:nvSpPr>
          <p:cNvPr id="26626" name="Rectangle 5"/>
          <p:cNvSpPr>
            <a:spLocks noGrp="1"/>
          </p:cNvSpPr>
          <p:nvPr>
            <p:ph type="body" sz="half" idx="2"/>
          </p:nvPr>
        </p:nvSpPr>
        <p:spPr>
          <a:xfrm>
            <a:off x="4500563" y="1557338"/>
            <a:ext cx="4392612" cy="5111750"/>
          </a:xfrm>
        </p:spPr>
        <p:txBody>
          <a:bodyPr/>
          <a:lstStyle/>
          <a:p>
            <a:pPr>
              <a:lnSpc>
                <a:spcPct val="80000"/>
              </a:lnSpc>
            </a:pPr>
            <a:r>
              <a:rPr lang="en-US" sz="1800" dirty="0" smtClean="0">
                <a:latin typeface="Verdana" pitchFamily="34" charset="0"/>
              </a:rPr>
              <a:t>Geographers have been traditionally arguing for a cultural definition of the landscape. Moreover, in the last few years, the cultural constitution of the landscape has been gaining ground in all scientific fields pertaining to the landscape (Tress and Tress, 2001).</a:t>
            </a:r>
          </a:p>
          <a:p>
            <a:pPr>
              <a:lnSpc>
                <a:spcPct val="80000"/>
              </a:lnSpc>
              <a:buFont typeface="Wingdings" pitchFamily="2" charset="2"/>
              <a:buNone/>
            </a:pPr>
            <a:endParaRPr lang="en-US" sz="1800" dirty="0" smtClean="0">
              <a:latin typeface="Verdana" pitchFamily="34" charset="0"/>
            </a:endParaRPr>
          </a:p>
          <a:p>
            <a:pPr>
              <a:lnSpc>
                <a:spcPct val="80000"/>
              </a:lnSpc>
            </a:pPr>
            <a:r>
              <a:rPr lang="en-US" sz="1800" dirty="0" smtClean="0">
                <a:latin typeface="Verdana" pitchFamily="34" charset="0"/>
              </a:rPr>
              <a:t>On this basis, the landscape may be conceptualized as a literal or metaphorical image of the humanized environment (</a:t>
            </a:r>
            <a:r>
              <a:rPr lang="en-US" sz="1800" dirty="0" err="1" smtClean="0">
                <a:latin typeface="Verdana" pitchFamily="34" charset="0"/>
              </a:rPr>
              <a:t>Urry</a:t>
            </a:r>
            <a:r>
              <a:rPr lang="en-US" sz="1800" dirty="0" smtClean="0">
                <a:latin typeface="Verdana" pitchFamily="34" charset="0"/>
              </a:rPr>
              <a:t>, 1995; Daniels and Cosgrove, 1988; Cosgrove, 1998). “As a portion of land which the eye can comprehend at a glance” (Jackson, 1984:3). It represents both a medium and an outcome of human perception, experience and action. </a:t>
            </a:r>
          </a:p>
          <a:p>
            <a:pPr>
              <a:lnSpc>
                <a:spcPct val="80000"/>
              </a:lnSpc>
            </a:pPr>
            <a:endParaRPr lang="el-GR" sz="1800" dirty="0" smtClean="0">
              <a:latin typeface="Verdana" pitchFamily="34" charset="0"/>
            </a:endParaRPr>
          </a:p>
        </p:txBody>
      </p:sp>
      <p:pic>
        <p:nvPicPr>
          <p:cNvPr id="26627" name="Picture 6" descr="landscape"/>
          <p:cNvPicPr>
            <a:picLocks noGrp="1" noChangeAspect="1" noChangeArrowheads="1"/>
          </p:cNvPicPr>
          <p:nvPr>
            <p:ph sz="half" idx="1"/>
          </p:nvPr>
        </p:nvPicPr>
        <p:blipFill>
          <a:blip r:embed="rId3" cstate="print"/>
          <a:srcRect/>
          <a:stretch>
            <a:fillRect/>
          </a:stretch>
        </p:blipFill>
        <p:spPr>
          <a:xfrm>
            <a:off x="250825" y="1916113"/>
            <a:ext cx="4321175" cy="42799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xfrm>
            <a:off x="609600" y="228600"/>
            <a:ext cx="8153400" cy="990600"/>
          </a:xfrm>
        </p:spPr>
        <p:txBody>
          <a:bodyPr/>
          <a:lstStyle/>
          <a:p>
            <a:r>
              <a:rPr lang="en-US" sz="3200" smtClean="0">
                <a:latin typeface="Century Gothic" pitchFamily="34" charset="0"/>
              </a:rPr>
              <a:t>Part I. LANDSCAPE</a:t>
            </a:r>
            <a:br>
              <a:rPr lang="en-US" sz="3200" smtClean="0">
                <a:latin typeface="Century Gothic" pitchFamily="34" charset="0"/>
              </a:rPr>
            </a:br>
            <a:r>
              <a:rPr lang="en-US" sz="2800" smtClean="0">
                <a:latin typeface="Century Gothic" pitchFamily="34" charset="0"/>
              </a:rPr>
              <a:t>From the tangible …</a:t>
            </a:r>
            <a:endParaRPr lang="el-GR" sz="2800" smtClean="0">
              <a:latin typeface="Century Gothic" pitchFamily="34" charset="0"/>
            </a:endParaRPr>
          </a:p>
        </p:txBody>
      </p:sp>
      <p:sp>
        <p:nvSpPr>
          <p:cNvPr id="28674" name="Rectangle 3"/>
          <p:cNvSpPr>
            <a:spLocks noGrp="1"/>
          </p:cNvSpPr>
          <p:nvPr>
            <p:ph type="body" idx="1"/>
          </p:nvPr>
        </p:nvSpPr>
        <p:spPr>
          <a:xfrm>
            <a:off x="0" y="1628775"/>
            <a:ext cx="8893175" cy="5040313"/>
          </a:xfrm>
        </p:spPr>
        <p:txBody>
          <a:bodyPr/>
          <a:lstStyle/>
          <a:p>
            <a:pPr eaLnBrk="1" hangingPunct="1">
              <a:lnSpc>
                <a:spcPct val="80000"/>
              </a:lnSpc>
            </a:pPr>
            <a:r>
              <a:rPr lang="en-US" sz="1800" smtClean="0">
                <a:latin typeface="Verdana" pitchFamily="34" charset="0"/>
              </a:rPr>
              <a:t>A) Landscape is constituted and substantiated primarily through the human </a:t>
            </a:r>
            <a:r>
              <a:rPr lang="en-US" sz="1800" i="1" smtClean="0">
                <a:latin typeface="Verdana" pitchFamily="34" charset="0"/>
              </a:rPr>
              <a:t>senses</a:t>
            </a:r>
            <a:r>
              <a:rPr lang="en-US" sz="1800" smtClean="0">
                <a:latin typeface="Verdana" pitchFamily="34" charset="0"/>
              </a:rPr>
              <a:t> and—historically—mostly through its </a:t>
            </a:r>
            <a:r>
              <a:rPr lang="en-US" sz="1800" i="1" smtClean="0">
                <a:latin typeface="Verdana" pitchFamily="34" charset="0"/>
              </a:rPr>
              <a:t>visual attributes </a:t>
            </a:r>
            <a:r>
              <a:rPr lang="en-US" sz="1800" smtClean="0">
                <a:latin typeface="Verdana" pitchFamily="34" charset="0"/>
              </a:rPr>
              <a:t>(Tuan, 1979; Meinig, 1979; Rose, 1996; Nash, 1996; Appleton, 1996).</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This landscape dimension refers to its form/ structure and its</a:t>
            </a:r>
            <a:r>
              <a:rPr lang="en-US" sz="1800" u="sng" smtClean="0">
                <a:latin typeface="Verdana" pitchFamily="34" charset="0"/>
              </a:rPr>
              <a:t> </a:t>
            </a:r>
            <a:r>
              <a:rPr lang="en-US" sz="1800" smtClean="0">
                <a:latin typeface="Verdana" pitchFamily="34" charset="0"/>
              </a:rPr>
              <a:t>‘objective’, tangible entity. Accordingly, landscapes are created by human action and experience, inscribed in place through time, enhancing and upholding human livelihoods (</a:t>
            </a:r>
            <a:r>
              <a:rPr lang="en-US" sz="1800" i="1" smtClean="0">
                <a:latin typeface="Verdana" pitchFamily="34" charset="0"/>
              </a:rPr>
              <a:t>landscape and regional scales of analysis</a:t>
            </a:r>
            <a:r>
              <a:rPr lang="en-US" sz="1800" smtClean="0">
                <a:latin typeface="Verdana" pitchFamily="34" charset="0"/>
              </a:rPr>
              <a:t>).</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B) The tangible landscape quality recently upheld also by more-than-representational geography (Thrift 1996/2007, Lorimer 2005/ 2008), turning to the most </a:t>
            </a:r>
            <a:r>
              <a:rPr lang="en-US" sz="1800" i="1" smtClean="0">
                <a:latin typeface="Verdana" pitchFamily="34" charset="0"/>
              </a:rPr>
              <a:t>intimate scale</a:t>
            </a:r>
            <a:r>
              <a:rPr lang="en-US" sz="1800" smtClean="0">
                <a:latin typeface="Verdana" pitchFamily="34" charset="0"/>
              </a:rPr>
              <a:t> of landscape articulation, intricately </a:t>
            </a:r>
            <a:r>
              <a:rPr lang="en-US" sz="1800" i="1" smtClean="0">
                <a:latin typeface="Verdana" pitchFamily="34" charset="0"/>
              </a:rPr>
              <a:t>relating the subject </a:t>
            </a:r>
            <a:r>
              <a:rPr lang="en-US" sz="1800" smtClean="0">
                <a:latin typeface="Verdana" pitchFamily="34" charset="0"/>
              </a:rPr>
              <a:t>(observer, user, visitor) </a:t>
            </a:r>
            <a:r>
              <a:rPr lang="en-US" sz="1800" i="1" smtClean="0">
                <a:latin typeface="Verdana" pitchFamily="34" charset="0"/>
              </a:rPr>
              <a:t>with the object</a:t>
            </a:r>
            <a:r>
              <a:rPr lang="en-US" sz="1800" smtClean="0">
                <a:latin typeface="Verdana" pitchFamily="34" charset="0"/>
              </a:rPr>
              <a:t> of perception, intervention or pleasure (landscape).</a:t>
            </a:r>
          </a:p>
          <a:p>
            <a:pPr eaLnBrk="1" hangingPunct="1">
              <a:lnSpc>
                <a:spcPct val="80000"/>
              </a:lnSpc>
            </a:pPr>
            <a:endParaRPr lang="en-US" sz="1800" smtClean="0">
              <a:latin typeface="Verdana" pitchFamily="34" charset="0"/>
            </a:endParaRPr>
          </a:p>
          <a:p>
            <a:pPr eaLnBrk="1" hangingPunct="1">
              <a:lnSpc>
                <a:spcPct val="80000"/>
              </a:lnSpc>
            </a:pPr>
            <a:r>
              <a:rPr lang="en-US" altLang="zh-CN" sz="1800" smtClean="0">
                <a:latin typeface="Verdana" pitchFamily="34" charset="0"/>
                <a:ea typeface="SimSun" pitchFamily="2" charset="-122"/>
              </a:rPr>
              <a:t>C) The enduring intensity of </a:t>
            </a:r>
            <a:r>
              <a:rPr lang="en-US" altLang="zh-CN" sz="1800" i="1" smtClean="0">
                <a:latin typeface="Verdana" pitchFamily="34" charset="0"/>
                <a:ea typeface="SimSun" pitchFamily="2" charset="-122"/>
              </a:rPr>
              <a:t>pleasure</a:t>
            </a:r>
            <a:r>
              <a:rPr lang="en-US" altLang="zh-CN" sz="1800" smtClean="0">
                <a:latin typeface="Verdana" pitchFamily="34" charset="0"/>
                <a:ea typeface="SimSun" pitchFamily="2" charset="-122"/>
              </a:rPr>
              <a:t> sought and found in landscape, since the Renaissance, by a then emerging European bourgeoisie, expresses something profound and constant about the human condition (Daniels in Rose 1996: 345), ‘something’ that links landscape and pleasure or attraction inextricably together.</a:t>
            </a:r>
          </a:p>
          <a:p>
            <a:pPr eaLnBrk="1" hangingPunct="1">
              <a:lnSpc>
                <a:spcPct val="80000"/>
              </a:lnSpc>
            </a:pPr>
            <a:endParaRPr lang="en-US" sz="1800" smtClean="0">
              <a:latin typeface="Verdana" pitchFamily="34" charset="0"/>
            </a:endParaRPr>
          </a:p>
          <a:p>
            <a:pPr eaLnBrk="1" hangingPunct="1">
              <a:lnSpc>
                <a:spcPct val="80000"/>
              </a:lnSpc>
            </a:pPr>
            <a:endParaRPr lang="en-US" sz="800" smtClean="0">
              <a:latin typeface="Calibri" pitchFamily="34" charset="0"/>
            </a:endParaRPr>
          </a:p>
          <a:p>
            <a:pPr eaLnBrk="1" hangingPunct="1">
              <a:lnSpc>
                <a:spcPct val="80000"/>
              </a:lnSpc>
            </a:pPr>
            <a:endParaRPr lang="en-US" sz="500" smtClean="0">
              <a:latin typeface="Verdana" pitchFamily="34" charset="0"/>
            </a:endParaRPr>
          </a:p>
          <a:p>
            <a:pPr>
              <a:lnSpc>
                <a:spcPct val="80000"/>
              </a:lnSpc>
            </a:pPr>
            <a:endParaRPr lang="el-GR" sz="500" smtClean="0">
              <a:latin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 name="Rectangle 2"/>
          <p:cNvSpPr>
            <a:spLocks noGrp="1"/>
          </p:cNvSpPr>
          <p:nvPr>
            <p:ph type="title"/>
          </p:nvPr>
        </p:nvSpPr>
        <p:spPr/>
        <p:txBody>
          <a:bodyPr/>
          <a:lstStyle/>
          <a:p>
            <a:r>
              <a:rPr lang="en-US" sz="3200" smtClean="0">
                <a:latin typeface="Century Gothic" pitchFamily="34" charset="0"/>
              </a:rPr>
              <a:t>Part I. LANDSCAPE</a:t>
            </a:r>
            <a:br>
              <a:rPr lang="en-US" sz="3200" smtClean="0">
                <a:latin typeface="Century Gothic" pitchFamily="34" charset="0"/>
              </a:rPr>
            </a:br>
            <a:r>
              <a:rPr lang="en-US" sz="2800" smtClean="0">
                <a:latin typeface="Century Gothic" pitchFamily="34" charset="0"/>
              </a:rPr>
              <a:t>… to the intangible</a:t>
            </a:r>
            <a:endParaRPr lang="el-GR" sz="2800" smtClean="0">
              <a:latin typeface="Century Gothic" pitchFamily="34" charset="0"/>
            </a:endParaRPr>
          </a:p>
        </p:txBody>
      </p:sp>
      <p:sp>
        <p:nvSpPr>
          <p:cNvPr id="44040" name="Rectangle 3"/>
          <p:cNvSpPr>
            <a:spLocks noGrp="1"/>
          </p:cNvSpPr>
          <p:nvPr>
            <p:ph type="body" sz="half" idx="3"/>
          </p:nvPr>
        </p:nvSpPr>
        <p:spPr>
          <a:xfrm>
            <a:off x="4572000" y="1557338"/>
            <a:ext cx="4410075" cy="4997450"/>
          </a:xfrm>
        </p:spPr>
        <p:txBody>
          <a:bodyPr/>
          <a:lstStyle/>
          <a:p>
            <a:pPr eaLnBrk="1" hangingPunct="1">
              <a:lnSpc>
                <a:spcPct val="80000"/>
              </a:lnSpc>
            </a:pPr>
            <a:r>
              <a:rPr lang="en-US" sz="1800" smtClean="0">
                <a:latin typeface="Verdana" pitchFamily="34" charset="0"/>
              </a:rPr>
              <a:t>Inextricability of landscape definition and landscape production/ reproduction/ consumption from the </a:t>
            </a:r>
            <a:r>
              <a:rPr lang="en-US" sz="1800" i="1" smtClean="0">
                <a:latin typeface="Verdana" pitchFamily="34" charset="0"/>
              </a:rPr>
              <a:t>scale of the human body</a:t>
            </a:r>
            <a:r>
              <a:rPr lang="en-US" sz="1800" smtClean="0">
                <a:latin typeface="Verdana" pitchFamily="34" charset="0"/>
              </a:rPr>
              <a:t> and </a:t>
            </a:r>
            <a:r>
              <a:rPr lang="en-US" sz="1800" i="1" smtClean="0">
                <a:latin typeface="Verdana" pitchFamily="34" charset="0"/>
              </a:rPr>
              <a:t>human reach</a:t>
            </a:r>
            <a:r>
              <a:rPr lang="en-US" sz="1800" smtClean="0">
                <a:latin typeface="Verdana" pitchFamily="34" charset="0"/>
              </a:rPr>
              <a:t>—be that landscape as home, as an economic resource or as an object of recreation, i.e. pleasure of walking.</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Regardless of scale, however, real, perceived or imaginary landscape becomes only through its relationship with its ‘observer’. </a:t>
            </a:r>
            <a:r>
              <a:rPr lang="en-US" sz="1800" i="1" smtClean="0">
                <a:latin typeface="Verdana" pitchFamily="34" charset="0"/>
              </a:rPr>
              <a:t>Multiple ‘landscape spatialities’.</a:t>
            </a:r>
            <a:r>
              <a:rPr lang="en-US" sz="1800" smtClean="0">
                <a:latin typeface="Verdana" pitchFamily="34" charset="0"/>
              </a:rPr>
              <a:t> “We are the landscape”.</a:t>
            </a:r>
          </a:p>
          <a:p>
            <a:pPr eaLnBrk="1" hangingPunct="1">
              <a:lnSpc>
                <a:spcPct val="80000"/>
              </a:lnSpc>
              <a:buFont typeface="Wingdings" pitchFamily="2" charset="2"/>
              <a:buNone/>
            </a:pPr>
            <a:endParaRPr lang="en-US" sz="1800" smtClean="0">
              <a:latin typeface="Verdana" pitchFamily="34" charset="0"/>
            </a:endParaRPr>
          </a:p>
          <a:p>
            <a:pPr eaLnBrk="1" hangingPunct="1">
              <a:lnSpc>
                <a:spcPct val="80000"/>
              </a:lnSpc>
            </a:pPr>
            <a:r>
              <a:rPr lang="en-US" sz="1800" smtClean="0">
                <a:latin typeface="Verdana" pitchFamily="34" charset="0"/>
              </a:rPr>
              <a:t>Our lives  are carried out and assume their meanings through landscapes: quality of life, landscape/place/cultural identity, everyday practices.</a:t>
            </a:r>
          </a:p>
          <a:p>
            <a:pPr eaLnBrk="1" hangingPunct="1">
              <a:lnSpc>
                <a:spcPct val="80000"/>
              </a:lnSpc>
            </a:pPr>
            <a:endParaRPr lang="el-GR" sz="1800" u="sng" smtClean="0">
              <a:latin typeface="Verdana" pitchFamily="34" charset="0"/>
            </a:endParaRPr>
          </a:p>
          <a:p>
            <a:pPr eaLnBrk="1" hangingPunct="1">
              <a:lnSpc>
                <a:spcPct val="80000"/>
              </a:lnSpc>
            </a:pPr>
            <a:endParaRPr lang="el-GR" sz="600" smtClean="0">
              <a:latin typeface="Verdana" pitchFamily="34" charset="0"/>
            </a:endParaRPr>
          </a:p>
          <a:p>
            <a:pPr eaLnBrk="1" hangingPunct="1">
              <a:lnSpc>
                <a:spcPct val="80000"/>
              </a:lnSpc>
            </a:pPr>
            <a:endParaRPr lang="en-US" sz="600" smtClean="0">
              <a:latin typeface="Verdana" pitchFamily="34" charset="0"/>
            </a:endParaRPr>
          </a:p>
          <a:p>
            <a:pPr>
              <a:lnSpc>
                <a:spcPct val="80000"/>
              </a:lnSpc>
            </a:pPr>
            <a:endParaRPr lang="el-GR" sz="600" smtClean="0">
              <a:latin typeface="Verdana" pitchFamily="34" charset="0"/>
            </a:endParaRPr>
          </a:p>
        </p:txBody>
      </p:sp>
      <p:sp>
        <p:nvSpPr>
          <p:cNvPr id="6" name="Content Placeholder 5"/>
          <p:cNvSpPr>
            <a:spLocks noGrp="1"/>
          </p:cNvSpPr>
          <p:nvPr>
            <p:ph sz="quarter" idx="1"/>
          </p:nvPr>
        </p:nvSpPr>
        <p:spPr/>
        <p:txBody>
          <a:bodyPr/>
          <a:lstStyle/>
          <a:p>
            <a:endParaRPr lang="el-GR"/>
          </a:p>
        </p:txBody>
      </p:sp>
      <p:sp>
        <p:nvSpPr>
          <p:cNvPr id="7" name="Content Placeholder 6"/>
          <p:cNvSpPr>
            <a:spLocks noGrp="1"/>
          </p:cNvSpPr>
          <p:nvPr>
            <p:ph sz="quarter" idx="2"/>
          </p:nvPr>
        </p:nvSpPr>
        <p:spPr/>
        <p:txBody>
          <a:bodyPr/>
          <a:lstStyle/>
          <a:p>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a:xfrm>
            <a:off x="609600" y="228600"/>
            <a:ext cx="8153400" cy="990600"/>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Greece—the study context</a:t>
            </a:r>
            <a:endParaRPr lang="el-GR" sz="2800" smtClean="0">
              <a:latin typeface="Century Gothic" pitchFamily="34" charset="0"/>
            </a:endParaRPr>
          </a:p>
        </p:txBody>
      </p:sp>
      <p:sp>
        <p:nvSpPr>
          <p:cNvPr id="46082" name="Rectangle 3"/>
          <p:cNvSpPr>
            <a:spLocks noGrp="1"/>
          </p:cNvSpPr>
          <p:nvPr>
            <p:ph type="body" idx="1"/>
          </p:nvPr>
        </p:nvSpPr>
        <p:spPr>
          <a:xfrm>
            <a:off x="179388" y="1628775"/>
            <a:ext cx="8677275" cy="4968875"/>
          </a:xfrm>
        </p:spPr>
        <p:txBody>
          <a:bodyPr/>
          <a:lstStyle/>
          <a:p>
            <a:pPr>
              <a:lnSpc>
                <a:spcPct val="80000"/>
              </a:lnSpc>
            </a:pPr>
            <a:r>
              <a:rPr lang="en-US" sz="1800" smtClean="0">
                <a:latin typeface="Verdana" pitchFamily="34" charset="0"/>
              </a:rPr>
              <a:t>Downgrading and sometimes downright destruction of the contemporary Greek landscape: widely addressed.  </a:t>
            </a:r>
          </a:p>
          <a:p>
            <a:pPr>
              <a:lnSpc>
                <a:spcPct val="80000"/>
              </a:lnSpc>
              <a:buFont typeface="Wingdings" pitchFamily="2" charset="2"/>
              <a:buNone/>
            </a:pPr>
            <a:endParaRPr lang="en-US" sz="1800" smtClean="0">
              <a:latin typeface="Verdana" pitchFamily="34" charset="0"/>
            </a:endParaRPr>
          </a:p>
          <a:p>
            <a:pPr>
              <a:lnSpc>
                <a:spcPct val="80000"/>
              </a:lnSpc>
            </a:pPr>
            <a:r>
              <a:rPr lang="en-US" sz="1800" smtClean="0">
                <a:latin typeface="Verdana" pitchFamily="34" charset="0"/>
              </a:rPr>
              <a:t>The causes are well-known. Perhaps, most significant among these: a) rampant urbanization in the 1950’s and 1960’s, leading to a mass migration of the rural population into the major urban centers, and to the abandonment of agriculture and livestock raising and b) the boom in the unplanned growth of tourism and vacation home construction—much of it illegal—in the countryside.</a:t>
            </a:r>
          </a:p>
          <a:p>
            <a:pPr>
              <a:lnSpc>
                <a:spcPct val="80000"/>
              </a:lnSpc>
            </a:pPr>
            <a:endParaRPr lang="en-US" sz="1800" smtClean="0">
              <a:latin typeface="Verdana" pitchFamily="34" charset="0"/>
            </a:endParaRPr>
          </a:p>
          <a:p>
            <a:pPr>
              <a:lnSpc>
                <a:spcPct val="80000"/>
              </a:lnSpc>
            </a:pPr>
            <a:r>
              <a:rPr lang="en-US" sz="1800" u="sng" smtClean="0">
                <a:latin typeface="Verdana" pitchFamily="34" charset="0"/>
              </a:rPr>
              <a:t>Within the problem lies its solution: urbanization and tourism. </a:t>
            </a:r>
          </a:p>
          <a:p>
            <a:pPr>
              <a:lnSpc>
                <a:spcPct val="80000"/>
              </a:lnSpc>
            </a:pPr>
            <a:r>
              <a:rPr lang="en-US" sz="1800" smtClean="0">
                <a:latin typeface="Verdana" pitchFamily="34" charset="0"/>
              </a:rPr>
              <a:t>This presentation will mainly elaborate on the deeper causes of the landscape problem in Greece: its cultural roots, as well as the cultural means to its remedy and rectification. It will be argued that:</a:t>
            </a:r>
          </a:p>
          <a:p>
            <a:pPr>
              <a:lnSpc>
                <a:spcPct val="80000"/>
              </a:lnSpc>
            </a:pPr>
            <a:endParaRPr lang="en-US" sz="1800" smtClean="0">
              <a:latin typeface="Verdana" pitchFamily="34" charset="0"/>
            </a:endParaRPr>
          </a:p>
          <a:p>
            <a:pPr>
              <a:lnSpc>
                <a:spcPct val="80000"/>
              </a:lnSpc>
            </a:pPr>
            <a:r>
              <a:rPr lang="en-US" sz="1800" smtClean="0">
                <a:latin typeface="Verdana" pitchFamily="34" charset="0"/>
              </a:rPr>
              <a:t>As Greek landscape problems effectively started with the urbanization boom and unplanned/ illegal recreation development, so Greeks are beginning to re-discover landscape, mainly through a) the country’s urban transformation, giving rise to new ways of life and a yearning for a return to the countryside, and b) through domestic tourism.</a:t>
            </a:r>
            <a:endParaRPr lang="el-GR" sz="1800" smtClean="0">
              <a:latin typeface="Verdana" pitchFamily="34" charset="0"/>
            </a:endParaRPr>
          </a:p>
          <a:p>
            <a:pPr>
              <a:lnSpc>
                <a:spcPct val="80000"/>
              </a:lnSpc>
            </a:pPr>
            <a:endParaRPr lang="el-GR" sz="1800" smtClean="0">
              <a:latin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p:nvPr>
        </p:nvSpPr>
        <p:spPr>
          <a:xfrm>
            <a:off x="179388" y="228600"/>
            <a:ext cx="8964612" cy="1112838"/>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Greece—the cultural backdrop</a:t>
            </a:r>
            <a:endParaRPr lang="el-GR" sz="2800" smtClean="0">
              <a:latin typeface="Century Gothic" pitchFamily="34" charset="0"/>
            </a:endParaRPr>
          </a:p>
        </p:txBody>
      </p:sp>
      <p:sp>
        <p:nvSpPr>
          <p:cNvPr id="48130" name="Rectangle 3"/>
          <p:cNvSpPr>
            <a:spLocks noGrp="1"/>
          </p:cNvSpPr>
          <p:nvPr>
            <p:ph type="body" idx="1"/>
          </p:nvPr>
        </p:nvSpPr>
        <p:spPr>
          <a:xfrm>
            <a:off x="395288" y="1773238"/>
            <a:ext cx="8353425" cy="4752975"/>
          </a:xfrm>
        </p:spPr>
        <p:txBody>
          <a:bodyPr/>
          <a:lstStyle/>
          <a:p>
            <a:pPr>
              <a:lnSpc>
                <a:spcPct val="80000"/>
              </a:lnSpc>
            </a:pPr>
            <a:r>
              <a:rPr lang="en-US" sz="1800" smtClean="0">
                <a:latin typeface="Verdana" pitchFamily="34" charset="0"/>
              </a:rPr>
              <a:t>In search of the necessarily </a:t>
            </a:r>
            <a:r>
              <a:rPr lang="en-US" sz="1800" i="1" smtClean="0">
                <a:latin typeface="Verdana" pitchFamily="34" charset="0"/>
              </a:rPr>
              <a:t>urban</a:t>
            </a:r>
            <a:r>
              <a:rPr lang="en-US" sz="1800" smtClean="0">
                <a:latin typeface="Verdana" pitchFamily="34" charset="0"/>
              </a:rPr>
              <a:t> origins of a landscape conscience, the legal, historical, aesthetic, and socio-cultural trajectory of Greeks’ relationship with their landscapes has already been examined elsewhere (Terkenli 2010, Manolidis 2008, Stathatos 1996). </a:t>
            </a:r>
          </a:p>
          <a:p>
            <a:pPr>
              <a:lnSpc>
                <a:spcPct val="80000"/>
              </a:lnSpc>
              <a:buFont typeface="Wingdings" pitchFamily="2" charset="2"/>
              <a:buNone/>
            </a:pPr>
            <a:endParaRPr lang="en-US" sz="1800" smtClean="0">
              <a:latin typeface="Verdana" pitchFamily="34" charset="0"/>
            </a:endParaRPr>
          </a:p>
          <a:p>
            <a:pPr>
              <a:lnSpc>
                <a:spcPct val="80000"/>
              </a:lnSpc>
            </a:pPr>
            <a:r>
              <a:rPr lang="en-US" sz="1800" smtClean="0">
                <a:latin typeface="Verdana" pitchFamily="34" charset="0"/>
              </a:rPr>
              <a:t>The unfulfilled cultural geography of the Greek landscape has its origins in a multitude of factors, such as: the deficient industrialization of the country; the prevalence of a ‘market-place principle’ among its populace (McNeill 1978); the role of Greek Orthodox ecclesiastical art in landscape representations; the lack of a sense of commons concerning environmental resources: only a few, but critical, pieces of the puzzle.</a:t>
            </a:r>
          </a:p>
          <a:p>
            <a:pPr>
              <a:lnSpc>
                <a:spcPct val="80000"/>
              </a:lnSpc>
              <a:buFont typeface="Wingdings" pitchFamily="2" charset="2"/>
              <a:buNone/>
            </a:pPr>
            <a:endParaRPr lang="en-US" sz="1800" smtClean="0">
              <a:latin typeface="Verdana" pitchFamily="34" charset="0"/>
            </a:endParaRPr>
          </a:p>
          <a:p>
            <a:pPr>
              <a:lnSpc>
                <a:spcPct val="80000"/>
              </a:lnSpc>
            </a:pPr>
            <a:r>
              <a:rPr lang="en-US" sz="1800" smtClean="0">
                <a:latin typeface="Verdana" pitchFamily="34" charset="0"/>
              </a:rPr>
              <a:t>Although any sort of spatial conscience generally attributed to a cultural system tends to find its roots in the history of a modern nation-state, caution must be exercised in generalizing and totalizing as regards whole cultures or social systems.</a:t>
            </a:r>
          </a:p>
          <a:p>
            <a:pPr>
              <a:lnSpc>
                <a:spcPct val="80000"/>
              </a:lnSpc>
            </a:pPr>
            <a:endParaRPr lang="el-GR" sz="17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6"/>
          <p:cNvSpPr>
            <a:spLocks noGrp="1"/>
          </p:cNvSpPr>
          <p:nvPr>
            <p:ph/>
          </p:nvPr>
        </p:nvSpPr>
        <p:spPr>
          <a:xfrm>
            <a:off x="250825" y="404813"/>
            <a:ext cx="8280400" cy="6192837"/>
          </a:xfrm>
        </p:spPr>
        <p:txBody>
          <a:bodyPr/>
          <a:lstStyle/>
          <a:p>
            <a:pPr>
              <a:lnSpc>
                <a:spcPct val="85000"/>
              </a:lnSpc>
            </a:pPr>
            <a:r>
              <a:rPr lang="en-US" sz="1800" smtClean="0">
                <a:latin typeface="Verdana" pitchFamily="34" charset="0"/>
              </a:rPr>
              <a:t>P</a:t>
            </a:r>
            <a:r>
              <a:rPr lang="en-GB" sz="1800" smtClean="0">
                <a:latin typeface="Verdana" pitchFamily="34" charset="0"/>
              </a:rPr>
              <a:t>ost-war Greece: modernization and development defined mostly in economic terms, often to the detriment of environmental, socio-cultural or civic values</a:t>
            </a:r>
            <a:r>
              <a:rPr lang="en-US" sz="1800" smtClean="0">
                <a:latin typeface="Verdana" pitchFamily="34" charset="0"/>
              </a:rPr>
              <a:t>.</a:t>
            </a:r>
          </a:p>
          <a:p>
            <a:pPr>
              <a:lnSpc>
                <a:spcPct val="85000"/>
              </a:lnSpc>
              <a:buFont typeface="Wingdings" pitchFamily="2" charset="2"/>
              <a:buNone/>
            </a:pPr>
            <a:endParaRPr lang="en-US" sz="1800" smtClean="0">
              <a:latin typeface="Verdana" pitchFamily="34" charset="0"/>
            </a:endParaRPr>
          </a:p>
          <a:p>
            <a:pPr>
              <a:lnSpc>
                <a:spcPct val="85000"/>
              </a:lnSpc>
            </a:pPr>
            <a:r>
              <a:rPr lang="en-US" sz="1800" smtClean="0">
                <a:latin typeface="Verdana" pitchFamily="34" charset="0"/>
              </a:rPr>
              <a:t>The disintegration of the traditional environmental conscience of formerly rural populations with regard to outdoor resources, including the landscape, has been replaced by rampant laisser-faire capitalism, land speculation, illegal construction, and short-term profit in most entrepreneurial activity domains.</a:t>
            </a:r>
          </a:p>
          <a:p>
            <a:pPr>
              <a:lnSpc>
                <a:spcPct val="85000"/>
              </a:lnSpc>
            </a:pPr>
            <a:endParaRPr lang="en-US" sz="1800" smtClean="0">
              <a:latin typeface="Verdana" pitchFamily="34" charset="0"/>
            </a:endParaRPr>
          </a:p>
          <a:p>
            <a:pPr>
              <a:lnSpc>
                <a:spcPct val="85000"/>
              </a:lnSpc>
            </a:pPr>
            <a:r>
              <a:rPr lang="en-US" sz="1800" smtClean="0">
                <a:latin typeface="Verdana" pitchFamily="34" charset="0"/>
              </a:rPr>
              <a:t>‘As far as the Greek perception of natural space is concerned, the problem is exacerbated by a peculiarly Greek form of parochialism, whereby allegiance is pledged to extremely small territorial subdivisions, down to the level of neighborhood or village’ (Stathatos 1996:16). </a:t>
            </a:r>
          </a:p>
          <a:p>
            <a:pPr>
              <a:lnSpc>
                <a:spcPct val="85000"/>
              </a:lnSpc>
            </a:pPr>
            <a:endParaRPr lang="en-US" sz="1800" smtClean="0">
              <a:latin typeface="Verdana" pitchFamily="34" charset="0"/>
            </a:endParaRPr>
          </a:p>
          <a:p>
            <a:pPr>
              <a:lnSpc>
                <a:spcPct val="85000"/>
              </a:lnSpc>
            </a:pPr>
            <a:r>
              <a:rPr lang="en-GB" sz="1800" smtClean="0">
                <a:latin typeface="Verdana" pitchFamily="34" charset="0"/>
              </a:rPr>
              <a:t>Long-term cultural particularities, such as clientelism and patronage, have been responsible for an atrophic civil society (Demertzis 1997), with serious repercussions on community life. ‘Despite decades of social and economic change, the state still overwhelms civil society, and personal and family ties remain significant in most areas of life. The domination of civil society by the state is an overwhelming fact of Greek economic, social, and political life’ (Legg &amp; Roberts 1997:72).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p:nvPr>
        </p:nvSpPr>
        <p:spPr>
          <a:xfrm>
            <a:off x="611188" y="260350"/>
            <a:ext cx="8153400" cy="990600"/>
          </a:xfrm>
        </p:spPr>
        <p:txBody>
          <a:bodyPr/>
          <a:lstStyle/>
          <a:p>
            <a:r>
              <a:rPr lang="en-US" sz="3200" smtClean="0">
                <a:latin typeface="Century Gothic" pitchFamily="34" charset="0"/>
              </a:rPr>
              <a:t>Part II. LANDSCAPE AND SOCIETY</a:t>
            </a:r>
            <a:br>
              <a:rPr lang="en-US" sz="3200" smtClean="0">
                <a:latin typeface="Century Gothic" pitchFamily="34" charset="0"/>
              </a:rPr>
            </a:br>
            <a:r>
              <a:rPr lang="en-US" sz="2800" smtClean="0">
                <a:latin typeface="Century Gothic" pitchFamily="34" charset="0"/>
              </a:rPr>
              <a:t>The Case of Greece—a matter of conscience</a:t>
            </a:r>
            <a:endParaRPr lang="el-GR" sz="2800" smtClean="0">
              <a:latin typeface="Century Gothic" pitchFamily="34" charset="0"/>
            </a:endParaRPr>
          </a:p>
        </p:txBody>
      </p:sp>
      <p:sp>
        <p:nvSpPr>
          <p:cNvPr id="52226" name="Rectangle 3"/>
          <p:cNvSpPr>
            <a:spLocks noGrp="1"/>
          </p:cNvSpPr>
          <p:nvPr>
            <p:ph type="body" idx="1"/>
          </p:nvPr>
        </p:nvSpPr>
        <p:spPr>
          <a:xfrm>
            <a:off x="179388" y="1600200"/>
            <a:ext cx="8515350" cy="5257800"/>
          </a:xfrm>
        </p:spPr>
        <p:txBody>
          <a:bodyPr/>
          <a:lstStyle/>
          <a:p>
            <a:pPr>
              <a:lnSpc>
                <a:spcPct val="80000"/>
              </a:lnSpc>
            </a:pPr>
            <a:r>
              <a:rPr lang="en-GB" sz="1800" smtClean="0">
                <a:latin typeface="Verdana" pitchFamily="34" charset="0"/>
              </a:rPr>
              <a:t>Consequently, environmental and landscape matters were relegated to the jurisdiction of the state and absolved of individual, personal responsibility, despite the fact that such attitudes are detrimental to the environment and the landscape: many of the threats the latter face need countering by long-term policies that often demand the sacrifice of short-term private interests.</a:t>
            </a:r>
          </a:p>
          <a:p>
            <a:pPr>
              <a:lnSpc>
                <a:spcPct val="80000"/>
              </a:lnSpc>
              <a:buFont typeface="Wingdings" pitchFamily="2" charset="2"/>
              <a:buNone/>
            </a:pPr>
            <a:endParaRPr lang="el-GR" sz="1800" smtClean="0">
              <a:latin typeface="Verdana" pitchFamily="34" charset="0"/>
            </a:endParaRPr>
          </a:p>
          <a:p>
            <a:pPr>
              <a:lnSpc>
                <a:spcPct val="80000"/>
              </a:lnSpc>
            </a:pPr>
            <a:r>
              <a:rPr lang="en-US" sz="1800" smtClean="0">
                <a:latin typeface="Verdana" pitchFamily="34" charset="0"/>
              </a:rPr>
              <a:t>Thus, landscape never constituted a collective good for most Greeks, and especially for urban Greeks. No sense of the landscape as part of a common home (Terkenli 1993).</a:t>
            </a:r>
          </a:p>
          <a:p>
            <a:pPr>
              <a:lnSpc>
                <a:spcPct val="80000"/>
              </a:lnSpc>
              <a:buFont typeface="Wingdings" pitchFamily="2" charset="2"/>
              <a:buNone/>
            </a:pPr>
            <a:endParaRPr lang="en-GB" sz="1800" smtClean="0">
              <a:latin typeface="Verdana" pitchFamily="34" charset="0"/>
            </a:endParaRPr>
          </a:p>
          <a:p>
            <a:pPr>
              <a:lnSpc>
                <a:spcPct val="80000"/>
              </a:lnSpc>
            </a:pPr>
            <a:r>
              <a:rPr lang="en-US" sz="1800" u="sng" smtClean="0">
                <a:latin typeface="Verdana" pitchFamily="34" charset="0"/>
              </a:rPr>
              <a:t>Greece’s problematic relationship with its landscape is a cultural problem</a:t>
            </a:r>
            <a:r>
              <a:rPr lang="en-US" sz="1800" smtClean="0">
                <a:latin typeface="Verdana" pitchFamily="34" charset="0"/>
              </a:rPr>
              <a:t>: it may be traced to lack of a defined and well-developed landscape conscience in the country, as compared to other modern (European or not) nation-states. </a:t>
            </a:r>
          </a:p>
          <a:p>
            <a:pPr>
              <a:lnSpc>
                <a:spcPct val="80000"/>
              </a:lnSpc>
            </a:pPr>
            <a:endParaRPr lang="en-US" sz="1800" smtClean="0">
              <a:latin typeface="Verdana" pitchFamily="34" charset="0"/>
            </a:endParaRPr>
          </a:p>
          <a:p>
            <a:pPr>
              <a:lnSpc>
                <a:spcPct val="80000"/>
              </a:lnSpc>
            </a:pPr>
            <a:r>
              <a:rPr lang="en-US" sz="1800" smtClean="0">
                <a:latin typeface="Verdana" pitchFamily="34" charset="0"/>
              </a:rPr>
              <a:t>If ‘conscience’ is defined as the mixture of perceptions, thoughts and emotions, it presupposes the existence of an external world (Sutherland 1989). Landscape conscience refers then to the distinctive bonds (conscious or subconscious) that characterize a person’s or a people’s relationships with their landscapes. </a:t>
            </a:r>
          </a:p>
          <a:p>
            <a:pPr>
              <a:lnSpc>
                <a:spcPct val="80000"/>
              </a:lnSpc>
            </a:pPr>
            <a:endParaRPr lang="el-GR" sz="190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413</TotalTime>
  <Words>3489</Words>
  <Application>Microsoft Office PowerPoint</Application>
  <PresentationFormat>On-screen Show (4:3)</PresentationFormat>
  <Paragraphs>159</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Διάμεσος</vt:lpstr>
      <vt:lpstr>Picture</vt:lpstr>
      <vt:lpstr>Landscape, a Societal Issue: the Example of Greece</vt:lpstr>
      <vt:lpstr>Context and Objectives</vt:lpstr>
      <vt:lpstr>Part I. LANDSCAPE Landscape and Geography</vt:lpstr>
      <vt:lpstr>Part I. LANDSCAPE From the tangible …</vt:lpstr>
      <vt:lpstr>Part I. LANDSCAPE … to the intangible</vt:lpstr>
      <vt:lpstr>Part II. LANDSCAPE AND SOCIETY The Case of Greece—the study context</vt:lpstr>
      <vt:lpstr>Part II. LANDSCAPE AND SOCIETY The Case of Greece—the cultural backdrop</vt:lpstr>
      <vt:lpstr>Slide 8</vt:lpstr>
      <vt:lpstr>Part II. LANDSCAPE AND SOCIETY The Case of Greece—a matter of conscience</vt:lpstr>
      <vt:lpstr>Slide 10</vt:lpstr>
      <vt:lpstr>Part II. LANDSCAPE AND SOCIETY The Case of Greece—historical/ cultural causes</vt:lpstr>
      <vt:lpstr>Part II. LANDSCAPE AND SOCIETY The Case of Greece—historical/ cultural causes</vt:lpstr>
      <vt:lpstr>Part II. LANDSCAPE AND SOCIETY The Case of Greece—urbanization and tourism</vt:lpstr>
      <vt:lpstr>Part II. LANDSCAPE AND SOCIETY The Case of Greece—urbanization and tourism</vt:lpstr>
      <vt:lpstr>Part II. LANDSCAPE AND SOCIETY The Case of Greece—urbanization and tourism</vt:lpstr>
      <vt:lpstr>Slide 16</vt:lpstr>
      <vt:lpstr>Part III. LANDSCAPE IN TRANSITION Landscape in a time of change</vt:lpstr>
      <vt:lpstr>Part III. LANDSCAPE IN TRANSITION Crisis and the tangible landscape</vt:lpstr>
      <vt:lpstr>Part III. LANDSCAPE IN TRANSITION Crisis and the intangible landscape</vt:lpstr>
      <vt:lpstr>Part III. LANDSCAPE IN TRANSITION Crisis and the intangible landscape</vt:lpstr>
      <vt:lpstr>Part III. LANDSCAPE IN TRANSITION Summing up: Landscape in a changing world</vt:lpstr>
      <vt:lpstr>Concluding thoughts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Eleni Tzortzaki</dc:creator>
  <cp:lastModifiedBy>epavlis</cp:lastModifiedBy>
  <cp:revision>28</cp:revision>
  <dcterms:created xsi:type="dcterms:W3CDTF">2012-09-17T10:53:22Z</dcterms:created>
  <dcterms:modified xsi:type="dcterms:W3CDTF">2013-07-04T08:28:49Z</dcterms:modified>
</cp:coreProperties>
</file>