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0" r:id="rId5"/>
    <p:sldId id="262" r:id="rId6"/>
    <p:sldId id="273" r:id="rId7"/>
    <p:sldId id="268" r:id="rId8"/>
    <p:sldId id="261" r:id="rId9"/>
    <p:sldId id="282" r:id="rId10"/>
    <p:sldId id="271" r:id="rId11"/>
    <p:sldId id="283" r:id="rId12"/>
    <p:sldId id="284" r:id="rId13"/>
    <p:sldId id="285" r:id="rId14"/>
    <p:sldId id="267" r:id="rId15"/>
    <p:sldId id="266" r:id="rId16"/>
    <p:sldId id="279" r:id="rId17"/>
    <p:sldId id="275" r:id="rId18"/>
    <p:sldId id="276" r:id="rId19"/>
    <p:sldId id="281" r:id="rId20"/>
    <p:sldId id="288" r:id="rId21"/>
    <p:sldId id="272" r:id="rId22"/>
    <p:sldId id="286" r:id="rId23"/>
    <p:sldId id="277" r:id="rId24"/>
    <p:sldId id="278" r:id="rId25"/>
    <p:sldId id="264" r:id="rId26"/>
    <p:sldId id="265" r:id="rId27"/>
    <p:sldId id="280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7CCE6-10DB-95A5-D5C7-778017EF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1DFA3E-FF7D-8196-6330-FBF7BFA8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EB7232-57BF-5CE2-F456-A2161189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8EE8BA-0C17-0F5C-A40A-2F70FC14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BAA53-6E5B-9E4B-6344-434592A0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4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645CC-48FA-EAE4-9489-A28438CD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8BC8E1-3F58-2691-2AD7-CFD40961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0415CE-0A65-F2A0-5769-A1DFF834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C6119-D1E5-51BB-F4F9-94564852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3A5DB-4569-C50B-8BA8-551EFFEF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6D720B-DE56-1491-282A-766136C0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DBAFD-DC06-1750-5ACF-D5E5699FE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B015C-BA53-28B5-353A-06F593F7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71A1BA-E2CD-BBEB-5297-8F2B743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3D2DA-2554-CAEF-9E93-2069C367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DECF6-E331-7F3A-6754-EBC9A879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7910E-A66D-3C0E-89D6-0D96CFDB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616D0-764D-C9E5-8BEB-71EDB466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44E25-AA54-D4DB-3101-AAC4F8E7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85E9DE-C755-F332-5A29-541E1B75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0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A6F07-545E-A796-5EE5-1DAB1DEB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D92074-7C5C-921B-D8A0-B2D39C5E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D7EA8-2BA6-0E64-D26B-F0C7CC37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FDF41-3B37-BF83-61F0-B1DF2E46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9908E-152E-01F1-79F8-08609D33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62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2CF6-C6CC-500D-C873-0FA19313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080CD-AB69-A581-C1D0-0F5E05AF2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643D96-D837-79C0-6B5D-10882B9E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8BCFD2-F23A-33AC-8A1F-38EB591A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2CB03-1BE6-FB61-8051-892620CB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F6F87A-E478-12AE-348A-BA1DF930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1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3C338-4471-13F6-0AC8-11C1E868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8272CC-45E3-1256-B8B1-3DA6983B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6108A5-E175-1653-146E-C0E6A09E5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02AA36-6D0C-8593-2301-E001A312A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299738-2AC1-F768-5C96-E4EE0E8AD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57D38D-E011-67E9-AC50-9F1123CE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1FF7EF-4855-2DE4-C937-883C82FC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E0771B-BBDA-C193-F5D2-687178E5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99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32963-8C8C-50EC-605E-B1987453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614EDE-D802-02A9-0003-863018BB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26D4DF-D5B4-2321-F45C-A094B7AC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4427D4-5CBF-AE94-EB00-94691165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66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0367A5-9C33-B4B0-6DCE-F4F1CD51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4BE8EF-C537-C128-3A7E-B9B59759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CB144F-53F3-F302-6BB6-31A46B48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3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DC7CE-C444-710F-79F6-7FD9B0DF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FB029-89FD-40BC-1346-2DBA2D1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6F8F77-36B7-43C2-62B2-532F7435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9D6277-BBDF-E8CF-9703-2805FDE7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845C07-6B53-82AC-4ACC-65DC677E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85F4F-A588-1FF6-9884-DF416C9A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00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1E306-0FF8-7D84-6BFB-1D4BCDDF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A098E6-99F4-6084-CC28-67385AA5D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7AE5D6-353C-670E-EE57-204F07C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53CDAB-A253-3263-7F9D-63466598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4E28A-3196-C144-42A9-CDF6A712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267F2B-CA09-EA2F-6A9C-19C62C2C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8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E48A93-B06D-F197-E25E-13CC204A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44F97B-A19E-1669-BCE3-B079EC3D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C9AC8-02F4-5C88-0A39-84E5C15A5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2F6C-52AB-49F0-BA30-17663A75547F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CE9257-68A6-3E6F-8D61-14CF6AF58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42C6DB-4879-2A7B-F3A7-1FDF39300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3295-7B17-4913-A59A-82BEE1F45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2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festival.gr/el/movie/movie/1435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mpaschalidou@uth.gr" TargetMode="External"/><Relationship Id="rId13" Type="http://schemas.openxmlformats.org/officeDocument/2006/relationships/hyperlink" Target="mailto:gpapakon@uth.gr" TargetMode="External"/><Relationship Id="rId3" Type="http://schemas.openxmlformats.org/officeDocument/2006/relationships/hyperlink" Target="mailto:kpapage@thea.auth.gr" TargetMode="External"/><Relationship Id="rId7" Type="http://schemas.openxmlformats.org/officeDocument/2006/relationships/hyperlink" Target="mailto:tzed@hmu.gr" TargetMode="External"/><Relationship Id="rId12" Type="http://schemas.openxmlformats.org/officeDocument/2006/relationships/hyperlink" Target="mailto:yanskop@gmail.com" TargetMode="External"/><Relationship Id="rId2" Type="http://schemas.openxmlformats.org/officeDocument/2006/relationships/hyperlink" Target="mailto:elisag@otenet.g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nos.kouros@ymail.com" TargetMode="External"/><Relationship Id="rId11" Type="http://schemas.openxmlformats.org/officeDocument/2006/relationships/hyperlink" Target="mailto:gkitsios@mus.auth.gr" TargetMode="External"/><Relationship Id="rId5" Type="http://schemas.openxmlformats.org/officeDocument/2006/relationships/hyperlink" Target="mailto:m.kriara@gmail.com" TargetMode="External"/><Relationship Id="rId15" Type="http://schemas.openxmlformats.org/officeDocument/2006/relationships/hyperlink" Target="mailto:fatourosaris@hotmail.com" TargetMode="External"/><Relationship Id="rId10" Type="http://schemas.openxmlformats.org/officeDocument/2006/relationships/hyperlink" Target="mailto:kfanouraki@theatre.uoa.gr" TargetMode="External"/><Relationship Id="rId4" Type="http://schemas.openxmlformats.org/officeDocument/2006/relationships/hyperlink" Target="mailto:dpapadd@gmail.com" TargetMode="External"/><Relationship Id="rId9" Type="http://schemas.openxmlformats.org/officeDocument/2006/relationships/hyperlink" Target="mailto:Lsofos@aegean.gr" TargetMode="External"/><Relationship Id="rId14" Type="http://schemas.openxmlformats.org/officeDocument/2006/relationships/hyperlink" Target="mailto:kyriakoulakospanagiotis@gmail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pimorfosi@parliament.g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FE9024-3578-C23C-6724-837BBE0A707A}"/>
              </a:ext>
            </a:extLst>
          </p:cNvPr>
          <p:cNvSpPr txBox="1"/>
          <p:nvPr/>
        </p:nvSpPr>
        <p:spPr>
          <a:xfrm>
            <a:off x="1652210" y="1811046"/>
            <a:ext cx="88834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ΔΙΑΠΛΑΣΙΣ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8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cs typeface="Times New Roman" panose="02020603050405020304" pitchFamily="18" charset="0"/>
              </a:rPr>
              <a:t>Διαπανεπιστημιακό πρόγραμμα παραγωγής φοιτητικών ντοκιμαντέρ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cs typeface="Times New Roman" panose="02020603050405020304" pitchFamily="18" charset="0"/>
              </a:rPr>
              <a:t>με πρωτοβουλία του Τηλεοπτικού Σταθμού της Βουλής των Ελλήνων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l-GR" sz="2800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ΟΔΗΓΙΕΣ &amp; ΠΛΗΡΟΦΟΡΙΕΣ                                                                               ΠΡΟΣ ΤΙΣ ΦΟΙΤΗΤΡΙΕΣ &amp; ΤΟΥΣ ΦΟΙΤΗΤΕΣ 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B0EF84-9E5D-B573-6CD5-87525151EC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36" y="405824"/>
            <a:ext cx="2155307" cy="128093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40F338CF-7834-1266-158E-2874EA3C99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448" y="405824"/>
            <a:ext cx="2697797" cy="1297868"/>
          </a:xfrm>
          <a:prstGeom prst="rect">
            <a:avLst/>
          </a:prstGeom>
        </p:spPr>
      </p:pic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8633" y="5042519"/>
            <a:ext cx="3133817" cy="8522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02153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022554" y="599768"/>
            <a:ext cx="103409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ΔΙΑΠΛΑΣΙΣ 2024</a:t>
            </a:r>
          </a:p>
          <a:p>
            <a:pPr algn="just"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Φέτος, συμμετέχουν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57</a:t>
            </a:r>
            <a:r>
              <a:rPr lang="el-GR" sz="2000" dirty="0">
                <a:ea typeface="Times New Roman" panose="02020603050405020304" pitchFamily="18" charset="0"/>
              </a:rPr>
              <a:t> επιδοτούμενοι/ες </a:t>
            </a:r>
            <a:r>
              <a:rPr lang="el-GR" sz="2000" dirty="0" smtClean="0">
                <a:ea typeface="Times New Roman" panose="02020603050405020304" pitchFamily="18" charset="0"/>
              </a:rPr>
              <a:t>&amp; </a:t>
            </a:r>
            <a:r>
              <a:rPr lang="el-GR" sz="2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9</a:t>
            </a:r>
            <a:r>
              <a:rPr lang="el-GR" sz="2000" dirty="0" smtClean="0">
                <a:ea typeface="Times New Roman" panose="02020603050405020304" pitchFamily="18" charset="0"/>
              </a:rPr>
              <a:t> </a:t>
            </a:r>
            <a:r>
              <a:rPr lang="el-GR" sz="2000" dirty="0">
                <a:ea typeface="Times New Roman" panose="02020603050405020304" pitchFamily="18" charset="0"/>
              </a:rPr>
              <a:t>εθελοντές/</a:t>
            </a:r>
            <a:r>
              <a:rPr lang="el-GR" sz="2000" dirty="0" err="1">
                <a:ea typeface="Times New Roman" panose="02020603050405020304" pitchFamily="18" charset="0"/>
              </a:rPr>
              <a:t>ριες </a:t>
            </a:r>
            <a:r>
              <a:rPr lang="el-GR" sz="2000" dirty="0">
                <a:ea typeface="Times New Roman" panose="02020603050405020304" pitchFamily="18" charset="0"/>
              </a:rPr>
              <a:t>φοιτητές &amp; φοιτήτριες, καθώς και </a:t>
            </a:r>
            <a:r>
              <a:rPr lang="el-GR" sz="2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63</a:t>
            </a:r>
            <a:r>
              <a:rPr lang="el-GR" sz="2000" dirty="0" smtClean="0">
                <a:ea typeface="Times New Roman" panose="02020603050405020304" pitchFamily="18" charset="0"/>
              </a:rPr>
              <a:t> </a:t>
            </a:r>
            <a:r>
              <a:rPr lang="el-GR" sz="2000" dirty="0">
                <a:ea typeface="Times New Roman" panose="02020603050405020304" pitchFamily="18" charset="0"/>
              </a:rPr>
              <a:t>σύνδεσμοι καθηγητές, από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40</a:t>
            </a:r>
            <a:r>
              <a:rPr lang="el-GR" sz="2000" dirty="0">
                <a:ea typeface="Times New Roman" panose="02020603050405020304" pitchFamily="18" charset="0"/>
              </a:rPr>
              <a:t> Τμήματα, από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19</a:t>
            </a:r>
            <a:r>
              <a:rPr lang="el-GR" sz="2000" dirty="0">
                <a:ea typeface="Times New Roman" panose="02020603050405020304" pitchFamily="18" charset="0"/>
              </a:rPr>
              <a:t> ΑΕΙ. </a:t>
            </a:r>
          </a:p>
          <a:p>
            <a:pPr algn="just"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Η φετινή θεματική κατεύθυνση είναι η «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Βία</a:t>
            </a:r>
            <a:r>
              <a:rPr lang="el-GR" sz="2000" dirty="0">
                <a:ea typeface="Times New Roman" panose="02020603050405020304" pitchFamily="18" charset="0"/>
              </a:rPr>
              <a:t>» στις διάφορες εκφάνσεις της 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(άμεση, έμμεση, δομική, φυσική/σωματική, ένοπλη, σεξουαλική, συναισθηματική, ψυχολογική, λεκτική, </a:t>
            </a:r>
            <a:r>
              <a:rPr lang="el-GR" sz="2000" dirty="0" err="1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έμφυλη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ενδοοικογενειακή, σχολική, παιδική, αθλητική/</a:t>
            </a:r>
            <a:r>
              <a:rPr lang="el-GR" sz="2000" dirty="0" err="1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οπαδική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νόμιμη, κρατική, εθνική, πολεμική, ιστορική, πολιτισμική, πνευματική, οικονομική, ρατσιστική, θρησκευτική, </a:t>
            </a:r>
            <a:r>
              <a:rPr lang="el-GR" sz="2000" dirty="0" err="1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οδηγική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τεχνολογική, διαδικτυακή, τηλεοπτική, .... η βία ως θέαμα, η βία στην Τέχνη, η βία ως άθλημα/σπορ, η βία κατά των ζώων, η βία στη φύση και στα φυσικά φαινόμενα, κ.α.). </a:t>
            </a:r>
          </a:p>
          <a:p>
            <a:pPr algn="just">
              <a:spcAft>
                <a:spcPts val="0"/>
              </a:spcAft>
            </a:pPr>
            <a:endParaRPr lang="el-GR" sz="2000" dirty="0">
              <a:solidFill>
                <a:srgbClr val="24242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Το καλωσόρισμα των φοιτητών/</a:t>
            </a:r>
            <a:r>
              <a:rPr lang="el-GR" sz="2000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ριών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θα γίνει το 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Σάββατο 6/4, 17:00-19:30 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μέσω της πλατφόρμας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open e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του Πανεπιστημίου Αιγαίου, με συντονιστή τον σύνδεσμο καθηγητή Παναγιώτη </a:t>
            </a:r>
            <a:r>
              <a:rPr lang="el-GR" sz="2000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Κυριακουλάκο</a:t>
            </a:r>
            <a:r>
              <a:rPr lang="el-GR" sz="20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Το δίμηνο διαδικτυακό σεμινάριο, που συντονίζει ο ομότιμος καθηγητής Γιώργος Παπακωνσταντίνου, θα διεξάγεται κάθε 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Τρίτη </a:t>
            </a:r>
            <a:r>
              <a:rPr lang="el-GR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18:00-21:00</a:t>
            </a:r>
            <a:r>
              <a:rPr lang="el-GR" sz="2000" dirty="0" smtClean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88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1564398"/>
              </p:ext>
            </p:extLst>
          </p:nvPr>
        </p:nvGraphicFramePr>
        <p:xfrm>
          <a:off x="838201" y="723208"/>
          <a:ext cx="10882743" cy="5286893"/>
        </p:xfrm>
        <a:graphic>
          <a:graphicData uri="http://schemas.openxmlformats.org/drawingml/2006/table">
            <a:tbl>
              <a:tblPr/>
              <a:tblGrid>
                <a:gridCol w="331758">
                  <a:extLst>
                    <a:ext uri="{9D8B030D-6E8A-4147-A177-3AD203B41FA5}">
                      <a16:colId xmlns:a16="http://schemas.microsoft.com/office/drawing/2014/main" xmlns="" val="2371960964"/>
                    </a:ext>
                  </a:extLst>
                </a:gridCol>
                <a:gridCol w="956692">
                  <a:extLst>
                    <a:ext uri="{9D8B030D-6E8A-4147-A177-3AD203B41FA5}">
                      <a16:colId xmlns:a16="http://schemas.microsoft.com/office/drawing/2014/main" xmlns="" val="3218911047"/>
                    </a:ext>
                  </a:extLst>
                </a:gridCol>
                <a:gridCol w="2738918">
                  <a:extLst>
                    <a:ext uri="{9D8B030D-6E8A-4147-A177-3AD203B41FA5}">
                      <a16:colId xmlns:a16="http://schemas.microsoft.com/office/drawing/2014/main" xmlns="" val="3830123990"/>
                    </a:ext>
                  </a:extLst>
                </a:gridCol>
                <a:gridCol w="2963141">
                  <a:extLst>
                    <a:ext uri="{9D8B030D-6E8A-4147-A177-3AD203B41FA5}">
                      <a16:colId xmlns:a16="http://schemas.microsoft.com/office/drawing/2014/main" xmlns="" val="636053867"/>
                    </a:ext>
                  </a:extLst>
                </a:gridCol>
                <a:gridCol w="1869965">
                  <a:extLst>
                    <a:ext uri="{9D8B030D-6E8A-4147-A177-3AD203B41FA5}">
                      <a16:colId xmlns:a16="http://schemas.microsoft.com/office/drawing/2014/main" xmlns="" val="2539892937"/>
                    </a:ext>
                  </a:extLst>
                </a:gridCol>
                <a:gridCol w="922290">
                  <a:extLst>
                    <a:ext uri="{9D8B030D-6E8A-4147-A177-3AD203B41FA5}">
                      <a16:colId xmlns:a16="http://schemas.microsoft.com/office/drawing/2014/main" xmlns="" val="1857012032"/>
                    </a:ext>
                  </a:extLst>
                </a:gridCol>
                <a:gridCol w="519065">
                  <a:extLst>
                    <a:ext uri="{9D8B030D-6E8A-4147-A177-3AD203B41FA5}">
                      <a16:colId xmlns:a16="http://schemas.microsoft.com/office/drawing/2014/main" xmlns="" val="2771352549"/>
                    </a:ext>
                  </a:extLst>
                </a:gridCol>
                <a:gridCol w="450858">
                  <a:extLst>
                    <a:ext uri="{9D8B030D-6E8A-4147-A177-3AD203B41FA5}">
                      <a16:colId xmlns:a16="http://schemas.microsoft.com/office/drawing/2014/main" xmlns="" val="685254768"/>
                    </a:ext>
                  </a:extLst>
                </a:gridCol>
                <a:gridCol w="130056">
                  <a:extLst>
                    <a:ext uri="{9D8B030D-6E8A-4147-A177-3AD203B41FA5}">
                      <a16:colId xmlns:a16="http://schemas.microsoft.com/office/drawing/2014/main" xmlns="" val="1250593007"/>
                    </a:ext>
                  </a:extLst>
                </a:gridCol>
              </a:tblGrid>
              <a:tr h="43948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ΠΡΟΓΡΑΜΜΑ ΔΙΑΠΛΑΣΙΣ 2024 _ ΑΕΙ / ΣΧΟΛΕΣ / ΤΜΗΜΑΤΑ / ΣΥΝΔΕΣΜΟΙ / ΚΑΤΑΝΟΜΗ ΦΟΙΤΗΤΩΝ / ΕΝΟΤΗΤΕΣ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284398"/>
                  </a:ext>
                </a:extLst>
              </a:tr>
              <a:tr h="45259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ΠΑΝΕΠΙΣΤΗΜΙΟ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ΣΧΟΛΗ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ΤΜΗΜΑ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ΣΥΝΔΕΣΜΟΙ ΚΑΘΗΓΗΤΕΣ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ΦΟΙΤΗΤ(ΡΙ)ΕΣ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 ΑΕΙ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ΕΝΟΤΗΤΕΣ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9959203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ΔΗΜΟΚΡΙΤΕΙΟ ΘΡΑΚΗΣ 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ΔΗΜΗΤΡΗΣ ΓΙΟΥΖΕΠΑΣ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ΒΟΡΡΑΣ</a:t>
                      </a:r>
                    </a:p>
                  </a:txBody>
                  <a:tcPr marL="7583" marR="7583" marT="7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187712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ΑΡΙΣΤΟΤΕΛΕΙΟ ΘΕΣΣΑΛΟΝΙΚΗΣ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ΚΙΝΗΜΑΤΟΓΡΑΦΟΥ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ΑΠΟΣΤΟΛΟΣ ΚΑΡΑΚΑΣΗΣ                      ΔΗΜΗΤΡΗΣ ΠΑΠΑΔΟΠΟΥΛΟΣ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209582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ΑΠΘ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ΜΟΥΣΙΚΩΝ ΣΠΟΥΔΩΝ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ΑΡΙΣΤΕΙΔΗΣ ΜΠΑΖΜΑΔΕΛΗΣ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799896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ΑΠΘ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ΘΕΑΤΡΟΥ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ΚΑΤΕΡΙΝΑ ΠΑΠΑΓΕΩΡΓΙΟΥ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477582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ΑΠΘ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ΕΙΚΑΣΤΙΚΩΝ &amp; ΕΦΑΡΜΟΣΜΕΝΩΝ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ΜΠΑΜΠΗΣ ΒΕΝΕΤΟΠΟΥΛΟΣ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2130182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ΑΠΘ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ΝΑ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NTIA </a:t>
                      </a:r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ΚΑΛΑΡΆ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599394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ΑΠΘ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ΚΟΙΝΩΝΙΚΩΝ &amp; ΟΙΚΟΝΟΜΙΚΩΝ ΕΠΙΣΤΗΜΩΝ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ΔΗΜΟΣΙΟΓΡΑΦΙΑΣ &amp; ΜΜΕ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ΕΛΙΣΑΒΕΤ- ΤΖΙΝΑ ΓΕΩΡΓΙΑΔΟΥ            ΓΙΩΡΓΟΣ ΚΑΛΛΙΡΗΣ  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8353299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ΜΑΚΕΔΟΝΙΑΣ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ΚΟΙΝΩΝΙΚΩΝ, ΑΝΘΡΩΠΙΣΤΙΚΩΝ ΕΠΙΣΤΗΜΩΝ &amp;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ΜΟΥΣΙΚΗΣ ΕΠΙΣΤΗΜΗΣ &amp; ΤΕΧΝΗΣ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ΚΩΝΣΤΑΝΤΙΝΟΣ ΡΑΠΤΗΣ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9636558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ΔΥΤΙΚΗΣ ΜΑΚΕΔΟΝΙΑΣ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ΕΙΚΑΣΤΙΚΩΝ &amp; ΕΦΑΡΜΟΣΜΕΝΩΝ ΤΕΧΝΩΝ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ΒΑΣΙΛΗΣ ΜΠΟΥΖΑΣ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4767823"/>
                  </a:ext>
                </a:extLst>
              </a:tr>
              <a:tr h="43948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ΔΥΤΙΚΗΣ ΜΑΚΕΔΟΝΙΑΣ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ΚΟΙΝΩΝΙΚΩΝ &amp; ΑΝΘΡΩΠΙΣΤΙΚΩΝ ΕΠΙΣΤΗΜΩΝ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ΕΠΙΚΟΙΝΩΝΙΑΣ &amp; ΨΗΦΙΑΚΩΝ ΜΕΣΩΝ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ΑΛΕΞΑΝΔΡΟΣ ΚΛΕΦΤΟΔΗΜΟΣ     ΜΑΡΙΑ ΜΑΤΣΙΩΛΑ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670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786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7388915"/>
              </p:ext>
            </p:extLst>
          </p:nvPr>
        </p:nvGraphicFramePr>
        <p:xfrm>
          <a:off x="723204" y="656705"/>
          <a:ext cx="10681859" cy="5520260"/>
        </p:xfrm>
        <a:graphic>
          <a:graphicData uri="http://schemas.openxmlformats.org/drawingml/2006/table">
            <a:tbl>
              <a:tblPr/>
              <a:tblGrid>
                <a:gridCol w="331001">
                  <a:extLst>
                    <a:ext uri="{9D8B030D-6E8A-4147-A177-3AD203B41FA5}">
                      <a16:colId xmlns:a16="http://schemas.microsoft.com/office/drawing/2014/main" xmlns="" val="1977350477"/>
                    </a:ext>
                  </a:extLst>
                </a:gridCol>
                <a:gridCol w="954517">
                  <a:extLst>
                    <a:ext uri="{9D8B030D-6E8A-4147-A177-3AD203B41FA5}">
                      <a16:colId xmlns:a16="http://schemas.microsoft.com/office/drawing/2014/main" xmlns="" val="212241956"/>
                    </a:ext>
                  </a:extLst>
                </a:gridCol>
                <a:gridCol w="2732687">
                  <a:extLst>
                    <a:ext uri="{9D8B030D-6E8A-4147-A177-3AD203B41FA5}">
                      <a16:colId xmlns:a16="http://schemas.microsoft.com/office/drawing/2014/main" xmlns="" val="2985066666"/>
                    </a:ext>
                  </a:extLst>
                </a:gridCol>
                <a:gridCol w="3428046">
                  <a:extLst>
                    <a:ext uri="{9D8B030D-6E8A-4147-A177-3AD203B41FA5}">
                      <a16:colId xmlns:a16="http://schemas.microsoft.com/office/drawing/2014/main" xmlns="" val="3786689660"/>
                    </a:ext>
                  </a:extLst>
                </a:gridCol>
                <a:gridCol w="1593427">
                  <a:extLst>
                    <a:ext uri="{9D8B030D-6E8A-4147-A177-3AD203B41FA5}">
                      <a16:colId xmlns:a16="http://schemas.microsoft.com/office/drawing/2014/main" xmlns="" val="1248334176"/>
                    </a:ext>
                  </a:extLst>
                </a:gridCol>
                <a:gridCol w="564501">
                  <a:extLst>
                    <a:ext uri="{9D8B030D-6E8A-4147-A177-3AD203B41FA5}">
                      <a16:colId xmlns:a16="http://schemas.microsoft.com/office/drawing/2014/main" xmlns="" val="3215353962"/>
                    </a:ext>
                  </a:extLst>
                </a:gridCol>
                <a:gridCol w="492654">
                  <a:extLst>
                    <a:ext uri="{9D8B030D-6E8A-4147-A177-3AD203B41FA5}">
                      <a16:colId xmlns:a16="http://schemas.microsoft.com/office/drawing/2014/main" xmlns="" val="2049476614"/>
                    </a:ext>
                  </a:extLst>
                </a:gridCol>
                <a:gridCol w="509686">
                  <a:extLst>
                    <a:ext uri="{9D8B030D-6E8A-4147-A177-3AD203B41FA5}">
                      <a16:colId xmlns:a16="http://schemas.microsoft.com/office/drawing/2014/main" xmlns="" val="2702467698"/>
                    </a:ext>
                  </a:extLst>
                </a:gridCol>
                <a:gridCol w="75340">
                  <a:extLst>
                    <a:ext uri="{9D8B030D-6E8A-4147-A177-3AD203B41FA5}">
                      <a16:colId xmlns:a16="http://schemas.microsoft.com/office/drawing/2014/main" xmlns="" val="3679272549"/>
                    </a:ext>
                  </a:extLst>
                </a:gridCol>
              </a:tblGrid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ΙΩΑΝΝΙΝΩΝ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ΕΙΚΑΣΤΙΚΩΝ ΤΕΧΝΩΝ &amp; ΕΠΙΣΤΗΜΩΝ ΤΗΣ ΤΕΧΝΗΣ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ΧΡΗΣΤΟΣ ΣΤΑΥΡΟΥ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ΔΥΣΗ</a:t>
                      </a:r>
                    </a:p>
                  </a:txBody>
                  <a:tcPr marL="5725" marR="5725" marT="5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214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ΙΩΑΝΝΙΝΩΝ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ΗΛΙΑΣ ΣΚΟΥΛΊΔΑΣ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919716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ΙΩΑΝΝΙΝΩΝ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ΠΟΛΥΞΕΝΗ ΜΑΝΤΖΟΥ                                                           ΜΑΡΙΑ ΚΡΙΑΡΑ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868204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ΙΟΝΙΟ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ΜΟΥΣΙΚΗΣ &amp; ΟΠΤΙΚΟΑΚΟΥΣΤΙΚΩΝ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ΤΕΧΝΩΝ ΗΧΟΥ &amp; ΕΙΚΟΝΑΣ 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ΚΩΝΣΤΑΝΤΙΝΟΣ ΤΗΛΙΓΑΔΗΣ                  ΙΑΚΩΒΟΣ ΠΑΝΑΓΟΠΟΥΛΟΣ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678064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ΙΟΝΙΟ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ΕΠΙΣΤΗΜΗΣ ΤΗΣ ΠΛΗΡΟΦΟΡΙΑΣ &amp; ΠΛΗΡΟΦΟΡΙΚΗΣ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ΨΗΦΙΑΚΩΝ ΜΕΣΩΝ &amp; ΕΠΙΚΟΙΝΩΝΙΑΣ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ΓΙΩΡΓΟΣ ΗΛΙΑΔΗΣ               ΚΩΝΣΤΑΝΤΙΝΟΣ ΚΙΟΣΗΣ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814264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ΙΟΝΙΟ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ΜΟΥΣΙΚΗΣ &amp; ΟΠΤΙΚΟΑΚΟΥΣΤΙΚΩΝ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ΘΕΟΔΩΡΟΣ ΛΩΤΗΣ                    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467726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ΠΑΤΡΩΝ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ΑΝΘΡΩΠΙΣΤΙΚΩΝ &amp; ΚΟΙΝΩΝΙΚΩΝ ΕΠΙΣΤΗΜΩΝ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ΘΕΑΤΡΙΚΩΝ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ΚΩΝΣΤΑΝΤΙΝΟΣ ΚΥΡΙΑΚΟΣ        ΠΑΝΑΓΙΩΤΗΣ ΔΕΝΔΡΑΜΗΣ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284263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ΠΑΤΡΩΝ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ΠΑΝΟΣ ΚΟΥΡΟΣ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317995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ΠΕΛΟΠΟΝΝΗΣΟΥ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ΘΕΑΤΡΙΚΩΝ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ΓΙΑΝΝΗΣ ΛΕΟΝΤΑΡΗΣ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278489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ΠΕΛΟΠΟΝΝΗΣΟΥ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ΚΑΛΩΝ ΤΕΧΝΩΝ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ΠΑΡΑΣΤΑΤΙΚΩΝ &amp; ΨΗΦΙΑΚΩΝ ΤΕΧΝΩΝ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ΒΑΣΙΛΗΣ ΨΑΡΡΑΣ                                 ΜΑΡΙΝΑ ΚΟΤΖΑΜΑΝΗ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608881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ΚΡΗΤΗΣ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ΦΙΛΟΣΟΦΙΚΗ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ΦΙΛΟΛΟΓΙΑΣ/ΤΟΜΕΑΣ ΘΕΑΤΡΙΚΩΝ,ΚΙΝ/ΦΙΚΩΝ &amp; ΜΟΥΣΙΚΩΝ ΣΠΟΥΔΩΝ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ΠΑΝΑΓΙΩΤΑ ΜΗΝΗ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ΑΝΑΤΟΛΗ</a:t>
                      </a:r>
                    </a:p>
                  </a:txBody>
                  <a:tcPr marL="5725" marR="5725" marT="5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220917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ΚΡΗΤΗΣ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ΚΟΙΝΩΝΙΚΩΝ ΕΠΙΣΤΗΜΩΝ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ΚΟΙΝΩΝΙΟΛΟΓΙΑΣ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ΑΡΗΣ ΤΣΑΝΤΗΡΟΠΟΥΛΟΣ                       ΥΒΟΝ- ΑΛΕΞΙΑ ΚΟΣΜΑ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028853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ΠΟΛΥΤΕΧΝΕΙΟ ΚΡΗΤΗΣ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ΠΑΝΟΣ ΠΑΡΘΕΝΙΟΣ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04960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ΕΛΛΗΝΙΚΟ ΜΕΣΟΓΕΙΑΚΟ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ΜΟΥΣΙΚΗΣ &amp; ΟΠΤΙΚΟΑΚΟΥΣΤΙΚΩΝ ΤΕΧΝΟΛΟΓΙΩΝ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ΜΟΥΣΙΚΗΣ ΤΕΧΝΟΛΟΓΙΑΣ &amp; ΑΚΟΥΣΤΙΚΗΣ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ΚΑΤΕΡΙΝΑ ΤΖΕΔΑΚΗ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373697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ΑΙΓΑΙΟΥ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ΚΟΙΝΩΝΙΚΩΝ ΕΠΙΣΤΗΜΩΝ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ΠΟΛΙΤΙΣΜΙΚΗΣ ΤΕΧΝΟΛΟΓΙΑΣ &amp; ΕΠΙΚΟΙΝΩΝΙΑΣ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ΔΕΣΠΟΙΝΑ ΠΟΥΛΟΥ                                        ΚΩΣΤΑΣ ΑΪΒΑΛΙΩΤΗΣ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078586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ΑΙΓΑΙΟΥ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ΜΗΧΑΝΙΚΩΝ ΣΧΕΔΙΑΣΗΣ ΠΡΟΪΟΝΤΩΝ &amp; ΣΥΣΤΗΜΑΤΩΝ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ΠΑΝΑΓΙΩΤΗΣ ΚΥΡΙΑΚΟΥΛΑΚΟΣ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699984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ΑΙΓΑΙΟΥ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ΑΝΘΡΩΠΙΣΤΙΚΩΝ ΕΠΙΣΤΗΜΩΝ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ΠΑΙΔΑΓΩΓΙΚΟ ΤΜΗΜΑ ΔΗΜΟΤΙΚΗΣ ΕΚΠΑΙΔΕΥΣΗΣ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ΛΟΪΖΟΣ ΣΟΦΟΣ                                                     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690040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ΘΕΣΣΑΛΙΑΣ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ΠΟΛΥΤΕΧΝΙΚΗ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ΓΙΩΡΓΟΣ ΠΑΠΑΚΩΝΣΤΑΝΤΙΝΟΥ     ΑΛΕΞΗΣ ΨΥΧΟΥΛΗΣ                    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796200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ΘΕΣΣΑΛΙΑΣ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ΑΝΘΡΩΠΙΣΤΙΚΩΝ &amp; ΚΟΙΝΩΝΙΚΩΝ ΕΠΙΣΤΗΜΩΝ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ΠΟΛΙΤΙΣΜΟΥ, ΔΗΜΙΟΥΡΓΙΚΩΝ ΜΕΣΩΝ &amp; ΒΙΟΜΗΧΑΝΙΩΝ 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ΜΑΡΙΑ ΠΑΣΧΑΛΙΔΟΥ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23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059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1981703"/>
              </p:ext>
            </p:extLst>
          </p:nvPr>
        </p:nvGraphicFramePr>
        <p:xfrm>
          <a:off x="896194" y="914404"/>
          <a:ext cx="10399611" cy="5262559"/>
        </p:xfrm>
        <a:graphic>
          <a:graphicData uri="http://schemas.openxmlformats.org/drawingml/2006/table">
            <a:tbl>
              <a:tblPr/>
              <a:tblGrid>
                <a:gridCol w="322256">
                  <a:extLst>
                    <a:ext uri="{9D8B030D-6E8A-4147-A177-3AD203B41FA5}">
                      <a16:colId xmlns:a16="http://schemas.microsoft.com/office/drawing/2014/main" xmlns="" val="1468430960"/>
                    </a:ext>
                  </a:extLst>
                </a:gridCol>
                <a:gridCol w="929295">
                  <a:extLst>
                    <a:ext uri="{9D8B030D-6E8A-4147-A177-3AD203B41FA5}">
                      <a16:colId xmlns:a16="http://schemas.microsoft.com/office/drawing/2014/main" xmlns="" val="3269711465"/>
                    </a:ext>
                  </a:extLst>
                </a:gridCol>
                <a:gridCol w="2660482">
                  <a:extLst>
                    <a:ext uri="{9D8B030D-6E8A-4147-A177-3AD203B41FA5}">
                      <a16:colId xmlns:a16="http://schemas.microsoft.com/office/drawing/2014/main" xmlns="" val="585670693"/>
                    </a:ext>
                  </a:extLst>
                </a:gridCol>
                <a:gridCol w="3337468">
                  <a:extLst>
                    <a:ext uri="{9D8B030D-6E8A-4147-A177-3AD203B41FA5}">
                      <a16:colId xmlns:a16="http://schemas.microsoft.com/office/drawing/2014/main" xmlns="" val="3902812814"/>
                    </a:ext>
                  </a:extLst>
                </a:gridCol>
                <a:gridCol w="1551323">
                  <a:extLst>
                    <a:ext uri="{9D8B030D-6E8A-4147-A177-3AD203B41FA5}">
                      <a16:colId xmlns:a16="http://schemas.microsoft.com/office/drawing/2014/main" xmlns="" val="3340651473"/>
                    </a:ext>
                  </a:extLst>
                </a:gridCol>
                <a:gridCol w="549583">
                  <a:extLst>
                    <a:ext uri="{9D8B030D-6E8A-4147-A177-3AD203B41FA5}">
                      <a16:colId xmlns:a16="http://schemas.microsoft.com/office/drawing/2014/main" xmlns="" val="2114215366"/>
                    </a:ext>
                  </a:extLst>
                </a:gridCol>
                <a:gridCol w="479636">
                  <a:extLst>
                    <a:ext uri="{9D8B030D-6E8A-4147-A177-3AD203B41FA5}">
                      <a16:colId xmlns:a16="http://schemas.microsoft.com/office/drawing/2014/main" xmlns="" val="954698271"/>
                    </a:ext>
                  </a:extLst>
                </a:gridCol>
                <a:gridCol w="449659">
                  <a:extLst>
                    <a:ext uri="{9D8B030D-6E8A-4147-A177-3AD203B41FA5}">
                      <a16:colId xmlns:a16="http://schemas.microsoft.com/office/drawing/2014/main" xmlns="" val="3473442023"/>
                    </a:ext>
                  </a:extLst>
                </a:gridCol>
                <a:gridCol w="119909">
                  <a:extLst>
                    <a:ext uri="{9D8B030D-6E8A-4147-A177-3AD203B41FA5}">
                      <a16:colId xmlns:a16="http://schemas.microsoft.com/office/drawing/2014/main" xmlns="" val="150071060"/>
                    </a:ext>
                  </a:extLst>
                </a:gridCol>
              </a:tblGrid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ΔΥΤΙΚΗΣ ΑΤΤΙΚΗΣ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ΕΦΑΡΜΟΣΜΕΝΩΝ ΤΕΧΝΩΝ &amp; ΠΟΛΙΤΙΣΜΟΥ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ΓΡΑΦΙΣΤΙΚΗΣ &amp; ΟΠΤΙΚΗΣ ΕΠΙΚΟΙΝΩΝΙΑΣ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ΕΛΕΝΗ ΜΟΥΡΗ                                                ΣΠΥΡΟΣ ΣΙΑΚΑΣ                                              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ΝΟΤΟΣ</a:t>
                      </a: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9375138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ΔΥΤΙΚΗΣ ΑΤΤΙΚΗΣ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ΕΦΑΡΜΟΣΜΕΝΩΝ ΤΕΧΝΩΝ &amp; ΠΟΛΙΤΙΣΜΟΥ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ΦΩΤΟΓΡΑΦΙΑΣ &amp; ΟΠΤΙΚΟΑΚΟΥΣΤΙΚΩΝ ΤΕΧΝΩΝ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ΜΥΡΣΙΝΗ ΒΟΥΝΑΤΣΟΥ                       ΑΡΙΣΤΕΙΔΗΣ ΤΣΙΝΑΡΟΓΛΟΥ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718017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ΠΑΝΤΕΙΟ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ΔΙΕΘΝΩΝ ΣΠΟΥΔΩΝ, ΕΠΙΚΟΙΝΩΝΙΑΣ &amp; ΠΟΛΙΤΙΣΜΟΥ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ΕΠΙΚΟΙΝΩΝΙΑΣ, ΜΕΣΩΝ &amp; ΠΟΛΙΤΙΣΜΟΥ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ΑΓΓΕΛΙΚΗ ΓΑΖΗ                                  ΙΩΑΝΝΑ ΒΏΒΟΥ                                         ΧΡΗΣΤΟΣ ΔΕΡΜΕΝΤΖΟΠΟΥΛΟΣ                                      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2615503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ΕΜΠ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ΑΡΧΙΤΕΚΤΟΝΩΝ ΜΗΧΑΝΙΚΩΝ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ΓΙΑΝΝΗΣ ΓΡΗΓΟΡΙΑΔΗΣ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450790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ΑΣΚΤ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ΑΣΚΤ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ΕΙΚΑΣΤΙΚΩΝ ΤΕΧΝΩΝ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ΠΟΛΥΔΩΡΟΣ ΚΑΡΥΟΦΥΛΛΗΣ                        (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Poka Yio)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38375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ΕΘΝΙΚΟ ΚΑΙ ΚΑΠΟΔΙΣΤΡΙΑΚΟ ΑΘΗΝΩΝ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ΟΙΚΟΝΟΜΙΚΩΝ &amp; ΠΟΛΙΤΙΚΩΝ ΕΠΙΣΤΗΜΩΝ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ΨΗΦΙΑΚΩΝ ΤΕΧΝΩΝ &amp; ΚΙΝΗΜΑΤΟΓΡΑΦΟΥ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ΓΙΑΝΝΗΣ ΣΚΟΠΕΤΕΑΣ                ΔΗΜΗΤΡΗΣ ΔΕΛΗΝΙΚΟΛΑΣ                           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0320746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ΕΚΠΑ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ΟΙΚΟΝΟΜΙΚΩΝ &amp; ΠΟΛΙΤΙΚΩΝ ΕΠΙΣΤΗΜΩΝ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ΕΠΙΚΟΙΝΩΝΙΑΣ &amp; ΜΜΕ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ΕΥΑ ΣΤΕΦΑΝΗ                                      ΑΦΡΟΔΙΤΗ ΝΙΚΟΛΑΪΔΟΥ                                ΒΙΒΙΑΝ ΠΑΠΑΓΕΩΡΓΙΟΥ                               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89689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ΕΚΠΑ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ΦΙΛΟΣΟΦΙΚΗ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ΜΟΥΣΙΚΩΝ ΣΠΟΥΔΩΝ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ΑΝΑΣΤΑΣΙΑ ΓΕΩΡΓΑΚΗ                  ΓΙΩΡΓΟΣ ΚΙΤΣΙΟΣ                                                ΝΙΚΟΣ ΠΟΥΛΑΚΗΣ                        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650067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ΕΚΠΑ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ΦΙΛΟΣΟΦΙΚΗ 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ΘΕΑΤΡΙΚΩΝ ΣΠΟΥΔΩΝ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ΚΛΕΙΩ ΦΑΝΟΥΡΑΚΗ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582125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ΕΚΠΑ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ΘΕΤΙΚΩΝ ΕΠΙΣΤΗΜΩΝ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ΙΣΤΟΡΙΑΣ &amp; ΦΙΛΟΣΟΦΙΑΣ ΤΗΣ ΕΠΙΣΤΗΜΗΣ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ΧΡΗΣΤΟΣ ΠΑΠΑΘΕΟΔΩΡΟΥ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46580"/>
                  </a:ext>
                </a:extLst>
              </a:tr>
              <a:tr h="36281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ΕΑΠ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ΕΦΑΡΜΟΣΜΕΝΩΝ ΤΕΧΝΩΝ &amp; ΒΙΩΣΙΜΟΥ ΣΧΕΔΙΑΣΜΟΥ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ΣΠΟΥΔΕΣ ΚΙΝΗΜΑΤΟΓΡΑΦΙΚΗΣ ΓΡΑΦΗΣ, ΠΡΑΚΤΙΚΗΣ &amp; ΕΡΕΥΝΑΣ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ΒΑΣΙΛΗΣ ΛΟΥΛΕΣ                             ΒΑΓΓΕΛΗΣ ΚΑΛΑΜΠΑΚΑΣ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ΕΘ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ΕΘ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3792050"/>
                  </a:ext>
                </a:extLst>
              </a:tr>
              <a:tr h="1832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9345674"/>
                  </a:ext>
                </a:extLst>
              </a:tr>
              <a:tr h="36281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500" marR="7500" marT="7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0" marR="7500" marT="7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70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9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3CA60F-5EBA-670D-45B1-2B3A8DD4B6DF}"/>
              </a:ext>
            </a:extLst>
          </p:cNvPr>
          <p:cNvSpPr txBox="1"/>
          <p:nvPr/>
        </p:nvSpPr>
        <p:spPr>
          <a:xfrm>
            <a:off x="968477" y="560440"/>
            <a:ext cx="10255045" cy="5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ΧΡΟΝΟΔΙΑΓΡΑΜΜΑ ΠΡΟΓΡΑΜΜΑΤΟΣ ΔΙΑΠΛΑΣΙΣ 2024</a:t>
            </a:r>
            <a:endParaRPr lang="el-GR" sz="1000" kern="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1638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l-G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Απρίλιος-Μάιος,</a:t>
            </a:r>
            <a:r>
              <a:rPr lang="el-GR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διεξαγωγή διαδικτυακού σεμιναρίου, 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κατάθεση ιδεών για σενάρια ταινιών, 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διαβούλευση μεταξύ των φοιτητριών/ </a:t>
            </a:r>
            <a:r>
              <a:rPr lang="el-GR" sz="18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φοιτητών 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επιλογή των θεμάτων, 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συγκρότηση ομάδων εργασίας για κάθε ταινία, με βασικό κριτήριο τις συμπληρωματικές δεξιότητες, ώστε να καλύπτονται οι βασικές ανάγκες της παραγωγής (έρευνα-σενάριο, σκηνοθεσία, εικονοληψία, ηχοληψία, μοντάζ, μουσική).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l-GR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8738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 </a:t>
            </a:r>
            <a:r>
              <a:rPr lang="el-G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Ιούνιος-Ιούλιος-Αύγουστος</a:t>
            </a:r>
            <a:r>
              <a:rPr lang="el-GR" sz="1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Οριστικοποίηση της 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συγκρότησής των ομάδων εργασίας ανά ταινία.</a:t>
            </a: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Ανάπτυξη της δομής κάθε ταινίας, επιλογή απαιτούμενου οπτικοακουστικού υλικού.</a:t>
            </a:r>
            <a:endParaRPr lang="el-GR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4488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Προετοιμασία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γυρίσματα.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738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 </a:t>
            </a:r>
            <a:r>
              <a:rPr lang="el-G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Σεπτέμβριος-Οκτώβριος,</a:t>
            </a:r>
            <a:r>
              <a:rPr lang="el-GR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Μοντάζ, αποπεράτωση, παράδοση στο Κανάλι της Βουλής για προβολή, σχεδιασμός προώθησης των </a:t>
            </a:r>
            <a:r>
              <a:rPr lang="el-GR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Φοιτητιβισμάτων</a:t>
            </a:r>
            <a:r>
              <a:rPr lang="el-GR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σε φεστιβάλ ντοκιμαντέρ.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03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906088" y="294968"/>
            <a:ext cx="10656916" cy="582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l-GR" sz="2400" dirty="0">
                <a:solidFill>
                  <a:srgbClr val="0070C0"/>
                </a:solidFill>
              </a:rPr>
              <a:t>ΔΙΑΔΙΚΤΥΑΚΟ ΣΕΜΙΝΑΡΙΟ ΔΙΑΠΛΑΣΙΣ 2024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/>
              <a:t>Κατά τους </a:t>
            </a:r>
            <a:r>
              <a:rPr lang="el-GR" sz="2000" dirty="0">
                <a:solidFill>
                  <a:srgbClr val="0070C0"/>
                </a:solidFill>
              </a:rPr>
              <a:t>δύο πρώτους μήνες </a:t>
            </a:r>
            <a:r>
              <a:rPr lang="el-GR" sz="2000" dirty="0"/>
              <a:t>της εξαμηνιαίας περιόδου της Διάπλασης οι </a:t>
            </a:r>
            <a:r>
              <a:rPr lang="el-GR" sz="2000" dirty="0" smtClean="0"/>
              <a:t>φοιτήτριες</a:t>
            </a:r>
            <a:r>
              <a:rPr lang="en-US" sz="2000" dirty="0" smtClean="0"/>
              <a:t> / </a:t>
            </a:r>
            <a:r>
              <a:rPr lang="el-GR" sz="2000" dirty="0" smtClean="0"/>
              <a:t>φοιτητές </a:t>
            </a:r>
            <a:r>
              <a:rPr lang="el-GR" sz="2000" dirty="0"/>
              <a:t>έχουν την ευκαιρία να επωφεληθούν από διεπιστημονικό διαδικτυακό </a:t>
            </a:r>
            <a:r>
              <a:rPr lang="el-GR" sz="2000" dirty="0">
                <a:solidFill>
                  <a:srgbClr val="0070C0"/>
                </a:solidFill>
              </a:rPr>
              <a:t>σεμινάριο</a:t>
            </a:r>
            <a:r>
              <a:rPr lang="el-GR" sz="2000" dirty="0"/>
              <a:t> </a:t>
            </a:r>
            <a:r>
              <a:rPr lang="el-GR" sz="2000" dirty="0" smtClean="0"/>
              <a:t>με </a:t>
            </a:r>
            <a:r>
              <a:rPr lang="el-GR" sz="2000" dirty="0"/>
              <a:t>αντικείμενο</a:t>
            </a:r>
            <a:r>
              <a:rPr lang="el-GR" sz="2000" dirty="0" smtClean="0"/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l-GR" sz="1200" dirty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l-GR" sz="2000" dirty="0"/>
              <a:t>Την διαδικασία προετοιμασίας, υλοποίησης και επεξεργασίας ενός οπτικοακουστικού έργου </a:t>
            </a:r>
            <a:r>
              <a:rPr lang="el-GR" sz="2000" dirty="0" smtClean="0"/>
              <a:t>και ειδικά ενός </a:t>
            </a:r>
            <a:r>
              <a:rPr lang="el-GR" sz="2000" dirty="0" smtClean="0">
                <a:solidFill>
                  <a:srgbClr val="0070C0"/>
                </a:solidFill>
              </a:rPr>
              <a:t>μικρού ντοκιμαντέρ </a:t>
            </a:r>
            <a:r>
              <a:rPr lang="el-GR" sz="2000" dirty="0" smtClean="0"/>
              <a:t>(έρευνα</a:t>
            </a:r>
            <a:r>
              <a:rPr lang="el-GR" sz="2000" dirty="0"/>
              <a:t>, σενάριο, σκηνοθεσία, εικονοληψία, μοντάζ, γραφικά, ηχοληψία &amp; σχεδιασμός ήχου, </a:t>
            </a:r>
            <a:r>
              <a:rPr lang="el-GR" sz="2000" dirty="0" smtClean="0"/>
              <a:t>σύνθεση &amp; επιμέλεια μουσικής, οργάνωση παραγωγής).</a:t>
            </a:r>
            <a:endParaRPr lang="el-GR" sz="2000" dirty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l-GR" sz="2000" dirty="0"/>
              <a:t>Την ανάλυση και ανάπτυξη της εκάστοτε θεματικής κατεύθυνσης. Φέτος έχει επιλεγεί το θέμα της </a:t>
            </a:r>
            <a:r>
              <a:rPr lang="el-GR" sz="2000" dirty="0" smtClean="0">
                <a:solidFill>
                  <a:srgbClr val="0070C0"/>
                </a:solidFill>
              </a:rPr>
              <a:t>βίας</a:t>
            </a:r>
            <a:r>
              <a:rPr lang="el-GR" sz="2000" dirty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11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/>
              <a:t>Οι </a:t>
            </a:r>
            <a:r>
              <a:rPr lang="el-GR" sz="2000" dirty="0">
                <a:solidFill>
                  <a:srgbClr val="0070C0"/>
                </a:solidFill>
              </a:rPr>
              <a:t>Εισηγήσεις</a:t>
            </a:r>
            <a:r>
              <a:rPr lang="el-GR" sz="2000" dirty="0"/>
              <a:t> προσφέρονται από συνδέσμους καθηγητές και προσκεκλημένους ειδικούς ομιλητές.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/>
              <a:t>Το σεμινάριο είναι χρήσιμο για όλες/</a:t>
            </a:r>
            <a:r>
              <a:rPr lang="el-GR" sz="2000" dirty="0" err="1"/>
              <a:t>ους</a:t>
            </a:r>
            <a:r>
              <a:rPr lang="el-GR" sz="2000" dirty="0"/>
              <a:t> και ιδιαιτέρως για όσες/</a:t>
            </a:r>
            <a:r>
              <a:rPr lang="el-GR" sz="2000" dirty="0" err="1"/>
              <a:t>ους</a:t>
            </a:r>
            <a:r>
              <a:rPr lang="el-GR" sz="2000" dirty="0"/>
              <a:t> προέρχονται από γνωστικά πεδία που δεν σχετίζονται στενά με την οπτικοακουστική παραγωγή.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l-GR" sz="1100" dirty="0"/>
          </a:p>
          <a:p>
            <a:pPr algn="just">
              <a:lnSpc>
                <a:spcPct val="115000"/>
              </a:lnSpc>
            </a:pP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</a:t>
            </a:r>
            <a:r>
              <a:rPr lang="el-GR" sz="2000" kern="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Συνεδρίες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θα καταγράφονται και θα είναι διαθέσιμες στην πλατφόρμα, μαζί με  εκπαιδευτικό υλικό προηγουμένων ετών (διαλέξεις, συγγράμματα, ταινίες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κ.α.).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36870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130709" y="294968"/>
            <a:ext cx="99002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l-GR" sz="2400" dirty="0">
                <a:solidFill>
                  <a:srgbClr val="0070C0"/>
                </a:solidFill>
              </a:rPr>
              <a:t>ΣΥΝΕΔΡΙΕΣ ΑΦΙΕΡΩΜΕΝΕΣ ΣΤΗΝ ΑΝΑΠΤΥΞΗ ΤΩΝ ΘΕΜΑΤΩΝ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el-GR" sz="1100" dirty="0">
              <a:solidFill>
                <a:srgbClr val="0070C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Ένας αριθμός συνεδριών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θα αφιερωθεί στην παρουσίαση, συζήτηση και επεξεργασία των 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θεμάτων που προτείνουν οι φοιτήτριες/φοιτητές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την συμβουλευτική συμμετοχή των  συνδέσμων και 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των συντονιστών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της Διάπλασης.</a:t>
            </a:r>
          </a:p>
          <a:p>
            <a:pPr algn="just">
              <a:spcAft>
                <a:spcPts val="0"/>
              </a:spcAft>
            </a:pPr>
            <a:endParaRPr lang="el-GR" sz="20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φοιτήτρια ή ο φοιτητής που έχει σκεφτεί μια ιδέα και προτείνει ένα θέμα για ντοκιμαντέρ, το ανεβάζει στην πλατφόρμα </a:t>
            </a:r>
            <a:r>
              <a:rPr lang="fr-CA" sz="2000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e-class</a:t>
            </a:r>
            <a:r>
              <a:rPr lang="fr-CA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ώστε να είναι διαθέσιμο και ορατό πριν την συνεδρία. </a:t>
            </a:r>
          </a:p>
          <a:p>
            <a:pPr algn="just">
              <a:spcAft>
                <a:spcPts val="0"/>
              </a:spcAft>
            </a:pPr>
            <a:endParaRPr lang="el-GR" sz="20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Κάθε φοιτήτρια/ φοιτητής μπορούν να προτείνουν περισσότερα του ενός θέματα.</a:t>
            </a:r>
          </a:p>
          <a:p>
            <a:pPr algn="just">
              <a:spcAft>
                <a:spcPts val="0"/>
              </a:spcAft>
            </a:pPr>
            <a:endParaRPr lang="el-GR" sz="20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Στην συνεδρία συζήτησης των θεμάτων, θα παρουσιάζεται το προτεινόμενο θέμα και στη συνέχεια θα ακολουθεί σχολιασμός και προτάσεις επεξεργασίας.</a:t>
            </a:r>
          </a:p>
          <a:p>
            <a:pPr>
              <a:spcAft>
                <a:spcPts val="0"/>
              </a:spcAft>
            </a:pPr>
            <a:endParaRPr lang="el-GR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00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8CFB19-149D-2F35-2FD3-E1C6CA570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1975" y="0"/>
            <a:ext cx="11308049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01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2B34E7-67EE-F609-DD85-5EC11C7E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21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923001-5EF4-59F4-C4CD-2939FEFA8FAB}"/>
              </a:ext>
            </a:extLst>
          </p:cNvPr>
          <p:cNvSpPr txBox="1"/>
          <p:nvPr/>
        </p:nvSpPr>
        <p:spPr>
          <a:xfrm>
            <a:off x="2054942" y="6331974"/>
            <a:ext cx="90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Στο φάκελο «Έγγραφα» βρίσκονται τα βίντεο σεμινάρια προηγούμενων ετών, σημειώσεις, κλπ.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73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813DE2-8020-2789-F90D-34F67BC572E6}"/>
              </a:ext>
            </a:extLst>
          </p:cNvPr>
          <p:cNvSpPr txBox="1"/>
          <p:nvPr/>
        </p:nvSpPr>
        <p:spPr>
          <a:xfrm>
            <a:off x="1966452" y="1022555"/>
            <a:ext cx="82885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ΔΙΑΘΕΣΙΜΟ ΥΛΙΚΟ ΣΤΗΝ ΠΛΑΤΦΟΡΜΑ </a:t>
            </a:r>
            <a:r>
              <a:rPr lang="fr-CA" sz="2400" dirty="0">
                <a:solidFill>
                  <a:srgbClr val="0070C0"/>
                </a:solidFill>
              </a:rPr>
              <a:t>E-CLASS</a:t>
            </a:r>
          </a:p>
          <a:p>
            <a:endParaRPr lang="fr-CA" dirty="0"/>
          </a:p>
          <a:p>
            <a:r>
              <a:rPr lang="el-GR" dirty="0"/>
              <a:t>Στην πλατφόρμα, στην ενότητα «</a:t>
            </a:r>
            <a:r>
              <a:rPr lang="el-GR" dirty="0">
                <a:solidFill>
                  <a:srgbClr val="0070C0"/>
                </a:solidFill>
              </a:rPr>
              <a:t>Έγγραφα</a:t>
            </a:r>
            <a:r>
              <a:rPr lang="el-GR" dirty="0"/>
              <a:t>» υπάρχει ήδη αποθηκευμένο υλικό από τα προηγούμενα χρόνια, οργανωμένο σε διάφορες κατηγορίες, όπως: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70C0"/>
                </a:solidFill>
              </a:rPr>
              <a:t>Ανάπτυξη </a:t>
            </a:r>
            <a:r>
              <a:rPr lang="el-GR" dirty="0">
                <a:solidFill>
                  <a:srgbClr val="0070C0"/>
                </a:solidFill>
              </a:rPr>
              <a:t>παραγωγής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Διαλέξεις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Διάχυση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Παραγωγή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Συντονισμός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70C0"/>
                </a:solidFill>
              </a:rPr>
              <a:t>Τελική επεξεργασία</a:t>
            </a:r>
          </a:p>
          <a:p>
            <a:endParaRPr lang="el-GR" dirty="0"/>
          </a:p>
          <a:p>
            <a:r>
              <a:rPr lang="el-GR" dirty="0"/>
              <a:t>Σε κάθε </a:t>
            </a:r>
            <a:r>
              <a:rPr lang="el-GR" dirty="0" smtClean="0"/>
              <a:t>κατηγορία </a:t>
            </a:r>
            <a:r>
              <a:rPr lang="el-GR" dirty="0"/>
              <a:t>υπάρχει ένας αριθμός </a:t>
            </a:r>
            <a:r>
              <a:rPr lang="el-GR" dirty="0" smtClean="0"/>
              <a:t>σημειώσεων </a:t>
            </a:r>
            <a:r>
              <a:rPr lang="el-GR" dirty="0"/>
              <a:t>σχετικών με το </a:t>
            </a:r>
            <a:r>
              <a:rPr lang="el-GR" dirty="0" smtClean="0"/>
              <a:t>θέμα.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64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75B3A7-D5B6-93E9-2C75-C9D1583C5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9919" y="2883765"/>
            <a:ext cx="3395766" cy="3584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012723" y="692457"/>
            <a:ext cx="86523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Η </a:t>
            </a:r>
            <a:r>
              <a:rPr lang="el-GR" sz="2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Διάπλαση</a:t>
            </a:r>
            <a:r>
              <a:rPr lang="el-GR" sz="2000" dirty="0" smtClean="0">
                <a:ea typeface="Times New Roman" panose="02020603050405020304" pitchFamily="18" charset="0"/>
              </a:rPr>
              <a:t> </a:t>
            </a:r>
            <a:r>
              <a:rPr lang="el-GR" sz="2000" dirty="0">
                <a:ea typeface="Times New Roman" panose="02020603050405020304" pitchFamily="18" charset="0"/>
              </a:rPr>
              <a:t>είναι ένα π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ρόγραμμα δημιουργικής πρακτικής άσκησης φοιτητών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ΑΕΙ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στην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Βουλή των Ελλήνων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, προερχόμενων </a:t>
            </a:r>
            <a:r>
              <a:rPr lang="el-GR" sz="2000" dirty="0">
                <a:ea typeface="Times New Roman" panose="02020603050405020304" pitchFamily="18" charset="0"/>
              </a:rPr>
              <a:t>από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Τμήματα Κινηματογράφου, Οπτικοακουστικών Τεχνών, Επικοινωνίας &amp; ΜΜΕ, </a:t>
            </a:r>
            <a:r>
              <a:rPr lang="el-GR" sz="2000" dirty="0">
                <a:ea typeface="Times New Roman" panose="02020603050405020304" pitchFamily="18" charset="0"/>
              </a:rPr>
              <a:t>Εικαστικών, Εφαρμοσμένων &amp; Ψηφιακών Τεχνών, Μουσικών &amp; Θεατρικών Σπουδών,  Αρχιτεκτονικής, και άλλων, ανάλογα με την θεματική κατεύθυνση κάθε χρονιάς.</a:t>
            </a:r>
            <a:endParaRPr lang="el-GR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l-GR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Αντικείμενο του προγράμματος είναι η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παραγωγή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ντοκιμαντέρ μικρού μήκους </a:t>
            </a:r>
          </a:p>
          <a:p>
            <a:pPr algn="just"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με πρωτότυπο περιεχόμενο, νεανική ματιά και αισθητική.</a:t>
            </a:r>
          </a:p>
          <a:p>
            <a:pPr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Τα ντοκιμαντέρ που δημιουργούνται  στο πλαίσιο του προγράμματος προβάλλονται συστηματικά από το Κανάλι της Βουλής στην ενότητα </a:t>
            </a:r>
            <a:r>
              <a:rPr lang="el-GR" sz="20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Φοιτητιβίσματα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Επιλογές των ταινιών της Διάπλασης παίζονται σε φεστιβάλ και εκδη</a:t>
            </a:r>
            <a:r>
              <a:rPr lang="el-GR" sz="2000" dirty="0">
                <a:ea typeface="Times New Roman" panose="02020603050405020304" pitchFamily="18" charset="0"/>
              </a:rPr>
              <a:t>λώσεις.</a:t>
            </a:r>
          </a:p>
          <a:p>
            <a:pPr algn="just"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Φέτος, στο Διεθνές </a:t>
            </a:r>
            <a:r>
              <a:rPr lang="el-GR" sz="2000" dirty="0">
                <a:ea typeface="Times New Roman" panose="02020603050405020304" pitchFamily="18" charset="0"/>
              </a:rPr>
              <a:t>Φ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εστιβάλ Ντοκιμαντέρ της Θεσσαλονίκης προβλήθηκε διαδικτυακά μια επιλογή 9 ταινιών από την παραγωγή της Διάπλασης του 2023.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hlinkClick r:id="rId3"/>
              </a:rPr>
              <a:t>https://www.filmfestival.gr/el/movie/movie/14350</a:t>
            </a:r>
            <a:endParaRPr lang="el-GR" sz="2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l-GR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4370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FC61ED-77B0-A29A-433B-89C5F3AC7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63794"/>
            <a:ext cx="12192000" cy="61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7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3CA60F-5EBA-670D-45B1-2B3A8DD4B6DF}"/>
              </a:ext>
            </a:extLst>
          </p:cNvPr>
          <p:cNvSpPr txBox="1"/>
          <p:nvPr/>
        </p:nvSpPr>
        <p:spPr>
          <a:xfrm>
            <a:off x="708212" y="573741"/>
            <a:ext cx="10945905" cy="534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4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ΟΡΓΑΝΩΣΗ ΣΕ </a:t>
            </a:r>
            <a:r>
              <a:rPr lang="el-GR" sz="2400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l-GR" sz="24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ΕΝΟΤΗΤΕΣ ΠΑΡΑΓΩΓΗΣ &amp; ΣΥΝΤΟΝΙΣΜΟΣ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φοιτήτριες /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φοιτητές της Διάπλασης, για λόγους πρακτικούς, εντάσσονται σε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μεγάλες Ενότητες παραγωγής,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κριτήρια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την έδρα του Τμήματος που σπουδάζουν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τον τόπο διαμονής τους κατά την περίοδο του προγράμματος: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ΒΟΡΡΑΣ - ΔΥΣΗ - ΑΝΑΤΟΛΗ </a:t>
            </a:r>
            <a:r>
              <a:rPr lang="el-GR" sz="2000" kern="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ΝΟΤΟΣ Ι – ΝΟΤΟΣ ΙΙ</a:t>
            </a:r>
            <a:endParaRPr lang="el-GR" sz="2000" kern="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Δεν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αποκλείεται η συνεργασία μεταξύ </a:t>
            </a:r>
            <a:r>
              <a:rPr lang="el-GR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(ρι)</a:t>
            </a:r>
            <a:r>
              <a:rPr lang="el-GR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ών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διαφορετικών Ενοτήτων 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(π.χ. 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χρήση πρωτότυπης μουσική,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δημιουργία 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animation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βοήθεια σε γυρίσματα εκτός έδρας κ.α.).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Επιτρέπεται η συμμετοχή σε μια ταινία (με αναγραφή στους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τίτλους)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άλλων </a:t>
            </a:r>
            <a:r>
              <a:rPr lang="el-GR" sz="20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(ρι)</a:t>
            </a:r>
            <a:r>
              <a:rPr lang="el-GR" sz="20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ών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που δεν μετέχουν στο πρόγραμμα.</a:t>
            </a: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ια την διευκόλυνση της επικοινωνίας ορίζεται ένας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γενικός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συντονιστής φοιτητής/ φοιτήτρια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καθώς και </a:t>
            </a:r>
            <a:r>
              <a:rPr lang="el-GR" sz="2000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επιμέρους συντονίστριες/ες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για τις </a:t>
            </a:r>
            <a:r>
              <a:rPr lang="el-GR" sz="2000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l-GR" sz="20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Ενότητες.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Επίσης, ένας 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συντονιστής </a:t>
            </a:r>
            <a:r>
              <a:rPr lang="el-G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φοιτητής/ρια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</a:t>
            </a:r>
            <a:r>
              <a:rPr lang="el-GR" sz="2000" kern="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Πανεπιστήμιο Αιγαίου</a:t>
            </a:r>
            <a:r>
              <a:rPr lang="el-GR" sz="20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που </a:t>
            </a:r>
            <a:r>
              <a:rPr lang="el-G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θα βοηθήσει στην διαχείριση και ταξινόμηση των περιεχομένων της </a:t>
            </a:r>
            <a:r>
              <a:rPr lang="en-US" sz="2000" kern="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e-class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την καλύτερη υποβοήθηση, πρόοδο και εποπτεία της παραγωγικής διαδικασίας έχουν προσφερθεί ως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συντονιστές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kern="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l-GR" sz="2000" kern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σύνδεσμοι καθηγητές,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κάθε Ενότητα. Επίσης,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άλλοι σύνδεσμοι καθηγητές θα συντονίσουν προσεχώς την προώθηση των </a:t>
            </a:r>
            <a:r>
              <a:rPr lang="el-GR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Φοιτητιβισμάτων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 </a:t>
            </a:r>
            <a:r>
              <a:rPr lang="el-GR" sz="2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φεστιβάλ</a:t>
            </a:r>
            <a:r>
              <a:rPr lang="el-GR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ντοκιμαντέρ.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61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084729" y="707923"/>
          <a:ext cx="9834283" cy="5441097"/>
        </p:xfrm>
        <a:graphic>
          <a:graphicData uri="http://schemas.openxmlformats.org/drawingml/2006/table">
            <a:tbl>
              <a:tblPr/>
              <a:tblGrid>
                <a:gridCol w="759201"/>
                <a:gridCol w="2436501"/>
                <a:gridCol w="3963728"/>
                <a:gridCol w="2674853"/>
              </a:tblGrid>
              <a:tr h="1908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ΔΙΑΠΛΑΣΙΣ 2024 - ΣΥΝΤΟΝΙΣΜΟΣ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ΣΥΝΤΟΝΙΣΜΟΣ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ΣΥΝΔΕΣΜΟΙ ΚΑΘΗΓΗΤΕΣ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E-MAIL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 ΒΟΡΡΑ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ΕΛΙΣΑΒΕΤ- ΤΖΙΝΑ ΓΕΩΡΓΙΑΔΟΥ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2"/>
                        </a:rPr>
                        <a:t>elisag@otenet.gr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ΚΑΤΕΡΙΝΑ ΠΑΠΑΓΕΩΡΓΙΟΥ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3"/>
                        </a:rPr>
                        <a:t>kpapage@thea.auth.gr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ΔΗΜΗΤΡΗΣ ΠΑΠΑΔΟΠΟΥΛΟΣ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4"/>
                        </a:rPr>
                        <a:t>dpapadd@gmail.com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ΔΗΜΗΤΡΗΣ ΓΙΟΥΖΕΠΑΣ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dgiouzepas@gmail.com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 ΔΥΣΗΣ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ΜΑΡΙΑ ΚΡΙΑΡΑ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5"/>
                        </a:rPr>
                        <a:t>m.kriara@gmail.com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ΙΑΚΩΒΟΣ ΠΑΝΑΓΟΠΟΥΛΟΣ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panagopoulos@ionio.gr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ΠΑΝΟΣ ΚΟΥΡΟΣ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070C0"/>
                          </a:solidFill>
                          <a:latin typeface="Calibri"/>
                          <a:hlinkClick r:id="rId6"/>
                        </a:rPr>
                        <a:t>panos.kouros@ymail.com</a:t>
                      </a:r>
                      <a:endParaRPr lang="en-US" sz="600" b="0" i="0" u="sng" strike="noStrike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ΒΑΣΙΛΗΣ ΛΟΥΛΕΣ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vassilisloules@gmail.com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 ΑΝΑΤΟΛΗΣ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ΚΑΤΕΡΙΝΑ ΤΖΕΔΑΚΗ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7"/>
                        </a:rPr>
                        <a:t>tzed@hmu.gr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ΜΑΡΙΑ ΠΑΣΧΑΛΙΔΟΥ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8"/>
                        </a:rPr>
                        <a:t>mpaschalidou@uth.gr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ΔΕΣΠΟΙΝΑ ΠΟΥΛΟΥ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des.poulou@gmail.com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ΛΟΪΖΟΣ ΣΟΦΟΣ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9"/>
                        </a:rPr>
                        <a:t>Lsofos@aegean.gr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 ΝΟΤΟΥ Ι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ΛΑΜΠΡΙΝΗ ΤΡΙΒΕΛΛΑ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 dirty="0">
                          <a:solidFill>
                            <a:srgbClr val="4472C4"/>
                          </a:solidFill>
                          <a:latin typeface="Calibri"/>
                        </a:rPr>
                        <a:t>ltrivella@uniwa.gr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ΑΝΑΣΤΑΣΙΑ ΛΑΜΠΡΟΠΟΥΛΟΥ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4472C4"/>
                          </a:solidFill>
                          <a:latin typeface="Calibri"/>
                        </a:rPr>
                        <a:t>alampropoulou@uniwa.gr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ΒΑΓΓΕΛΗΣ ΚΑΛΑΜΠΑΚΑΣ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kalambakas@gmail.com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ΣΠΥΡΟΣ ΣΙΑΚΑΣ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sthsiakas@hotmail.com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 ΝΟΤΟΥ ΙΙ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ΚΛΕΙΩ ΦΑΝΟΥΡΑΚΗ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10"/>
                        </a:rPr>
                        <a:t>kfanouraki@theatre.uoa.gr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ΓΙΩΡΓΟΣ ΚΙΤΣΙΟΣ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11"/>
                        </a:rPr>
                        <a:t>gkitsio@music.uoa.gr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ΔΗΜΗΤΡΗΣ ΔΕΛΗΝΙΚΟΛΑΣ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latin typeface="Calibri"/>
                        </a:rPr>
                        <a:t>emptyfilm@gmail.com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ΓΙΑΝΝΗΣ ΣΚΟΠΕΤΕΑΣ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12"/>
                        </a:rPr>
                        <a:t>yanskop@gmail.com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ΣΕΜΙΝΑΡΙΟ 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ΓΙΩΡΓΟΣ ΠΑΠΑΚΩΝΣΤΑΝΤΙΝΟΥ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13"/>
                        </a:rPr>
                        <a:t>gpapakon@uth.gr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 E-CLASS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ΠΑΝΑΓΙΩΤΗΣ ΚΥΡΙΑΚΟΥΛΑΚΟΣ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  <a:hlinkClick r:id="rId14"/>
                        </a:rPr>
                        <a:t>pank@aegean.gr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ΠΡΟΩΘΗΣΗ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ΑΦΡΟΔΙΤΗ ΝΙΚΟΛΑΪΔΟΥ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afroniko@gmail.com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ΚΩΣΤΑΣ ΑΪΒΑΛΙΩΤΗΣ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latin typeface="Calibri"/>
                        </a:rPr>
                        <a:t>aivaliotisk@gmail.com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ΒΟΥΛΗ - ΤΗΛΕΟΡΑΣΗ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ΑΡΗΣ ΦΑΤΟΥΡΟΣ</a:t>
                      </a: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latin typeface="Calibri"/>
                          <a:hlinkClick r:id="rId15"/>
                        </a:rPr>
                        <a:t>fatourosaris@hotmail.com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latin typeface="Calibri"/>
                      </a:endParaRPr>
                    </a:p>
                  </a:txBody>
                  <a:tcPr marL="4771" marR="4771" marT="4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260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129554" y="719137"/>
          <a:ext cx="9834281" cy="5418670"/>
        </p:xfrm>
        <a:graphic>
          <a:graphicData uri="http://schemas.openxmlformats.org/drawingml/2006/table">
            <a:tbl>
              <a:tblPr/>
              <a:tblGrid>
                <a:gridCol w="454120"/>
                <a:gridCol w="778491"/>
                <a:gridCol w="5557571"/>
                <a:gridCol w="3044099"/>
              </a:tblGrid>
              <a:tr h="1906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ΠΡΟΓΡΑΜΜΑ ΔΙΑΠΛΑΣΙΣ 2024 - ΕΝΟΤΗΤΕΣ / ΤΜΗΜΑΤΑ-ΑΕΙ / ΦΟΙΤΗΤ(ΡΙ)ΕΣ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ΤΜΗΜΑ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ΟΝΟΜΑΤΕΠΩΝΥΜΟ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ΒΟΡΡΑΣ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ΘΡΑΚΗΣ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Αλέξανδρος Μαρούλης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ΚΙΝΗΜΑΤΟΓΡΑΦΟΥ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Περσεφόνη Εμινίδου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Μαγδαληνή Νένου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Στάθης Κόλιας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ΜΟΥΣΙΚΩΝ ΣΠΟΥΔΩΝ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Ιωάννης Χρηματόπουλος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ΘΕΑΤΡΟΥ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Μαριάνθη Ξυνταριανού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ΕΙΚΑΣΤΙΚΩΝ ΚΑΙ ΕΦΑΡΜΟΣΜΕΝΩΝ ΤΕΧΝΩΝ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Δέσποινα Δούζη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Νεφέλη Πορταρινού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ΔΗΜΟΣΙΟΓΡΑΦΙΑΣ &amp; ΜΜΕ / ΑΠΘ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Ιωάννης Λαζαρίδης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Βασίλειος Χαστάς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ΜΟΥΣΙΚΗΣ ΕΠΙΣΤΗΜΗΣ &amp; ΤΕΧΝΗΣ / ΜΑΚΕΔΟΝΙΑΣ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Νικηφόρος Κουρμπέτης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ΕΙΚΑΣΤΙΚΩΝ &amp; ΕΦΑΡΜΟΣΜΕΝΩΝ ΤΕΧΝΩΝ / ΔΥΤΙΚΗΣ ΜΑΚΕΔΟΝΙΑΣ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Γιώργος Καλογιάννης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ΕΠΙΚΟΙΝΩΝΙΑΣ &amp; ΨΗΦΙΑΚΩΝ ΜΕΣΩΝ / ΔΥΤΙΚΗΣ ΜΑΚΕΔΟΝΙΑΣ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Δανάη- Κυριακή Παπαϊωάννου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ΔΥΣΗ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ΕΙΚΑΣΤΙΚΩΝ ΤΕΧΝΩΝ &amp; ΕΠΙΣΤΗΜΩΝ ΤΗΣ ΤΕΧΝΗΣ / ΙΩΑΝΝΙΝΩΝ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Πολυξένη- Αγγελική Αποστολοπούλου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ΜΟΥΣΙΚΩΝ ΣΠΟΥΔΩΝ / ΙΩΑΝΝΙΝΩΝ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Ορέστης Σκιάου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ΙΩΑΝΝΙΝΩΝ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Κατερίνα Κολιού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ΤΕΧΝΩΝ ΗΧΟΥ &amp; ΕΙΚΟΝΑΣ / ΙΟΝΙΟ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Φώτιος Πάγκαλος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Σεραφείμ Παρσάλογλου- Μαραθιάς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Ραφαήλ Βαρβαρέσος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ΜΟΥΣΙΚΩΝ ΣΠΟΥΔΩΝ / ΙΟΝΙΟ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Αλέξανδρος- Σαμουήλ Νατζάρ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ΨΗΦΙΑΚΩΝ ΜΕΣΩΝ &amp; ΕΠΙΚΟΙΝΩΝΙΑΣ / ΙΟΝΙΟ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Σταυρούλα Σαραγά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Μαρκέλα Φωτάκη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ΘΕΑΤΡΙΚΩΝ ΣΠΟΥΔΩΝ / ΠΑΤΡΩΝ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Παναγιώτα Δέσκα 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ΠΑΤΡΩΝ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Αλκυόνη Βερβέρη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Κλαίρη Φούντα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Ανθή Βαλάκου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ΘΕΑΤΡΙΚΩΝ ΣΠΟΥΔΩΝ / ΠΕΛΟΠΟΝΝΗΣΟΥ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Μαρία Μαλλιαράκη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ΠΑΡΑΣΤΑΤΙΚΩΝ &amp; ΨΗΦΙΑΚΩΝ ΤΕΧΝΩΝ / ΠΕΛΟΠΟΝΝΗΣΟΥ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Ελευθερία- Ασημίνα Κούνιου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Ελισάβετ- Ευφραιμία Σουφλιά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ΣΠΟΥΔΕΣ ΚΙΝΗΜΑΤΟΓΡΑΦΙΚΗΣ ΓΡΑΦΗΣ, ΠΡΑΚΤΙΚΗΣ &amp; ΕΡΕΥΝΑΣ / ΕΑΠ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Φίλιππος Ανδρεόπουλος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7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Ελένη </a:t>
                      </a:r>
                      <a:r>
                        <a:rPr lang="el-G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Αντωναράκου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817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29553" y="719146"/>
          <a:ext cx="9879106" cy="5418650"/>
        </p:xfrm>
        <a:graphic>
          <a:graphicData uri="http://schemas.openxmlformats.org/drawingml/2006/table">
            <a:tbl>
              <a:tblPr/>
              <a:tblGrid>
                <a:gridCol w="458061"/>
                <a:gridCol w="785245"/>
                <a:gridCol w="5605782"/>
                <a:gridCol w="3030018"/>
              </a:tblGrid>
              <a:tr h="1464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ΠΡΟΓΡΑΜΜΑ ΔΙΑΠΛΑΣΙΣ 2024 - ΕΝΟΤΗΤΕΣ / ΤΜΗΜΑΤΑ-ΑΕΙ / ΦΟΙΤΗΤ(ΡΙ)ΕΣ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ΕΝΟΤΗΤΑ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ΤΜΗΜΑ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ΟΝΟΜΑΤΕΠΩΝΥΜΟ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ΑΝΑΤΟΛΗ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ΦΙΛΟΛΟΓΙΑΣ / ΤΟΜΕΑΣ ΘΕΑΤΡΙΚΩΝ,ΚΙΝ/ΦΙΚΩΝ &amp; ΜΟΥΣΙΚΩΝ ΣΠΟΥΔΩΝ / ΚΡΗΤΗΣ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Αργυρώ Βασιλάκη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ΚΟΙΝΩΝΙΟΛΟΓΙΑΣ / ΚΡΗΤΗΣ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Γιώργος Καμηλάκης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ΕΘ6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Μαρία Σπουρδαλάκη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ΠΟΛΥΤΕΧΝΕΙΟ ΚΡΗΤΗΣ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Μαριαλένα Τοράκη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ΜΟΥΣΙΚΗΣ ΤΕΧΝΟΛΟΓΙΑΣ &amp; ΑΚΟΥΣΤΙΚΗΣ / ΕΛΜΕΠΑ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Μαργαρίτα Μαραγκουδάκη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ΠΟΛΙΤΙΣΜΙΚΗΣ ΤΕΧΝΟΛΟΓΙΑΣ &amp; ΕΠΙΚΟΙΝΩΝΙΑΣ / ΑΙΓΑΙΟΥ 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Ελένη Τσουκαλά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Μαρία Στεφανοπούλου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Ιωάννης Βύσιανλης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ΜΗΧΑΝΙΚΩΝ ΣΧΕΔΙΑΣΗΣ ΠΡΟΪΟΝΤΩΝ &amp; ΣΥΣΤΗΜΑΤΩΝ / ΑΙΓΑΙΟΥ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Γιώργος Κακκανάς</a:t>
                      </a:r>
                    </a:p>
                  </a:txBody>
                  <a:tcPr marL="6102" marR="6102" marT="6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Μερόπη Γιαμάκου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ΠΑΙΔΑΓΩΓΙΚΟ ΤΜΗΜΑ ΔΗΜΟΤΙΚΗΣ ΕΚΠΑΙΔΕΥΣΗΣ / ΑΙΓΑΙΟΥ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Νικόλαος- Αντώνιος Γονατάς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ΘΕΣΣΑΛΙΑΣ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Αθανάσιος Καρανίκας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Δήμητρα Κοσμά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Χρυσούλα Αβδελά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ΠΟΛΙΤΙΣΜΟΥ ΚΑΙ ΔΗΜΙΟΥΡΓΙΚΩΝ ΜΕΣΩΝ &amp; ΒΙΟΜΗΧΑΝΙΩΝ / ΘΕΣΣΑΛΙΑΣ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Ιωάννης Μπαλαγιάννης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ΝΟΤΟΣ 1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ΓΡΑΦΙΣΤΙΚΗΣ &amp; ΟΠΤΙΚΗΣ ΕΠΙΚΟΙΝΩΝΙΑΣ / ΔΥΤΙΚΗΣ ΑΤΤΙΚΗΣ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Φωτεινή- Αναστασία Κοσκινά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Χαράλαμπος Θεοτοκάτος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ΦΩΤΟΓΡΑΦΙΑΣ &amp; ΟΠΤΙΚΟΑΚΟΥΣΤΙΚΩΝ ΤΕΧΝΩΝ / ΔΥΤΙΚΗΣ ΑΤΤΙΚΗΣ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Κυριακή Λυκουρέση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ΕΠΙΚΟΙΝΩΝΙΑΣ, ΜΕΣΩΝ &amp; ΠΟΛΙΤΙΣΜΟΥ / ΠΑΝΤΕΙΟ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Φίλιππος Μαυρίδης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Αλεξάνδρα Μπόβαλη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ΕΘ7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Αγγελική Μήλα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ΝΟΤΟΣ 2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ΑΡΧΙΤΕΚΤΟΝΩΝ ΜΗΧΑΝΙΚΩΝ / ΕΜΠ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700" b="0" i="0" u="none" strike="noStrike">
                          <a:solidFill>
                            <a:srgbClr val="242424"/>
                          </a:solidFill>
                          <a:latin typeface="Calibri"/>
                        </a:rPr>
                        <a:t>Σταυρούλα Νεοφύτου</a:t>
                      </a:r>
                    </a:p>
                  </a:txBody>
                  <a:tcPr marL="6102" marR="6102" marT="6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ΕΙΚΑΣΤΙΚΩΝ ΤΕΧΝΩΝ / ΑΣΚΤ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Θοδωρής Κλουκίνας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ΨΗΦΙΑΚΩΝ ΤΕΧΝΩΝ &amp; ΚΙΝΗΜΑΤΟΓΡΑΦΟΥ / ΕΚΠΑ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Άννα- Μελίνα Χριστοπούλου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Πέτρος Καλόγηρου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Φανή Θεοδώση   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ΕΠΙΚΟΙΝΩΝΙΑΣ &amp; ΜΜΕ / ΕΚΠΑ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Κωνσταντίνος Βενιανάκης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Ευαγγελία Παπαγεωργίου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Νικόλαος- Παρασκευάς Αστυρακάκης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ΕΘ8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Δήμητρα Παπαγεωργίου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ΕΘ9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Ιωάννα- Δανάη Φατούρου- Ανέστη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ΜΟΥΣΙΚΩΝ ΣΠΟΥΔΩΝ / ΕΚΠΑ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Νικόλαος Αρβανίτης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Νικολέττα Φλωράκη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102" marR="6102" marT="6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ΘΕΑΤΡΙΚΩΝ ΣΠΟΥΔΩΝ / ΕΚΠΑ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Άννα Μαρκάζου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102" marR="6102" marT="61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ΙΣΤΟΡΙΑΣ &amp; ΦΙΛΟΣΟΦΙΑΣ ΤΗΣ ΕΠΙΣΤΗΜΗΣ / ΕΚΠΑ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Μαρία- Ανδριάνα </a:t>
                      </a:r>
                      <a:r>
                        <a:rPr lang="el-GR" sz="7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Γεωρβασίλη</a:t>
                      </a: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Βασιλικού</a:t>
                      </a:r>
                    </a:p>
                  </a:txBody>
                  <a:tcPr marL="6102" marR="6102" marT="61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044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11641-C1A9-4FDD-B89B-1E9B3BA4EB85}"/>
              </a:ext>
            </a:extLst>
          </p:cNvPr>
          <p:cNvSpPr txBox="1"/>
          <p:nvPr/>
        </p:nvSpPr>
        <p:spPr>
          <a:xfrm>
            <a:off x="1438102" y="665018"/>
            <a:ext cx="929872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ΑΝΑΡΤΗΣΗ ΣΤΗΝ ΠΛΑΤΦΟΡΜΑ </a:t>
            </a:r>
            <a:r>
              <a:rPr lang="fr-CA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BINTEO </a:t>
            </a:r>
            <a:r>
              <a:rPr lang="el-GR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ΑΥΤΟΠΑΡΟΥΣΙΑΣΗΣ</a:t>
            </a:r>
          </a:p>
          <a:p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Παρακαλείστε να ετοιμάσετε και να αναρτήσετε στην πλατφόρμα ένα μικρό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βίντεο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αυτο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-παρουσίασης διάρκειας έως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60΄΄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(μπορεί να είναι λήψη από κινητό τηλέφωνο που θα τη μετατρέψετε σε μορφή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mp4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που θα βοηθήσει στην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αλληλογνωριμία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ενώ συγχρόνως έχει και αυτοτελή εκπαιδευτική αξία. 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Στο βίντεο αυτό παρουσιάζετε τον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εαυτό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σας, τις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γνώσεις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που έχετε στον οπτικοακουστικό τομέα (π.χ. σκηνοθεσία, εικονοληψία, μοντάζ, λήψη-επεξεργασία ήχου, σύνθεση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&amp;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επιμέλεια μουσικής, δημοσιογραφική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&amp;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ιστορική έρευνα,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animation,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χρήση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drone, 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κ.λπ.), καθώς και τα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κίνητρα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και τις </a:t>
            </a:r>
            <a:r>
              <a:rPr lang="el-GR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προσδοκίες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της συμμετοχής σας στο πρόγραμμα.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Μπορείτε να εμπνευστείτε από τα βίντεο του τμήματος Δημοσιογραφίας &amp; ΜΜΕ του ΑΠΘ, που έχουν γίνει με την καθοδήγηση της συνδέσμου καθηγήτριας Ελισάβετ Γεωργιάδου, και τα οποία θα αναρτηθούν στην πλατφόρμα.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52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94A2A2-DD78-7025-7827-B069C36A6B05}"/>
              </a:ext>
            </a:extLst>
          </p:cNvPr>
          <p:cNvSpPr txBox="1"/>
          <p:nvPr/>
        </p:nvSpPr>
        <p:spPr>
          <a:xfrm>
            <a:off x="1150372" y="570271"/>
            <a:ext cx="1022143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0" i="0" dirty="0">
                <a:solidFill>
                  <a:srgbClr val="0070C0"/>
                </a:solidFill>
                <a:effectLst/>
              </a:rPr>
              <a:t>ΑΝΑΡΤΗΣΗ ΣΤΗΝ ΠΛΑΤΦΟΡΜΑ ΠΡΟΤΕΙΝΟΜΕΝΩΝ ΘΕΜΑΤΩΝ</a:t>
            </a:r>
          </a:p>
          <a:p>
            <a:endParaRPr lang="el-GR" sz="1200" dirty="0">
              <a:solidFill>
                <a:srgbClr val="555555"/>
              </a:solidFill>
            </a:endParaRPr>
          </a:p>
          <a:p>
            <a:pPr algn="just"/>
            <a:r>
              <a:rPr lang="el-GR" sz="2000" b="0" i="0" dirty="0">
                <a:effectLst/>
              </a:rPr>
              <a:t>Θα αναρτήσετε στην πλατφόρμα αρχείο σε μορφή κειμένου με περιγραφή ενός ή περισσότερων θεμάτων που σας απασχολούν και θα θέλατε να υλοποιήσετε με την ομάδα σας. </a:t>
            </a:r>
          </a:p>
          <a:p>
            <a:pPr algn="just"/>
            <a:endParaRPr lang="el-GR" sz="1200" dirty="0"/>
          </a:p>
          <a:p>
            <a:pPr algn="just"/>
            <a:r>
              <a:rPr lang="el-GR" sz="2000" b="0" i="0" dirty="0">
                <a:effectLst/>
              </a:rPr>
              <a:t>Το θέμα που προτείνετε θα </a:t>
            </a:r>
            <a:r>
              <a:rPr lang="el-GR" sz="2000" b="0" i="0" dirty="0" smtClean="0">
                <a:effectLst/>
              </a:rPr>
              <a:t>πρέπει:</a:t>
            </a:r>
          </a:p>
          <a:p>
            <a:pPr algn="just"/>
            <a:endParaRPr lang="el-G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0" i="0" dirty="0" smtClean="0">
                <a:effectLst/>
              </a:rPr>
              <a:t>να </a:t>
            </a:r>
            <a:r>
              <a:rPr lang="el-GR" sz="2000" b="0" i="0" dirty="0">
                <a:effectLst/>
              </a:rPr>
              <a:t>εντάσσεται στην φετινή θεματική της «</a:t>
            </a:r>
            <a:r>
              <a:rPr lang="el-GR" sz="2000" b="0" i="0" dirty="0">
                <a:solidFill>
                  <a:srgbClr val="0070C0"/>
                </a:solidFill>
                <a:effectLst/>
              </a:rPr>
              <a:t>βίας</a:t>
            </a:r>
            <a:r>
              <a:rPr lang="el-GR" sz="2000" b="0" i="0" dirty="0">
                <a:effectLst/>
              </a:rPr>
              <a:t>».</a:t>
            </a:r>
          </a:p>
          <a:p>
            <a:pPr algn="just"/>
            <a:endParaRPr lang="el-G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0" i="0" dirty="0" smtClean="0">
                <a:effectLst/>
              </a:rPr>
              <a:t>να περιγράφεται με </a:t>
            </a:r>
            <a:r>
              <a:rPr lang="el-GR" sz="2000" b="0" i="0" dirty="0" smtClean="0">
                <a:solidFill>
                  <a:srgbClr val="0070C0"/>
                </a:solidFill>
                <a:effectLst/>
              </a:rPr>
              <a:t>σαφήνεια</a:t>
            </a:r>
            <a:r>
              <a:rPr lang="el-GR" sz="2000" b="0" i="0" dirty="0" smtClean="0">
                <a:effectLst/>
              </a:rPr>
              <a:t> και </a:t>
            </a:r>
            <a:r>
              <a:rPr lang="el-GR" sz="2000" b="0" i="0" dirty="0" smtClean="0">
                <a:solidFill>
                  <a:srgbClr val="0070C0"/>
                </a:solidFill>
                <a:effectLst/>
              </a:rPr>
              <a:t>πληρότητα</a:t>
            </a:r>
          </a:p>
          <a:p>
            <a:pPr algn="just"/>
            <a:endParaRPr lang="el-GR" sz="1200" b="0" i="0" dirty="0" smtClean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0" i="0" dirty="0" smtClean="0">
                <a:effectLst/>
              </a:rPr>
              <a:t>να αποτυπώνει το </a:t>
            </a:r>
            <a:r>
              <a:rPr lang="el-GR" sz="2000" b="0" i="0" dirty="0" smtClean="0">
                <a:solidFill>
                  <a:srgbClr val="0070C0"/>
                </a:solidFill>
                <a:effectLst/>
              </a:rPr>
              <a:t>κίνητρο</a:t>
            </a:r>
            <a:r>
              <a:rPr lang="el-GR" sz="2000" b="0" i="0" dirty="0" smtClean="0">
                <a:effectLst/>
              </a:rPr>
              <a:t>, </a:t>
            </a:r>
            <a:r>
              <a:rPr lang="el-GR" sz="2000" b="0" i="0" dirty="0">
                <a:effectLst/>
              </a:rPr>
              <a:t>το </a:t>
            </a:r>
            <a:r>
              <a:rPr lang="el-GR" sz="2000" b="0" i="0" dirty="0">
                <a:solidFill>
                  <a:srgbClr val="0070C0"/>
                </a:solidFill>
                <a:effectLst/>
              </a:rPr>
              <a:t>σκεπτικό</a:t>
            </a:r>
            <a:r>
              <a:rPr lang="el-GR" sz="2000" b="0" i="0" dirty="0">
                <a:effectLst/>
              </a:rPr>
              <a:t> σας και την </a:t>
            </a:r>
            <a:r>
              <a:rPr lang="el-GR" sz="2000" b="0" i="0" dirty="0">
                <a:solidFill>
                  <a:srgbClr val="0070C0"/>
                </a:solidFill>
                <a:effectLst/>
              </a:rPr>
              <a:t>οπτική γωνία </a:t>
            </a:r>
            <a:r>
              <a:rPr lang="el-GR" sz="2000" b="0" i="0" dirty="0">
                <a:effectLst/>
              </a:rPr>
              <a:t>προσέγγισής του. </a:t>
            </a:r>
          </a:p>
          <a:p>
            <a:pPr algn="just"/>
            <a:endParaRPr lang="el-GR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0" i="0" dirty="0" smtClean="0">
                <a:effectLst/>
              </a:rPr>
              <a:t>να </a:t>
            </a:r>
            <a:r>
              <a:rPr lang="el-GR" sz="2000" b="0" i="0" dirty="0">
                <a:effectLst/>
              </a:rPr>
              <a:t>καθορίζει </a:t>
            </a:r>
            <a:r>
              <a:rPr lang="el-GR" sz="2000" b="0" i="0" dirty="0" smtClean="0">
                <a:effectLst/>
              </a:rPr>
              <a:t>τον </a:t>
            </a:r>
            <a:r>
              <a:rPr lang="el-GR" sz="2000" b="0" i="0" dirty="0" smtClean="0">
                <a:solidFill>
                  <a:srgbClr val="0070C0"/>
                </a:solidFill>
                <a:effectLst/>
              </a:rPr>
              <a:t>χώρο</a:t>
            </a:r>
            <a:r>
              <a:rPr lang="el-GR" sz="2000" b="0" i="0" dirty="0" smtClean="0">
                <a:effectLst/>
              </a:rPr>
              <a:t>, </a:t>
            </a:r>
            <a:r>
              <a:rPr lang="el-GR" sz="2000" b="0" i="0" dirty="0">
                <a:effectLst/>
              </a:rPr>
              <a:t>τον </a:t>
            </a:r>
            <a:r>
              <a:rPr lang="el-GR" sz="2000" b="0" i="0" dirty="0">
                <a:solidFill>
                  <a:srgbClr val="0070C0"/>
                </a:solidFill>
                <a:effectLst/>
              </a:rPr>
              <a:t>χρόνο</a:t>
            </a:r>
            <a:r>
              <a:rPr lang="el-GR" sz="2000" b="0" i="0" dirty="0">
                <a:effectLst/>
              </a:rPr>
              <a:t> και τυχόν </a:t>
            </a:r>
            <a:r>
              <a:rPr lang="el-GR" sz="2000" b="0" i="0" dirty="0" smtClean="0">
                <a:solidFill>
                  <a:srgbClr val="0070C0"/>
                </a:solidFill>
                <a:effectLst/>
              </a:rPr>
              <a:t>πρόσωπα</a:t>
            </a:r>
            <a:r>
              <a:rPr lang="el-GR" sz="2000" b="0" i="0" dirty="0" smtClean="0">
                <a:effectLst/>
              </a:rPr>
              <a:t> </a:t>
            </a:r>
            <a:r>
              <a:rPr lang="el-GR" sz="2000" b="0" i="0" dirty="0">
                <a:effectLst/>
              </a:rPr>
              <a:t>τα οποία αφορά.</a:t>
            </a:r>
          </a:p>
          <a:p>
            <a:pPr algn="just"/>
            <a:endParaRPr lang="el-GR" sz="1200" dirty="0"/>
          </a:p>
          <a:p>
            <a:pPr algn="just"/>
            <a:r>
              <a:rPr lang="el-GR" sz="2000" dirty="0"/>
              <a:t>Όλα τα προτεινόμενα θέματα θα συζητηθούν, </a:t>
            </a:r>
            <a:r>
              <a:rPr lang="el-GR" sz="2000" dirty="0">
                <a:solidFill>
                  <a:srgbClr val="0070C0"/>
                </a:solidFill>
              </a:rPr>
              <a:t>από κοινού</a:t>
            </a:r>
            <a:r>
              <a:rPr lang="el-GR" sz="2000" dirty="0"/>
              <a:t>, από </a:t>
            </a:r>
            <a:r>
              <a:rPr lang="el-GR" sz="2000" dirty="0" smtClean="0"/>
              <a:t>φοιτήτριες/</a:t>
            </a:r>
            <a:r>
              <a:rPr lang="el-GR" sz="2000" dirty="0" err="1" smtClean="0"/>
              <a:t>ες</a:t>
            </a:r>
            <a:r>
              <a:rPr lang="el-GR" sz="2000" dirty="0" smtClean="0"/>
              <a:t> </a:t>
            </a:r>
            <a:r>
              <a:rPr lang="el-GR" sz="2000" dirty="0"/>
              <a:t>και συνδέσμους.</a:t>
            </a:r>
          </a:p>
          <a:p>
            <a:pPr algn="just"/>
            <a:endParaRPr lang="el-GR" sz="1200" dirty="0"/>
          </a:p>
          <a:p>
            <a:pPr algn="just"/>
            <a:r>
              <a:rPr lang="el-GR" sz="2000" dirty="0"/>
              <a:t>Όσα από τα θέματα τύχουν </a:t>
            </a:r>
            <a:r>
              <a:rPr lang="el-GR" sz="2000" dirty="0">
                <a:solidFill>
                  <a:srgbClr val="0070C0"/>
                </a:solidFill>
              </a:rPr>
              <a:t>ευρύτερου</a:t>
            </a:r>
            <a:r>
              <a:rPr lang="el-GR" sz="2000" dirty="0"/>
              <a:t> ενδιαφέροντος μπορούν στην συνέχεια να υιοθετηθούν από κάποια ομάδα εργασίας και να προχωρήσουν σε </a:t>
            </a:r>
            <a:r>
              <a:rPr lang="el-GR" sz="2000" dirty="0">
                <a:solidFill>
                  <a:srgbClr val="0070C0"/>
                </a:solidFill>
              </a:rPr>
              <a:t>ανάπτυξη</a:t>
            </a:r>
            <a:r>
              <a:rPr lang="el-GR" sz="2000" dirty="0"/>
              <a:t> και </a:t>
            </a:r>
            <a:r>
              <a:rPr lang="el-GR" sz="2000" dirty="0">
                <a:solidFill>
                  <a:srgbClr val="0070C0"/>
                </a:solidFill>
              </a:rPr>
              <a:t>υλοποίηση</a:t>
            </a:r>
            <a:r>
              <a:rPr lang="el-GR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1182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94A2A2-DD78-7025-7827-B069C36A6B05}"/>
              </a:ext>
            </a:extLst>
          </p:cNvPr>
          <p:cNvSpPr txBox="1"/>
          <p:nvPr/>
        </p:nvSpPr>
        <p:spPr>
          <a:xfrm>
            <a:off x="1150372" y="570271"/>
            <a:ext cx="10186221" cy="55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0" i="0" dirty="0">
                <a:solidFill>
                  <a:srgbClr val="0070C0"/>
                </a:solidFill>
                <a:effectLst/>
              </a:rPr>
              <a:t>ΣΥΓΚΡΟΤΗΣΗ ΟΜΑΔΩΝ &amp; </a:t>
            </a:r>
            <a:r>
              <a:rPr lang="el-GR" sz="2400" dirty="0">
                <a:solidFill>
                  <a:srgbClr val="0070C0"/>
                </a:solidFill>
              </a:rPr>
              <a:t>ΑΡΙΘΜΟΣ ΤΑΙΝΙΩΝ </a:t>
            </a:r>
          </a:p>
          <a:p>
            <a:endParaRPr lang="el-GR" sz="1200" b="0" i="0" dirty="0">
              <a:solidFill>
                <a:srgbClr val="0070C0"/>
              </a:solidFill>
              <a:effectLst/>
            </a:endParaRPr>
          </a:p>
          <a:p>
            <a:endParaRPr lang="el-GR" sz="1200" dirty="0"/>
          </a:p>
          <a:p>
            <a:pPr algn="just"/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συγκρότηση των ομάδων εργασίας για κάθε ταινία, πέραν της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αναγκαίας χημείας των μελών της, οφείλει να εξασφαλίζει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τις συμπληρωματικές δεξιότητες που καλύπτουν τις βασικές ανάγκες της οπτικοακουστικής παραγωγής (έρευνα-σενάριο, σκηνοθεσία, εικονοληψία, ηχοληψία, μοντάζ, μουσική).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l-GR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l-GR" sz="12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dirty="0"/>
              <a:t>Σημασία για το πρόγραμμα ΔΙΑΠΛΑΣΙΣ έχει κυρίως η ποιότητα των ντοκιμαντέρ, χωρίς όμως να αδιαφορούμε για το πλήθος τους. Με βάση την πείρα των προηγούμενων ετών, αλλά και την δυσκολία της φετινής θεματικής, η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αναμενόμενη συγκομιδή των </a:t>
            </a:r>
            <a:r>
              <a:rPr lang="el-GR" sz="2000" kern="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Φοιτητιβισμάτων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αναμένεται να κυμανθεί, στην αναλογία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ταινιών/φοιτητών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μεταξύ του 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1:2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2:3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δηλαδή 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35-45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ταινίες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Μετά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την παράδοση των ταινιών όλοι οι φοιτητές (επιδοτούμενοι &amp; εθελοντές) θα λάβουν </a:t>
            </a:r>
            <a:r>
              <a:rPr lang="el-GR" sz="2000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Βεβαίωση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για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την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συμμετοχή τους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στη Διάπλαση.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επιδοτούμενοι/</a:t>
            </a:r>
            <a:r>
              <a:rPr lang="el-GR" sz="20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ες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θα λάβουν επιπλέον επίσημη </a:t>
            </a:r>
            <a:r>
              <a:rPr lang="el-G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Βεβαίωση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από το </a:t>
            </a:r>
            <a:r>
              <a:rPr lang="el-GR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Τμήμα Επιμόρφωσης της Βουλής,</a:t>
            </a:r>
            <a:r>
              <a:rPr lang="el-GR" sz="20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κατόπιν αίτησής τους</a:t>
            </a:r>
            <a:r>
              <a:rPr lang="el-G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l-GR" sz="12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2400" dirty="0" smtClean="0">
                <a:solidFill>
                  <a:srgbClr val="0070C0"/>
                </a:solidFill>
              </a:rPr>
              <a:t>Καλή </a:t>
            </a:r>
            <a:r>
              <a:rPr lang="el-GR" sz="2400" dirty="0">
                <a:solidFill>
                  <a:srgbClr val="0070C0"/>
                </a:solidFill>
              </a:rPr>
              <a:t>αρχή, με προσήλωση, μελέτη, ομαδικότητα, έμπνευση και τύχη! </a:t>
            </a:r>
          </a:p>
        </p:txBody>
      </p:sp>
    </p:spTree>
    <p:extLst>
      <p:ext uri="{BB962C8B-B14F-4D97-AF65-F5344CB8AC3E}">
        <p14:creationId xmlns:p14="http://schemas.microsoft.com/office/powerpoint/2010/main" xmlns="" val="1116788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AB06B4-C7F0-35A6-D9E0-476AD7F1E1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83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B15B3C-BDEC-DFB2-3EB8-2862B5945E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998F2E-834F-F6EB-263D-82AB9E12052C}"/>
              </a:ext>
            </a:extLst>
          </p:cNvPr>
          <p:cNvSpPr txBox="1"/>
          <p:nvPr/>
        </p:nvSpPr>
        <p:spPr>
          <a:xfrm>
            <a:off x="6390968" y="383457"/>
            <a:ext cx="515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Τα ντοκιμαντέρ της Διάπλασης παρουσιάζονται στο Κανάλι της Βουλής στην καθιερωμένη τηλεοπτική ζώνη «</a:t>
            </a:r>
            <a:r>
              <a:rPr lang="el-GR" dirty="0" err="1"/>
              <a:t>Φοιτητιβίσματα</a:t>
            </a:r>
            <a:r>
              <a:rPr lang="el-GR" dirty="0"/>
              <a:t>»,  </a:t>
            </a:r>
            <a:r>
              <a:rPr lang="el-GR" dirty="0">
                <a:solidFill>
                  <a:srgbClr val="0070C0"/>
                </a:solidFill>
              </a:rPr>
              <a:t>Κυριακή πρωί 10:30-11:00 </a:t>
            </a:r>
            <a:r>
              <a:rPr lang="el-GR" dirty="0"/>
              <a:t>και σε επανάληψη, </a:t>
            </a:r>
            <a:r>
              <a:rPr lang="el-GR" dirty="0">
                <a:solidFill>
                  <a:srgbClr val="0070C0"/>
                </a:solidFill>
              </a:rPr>
              <a:t>Σάββατο πρωί 9:30-10:30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45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6249F3-D7DB-F087-DF6E-3BE7E7E2219B}"/>
              </a:ext>
            </a:extLst>
          </p:cNvPr>
          <p:cNvSpPr txBox="1"/>
          <p:nvPr/>
        </p:nvSpPr>
        <p:spPr>
          <a:xfrm>
            <a:off x="403413" y="2411508"/>
            <a:ext cx="105514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2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ΠΑΡΟΥΣΙΑΣΕΙΣ ΤΟΥ ΠΡΟΓΡΑΜΜΑΤΟΣ ΔΙΑΠΛΑΣΙΣ (2018-2023)</a:t>
            </a:r>
          </a:p>
          <a:p>
            <a:endParaRPr lang="el-GR" sz="1200" dirty="0">
              <a:ea typeface="Times New Roman" panose="02020603050405020304" pitchFamily="18" charset="0"/>
            </a:endParaRPr>
          </a:p>
          <a:p>
            <a:r>
              <a:rPr lang="el-GR" sz="2000" dirty="0">
                <a:ea typeface="Times New Roman" panose="02020603050405020304" pitchFamily="18" charset="0"/>
              </a:rPr>
              <a:t>Αφιερώματα </a:t>
            </a:r>
            <a:r>
              <a:rPr lang="el-GR" sz="2000" dirty="0" smtClean="0">
                <a:ea typeface="Times New Roman" panose="02020603050405020304" pitchFamily="18" charset="0"/>
              </a:rPr>
              <a:t>στη Διάπλαση </a:t>
            </a:r>
            <a:r>
              <a:rPr lang="el-GR" sz="2000" dirty="0">
                <a:ea typeface="Times New Roman" panose="02020603050405020304" pitchFamily="18" charset="0"/>
              </a:rPr>
              <a:t>και στα </a:t>
            </a:r>
            <a:r>
              <a:rPr lang="el-GR" sz="2000" dirty="0" err="1">
                <a:ea typeface="Times New Roman" panose="02020603050405020304" pitchFamily="18" charset="0"/>
              </a:rPr>
              <a:t>Φοιτητιβίσματα</a:t>
            </a:r>
            <a:r>
              <a:rPr lang="el-GR" sz="2000" dirty="0">
                <a:ea typeface="Times New Roman" panose="02020603050405020304" pitchFamily="18" charset="0"/>
              </a:rPr>
              <a:t> παρουσιάστηκαν μεταξύ άλλων:</a:t>
            </a:r>
          </a:p>
          <a:p>
            <a:r>
              <a:rPr lang="el-GR" sz="2000" dirty="0">
                <a:ea typeface="Times New Roman" panose="02020603050405020304" pitchFamily="18" charset="0"/>
              </a:rPr>
              <a:t>    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στην διεθνή εκπαιδευτική συνάντηση «</a:t>
            </a:r>
            <a:r>
              <a:rPr lang="en-US" sz="2000" dirty="0">
                <a:ea typeface="Times New Roman" panose="02020603050405020304" pitchFamily="18" charset="0"/>
              </a:rPr>
              <a:t>Fest</a:t>
            </a:r>
            <a:r>
              <a:rPr lang="el-GR" sz="2000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of</a:t>
            </a:r>
            <a:r>
              <a:rPr lang="el-GR" sz="2000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Fests</a:t>
            </a:r>
            <a:r>
              <a:rPr lang="el-GR" sz="2000" dirty="0">
                <a:ea typeface="Times New Roman" panose="02020603050405020304" pitchFamily="18" charset="0"/>
              </a:rPr>
              <a:t>», Ίδρυμα Μιχάλη Κακογιάννη, 2018, 2019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φεστιβάλ &amp; συνέδριο «ΣΥΝΘΕΣΙΣ» του ΕΑΠ, 2019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διεθνές φεστιβάλ κινηματογράφου Ολυμπίας για παιδιά και νέους, 2018, 2019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διεθνές φεστιβάλ ταινιών μικρού μήκους Δράμας, 2019, 2020, 2021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φεστιβάλ πειραματικού  κινηματογράφου της Αθήνας στην </a:t>
            </a:r>
            <a:r>
              <a:rPr lang="el-GR" sz="2000" dirty="0" smtClean="0">
                <a:ea typeface="Times New Roman" panose="02020603050405020304" pitchFamily="18" charset="0"/>
              </a:rPr>
              <a:t>Ταινιοθήκη, </a:t>
            </a:r>
            <a:r>
              <a:rPr lang="el-GR" sz="2000" dirty="0">
                <a:ea typeface="Times New Roman" panose="02020603050405020304" pitchFamily="18" charset="0"/>
              </a:rPr>
              <a:t>2019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διεθνές φεστιβάλ ντοκιμαντέρ Θεσσαλονίκης, 2018, 2019, 2020, 2021, 2023, 2024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2000" dirty="0">
                <a:ea typeface="Times New Roman" panose="02020603050405020304" pitchFamily="18" charset="0"/>
              </a:rPr>
              <a:t>στο διεθνές φεστιβάλ ντοκιμαντέρ «Πέρα από τα σύνορα»</a:t>
            </a:r>
            <a:r>
              <a:rPr lang="fr-CA" sz="2000" dirty="0">
                <a:ea typeface="Times New Roman" panose="02020603050405020304" pitchFamily="18" charset="0"/>
              </a:rPr>
              <a:t>, </a:t>
            </a:r>
            <a:r>
              <a:rPr lang="el-GR" sz="2000" dirty="0">
                <a:ea typeface="Times New Roman" panose="02020603050405020304" pitchFamily="18" charset="0"/>
              </a:rPr>
              <a:t>Καστελλόριζο, 2021, 2022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σε εκπαιδευτικό συνέδριο του Πανεπιστημίου </a:t>
            </a:r>
            <a:r>
              <a:rPr lang="el-G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Θ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εσσαλίας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, στον Βόλο,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2021</a:t>
            </a:r>
            <a:r>
              <a:rPr lang="el-GR" sz="2000" dirty="0" smtClean="0">
                <a:ea typeface="Times New Roman" panose="02020603050405020304" pitchFamily="18" charset="0"/>
              </a:rPr>
              <a:t>    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B61CD3-C303-0802-4591-192C786F4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16881" y="3996113"/>
            <a:ext cx="1690437" cy="2437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FC4E4C-FBB2-CB3F-150F-DD0008D45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769" y="339365"/>
            <a:ext cx="2797314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45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102936" y="3733013"/>
            <a:ext cx="10282819" cy="249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4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ΕΠΙΛΟΓΗ </a:t>
            </a:r>
            <a:r>
              <a:rPr lang="el-GR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ΤΩΝ ΦΟΙΤΗΤΡΙΩΝ/ ΦΟΙΤΗΤΩΝ ΚΑΙ ΕΝΤΑΞΗ ΣΤΟ ΠΡΟΓΡΑΜΜΑ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12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Οι φοιτήτριες </a:t>
            </a:r>
            <a:r>
              <a:rPr lang="en-US" sz="2000" dirty="0" smtClean="0">
                <a:effectLst/>
                <a:ea typeface="Times New Roman" panose="02020603050405020304" pitchFamily="18" charset="0"/>
              </a:rPr>
              <a:t>&amp;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φοιτητές της Διάπλασης επιλέγονται από τα Τμήματά τους και εντάσσονται </a:t>
            </a:r>
            <a:r>
              <a:rPr lang="el-GR" sz="2000" dirty="0" smtClean="0">
                <a:ea typeface="Times New Roman" panose="02020603050405020304" pitchFamily="18" charset="0"/>
              </a:rPr>
              <a:t>σ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το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γενικό  πρόγραμμα </a:t>
            </a:r>
            <a:r>
              <a:rPr lang="el-GR" sz="2000" dirty="0" smtClean="0">
                <a:ea typeface="Times New Roman" panose="02020603050405020304" pitchFamily="18" charset="0"/>
              </a:rPr>
              <a:t>εξάμηνης 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επιδοτούμενης 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πρακτικής άσκησης φοιτητών ΑΕΙ 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στην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Βουλή, που επιμελείται το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Τμήμα Επιμόρφωσης της </a:t>
            </a:r>
            <a:r>
              <a:rPr lang="el-GR" sz="2000" dirty="0" err="1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ΒτΕ</a:t>
            </a:r>
            <a:r>
              <a:rPr lang="en-US" sz="20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[</a:t>
            </a:r>
            <a:r>
              <a:rPr lang="en-US" sz="2000" dirty="0" smtClean="0">
                <a:effectLst/>
                <a:ea typeface="Times New Roman" panose="02020603050405020304" pitchFamily="18" charset="0"/>
                <a:hlinkClick r:id="rId2"/>
              </a:rPr>
              <a:t>epimorfosi@parliament.gr</a:t>
            </a:r>
            <a:r>
              <a:rPr lang="en-US" sz="2000" dirty="0" smtClean="0">
                <a:effectLst/>
                <a:ea typeface="Times New Roman" panose="02020603050405020304" pitchFamily="18" charset="0"/>
              </a:rPr>
              <a:t> ,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2103735202-6]</a:t>
            </a:r>
            <a:r>
              <a:rPr lang="el-GR" sz="20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υπό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την προϋπόθεση να μην έχουν</a:t>
            </a:r>
            <a:r>
              <a:rPr lang="el-GR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αποφοιτήσει πριν από 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την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λήξη της εξάμηνης σύμβασης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l-G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F35A86-BF1C-BD52-D195-CF6403FF8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68461" y="454221"/>
            <a:ext cx="5604388" cy="29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91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150526" y="2001066"/>
            <a:ext cx="779682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/>
              <a:t>Εκτός από τους επιδοτούμενους/συμβασιούχους, υπάρχει η δυνατότητα  ένταξης στο πρόγραμμα εθελοντριών φοιτητριών &amp; εθελοντών φοιτητών που δεν αμείβονται αλλά μετέχουν ισότιμα στην δημιουργία των ντοκιμαντέρ με στόχο την απόκτηση εμπειρίας και λαμβάνουν στο τέλος </a:t>
            </a:r>
            <a:r>
              <a:rPr lang="el-GR" sz="2000" dirty="0">
                <a:solidFill>
                  <a:srgbClr val="0070C0"/>
                </a:solidFill>
              </a:rPr>
              <a:t>Βεβαίωση</a:t>
            </a:r>
            <a:r>
              <a:rPr lang="el-GR" sz="2000" dirty="0"/>
              <a:t> συμμετοχής.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l-GR" sz="2000" dirty="0">
              <a:solidFill>
                <a:srgbClr val="0070C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/>
              <a:t>Οι εθελοντές/</a:t>
            </a:r>
            <a:r>
              <a:rPr lang="el-GR" sz="2000" dirty="0" err="1"/>
              <a:t>ριες </a:t>
            </a:r>
            <a:r>
              <a:rPr lang="el-GR" sz="2000" dirty="0"/>
              <a:t>έχουν την δυνατότητα να επιλεγούν το επόμενο έτος από το Τμήμα τους, ως επιδοτούμενοι/ες από την Βουλή, εφόσον όμως διατηρούν την φοιτητική τους ιδιότητα.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47129F-97AA-9AA2-CB79-7928299B7E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2763" y="2518970"/>
            <a:ext cx="2536115" cy="239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2A9814-66DE-68D6-569C-5318B8EC6581}"/>
              </a:ext>
            </a:extLst>
          </p:cNvPr>
          <p:cNvSpPr txBox="1"/>
          <p:nvPr/>
        </p:nvSpPr>
        <p:spPr>
          <a:xfrm>
            <a:off x="1150526" y="1091381"/>
            <a:ext cx="989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ΕΘΕΛΟΝΤΡΙΕΣ &amp; ΕΘΕΛΟΝΤΕΣ ΣΤΟ ΠΡΟΓΡΑΜΜΑ ΔΙΑΠΛΑΣΙΣ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4291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269506" y="594805"/>
            <a:ext cx="9898603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ΠΡΟΪΣΤΟΡΙΑ ΤΟΥ ΠΡΟΓΡΑΜΜΑΤΟΣ ΔΙΑΠΛΑΣΙΣ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2000" dirty="0">
                <a:ea typeface="Times New Roman" panose="02020603050405020304" pitchFamily="18" charset="0"/>
              </a:rPr>
              <a:t>Το πρόγραμμα ΔΙΑΠΛΑΣΙΣ αποτελεί εξέλιξη πρόδρομου πιλοτικού προγράμματος πρακτικής άσκησης στην Βουλή φοιτητών του Τμήματος Πολιτισμικής Τεχνολογίας &amp; Επικοινωνίας του Πανεπιστημίου Αιγαίου, με την καθοδήγηση του σκηνοθέτη καθηγητή τους Γιάννη </a:t>
            </a:r>
            <a:r>
              <a:rPr lang="el-GR" sz="2000" dirty="0" err="1">
                <a:ea typeface="Times New Roman" panose="02020603050405020304" pitchFamily="18" charset="0"/>
              </a:rPr>
              <a:t>Σκοπετέα</a:t>
            </a:r>
            <a:r>
              <a:rPr lang="el-GR" sz="2000" dirty="0">
                <a:ea typeface="Times New Roman" panose="02020603050405020304" pitchFamily="18" charset="0"/>
              </a:rPr>
              <a:t>. Την τριετία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2015-2017</a:t>
            </a:r>
            <a:r>
              <a:rPr lang="el-GR" sz="2000" dirty="0">
                <a:ea typeface="Times New Roman" panose="02020603050405020304" pitchFamily="18" charset="0"/>
              </a:rPr>
              <a:t>  δημιουργήθηκαν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25</a:t>
            </a:r>
            <a:r>
              <a:rPr lang="el-GR" sz="2000" dirty="0">
                <a:ea typeface="Times New Roman" panose="02020603050405020304" pitchFamily="18" charset="0"/>
              </a:rPr>
              <a:t> δεκαπεντάλεπτα ντοκιμαντέρ της σειράς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«Στο Ακαδημαϊκό Τέταρτο», </a:t>
            </a:r>
            <a:r>
              <a:rPr lang="el-GR" sz="2000" dirty="0">
                <a:ea typeface="Times New Roman" panose="02020603050405020304" pitchFamily="18" charset="0"/>
              </a:rPr>
              <a:t>που είναι όλα αναρτημένα στο κανάλι της Βουλής στο </a:t>
            </a:r>
            <a:r>
              <a:rPr lang="en-US" sz="2000" dirty="0">
                <a:ea typeface="Times New Roman" panose="02020603050405020304" pitchFamily="18" charset="0"/>
              </a:rPr>
              <a:t>YouTube</a:t>
            </a:r>
            <a:r>
              <a:rPr lang="el-GR" sz="20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2000" dirty="0">
                <a:effectLst/>
                <a:ea typeface="Times New Roman" panose="02020603050405020304" pitchFamily="18" charset="0"/>
              </a:rPr>
              <a:t>Από το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2018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, μετά από πολύμηνη διαβούλευση με την συμβολή ομάδας πανεπιστημιακών (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σύνδεσμοι καθηγητές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) που κατέληξε σε δύο συσκέψεις στην Βουλή με συμμετοχή και Προέδρων Τμημάτων &amp; Κοσμητόρων, το πρόγραμμα </a:t>
            </a:r>
            <a:r>
              <a:rPr lang="el-GR" sz="2000" dirty="0">
                <a:ea typeface="Times New Roman" panose="02020603050405020304" pitchFamily="18" charset="0"/>
              </a:rPr>
              <a:t>ονοματοδοτήθηκε,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διευρύνθηκε και σταδιακά περιέλαβε όλα τα Τμήματα Κινηματογράφου, Οπτικοακουστικών &amp; Ψηφιακών Τεχνώ</a:t>
            </a:r>
            <a:r>
              <a:rPr lang="el-GR" sz="2000" dirty="0">
                <a:ea typeface="Times New Roman" panose="02020603050405020304" pitchFamily="18" charset="0"/>
              </a:rPr>
              <a:t>ν, Δημοσιογραφίας &amp; Επικοινωνίας, Μουσικών &amp; Θεατρικών Σπουδών, Εικαστικών Τεχνών &amp; Αρχιτεκτονικής, κ.α. 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 Συγκροτήθηκε έτσι ένα μοναδικό διαπανεπιστημιακό &amp; διεπιστημονικό δίκτυο που το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2024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 err="1">
                <a:effectLst/>
                <a:ea typeface="Times New Roman" panose="02020603050405020304" pitchFamily="18" charset="0"/>
              </a:rPr>
              <a:t>διασυνδέει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63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 καθηγητές</a:t>
            </a:r>
            <a:r>
              <a:rPr lang="en-US" sz="2000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el-GR" sz="20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40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Τμήματα και </a:t>
            </a:r>
            <a:r>
              <a:rPr lang="el-G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19</a:t>
            </a:r>
            <a:r>
              <a:rPr lang="el-GR" sz="2000" dirty="0">
                <a:effectLst/>
                <a:ea typeface="Times New Roman" panose="02020603050405020304" pitchFamily="18" charset="0"/>
              </a:rPr>
              <a:t> ΑΕΙ !  </a:t>
            </a:r>
            <a:endParaRPr lang="el-GR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5650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219200" y="943897"/>
            <a:ext cx="975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ΠΡΟΟΠΤΙΚΗ ΤΟΥ ΠΡΟΓΡΑΜΜΑΤΟΣ</a:t>
            </a:r>
          </a:p>
          <a:p>
            <a:pPr algn="just">
              <a:spcAft>
                <a:spcPts val="0"/>
              </a:spcAft>
            </a:pPr>
            <a:endParaRPr lang="el-GR" sz="2000" dirty="0">
              <a:ea typeface="Times New Roman" panose="02020603050405020304" pitchFamily="18" charset="0"/>
            </a:endParaRPr>
          </a:p>
          <a:p>
            <a:pPr lvl="0" algn="just"/>
            <a:r>
              <a:rPr lang="el-GR" sz="2000" dirty="0">
                <a:ea typeface="Times New Roman" panose="02020603050405020304" pitchFamily="18" charset="0"/>
              </a:rPr>
              <a:t>Με εισήγηση του Άρη Φατούρου, συμβούλου προγράμματος στο Κανάλι της Βουλής και θεμελιωτή της Διάπλασης, προς την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Σύνοδο των Πρυτάνεων</a:t>
            </a:r>
            <a:r>
              <a:rPr lang="el-GR" sz="2000" dirty="0">
                <a:ea typeface="Times New Roman" panose="02020603050405020304" pitchFamily="18" charset="0"/>
              </a:rPr>
              <a:t>, χορηγήθηκε η αιγίδα της Συνόδου και εγκρίθηκε η προοπτική ανάληψης τ</a:t>
            </a:r>
            <a:r>
              <a:rPr lang="el-G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ης ευθύνης λειτουργίας του προγράμματος και συγχρηματοδότησής του από τα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ΑΕΙ</a:t>
            </a:r>
            <a:r>
              <a:rPr lang="el-G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, με τον συντονισμό του </a:t>
            </a:r>
            <a:r>
              <a:rPr lang="el-G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ΕΚΠΑ</a:t>
            </a:r>
            <a:r>
              <a:rPr lang="el-G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 και με την σταθερή υποστήριξη της </a:t>
            </a:r>
            <a:r>
              <a:rPr lang="el-GR" sz="20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Βουλής των Ελλήνων</a:t>
            </a:r>
            <a:r>
              <a:rPr lang="el-G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EB9A3C-A09B-87AC-B043-406BA2703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026" y="3517490"/>
            <a:ext cx="3474821" cy="223438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40F338CF-7834-1266-158E-2874EA3C99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740" y="3517489"/>
            <a:ext cx="3705366" cy="22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34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22CF8E-5FAF-6549-5C8E-235FBA9F30C3}"/>
              </a:ext>
            </a:extLst>
          </p:cNvPr>
          <p:cNvSpPr txBox="1"/>
          <p:nvPr/>
        </p:nvSpPr>
        <p:spPr>
          <a:xfrm>
            <a:off x="1022555" y="599768"/>
            <a:ext cx="1019962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ΣΤΑΤΙΣΤΙΚΑ ΣΤΟΙΧΕΙΑ ΕΞΕΛΙΞΗΣ ΤΗΣ ΔΙΑΠΛΑΣΗΣ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Το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2018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συμμετείχαν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26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φοιτήτριες &amp; φοιτητές, καθώς και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σύνδεσμοι καθηγητές,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10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Τμήματα,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ΑΕΙ, ενώ δημιουργήθηκαν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29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δεκαπεντάλεπτα «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Φοιτη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TV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σματα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Το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2019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συμμετείχαν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φοιτήτριες &amp; φοιτητές και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σύνδεσμοι καθηγητές,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Τμήματα,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ΑΕΙ.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λοκληρώθηκαν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36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«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Φοιτη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TV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σματα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Το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2020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παρά την πανδημία, συμμετείχαν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34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φοιτήτριες/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&amp;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σύνδεσμοι καθηγητές,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15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Τμήματα,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ΑΕΙ και δημιουργήθηκαν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36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«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Φοιτητιβίσματα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Την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διετία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επέτειο των 200 χρόνων από την Ελληνική Επανάσταση, το δίκτυο διευρύνθηκε με την ένταξη όλων των Τμημάτων Ιστορίας και με στόχο την καλλιέργεια του ιστορικού ντοκιμαντέρ. Σ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υμμετείχαν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65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φοιτήτριες &amp; φοιτητές και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64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σύνδεσμοι καθηγητές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52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Τμήματα,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ΑΕΙ.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«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Φοιτητιβίσματα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είχαν γενική θεματική κατεύθυνση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«Έμπνευση 1821»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και η συγκομιδή ανήλθε σε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ντοκιμαντέρ.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ην περίοδο </a:t>
            </a:r>
            <a:r>
              <a:rPr lang="el-GR" sz="2000" dirty="0" smtClean="0">
                <a:solidFill>
                  <a:srgbClr val="0070C0"/>
                </a:solidFill>
                <a:latin typeface="Calibri"/>
              </a:rPr>
              <a:t>2018-2022 </a:t>
            </a:r>
            <a:r>
              <a:rPr lang="el-GR" sz="2000" dirty="0" smtClean="0">
                <a:latin typeface="Calibri"/>
              </a:rPr>
              <a:t>δημιουργήθηκαν</a:t>
            </a:r>
            <a:r>
              <a:rPr lang="el-GR" sz="20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000" dirty="0" smtClean="0">
                <a:latin typeface="Calibri"/>
              </a:rPr>
              <a:t>συνολικά</a:t>
            </a:r>
            <a:r>
              <a:rPr lang="el-GR" sz="2000" dirty="0" smtClean="0">
                <a:solidFill>
                  <a:srgbClr val="0070C0"/>
                </a:solidFill>
                <a:latin typeface="Calibri"/>
              </a:rPr>
              <a:t> 130 </a:t>
            </a:r>
            <a:r>
              <a:rPr lang="el-GR" sz="2000" dirty="0" err="1" smtClean="0">
                <a:latin typeface="Calibri"/>
              </a:rPr>
              <a:t>Φοιτητιβίσματα</a:t>
            </a:r>
            <a:r>
              <a:rPr lang="el-GR" sz="2000" dirty="0" smtClean="0">
                <a:latin typeface="Calibri"/>
              </a:rPr>
              <a:t>,</a:t>
            </a:r>
            <a:r>
              <a:rPr lang="el-GR" sz="20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l-GR" sz="2000" dirty="0" smtClean="0">
                <a:latin typeface="Calibri"/>
              </a:rPr>
              <a:t>που είναι όλα αναρτημένα στο κανάλι της Βουλής στο </a:t>
            </a:r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YouTube</a:t>
            </a:r>
            <a:r>
              <a:rPr lang="el-GR" sz="2000" dirty="0" smtClean="0">
                <a:latin typeface="Calibri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δόθηκε θεματική κατεύθυνση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«Περιβάλλον»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ενώ συμμετείχαν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φοιτητές/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ριες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και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σύνδεσμοι καθηγητές,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Τμήματα, από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ΑΕΙ. Δημιουργήθηκαν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ταινίες.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74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2963</Words>
  <Application>Microsoft Office PowerPoint</Application>
  <PresentationFormat>Προσαρμογή</PresentationFormat>
  <Paragraphs>740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Medion</cp:lastModifiedBy>
  <cp:revision>112</cp:revision>
  <dcterms:created xsi:type="dcterms:W3CDTF">2024-03-22T19:37:19Z</dcterms:created>
  <dcterms:modified xsi:type="dcterms:W3CDTF">2024-04-17T17:15:08Z</dcterms:modified>
</cp:coreProperties>
</file>