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97" r:id="rId4"/>
    <p:sldId id="298" r:id="rId5"/>
    <p:sldId id="299" r:id="rId6"/>
    <p:sldId id="296" r:id="rId7"/>
    <p:sldId id="256" r:id="rId8"/>
    <p:sldId id="258" r:id="rId9"/>
    <p:sldId id="294" r:id="rId10"/>
    <p:sldId id="295"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 id="276" r:id="rId25"/>
    <p:sldId id="277" r:id="rId26"/>
    <p:sldId id="278" r:id="rId27"/>
    <p:sldId id="279" r:id="rId28"/>
    <p:sldId id="293"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69" autoAdjust="0"/>
    <p:restoredTop sz="9466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GB"/>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4A4775F3-2963-4E85-B68A-E4A4ECC8C057}" type="datetimeFigureOut">
              <a:rPr lang="en-GB"/>
              <a:pPr>
                <a:defRPr/>
              </a:pPr>
              <a:t>27/11/2015</a:t>
            </a:fld>
            <a:endParaRPr lang="en-GB"/>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GB"/>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1F96580-2EB7-4012-A9FF-0E5EAD9F2739}" type="slidenum">
              <a:rPr lang="en-GB"/>
              <a:pPr>
                <a:defRPr/>
              </a:pPr>
              <a:t>‹#›</a:t>
            </a:fld>
            <a:endParaRPr lang="en-GB"/>
          </a:p>
        </p:txBody>
      </p:sp>
    </p:spTree>
    <p:extLst>
      <p:ext uri="{BB962C8B-B14F-4D97-AF65-F5344CB8AC3E}">
        <p14:creationId xmlns:p14="http://schemas.microsoft.com/office/powerpoint/2010/main" val="203549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DEB7851-6419-4554-AC54-C8A59349C95F}" type="slidenum">
              <a:rPr lang="en-US" sz="1200"/>
              <a:pPr algn="r"/>
              <a:t>15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C4A90B8-8F8A-4D27-BAAB-C813C5F3252D}" type="slidenum">
              <a:rPr lang="en-US" sz="1200"/>
              <a:pPr algn="r"/>
              <a:t>16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1BCE2D6-CDA6-4977-A1B1-5A66D64E8DD9}" type="slidenum">
              <a:rPr lang="en-US" sz="1200"/>
              <a:pPr algn="r"/>
              <a:t>17</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3A7FE1B-F296-489D-9FBF-898293D247ED}" type="slidenum">
              <a:rPr lang="en-US" sz="1200"/>
              <a:pPr algn="r"/>
              <a:t>18</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C9779635-19CE-491C-BA47-B69CEDADDCDA}" type="slidenum">
              <a:rPr lang="en-US" sz="1200"/>
              <a:pPr algn="r"/>
              <a:t>19</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F7A8599-1FD2-4029-A867-BCB046AA3377}" type="slidenum">
              <a:rPr lang="en-US" sz="1200"/>
              <a:pPr algn="r"/>
              <a:t>20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2037FCC-8FCF-4356-8A02-4638604D5F6D}" type="slidenum">
              <a:rPr lang="en-US" sz="1200"/>
              <a:pPr algn="r"/>
              <a:t>22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7194A4A2-4FCA-42E0-9FE5-2D12CE930FBD}" type="slidenum">
              <a:rPr lang="en-US" sz="1200"/>
              <a:pPr algn="r"/>
              <a:t>24</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3FD7069-EAE9-42EF-940C-766801BDEDA5}" type="slidenum">
              <a:rPr lang="en-US" sz="1200"/>
              <a:pPr algn="r"/>
              <a:t>25</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F349F3B-1EBD-4657-8E1F-23238C0971B6}" type="slidenum">
              <a:rPr lang="en-US" sz="1200"/>
              <a:pPr algn="r"/>
              <a:t>27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2B812AD-13AA-4BED-9D4A-F606FA30CF82}" type="slidenum">
              <a:rPr lang="en-US" sz="1200"/>
              <a:pPr algn="r"/>
              <a:t>28</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65DFED1-83E9-41F6-BE49-70DF9ECD508D}" type="slidenum">
              <a:rPr lang="en-US" sz="1200"/>
              <a:pPr algn="r"/>
              <a:t>29</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34A4FB8-4484-4207-8B96-B049487B29F6}" type="slidenum">
              <a:rPr lang="en-US" sz="1200"/>
              <a:pPr algn="r"/>
              <a:t>30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C39EE19A-9574-4DAC-BD55-84632A3473A3}" type="slidenum">
              <a:rPr lang="en-US" sz="1200"/>
              <a:pPr algn="r"/>
              <a:t>32</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83BF917-8189-443F-9883-3E050352A19A}" type="slidenum">
              <a:rPr lang="en-US" sz="1200"/>
              <a:pPr algn="r"/>
              <a:t>34</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B113CA7D-0C03-4016-9D63-DA3658549E4B}" type="slidenum">
              <a:rPr lang="en-US" sz="1200"/>
              <a:pPr algn="r"/>
              <a:t>35</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8CFF9DE-704D-4A0E-8E96-F35C26B28594}" type="slidenum">
              <a:rPr lang="en-US" sz="1200"/>
              <a:pPr algn="r"/>
              <a:t>36</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E5FDF68-C71E-4511-A3D3-AE89B38CDA94}" type="slidenum">
              <a:rPr lang="en-US" sz="1200"/>
              <a:pPr algn="r"/>
              <a:t>37</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63DBFB1-88EA-4CAC-8CD1-7778E281E2B3}" type="slidenum">
              <a:rPr lang="en-US" sz="1200"/>
              <a:pPr algn="r"/>
              <a:t>38</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001522C-806A-4177-8A98-2A4785C3FE41}" type="slidenum">
              <a:rPr lang="en-US" sz="1200"/>
              <a:pPr algn="r"/>
              <a:t>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F0E102D-8AD7-40FA-8F1B-DA551F6C4243}" type="slidenum">
              <a:rPr lang="en-US" sz="1200"/>
              <a:pPr algn="r"/>
              <a:t>10</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D8E0DBA-5C8B-48BD-A067-573F59F281B3}" type="slidenum">
              <a:rPr lang="en-US" sz="1200"/>
              <a:pPr algn="r"/>
              <a:t>11</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B6565D4-BD34-4150-8243-77BE7B314FB3}" type="slidenum">
              <a:rPr lang="en-US" sz="1200"/>
              <a:pPr algn="r"/>
              <a:t>13</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lIns="91435" tIns="45718" rIns="91435" bIns="45718"/>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D0E57F-93A6-4C43-84BE-C3B3C19A5715}" type="datetime1">
              <a:rPr lang="en-US"/>
              <a:pPr>
                <a:defRPr/>
              </a:pPr>
              <a:t>11/27/2015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11AEEA-158D-44CC-A263-BA7DCB0727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DC054-4B18-447A-B343-7960402558D7}" type="datetime1">
              <a:rPr lang="en-US"/>
              <a:pPr>
                <a:defRPr/>
              </a:pPr>
              <a:t>11/27/2015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CB9B15-9036-4BEC-8AE5-216CD08ECA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3A35D1-BECE-4919-89F5-676B12E6D732}" type="datetime1">
              <a:rPr lang="en-US"/>
              <a:pPr>
                <a:defRPr/>
              </a:pPr>
              <a:t>11/27/2015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D838BF-D669-45B2-863E-2A6C71568F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0325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593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5909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7918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0108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6900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7885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8032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A79DA3-C5AE-4806-9A2F-1667686338A5}" type="datetime1">
              <a:rPr lang="en-US"/>
              <a:pPr>
                <a:defRPr/>
              </a:pPr>
              <a:t>11/27/2015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9DD6A2-8D0C-448C-A7AA-3DD58F9328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1520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97177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58659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36787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08570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72353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67963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2583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92735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949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D39A39-D63F-4C93-B60C-85B5F45C845F}" type="datetime1">
              <a:rPr lang="en-US"/>
              <a:pPr>
                <a:defRPr/>
              </a:pPr>
              <a:t>11/27/2015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9D85FC-CE86-4A7F-B0B6-3A53BD32068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06383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7278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2500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8021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C03716-21E3-47E9-92B5-6CA993145978}" type="datetime1">
              <a:rPr lang="en-US"/>
              <a:pPr>
                <a:defRPr/>
              </a:pPr>
              <a:t>11/27/2015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0C82FB-B392-4E1A-ACC7-AF01EDBB2B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57F47E-9081-4F50-AA6B-AD551728A11C}" type="datetime1">
              <a:rPr lang="en-US"/>
              <a:pPr>
                <a:defRPr/>
              </a:pPr>
              <a:t>11/27/2015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4009DBE-C5DB-4E5E-8E2B-D257524DB9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13FA9-AE3F-4FEF-8990-199C2B1F7540}" type="datetime1">
              <a:rPr lang="en-US"/>
              <a:pPr>
                <a:defRPr/>
              </a:pPr>
              <a:t>11/27/2015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6282DBA-85E6-4862-B6D1-715CCDFA64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AA104C-46F6-424A-AE4C-937354C03B8A}" type="datetime1">
              <a:rPr lang="en-US"/>
              <a:pPr>
                <a:defRPr/>
              </a:pPr>
              <a:t>11/27/2015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6D7C027-0B53-409D-97BC-D480EFA0B7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A5937-7A9E-437C-9EF4-4CD4F73DDE8A}" type="datetime1">
              <a:rPr lang="en-US"/>
              <a:pPr>
                <a:defRPr/>
              </a:pPr>
              <a:t>11/27/2015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BBEFE66-E1DF-4222-83DD-792DCDB1AB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A4EF60-B637-426D-817E-A9101A08C153}" type="datetime1">
              <a:rPr lang="en-US"/>
              <a:pPr>
                <a:defRPr/>
              </a:pPr>
              <a:t>11/27/2015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24EC5F-9CDB-49DD-BE8B-2F4EE1E831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763713" y="274638"/>
            <a:ext cx="6923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1763713" y="1600200"/>
            <a:ext cx="69230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D1BBDC26-143E-4CD8-AA8D-94E3C82C08BA}" type="datetime1">
              <a:rPr lang="en-US"/>
              <a:pPr>
                <a:defRPr/>
              </a:pPr>
              <a:t>11/27/2015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EED74930-CE8F-47CB-B293-810B742C91D1}" type="slidenum">
              <a:rPr lang="en-US"/>
              <a:pPr>
                <a:defRPr/>
              </a:pPr>
              <a:t>‹#›</a:t>
            </a:fld>
            <a:endParaRPr lang="en-US"/>
          </a:p>
        </p:txBody>
      </p:sp>
      <p:pic>
        <p:nvPicPr>
          <p:cNvPr id="3079" name="Picture 2"/>
          <p:cNvPicPr>
            <a:picLocks noChangeAspect="1" noChangeArrowheads="1"/>
          </p:cNvPicPr>
          <p:nvPr userDrawn="1"/>
        </p:nvPicPr>
        <p:blipFill>
          <a:blip r:embed="rId13" cstate="print"/>
          <a:srcRect/>
          <a:stretch>
            <a:fillRect/>
          </a:stretch>
        </p:blipFill>
        <p:spPr bwMode="auto">
          <a:xfrm>
            <a:off x="0" y="0"/>
            <a:ext cx="1763713" cy="6858000"/>
          </a:xfrm>
          <a:prstGeom prst="rect">
            <a:avLst/>
          </a:prstGeom>
          <a:noFill/>
          <a:ln w="9525">
            <a:noFill/>
            <a:miter lim="800000"/>
            <a:headEnd/>
            <a:tailEnd/>
          </a:ln>
        </p:spPr>
      </p:pic>
      <p:sp>
        <p:nvSpPr>
          <p:cNvPr id="2" name="Footer Placeholder 3"/>
          <p:cNvSpPr txBox="1">
            <a:spLocks noGrp="1"/>
          </p:cNvSpPr>
          <p:nvPr userDrawn="1"/>
        </p:nvSpPr>
        <p:spPr>
          <a:xfrm>
            <a:off x="3851275" y="6453188"/>
            <a:ext cx="2736850" cy="333375"/>
          </a:xfrm>
          <a:prstGeom prst="rect">
            <a:avLst/>
          </a:prstGeom>
          <a:noFill/>
        </p:spPr>
        <p:txBody>
          <a:bodyPr anchor="ctr"/>
          <a:lstStyle/>
          <a:p>
            <a:pPr fontAlgn="auto">
              <a:spcBef>
                <a:spcPts val="0"/>
              </a:spcBef>
              <a:spcAft>
                <a:spcPts val="0"/>
              </a:spcAft>
              <a:defRPr/>
            </a:pPr>
            <a:r>
              <a:rPr lang="en-GB" sz="1200" dirty="0">
                <a:solidFill>
                  <a:schemeClr val="tx1">
                    <a:tint val="75000"/>
                  </a:schemeClr>
                </a:solidFill>
                <a:latin typeface="+mn-lt"/>
                <a:cs typeface="+mn-cs"/>
              </a:rPr>
              <a:t>© Copyright 2011 John Wiley &amp; Sons Ltd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BF60F4D-9EB5-4B20-99E3-2BD7FFD6B206}" type="datetimeFigureOut">
              <a:rPr lang="el-GR" smtClean="0">
                <a:solidFill>
                  <a:prstClr val="black">
                    <a:tint val="75000"/>
                  </a:prstClr>
                </a:solidFill>
                <a:latin typeface="Calibri"/>
                <a:cs typeface="+mn-cs"/>
              </a:rPr>
              <a:pPr fontAlgn="auto">
                <a:spcBef>
                  <a:spcPts val="0"/>
                </a:spcBef>
                <a:spcAft>
                  <a:spcPts val="0"/>
                </a:spcAft>
              </a:pPr>
              <a:t>27/11/2015</a:t>
            </a:fld>
            <a:endParaRPr lang="el-GR">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65556-15B9-4650-A57A-8A49D8D02E13}" type="slidenum">
              <a:rPr lang="el-GR" smtClean="0">
                <a:solidFill>
                  <a:prstClr val="black">
                    <a:tint val="75000"/>
                  </a:prstClr>
                </a:solidFill>
                <a:latin typeface="Calibri"/>
                <a:cs typeface="+mn-cs"/>
              </a:rPr>
              <a:pPr fontAlgn="auto">
                <a:spcBef>
                  <a:spcPts val="0"/>
                </a:spcBef>
                <a:spcAft>
                  <a:spcPts val="0"/>
                </a:spcAft>
              </a:pPr>
              <a:t>‹#›</a:t>
            </a:fld>
            <a:endParaRPr lang="el-GR">
              <a:solidFill>
                <a:prstClr val="black">
                  <a:tint val="75000"/>
                </a:prstClr>
              </a:solidFill>
              <a:latin typeface="Calibri"/>
              <a:cs typeface="+mn-cs"/>
            </a:endParaRPr>
          </a:p>
        </p:txBody>
      </p:sp>
    </p:spTree>
    <p:extLst>
      <p:ext uri="{BB962C8B-B14F-4D97-AF65-F5344CB8AC3E}">
        <p14:creationId xmlns:p14="http://schemas.microsoft.com/office/powerpoint/2010/main" val="63677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79D2EB-09E2-4AFE-8EC9-646B6C8C83D0}" type="datetimeFigureOut">
              <a:rPr lang="el-GR" smtClean="0">
                <a:solidFill>
                  <a:prstClr val="black">
                    <a:tint val="75000"/>
                  </a:prstClr>
                </a:solidFill>
                <a:latin typeface="Calibri"/>
                <a:cs typeface="+mn-cs"/>
              </a:rPr>
              <a:pPr fontAlgn="auto">
                <a:spcBef>
                  <a:spcPts val="0"/>
                </a:spcBef>
                <a:spcAft>
                  <a:spcPts val="0"/>
                </a:spcAft>
              </a:pPr>
              <a:t>27/11/2015</a:t>
            </a:fld>
            <a:endParaRPr lang="el-GR">
              <a:solidFill>
                <a:prstClr val="black">
                  <a:tint val="75000"/>
                </a:prstClr>
              </a:solidFill>
              <a:latin typeface="Calibri"/>
              <a:cs typeface="+mn-cs"/>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cs typeface="+mn-cs"/>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4047FE6-02FE-40EE-B749-06CF4CF2C2F3}" type="slidenum">
              <a:rPr lang="el-GR" smtClean="0">
                <a:solidFill>
                  <a:prstClr val="black">
                    <a:tint val="75000"/>
                  </a:prstClr>
                </a:solidFill>
                <a:latin typeface="Calibri"/>
                <a:cs typeface="+mn-cs"/>
              </a:rPr>
              <a:pPr fontAlgn="auto">
                <a:spcBef>
                  <a:spcPts val="0"/>
                </a:spcBef>
                <a:spcAft>
                  <a:spcPts val="0"/>
                </a:spcAft>
              </a:pPr>
              <a:t>‹#›</a:t>
            </a:fld>
            <a:endParaRPr lang="el-GR">
              <a:solidFill>
                <a:prstClr val="black">
                  <a:tint val="75000"/>
                </a:prstClr>
              </a:solidFill>
              <a:latin typeface="Calibri"/>
              <a:cs typeface="+mn-cs"/>
            </a:endParaRPr>
          </a:p>
        </p:txBody>
      </p:sp>
    </p:spTree>
    <p:extLst>
      <p:ext uri="{BB962C8B-B14F-4D97-AF65-F5344CB8AC3E}">
        <p14:creationId xmlns:p14="http://schemas.microsoft.com/office/powerpoint/2010/main" val="3849074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0.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3.xml"/><Relationship Id="rId7" Type="http://schemas.openxmlformats.org/officeDocument/2006/relationships/slide" Target="slide3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15.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r>
              <a:rPr lang="el-GR" sz="3200" b="1" dirty="0" smtClean="0">
                <a:latin typeface="Arial" charset="0"/>
              </a:rPr>
              <a:t>Διεθνής Χρηματοοικονομική</a:t>
            </a:r>
            <a:endParaRPr lang="el-GR" sz="3200" b="1" dirty="0">
              <a:latin typeface="Arial" charset="0"/>
            </a:endParaRPr>
          </a:p>
        </p:txBody>
      </p:sp>
      <p:sp>
        <p:nvSpPr>
          <p:cNvPr id="14338" name="Υπότιτλος 2"/>
          <p:cNvSpPr>
            <a:spLocks noGrp="1"/>
          </p:cNvSpPr>
          <p:nvPr>
            <p:ph type="subTitle" idx="1"/>
          </p:nvPr>
        </p:nvSpPr>
        <p:spPr>
          <a:xfrm>
            <a:off x="684213" y="3284983"/>
            <a:ext cx="7848600" cy="1728341"/>
          </a:xfrm>
        </p:spPr>
        <p:txBody>
          <a:bodyPr/>
          <a:lstStyle/>
          <a:p>
            <a:pPr>
              <a:lnSpc>
                <a:spcPct val="80000"/>
              </a:lnSpc>
            </a:pPr>
            <a:r>
              <a:rPr lang="el-GR" sz="2800" b="1" dirty="0">
                <a:solidFill>
                  <a:schemeClr val="tx1"/>
                </a:solidFill>
              </a:rPr>
              <a:t>Ενότητα </a:t>
            </a:r>
            <a:r>
              <a:rPr lang="en-US" sz="2800" b="1" dirty="0" smtClean="0">
                <a:solidFill>
                  <a:schemeClr val="tx1"/>
                </a:solidFill>
              </a:rPr>
              <a:t>2</a:t>
            </a:r>
            <a:r>
              <a:rPr lang="el-GR" sz="2800" b="1" dirty="0" smtClean="0">
                <a:solidFill>
                  <a:schemeClr val="tx1"/>
                </a:solidFill>
              </a:rPr>
              <a:t>:</a:t>
            </a:r>
            <a:r>
              <a:rPr lang="en-US" sz="2000" smtClean="0"/>
              <a:t> </a:t>
            </a:r>
            <a:r>
              <a:rPr lang="en-US" sz="2800" smtClean="0">
                <a:solidFill>
                  <a:schemeClr val="tx1"/>
                </a:solidFill>
                <a:latin typeface="Arial" charset="0"/>
              </a:rPr>
              <a:t>INTEREST </a:t>
            </a:r>
            <a:r>
              <a:rPr lang="en-US" sz="2800" dirty="0">
                <a:solidFill>
                  <a:schemeClr val="tx1"/>
                </a:solidFill>
                <a:latin typeface="Arial" charset="0"/>
              </a:rPr>
              <a:t>RATES </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967882"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l-GR" b="1" i="1" dirty="0" smtClean="0">
                <a:solidFill>
                  <a:prstClr val="black"/>
                </a:solidFill>
                <a:latin typeface="Calibri"/>
                <a:cs typeface="+mn-cs"/>
              </a:rPr>
              <a:t>Θεόδωρος Συριόπουλος</a:t>
            </a:r>
            <a:endParaRPr lang="el-GR" b="1" i="1" dirty="0">
              <a:solidFill>
                <a:prstClr val="black"/>
              </a:solidFill>
              <a:latin typeface="Calibri"/>
              <a:cs typeface="+mn-cs"/>
            </a:endParaRPr>
          </a:p>
          <a:p>
            <a:pPr algn="ctr" fontAlgn="auto">
              <a:spcBef>
                <a:spcPts val="0"/>
              </a:spcBef>
              <a:spcAft>
                <a:spcPts val="0"/>
              </a:spcAft>
            </a:pPr>
            <a:r>
              <a:rPr lang="el-GR" b="1" i="1" dirty="0" smtClean="0">
                <a:solidFill>
                  <a:prstClr val="black"/>
                </a:solidFill>
                <a:latin typeface="Calibri"/>
                <a:cs typeface="+mn-cs"/>
              </a:rPr>
              <a:t>Τμήμα </a:t>
            </a:r>
            <a:r>
              <a:rPr lang="el-GR" b="1" i="1" dirty="0">
                <a:solidFill>
                  <a:prstClr val="black"/>
                </a:solidFill>
                <a:latin typeface="Calibri"/>
                <a:cs typeface="+mn-cs"/>
              </a:rPr>
              <a:t>Ναυτιλίας και Επιχειρηματικών Υπηρεσιών</a:t>
            </a:r>
          </a:p>
        </p:txBody>
      </p:sp>
    </p:spTree>
    <p:extLst>
      <p:ext uri="{BB962C8B-B14F-4D97-AF65-F5344CB8AC3E}">
        <p14:creationId xmlns:p14="http://schemas.microsoft.com/office/powerpoint/2010/main" val="619810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ln>
            <a:miter lim="800000"/>
            <a:headEnd/>
            <a:tailEnd/>
          </a:ln>
        </p:spPr>
        <p:txBody>
          <a:bodyPr/>
          <a:lstStyle/>
          <a:p>
            <a:fld id="{E443862F-78E3-496E-97D5-C10C04B93391}" type="slidenum">
              <a:rPr lang="en-US"/>
              <a:pPr/>
              <a:t>10</a:t>
            </a:fld>
            <a:endParaRPr lang="en-US"/>
          </a:p>
        </p:txBody>
      </p:sp>
      <p:sp>
        <p:nvSpPr>
          <p:cNvPr id="6146" name="Rectangle 2"/>
          <p:cNvSpPr>
            <a:spLocks noGrp="1" noChangeArrowheads="1"/>
          </p:cNvSpPr>
          <p:nvPr>
            <p:ph type="title" idx="4294967295"/>
          </p:nvPr>
        </p:nvSpPr>
        <p:spPr>
          <a:xfrm>
            <a:off x="1763713" y="44450"/>
            <a:ext cx="7170737" cy="1143000"/>
          </a:xfrm>
        </p:spPr>
        <p:txBody>
          <a:bodyPr>
            <a:normAutofit/>
          </a:bodyPr>
          <a:lstStyle/>
          <a:p>
            <a:pPr eaLnBrk="1" hangingPunct="1">
              <a:defRPr/>
            </a:pPr>
            <a:r>
              <a:rPr lang="en-US" sz="4000" smtClean="0">
                <a:effectLst>
                  <a:outerShdw blurRad="38100" dist="38100" dir="2700000" algn="tl">
                    <a:srgbClr val="C0C0C0"/>
                  </a:outerShdw>
                </a:effectLst>
              </a:rPr>
              <a:t>The Financial System</a:t>
            </a:r>
          </a:p>
        </p:txBody>
      </p:sp>
      <p:sp>
        <p:nvSpPr>
          <p:cNvPr id="18435" name="Rectangle 3"/>
          <p:cNvSpPr>
            <a:spLocks noGrp="1" noChangeArrowheads="1"/>
          </p:cNvSpPr>
          <p:nvPr>
            <p:ph idx="4294967295"/>
          </p:nvPr>
        </p:nvSpPr>
        <p:spPr>
          <a:xfrm>
            <a:off x="1763713" y="1268413"/>
            <a:ext cx="7416800" cy="381000"/>
          </a:xfrm>
        </p:spPr>
        <p:txBody>
          <a:bodyPr>
            <a:normAutofit/>
          </a:bodyPr>
          <a:lstStyle/>
          <a:p>
            <a:pPr marL="533400" indent="-53340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Financial System at Work</a:t>
            </a:r>
          </a:p>
        </p:txBody>
      </p:sp>
      <p:sp>
        <p:nvSpPr>
          <p:cNvPr id="775172" name="Rectangle 4"/>
          <p:cNvSpPr>
            <a:spLocks noChangeArrowheads="1"/>
          </p:cNvSpPr>
          <p:nvPr/>
        </p:nvSpPr>
        <p:spPr bwMode="auto">
          <a:xfrm>
            <a:off x="1090613" y="2133600"/>
            <a:ext cx="8305800" cy="457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The financial system is competitive.                            </a:t>
            </a:r>
            <a:endParaRPr lang="en-US" sz="3000"/>
          </a:p>
        </p:txBody>
      </p:sp>
      <p:sp>
        <p:nvSpPr>
          <p:cNvPr id="775173" name="Rectangle 5"/>
          <p:cNvSpPr>
            <a:spLocks noChangeArrowheads="1"/>
          </p:cNvSpPr>
          <p:nvPr/>
        </p:nvSpPr>
        <p:spPr bwMode="auto">
          <a:xfrm>
            <a:off x="1090613" y="2708275"/>
            <a:ext cx="830580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Money is aggregated in small amounts and loaned in large amounts.</a:t>
            </a:r>
            <a:endParaRPr lang="en-US" sz="3000"/>
          </a:p>
        </p:txBody>
      </p:sp>
      <p:sp>
        <p:nvSpPr>
          <p:cNvPr id="775174" name="Rectangle 6"/>
          <p:cNvSpPr>
            <a:spLocks noChangeArrowheads="1"/>
          </p:cNvSpPr>
          <p:nvPr/>
        </p:nvSpPr>
        <p:spPr bwMode="auto">
          <a:xfrm>
            <a:off x="1090613" y="3581400"/>
            <a:ext cx="830580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None/>
            </a:pPr>
            <a:endParaRPr lang="en-GB" sz="3000"/>
          </a:p>
        </p:txBody>
      </p:sp>
      <p:sp>
        <p:nvSpPr>
          <p:cNvPr id="775175" name="Rectangle 7"/>
          <p:cNvSpPr>
            <a:spLocks noChangeArrowheads="1"/>
          </p:cNvSpPr>
          <p:nvPr/>
        </p:nvSpPr>
        <p:spPr bwMode="auto">
          <a:xfrm>
            <a:off x="1090613" y="3670300"/>
            <a:ext cx="830580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Financial system directs money to the best investment opportunities in the economy.</a:t>
            </a:r>
            <a:endParaRPr lang="en-US" sz="3000"/>
          </a:p>
        </p:txBody>
      </p:sp>
      <p:sp>
        <p:nvSpPr>
          <p:cNvPr id="8" name="Rectangle 7"/>
          <p:cNvSpPr>
            <a:spLocks noChangeArrowheads="1"/>
          </p:cNvSpPr>
          <p:nvPr/>
        </p:nvSpPr>
        <p:spPr bwMode="auto">
          <a:xfrm>
            <a:off x="1090613" y="4581525"/>
            <a:ext cx="8305800" cy="12954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Banks earn much of their profits from the spread between the lending and borrowing rates.</a:t>
            </a:r>
            <a:endParaRPr lang="en-US" sz="3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5172">
                                            <p:txEl>
                                              <p:pRg st="0" end="0"/>
                                            </p:txEl>
                                          </p:spTgt>
                                        </p:tgtEl>
                                        <p:attrNameLst>
                                          <p:attrName>style.visibility</p:attrName>
                                        </p:attrNameLst>
                                      </p:cBhvr>
                                      <p:to>
                                        <p:strVal val="visible"/>
                                      </p:to>
                                    </p:set>
                                    <p:animEffect transition="in" filter="wipe(left)">
                                      <p:cBhvr>
                                        <p:cTn id="7" dur="500"/>
                                        <p:tgtEl>
                                          <p:spTgt spid="775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5173">
                                            <p:txEl>
                                              <p:pRg st="0" end="0"/>
                                            </p:txEl>
                                          </p:spTgt>
                                        </p:tgtEl>
                                        <p:attrNameLst>
                                          <p:attrName>style.visibility</p:attrName>
                                        </p:attrNameLst>
                                      </p:cBhvr>
                                      <p:to>
                                        <p:strVal val="visible"/>
                                      </p:to>
                                    </p:set>
                                    <p:animEffect transition="in" filter="wipe(left)">
                                      <p:cBhvr>
                                        <p:cTn id="12" dur="500"/>
                                        <p:tgtEl>
                                          <p:spTgt spid="7751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775174">
                                            <p:txEl>
                                              <p:pRg st="0" end="0"/>
                                            </p:txEl>
                                          </p:spTgt>
                                        </p:tgtEl>
                                        <p:attrNameLst>
                                          <p:attrName>style.visibility</p:attrName>
                                        </p:attrNameLst>
                                      </p:cBhvr>
                                      <p:to>
                                        <p:strVal val="visible"/>
                                      </p:to>
                                    </p:set>
                                    <p:animEffect transition="in" filter="wipe(left)">
                                      <p:cBhvr>
                                        <p:cTn id="17" dur="500"/>
                                        <p:tgtEl>
                                          <p:spTgt spid="775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5175">
                                            <p:txEl>
                                              <p:pRg st="0" end="0"/>
                                            </p:txEl>
                                          </p:spTgt>
                                        </p:tgtEl>
                                        <p:attrNameLst>
                                          <p:attrName>style.visibility</p:attrName>
                                        </p:attrNameLst>
                                      </p:cBhvr>
                                      <p:to>
                                        <p:strVal val="visible"/>
                                      </p:to>
                                    </p:set>
                                    <p:animEffect transition="in" filter="wipe(left)">
                                      <p:cBhvr>
                                        <p:cTn id="22" dur="500"/>
                                        <p:tgtEl>
                                          <p:spTgt spid="7751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2" grpId="0" build="p" autoUpdateAnimBg="0"/>
      <p:bldP spid="775173" grpId="0" build="p" autoUpdateAnimBg="0"/>
      <p:bldP spid="775174" grpId="0" build="p" autoUpdateAnimBg="0"/>
      <p:bldP spid="775175" grpId="0" build="p" autoUpdateAnimBg="0"/>
      <p:bldP spid="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ln>
            <a:miter lim="800000"/>
            <a:headEnd/>
            <a:tailEnd/>
          </a:ln>
        </p:spPr>
        <p:txBody>
          <a:bodyPr/>
          <a:lstStyle/>
          <a:p>
            <a:fld id="{A51B3F2F-3D66-4D61-AFCA-AA12C8FB2C75}" type="slidenum">
              <a:rPr lang="en-US"/>
              <a:pPr/>
              <a:t>11</a:t>
            </a:fld>
            <a:endParaRPr lang="en-US"/>
          </a:p>
        </p:txBody>
      </p:sp>
      <p:sp>
        <p:nvSpPr>
          <p:cNvPr id="28674" name="Rectangle 3"/>
          <p:cNvSpPr>
            <a:spLocks noGrp="1" noChangeArrowheads="1"/>
          </p:cNvSpPr>
          <p:nvPr>
            <p:ph idx="4294967295"/>
          </p:nvPr>
        </p:nvSpPr>
        <p:spPr>
          <a:xfrm>
            <a:off x="1763713" y="1268413"/>
            <a:ext cx="6923087" cy="533400"/>
          </a:xfrm>
        </p:spPr>
        <p:txBody>
          <a:bodyPr/>
          <a:lstStyle/>
          <a:p>
            <a:pPr marL="533400" indent="-53340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Moving Funds from Lenders to Borrowers</a:t>
            </a:r>
          </a:p>
        </p:txBody>
      </p:sp>
      <p:sp>
        <p:nvSpPr>
          <p:cNvPr id="10244" name="TextBox 7"/>
          <p:cNvSpPr txBox="1">
            <a:spLocks noChangeArrowheads="1"/>
          </p:cNvSpPr>
          <p:nvPr/>
        </p:nvSpPr>
        <p:spPr bwMode="auto">
          <a:xfrm>
            <a:off x="1055688" y="2209800"/>
            <a:ext cx="7620000" cy="1163638"/>
          </a:xfrm>
          <a:prstGeom prst="rect">
            <a:avLst/>
          </a:prstGeom>
          <a:noFill/>
          <a:ln w="9525">
            <a:noFill/>
            <a:miter lim="800000"/>
            <a:headEnd/>
            <a:tailEnd/>
          </a:ln>
        </p:spPr>
        <p:txBody>
          <a:bodyPr>
            <a:spAutoFit/>
          </a:bodyPr>
          <a:lstStyle/>
          <a:p>
            <a:pPr marL="1255713" indent="-342900">
              <a:lnSpc>
                <a:spcPct val="90000"/>
              </a:lnSpc>
              <a:spcBef>
                <a:spcPct val="20000"/>
              </a:spcBef>
              <a:buClr>
                <a:schemeClr val="tx1"/>
              </a:buClr>
              <a:buSzPct val="90000"/>
              <a:buFont typeface="Wingdings" pitchFamily="2" charset="2"/>
              <a:buChar char="Ø"/>
            </a:pPr>
            <a:r>
              <a:rPr lang="en-US" sz="2600"/>
              <a:t>The financial system is most concerned with funneling money from lender savers to borrower spenders.</a:t>
            </a:r>
          </a:p>
        </p:txBody>
      </p:sp>
      <p:sp>
        <p:nvSpPr>
          <p:cNvPr id="10" name="Rectangle 2"/>
          <p:cNvSpPr>
            <a:spLocks noGrp="1" noChangeArrowheads="1"/>
          </p:cNvSpPr>
          <p:nvPr>
            <p:ph type="title" idx="4294967295"/>
          </p:nvPr>
        </p:nvSpPr>
        <p:spPr>
          <a:xfrm>
            <a:off x="1835150" y="44450"/>
            <a:ext cx="7099300" cy="1143000"/>
          </a:xfrm>
        </p:spPr>
        <p:txBody>
          <a:bodyPr>
            <a:normAutofit/>
          </a:bodyPr>
          <a:lstStyle/>
          <a:p>
            <a:pPr eaLnBrk="1" hangingPunct="1">
              <a:defRPr/>
            </a:pPr>
            <a:r>
              <a:rPr lang="en-US" sz="4000" smtClean="0">
                <a:effectLst>
                  <a:outerShdw blurRad="38100" dist="38100" dir="2700000" algn="tl">
                    <a:srgbClr val="C0C0C0"/>
                  </a:outerShdw>
                </a:effectLst>
              </a:rPr>
              <a:t>The Financial System</a:t>
            </a:r>
          </a:p>
        </p:txBody>
      </p:sp>
      <p:sp>
        <p:nvSpPr>
          <p:cNvPr id="10246" name="TextBox 7"/>
          <p:cNvSpPr txBox="1">
            <a:spLocks noChangeArrowheads="1"/>
          </p:cNvSpPr>
          <p:nvPr/>
        </p:nvSpPr>
        <p:spPr bwMode="auto">
          <a:xfrm>
            <a:off x="1055688" y="3694113"/>
            <a:ext cx="7620000" cy="1679575"/>
          </a:xfrm>
          <a:prstGeom prst="rect">
            <a:avLst/>
          </a:prstGeom>
          <a:noFill/>
          <a:ln w="9525">
            <a:noFill/>
            <a:miter lim="800000"/>
            <a:headEnd/>
            <a:tailEnd/>
          </a:ln>
        </p:spPr>
        <p:txBody>
          <a:bodyPr>
            <a:spAutoFit/>
          </a:bodyPr>
          <a:lstStyle/>
          <a:p>
            <a:pPr marL="1255713" indent="-342900">
              <a:lnSpc>
                <a:spcPct val="90000"/>
              </a:lnSpc>
              <a:spcBef>
                <a:spcPct val="20000"/>
              </a:spcBef>
              <a:buClr>
                <a:schemeClr val="tx1"/>
              </a:buClr>
              <a:buSzPct val="90000"/>
              <a:buFont typeface="Wingdings" pitchFamily="2" charset="2"/>
              <a:buChar char="Ø"/>
            </a:pPr>
            <a:r>
              <a:rPr lang="en-US" sz="2600"/>
              <a:t>Two basic mechanisms by which funds flow through the financial system:</a:t>
            </a:r>
          </a:p>
          <a:p>
            <a:pPr marL="1712913" lvl="1" indent="-342900">
              <a:lnSpc>
                <a:spcPct val="90000"/>
              </a:lnSpc>
              <a:spcBef>
                <a:spcPct val="20000"/>
              </a:spcBef>
              <a:buClr>
                <a:schemeClr val="tx1"/>
              </a:buClr>
              <a:buSzPct val="90000"/>
              <a:buFont typeface="Wingdings" pitchFamily="2" charset="2"/>
              <a:buChar char="Ø"/>
            </a:pPr>
            <a:r>
              <a:rPr lang="en-US" sz="2600" i="1"/>
              <a:t>Directly</a:t>
            </a:r>
            <a:r>
              <a:rPr lang="en-US" sz="2600"/>
              <a:t> through financial markets</a:t>
            </a:r>
          </a:p>
          <a:p>
            <a:pPr marL="1712913" lvl="1" indent="-342900">
              <a:lnSpc>
                <a:spcPct val="90000"/>
              </a:lnSpc>
              <a:spcBef>
                <a:spcPct val="20000"/>
              </a:spcBef>
              <a:buClr>
                <a:schemeClr val="tx1"/>
              </a:buClr>
              <a:buSzPct val="90000"/>
              <a:buFont typeface="Wingdings" pitchFamily="2" charset="2"/>
              <a:buChar char="Ø"/>
            </a:pPr>
            <a:r>
              <a:rPr lang="en-US" sz="2600" i="1"/>
              <a:t>Indirectly</a:t>
            </a:r>
            <a:r>
              <a:rPr lang="en-US" sz="2600"/>
              <a:t> through financial institutions.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ln>
            <a:miter lim="800000"/>
            <a:headEnd/>
            <a:tailEnd/>
          </a:ln>
        </p:spPr>
        <p:txBody>
          <a:bodyPr/>
          <a:lstStyle/>
          <a:p>
            <a:fld id="{51D78E50-AD72-426E-99EF-75CB787A92DB}" type="slidenum">
              <a:rPr lang="en-US"/>
              <a:pPr/>
              <a:t>12</a:t>
            </a:fld>
            <a:endParaRPr lang="en-US"/>
          </a:p>
        </p:txBody>
      </p:sp>
      <p:sp>
        <p:nvSpPr>
          <p:cNvPr id="29698" name="Title 1"/>
          <p:cNvSpPr>
            <a:spLocks noGrp="1"/>
          </p:cNvSpPr>
          <p:nvPr>
            <p:ph type="title" idx="4294967295"/>
          </p:nvPr>
        </p:nvSpPr>
        <p:spPr>
          <a:xfrm>
            <a:off x="1763713" y="274638"/>
            <a:ext cx="6921500" cy="1143000"/>
          </a:xfrm>
        </p:spPr>
        <p:txBody>
          <a:bodyPr>
            <a:noAutofit/>
          </a:bodyPr>
          <a:lstStyle/>
          <a:p>
            <a:pPr eaLnBrk="1" hangingPunct="1">
              <a:defRPr/>
            </a:pPr>
            <a:r>
              <a:rPr lang="en-US" sz="3600" smtClean="0">
                <a:effectLst>
                  <a:outerShdw blurRad="38100" dist="38100" dir="2700000" algn="tl">
                    <a:srgbClr val="C0C0C0"/>
                  </a:outerShdw>
                </a:effectLst>
              </a:rPr>
              <a:t>Exhibit 2.1: Flow of Funds Through the Financial System</a:t>
            </a:r>
          </a:p>
        </p:txBody>
      </p:sp>
      <p:pic>
        <p:nvPicPr>
          <p:cNvPr id="11268" name="Picture 5"/>
          <p:cNvPicPr>
            <a:picLocks noChangeAspect="1" noChangeArrowheads="1"/>
          </p:cNvPicPr>
          <p:nvPr/>
        </p:nvPicPr>
        <p:blipFill>
          <a:blip r:embed="rId3" cstate="print"/>
          <a:srcRect/>
          <a:stretch>
            <a:fillRect/>
          </a:stretch>
        </p:blipFill>
        <p:spPr bwMode="auto">
          <a:xfrm>
            <a:off x="2357438" y="1357313"/>
            <a:ext cx="5786437" cy="509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noFill/>
          <a:ln>
            <a:miter lim="800000"/>
            <a:headEnd/>
            <a:tailEnd/>
          </a:ln>
        </p:spPr>
        <p:txBody>
          <a:bodyPr/>
          <a:lstStyle/>
          <a:p>
            <a:fld id="{2743690C-5B38-45CC-AFAD-AA0622B7EF34}" type="slidenum">
              <a:rPr lang="en-US"/>
              <a:pPr/>
              <a:t>13</a:t>
            </a:fld>
            <a:endParaRPr lang="en-US"/>
          </a:p>
        </p:txBody>
      </p:sp>
      <p:sp>
        <p:nvSpPr>
          <p:cNvPr id="8194" name="Rectangle 2"/>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Direct Financing</a:t>
            </a:r>
            <a:endParaRPr lang="en-US" sz="4000" b="1" smtClean="0">
              <a:effectLst>
                <a:outerShdw blurRad="38100" dist="38100" dir="2700000" algn="tl">
                  <a:srgbClr val="C0C0C0"/>
                </a:outerShdw>
              </a:effectLst>
            </a:endParaRPr>
          </a:p>
        </p:txBody>
      </p:sp>
      <p:sp>
        <p:nvSpPr>
          <p:cNvPr id="21507" name="Rectangle 3"/>
          <p:cNvSpPr>
            <a:spLocks noGrp="1" noChangeArrowheads="1"/>
          </p:cNvSpPr>
          <p:nvPr>
            <p:ph idx="4294967295"/>
          </p:nvPr>
        </p:nvSpPr>
        <p:spPr>
          <a:xfrm>
            <a:off x="1835150" y="1196975"/>
            <a:ext cx="6851650" cy="381000"/>
          </a:xfrm>
        </p:spPr>
        <p:txBody>
          <a:bodyPr>
            <a:normAutofit/>
          </a:bodyPr>
          <a:lstStyle/>
          <a:p>
            <a:pPr marL="533400" indent="-53340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Direct Financial Markets</a:t>
            </a:r>
          </a:p>
        </p:txBody>
      </p:sp>
      <p:sp>
        <p:nvSpPr>
          <p:cNvPr id="781316" name="Rectangle 4"/>
          <p:cNvSpPr>
            <a:spLocks noChangeArrowheads="1"/>
          </p:cNvSpPr>
          <p:nvPr/>
        </p:nvSpPr>
        <p:spPr bwMode="auto">
          <a:xfrm>
            <a:off x="1074738" y="2133600"/>
            <a:ext cx="7673975" cy="762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Direct Financial Markets are wholesale markets</a:t>
            </a:r>
          </a:p>
          <a:p>
            <a:pPr marL="1712913" lvl="1" indent="-342900">
              <a:lnSpc>
                <a:spcPct val="90000"/>
              </a:lnSpc>
              <a:spcBef>
                <a:spcPct val="20000"/>
              </a:spcBef>
              <a:buClr>
                <a:schemeClr val="tx1"/>
              </a:buClr>
              <a:buSzPct val="90000"/>
              <a:buFont typeface="Wingdings" pitchFamily="2" charset="2"/>
              <a:buChar char="Ø"/>
            </a:pPr>
            <a:r>
              <a:rPr lang="en-US" sz="2600"/>
              <a:t> Minimum transaction ≥€1 million</a:t>
            </a:r>
          </a:p>
        </p:txBody>
      </p:sp>
      <p:sp>
        <p:nvSpPr>
          <p:cNvPr id="781317" name="Rectangle 5"/>
          <p:cNvSpPr>
            <a:spLocks noChangeArrowheads="1"/>
          </p:cNvSpPr>
          <p:nvPr/>
        </p:nvSpPr>
        <p:spPr bwMode="auto">
          <a:xfrm>
            <a:off x="722313" y="3573463"/>
            <a:ext cx="8458200" cy="1143000"/>
          </a:xfrm>
          <a:prstGeom prst="rect">
            <a:avLst/>
          </a:prstGeom>
          <a:noFill/>
          <a:ln w="9525">
            <a:noFill/>
            <a:miter lim="800000"/>
            <a:headEnd/>
            <a:tailEnd/>
          </a:ln>
        </p:spPr>
        <p:txBody>
          <a:bodyPr/>
          <a:lstStyle/>
          <a:p>
            <a:pPr marL="2168525" indent="-341313">
              <a:lnSpc>
                <a:spcPct val="90000"/>
              </a:lnSpc>
              <a:spcBef>
                <a:spcPct val="20000"/>
              </a:spcBef>
              <a:buClr>
                <a:schemeClr val="tx1"/>
              </a:buClr>
              <a:buSzPct val="90000"/>
              <a:buFont typeface="Wingdings" pitchFamily="2" charset="2"/>
              <a:buChar char="Ø"/>
            </a:pPr>
            <a:r>
              <a:rPr lang="en-US" sz="2600"/>
              <a:t>Investment Banks help companies sell new debt or equity issues in public or private security markets.</a:t>
            </a:r>
          </a:p>
        </p:txBody>
      </p:sp>
      <p:sp>
        <p:nvSpPr>
          <p:cNvPr id="781319" name="Rectangle 7"/>
          <p:cNvSpPr>
            <a:spLocks noChangeArrowheads="1"/>
          </p:cNvSpPr>
          <p:nvPr/>
        </p:nvSpPr>
        <p:spPr bwMode="auto">
          <a:xfrm>
            <a:off x="730250" y="4857750"/>
            <a:ext cx="8305800" cy="1524000"/>
          </a:xfrm>
          <a:prstGeom prst="rect">
            <a:avLst/>
          </a:prstGeom>
          <a:noFill/>
          <a:ln w="9525">
            <a:noFill/>
            <a:miter lim="800000"/>
            <a:headEnd/>
            <a:tailEnd/>
          </a:ln>
        </p:spPr>
        <p:txBody>
          <a:bodyPr/>
          <a:lstStyle/>
          <a:p>
            <a:pPr marL="2168525" indent="-341313">
              <a:lnSpc>
                <a:spcPct val="90000"/>
              </a:lnSpc>
              <a:spcBef>
                <a:spcPct val="20000"/>
              </a:spcBef>
              <a:buClr>
                <a:schemeClr val="tx1"/>
              </a:buClr>
              <a:buSzPct val="90000"/>
              <a:buFont typeface="Wingdings" pitchFamily="2" charset="2"/>
              <a:buChar char="Ø"/>
            </a:pPr>
            <a:r>
              <a:rPr lang="en-US" sz="2600"/>
              <a:t>Clearing Banks are large commercial banks</a:t>
            </a:r>
            <a:r>
              <a:rPr lang="en-US" sz="2600">
                <a:solidFill>
                  <a:schemeClr val="accent2"/>
                </a:solidFill>
              </a:rPr>
              <a:t> </a:t>
            </a:r>
            <a:r>
              <a:rPr lang="en-US" sz="2600"/>
              <a:t>in major financial centers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16">
                                            <p:txEl>
                                              <p:pRg st="0" end="0"/>
                                            </p:txEl>
                                          </p:spTgt>
                                        </p:tgtEl>
                                        <p:attrNameLst>
                                          <p:attrName>style.visibility</p:attrName>
                                        </p:attrNameLst>
                                      </p:cBhvr>
                                      <p:to>
                                        <p:strVal val="visible"/>
                                      </p:to>
                                    </p:set>
                                    <p:animEffect transition="in" filter="wipe(left)">
                                      <p:cBhvr>
                                        <p:cTn id="7" dur="500"/>
                                        <p:tgtEl>
                                          <p:spTgt spid="78131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1316">
                                            <p:txEl>
                                              <p:pRg st="1" end="1"/>
                                            </p:txEl>
                                          </p:spTgt>
                                        </p:tgtEl>
                                        <p:attrNameLst>
                                          <p:attrName>style.visibility</p:attrName>
                                        </p:attrNameLst>
                                      </p:cBhvr>
                                      <p:to>
                                        <p:strVal val="visible"/>
                                      </p:to>
                                    </p:set>
                                    <p:animEffect transition="in" filter="wipe(left)">
                                      <p:cBhvr>
                                        <p:cTn id="10" dur="500"/>
                                        <p:tgtEl>
                                          <p:spTgt spid="7813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81317">
                                            <p:txEl>
                                              <p:pRg st="0" end="0"/>
                                            </p:txEl>
                                          </p:spTgt>
                                        </p:tgtEl>
                                        <p:attrNameLst>
                                          <p:attrName>style.visibility</p:attrName>
                                        </p:attrNameLst>
                                      </p:cBhvr>
                                      <p:to>
                                        <p:strVal val="visible"/>
                                      </p:to>
                                    </p:set>
                                    <p:animEffect transition="in" filter="wipe(left)">
                                      <p:cBhvr>
                                        <p:cTn id="15" dur="500"/>
                                        <p:tgtEl>
                                          <p:spTgt spid="7813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81319">
                                            <p:txEl>
                                              <p:pRg st="0" end="0"/>
                                            </p:txEl>
                                          </p:spTgt>
                                        </p:tgtEl>
                                        <p:attrNameLst>
                                          <p:attrName>style.visibility</p:attrName>
                                        </p:attrNameLst>
                                      </p:cBhvr>
                                      <p:to>
                                        <p:strVal val="visible"/>
                                      </p:to>
                                    </p:set>
                                    <p:animEffect transition="in" filter="wipe(left)">
                                      <p:cBhvr>
                                        <p:cTn id="20" dur="500"/>
                                        <p:tgtEl>
                                          <p:spTgt spid="7813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build="p" autoUpdateAnimBg="0"/>
      <p:bldP spid="781317" grpId="0" build="p" autoUpdateAnimBg="0"/>
      <p:bldP spid="7813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noFill/>
          <a:ln>
            <a:miter lim="800000"/>
            <a:headEnd/>
            <a:tailEnd/>
          </a:ln>
        </p:spPr>
        <p:txBody>
          <a:bodyPr/>
          <a:lstStyle/>
          <a:p>
            <a:fld id="{97423004-0CF9-4CFC-BC4B-899E8F88EE2A}" type="slidenum">
              <a:rPr lang="en-US"/>
              <a:pPr/>
              <a:t>14</a:t>
            </a:fld>
            <a:endParaRPr lang="en-US"/>
          </a:p>
        </p:txBody>
      </p:sp>
      <p:sp>
        <p:nvSpPr>
          <p:cNvPr id="13315" name="Content Placeholder 2"/>
          <p:cNvSpPr>
            <a:spLocks noGrp="1"/>
          </p:cNvSpPr>
          <p:nvPr>
            <p:ph idx="4294967295"/>
          </p:nvPr>
        </p:nvSpPr>
        <p:spPr>
          <a:xfrm>
            <a:off x="1042988" y="2133600"/>
            <a:ext cx="7705725" cy="3810000"/>
          </a:xfrm>
        </p:spPr>
        <p:txBody>
          <a:bodyPr/>
          <a:lstStyle/>
          <a:p>
            <a:pPr marL="1260475" lvl="2" indent="-347663" eaLnBrk="1" hangingPunct="1">
              <a:lnSpc>
                <a:spcPct val="80000"/>
              </a:lnSpc>
              <a:buFont typeface="Wingdings" pitchFamily="2" charset="2"/>
              <a:buChar char="Ø"/>
            </a:pPr>
            <a:r>
              <a:rPr lang="en-US" smtClean="0">
                <a:cs typeface="Arial" charset="0"/>
              </a:rPr>
              <a:t>Underwriting is a basic investment banking service to assist firms in the sale of debt or equity in the primary market </a:t>
            </a:r>
          </a:p>
          <a:p>
            <a:pPr marL="2054225" lvl="3" indent="-347663" eaLnBrk="1" hangingPunct="1">
              <a:lnSpc>
                <a:spcPct val="80000"/>
              </a:lnSpc>
              <a:buFont typeface="Wingdings" pitchFamily="2" charset="2"/>
              <a:buChar char="Ø"/>
            </a:pPr>
            <a:endParaRPr lang="en-US" sz="2400" smtClean="0">
              <a:cs typeface="Arial" charset="0"/>
            </a:endParaRPr>
          </a:p>
          <a:p>
            <a:pPr marL="2054225" lvl="3" indent="-347663" eaLnBrk="1" hangingPunct="1">
              <a:lnSpc>
                <a:spcPct val="80000"/>
              </a:lnSpc>
              <a:buFont typeface="Wingdings" pitchFamily="2" charset="2"/>
              <a:buChar char="Ø"/>
            </a:pPr>
            <a:r>
              <a:rPr lang="en-US" sz="2400" smtClean="0">
                <a:cs typeface="Arial" charset="0"/>
              </a:rPr>
              <a:t>Investment banker buys the entire issue at a guaranteed price from the issuing firm and resells the securities to institutional investors and the public.</a:t>
            </a:r>
          </a:p>
          <a:p>
            <a:pPr marL="2054225" lvl="3" indent="-347663" eaLnBrk="1" hangingPunct="1">
              <a:lnSpc>
                <a:spcPct val="80000"/>
              </a:lnSpc>
              <a:buFont typeface="Wingdings" pitchFamily="2" charset="2"/>
              <a:buChar char="Ø"/>
            </a:pPr>
            <a:endParaRPr lang="en-US" sz="2400" smtClean="0">
              <a:cs typeface="Arial" charset="0"/>
            </a:endParaRPr>
          </a:p>
          <a:p>
            <a:pPr marL="2054225" lvl="3" indent="-347663" eaLnBrk="1" hangingPunct="1">
              <a:lnSpc>
                <a:spcPct val="80000"/>
              </a:lnSpc>
              <a:buFont typeface="Wingdings" pitchFamily="2" charset="2"/>
              <a:buChar char="Ø"/>
            </a:pPr>
            <a:r>
              <a:rPr lang="en-US" sz="2400" smtClean="0">
                <a:cs typeface="Arial" charset="0"/>
              </a:rPr>
              <a:t>Investment banker’s compensation is called the </a:t>
            </a:r>
            <a:r>
              <a:rPr lang="en-US" sz="2400" i="1" smtClean="0">
                <a:cs typeface="Arial" charset="0"/>
              </a:rPr>
              <a:t>underwriting spread</a:t>
            </a:r>
            <a:r>
              <a:rPr lang="en-US" sz="2400" smtClean="0">
                <a:cs typeface="Arial" charset="0"/>
              </a:rPr>
              <a:t>.</a:t>
            </a:r>
          </a:p>
          <a:p>
            <a:pPr marL="365125" indent="-282575" eaLnBrk="1" hangingPunct="1">
              <a:lnSpc>
                <a:spcPct val="80000"/>
              </a:lnSpc>
            </a:pPr>
            <a:endParaRPr lang="en-US" sz="2400" smtClean="0">
              <a:cs typeface="Arial" charset="0"/>
            </a:endParaRPr>
          </a:p>
        </p:txBody>
      </p:sp>
      <p:sp>
        <p:nvSpPr>
          <p:cNvPr id="34819" name="TextBox 3"/>
          <p:cNvSpPr txBox="1">
            <a:spLocks noChangeArrowheads="1"/>
          </p:cNvSpPr>
          <p:nvPr/>
        </p:nvSpPr>
        <p:spPr bwMode="auto">
          <a:xfrm>
            <a:off x="1835150" y="1139825"/>
            <a:ext cx="4343400" cy="488950"/>
          </a:xfrm>
          <a:prstGeom prst="rect">
            <a:avLst/>
          </a:prstGeom>
          <a:noFill/>
          <a:ln w="9525">
            <a:noFill/>
            <a:miter lim="800000"/>
            <a:headEnd/>
            <a:tailEnd/>
          </a:ln>
        </p:spPr>
        <p:txBody>
          <a:bodyPr>
            <a:spAutoFit/>
          </a:bodyPr>
          <a:lstStyle/>
          <a:p>
            <a:pPr>
              <a:defRPr/>
            </a:pPr>
            <a:r>
              <a:rPr lang="en-US" sz="2600">
                <a:solidFill>
                  <a:schemeClr val="hlink"/>
                </a:solidFill>
                <a:effectLst>
                  <a:outerShdw blurRad="38100" dist="38100" dir="2700000" algn="tl">
                    <a:srgbClr val="C0C0C0"/>
                  </a:outerShdw>
                </a:effectLst>
                <a:latin typeface="Calibri" pitchFamily="34" charset="0"/>
              </a:rPr>
              <a:t>Direct Financial Markets</a:t>
            </a:r>
          </a:p>
        </p:txBody>
      </p:sp>
      <p:sp>
        <p:nvSpPr>
          <p:cNvPr id="6" name="Rectangle 2"/>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Direct Financing</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ln>
            <a:miter lim="800000"/>
            <a:headEnd/>
            <a:tailEnd/>
          </a:ln>
        </p:spPr>
        <p:txBody>
          <a:bodyPr/>
          <a:lstStyle/>
          <a:p>
            <a:fld id="{3CBD90AD-80B7-4454-8002-7AD9AAF51DA3}" type="slidenum">
              <a:rPr lang="en-US"/>
              <a:pPr/>
              <a:t>15</a:t>
            </a:fld>
            <a:endParaRPr lang="en-US"/>
          </a:p>
        </p:txBody>
      </p:sp>
      <p:sp>
        <p:nvSpPr>
          <p:cNvPr id="10243" name="Rectangle 5"/>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
        <p:nvSpPr>
          <p:cNvPr id="23555" name="Rectangle 3"/>
          <p:cNvSpPr>
            <a:spLocks noGrp="1" noChangeArrowheads="1"/>
          </p:cNvSpPr>
          <p:nvPr>
            <p:ph idx="4294967295"/>
          </p:nvPr>
        </p:nvSpPr>
        <p:spPr>
          <a:xfrm>
            <a:off x="1824038" y="1268413"/>
            <a:ext cx="6851650" cy="381000"/>
          </a:xfrm>
        </p:spPr>
        <p:txBody>
          <a:bodyPr>
            <a:normAutofit/>
          </a:bodyPr>
          <a:lstStyle/>
          <a:p>
            <a:pPr marL="533400" indent="-53340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Primary Market             </a:t>
            </a:r>
          </a:p>
        </p:txBody>
      </p:sp>
      <p:sp>
        <p:nvSpPr>
          <p:cNvPr id="783366" name="Rectangle 6"/>
          <p:cNvSpPr>
            <a:spLocks noChangeArrowheads="1"/>
          </p:cNvSpPr>
          <p:nvPr/>
        </p:nvSpPr>
        <p:spPr bwMode="auto">
          <a:xfrm>
            <a:off x="1042988" y="2133600"/>
            <a:ext cx="771525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Financial market selling</a:t>
            </a:r>
            <a:r>
              <a:rPr lang="en-US" sz="2600">
                <a:solidFill>
                  <a:srgbClr val="0000FF"/>
                </a:solidFill>
              </a:rPr>
              <a:t> </a:t>
            </a:r>
            <a:r>
              <a:rPr lang="en-US" sz="2600"/>
              <a:t>new security issues for the first time.</a:t>
            </a:r>
          </a:p>
        </p:txBody>
      </p:sp>
      <p:sp>
        <p:nvSpPr>
          <p:cNvPr id="783367" name="Rectangle 7"/>
          <p:cNvSpPr>
            <a:spLocks noChangeArrowheads="1"/>
          </p:cNvSpPr>
          <p:nvPr/>
        </p:nvSpPr>
        <p:spPr bwMode="auto">
          <a:xfrm>
            <a:off x="1841500" y="3505200"/>
            <a:ext cx="5970588" cy="457200"/>
          </a:xfrm>
          <a:prstGeom prst="rect">
            <a:avLst/>
          </a:prstGeom>
          <a:noFill/>
          <a:ln w="9525">
            <a:noFill/>
            <a:miter lim="800000"/>
            <a:headEnd/>
            <a:tailEnd/>
          </a:ln>
        </p:spPr>
        <p:txBody>
          <a:bodyPr/>
          <a:lstStyle/>
          <a:p>
            <a:pPr marL="533400" indent="-533400">
              <a:lnSpc>
                <a:spcPct val="90000"/>
              </a:lnSpc>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Secondary Market                        </a:t>
            </a:r>
          </a:p>
        </p:txBody>
      </p:sp>
      <p:sp>
        <p:nvSpPr>
          <p:cNvPr id="783368" name="Rectangle 8"/>
          <p:cNvSpPr>
            <a:spLocks noChangeArrowheads="1"/>
          </p:cNvSpPr>
          <p:nvPr/>
        </p:nvSpPr>
        <p:spPr bwMode="auto">
          <a:xfrm>
            <a:off x="1042988" y="4191000"/>
            <a:ext cx="7786687" cy="10668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Financial market where owners of outstanding securities can resell.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3366">
                                            <p:txEl>
                                              <p:pRg st="0" end="0"/>
                                            </p:txEl>
                                          </p:spTgt>
                                        </p:tgtEl>
                                        <p:attrNameLst>
                                          <p:attrName>style.visibility</p:attrName>
                                        </p:attrNameLst>
                                      </p:cBhvr>
                                      <p:to>
                                        <p:strVal val="visible"/>
                                      </p:to>
                                    </p:set>
                                    <p:animEffect transition="in" filter="wipe(left)">
                                      <p:cBhvr>
                                        <p:cTn id="7" dur="500"/>
                                        <p:tgtEl>
                                          <p:spTgt spid="783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3367">
                                            <p:txEl>
                                              <p:pRg st="0" end="0"/>
                                            </p:txEl>
                                          </p:spTgt>
                                        </p:tgtEl>
                                        <p:attrNameLst>
                                          <p:attrName>style.visibility</p:attrName>
                                        </p:attrNameLst>
                                      </p:cBhvr>
                                      <p:to>
                                        <p:strVal val="visible"/>
                                      </p:to>
                                    </p:set>
                                    <p:animEffect transition="in" filter="wipe(left)">
                                      <p:cBhvr>
                                        <p:cTn id="12" dur="500"/>
                                        <p:tgtEl>
                                          <p:spTgt spid="783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3368">
                                            <p:txEl>
                                              <p:pRg st="0" end="0"/>
                                            </p:txEl>
                                          </p:spTgt>
                                        </p:tgtEl>
                                        <p:attrNameLst>
                                          <p:attrName>style.visibility</p:attrName>
                                        </p:attrNameLst>
                                      </p:cBhvr>
                                      <p:to>
                                        <p:strVal val="visible"/>
                                      </p:to>
                                    </p:set>
                                    <p:animEffect transition="in" filter="wipe(left)">
                                      <p:cBhvr>
                                        <p:cTn id="17" dur="500"/>
                                        <p:tgtEl>
                                          <p:spTgt spid="7833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6" grpId="0" build="p" autoUpdateAnimBg="0"/>
      <p:bldP spid="783367" grpId="0" build="p" autoUpdateAnimBg="0"/>
      <p:bldP spid="78336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ln>
            <a:miter lim="800000"/>
            <a:headEnd/>
            <a:tailEnd/>
          </a:ln>
        </p:spPr>
        <p:txBody>
          <a:bodyPr/>
          <a:lstStyle/>
          <a:p>
            <a:fld id="{5DB221A7-12FA-494E-AE77-D81F79E77218}" type="slidenum">
              <a:rPr lang="en-US"/>
              <a:pPr/>
              <a:t>16</a:t>
            </a:fld>
            <a:endParaRPr lang="en-US"/>
          </a:p>
        </p:txBody>
      </p:sp>
      <p:sp>
        <p:nvSpPr>
          <p:cNvPr id="24578" name="Rectangle 3"/>
          <p:cNvSpPr>
            <a:spLocks noGrp="1" noChangeArrowheads="1"/>
          </p:cNvSpPr>
          <p:nvPr>
            <p:ph idx="4294967295"/>
          </p:nvPr>
        </p:nvSpPr>
        <p:spPr>
          <a:xfrm>
            <a:off x="1835150" y="1268413"/>
            <a:ext cx="6851650"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Marketability and Liquidity</a:t>
            </a:r>
          </a:p>
        </p:txBody>
      </p:sp>
      <p:sp>
        <p:nvSpPr>
          <p:cNvPr id="785414" name="Rectangle 6"/>
          <p:cNvSpPr>
            <a:spLocks noChangeArrowheads="1"/>
          </p:cNvSpPr>
          <p:nvPr/>
        </p:nvSpPr>
        <p:spPr bwMode="auto">
          <a:xfrm>
            <a:off x="1476375" y="2133600"/>
            <a:ext cx="7427913" cy="762000"/>
          </a:xfrm>
          <a:prstGeom prst="rect">
            <a:avLst/>
          </a:prstGeom>
          <a:noFill/>
          <a:ln w="9525">
            <a:noFill/>
            <a:miter lim="800000"/>
            <a:headEnd/>
            <a:tailEnd/>
          </a:ln>
        </p:spPr>
        <p:txBody>
          <a:bodyPr/>
          <a:lstStyle/>
          <a:p>
            <a:pPr marL="855663" indent="-398463">
              <a:lnSpc>
                <a:spcPct val="90000"/>
              </a:lnSpc>
              <a:spcBef>
                <a:spcPct val="20000"/>
              </a:spcBef>
              <a:buClr>
                <a:schemeClr val="tx1"/>
              </a:buClr>
              <a:buSzPct val="90000"/>
              <a:buFont typeface="Wingdings" pitchFamily="2" charset="2"/>
              <a:buChar char="Ø"/>
            </a:pPr>
            <a:r>
              <a:rPr lang="en-US" sz="2600"/>
              <a:t>Marketability: a security can be easily sold and converted into cash.</a:t>
            </a:r>
            <a:endParaRPr lang="en-US" sz="2600">
              <a:solidFill>
                <a:schemeClr val="accent2"/>
              </a:solidFill>
            </a:endParaRPr>
          </a:p>
        </p:txBody>
      </p:sp>
      <p:sp>
        <p:nvSpPr>
          <p:cNvPr id="7" name="Rectangle 6"/>
          <p:cNvSpPr>
            <a:spLocks noChangeArrowheads="1"/>
          </p:cNvSpPr>
          <p:nvPr/>
        </p:nvSpPr>
        <p:spPr bwMode="auto">
          <a:xfrm>
            <a:off x="1465263" y="3243263"/>
            <a:ext cx="7715250" cy="762000"/>
          </a:xfrm>
          <a:prstGeom prst="rect">
            <a:avLst/>
          </a:prstGeom>
          <a:noFill/>
          <a:ln w="9525">
            <a:noFill/>
            <a:miter lim="800000"/>
            <a:headEnd/>
            <a:tailEnd/>
          </a:ln>
        </p:spPr>
        <p:txBody>
          <a:bodyPr/>
          <a:lstStyle/>
          <a:p>
            <a:pPr marL="855663" indent="-398463">
              <a:lnSpc>
                <a:spcPct val="90000"/>
              </a:lnSpc>
              <a:spcBef>
                <a:spcPct val="20000"/>
              </a:spcBef>
              <a:buClr>
                <a:schemeClr val="tx1"/>
              </a:buClr>
              <a:buSzPct val="90000"/>
              <a:buFont typeface="Wingdings" pitchFamily="2" charset="2"/>
              <a:buChar char="Ø"/>
            </a:pPr>
            <a:r>
              <a:rPr lang="en-US" sz="2600"/>
              <a:t>Liquidity: an asset can be easily converted into cash without loss of value.</a:t>
            </a:r>
            <a:endParaRPr lang="en-US" sz="2600">
              <a:solidFill>
                <a:schemeClr val="accent2"/>
              </a:solidFill>
            </a:endParaRPr>
          </a:p>
        </p:txBody>
      </p:sp>
      <p:sp>
        <p:nvSpPr>
          <p:cNvPr id="8" name="Rectangle 5"/>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5414">
                                            <p:txEl>
                                              <p:pRg st="0" end="0"/>
                                            </p:txEl>
                                          </p:spTgt>
                                        </p:tgtEl>
                                        <p:attrNameLst>
                                          <p:attrName>style.visibility</p:attrName>
                                        </p:attrNameLst>
                                      </p:cBhvr>
                                      <p:to>
                                        <p:strVal val="visible"/>
                                      </p:to>
                                    </p:set>
                                    <p:animEffect transition="in" filter="wipe(left)">
                                      <p:cBhvr>
                                        <p:cTn id="7" dur="500"/>
                                        <p:tgtEl>
                                          <p:spTgt spid="785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4" grpId="0" build="p" autoUpdateAnimBg="0"/>
      <p:bldP spid="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noFill/>
          <a:ln>
            <a:miter lim="800000"/>
            <a:headEnd/>
            <a:tailEnd/>
          </a:ln>
        </p:spPr>
        <p:txBody>
          <a:bodyPr/>
          <a:lstStyle/>
          <a:p>
            <a:fld id="{78412F9A-B1D0-4BC3-8890-1263F5CBDF34}" type="slidenum">
              <a:rPr lang="en-US"/>
              <a:pPr/>
              <a:t>17</a:t>
            </a:fld>
            <a:endParaRPr lang="en-US"/>
          </a:p>
        </p:txBody>
      </p:sp>
      <p:sp>
        <p:nvSpPr>
          <p:cNvPr id="25602" name="Rectangle 11"/>
          <p:cNvSpPr>
            <a:spLocks noGrp="1" noChangeArrowheads="1"/>
          </p:cNvSpPr>
          <p:nvPr>
            <p:ph idx="4294967295"/>
          </p:nvPr>
        </p:nvSpPr>
        <p:spPr>
          <a:xfrm>
            <a:off x="1763713" y="1196975"/>
            <a:ext cx="6851650" cy="381000"/>
          </a:xfrm>
        </p:spPr>
        <p:txBody>
          <a:bodyPr>
            <a:normAutofit/>
          </a:bodyPr>
          <a:lstStyle/>
          <a:p>
            <a:pPr marL="0" indent="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Brokers versus Dealers</a:t>
            </a:r>
          </a:p>
        </p:txBody>
      </p:sp>
      <p:sp>
        <p:nvSpPr>
          <p:cNvPr id="9" name="Rectangle 3"/>
          <p:cNvSpPr txBox="1">
            <a:spLocks noChangeArrowheads="1"/>
          </p:cNvSpPr>
          <p:nvPr/>
        </p:nvSpPr>
        <p:spPr bwMode="auto">
          <a:xfrm>
            <a:off x="1908175" y="1700213"/>
            <a:ext cx="6778625" cy="3810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1" charset="2"/>
              <a:buNone/>
              <a:defRPr/>
            </a:pPr>
            <a:r>
              <a:rPr lang="en-US" sz="2600" kern="0" dirty="0">
                <a:latin typeface="Arial" pitchFamily="34" charset="0"/>
                <a:cs typeface="Arial" pitchFamily="34" charset="0"/>
              </a:rPr>
              <a:t>Brokers</a:t>
            </a:r>
            <a:r>
              <a:rPr lang="en-US" sz="2200" kern="0" dirty="0">
                <a:latin typeface="+mn-lt"/>
                <a:cs typeface="+mn-cs"/>
              </a:rPr>
              <a:t> </a:t>
            </a:r>
          </a:p>
        </p:txBody>
      </p:sp>
      <p:sp>
        <p:nvSpPr>
          <p:cNvPr id="10" name="Rectangle 7"/>
          <p:cNvSpPr>
            <a:spLocks noChangeArrowheads="1"/>
          </p:cNvSpPr>
          <p:nvPr/>
        </p:nvSpPr>
        <p:spPr bwMode="auto">
          <a:xfrm>
            <a:off x="1042988" y="2233613"/>
            <a:ext cx="749935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Market specialists who bring buyers and sellers together in secondary markets.</a:t>
            </a:r>
          </a:p>
        </p:txBody>
      </p:sp>
      <p:sp>
        <p:nvSpPr>
          <p:cNvPr id="11" name="Rectangle 9"/>
          <p:cNvSpPr>
            <a:spLocks noChangeArrowheads="1"/>
          </p:cNvSpPr>
          <p:nvPr/>
        </p:nvSpPr>
        <p:spPr bwMode="auto">
          <a:xfrm>
            <a:off x="1031875" y="3148013"/>
            <a:ext cx="7643813" cy="5334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They bear no risk of securities ownership.</a:t>
            </a:r>
          </a:p>
        </p:txBody>
      </p:sp>
      <p:sp>
        <p:nvSpPr>
          <p:cNvPr id="12" name="Rectangle 3"/>
          <p:cNvSpPr txBox="1">
            <a:spLocks noChangeArrowheads="1"/>
          </p:cNvSpPr>
          <p:nvPr/>
        </p:nvSpPr>
        <p:spPr bwMode="auto">
          <a:xfrm>
            <a:off x="1835150" y="3757613"/>
            <a:ext cx="6927850" cy="3810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1" charset="2"/>
              <a:buNone/>
              <a:defRPr/>
            </a:pPr>
            <a:r>
              <a:rPr lang="en-US" sz="2600" kern="0" dirty="0">
                <a:latin typeface="Arial" pitchFamily="34" charset="0"/>
                <a:cs typeface="Arial" pitchFamily="34" charset="0"/>
              </a:rPr>
              <a:t>Dealers</a:t>
            </a:r>
            <a:r>
              <a:rPr lang="en-US" sz="2200" kern="0" dirty="0">
                <a:latin typeface="+mn-lt"/>
                <a:cs typeface="+mn-cs"/>
              </a:rPr>
              <a:t> </a:t>
            </a:r>
          </a:p>
        </p:txBody>
      </p:sp>
      <p:sp>
        <p:nvSpPr>
          <p:cNvPr id="13" name="Rectangle 7"/>
          <p:cNvSpPr>
            <a:spLocks noChangeArrowheads="1"/>
          </p:cNvSpPr>
          <p:nvPr/>
        </p:nvSpPr>
        <p:spPr bwMode="auto">
          <a:xfrm>
            <a:off x="1042988" y="4191000"/>
            <a:ext cx="7210425" cy="5334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They make markets for securities.</a:t>
            </a:r>
          </a:p>
        </p:txBody>
      </p:sp>
      <p:sp>
        <p:nvSpPr>
          <p:cNvPr id="40972" name="TextBox 13"/>
          <p:cNvSpPr txBox="1">
            <a:spLocks noChangeArrowheads="1"/>
          </p:cNvSpPr>
          <p:nvPr/>
        </p:nvSpPr>
        <p:spPr bwMode="auto">
          <a:xfrm>
            <a:off x="1042988" y="4784725"/>
            <a:ext cx="6272212" cy="1163638"/>
          </a:xfrm>
          <a:prstGeom prst="rect">
            <a:avLst/>
          </a:prstGeom>
          <a:noFill/>
          <a:ln w="9525">
            <a:noFill/>
            <a:miter lim="800000"/>
            <a:headEnd/>
            <a:tailEnd/>
          </a:ln>
        </p:spPr>
        <p:txBody>
          <a:bodyPr>
            <a:spAutoFit/>
          </a:bodyPr>
          <a:lstStyle/>
          <a:p>
            <a:pPr marL="1249363" indent="-336550">
              <a:lnSpc>
                <a:spcPct val="90000"/>
              </a:lnSpc>
              <a:spcBef>
                <a:spcPct val="20000"/>
              </a:spcBef>
              <a:buClr>
                <a:schemeClr val="tx1"/>
              </a:buClr>
              <a:buSzPct val="90000"/>
              <a:buFont typeface="Wingdings" pitchFamily="2" charset="2"/>
              <a:buChar char="Ø"/>
            </a:pPr>
            <a:r>
              <a:rPr lang="en-US" sz="2600"/>
              <a:t>They</a:t>
            </a:r>
            <a:r>
              <a:rPr lang="en-US" sz="2600">
                <a:solidFill>
                  <a:schemeClr val="accent2"/>
                </a:solidFill>
              </a:rPr>
              <a:t> </a:t>
            </a:r>
            <a:r>
              <a:rPr lang="en-US" sz="2600"/>
              <a:t>buy and sell from</a:t>
            </a:r>
            <a:r>
              <a:rPr lang="en-US" sz="2600">
                <a:solidFill>
                  <a:schemeClr val="accent2"/>
                </a:solidFill>
              </a:rPr>
              <a:t> </a:t>
            </a:r>
            <a:r>
              <a:rPr lang="en-US" sz="2600"/>
              <a:t>their own securities inventory, so they do bear some risk.</a:t>
            </a:r>
          </a:p>
        </p:txBody>
      </p:sp>
      <p:sp>
        <p:nvSpPr>
          <p:cNvPr id="15" name="Rectangle 5"/>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72"/>
                                        </p:tgtEl>
                                        <p:attrNameLst>
                                          <p:attrName>style.visibility</p:attrName>
                                        </p:attrNameLst>
                                      </p:cBhvr>
                                      <p:to>
                                        <p:strVal val="visible"/>
                                      </p:to>
                                    </p:set>
                                    <p:animEffect transition="in" filter="wipe(left)">
                                      <p:cBhvr>
                                        <p:cTn id="32"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autoUpdateAnimBg="0"/>
      <p:bldP spid="11" grpId="0" build="p" autoUpdateAnimBg="0"/>
      <p:bldP spid="12" grpId="0"/>
      <p:bldP spid="13" grpId="0" build="p" autoUpdateAnimBg="0"/>
      <p:bldP spid="409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noFill/>
          <a:ln>
            <a:miter lim="800000"/>
            <a:headEnd/>
            <a:tailEnd/>
          </a:ln>
        </p:spPr>
        <p:txBody>
          <a:bodyPr/>
          <a:lstStyle/>
          <a:p>
            <a:fld id="{525F15BE-E90D-40E7-9271-F1A5518FEEF7}" type="slidenum">
              <a:rPr lang="en-US"/>
              <a:pPr/>
              <a:t>18</a:t>
            </a:fld>
            <a:endParaRPr lang="en-US"/>
          </a:p>
        </p:txBody>
      </p:sp>
      <p:sp>
        <p:nvSpPr>
          <p:cNvPr id="13314" name="Rectangle 3"/>
          <p:cNvSpPr>
            <a:spLocks noGrp="1" noChangeArrowheads="1"/>
          </p:cNvSpPr>
          <p:nvPr>
            <p:ph idx="4294967295"/>
          </p:nvPr>
        </p:nvSpPr>
        <p:spPr>
          <a:xfrm>
            <a:off x="2051050" y="2133600"/>
            <a:ext cx="6913563" cy="2447925"/>
          </a:xfrm>
        </p:spPr>
        <p:txBody>
          <a:bodyPr/>
          <a:lstStyle/>
          <a:p>
            <a:pPr marL="0" indent="0" eaLnBrk="1" hangingPunct="1">
              <a:lnSpc>
                <a:spcPct val="70000"/>
              </a:lnSpc>
              <a:buFont typeface="Wingdings" pitchFamily="2" charset="2"/>
              <a:buNone/>
            </a:pPr>
            <a:r>
              <a:rPr lang="en-GB" sz="2600" smtClean="0">
                <a:latin typeface="Arial" charset="0"/>
                <a:cs typeface="Arial" charset="0"/>
              </a:rPr>
              <a:t>Organised Exchanges</a:t>
            </a:r>
          </a:p>
          <a:p>
            <a:pPr marL="577850" lvl="1" indent="0" eaLnBrk="1" hangingPunct="1">
              <a:lnSpc>
                <a:spcPct val="70000"/>
              </a:lnSpc>
              <a:buFont typeface="Wingdings" pitchFamily="2" charset="2"/>
              <a:buChar char="Ø"/>
            </a:pPr>
            <a:r>
              <a:rPr lang="en-GB" sz="2600" smtClean="0">
                <a:latin typeface="Arial" charset="0"/>
                <a:cs typeface="Arial" charset="0"/>
              </a:rPr>
              <a:t>London Stock Exchange, Paris Bourse, Deutsche B</a:t>
            </a:r>
            <a:r>
              <a:rPr lang="en-US" sz="2600" smtClean="0">
                <a:latin typeface="Arial" charset="0"/>
                <a:cs typeface="Arial" charset="0"/>
              </a:rPr>
              <a:t>örse, Milan Stock Exchange, Madrid Stock Exchange, Warsaw Stock Exchange—and others</a:t>
            </a:r>
            <a:r>
              <a:rPr lang="en-GB" sz="2600" smtClean="0">
                <a:latin typeface="Arial" charset="0"/>
                <a:cs typeface="Arial" charset="0"/>
              </a:rPr>
              <a:t>.</a:t>
            </a:r>
          </a:p>
          <a:p>
            <a:pPr marL="577850" lvl="1" indent="0" eaLnBrk="1" hangingPunct="1">
              <a:lnSpc>
                <a:spcPct val="70000"/>
              </a:lnSpc>
              <a:buFont typeface="Wingdings" pitchFamily="2" charset="2"/>
              <a:buChar char="Ø"/>
            </a:pPr>
            <a:r>
              <a:rPr lang="en-GB" sz="2600" smtClean="0">
                <a:latin typeface="Arial" charset="0"/>
                <a:cs typeface="Arial" charset="0"/>
              </a:rPr>
              <a:t>Central trading location.</a:t>
            </a:r>
          </a:p>
          <a:p>
            <a:pPr marL="577850" lvl="1" indent="0" eaLnBrk="1" hangingPunct="1">
              <a:lnSpc>
                <a:spcPct val="70000"/>
              </a:lnSpc>
              <a:buFont typeface="Wingdings" pitchFamily="2" charset="2"/>
              <a:buChar char="Ø"/>
            </a:pPr>
            <a:r>
              <a:rPr lang="en-GB" sz="2600" smtClean="0">
                <a:latin typeface="Arial" charset="0"/>
                <a:cs typeface="Arial" charset="0"/>
              </a:rPr>
              <a:t>Only members can use the exchange.</a:t>
            </a:r>
          </a:p>
          <a:p>
            <a:pPr marL="577850" lvl="1" indent="0" eaLnBrk="1" hangingPunct="1">
              <a:lnSpc>
                <a:spcPct val="70000"/>
              </a:lnSpc>
            </a:pPr>
            <a:endParaRPr lang="en-GB" sz="2600" smtClean="0">
              <a:latin typeface="Arial" charset="0"/>
              <a:cs typeface="Arial" charset="0"/>
            </a:endParaRPr>
          </a:p>
          <a:p>
            <a:pPr marL="0" indent="0" eaLnBrk="1" hangingPunct="1">
              <a:lnSpc>
                <a:spcPct val="70000"/>
              </a:lnSpc>
              <a:buFont typeface="Wingdings" pitchFamily="2" charset="2"/>
              <a:buNone/>
            </a:pPr>
            <a:endParaRPr lang="en-GB" sz="2600" smtClean="0">
              <a:latin typeface="Arial" charset="0"/>
              <a:cs typeface="Arial" charset="0"/>
            </a:endParaRPr>
          </a:p>
        </p:txBody>
      </p:sp>
      <p:sp>
        <p:nvSpPr>
          <p:cNvPr id="43011" name="Rectangle 6"/>
          <p:cNvSpPr>
            <a:spLocks noChangeArrowheads="1"/>
          </p:cNvSpPr>
          <p:nvPr/>
        </p:nvSpPr>
        <p:spPr bwMode="auto">
          <a:xfrm>
            <a:off x="1811338" y="1268413"/>
            <a:ext cx="8305800" cy="381000"/>
          </a:xfrm>
          <a:prstGeom prst="rect">
            <a:avLst/>
          </a:prstGeom>
          <a:noFill/>
          <a:ln w="9525">
            <a:noFill/>
            <a:miter lim="800000"/>
            <a:headEnd/>
            <a:tailEnd/>
          </a:ln>
        </p:spPr>
        <p:txBody>
          <a:bodyPr/>
          <a:lstStyle/>
          <a:p>
            <a:pPr marL="577850" indent="-577850">
              <a:lnSpc>
                <a:spcPct val="90000"/>
              </a:lnSpc>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Securities Exchanges</a:t>
            </a:r>
          </a:p>
        </p:txBody>
      </p:sp>
      <p:sp>
        <p:nvSpPr>
          <p:cNvPr id="8" name="Rectangle 3"/>
          <p:cNvSpPr txBox="1">
            <a:spLocks noChangeArrowheads="1"/>
          </p:cNvSpPr>
          <p:nvPr/>
        </p:nvSpPr>
        <p:spPr bwMode="auto">
          <a:xfrm>
            <a:off x="1619250" y="4946650"/>
            <a:ext cx="6624638" cy="12192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2" charset="2"/>
              <a:buNone/>
            </a:pPr>
            <a:r>
              <a:rPr lang="en-US" sz="2600"/>
              <a:t> Over-the-Counter (OTC) Markets</a:t>
            </a:r>
          </a:p>
          <a:p>
            <a:pPr lvl="1">
              <a:lnSpc>
                <a:spcPct val="90000"/>
              </a:lnSpc>
              <a:spcBef>
                <a:spcPct val="20000"/>
              </a:spcBef>
              <a:buClr>
                <a:schemeClr val="tx1"/>
              </a:buClr>
              <a:buSzPct val="90000"/>
              <a:buFont typeface="Wingdings" pitchFamily="2" charset="2"/>
              <a:buChar char="Ø"/>
            </a:pPr>
            <a:r>
              <a:rPr lang="en-US" sz="2600"/>
              <a:t>No central trading location.</a:t>
            </a:r>
          </a:p>
          <a:p>
            <a:pPr>
              <a:lnSpc>
                <a:spcPct val="90000"/>
              </a:lnSpc>
              <a:spcBef>
                <a:spcPct val="20000"/>
              </a:spcBef>
              <a:buClr>
                <a:schemeClr val="tx1"/>
              </a:buClr>
              <a:buSzPct val="90000"/>
              <a:buFont typeface="Wingdings" pitchFamily="2" charset="2"/>
              <a:buNone/>
            </a:pPr>
            <a:endParaRPr lang="en-US" sz="2600"/>
          </a:p>
        </p:txBody>
      </p:sp>
      <p:sp>
        <p:nvSpPr>
          <p:cNvPr id="10" name="Rectangle 5"/>
          <p:cNvSpPr>
            <a:spLocks noGrp="1" noChangeArrowheads="1"/>
          </p:cNvSpPr>
          <p:nvPr>
            <p:ph type="title" idx="4294967295"/>
          </p:nvPr>
        </p:nvSpPr>
        <p:spPr>
          <a:xfrm>
            <a:off x="1827213" y="53975"/>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left)">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left)">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noFill/>
          <a:ln>
            <a:miter lim="800000"/>
            <a:headEnd/>
            <a:tailEnd/>
          </a:ln>
        </p:spPr>
        <p:txBody>
          <a:bodyPr/>
          <a:lstStyle/>
          <a:p>
            <a:fld id="{EA5AA4F4-73C5-4883-B2C7-033CDCFB0FA1}" type="slidenum">
              <a:rPr lang="en-US"/>
              <a:pPr/>
              <a:t>19</a:t>
            </a:fld>
            <a:endParaRPr lang="en-US"/>
          </a:p>
        </p:txBody>
      </p:sp>
      <p:sp>
        <p:nvSpPr>
          <p:cNvPr id="27650" name="Rectangle 3"/>
          <p:cNvSpPr>
            <a:spLocks noGrp="1" noChangeArrowheads="1"/>
          </p:cNvSpPr>
          <p:nvPr>
            <p:ph idx="4294967295"/>
          </p:nvPr>
        </p:nvSpPr>
        <p:spPr>
          <a:xfrm>
            <a:off x="1763713" y="1341438"/>
            <a:ext cx="6923087"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Money Markets </a:t>
            </a:r>
          </a:p>
        </p:txBody>
      </p:sp>
      <p:sp>
        <p:nvSpPr>
          <p:cNvPr id="812038" name="Rectangle 6"/>
          <p:cNvSpPr>
            <a:spLocks noChangeArrowheads="1"/>
          </p:cNvSpPr>
          <p:nvPr/>
        </p:nvSpPr>
        <p:spPr bwMode="auto">
          <a:xfrm>
            <a:off x="1033463" y="2133600"/>
            <a:ext cx="7715250"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Global wholesale markets where short-term debt instruments with maturities of less than one year are sold.</a:t>
            </a:r>
          </a:p>
        </p:txBody>
      </p:sp>
      <p:sp>
        <p:nvSpPr>
          <p:cNvPr id="812039" name="Rectangle 7"/>
          <p:cNvSpPr>
            <a:spLocks noChangeArrowheads="1"/>
          </p:cNvSpPr>
          <p:nvPr/>
        </p:nvSpPr>
        <p:spPr bwMode="auto">
          <a:xfrm>
            <a:off x="900113" y="3408363"/>
            <a:ext cx="8243887" cy="1676400"/>
          </a:xfrm>
          <a:prstGeom prst="rect">
            <a:avLst/>
          </a:prstGeom>
          <a:noFill/>
          <a:ln w="9525">
            <a:noFill/>
            <a:miter lim="800000"/>
            <a:headEnd/>
            <a:tailEnd/>
          </a:ln>
        </p:spPr>
        <p:txBody>
          <a:bodyPr/>
          <a:lstStyle/>
          <a:p>
            <a:pPr marL="1906588" lvl="1" indent="-536575">
              <a:lnSpc>
                <a:spcPct val="90000"/>
              </a:lnSpc>
              <a:spcBef>
                <a:spcPct val="20000"/>
              </a:spcBef>
              <a:buClr>
                <a:schemeClr val="tx1"/>
              </a:buClr>
              <a:buSzPct val="90000"/>
              <a:buFont typeface="Wingdings" pitchFamily="2" charset="2"/>
              <a:buChar char="Ø"/>
            </a:pPr>
            <a:r>
              <a:rPr lang="en-US" sz="2600"/>
              <a:t>Money market instruments have short maturities; Highly marketable.</a:t>
            </a:r>
          </a:p>
          <a:p>
            <a:pPr marL="1906588" lvl="1" indent="-536575">
              <a:lnSpc>
                <a:spcPct val="90000"/>
              </a:lnSpc>
              <a:spcBef>
                <a:spcPct val="20000"/>
              </a:spcBef>
              <a:buClr>
                <a:schemeClr val="tx1"/>
              </a:buClr>
              <a:buSzPct val="90000"/>
              <a:buFont typeface="Wingdings" pitchFamily="2" charset="2"/>
              <a:buChar char="Ø"/>
            </a:pPr>
            <a:r>
              <a:rPr lang="en-US" sz="2600"/>
              <a:t>Instruments include government treasury bills, negotiable certificates of deposit, commercial paper.</a:t>
            </a:r>
          </a:p>
        </p:txBody>
      </p:sp>
      <p:sp>
        <p:nvSpPr>
          <p:cNvPr id="7" name="Rectangle 5"/>
          <p:cNvSpPr>
            <a:spLocks noGrp="1" noChangeArrowheads="1"/>
          </p:cNvSpPr>
          <p:nvPr>
            <p:ph type="title" idx="4294967295"/>
          </p:nvPr>
        </p:nvSpPr>
        <p:spPr>
          <a:xfrm>
            <a:off x="1835150"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38">
                                            <p:txEl>
                                              <p:pRg st="0" end="0"/>
                                            </p:txEl>
                                          </p:spTgt>
                                        </p:tgtEl>
                                        <p:attrNameLst>
                                          <p:attrName>style.visibility</p:attrName>
                                        </p:attrNameLst>
                                      </p:cBhvr>
                                      <p:to>
                                        <p:strVal val="visible"/>
                                      </p:to>
                                    </p:set>
                                    <p:animEffect transition="in" filter="wipe(left)">
                                      <p:cBhvr>
                                        <p:cTn id="7" dur="500"/>
                                        <p:tgtEl>
                                          <p:spTgt spid="8120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39">
                                            <p:txEl>
                                              <p:pRg st="0" end="0"/>
                                            </p:txEl>
                                          </p:spTgt>
                                        </p:tgtEl>
                                        <p:attrNameLst>
                                          <p:attrName>style.visibility</p:attrName>
                                        </p:attrNameLst>
                                      </p:cBhvr>
                                      <p:to>
                                        <p:strVal val="visible"/>
                                      </p:to>
                                    </p:set>
                                    <p:animEffect transition="in" filter="wipe(left)">
                                      <p:cBhvr>
                                        <p:cTn id="12" dur="500"/>
                                        <p:tgtEl>
                                          <p:spTgt spid="8120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2039">
                                            <p:txEl>
                                              <p:pRg st="1" end="1"/>
                                            </p:txEl>
                                          </p:spTgt>
                                        </p:tgtEl>
                                        <p:attrNameLst>
                                          <p:attrName>style.visibility</p:attrName>
                                        </p:attrNameLst>
                                      </p:cBhvr>
                                      <p:to>
                                        <p:strVal val="visible"/>
                                      </p:to>
                                    </p:set>
                                    <p:animEffect transition="in" filter="wipe(left)">
                                      <p:cBhvr>
                                        <p:cTn id="17" dur="500"/>
                                        <p:tgtEl>
                                          <p:spTgt spid="8120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8" grpId="0" build="p" autoUpdateAnimBg="0"/>
      <p:bldP spid="8120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3485575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noFill/>
          <a:ln>
            <a:miter lim="800000"/>
            <a:headEnd/>
            <a:tailEnd/>
          </a:ln>
        </p:spPr>
        <p:txBody>
          <a:bodyPr/>
          <a:lstStyle/>
          <a:p>
            <a:fld id="{325CF888-8537-4ADA-B948-5A0A341F93FC}" type="slidenum">
              <a:rPr lang="en-US"/>
              <a:pPr/>
              <a:t>20</a:t>
            </a:fld>
            <a:endParaRPr lang="en-US"/>
          </a:p>
        </p:txBody>
      </p:sp>
      <p:sp>
        <p:nvSpPr>
          <p:cNvPr id="814083" name="Rectangle 3"/>
          <p:cNvSpPr>
            <a:spLocks noGrp="1" noChangeArrowheads="1"/>
          </p:cNvSpPr>
          <p:nvPr>
            <p:ph idx="4294967295"/>
          </p:nvPr>
        </p:nvSpPr>
        <p:spPr>
          <a:xfrm>
            <a:off x="1042988" y="1916113"/>
            <a:ext cx="7570787" cy="990600"/>
          </a:xfrm>
        </p:spPr>
        <p:txBody>
          <a:bodyPr/>
          <a:lstStyle/>
          <a:p>
            <a:pPr marL="1255713" lvl="1" indent="-342900" eaLnBrk="1" hangingPunct="1">
              <a:lnSpc>
                <a:spcPct val="90000"/>
              </a:lnSpc>
              <a:buFont typeface="Wingdings" pitchFamily="2" charset="2"/>
              <a:buChar char="Ø"/>
            </a:pPr>
            <a:r>
              <a:rPr lang="en-US" sz="2600" smtClean="0">
                <a:latin typeface="Arial" charset="0"/>
                <a:cs typeface="Arial" charset="0"/>
              </a:rPr>
              <a:t>Where capital goods are financed with equities or long-term debt.</a:t>
            </a:r>
          </a:p>
        </p:txBody>
      </p:sp>
      <p:sp>
        <p:nvSpPr>
          <p:cNvPr id="814086" name="Rectangle 6"/>
          <p:cNvSpPr>
            <a:spLocks noChangeArrowheads="1"/>
          </p:cNvSpPr>
          <p:nvPr/>
        </p:nvSpPr>
        <p:spPr bwMode="auto">
          <a:xfrm>
            <a:off x="1763713" y="3068638"/>
            <a:ext cx="7283450" cy="19812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2" charset="2"/>
              <a:buNone/>
            </a:pPr>
            <a:r>
              <a:rPr lang="en-US" sz="2600"/>
              <a:t>Public and Private Markets</a:t>
            </a:r>
          </a:p>
          <a:p>
            <a:pPr marL="1255713" lvl="1" indent="-342900">
              <a:lnSpc>
                <a:spcPct val="90000"/>
              </a:lnSpc>
              <a:spcBef>
                <a:spcPct val="20000"/>
              </a:spcBef>
              <a:buClr>
                <a:schemeClr val="tx1"/>
              </a:buClr>
              <a:buSzPct val="90000"/>
              <a:buFont typeface="Wingdings" pitchFamily="2" charset="2"/>
              <a:buChar char="Ø"/>
            </a:pPr>
            <a:r>
              <a:rPr lang="en-US" sz="2600"/>
              <a:t>Public markets are where the general public buy and sell securities through their broker.</a:t>
            </a:r>
          </a:p>
          <a:p>
            <a:pPr marL="1255713" lvl="1" indent="-342900">
              <a:lnSpc>
                <a:spcPct val="90000"/>
              </a:lnSpc>
              <a:spcBef>
                <a:spcPct val="20000"/>
              </a:spcBef>
              <a:buClr>
                <a:schemeClr val="tx1"/>
              </a:buClr>
              <a:buSzPct val="90000"/>
              <a:buFont typeface="Wingdings" pitchFamily="2" charset="2"/>
              <a:buChar char="Ø"/>
            </a:pPr>
            <a:r>
              <a:rPr lang="en-US" sz="2600"/>
              <a:t>Private markets involve direct transactions between two parties.</a:t>
            </a:r>
          </a:p>
        </p:txBody>
      </p:sp>
      <p:sp>
        <p:nvSpPr>
          <p:cNvPr id="49156" name="Rectangle 7"/>
          <p:cNvSpPr>
            <a:spLocks noChangeArrowheads="1"/>
          </p:cNvSpPr>
          <p:nvPr/>
        </p:nvSpPr>
        <p:spPr bwMode="auto">
          <a:xfrm>
            <a:off x="1835150" y="1268413"/>
            <a:ext cx="6851650" cy="381000"/>
          </a:xfrm>
          <a:prstGeom prst="rect">
            <a:avLst/>
          </a:prstGeom>
          <a:noFill/>
          <a:ln w="9525">
            <a:noFill/>
            <a:miter lim="800000"/>
            <a:headEnd/>
            <a:tailEnd/>
          </a:ln>
        </p:spPr>
        <p:txBody>
          <a:bodyPr/>
          <a:lstStyle/>
          <a:p>
            <a:pPr marL="577850" indent="-577850">
              <a:lnSpc>
                <a:spcPct val="80000"/>
              </a:lnSpc>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Capital Markets </a:t>
            </a:r>
          </a:p>
        </p:txBody>
      </p:sp>
      <p:sp>
        <p:nvSpPr>
          <p:cNvPr id="7" name="Rectangle 5"/>
          <p:cNvSpPr>
            <a:spLocks noGrp="1" noChangeArrowheads="1"/>
          </p:cNvSpPr>
          <p:nvPr>
            <p:ph type="title" idx="4294967295"/>
          </p:nvPr>
        </p:nvSpPr>
        <p:spPr>
          <a:xfrm>
            <a:off x="1835150"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4083">
                                            <p:txEl>
                                              <p:pRg st="0" end="0"/>
                                            </p:txEl>
                                          </p:spTgt>
                                        </p:tgtEl>
                                        <p:attrNameLst>
                                          <p:attrName>style.visibility</p:attrName>
                                        </p:attrNameLst>
                                      </p:cBhvr>
                                      <p:to>
                                        <p:strVal val="visible"/>
                                      </p:to>
                                    </p:set>
                                    <p:animEffect transition="in" filter="wipe(left)">
                                      <p:cBhvr>
                                        <p:cTn id="7" dur="500"/>
                                        <p:tgtEl>
                                          <p:spTgt spid="81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4086">
                                            <p:txEl>
                                              <p:pRg st="0" end="0"/>
                                            </p:txEl>
                                          </p:spTgt>
                                        </p:tgtEl>
                                        <p:attrNameLst>
                                          <p:attrName>style.visibility</p:attrName>
                                        </p:attrNameLst>
                                      </p:cBhvr>
                                      <p:to>
                                        <p:strVal val="visible"/>
                                      </p:to>
                                    </p:set>
                                    <p:animEffect transition="in" filter="wipe(left)">
                                      <p:cBhvr>
                                        <p:cTn id="12" dur="500"/>
                                        <p:tgtEl>
                                          <p:spTgt spid="8140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4086">
                                            <p:txEl>
                                              <p:pRg st="1" end="1"/>
                                            </p:txEl>
                                          </p:spTgt>
                                        </p:tgtEl>
                                        <p:attrNameLst>
                                          <p:attrName>style.visibility</p:attrName>
                                        </p:attrNameLst>
                                      </p:cBhvr>
                                      <p:to>
                                        <p:strVal val="visible"/>
                                      </p:to>
                                    </p:set>
                                    <p:animEffect transition="in" filter="wipe(left)">
                                      <p:cBhvr>
                                        <p:cTn id="17" dur="500"/>
                                        <p:tgtEl>
                                          <p:spTgt spid="8140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4086">
                                            <p:txEl>
                                              <p:pRg st="2" end="2"/>
                                            </p:txEl>
                                          </p:spTgt>
                                        </p:tgtEl>
                                        <p:attrNameLst>
                                          <p:attrName>style.visibility</p:attrName>
                                        </p:attrNameLst>
                                      </p:cBhvr>
                                      <p:to>
                                        <p:strVal val="visible"/>
                                      </p:to>
                                    </p:set>
                                    <p:animEffect transition="in" filter="wipe(left)">
                                      <p:cBhvr>
                                        <p:cTn id="22" dur="500"/>
                                        <p:tgtEl>
                                          <p:spTgt spid="8140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autoUpdateAnimBg="0"/>
      <p:bldP spid="81408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noFill/>
          <a:ln>
            <a:miter lim="800000"/>
            <a:headEnd/>
            <a:tailEnd/>
          </a:ln>
        </p:spPr>
        <p:txBody>
          <a:bodyPr/>
          <a:lstStyle/>
          <a:p>
            <a:fld id="{09EBC2A7-9E16-45AA-9E89-CC9F1C0F0857}" type="slidenum">
              <a:rPr lang="en-US"/>
              <a:pPr/>
              <a:t>21</a:t>
            </a:fld>
            <a:endParaRPr lang="en-US"/>
          </a:p>
        </p:txBody>
      </p:sp>
      <p:sp>
        <p:nvSpPr>
          <p:cNvPr id="30722" name="Title 1"/>
          <p:cNvSpPr>
            <a:spLocks noGrp="1"/>
          </p:cNvSpPr>
          <p:nvPr>
            <p:ph type="title" idx="4294967295"/>
          </p:nvPr>
        </p:nvSpPr>
        <p:spPr>
          <a:xfrm>
            <a:off x="1763713" y="44450"/>
            <a:ext cx="7227887" cy="1143000"/>
          </a:xfrm>
        </p:spPr>
        <p:txBody>
          <a:bodyPr>
            <a:noAutofit/>
          </a:bodyPr>
          <a:lstStyle/>
          <a:p>
            <a:pPr eaLnBrk="1" hangingPunct="1">
              <a:defRPr/>
            </a:pPr>
            <a:r>
              <a:rPr lang="en-US" sz="2800" smtClean="0">
                <a:effectLst>
                  <a:outerShdw blurRad="38100" dist="38100" dir="2700000" algn="tl">
                    <a:srgbClr val="C0C0C0"/>
                  </a:outerShdw>
                </a:effectLst>
              </a:rPr>
              <a:t>Exhibit 2.2: Eurozone Money Market and Capital Market Outstanding Amounts by Category </a:t>
            </a:r>
          </a:p>
        </p:txBody>
      </p:sp>
      <p:pic>
        <p:nvPicPr>
          <p:cNvPr id="20484" name="Picture 5"/>
          <p:cNvPicPr>
            <a:picLocks noChangeAspect="1" noChangeArrowheads="1"/>
          </p:cNvPicPr>
          <p:nvPr/>
        </p:nvPicPr>
        <p:blipFill>
          <a:blip r:embed="rId3" cstate="print"/>
          <a:srcRect/>
          <a:stretch>
            <a:fillRect/>
          </a:stretch>
        </p:blipFill>
        <p:spPr bwMode="auto">
          <a:xfrm>
            <a:off x="2143125" y="1285875"/>
            <a:ext cx="6438900" cy="4733925"/>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ln>
            <a:miter lim="800000"/>
            <a:headEnd/>
            <a:tailEnd/>
          </a:ln>
        </p:spPr>
        <p:txBody>
          <a:bodyPr/>
          <a:lstStyle/>
          <a:p>
            <a:fld id="{510A2677-F25D-48E4-B7E7-98AAF434BEAB}" type="slidenum">
              <a:rPr lang="en-US"/>
              <a:pPr/>
              <a:t>22</a:t>
            </a:fld>
            <a:endParaRPr lang="en-US"/>
          </a:p>
        </p:txBody>
      </p:sp>
      <p:sp>
        <p:nvSpPr>
          <p:cNvPr id="30722" name="Rectangle 3"/>
          <p:cNvSpPr>
            <a:spLocks noGrp="1" noChangeArrowheads="1"/>
          </p:cNvSpPr>
          <p:nvPr>
            <p:ph idx="4294967295"/>
          </p:nvPr>
        </p:nvSpPr>
        <p:spPr>
          <a:xfrm>
            <a:off x="1835150" y="1341438"/>
            <a:ext cx="6851650"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Futures and Options Markets </a:t>
            </a:r>
          </a:p>
        </p:txBody>
      </p:sp>
      <p:sp>
        <p:nvSpPr>
          <p:cNvPr id="816134" name="Rectangle 6"/>
          <p:cNvSpPr>
            <a:spLocks noChangeArrowheads="1"/>
          </p:cNvSpPr>
          <p:nvPr/>
        </p:nvSpPr>
        <p:spPr bwMode="auto">
          <a:xfrm>
            <a:off x="1042988" y="2133600"/>
            <a:ext cx="7643812"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Often called derivative securities, they derive their value from some underlying asset.</a:t>
            </a:r>
          </a:p>
        </p:txBody>
      </p:sp>
      <p:sp>
        <p:nvSpPr>
          <p:cNvPr id="816135" name="Rectangle 7"/>
          <p:cNvSpPr>
            <a:spLocks noChangeArrowheads="1"/>
          </p:cNvSpPr>
          <p:nvPr/>
        </p:nvSpPr>
        <p:spPr bwMode="auto">
          <a:xfrm>
            <a:off x="1033463" y="3438525"/>
            <a:ext cx="7715250"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Futures Contracts – contracts for future delivery of securities, foreign currencies, interest rates or commodities.</a:t>
            </a:r>
          </a:p>
        </p:txBody>
      </p:sp>
      <p:sp>
        <p:nvSpPr>
          <p:cNvPr id="816136" name="Rectangle 8"/>
          <p:cNvSpPr>
            <a:spLocks noChangeArrowheads="1"/>
          </p:cNvSpPr>
          <p:nvPr/>
        </p:nvSpPr>
        <p:spPr bwMode="auto">
          <a:xfrm>
            <a:off x="1042988" y="4730750"/>
            <a:ext cx="7427912" cy="1219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Options Contracts - call for</a:t>
            </a:r>
            <a:r>
              <a:rPr lang="en-US" sz="2600">
                <a:solidFill>
                  <a:schemeClr val="accent2"/>
                </a:solidFill>
              </a:rPr>
              <a:t> </a:t>
            </a:r>
            <a:r>
              <a:rPr lang="en-US" sz="2600"/>
              <a:t>one party (option writer)</a:t>
            </a:r>
            <a:r>
              <a:rPr lang="en-US" sz="2600">
                <a:solidFill>
                  <a:schemeClr val="accent2"/>
                </a:solidFill>
              </a:rPr>
              <a:t> </a:t>
            </a:r>
            <a:r>
              <a:rPr lang="en-US" sz="2600"/>
              <a:t>to perform</a:t>
            </a:r>
            <a:r>
              <a:rPr lang="en-US" sz="2600">
                <a:solidFill>
                  <a:schemeClr val="accent2"/>
                </a:solidFill>
              </a:rPr>
              <a:t> </a:t>
            </a:r>
            <a:r>
              <a:rPr lang="en-US" sz="2600"/>
              <a:t>specific act at request of option buyer or owner.</a:t>
            </a:r>
          </a:p>
        </p:txBody>
      </p:sp>
      <p:sp>
        <p:nvSpPr>
          <p:cNvPr id="8" name="Rectangle 5"/>
          <p:cNvSpPr>
            <a:spLocks noGrp="1" noChangeArrowheads="1"/>
          </p:cNvSpPr>
          <p:nvPr>
            <p:ph type="title" idx="4294967295"/>
          </p:nvPr>
        </p:nvSpPr>
        <p:spPr>
          <a:xfrm>
            <a:off x="1827213" y="44450"/>
            <a:ext cx="6921500" cy="1143000"/>
          </a:xfrm>
        </p:spPr>
        <p:txBody>
          <a:bodyPr>
            <a:normAutofit/>
          </a:bodyPr>
          <a:lstStyle/>
          <a:p>
            <a:pPr eaLnBrk="1" hangingPunct="1">
              <a:defRPr/>
            </a:pPr>
            <a:r>
              <a:rPr lang="en-US" sz="4000" smtClean="0">
                <a:effectLst>
                  <a:outerShdw blurRad="38100" dist="38100" dir="2700000" algn="tl">
                    <a:srgbClr val="C0C0C0"/>
                  </a:outerShdw>
                </a:effectLst>
              </a:rPr>
              <a:t>Types of Financial Markets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6134">
                                            <p:txEl>
                                              <p:pRg st="0" end="0"/>
                                            </p:txEl>
                                          </p:spTgt>
                                        </p:tgtEl>
                                        <p:attrNameLst>
                                          <p:attrName>style.visibility</p:attrName>
                                        </p:attrNameLst>
                                      </p:cBhvr>
                                      <p:to>
                                        <p:strVal val="visible"/>
                                      </p:to>
                                    </p:set>
                                    <p:animEffect transition="in" filter="wipe(left)">
                                      <p:cBhvr>
                                        <p:cTn id="7" dur="500"/>
                                        <p:tgtEl>
                                          <p:spTgt spid="816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6135">
                                            <p:txEl>
                                              <p:pRg st="0" end="0"/>
                                            </p:txEl>
                                          </p:spTgt>
                                        </p:tgtEl>
                                        <p:attrNameLst>
                                          <p:attrName>style.visibility</p:attrName>
                                        </p:attrNameLst>
                                      </p:cBhvr>
                                      <p:to>
                                        <p:strVal val="visible"/>
                                      </p:to>
                                    </p:set>
                                    <p:animEffect transition="in" filter="wipe(left)">
                                      <p:cBhvr>
                                        <p:cTn id="12" dur="500"/>
                                        <p:tgtEl>
                                          <p:spTgt spid="816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6136">
                                            <p:txEl>
                                              <p:pRg st="0" end="0"/>
                                            </p:txEl>
                                          </p:spTgt>
                                        </p:tgtEl>
                                        <p:attrNameLst>
                                          <p:attrName>style.visibility</p:attrName>
                                        </p:attrNameLst>
                                      </p:cBhvr>
                                      <p:to>
                                        <p:strVal val="visible"/>
                                      </p:to>
                                    </p:set>
                                    <p:animEffect transition="in" filter="wipe(left)">
                                      <p:cBhvr>
                                        <p:cTn id="17" dur="500"/>
                                        <p:tgtEl>
                                          <p:spTgt spid="816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4" grpId="0" build="p" autoUpdateAnimBg="0"/>
      <p:bldP spid="816135" grpId="0" build="p" autoUpdateAnimBg="0"/>
      <p:bldP spid="81613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ln>
            <a:miter lim="800000"/>
            <a:headEnd/>
            <a:tailEnd/>
          </a:ln>
        </p:spPr>
        <p:txBody>
          <a:bodyPr/>
          <a:lstStyle/>
          <a:p>
            <a:fld id="{CBF26F2A-6002-4CE5-A3A4-7AA7F93420B0}" type="slidenum">
              <a:rPr lang="en-US"/>
              <a:pPr/>
              <a:t>23</a:t>
            </a:fld>
            <a:endParaRPr lang="en-US"/>
          </a:p>
        </p:txBody>
      </p:sp>
      <p:sp>
        <p:nvSpPr>
          <p:cNvPr id="17410" name="Title 1"/>
          <p:cNvSpPr>
            <a:spLocks noGrp="1"/>
          </p:cNvSpPr>
          <p:nvPr>
            <p:ph type="title" idx="4294967295"/>
          </p:nvPr>
        </p:nvSpPr>
        <p:spPr>
          <a:xfrm>
            <a:off x="1827213" y="44450"/>
            <a:ext cx="6921500" cy="1143000"/>
          </a:xfrm>
        </p:spPr>
        <p:txBody>
          <a:bodyPr>
            <a:normAutofit/>
          </a:bodyPr>
          <a:lstStyle/>
          <a:p>
            <a:pPr eaLnBrk="1" hangingPunct="1">
              <a:defRPr/>
            </a:pPr>
            <a:r>
              <a:rPr lang="en-US" sz="4000" smtClean="0">
                <a:solidFill>
                  <a:schemeClr val="tx2"/>
                </a:solidFill>
                <a:effectLst>
                  <a:outerShdw blurRad="38100" dist="38100" dir="2700000" algn="tl">
                    <a:srgbClr val="C0C0C0"/>
                  </a:outerShdw>
                </a:effectLst>
              </a:rPr>
              <a:t>The Stock Market</a:t>
            </a:r>
          </a:p>
        </p:txBody>
      </p:sp>
      <p:sp>
        <p:nvSpPr>
          <p:cNvPr id="17411" name="Content Placeholder 2"/>
          <p:cNvSpPr>
            <a:spLocks noGrp="1"/>
          </p:cNvSpPr>
          <p:nvPr>
            <p:ph idx="4294967295"/>
          </p:nvPr>
        </p:nvSpPr>
        <p:spPr>
          <a:xfrm>
            <a:off x="1547813" y="1557338"/>
            <a:ext cx="7200900" cy="1655762"/>
          </a:xfrm>
        </p:spPr>
        <p:txBody>
          <a:bodyPr/>
          <a:lstStyle/>
          <a:p>
            <a:pPr marL="733425" indent="-346075" eaLnBrk="1" hangingPunct="1">
              <a:lnSpc>
                <a:spcPct val="80000"/>
              </a:lnSpc>
              <a:spcBef>
                <a:spcPct val="0"/>
              </a:spcBef>
              <a:buFont typeface="Wingdings" pitchFamily="2" charset="2"/>
              <a:buChar char="Ø"/>
            </a:pPr>
            <a:r>
              <a:rPr lang="en-US" sz="1600" smtClean="0">
                <a:latin typeface="Arial" charset="0"/>
                <a:cs typeface="Arial" charset="0"/>
              </a:rPr>
              <a:t>Large companies are normally listed on the exchange’s main market.</a:t>
            </a:r>
          </a:p>
          <a:p>
            <a:pPr marL="733425" indent="-346075" eaLnBrk="1" hangingPunct="1">
              <a:lnSpc>
                <a:spcPct val="80000"/>
              </a:lnSpc>
              <a:spcBef>
                <a:spcPct val="0"/>
              </a:spcBef>
              <a:buFont typeface="Wingdings" pitchFamily="2" charset="2"/>
              <a:buChar char="Ø"/>
            </a:pPr>
            <a:r>
              <a:rPr lang="en-US" sz="1600" smtClean="0">
                <a:latin typeface="Arial" charset="0"/>
                <a:cs typeface="Arial" charset="0"/>
              </a:rPr>
              <a:t>Smaller and more risky companies are listed on the exchange’s second market.</a:t>
            </a:r>
          </a:p>
          <a:p>
            <a:pPr marL="1524000" lvl="1" indent="-611188" eaLnBrk="1" hangingPunct="1">
              <a:lnSpc>
                <a:spcPct val="80000"/>
              </a:lnSpc>
              <a:spcBef>
                <a:spcPct val="0"/>
              </a:spcBef>
              <a:buFont typeface="Wingdings" pitchFamily="2" charset="2"/>
              <a:buChar char="Ø"/>
            </a:pPr>
            <a:r>
              <a:rPr lang="en-US" sz="1400" smtClean="0">
                <a:latin typeface="Arial" charset="0"/>
                <a:cs typeface="Arial" charset="0"/>
              </a:rPr>
              <a:t>The London Stock Exchange has a second market called “AIM” (Alternative Investment Market)</a:t>
            </a:r>
          </a:p>
          <a:p>
            <a:pPr marL="1524000" lvl="1" indent="-611188" eaLnBrk="1" hangingPunct="1">
              <a:lnSpc>
                <a:spcPct val="80000"/>
              </a:lnSpc>
              <a:spcBef>
                <a:spcPct val="0"/>
              </a:spcBef>
              <a:buFont typeface="Wingdings" pitchFamily="2" charset="2"/>
              <a:buChar char="Ø"/>
            </a:pPr>
            <a:r>
              <a:rPr lang="en-US" sz="1400" smtClean="0">
                <a:latin typeface="Arial" charset="0"/>
                <a:cs typeface="Arial" charset="0"/>
              </a:rPr>
              <a:t>The Paris Bourse has a second section called “Second Marché”</a:t>
            </a:r>
            <a:endParaRPr lang="en-US" sz="1500" smtClean="0">
              <a:latin typeface="Arial" charset="0"/>
              <a:cs typeface="Arial" charset="0"/>
            </a:endParaRPr>
          </a:p>
          <a:p>
            <a:pPr marL="1524000" lvl="1" indent="-611188" eaLnBrk="1" hangingPunct="1">
              <a:lnSpc>
                <a:spcPct val="60000"/>
              </a:lnSpc>
              <a:buFont typeface="Wingdings" pitchFamily="2" charset="2"/>
              <a:buNone/>
            </a:pPr>
            <a:r>
              <a:rPr lang="en-US" sz="1600" smtClean="0">
                <a:latin typeface="Arial" charset="0"/>
                <a:cs typeface="Arial" charset="0"/>
              </a:rPr>
              <a:t> </a:t>
            </a:r>
          </a:p>
          <a:p>
            <a:pPr marL="733425" indent="-346075" eaLnBrk="1" hangingPunct="1">
              <a:lnSpc>
                <a:spcPct val="60000"/>
              </a:lnSpc>
            </a:pPr>
            <a:endParaRPr lang="en-US" sz="800" smtClean="0">
              <a:latin typeface="Arial" charset="0"/>
              <a:cs typeface="Arial" charset="0"/>
            </a:endParaRPr>
          </a:p>
          <a:p>
            <a:pPr marL="733425" indent="-346075" eaLnBrk="1" hangingPunct="1">
              <a:lnSpc>
                <a:spcPct val="60000"/>
              </a:lnSpc>
            </a:pPr>
            <a:endParaRPr lang="en-US" sz="800" smtClean="0">
              <a:latin typeface="Arial" charset="0"/>
              <a:cs typeface="Arial" charset="0"/>
            </a:endParaRPr>
          </a:p>
        </p:txBody>
      </p:sp>
      <p:sp>
        <p:nvSpPr>
          <p:cNvPr id="53252" name="TextBox 3"/>
          <p:cNvSpPr txBox="1">
            <a:spLocks noChangeArrowheads="1"/>
          </p:cNvSpPr>
          <p:nvPr/>
        </p:nvSpPr>
        <p:spPr bwMode="auto">
          <a:xfrm>
            <a:off x="1714500" y="1052513"/>
            <a:ext cx="5810250" cy="488950"/>
          </a:xfrm>
          <a:prstGeom prst="rect">
            <a:avLst/>
          </a:prstGeom>
          <a:noFill/>
          <a:ln w="9525">
            <a:noFill/>
            <a:miter lim="800000"/>
            <a:headEnd/>
            <a:tailEnd/>
          </a:ln>
        </p:spPr>
        <p:txBody>
          <a:bodyPr>
            <a:spAutoFit/>
          </a:bodyPr>
          <a:lstStyle/>
          <a:p>
            <a:pPr>
              <a:defRPr/>
            </a:pPr>
            <a:r>
              <a:rPr lang="en-US" sz="2600">
                <a:solidFill>
                  <a:schemeClr val="hlink"/>
                </a:solidFill>
                <a:effectLst>
                  <a:outerShdw blurRad="38100" dist="38100" dir="2700000" algn="tl">
                    <a:srgbClr val="C0C0C0"/>
                  </a:outerShdw>
                </a:effectLst>
                <a:latin typeface="Calibri" pitchFamily="34" charset="0"/>
              </a:rPr>
              <a:t>Main and Second Markets</a:t>
            </a:r>
          </a:p>
        </p:txBody>
      </p:sp>
      <p:sp>
        <p:nvSpPr>
          <p:cNvPr id="53253" name="TextBox 4"/>
          <p:cNvSpPr txBox="1">
            <a:spLocks noChangeArrowheads="1"/>
          </p:cNvSpPr>
          <p:nvPr/>
        </p:nvSpPr>
        <p:spPr bwMode="auto">
          <a:xfrm>
            <a:off x="1042988" y="5013325"/>
            <a:ext cx="8101012" cy="1282700"/>
          </a:xfrm>
          <a:prstGeom prst="rect">
            <a:avLst/>
          </a:prstGeom>
          <a:noFill/>
          <a:ln w="9525">
            <a:noFill/>
            <a:miter lim="800000"/>
            <a:headEnd/>
            <a:tailEnd/>
          </a:ln>
        </p:spPr>
        <p:txBody>
          <a:bodyPr>
            <a:spAutoFit/>
          </a:bodyPr>
          <a:lstStyle/>
          <a:p>
            <a:pPr marL="1260475" lvl="1" indent="-347663">
              <a:buFont typeface="Wingdings" pitchFamily="2" charset="2"/>
              <a:buChar char="Ø"/>
            </a:pPr>
            <a:r>
              <a:rPr lang="en-US" sz="2600"/>
              <a:t>Multilateral trading facilities (MTFs) are electronic order matching systems that bring together buyers and sellers of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3253"/>
                                        </p:tgtEl>
                                        <p:attrNameLst>
                                          <p:attrName>style.visibility</p:attrName>
                                        </p:attrNameLst>
                                      </p:cBhvr>
                                      <p:to>
                                        <p:strVal val="visible"/>
                                      </p:to>
                                    </p:set>
                                    <p:anim calcmode="lin" valueType="num">
                                      <p:cBhvr additive="base">
                                        <p:cTn id="29" dur="500" fill="hold"/>
                                        <p:tgtEl>
                                          <p:spTgt spid="53253"/>
                                        </p:tgtEl>
                                        <p:attrNameLst>
                                          <p:attrName>ppt_x</p:attrName>
                                        </p:attrNameLst>
                                      </p:cBhvr>
                                      <p:tavLst>
                                        <p:tav tm="0">
                                          <p:val>
                                            <p:strVal val="0-#ppt_w/2"/>
                                          </p:val>
                                        </p:tav>
                                        <p:tav tm="100000">
                                          <p:val>
                                            <p:strVal val="#ppt_x"/>
                                          </p:val>
                                        </p:tav>
                                      </p:tavLst>
                                    </p:anim>
                                    <p:anim calcmode="lin" valueType="num">
                                      <p:cBhvr additive="base">
                                        <p:cTn id="30"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P spid="532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ln>
            <a:miter lim="800000"/>
            <a:headEnd/>
            <a:tailEnd/>
          </a:ln>
        </p:spPr>
        <p:txBody>
          <a:bodyPr/>
          <a:lstStyle/>
          <a:p>
            <a:fld id="{7E3F431A-FA40-47F0-A906-E2B598725205}" type="slidenum">
              <a:rPr lang="en-US"/>
              <a:pPr/>
              <a:t>24</a:t>
            </a:fld>
            <a:endParaRPr lang="en-US"/>
          </a:p>
        </p:txBody>
      </p:sp>
      <p:sp>
        <p:nvSpPr>
          <p:cNvPr id="55298" name="Rectangle 6"/>
          <p:cNvSpPr>
            <a:spLocks noChangeArrowheads="1"/>
          </p:cNvSpPr>
          <p:nvPr/>
        </p:nvSpPr>
        <p:spPr bwMode="auto">
          <a:xfrm>
            <a:off x="1763713" y="1095375"/>
            <a:ext cx="6923087" cy="381000"/>
          </a:xfrm>
          <a:prstGeom prst="rect">
            <a:avLst/>
          </a:prstGeom>
          <a:noFill/>
          <a:ln w="9525">
            <a:noFill/>
            <a:miter lim="800000"/>
            <a:headEnd/>
            <a:tailEnd/>
          </a:ln>
        </p:spPr>
        <p:txBody>
          <a:bodyPr/>
          <a:lstStyle/>
          <a:p>
            <a:pPr marL="577850" indent="-577850">
              <a:lnSpc>
                <a:spcPct val="90000"/>
              </a:lnSpc>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Stock Market Indices</a:t>
            </a:r>
          </a:p>
          <a:p>
            <a:pPr marL="577850" indent="-577850">
              <a:lnSpc>
                <a:spcPct val="90000"/>
              </a:lnSpc>
              <a:spcBef>
                <a:spcPct val="20000"/>
              </a:spcBef>
              <a:buClr>
                <a:schemeClr val="tx1"/>
              </a:buClr>
              <a:buSzPct val="90000"/>
              <a:buFont typeface="Wingdings" pitchFamily="2" charset="2"/>
              <a:buNone/>
              <a:defRPr/>
            </a:pPr>
            <a:endParaRPr lang="en-US" sz="2600">
              <a:solidFill>
                <a:schemeClr val="hlink"/>
              </a:solidFill>
              <a:effectLst>
                <a:outerShdw blurRad="38100" dist="38100" dir="2700000" algn="tl">
                  <a:srgbClr val="C0C0C0"/>
                </a:outerShdw>
              </a:effectLst>
              <a:latin typeface="Calibri" pitchFamily="34" charset="0"/>
            </a:endParaRPr>
          </a:p>
        </p:txBody>
      </p:sp>
      <p:sp>
        <p:nvSpPr>
          <p:cNvPr id="807943" name="Rectangle 7"/>
          <p:cNvSpPr>
            <a:spLocks noChangeArrowheads="1"/>
          </p:cNvSpPr>
          <p:nvPr/>
        </p:nvSpPr>
        <p:spPr bwMode="auto">
          <a:xfrm>
            <a:off x="1042988" y="1704975"/>
            <a:ext cx="7643812" cy="685800"/>
          </a:xfrm>
          <a:prstGeom prst="rect">
            <a:avLst/>
          </a:prstGeom>
          <a:noFill/>
          <a:ln w="9525">
            <a:noFill/>
            <a:miter lim="800000"/>
            <a:headEnd/>
            <a:tailEnd/>
          </a:ln>
        </p:spPr>
        <p:txBody>
          <a:bodyPr/>
          <a:lstStyle/>
          <a:p>
            <a:pPr marL="1255713" indent="-342900">
              <a:lnSpc>
                <a:spcPct val="80000"/>
              </a:lnSpc>
              <a:spcBef>
                <a:spcPct val="20000"/>
              </a:spcBef>
              <a:buClr>
                <a:schemeClr val="tx1"/>
              </a:buClr>
              <a:buSzPct val="90000"/>
              <a:buFont typeface="Wingdings" pitchFamily="2" charset="2"/>
              <a:buChar char="Ø"/>
            </a:pPr>
            <a:r>
              <a:rPr lang="en-US" sz="2600"/>
              <a:t>Measure</a:t>
            </a:r>
            <a:r>
              <a:rPr lang="en-US" sz="2600">
                <a:solidFill>
                  <a:schemeClr val="accent2"/>
                </a:solidFill>
              </a:rPr>
              <a:t> </a:t>
            </a:r>
            <a:r>
              <a:rPr lang="en-US" sz="2600"/>
              <a:t>stock market performance</a:t>
            </a:r>
            <a:r>
              <a:rPr lang="en-US" sz="2600">
                <a:solidFill>
                  <a:schemeClr val="accent2"/>
                </a:solidFill>
              </a:rPr>
              <a:t> </a:t>
            </a:r>
            <a:r>
              <a:rPr lang="en-US" sz="2600"/>
              <a:t>- whether stock prices on average move up or down</a:t>
            </a:r>
          </a:p>
        </p:txBody>
      </p:sp>
      <p:sp>
        <p:nvSpPr>
          <p:cNvPr id="807944" name="Rectangle 8"/>
          <p:cNvSpPr>
            <a:spLocks noChangeArrowheads="1"/>
          </p:cNvSpPr>
          <p:nvPr/>
        </p:nvSpPr>
        <p:spPr bwMode="auto">
          <a:xfrm>
            <a:off x="1033463" y="2865438"/>
            <a:ext cx="7931150" cy="1066800"/>
          </a:xfrm>
          <a:prstGeom prst="rect">
            <a:avLst/>
          </a:prstGeom>
          <a:noFill/>
          <a:ln w="9525">
            <a:noFill/>
            <a:miter lim="800000"/>
            <a:headEnd/>
            <a:tailEnd/>
          </a:ln>
        </p:spPr>
        <p:txBody>
          <a:bodyPr/>
          <a:lstStyle/>
          <a:p>
            <a:pPr marL="1255713" indent="-342900">
              <a:lnSpc>
                <a:spcPct val="80000"/>
              </a:lnSpc>
              <a:spcBef>
                <a:spcPct val="20000"/>
              </a:spcBef>
              <a:buClr>
                <a:schemeClr val="tx1"/>
              </a:buClr>
              <a:buSzPct val="90000"/>
              <a:buFont typeface="Wingdings" pitchFamily="2" charset="2"/>
              <a:buChar char="Ø"/>
            </a:pPr>
            <a:r>
              <a:rPr lang="en-US" sz="2600"/>
              <a:t>Dow Jones Euro Stoxx 50 is made up of 50 large, representative European companies.</a:t>
            </a:r>
          </a:p>
        </p:txBody>
      </p:sp>
      <p:sp>
        <p:nvSpPr>
          <p:cNvPr id="7" name="Title 1"/>
          <p:cNvSpPr>
            <a:spLocks noGrp="1"/>
          </p:cNvSpPr>
          <p:nvPr>
            <p:ph type="title" idx="4294967295"/>
          </p:nvPr>
        </p:nvSpPr>
        <p:spPr>
          <a:xfrm>
            <a:off x="1835150" y="44450"/>
            <a:ext cx="6921500" cy="1143000"/>
          </a:xfrm>
        </p:spPr>
        <p:txBody>
          <a:bodyPr>
            <a:normAutofit/>
          </a:bodyPr>
          <a:lstStyle/>
          <a:p>
            <a:pPr eaLnBrk="1" hangingPunct="1">
              <a:defRPr/>
            </a:pPr>
            <a:r>
              <a:rPr lang="en-US" sz="4000" smtClean="0">
                <a:solidFill>
                  <a:schemeClr val="tx2"/>
                </a:solidFill>
                <a:effectLst>
                  <a:outerShdw blurRad="38100" dist="38100" dir="2700000" algn="tl">
                    <a:srgbClr val="C0C0C0"/>
                  </a:outerShdw>
                </a:effectLst>
              </a:rPr>
              <a:t>The Stock Market</a:t>
            </a:r>
          </a:p>
        </p:txBody>
      </p:sp>
      <p:sp>
        <p:nvSpPr>
          <p:cNvPr id="6" name="Rectangle 8"/>
          <p:cNvSpPr>
            <a:spLocks noChangeArrowheads="1"/>
          </p:cNvSpPr>
          <p:nvPr/>
        </p:nvSpPr>
        <p:spPr bwMode="auto">
          <a:xfrm>
            <a:off x="1042988" y="3860800"/>
            <a:ext cx="7935912" cy="1066800"/>
          </a:xfrm>
          <a:prstGeom prst="rect">
            <a:avLst/>
          </a:prstGeom>
          <a:noFill/>
          <a:ln w="9525">
            <a:noFill/>
            <a:miter lim="800000"/>
            <a:headEnd/>
            <a:tailEnd/>
          </a:ln>
        </p:spPr>
        <p:txBody>
          <a:bodyPr/>
          <a:lstStyle/>
          <a:p>
            <a:pPr marL="1255713" indent="-342900">
              <a:lnSpc>
                <a:spcPct val="80000"/>
              </a:lnSpc>
              <a:spcBef>
                <a:spcPct val="20000"/>
              </a:spcBef>
              <a:buClr>
                <a:schemeClr val="tx1"/>
              </a:buClr>
              <a:buSzPct val="90000"/>
              <a:buFont typeface="Wingdings" pitchFamily="2" charset="2"/>
              <a:buChar char="Ø"/>
            </a:pPr>
            <a:r>
              <a:rPr lang="en-US" sz="2600"/>
              <a:t>Individual exchanges have their own indices: </a:t>
            </a:r>
          </a:p>
          <a:p>
            <a:pPr marL="1255713" indent="-342900">
              <a:lnSpc>
                <a:spcPct val="80000"/>
              </a:lnSpc>
              <a:spcBef>
                <a:spcPct val="20000"/>
              </a:spcBef>
              <a:buClr>
                <a:schemeClr val="tx1"/>
              </a:buClr>
              <a:buSzPct val="90000"/>
              <a:buFont typeface="Wingdings" pitchFamily="2" charset="2"/>
              <a:buChar char="Ø"/>
            </a:pPr>
            <a:r>
              <a:rPr lang="en-US" sz="2200"/>
              <a:t>ATX (Austria); Bel-20 (Belgium); CAC-40 (France); DAX (Germany); Athex 20 (Greece); BUX (Hungary); MIBTEL (Italy); AEX (Netherlands); OSE All Share (Norway); WIG (Poland); MICEX (Russia); Madrid General (Spain); SSMI (Switzerland) FTSE 100 (United Kingdom)</a:t>
            </a:r>
            <a:r>
              <a:rPr lang="en-US" sz="26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7943">
                                            <p:txEl>
                                              <p:pRg st="0" end="0"/>
                                            </p:txEl>
                                          </p:spTgt>
                                        </p:tgtEl>
                                        <p:attrNameLst>
                                          <p:attrName>style.visibility</p:attrName>
                                        </p:attrNameLst>
                                      </p:cBhvr>
                                      <p:to>
                                        <p:strVal val="visible"/>
                                      </p:to>
                                    </p:set>
                                    <p:animEffect transition="in" filter="wipe(left)">
                                      <p:cBhvr>
                                        <p:cTn id="7" dur="500"/>
                                        <p:tgtEl>
                                          <p:spTgt spid="8079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7944">
                                            <p:txEl>
                                              <p:pRg st="0" end="0"/>
                                            </p:txEl>
                                          </p:spTgt>
                                        </p:tgtEl>
                                        <p:attrNameLst>
                                          <p:attrName>style.visibility</p:attrName>
                                        </p:attrNameLst>
                                      </p:cBhvr>
                                      <p:to>
                                        <p:strVal val="visible"/>
                                      </p:to>
                                    </p:set>
                                    <p:animEffect transition="in" filter="wipe(left)">
                                      <p:cBhvr>
                                        <p:cTn id="12" dur="500"/>
                                        <p:tgtEl>
                                          <p:spTgt spid="8079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3" grpId="0" build="p" autoUpdateAnimBg="0"/>
      <p:bldP spid="807944" grpId="0" build="p" autoUpdateAnimBg="0"/>
      <p:bldP spid="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bwMode="auto">
          <a:noFill/>
          <a:ln>
            <a:miter lim="800000"/>
            <a:headEnd/>
            <a:tailEnd/>
          </a:ln>
        </p:spPr>
        <p:txBody>
          <a:bodyPr/>
          <a:lstStyle/>
          <a:p>
            <a:fld id="{08C89118-34A9-4B59-9A56-571A47A5B578}" type="slidenum">
              <a:rPr lang="en-US"/>
              <a:pPr/>
              <a:t>25</a:t>
            </a:fld>
            <a:endParaRPr lang="en-US"/>
          </a:p>
        </p:txBody>
      </p:sp>
      <p:sp>
        <p:nvSpPr>
          <p:cNvPr id="57346" name="Rectangle 6"/>
          <p:cNvSpPr>
            <a:spLocks noChangeArrowheads="1"/>
          </p:cNvSpPr>
          <p:nvPr/>
        </p:nvSpPr>
        <p:spPr bwMode="auto">
          <a:xfrm>
            <a:off x="1763713" y="1052513"/>
            <a:ext cx="7416800" cy="381000"/>
          </a:xfrm>
          <a:prstGeom prst="rect">
            <a:avLst/>
          </a:prstGeom>
          <a:noFill/>
          <a:ln w="9525">
            <a:noFill/>
            <a:miter lim="800000"/>
            <a:headEnd/>
            <a:tailEnd/>
          </a:ln>
        </p:spPr>
        <p:txBody>
          <a:bodyPr/>
          <a:lstStyle/>
          <a:p>
            <a:pPr marL="577850" indent="-577850">
              <a:lnSpc>
                <a:spcPct val="90000"/>
              </a:lnSpc>
              <a:spcBef>
                <a:spcPct val="20000"/>
              </a:spcBef>
              <a:buClr>
                <a:schemeClr val="tx1"/>
              </a:buClr>
              <a:buSzPct val="90000"/>
              <a:buFont typeface="Wingdings" pitchFamily="2" charset="2"/>
              <a:buNone/>
              <a:defRPr/>
            </a:pPr>
            <a:r>
              <a:rPr lang="en-US" sz="2600">
                <a:solidFill>
                  <a:schemeClr val="hlink"/>
                </a:solidFill>
                <a:effectLst>
                  <a:outerShdw blurRad="38100" dist="38100" dir="2700000" algn="tl">
                    <a:srgbClr val="C0C0C0"/>
                  </a:outerShdw>
                </a:effectLst>
                <a:latin typeface="Calibri" pitchFamily="34" charset="0"/>
              </a:rPr>
              <a:t>Stock Market Indices</a:t>
            </a:r>
          </a:p>
          <a:p>
            <a:pPr marL="577850" indent="-577850">
              <a:lnSpc>
                <a:spcPct val="90000"/>
              </a:lnSpc>
              <a:spcBef>
                <a:spcPct val="20000"/>
              </a:spcBef>
              <a:buClr>
                <a:schemeClr val="tx1"/>
              </a:buClr>
              <a:buSzPct val="90000"/>
              <a:buFont typeface="Wingdings" pitchFamily="2" charset="2"/>
              <a:buNone/>
              <a:defRPr/>
            </a:pPr>
            <a:endParaRPr lang="en-US" sz="2600">
              <a:solidFill>
                <a:schemeClr val="hlink"/>
              </a:solidFill>
              <a:effectLst>
                <a:outerShdw blurRad="38100" dist="38100" dir="2700000" algn="tl">
                  <a:srgbClr val="C0C0C0"/>
                </a:outerShdw>
              </a:effectLst>
              <a:latin typeface="Calibri" pitchFamily="34" charset="0"/>
            </a:endParaRPr>
          </a:p>
        </p:txBody>
      </p:sp>
      <p:sp>
        <p:nvSpPr>
          <p:cNvPr id="809991" name="Rectangle 7"/>
          <p:cNvSpPr>
            <a:spLocks noChangeArrowheads="1"/>
          </p:cNvSpPr>
          <p:nvPr/>
        </p:nvSpPr>
        <p:spPr bwMode="auto">
          <a:xfrm>
            <a:off x="1042988" y="1557338"/>
            <a:ext cx="7715250" cy="1219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MSCI index is considered a leading stock index for the world. It includes sub-indices for different regions and countries.</a:t>
            </a:r>
          </a:p>
        </p:txBody>
      </p:sp>
      <p:sp>
        <p:nvSpPr>
          <p:cNvPr id="809992" name="Rectangle 8"/>
          <p:cNvSpPr>
            <a:spLocks noChangeArrowheads="1"/>
          </p:cNvSpPr>
          <p:nvPr/>
        </p:nvSpPr>
        <p:spPr bwMode="auto">
          <a:xfrm>
            <a:off x="1042988" y="2924175"/>
            <a:ext cx="7859712" cy="2016125"/>
          </a:xfrm>
          <a:prstGeom prst="rect">
            <a:avLst/>
          </a:prstGeom>
          <a:noFill/>
          <a:ln w="9525">
            <a:noFill/>
            <a:miter lim="800000"/>
            <a:headEnd/>
            <a:tailEnd/>
          </a:ln>
        </p:spPr>
        <p:txBody>
          <a:bodyPr/>
          <a:lstStyle/>
          <a:p>
            <a:pPr marL="1255713" indent="-342900">
              <a:lnSpc>
                <a:spcPct val="80000"/>
              </a:lnSpc>
              <a:spcBef>
                <a:spcPct val="20000"/>
              </a:spcBef>
              <a:buClr>
                <a:schemeClr val="tx1"/>
              </a:buClr>
              <a:buSzPct val="90000"/>
              <a:buFont typeface="Wingdings" pitchFamily="2" charset="2"/>
              <a:buChar char="Ø"/>
            </a:pPr>
            <a:r>
              <a:rPr lang="en-GB" sz="2600"/>
              <a:t>Standard and Poor’s 500 Index - considered best for measuring performance of largest companies in U.S. economy,</a:t>
            </a:r>
            <a:r>
              <a:rPr lang="en-GB" sz="2600">
                <a:solidFill>
                  <a:schemeClr val="accent2"/>
                </a:solidFill>
              </a:rPr>
              <a:t> </a:t>
            </a:r>
            <a:r>
              <a:rPr lang="en-GB" sz="2600"/>
              <a:t>represents more than 70% of</a:t>
            </a:r>
            <a:r>
              <a:rPr lang="en-GB" sz="2600">
                <a:solidFill>
                  <a:schemeClr val="accent2"/>
                </a:solidFill>
              </a:rPr>
              <a:t> </a:t>
            </a:r>
            <a:r>
              <a:rPr lang="en-GB" sz="2600"/>
              <a:t>total market capitalisation of all shares traded in the United States. </a:t>
            </a:r>
          </a:p>
        </p:txBody>
      </p:sp>
      <p:sp>
        <p:nvSpPr>
          <p:cNvPr id="7" name="Title 1"/>
          <p:cNvSpPr>
            <a:spLocks noGrp="1"/>
          </p:cNvSpPr>
          <p:nvPr>
            <p:ph type="title" idx="4294967295"/>
          </p:nvPr>
        </p:nvSpPr>
        <p:spPr>
          <a:xfrm>
            <a:off x="1827213" y="44450"/>
            <a:ext cx="6921500" cy="1143000"/>
          </a:xfrm>
        </p:spPr>
        <p:txBody>
          <a:bodyPr>
            <a:normAutofit/>
          </a:bodyPr>
          <a:lstStyle/>
          <a:p>
            <a:pPr eaLnBrk="1" hangingPunct="1">
              <a:defRPr/>
            </a:pPr>
            <a:r>
              <a:rPr lang="en-US" sz="4000" smtClean="0">
                <a:solidFill>
                  <a:schemeClr val="tx2"/>
                </a:solidFill>
                <a:effectLst>
                  <a:outerShdw blurRad="38100" dist="38100" dir="2700000" algn="tl">
                    <a:srgbClr val="C0C0C0"/>
                  </a:outerShdw>
                </a:effectLst>
              </a:rPr>
              <a:t>The Stock Market</a:t>
            </a:r>
          </a:p>
        </p:txBody>
      </p:sp>
      <p:sp>
        <p:nvSpPr>
          <p:cNvPr id="2" name="Rectangle 7"/>
          <p:cNvSpPr>
            <a:spLocks noChangeArrowheads="1"/>
          </p:cNvSpPr>
          <p:nvPr/>
        </p:nvSpPr>
        <p:spPr bwMode="auto">
          <a:xfrm>
            <a:off x="1042988" y="5013325"/>
            <a:ext cx="7715250" cy="1219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There are special indices that cover particular aspects of the stock market, such as the Cleantech Index (clean technology companies.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991">
                                            <p:txEl>
                                              <p:pRg st="0" end="0"/>
                                            </p:txEl>
                                          </p:spTgt>
                                        </p:tgtEl>
                                        <p:attrNameLst>
                                          <p:attrName>style.visibility</p:attrName>
                                        </p:attrNameLst>
                                      </p:cBhvr>
                                      <p:to>
                                        <p:strVal val="visible"/>
                                      </p:to>
                                    </p:set>
                                    <p:animEffect transition="in" filter="wipe(left)">
                                      <p:cBhvr>
                                        <p:cTn id="7" dur="500"/>
                                        <p:tgtEl>
                                          <p:spTgt spid="8099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992">
                                            <p:txEl>
                                              <p:pRg st="0" end="0"/>
                                            </p:txEl>
                                          </p:spTgt>
                                        </p:tgtEl>
                                        <p:attrNameLst>
                                          <p:attrName>style.visibility</p:attrName>
                                        </p:attrNameLst>
                                      </p:cBhvr>
                                      <p:to>
                                        <p:strVal val="visible"/>
                                      </p:to>
                                    </p:set>
                                    <p:animEffect transition="in" filter="wipe(left)">
                                      <p:cBhvr>
                                        <p:cTn id="12" dur="500"/>
                                        <p:tgtEl>
                                          <p:spTgt spid="8099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1" grpId="0" build="p" autoUpdateAnimBg="0"/>
      <p:bldP spid="809992" grpId="0" build="p" autoUpdateAnimBg="0"/>
      <p:bldP spid="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bwMode="auto">
          <a:noFill/>
          <a:ln>
            <a:miter lim="800000"/>
            <a:headEnd/>
            <a:tailEnd/>
          </a:ln>
        </p:spPr>
        <p:txBody>
          <a:bodyPr/>
          <a:lstStyle/>
          <a:p>
            <a:fld id="{F493DFFD-F02F-4B01-8507-E4789FB82963}" type="slidenum">
              <a:rPr lang="en-US"/>
              <a:pPr/>
              <a:t>26</a:t>
            </a:fld>
            <a:endParaRPr lang="en-US"/>
          </a:p>
        </p:txBody>
      </p:sp>
      <p:sp>
        <p:nvSpPr>
          <p:cNvPr id="25603" name="Rectangle 2"/>
          <p:cNvSpPr>
            <a:spLocks noGrp="1"/>
          </p:cNvSpPr>
          <p:nvPr>
            <p:ph type="title"/>
          </p:nvPr>
        </p:nvSpPr>
        <p:spPr>
          <a:xfrm>
            <a:off x="1825625" y="53975"/>
            <a:ext cx="7067550" cy="1143000"/>
          </a:xfrm>
        </p:spPr>
        <p:txBody>
          <a:bodyPr/>
          <a:lstStyle/>
          <a:p>
            <a:pPr eaLnBrk="1" hangingPunct="1"/>
            <a:r>
              <a:rPr lang="en-GB" sz="3600" smtClean="0"/>
              <a:t>Exhibit 2.3: Selected National, International and Sector Indices</a:t>
            </a:r>
          </a:p>
        </p:txBody>
      </p:sp>
      <p:pic>
        <p:nvPicPr>
          <p:cNvPr id="25604" name="Picture 4"/>
          <p:cNvPicPr>
            <a:picLocks noGrp="1" noChangeAspect="1" noChangeArrowheads="1"/>
          </p:cNvPicPr>
          <p:nvPr>
            <p:ph idx="1"/>
          </p:nvPr>
        </p:nvPicPr>
        <p:blipFill>
          <a:blip r:embed="rId2" cstate="print"/>
          <a:srcRect/>
          <a:stretch>
            <a:fillRect/>
          </a:stretch>
        </p:blipFill>
        <p:spPr>
          <a:xfrm>
            <a:off x="2416175" y="1600200"/>
            <a:ext cx="5618163"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bwMode="auto">
          <a:noFill/>
          <a:ln>
            <a:miter lim="800000"/>
            <a:headEnd/>
            <a:tailEnd/>
          </a:ln>
        </p:spPr>
        <p:txBody>
          <a:bodyPr/>
          <a:lstStyle/>
          <a:p>
            <a:fld id="{AF9C3131-E831-4080-AC0D-C7DB8CA70BD0}" type="slidenum">
              <a:rPr lang="en-US"/>
              <a:pPr/>
              <a:t>27</a:t>
            </a:fld>
            <a:endParaRPr lang="en-US"/>
          </a:p>
        </p:txBody>
      </p:sp>
      <p:sp>
        <p:nvSpPr>
          <p:cNvPr id="20482" name="Rectangle 2"/>
          <p:cNvSpPr>
            <a:spLocks noGrp="1" noChangeArrowheads="1"/>
          </p:cNvSpPr>
          <p:nvPr>
            <p:ph type="title" idx="4294967295"/>
          </p:nvPr>
        </p:nvSpPr>
        <p:spPr>
          <a:xfrm>
            <a:off x="1835150" y="44450"/>
            <a:ext cx="7080250" cy="1143000"/>
          </a:xfrm>
        </p:spPr>
        <p:txBody>
          <a:bodyPr>
            <a:noAutofit/>
          </a:bodyPr>
          <a:lstStyle/>
          <a:p>
            <a:pPr eaLnBrk="1" hangingPunct="1">
              <a:defRPr/>
            </a:pPr>
            <a:r>
              <a:rPr lang="en-US" sz="4000" smtClean="0">
                <a:effectLst>
                  <a:outerShdw blurRad="38100" dist="38100" dir="2700000" algn="tl">
                    <a:srgbClr val="C0C0C0"/>
                  </a:outerShdw>
                </a:effectLst>
              </a:rPr>
              <a:t>Financial Institutions and Their Services</a:t>
            </a:r>
            <a:endParaRPr lang="en-US" sz="4000" b="1" smtClean="0">
              <a:effectLst>
                <a:outerShdw blurRad="38100" dist="38100" dir="2700000" algn="tl">
                  <a:srgbClr val="C0C0C0"/>
                </a:outerShdw>
              </a:effectLst>
            </a:endParaRPr>
          </a:p>
        </p:txBody>
      </p:sp>
      <p:sp>
        <p:nvSpPr>
          <p:cNvPr id="34819" name="Rectangle 3"/>
          <p:cNvSpPr>
            <a:spLocks noGrp="1" noChangeArrowheads="1"/>
          </p:cNvSpPr>
          <p:nvPr>
            <p:ph idx="4294967295"/>
          </p:nvPr>
        </p:nvSpPr>
        <p:spPr>
          <a:xfrm>
            <a:off x="1835150" y="1341438"/>
            <a:ext cx="7561263"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Commercial Banks </a:t>
            </a:r>
          </a:p>
        </p:txBody>
      </p:sp>
      <p:sp>
        <p:nvSpPr>
          <p:cNvPr id="820228" name="Rectangle 4"/>
          <p:cNvSpPr>
            <a:spLocks noChangeArrowheads="1"/>
          </p:cNvSpPr>
          <p:nvPr/>
        </p:nvSpPr>
        <p:spPr bwMode="auto">
          <a:xfrm>
            <a:off x="1042988" y="1916113"/>
            <a:ext cx="7943850"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Most prominent, largest financial intermediaries in the economy, offer</a:t>
            </a:r>
            <a:r>
              <a:rPr lang="en-US" sz="2600">
                <a:solidFill>
                  <a:schemeClr val="accent2"/>
                </a:solidFill>
              </a:rPr>
              <a:t> </a:t>
            </a:r>
            <a:r>
              <a:rPr lang="en-US" sz="2600"/>
              <a:t>widest range of financial services to businesses.</a:t>
            </a:r>
          </a:p>
        </p:txBody>
      </p:sp>
      <p:sp>
        <p:nvSpPr>
          <p:cNvPr id="820229" name="Rectangle 5"/>
          <p:cNvSpPr>
            <a:spLocks noChangeArrowheads="1"/>
          </p:cNvSpPr>
          <p:nvPr/>
        </p:nvSpPr>
        <p:spPr bwMode="auto">
          <a:xfrm>
            <a:off x="1030288" y="3328988"/>
            <a:ext cx="7862887" cy="18288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The major funding sources are current and savings accounts and time deposits. Banks accumulate these funds, make a variety of loans to consumers, businesses and</a:t>
            </a:r>
            <a:r>
              <a:rPr lang="en-US" sz="2600">
                <a:solidFill>
                  <a:schemeClr val="accent2"/>
                </a:solidFill>
              </a:rPr>
              <a:t> </a:t>
            </a:r>
            <a:r>
              <a:rPr lang="en-US" sz="2600"/>
              <a:t>governments.</a:t>
            </a:r>
          </a:p>
        </p:txBody>
      </p:sp>
      <p:sp>
        <p:nvSpPr>
          <p:cNvPr id="820230" name="Rectangle 6"/>
          <p:cNvSpPr>
            <a:spLocks noChangeArrowheads="1"/>
          </p:cNvSpPr>
          <p:nvPr/>
        </p:nvSpPr>
        <p:spPr bwMode="auto">
          <a:xfrm>
            <a:off x="1066800" y="5470525"/>
            <a:ext cx="7681913"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Also, banks do significant amount of equipment lease financing.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8">
                                            <p:txEl>
                                              <p:pRg st="0" end="0"/>
                                            </p:txEl>
                                          </p:spTgt>
                                        </p:tgtEl>
                                        <p:attrNameLst>
                                          <p:attrName>style.visibility</p:attrName>
                                        </p:attrNameLst>
                                      </p:cBhvr>
                                      <p:to>
                                        <p:strVal val="visible"/>
                                      </p:to>
                                    </p:set>
                                    <p:animEffect transition="in" filter="wipe(left)">
                                      <p:cBhvr>
                                        <p:cTn id="7" dur="500"/>
                                        <p:tgtEl>
                                          <p:spTgt spid="820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9">
                                            <p:txEl>
                                              <p:pRg st="0" end="0"/>
                                            </p:txEl>
                                          </p:spTgt>
                                        </p:tgtEl>
                                        <p:attrNameLst>
                                          <p:attrName>style.visibility</p:attrName>
                                        </p:attrNameLst>
                                      </p:cBhvr>
                                      <p:to>
                                        <p:strVal val="visible"/>
                                      </p:to>
                                    </p:set>
                                    <p:animEffect transition="in" filter="wipe(left)">
                                      <p:cBhvr>
                                        <p:cTn id="12" dur="500"/>
                                        <p:tgtEl>
                                          <p:spTgt spid="8202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30">
                                            <p:txEl>
                                              <p:pRg st="0" end="0"/>
                                            </p:txEl>
                                          </p:spTgt>
                                        </p:tgtEl>
                                        <p:attrNameLst>
                                          <p:attrName>style.visibility</p:attrName>
                                        </p:attrNameLst>
                                      </p:cBhvr>
                                      <p:to>
                                        <p:strVal val="visible"/>
                                      </p:to>
                                    </p:set>
                                    <p:animEffect transition="in" filter="wipe(left)">
                                      <p:cBhvr>
                                        <p:cTn id="17" dur="500"/>
                                        <p:tgtEl>
                                          <p:spTgt spid="8202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build="p" autoUpdateAnimBg="0"/>
      <p:bldP spid="820229" grpId="0" build="p" autoUpdateAnimBg="0"/>
      <p:bldP spid="82023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ln>
            <a:miter lim="800000"/>
            <a:headEnd/>
            <a:tailEnd/>
          </a:ln>
        </p:spPr>
        <p:txBody>
          <a:bodyPr/>
          <a:lstStyle/>
          <a:p>
            <a:fld id="{98AAFE0C-3B80-4E00-B43B-D6FE6FC79F96}" type="slidenum">
              <a:rPr lang="en-US"/>
              <a:pPr/>
              <a:t>28</a:t>
            </a:fld>
            <a:endParaRPr lang="en-US"/>
          </a:p>
        </p:txBody>
      </p:sp>
      <p:sp>
        <p:nvSpPr>
          <p:cNvPr id="33794" name="Rectangle 3"/>
          <p:cNvSpPr>
            <a:spLocks noGrp="1" noChangeArrowheads="1"/>
          </p:cNvSpPr>
          <p:nvPr>
            <p:ph idx="4294967295"/>
          </p:nvPr>
        </p:nvSpPr>
        <p:spPr>
          <a:xfrm>
            <a:off x="1835150" y="1392238"/>
            <a:ext cx="6851650"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Life Insurance Companies </a:t>
            </a:r>
          </a:p>
        </p:txBody>
      </p:sp>
      <p:sp>
        <p:nvSpPr>
          <p:cNvPr id="822278" name="Rectangle 6"/>
          <p:cNvSpPr>
            <a:spLocks noChangeArrowheads="1"/>
          </p:cNvSpPr>
          <p:nvPr/>
        </p:nvSpPr>
        <p:spPr bwMode="auto">
          <a:xfrm>
            <a:off x="1042988" y="2133600"/>
            <a:ext cx="7715250" cy="14478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Obtain funds by selling life insurance policies that protect individuals against</a:t>
            </a:r>
            <a:r>
              <a:rPr lang="en-US" sz="2600">
                <a:solidFill>
                  <a:schemeClr val="accent2"/>
                </a:solidFill>
              </a:rPr>
              <a:t> </a:t>
            </a:r>
            <a:r>
              <a:rPr lang="en-US" sz="2600"/>
              <a:t>loss of income from family member’s premature death.</a:t>
            </a:r>
          </a:p>
        </p:txBody>
      </p:sp>
      <p:sp>
        <p:nvSpPr>
          <p:cNvPr id="822279" name="Rectangle 7"/>
          <p:cNvSpPr>
            <a:spLocks noChangeArrowheads="1"/>
          </p:cNvSpPr>
          <p:nvPr/>
        </p:nvSpPr>
        <p:spPr bwMode="auto">
          <a:xfrm>
            <a:off x="1042988" y="3798888"/>
            <a:ext cx="7632700"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Funding to public companies through purchase of shares and</a:t>
            </a:r>
            <a:r>
              <a:rPr lang="en-US" sz="2600">
                <a:solidFill>
                  <a:schemeClr val="accent2"/>
                </a:solidFill>
              </a:rPr>
              <a:t> </a:t>
            </a:r>
            <a:r>
              <a:rPr lang="en-US" sz="2600"/>
              <a:t>bonds in direct credit markets.</a:t>
            </a:r>
          </a:p>
        </p:txBody>
      </p:sp>
      <p:sp>
        <p:nvSpPr>
          <p:cNvPr id="822280" name="Rectangle 8"/>
          <p:cNvSpPr>
            <a:spLocks noChangeArrowheads="1"/>
          </p:cNvSpPr>
          <p:nvPr/>
        </p:nvSpPr>
        <p:spPr bwMode="auto">
          <a:xfrm>
            <a:off x="1033463" y="5111750"/>
            <a:ext cx="7499350" cy="838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Fund private companies through direct placement financing.</a:t>
            </a:r>
          </a:p>
        </p:txBody>
      </p:sp>
      <p:sp>
        <p:nvSpPr>
          <p:cNvPr id="8" name="Rectangle 2"/>
          <p:cNvSpPr>
            <a:spLocks noGrp="1" noChangeArrowheads="1"/>
          </p:cNvSpPr>
          <p:nvPr>
            <p:ph type="title" idx="4294967295"/>
          </p:nvPr>
        </p:nvSpPr>
        <p:spPr>
          <a:xfrm>
            <a:off x="1835150" y="44450"/>
            <a:ext cx="7080250" cy="1143000"/>
          </a:xfrm>
        </p:spPr>
        <p:txBody>
          <a:bodyPr>
            <a:noAutofit/>
          </a:bodyPr>
          <a:lstStyle/>
          <a:p>
            <a:pPr eaLnBrk="1" hangingPunct="1">
              <a:defRPr/>
            </a:pPr>
            <a:r>
              <a:rPr lang="en-US" sz="4000" smtClean="0">
                <a:effectLst>
                  <a:outerShdw blurRad="38100" dist="38100" dir="2700000" algn="tl">
                    <a:srgbClr val="C0C0C0"/>
                  </a:outerShdw>
                </a:effectLst>
              </a:rPr>
              <a:t>Financial Institutions and Their Services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8">
                                            <p:txEl>
                                              <p:pRg st="0" end="0"/>
                                            </p:txEl>
                                          </p:spTgt>
                                        </p:tgtEl>
                                        <p:attrNameLst>
                                          <p:attrName>style.visibility</p:attrName>
                                        </p:attrNameLst>
                                      </p:cBhvr>
                                      <p:to>
                                        <p:strVal val="visible"/>
                                      </p:to>
                                    </p:set>
                                    <p:animEffect transition="in" filter="wipe(left)">
                                      <p:cBhvr>
                                        <p:cTn id="7" dur="500"/>
                                        <p:tgtEl>
                                          <p:spTgt spid="822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9">
                                            <p:txEl>
                                              <p:pRg st="0" end="0"/>
                                            </p:txEl>
                                          </p:spTgt>
                                        </p:tgtEl>
                                        <p:attrNameLst>
                                          <p:attrName>style.visibility</p:attrName>
                                        </p:attrNameLst>
                                      </p:cBhvr>
                                      <p:to>
                                        <p:strVal val="visible"/>
                                      </p:to>
                                    </p:set>
                                    <p:animEffect transition="in" filter="wipe(left)">
                                      <p:cBhvr>
                                        <p:cTn id="12" dur="500"/>
                                        <p:tgtEl>
                                          <p:spTgt spid="8222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2280">
                                            <p:txEl>
                                              <p:pRg st="0" end="0"/>
                                            </p:txEl>
                                          </p:spTgt>
                                        </p:tgtEl>
                                        <p:attrNameLst>
                                          <p:attrName>style.visibility</p:attrName>
                                        </p:attrNameLst>
                                      </p:cBhvr>
                                      <p:to>
                                        <p:strVal val="visible"/>
                                      </p:to>
                                    </p:set>
                                    <p:animEffect transition="in" filter="wipe(left)">
                                      <p:cBhvr>
                                        <p:cTn id="17" dur="500"/>
                                        <p:tgtEl>
                                          <p:spTgt spid="8222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8" grpId="0" build="p" autoUpdateAnimBg="0"/>
      <p:bldP spid="822279" grpId="0" build="p" autoUpdateAnimBg="0"/>
      <p:bldP spid="82228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noFill/>
          <a:ln>
            <a:miter lim="800000"/>
            <a:headEnd/>
            <a:tailEnd/>
          </a:ln>
        </p:spPr>
        <p:txBody>
          <a:bodyPr/>
          <a:lstStyle/>
          <a:p>
            <a:fld id="{689210C6-03F3-4D00-A554-AFA76CCD1950}" type="slidenum">
              <a:rPr lang="en-US"/>
              <a:pPr/>
              <a:t>29</a:t>
            </a:fld>
            <a:endParaRPr lang="en-US"/>
          </a:p>
        </p:txBody>
      </p:sp>
      <p:sp>
        <p:nvSpPr>
          <p:cNvPr id="63490" name="Rectangle 3"/>
          <p:cNvSpPr>
            <a:spLocks noGrp="1" noChangeArrowheads="1"/>
          </p:cNvSpPr>
          <p:nvPr>
            <p:ph idx="4294967295"/>
          </p:nvPr>
        </p:nvSpPr>
        <p:spPr>
          <a:xfrm>
            <a:off x="1754188" y="1341438"/>
            <a:ext cx="6994525" cy="457200"/>
          </a:xfrm>
        </p:spPr>
        <p:txBody>
          <a:bodyPr/>
          <a:lstStyle/>
          <a:p>
            <a:pPr marL="577850" indent="-57785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General Insurance Companies </a:t>
            </a:r>
          </a:p>
        </p:txBody>
      </p:sp>
      <p:sp>
        <p:nvSpPr>
          <p:cNvPr id="824327" name="Rectangle 7"/>
          <p:cNvSpPr>
            <a:spLocks noChangeArrowheads="1"/>
          </p:cNvSpPr>
          <p:nvPr/>
        </p:nvSpPr>
        <p:spPr bwMode="auto">
          <a:xfrm>
            <a:off x="1042988" y="1989138"/>
            <a:ext cx="7354887" cy="1143000"/>
          </a:xfrm>
          <a:prstGeom prst="rect">
            <a:avLst/>
          </a:prstGeom>
          <a:noFill/>
          <a:ln w="9525">
            <a:noFill/>
            <a:miter lim="800000"/>
            <a:headEnd/>
            <a:tailEnd/>
          </a:ln>
        </p:spPr>
        <p:txBody>
          <a:bodyPr/>
          <a:lstStyle/>
          <a:p>
            <a:pPr marL="1249363" indent="-336550">
              <a:lnSpc>
                <a:spcPct val="90000"/>
              </a:lnSpc>
              <a:spcBef>
                <a:spcPct val="20000"/>
              </a:spcBef>
              <a:buClr>
                <a:schemeClr val="tx1"/>
              </a:buClr>
              <a:buSzPct val="90000"/>
              <a:buFont typeface="Wingdings" pitchFamily="2" charset="2"/>
              <a:buChar char="Ø"/>
            </a:pPr>
            <a:r>
              <a:rPr lang="en-US" sz="2600"/>
              <a:t>Sell protection against property loss from fire, theft, accidents, negligence and other unpredictable causes.</a:t>
            </a:r>
          </a:p>
        </p:txBody>
      </p:sp>
      <p:sp>
        <p:nvSpPr>
          <p:cNvPr id="824328" name="Rectangle 8"/>
          <p:cNvSpPr>
            <a:spLocks noChangeArrowheads="1"/>
          </p:cNvSpPr>
          <p:nvPr/>
        </p:nvSpPr>
        <p:spPr bwMode="auto">
          <a:xfrm>
            <a:off x="381000" y="3352800"/>
            <a:ext cx="8305800" cy="381000"/>
          </a:xfrm>
          <a:prstGeom prst="rect">
            <a:avLst/>
          </a:prstGeom>
          <a:noFill/>
          <a:ln w="9525">
            <a:noFill/>
            <a:miter lim="800000"/>
            <a:headEnd/>
            <a:tailEnd/>
          </a:ln>
        </p:spPr>
        <p:txBody>
          <a:bodyPr/>
          <a:lstStyle/>
          <a:p>
            <a:pPr marL="577850" indent="-577850">
              <a:lnSpc>
                <a:spcPct val="90000"/>
              </a:lnSpc>
              <a:spcBef>
                <a:spcPct val="20000"/>
              </a:spcBef>
              <a:buClr>
                <a:schemeClr val="tx1"/>
              </a:buClr>
              <a:buSzPct val="90000"/>
              <a:buFont typeface="Wingdings" pitchFamily="2" charset="2"/>
              <a:buNone/>
            </a:pPr>
            <a:endParaRPr lang="en-GB" sz="2600"/>
          </a:p>
        </p:txBody>
      </p:sp>
      <p:sp>
        <p:nvSpPr>
          <p:cNvPr id="824329" name="Rectangle 9"/>
          <p:cNvSpPr>
            <a:spLocks noChangeArrowheads="1"/>
          </p:cNvSpPr>
          <p:nvPr/>
        </p:nvSpPr>
        <p:spPr bwMode="auto">
          <a:xfrm>
            <a:off x="1825625" y="3281363"/>
            <a:ext cx="6562725" cy="13716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2" charset="2"/>
              <a:buNone/>
            </a:pPr>
            <a:r>
              <a:rPr lang="en-US" sz="2600"/>
              <a:t>Pension Funds                    </a:t>
            </a:r>
          </a:p>
          <a:p>
            <a:pPr marL="1255713" lvl="1" indent="-342900">
              <a:lnSpc>
                <a:spcPct val="90000"/>
              </a:lnSpc>
              <a:spcBef>
                <a:spcPct val="20000"/>
              </a:spcBef>
              <a:buClr>
                <a:schemeClr val="tx1"/>
              </a:buClr>
              <a:buSzPct val="90000"/>
              <a:buFont typeface="Wingdings" pitchFamily="2" charset="2"/>
              <a:buChar char="Ø"/>
            </a:pPr>
            <a:r>
              <a:rPr lang="en-US" sz="2600"/>
              <a:t>Provide pension plans for businesses as part of employee pension plans. </a:t>
            </a:r>
          </a:p>
        </p:txBody>
      </p:sp>
      <p:sp>
        <p:nvSpPr>
          <p:cNvPr id="824330" name="Rectangle 10"/>
          <p:cNvSpPr>
            <a:spLocks noChangeArrowheads="1"/>
          </p:cNvSpPr>
          <p:nvPr/>
        </p:nvSpPr>
        <p:spPr bwMode="auto">
          <a:xfrm>
            <a:off x="1825625" y="4868863"/>
            <a:ext cx="7354888" cy="1524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Obtain money from employee and employer contributions during</a:t>
            </a:r>
            <a:r>
              <a:rPr lang="en-US" sz="2600">
                <a:solidFill>
                  <a:schemeClr val="accent2"/>
                </a:solidFill>
              </a:rPr>
              <a:t> </a:t>
            </a:r>
            <a:r>
              <a:rPr lang="en-US" sz="2600"/>
              <a:t>employee’s working years, then provide monthly</a:t>
            </a:r>
            <a:r>
              <a:rPr lang="en-US" sz="2600">
                <a:solidFill>
                  <a:srgbClr val="0000FF"/>
                </a:solidFill>
              </a:rPr>
              <a:t> </a:t>
            </a:r>
            <a:r>
              <a:rPr lang="en-US" sz="2600"/>
              <a:t>retirement payments.</a:t>
            </a:r>
          </a:p>
        </p:txBody>
      </p:sp>
      <p:sp>
        <p:nvSpPr>
          <p:cNvPr id="9" name="Rectangle 2"/>
          <p:cNvSpPr>
            <a:spLocks noGrp="1" noChangeArrowheads="1"/>
          </p:cNvSpPr>
          <p:nvPr>
            <p:ph type="title" idx="4294967295"/>
          </p:nvPr>
        </p:nvSpPr>
        <p:spPr>
          <a:xfrm>
            <a:off x="1812925" y="44450"/>
            <a:ext cx="7151688" cy="1143000"/>
          </a:xfrm>
        </p:spPr>
        <p:txBody>
          <a:bodyPr>
            <a:noAutofit/>
          </a:bodyPr>
          <a:lstStyle/>
          <a:p>
            <a:pPr eaLnBrk="1" hangingPunct="1">
              <a:defRPr/>
            </a:pPr>
            <a:r>
              <a:rPr lang="en-US" sz="4000" smtClean="0">
                <a:effectLst>
                  <a:outerShdw blurRad="38100" dist="38100" dir="2700000" algn="tl">
                    <a:srgbClr val="C0C0C0"/>
                  </a:outerShdw>
                </a:effectLst>
              </a:rPr>
              <a:t>Financial Institutions and Their Services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27">
                                            <p:txEl>
                                              <p:pRg st="0" end="0"/>
                                            </p:txEl>
                                          </p:spTgt>
                                        </p:tgtEl>
                                        <p:attrNameLst>
                                          <p:attrName>style.visibility</p:attrName>
                                        </p:attrNameLst>
                                      </p:cBhvr>
                                      <p:to>
                                        <p:strVal val="visible"/>
                                      </p:to>
                                    </p:set>
                                    <p:animEffect transition="in" filter="wipe(left)">
                                      <p:cBhvr>
                                        <p:cTn id="7" dur="500"/>
                                        <p:tgtEl>
                                          <p:spTgt spid="824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824328">
                                            <p:txEl>
                                              <p:pRg st="0" end="0"/>
                                            </p:txEl>
                                          </p:spTgt>
                                        </p:tgtEl>
                                        <p:attrNameLst>
                                          <p:attrName>style.visibility</p:attrName>
                                        </p:attrNameLst>
                                      </p:cBhvr>
                                      <p:to>
                                        <p:strVal val="visible"/>
                                      </p:to>
                                    </p:set>
                                    <p:animEffect transition="in" filter="wipe(left)">
                                      <p:cBhvr>
                                        <p:cTn id="12" dur="500"/>
                                        <p:tgtEl>
                                          <p:spTgt spid="8243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4329">
                                            <p:txEl>
                                              <p:pRg st="0" end="0"/>
                                            </p:txEl>
                                          </p:spTgt>
                                        </p:tgtEl>
                                        <p:attrNameLst>
                                          <p:attrName>style.visibility</p:attrName>
                                        </p:attrNameLst>
                                      </p:cBhvr>
                                      <p:to>
                                        <p:strVal val="visible"/>
                                      </p:to>
                                    </p:set>
                                    <p:animEffect transition="in" filter="wipe(left)">
                                      <p:cBhvr>
                                        <p:cTn id="17" dur="500"/>
                                        <p:tgtEl>
                                          <p:spTgt spid="8243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4329">
                                            <p:txEl>
                                              <p:pRg st="1" end="1"/>
                                            </p:txEl>
                                          </p:spTgt>
                                        </p:tgtEl>
                                        <p:attrNameLst>
                                          <p:attrName>style.visibility</p:attrName>
                                        </p:attrNameLst>
                                      </p:cBhvr>
                                      <p:to>
                                        <p:strVal val="visible"/>
                                      </p:to>
                                    </p:set>
                                    <p:animEffect transition="in" filter="wipe(left)">
                                      <p:cBhvr>
                                        <p:cTn id="22" dur="500"/>
                                        <p:tgtEl>
                                          <p:spTgt spid="8243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4330">
                                            <p:txEl>
                                              <p:pRg st="0" end="0"/>
                                            </p:txEl>
                                          </p:spTgt>
                                        </p:tgtEl>
                                        <p:attrNameLst>
                                          <p:attrName>style.visibility</p:attrName>
                                        </p:attrNameLst>
                                      </p:cBhvr>
                                      <p:to>
                                        <p:strVal val="visible"/>
                                      </p:to>
                                    </p:set>
                                    <p:animEffect transition="in" filter="wipe(left)">
                                      <p:cBhvr>
                                        <p:cTn id="27" dur="500"/>
                                        <p:tgtEl>
                                          <p:spTgt spid="824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7" grpId="0" build="p" autoUpdateAnimBg="0"/>
      <p:bldP spid="824328" grpId="0" build="p" autoUpdateAnimBg="0"/>
      <p:bldP spid="824329" grpId="0" build="p" autoUpdateAnimBg="0"/>
      <p:bldP spid="82433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40909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bwMode="auto">
          <a:noFill/>
          <a:ln>
            <a:miter lim="800000"/>
            <a:headEnd/>
            <a:tailEnd/>
          </a:ln>
        </p:spPr>
        <p:txBody>
          <a:bodyPr/>
          <a:lstStyle/>
          <a:p>
            <a:fld id="{F039C063-9194-4742-AEE5-310859AFADAD}" type="slidenum">
              <a:rPr lang="en-US"/>
              <a:pPr/>
              <a:t>30</a:t>
            </a:fld>
            <a:endParaRPr lang="en-US"/>
          </a:p>
        </p:txBody>
      </p:sp>
      <p:sp>
        <p:nvSpPr>
          <p:cNvPr id="37890" name="Rectangle 3"/>
          <p:cNvSpPr>
            <a:spLocks noGrp="1" noChangeArrowheads="1"/>
          </p:cNvSpPr>
          <p:nvPr>
            <p:ph idx="4294967295"/>
          </p:nvPr>
        </p:nvSpPr>
        <p:spPr>
          <a:xfrm>
            <a:off x="1835150" y="1412875"/>
            <a:ext cx="6923088" cy="381000"/>
          </a:xfrm>
        </p:spPr>
        <p:txBody>
          <a:bodyPr>
            <a:normAutofit/>
          </a:bodyPr>
          <a:lstStyle/>
          <a:p>
            <a:pPr marL="577850" indent="-577850" eaLnBrk="1" hangingPunct="1">
              <a:lnSpc>
                <a:spcPct val="7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Investment Funds </a:t>
            </a:r>
          </a:p>
        </p:txBody>
      </p:sp>
      <p:sp>
        <p:nvSpPr>
          <p:cNvPr id="826374" name="Rectangle 6"/>
          <p:cNvSpPr>
            <a:spLocks noChangeArrowheads="1"/>
          </p:cNvSpPr>
          <p:nvPr/>
        </p:nvSpPr>
        <p:spPr bwMode="auto">
          <a:xfrm>
            <a:off x="1033463" y="2057400"/>
            <a:ext cx="7786687" cy="11430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Sell shares to investors,</a:t>
            </a:r>
            <a:r>
              <a:rPr lang="en-US" sz="2600">
                <a:solidFill>
                  <a:schemeClr val="accent2"/>
                </a:solidFill>
              </a:rPr>
              <a:t> </a:t>
            </a:r>
            <a:r>
              <a:rPr lang="en-US" sz="2600"/>
              <a:t>use funds to purchase wide range of direct and indirect financial instruments.</a:t>
            </a:r>
          </a:p>
        </p:txBody>
      </p:sp>
      <p:sp>
        <p:nvSpPr>
          <p:cNvPr id="826375" name="Rectangle 7"/>
          <p:cNvSpPr>
            <a:spLocks noChangeArrowheads="1"/>
          </p:cNvSpPr>
          <p:nvPr/>
        </p:nvSpPr>
        <p:spPr bwMode="auto">
          <a:xfrm>
            <a:off x="1763713" y="3511550"/>
            <a:ext cx="7129462" cy="2438400"/>
          </a:xfrm>
          <a:prstGeom prst="rect">
            <a:avLst/>
          </a:prstGeom>
          <a:noFill/>
          <a:ln w="9525">
            <a:noFill/>
            <a:miter lim="800000"/>
            <a:headEnd/>
            <a:tailEnd/>
          </a:ln>
        </p:spPr>
        <p:txBody>
          <a:bodyPr/>
          <a:lstStyle/>
          <a:p>
            <a:pPr>
              <a:lnSpc>
                <a:spcPct val="90000"/>
              </a:lnSpc>
              <a:spcBef>
                <a:spcPct val="20000"/>
              </a:spcBef>
              <a:buClr>
                <a:schemeClr val="tx1"/>
              </a:buClr>
              <a:buSzPct val="90000"/>
              <a:buFont typeface="Wingdings" pitchFamily="2" charset="2"/>
              <a:buNone/>
            </a:pPr>
            <a:r>
              <a:rPr lang="en-US" sz="2600"/>
              <a:t>Business Finance Companies</a:t>
            </a:r>
          </a:p>
          <a:p>
            <a:pPr marL="1255713" lvl="1" indent="-342900">
              <a:lnSpc>
                <a:spcPct val="90000"/>
              </a:lnSpc>
              <a:spcBef>
                <a:spcPct val="20000"/>
              </a:spcBef>
              <a:buClr>
                <a:schemeClr val="tx1"/>
              </a:buClr>
              <a:buSzPct val="90000"/>
              <a:buFont typeface="Wingdings" pitchFamily="2" charset="2"/>
              <a:buChar char="Ø"/>
            </a:pPr>
            <a:r>
              <a:rPr lang="en-US" sz="2600"/>
              <a:t>Sell short-term IOUs (commercial paper) to investors in direct credit markets where funds are used for short- and intermediate-term loans, leases to small and large businesses.</a:t>
            </a:r>
            <a:endParaRPr lang="en-US" sz="2600">
              <a:solidFill>
                <a:srgbClr val="FF8000"/>
              </a:solidFill>
            </a:endParaRPr>
          </a:p>
        </p:txBody>
      </p:sp>
      <p:sp>
        <p:nvSpPr>
          <p:cNvPr id="7" name="Rectangle 2"/>
          <p:cNvSpPr>
            <a:spLocks noGrp="1" noChangeArrowheads="1"/>
          </p:cNvSpPr>
          <p:nvPr>
            <p:ph type="title" idx="4294967295"/>
          </p:nvPr>
        </p:nvSpPr>
        <p:spPr>
          <a:xfrm>
            <a:off x="1835150" y="53975"/>
            <a:ext cx="7007225" cy="1143000"/>
          </a:xfrm>
        </p:spPr>
        <p:txBody>
          <a:bodyPr>
            <a:noAutofit/>
          </a:bodyPr>
          <a:lstStyle/>
          <a:p>
            <a:pPr eaLnBrk="1" hangingPunct="1">
              <a:defRPr/>
            </a:pPr>
            <a:r>
              <a:rPr lang="en-US" sz="4000" smtClean="0">
                <a:effectLst>
                  <a:outerShdw blurRad="38100" dist="38100" dir="2700000" algn="tl">
                    <a:srgbClr val="C0C0C0"/>
                  </a:outerShdw>
                </a:effectLst>
              </a:rPr>
              <a:t>Financial Institutions and Their Services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4">
                                            <p:txEl>
                                              <p:pRg st="0" end="0"/>
                                            </p:txEl>
                                          </p:spTgt>
                                        </p:tgtEl>
                                        <p:attrNameLst>
                                          <p:attrName>style.visibility</p:attrName>
                                        </p:attrNameLst>
                                      </p:cBhvr>
                                      <p:to>
                                        <p:strVal val="visible"/>
                                      </p:to>
                                    </p:set>
                                    <p:animEffect transition="in" filter="wipe(left)">
                                      <p:cBhvr>
                                        <p:cTn id="7" dur="500"/>
                                        <p:tgtEl>
                                          <p:spTgt spid="826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5">
                                            <p:txEl>
                                              <p:pRg st="0" end="0"/>
                                            </p:txEl>
                                          </p:spTgt>
                                        </p:tgtEl>
                                        <p:attrNameLst>
                                          <p:attrName>style.visibility</p:attrName>
                                        </p:attrNameLst>
                                      </p:cBhvr>
                                      <p:to>
                                        <p:strVal val="visible"/>
                                      </p:to>
                                    </p:set>
                                    <p:animEffect transition="in" filter="wipe(left)">
                                      <p:cBhvr>
                                        <p:cTn id="12" dur="500"/>
                                        <p:tgtEl>
                                          <p:spTgt spid="8263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6375">
                                            <p:txEl>
                                              <p:pRg st="1" end="1"/>
                                            </p:txEl>
                                          </p:spTgt>
                                        </p:tgtEl>
                                        <p:attrNameLst>
                                          <p:attrName>style.visibility</p:attrName>
                                        </p:attrNameLst>
                                      </p:cBhvr>
                                      <p:to>
                                        <p:strVal val="visible"/>
                                      </p:to>
                                    </p:set>
                                    <p:animEffect transition="in" filter="wipe(left)">
                                      <p:cBhvr>
                                        <p:cTn id="17" dur="500"/>
                                        <p:tgtEl>
                                          <p:spTgt spid="8263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4" grpId="0" build="p" autoUpdateAnimBg="0"/>
      <p:bldP spid="82637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bwMode="auto">
          <a:noFill/>
          <a:ln>
            <a:miter lim="800000"/>
            <a:headEnd/>
            <a:tailEnd/>
          </a:ln>
        </p:spPr>
        <p:txBody>
          <a:bodyPr/>
          <a:lstStyle/>
          <a:p>
            <a:fld id="{4EF366B7-3568-4A76-8770-177800A4CDA1}" type="slidenum">
              <a:rPr lang="en-US"/>
              <a:pPr/>
              <a:t>31</a:t>
            </a:fld>
            <a:endParaRPr lang="en-US"/>
          </a:p>
        </p:txBody>
      </p:sp>
      <p:sp>
        <p:nvSpPr>
          <p:cNvPr id="31746" name="Title 1"/>
          <p:cNvSpPr>
            <a:spLocks noGrp="1"/>
          </p:cNvSpPr>
          <p:nvPr>
            <p:ph type="title" idx="4294967295"/>
          </p:nvPr>
        </p:nvSpPr>
        <p:spPr>
          <a:xfrm>
            <a:off x="1971675" y="115888"/>
            <a:ext cx="6921500" cy="1143000"/>
          </a:xfrm>
        </p:spPr>
        <p:txBody>
          <a:bodyPr>
            <a:noAutofit/>
          </a:bodyPr>
          <a:lstStyle/>
          <a:p>
            <a:pPr eaLnBrk="1" hangingPunct="1">
              <a:defRPr/>
            </a:pPr>
            <a:r>
              <a:rPr lang="en-US" sz="3600" smtClean="0">
                <a:effectLst>
                  <a:outerShdw blurRad="38100" dist="38100" dir="2700000" algn="tl">
                    <a:srgbClr val="C0C0C0"/>
                  </a:outerShdw>
                </a:effectLst>
                <a:cs typeface="Arial" charset="0"/>
              </a:rPr>
              <a:t>Exhibit 2.4: Cash Flows between the Firm and Financial System</a:t>
            </a:r>
          </a:p>
        </p:txBody>
      </p:sp>
      <p:pic>
        <p:nvPicPr>
          <p:cNvPr id="30724" name="Picture 5"/>
          <p:cNvPicPr>
            <a:picLocks noChangeAspect="1" noChangeArrowheads="1"/>
          </p:cNvPicPr>
          <p:nvPr/>
        </p:nvPicPr>
        <p:blipFill>
          <a:blip r:embed="rId3" cstate="print"/>
          <a:srcRect/>
          <a:stretch>
            <a:fillRect/>
          </a:stretch>
        </p:blipFill>
        <p:spPr bwMode="auto">
          <a:xfrm>
            <a:off x="2357438" y="1285875"/>
            <a:ext cx="6219825"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bwMode="auto">
          <a:noFill/>
          <a:ln>
            <a:miter lim="800000"/>
            <a:headEnd/>
            <a:tailEnd/>
          </a:ln>
        </p:spPr>
        <p:txBody>
          <a:bodyPr/>
          <a:lstStyle/>
          <a:p>
            <a:fld id="{89514741-CCF4-4E7F-80B5-8708D4B017CB}" type="slidenum">
              <a:rPr lang="en-US"/>
              <a:pPr/>
              <a:t>32</a:t>
            </a:fld>
            <a:endParaRPr lang="en-US"/>
          </a:p>
        </p:txBody>
      </p:sp>
      <p:sp>
        <p:nvSpPr>
          <p:cNvPr id="24578" name="Rectangle 2"/>
          <p:cNvSpPr>
            <a:spLocks noGrp="1" noChangeArrowheads="1"/>
          </p:cNvSpPr>
          <p:nvPr>
            <p:ph type="title" idx="4294967295"/>
          </p:nvPr>
        </p:nvSpPr>
        <p:spPr>
          <a:xfrm>
            <a:off x="1854200" y="44450"/>
            <a:ext cx="6894513"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sp>
        <p:nvSpPr>
          <p:cNvPr id="39939" name="Rectangle 3"/>
          <p:cNvSpPr>
            <a:spLocks noGrp="1" noChangeArrowheads="1"/>
          </p:cNvSpPr>
          <p:nvPr>
            <p:ph idx="4294967295"/>
          </p:nvPr>
        </p:nvSpPr>
        <p:spPr>
          <a:xfrm>
            <a:off x="1835150" y="1484313"/>
            <a:ext cx="6851650" cy="457200"/>
          </a:xfrm>
        </p:spPr>
        <p:txBody>
          <a:bodyPr>
            <a:normAutofit/>
          </a:bodyPr>
          <a:lstStyle/>
          <a:p>
            <a:pPr marL="577850" indent="-57785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The Real Rate of Interest </a:t>
            </a:r>
          </a:p>
        </p:txBody>
      </p:sp>
      <p:sp>
        <p:nvSpPr>
          <p:cNvPr id="830468" name="Rectangle 4"/>
          <p:cNvSpPr>
            <a:spLocks noChangeArrowheads="1"/>
          </p:cNvSpPr>
          <p:nvPr/>
        </p:nvSpPr>
        <p:spPr bwMode="auto">
          <a:xfrm>
            <a:off x="1042988" y="2303463"/>
            <a:ext cx="7777162" cy="21336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buFont typeface="Wingdings" pitchFamily="2" charset="2"/>
              <a:buChar char="Ø"/>
            </a:pPr>
            <a:r>
              <a:rPr lang="en-US" sz="2600"/>
              <a:t>Interest rate determined in the absence of inflation.</a:t>
            </a:r>
          </a:p>
          <a:p>
            <a:pPr marL="1255713" indent="-342900">
              <a:lnSpc>
                <a:spcPct val="90000"/>
              </a:lnSpc>
              <a:spcBef>
                <a:spcPct val="20000"/>
              </a:spcBef>
              <a:buClr>
                <a:schemeClr val="tx1"/>
              </a:buClr>
              <a:buSzPct val="90000"/>
              <a:buFont typeface="Wingdings" pitchFamily="2" charset="2"/>
              <a:buChar char="Ø"/>
            </a:pPr>
            <a:endParaRPr lang="en-US" sz="2600"/>
          </a:p>
          <a:p>
            <a:pPr marL="1255713" indent="-342900">
              <a:lnSpc>
                <a:spcPct val="90000"/>
              </a:lnSpc>
              <a:spcBef>
                <a:spcPct val="20000"/>
              </a:spcBef>
              <a:buClr>
                <a:schemeClr val="tx1"/>
              </a:buClr>
              <a:buSzPct val="90000"/>
              <a:buFont typeface="Wingdings" pitchFamily="2" charset="2"/>
              <a:buChar char="Ø"/>
            </a:pPr>
            <a:r>
              <a:rPr lang="en-US" sz="2600"/>
              <a:t>The determinants of the real rate are a firm’s return on investment and the time preference for consumption.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8">
                                            <p:txEl>
                                              <p:pRg st="0" end="0"/>
                                            </p:txEl>
                                          </p:spTgt>
                                        </p:tgtEl>
                                        <p:attrNameLst>
                                          <p:attrName>style.visibility</p:attrName>
                                        </p:attrNameLst>
                                      </p:cBhvr>
                                      <p:to>
                                        <p:strVal val="visible"/>
                                      </p:to>
                                    </p:set>
                                    <p:animEffect transition="in" filter="wipe(left)">
                                      <p:cBhvr>
                                        <p:cTn id="7" dur="500"/>
                                        <p:tgtEl>
                                          <p:spTgt spid="830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8">
                                            <p:txEl>
                                              <p:pRg st="2" end="2"/>
                                            </p:txEl>
                                          </p:spTgt>
                                        </p:tgtEl>
                                        <p:attrNameLst>
                                          <p:attrName>style.visibility</p:attrName>
                                        </p:attrNameLst>
                                      </p:cBhvr>
                                      <p:to>
                                        <p:strVal val="visible"/>
                                      </p:to>
                                    </p:set>
                                    <p:animEffect transition="in" filter="wipe(left)">
                                      <p:cBhvr>
                                        <p:cTn id="12" dur="500"/>
                                        <p:tgtEl>
                                          <p:spTgt spid="8304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noFill/>
          <a:ln>
            <a:miter lim="800000"/>
            <a:headEnd/>
            <a:tailEnd/>
          </a:ln>
        </p:spPr>
        <p:txBody>
          <a:bodyPr/>
          <a:lstStyle/>
          <a:p>
            <a:fld id="{D87138DB-5A45-4B28-B004-3992349456D0}" type="slidenum">
              <a:rPr lang="en-US"/>
              <a:pPr/>
              <a:t>33</a:t>
            </a:fld>
            <a:endParaRPr lang="en-US"/>
          </a:p>
        </p:txBody>
      </p:sp>
      <p:sp>
        <p:nvSpPr>
          <p:cNvPr id="2" name="Title 1"/>
          <p:cNvSpPr>
            <a:spLocks noGrp="1"/>
          </p:cNvSpPr>
          <p:nvPr>
            <p:ph type="title" idx="4294967295"/>
          </p:nvPr>
        </p:nvSpPr>
        <p:spPr>
          <a:xfrm>
            <a:off x="1763713" y="44450"/>
            <a:ext cx="6921500" cy="1143000"/>
          </a:xfrm>
        </p:spPr>
        <p:txBody>
          <a:bodyPr>
            <a:noAutofit/>
          </a:bodyPr>
          <a:lstStyle/>
          <a:p>
            <a:pPr eaLnBrk="1" hangingPunct="1">
              <a:defRPr/>
            </a:pPr>
            <a:r>
              <a:rPr lang="en-US" sz="3600" smtClean="0">
                <a:effectLst>
                  <a:outerShdw blurRad="38100" dist="38100" dir="2700000" algn="tl">
                    <a:srgbClr val="C0C0C0"/>
                  </a:outerShdw>
                </a:effectLst>
              </a:rPr>
              <a:t>Exhibit 2.5: The Determinants of the Equilibrium Rate of Interest</a:t>
            </a:r>
          </a:p>
        </p:txBody>
      </p:sp>
      <p:pic>
        <p:nvPicPr>
          <p:cNvPr id="32772" name="Picture 5"/>
          <p:cNvPicPr>
            <a:picLocks noChangeAspect="1" noChangeArrowheads="1"/>
          </p:cNvPicPr>
          <p:nvPr/>
        </p:nvPicPr>
        <p:blipFill>
          <a:blip r:embed="rId3" cstate="print"/>
          <a:srcRect/>
          <a:stretch>
            <a:fillRect/>
          </a:stretch>
        </p:blipFill>
        <p:spPr bwMode="auto">
          <a:xfrm>
            <a:off x="2286000" y="1428750"/>
            <a:ext cx="6172200" cy="431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bwMode="auto">
          <a:noFill/>
          <a:ln>
            <a:miter lim="800000"/>
            <a:headEnd/>
            <a:tailEnd/>
          </a:ln>
        </p:spPr>
        <p:txBody>
          <a:bodyPr/>
          <a:lstStyle/>
          <a:p>
            <a:fld id="{3DF23CE1-A0CD-40BA-8EC3-8940229EEF5D}" type="slidenum">
              <a:rPr lang="en-US"/>
              <a:pPr/>
              <a:t>34</a:t>
            </a:fld>
            <a:endParaRPr lang="en-US"/>
          </a:p>
        </p:txBody>
      </p:sp>
      <p:sp>
        <p:nvSpPr>
          <p:cNvPr id="73730" name="Rectangle 3"/>
          <p:cNvSpPr>
            <a:spLocks noGrp="1" noChangeArrowheads="1"/>
          </p:cNvSpPr>
          <p:nvPr>
            <p:ph idx="4294967295"/>
          </p:nvPr>
        </p:nvSpPr>
        <p:spPr>
          <a:xfrm>
            <a:off x="1763713" y="1412875"/>
            <a:ext cx="6923087" cy="609600"/>
          </a:xfrm>
        </p:spPr>
        <p:txBody>
          <a:bodyPr/>
          <a:lstStyle/>
          <a:p>
            <a:pPr marL="577850" indent="-577850" eaLnBrk="1" hangingPunct="1">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Changes in the Equilibrium Rate of Interest</a:t>
            </a:r>
          </a:p>
        </p:txBody>
      </p:sp>
      <p:sp>
        <p:nvSpPr>
          <p:cNvPr id="832518" name="Rectangle 6"/>
          <p:cNvSpPr>
            <a:spLocks noChangeArrowheads="1"/>
          </p:cNvSpPr>
          <p:nvPr/>
        </p:nvSpPr>
        <p:spPr bwMode="auto">
          <a:xfrm>
            <a:off x="1042988" y="2201863"/>
            <a:ext cx="7777162" cy="2667000"/>
          </a:xfrm>
          <a:prstGeom prst="rect">
            <a:avLst/>
          </a:prstGeom>
          <a:noFill/>
          <a:ln w="9525">
            <a:noFill/>
            <a:miter lim="800000"/>
            <a:headEnd/>
            <a:tailEnd/>
          </a:ln>
        </p:spPr>
        <p:txBody>
          <a:bodyPr/>
          <a:lstStyle/>
          <a:p>
            <a:pPr marL="1255713" indent="-342900">
              <a:spcBef>
                <a:spcPct val="20000"/>
              </a:spcBef>
              <a:buClr>
                <a:schemeClr val="tx1"/>
              </a:buClr>
              <a:buSzPct val="90000"/>
              <a:buFont typeface="Wingdings" pitchFamily="2" charset="2"/>
              <a:buChar char="Ø"/>
            </a:pPr>
            <a:r>
              <a:rPr lang="en-US" sz="2600"/>
              <a:t>Several economic factors cause a shift in the desired lending and borrowing.</a:t>
            </a:r>
          </a:p>
          <a:p>
            <a:pPr marL="1255713" indent="-342900">
              <a:spcBef>
                <a:spcPct val="20000"/>
              </a:spcBef>
              <a:buClr>
                <a:schemeClr val="tx1"/>
              </a:buClr>
              <a:buSzPct val="90000"/>
              <a:buFont typeface="Wingdings" pitchFamily="2" charset="2"/>
              <a:buChar char="Ø"/>
            </a:pPr>
            <a:endParaRPr lang="en-US" sz="2600"/>
          </a:p>
          <a:p>
            <a:pPr marL="1255713" indent="-342900">
              <a:spcBef>
                <a:spcPct val="20000"/>
              </a:spcBef>
              <a:buClr>
                <a:schemeClr val="tx1"/>
              </a:buClr>
              <a:buSzPct val="90000"/>
              <a:buFont typeface="Wingdings" pitchFamily="2" charset="2"/>
              <a:buChar char="Ø"/>
            </a:pPr>
            <a:r>
              <a:rPr lang="en-US" sz="2600"/>
              <a:t>Some of these economic factors are a major breakthrough in technology, a change in tax rates, growth in population, age of population and cultural differences. </a:t>
            </a:r>
          </a:p>
        </p:txBody>
      </p:sp>
      <p:sp>
        <p:nvSpPr>
          <p:cNvPr id="7" name="Rectangle 2"/>
          <p:cNvSpPr>
            <a:spLocks noGrp="1" noChangeArrowheads="1"/>
          </p:cNvSpPr>
          <p:nvPr>
            <p:ph type="title" idx="4294967295"/>
          </p:nvPr>
        </p:nvSpPr>
        <p:spPr>
          <a:xfrm>
            <a:off x="1854200" y="53975"/>
            <a:ext cx="6894513"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2518">
                                            <p:txEl>
                                              <p:pRg st="0" end="0"/>
                                            </p:txEl>
                                          </p:spTgt>
                                        </p:tgtEl>
                                        <p:attrNameLst>
                                          <p:attrName>style.visibility</p:attrName>
                                        </p:attrNameLst>
                                      </p:cBhvr>
                                      <p:to>
                                        <p:strVal val="visible"/>
                                      </p:to>
                                    </p:set>
                                    <p:animEffect transition="in" filter="wipe(left)">
                                      <p:cBhvr>
                                        <p:cTn id="7" dur="500"/>
                                        <p:tgtEl>
                                          <p:spTgt spid="832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2518">
                                            <p:txEl>
                                              <p:pRg st="2" end="2"/>
                                            </p:txEl>
                                          </p:spTgt>
                                        </p:tgtEl>
                                        <p:attrNameLst>
                                          <p:attrName>style.visibility</p:attrName>
                                        </p:attrNameLst>
                                      </p:cBhvr>
                                      <p:to>
                                        <p:strVal val="visible"/>
                                      </p:to>
                                    </p:set>
                                    <p:animEffect transition="in" filter="wipe(left)">
                                      <p:cBhvr>
                                        <p:cTn id="12" dur="500"/>
                                        <p:tgtEl>
                                          <p:spTgt spid="8325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noFill/>
          <a:ln>
            <a:miter lim="800000"/>
            <a:headEnd/>
            <a:tailEnd/>
          </a:ln>
        </p:spPr>
        <p:txBody>
          <a:bodyPr/>
          <a:lstStyle/>
          <a:p>
            <a:fld id="{BE616877-1BC9-4EA9-BE2D-2F32C6D65682}" type="slidenum">
              <a:rPr lang="en-US"/>
              <a:pPr/>
              <a:t>35</a:t>
            </a:fld>
            <a:endParaRPr lang="en-US"/>
          </a:p>
        </p:txBody>
      </p:sp>
      <p:sp>
        <p:nvSpPr>
          <p:cNvPr id="75778" name="Rectangle 3"/>
          <p:cNvSpPr>
            <a:spLocks noGrp="1" noChangeArrowheads="1"/>
          </p:cNvSpPr>
          <p:nvPr>
            <p:ph idx="4294967295"/>
          </p:nvPr>
        </p:nvSpPr>
        <p:spPr>
          <a:xfrm>
            <a:off x="1752600" y="1412875"/>
            <a:ext cx="7067550" cy="609600"/>
          </a:xfrm>
        </p:spPr>
        <p:txBody>
          <a:bodyPr/>
          <a:lstStyle/>
          <a:p>
            <a:pPr marL="577850" indent="-57785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Inflation and Loan Contracts</a:t>
            </a:r>
          </a:p>
        </p:txBody>
      </p:sp>
      <p:sp>
        <p:nvSpPr>
          <p:cNvPr id="834566" name="Rectangle 6"/>
          <p:cNvSpPr>
            <a:spLocks noChangeArrowheads="1"/>
          </p:cNvSpPr>
          <p:nvPr/>
        </p:nvSpPr>
        <p:spPr bwMode="auto">
          <a:xfrm>
            <a:off x="1042988" y="2362200"/>
            <a:ext cx="7786687" cy="457200"/>
          </a:xfrm>
          <a:prstGeom prst="rect">
            <a:avLst/>
          </a:prstGeom>
          <a:noFill/>
          <a:ln w="9525">
            <a:noFill/>
            <a:miter lim="800000"/>
            <a:headEnd/>
            <a:tailEnd/>
          </a:ln>
        </p:spPr>
        <p:txBody>
          <a:bodyPr/>
          <a:lstStyle/>
          <a:p>
            <a:pPr marL="1249363" indent="-336550">
              <a:lnSpc>
                <a:spcPct val="90000"/>
              </a:lnSpc>
              <a:spcBef>
                <a:spcPct val="20000"/>
              </a:spcBef>
              <a:buClr>
                <a:schemeClr val="tx1"/>
              </a:buClr>
              <a:buSzPct val="90000"/>
              <a:buFont typeface="Wingdings" pitchFamily="2" charset="2"/>
              <a:buChar char="Ø"/>
            </a:pPr>
            <a:r>
              <a:rPr lang="en-US" sz="2600"/>
              <a:t>Real rate of interest ignores inflation.</a:t>
            </a:r>
          </a:p>
        </p:txBody>
      </p:sp>
      <p:sp>
        <p:nvSpPr>
          <p:cNvPr id="834567" name="Rectangle 7"/>
          <p:cNvSpPr>
            <a:spLocks noChangeArrowheads="1"/>
          </p:cNvSpPr>
          <p:nvPr/>
        </p:nvSpPr>
        <p:spPr bwMode="auto">
          <a:xfrm>
            <a:off x="1028700" y="3124200"/>
            <a:ext cx="7791450" cy="1143000"/>
          </a:xfrm>
          <a:prstGeom prst="rect">
            <a:avLst/>
          </a:prstGeom>
          <a:noFill/>
          <a:ln w="9525">
            <a:noFill/>
            <a:miter lim="800000"/>
            <a:headEnd/>
            <a:tailEnd/>
          </a:ln>
        </p:spPr>
        <p:txBody>
          <a:bodyPr/>
          <a:lstStyle/>
          <a:p>
            <a:pPr marL="1249363" indent="-336550">
              <a:lnSpc>
                <a:spcPct val="90000"/>
              </a:lnSpc>
              <a:spcBef>
                <a:spcPct val="20000"/>
              </a:spcBef>
              <a:buClr>
                <a:schemeClr val="tx1"/>
              </a:buClr>
              <a:buSzPct val="90000"/>
              <a:buFont typeface="Wingdings" pitchFamily="2" charset="2"/>
              <a:buChar char="Ø"/>
            </a:pPr>
            <a:r>
              <a:rPr lang="en-US" sz="2600"/>
              <a:t>Lenders must incorporate anticipated inflation into lending contracts.</a:t>
            </a:r>
          </a:p>
        </p:txBody>
      </p:sp>
      <p:sp>
        <p:nvSpPr>
          <p:cNvPr id="7" name="Rectangle 2"/>
          <p:cNvSpPr>
            <a:spLocks noGrp="1" noChangeArrowheads="1"/>
          </p:cNvSpPr>
          <p:nvPr>
            <p:ph type="title" idx="4294967295"/>
          </p:nvPr>
        </p:nvSpPr>
        <p:spPr>
          <a:xfrm>
            <a:off x="1835150" y="44450"/>
            <a:ext cx="6985000"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4566">
                                            <p:txEl>
                                              <p:pRg st="0" end="0"/>
                                            </p:txEl>
                                          </p:spTgt>
                                        </p:tgtEl>
                                        <p:attrNameLst>
                                          <p:attrName>style.visibility</p:attrName>
                                        </p:attrNameLst>
                                      </p:cBhvr>
                                      <p:to>
                                        <p:strVal val="visible"/>
                                      </p:to>
                                    </p:set>
                                    <p:animEffect transition="in" filter="wipe(left)">
                                      <p:cBhvr>
                                        <p:cTn id="7" dur="500"/>
                                        <p:tgtEl>
                                          <p:spTgt spid="8345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4567">
                                            <p:txEl>
                                              <p:pRg st="0" end="0"/>
                                            </p:txEl>
                                          </p:spTgt>
                                        </p:tgtEl>
                                        <p:attrNameLst>
                                          <p:attrName>style.visibility</p:attrName>
                                        </p:attrNameLst>
                                      </p:cBhvr>
                                      <p:to>
                                        <p:strVal val="visible"/>
                                      </p:to>
                                    </p:set>
                                    <p:animEffect transition="in" filter="wipe(left)">
                                      <p:cBhvr>
                                        <p:cTn id="12" dur="500"/>
                                        <p:tgtEl>
                                          <p:spTgt spid="8345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6" grpId="0" build="p" autoUpdateAnimBg="0"/>
      <p:bldP spid="8345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bwMode="auto">
          <a:noFill/>
          <a:ln>
            <a:miter lim="800000"/>
            <a:headEnd/>
            <a:tailEnd/>
          </a:ln>
        </p:spPr>
        <p:txBody>
          <a:bodyPr/>
          <a:lstStyle/>
          <a:p>
            <a:fld id="{E80CDEC5-FEB2-4CAA-BBD8-89576367DA22}" type="slidenum">
              <a:rPr lang="en-US"/>
              <a:pPr/>
              <a:t>36</a:t>
            </a:fld>
            <a:endParaRPr lang="en-US"/>
          </a:p>
        </p:txBody>
      </p:sp>
      <p:sp>
        <p:nvSpPr>
          <p:cNvPr id="77826" name="Rectangle 3"/>
          <p:cNvSpPr>
            <a:spLocks noGrp="1" noChangeArrowheads="1"/>
          </p:cNvSpPr>
          <p:nvPr>
            <p:ph idx="4294967295"/>
          </p:nvPr>
        </p:nvSpPr>
        <p:spPr>
          <a:xfrm>
            <a:off x="1835150" y="1412875"/>
            <a:ext cx="6851650" cy="457200"/>
          </a:xfrm>
        </p:spPr>
        <p:txBody>
          <a:bodyPr/>
          <a:lstStyle/>
          <a:p>
            <a:pPr marL="0" indent="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The Fisher Equation and Inflation</a:t>
            </a:r>
          </a:p>
        </p:txBody>
      </p:sp>
      <p:sp>
        <p:nvSpPr>
          <p:cNvPr id="836614" name="Rectangle 6"/>
          <p:cNvSpPr>
            <a:spLocks noChangeArrowheads="1"/>
          </p:cNvSpPr>
          <p:nvPr/>
        </p:nvSpPr>
        <p:spPr bwMode="auto">
          <a:xfrm>
            <a:off x="1258888" y="2057400"/>
            <a:ext cx="7427912" cy="3124200"/>
          </a:xfrm>
          <a:prstGeom prst="rect">
            <a:avLst/>
          </a:prstGeom>
          <a:noFill/>
          <a:ln w="9525">
            <a:noFill/>
            <a:miter lim="800000"/>
            <a:headEnd/>
            <a:tailEnd/>
          </a:ln>
        </p:spPr>
        <p:txBody>
          <a:bodyPr/>
          <a:lstStyle/>
          <a:p>
            <a:pPr marL="1255713" indent="-342900">
              <a:lnSpc>
                <a:spcPct val="90000"/>
              </a:lnSpc>
              <a:spcBef>
                <a:spcPct val="20000"/>
              </a:spcBef>
              <a:buClr>
                <a:schemeClr val="tx1"/>
              </a:buClr>
              <a:buSzPct val="90000"/>
            </a:pPr>
            <a:r>
              <a:rPr lang="en-GB" sz="2600"/>
              <a:t>The simplified Fisher Equation is</a:t>
            </a:r>
          </a:p>
          <a:p>
            <a:pPr marL="1255713" indent="-342900">
              <a:lnSpc>
                <a:spcPct val="90000"/>
              </a:lnSpc>
              <a:spcBef>
                <a:spcPct val="20000"/>
              </a:spcBef>
              <a:buClr>
                <a:schemeClr val="tx1"/>
              </a:buClr>
              <a:buSzPct val="90000"/>
              <a:buFont typeface="Wingdings" pitchFamily="2" charset="2"/>
              <a:buChar char="Ø"/>
            </a:pPr>
            <a:endParaRPr lang="en-GB" sz="2600"/>
          </a:p>
          <a:p>
            <a:pPr marL="1255713" indent="-342900">
              <a:lnSpc>
                <a:spcPct val="90000"/>
              </a:lnSpc>
              <a:spcBef>
                <a:spcPct val="20000"/>
              </a:spcBef>
              <a:buClr>
                <a:schemeClr val="tx1"/>
              </a:buClr>
              <a:buSzPct val="90000"/>
            </a:pPr>
            <a:endParaRPr lang="en-GB" sz="2600"/>
          </a:p>
          <a:p>
            <a:pPr marL="1255713" indent="-342900">
              <a:lnSpc>
                <a:spcPct val="90000"/>
              </a:lnSpc>
              <a:spcBef>
                <a:spcPct val="20000"/>
              </a:spcBef>
              <a:buClr>
                <a:schemeClr val="tx1"/>
              </a:buClr>
              <a:buSzPct val="90000"/>
            </a:pPr>
            <a:endParaRPr lang="en-GB" sz="2600"/>
          </a:p>
          <a:p>
            <a:pPr marL="1255713" indent="-342900">
              <a:lnSpc>
                <a:spcPct val="90000"/>
              </a:lnSpc>
              <a:spcBef>
                <a:spcPct val="20000"/>
              </a:spcBef>
              <a:buClr>
                <a:schemeClr val="tx1"/>
              </a:buClr>
              <a:buSzPct val="90000"/>
            </a:pPr>
            <a:r>
              <a:rPr lang="en-GB" sz="2600"/>
              <a:t>where i = nominal interest rate</a:t>
            </a:r>
          </a:p>
          <a:p>
            <a:pPr marL="1255713" indent="-342900">
              <a:lnSpc>
                <a:spcPct val="90000"/>
              </a:lnSpc>
              <a:spcBef>
                <a:spcPct val="20000"/>
              </a:spcBef>
              <a:buClr>
                <a:schemeClr val="tx1"/>
              </a:buClr>
              <a:buSzPct val="90000"/>
            </a:pPr>
            <a:r>
              <a:rPr lang="en-GB" sz="2600"/>
              <a:t>           r = real rate of interest</a:t>
            </a:r>
          </a:p>
          <a:p>
            <a:pPr marL="1255713" indent="-342900">
              <a:lnSpc>
                <a:spcPct val="90000"/>
              </a:lnSpc>
              <a:spcBef>
                <a:spcPct val="20000"/>
              </a:spcBef>
              <a:buClr>
                <a:schemeClr val="tx1"/>
              </a:buClr>
              <a:buSzPct val="90000"/>
            </a:pPr>
            <a:r>
              <a:rPr lang="en-GB" sz="2600"/>
              <a:t>             </a:t>
            </a:r>
            <a:r>
              <a:rPr lang="en-GB" sz="2600" i="1"/>
              <a:t>= </a:t>
            </a:r>
            <a:r>
              <a:rPr lang="en-GB" sz="2600"/>
              <a:t>expected annualised price-level     </a:t>
            </a:r>
          </a:p>
          <a:p>
            <a:pPr marL="1255713" indent="-342900">
              <a:lnSpc>
                <a:spcPct val="90000"/>
              </a:lnSpc>
              <a:spcBef>
                <a:spcPct val="20000"/>
              </a:spcBef>
              <a:buClr>
                <a:schemeClr val="tx1"/>
              </a:buClr>
              <a:buSzPct val="90000"/>
            </a:pPr>
            <a:r>
              <a:rPr lang="en-GB" sz="2600"/>
              <a:t>                change.</a:t>
            </a:r>
            <a:r>
              <a:rPr lang="en-GB" sz="2600" i="1"/>
              <a:t>            </a:t>
            </a:r>
          </a:p>
          <a:p>
            <a:pPr marL="1255713" indent="-342900">
              <a:lnSpc>
                <a:spcPct val="90000"/>
              </a:lnSpc>
              <a:spcBef>
                <a:spcPct val="20000"/>
              </a:spcBef>
              <a:buClr>
                <a:schemeClr val="tx1"/>
              </a:buClr>
              <a:buSzPct val="90000"/>
            </a:pPr>
            <a:r>
              <a:rPr lang="en-GB" sz="2600"/>
              <a:t> </a:t>
            </a:r>
          </a:p>
          <a:p>
            <a:pPr marL="1255713" indent="-342900">
              <a:lnSpc>
                <a:spcPct val="90000"/>
              </a:lnSpc>
              <a:spcBef>
                <a:spcPct val="20000"/>
              </a:spcBef>
              <a:buClr>
                <a:schemeClr val="tx1"/>
              </a:buClr>
              <a:buSzPct val="90000"/>
            </a:pPr>
            <a:endParaRPr lang="en-GB" sz="2600"/>
          </a:p>
        </p:txBody>
      </p:sp>
      <p:sp>
        <p:nvSpPr>
          <p:cNvPr id="8" name="Rectangle 2"/>
          <p:cNvSpPr>
            <a:spLocks noGrp="1" noChangeArrowheads="1"/>
          </p:cNvSpPr>
          <p:nvPr>
            <p:ph type="title" idx="4294967295"/>
          </p:nvPr>
        </p:nvSpPr>
        <p:spPr>
          <a:xfrm>
            <a:off x="1835150" y="44450"/>
            <a:ext cx="6985000"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graphicFrame>
        <p:nvGraphicFramePr>
          <p:cNvPr id="1026" name="Object 7"/>
          <p:cNvGraphicFramePr>
            <a:graphicFrameLocks noChangeAspect="1"/>
          </p:cNvGraphicFramePr>
          <p:nvPr/>
        </p:nvGraphicFramePr>
        <p:xfrm>
          <a:off x="4514850" y="3327400"/>
          <a:ext cx="114300" cy="203200"/>
        </p:xfrm>
        <a:graphic>
          <a:graphicData uri="http://schemas.openxmlformats.org/presentationml/2006/ole">
            <mc:AlternateContent xmlns:mc="http://schemas.openxmlformats.org/markup-compatibility/2006">
              <mc:Choice xmlns:v="urn:schemas-microsoft-com:vml" Requires="v">
                <p:oleObj spid="_x0000_s1032" name="Equation" r:id="rId4" imgW="114120" imgH="203040" progId="Equation.3">
                  <p:embed/>
                </p:oleObj>
              </mc:Choice>
              <mc:Fallback>
                <p:oleObj name="Equation" r:id="rId4" imgW="11412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7400"/>
                        <a:ext cx="114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8"/>
          <p:cNvGraphicFramePr>
            <a:graphicFrameLocks noChangeAspect="1"/>
          </p:cNvGraphicFramePr>
          <p:nvPr/>
        </p:nvGraphicFramePr>
        <p:xfrm>
          <a:off x="3290888" y="2924175"/>
          <a:ext cx="4594225" cy="515938"/>
        </p:xfrm>
        <a:graphic>
          <a:graphicData uri="http://schemas.openxmlformats.org/presentationml/2006/ole">
            <mc:AlternateContent xmlns:mc="http://schemas.openxmlformats.org/markup-compatibility/2006">
              <mc:Choice xmlns:v="urn:schemas-microsoft-com:vml" Requires="v">
                <p:oleObj spid="_x0000_s1033" name="Equation" r:id="rId6" imgW="2895480" imgH="304560" progId="">
                  <p:embed/>
                </p:oleObj>
              </mc:Choice>
              <mc:Fallback>
                <p:oleObj name="Equation" r:id="rId6" imgW="2895480" imgH="30456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888" y="2924175"/>
                        <a:ext cx="45942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0"/>
          <p:cNvGraphicFramePr>
            <a:graphicFrameLocks noChangeAspect="1"/>
          </p:cNvGraphicFramePr>
          <p:nvPr/>
        </p:nvGraphicFramePr>
        <p:xfrm>
          <a:off x="1981200" y="4267200"/>
          <a:ext cx="571500" cy="368300"/>
        </p:xfrm>
        <a:graphic>
          <a:graphicData uri="http://schemas.openxmlformats.org/presentationml/2006/ole">
            <mc:AlternateContent xmlns:mc="http://schemas.openxmlformats.org/markup-compatibility/2006">
              <mc:Choice xmlns:v="urn:schemas-microsoft-com:vml" Requires="v">
                <p:oleObj spid="_x0000_s1034" name="Equation" r:id="rId8" imgW="571320" imgH="368280" progId="">
                  <p:embed/>
                </p:oleObj>
              </mc:Choice>
              <mc:Fallback>
                <p:oleObj name="Equation" r:id="rId8" imgW="571320" imgH="36828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267200"/>
                        <a:ext cx="57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4">
                                            <p:txEl>
                                              <p:pRg st="0" end="0"/>
                                            </p:txEl>
                                          </p:spTgt>
                                        </p:tgtEl>
                                        <p:attrNameLst>
                                          <p:attrName>style.visibility</p:attrName>
                                        </p:attrNameLst>
                                      </p:cBhvr>
                                      <p:to>
                                        <p:strVal val="visible"/>
                                      </p:to>
                                    </p:set>
                                    <p:animEffect transition="in" filter="wipe(left)">
                                      <p:cBhvr>
                                        <p:cTn id="7" dur="500"/>
                                        <p:tgtEl>
                                          <p:spTgt spid="8366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par>
                                <p:cTn id="11" presetID="22" presetClass="entr" presetSubtype="8"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left)">
                                      <p:cBhvr>
                                        <p:cTn id="13" dur="500"/>
                                        <p:tgtEl>
                                          <p:spTgt spid="10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36614">
                                            <p:txEl>
                                              <p:pRg st="4" end="4"/>
                                            </p:txEl>
                                          </p:spTgt>
                                        </p:tgtEl>
                                        <p:attrNameLst>
                                          <p:attrName>style.visibility</p:attrName>
                                        </p:attrNameLst>
                                      </p:cBhvr>
                                      <p:to>
                                        <p:strVal val="visible"/>
                                      </p:to>
                                    </p:set>
                                    <p:animEffect transition="in" filter="wipe(left)">
                                      <p:cBhvr>
                                        <p:cTn id="16" dur="500"/>
                                        <p:tgtEl>
                                          <p:spTgt spid="836614">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36614">
                                            <p:txEl>
                                              <p:pRg st="5" end="5"/>
                                            </p:txEl>
                                          </p:spTgt>
                                        </p:tgtEl>
                                        <p:attrNameLst>
                                          <p:attrName>style.visibility</p:attrName>
                                        </p:attrNameLst>
                                      </p:cBhvr>
                                      <p:to>
                                        <p:strVal val="visible"/>
                                      </p:to>
                                    </p:set>
                                    <p:animEffect transition="in" filter="wipe(left)">
                                      <p:cBhvr>
                                        <p:cTn id="19" dur="500"/>
                                        <p:tgtEl>
                                          <p:spTgt spid="836614">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6614">
                                            <p:txEl>
                                              <p:pRg st="6" end="6"/>
                                            </p:txEl>
                                          </p:spTgt>
                                        </p:tgtEl>
                                        <p:attrNameLst>
                                          <p:attrName>style.visibility</p:attrName>
                                        </p:attrNameLst>
                                      </p:cBhvr>
                                      <p:to>
                                        <p:strVal val="visible"/>
                                      </p:to>
                                    </p:set>
                                    <p:animEffect transition="in" filter="wipe(left)">
                                      <p:cBhvr>
                                        <p:cTn id="22" dur="500"/>
                                        <p:tgtEl>
                                          <p:spTgt spid="836614">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36614">
                                            <p:txEl>
                                              <p:pRg st="7" end="7"/>
                                            </p:txEl>
                                          </p:spTgt>
                                        </p:tgtEl>
                                        <p:attrNameLst>
                                          <p:attrName>style.visibility</p:attrName>
                                        </p:attrNameLst>
                                      </p:cBhvr>
                                      <p:to>
                                        <p:strVal val="visible"/>
                                      </p:to>
                                    </p:set>
                                    <p:animEffect transition="in" filter="wipe(left)">
                                      <p:cBhvr>
                                        <p:cTn id="25" dur="500"/>
                                        <p:tgtEl>
                                          <p:spTgt spid="836614">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36614">
                                            <p:txEl>
                                              <p:pRg st="8" end="8"/>
                                            </p:txEl>
                                          </p:spTgt>
                                        </p:tgtEl>
                                        <p:attrNameLst>
                                          <p:attrName>style.visibility</p:attrName>
                                        </p:attrNameLst>
                                      </p:cBhvr>
                                      <p:to>
                                        <p:strVal val="visible"/>
                                      </p:to>
                                    </p:set>
                                    <p:animEffect transition="in" filter="wipe(left)">
                                      <p:cBhvr>
                                        <p:cTn id="28" dur="500"/>
                                        <p:tgtEl>
                                          <p:spTgt spid="8366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bwMode="auto">
          <a:noFill/>
          <a:ln>
            <a:miter lim="800000"/>
            <a:headEnd/>
            <a:tailEnd/>
          </a:ln>
        </p:spPr>
        <p:txBody>
          <a:bodyPr/>
          <a:lstStyle/>
          <a:p>
            <a:fld id="{1FC3F34D-7C2B-476C-8B7E-ED6E7B535EC9}" type="slidenum">
              <a:rPr lang="en-US"/>
              <a:pPr/>
              <a:t>37</a:t>
            </a:fld>
            <a:endParaRPr lang="en-US"/>
          </a:p>
        </p:txBody>
      </p:sp>
      <p:sp>
        <p:nvSpPr>
          <p:cNvPr id="79874" name="Rectangle 3"/>
          <p:cNvSpPr>
            <a:spLocks noGrp="1" noChangeArrowheads="1"/>
          </p:cNvSpPr>
          <p:nvPr>
            <p:ph idx="4294967295"/>
          </p:nvPr>
        </p:nvSpPr>
        <p:spPr>
          <a:xfrm>
            <a:off x="1835150" y="1743075"/>
            <a:ext cx="6851650" cy="533400"/>
          </a:xfrm>
        </p:spPr>
        <p:txBody>
          <a:bodyPr/>
          <a:lstStyle/>
          <a:p>
            <a:pPr marL="0" indent="0" eaLnBrk="1" hangingPunct="1">
              <a:lnSpc>
                <a:spcPct val="90000"/>
              </a:lnSpc>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Fisher Equation example</a:t>
            </a:r>
          </a:p>
        </p:txBody>
      </p:sp>
      <p:sp>
        <p:nvSpPr>
          <p:cNvPr id="8" name="Rectangle 2"/>
          <p:cNvSpPr>
            <a:spLocks noGrp="1" noChangeArrowheads="1"/>
          </p:cNvSpPr>
          <p:nvPr>
            <p:ph type="title" idx="4294967295"/>
          </p:nvPr>
        </p:nvSpPr>
        <p:spPr>
          <a:xfrm>
            <a:off x="1854200" y="44450"/>
            <a:ext cx="6894513"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graphicFrame>
        <p:nvGraphicFramePr>
          <p:cNvPr id="2050" name="Object 2"/>
          <p:cNvGraphicFramePr>
            <a:graphicFrameLocks noChangeAspect="1"/>
          </p:cNvGraphicFramePr>
          <p:nvPr/>
        </p:nvGraphicFramePr>
        <p:xfrm>
          <a:off x="4514850" y="3327400"/>
          <a:ext cx="114300" cy="203200"/>
        </p:xfrm>
        <a:graphic>
          <a:graphicData uri="http://schemas.openxmlformats.org/presentationml/2006/ole">
            <mc:AlternateContent xmlns:mc="http://schemas.openxmlformats.org/markup-compatibility/2006">
              <mc:Choice xmlns:v="urn:schemas-microsoft-com:vml" Requires="v">
                <p:oleObj spid="_x0000_s2054" name="Equation" r:id="rId4" imgW="114120" imgH="203040" progId="Equation.3">
                  <p:embed/>
                </p:oleObj>
              </mc:Choice>
              <mc:Fallback>
                <p:oleObj name="Equation" r:id="rId4" imgW="11412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7400"/>
                        <a:ext cx="114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2771775" y="2519363"/>
          <a:ext cx="4349750" cy="2133600"/>
        </p:xfrm>
        <a:graphic>
          <a:graphicData uri="http://schemas.openxmlformats.org/presentationml/2006/ole">
            <mc:AlternateContent xmlns:mc="http://schemas.openxmlformats.org/markup-compatibility/2006">
              <mc:Choice xmlns:v="urn:schemas-microsoft-com:vml" Requires="v">
                <p:oleObj spid="_x0000_s2055" name="Equation" r:id="rId6" imgW="2743200" imgH="1358640" progId="">
                  <p:embed/>
                </p:oleObj>
              </mc:Choice>
              <mc:Fallback>
                <p:oleObj name="Equation" r:id="rId6" imgW="2743200" imgH="13586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2519363"/>
                        <a:ext cx="434975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ln>
            <a:miter lim="800000"/>
            <a:headEnd/>
            <a:tailEnd/>
          </a:ln>
        </p:spPr>
        <p:txBody>
          <a:bodyPr/>
          <a:lstStyle/>
          <a:p>
            <a:fld id="{4FEE349D-EFAA-4232-AE8E-663EE415FC89}" type="slidenum">
              <a:rPr lang="en-US"/>
              <a:pPr/>
              <a:t>38</a:t>
            </a:fld>
            <a:endParaRPr lang="en-US"/>
          </a:p>
        </p:txBody>
      </p:sp>
      <p:sp>
        <p:nvSpPr>
          <p:cNvPr id="81922" name="Rectangle 3"/>
          <p:cNvSpPr>
            <a:spLocks noGrp="1" noChangeArrowheads="1"/>
          </p:cNvSpPr>
          <p:nvPr>
            <p:ph idx="4294967295"/>
          </p:nvPr>
        </p:nvSpPr>
        <p:spPr>
          <a:xfrm>
            <a:off x="1763713" y="1484313"/>
            <a:ext cx="6923087" cy="609600"/>
          </a:xfrm>
        </p:spPr>
        <p:txBody>
          <a:bodyPr/>
          <a:lstStyle/>
          <a:p>
            <a:pPr marL="577850" indent="-577850" eaLnBrk="1" hangingPunct="1">
              <a:buFont typeface="Wingdings" pitchFamily="2" charset="2"/>
              <a:buNone/>
              <a:defRPr/>
            </a:pPr>
            <a:r>
              <a:rPr lang="en-US" sz="2600" smtClean="0">
                <a:solidFill>
                  <a:schemeClr val="hlink"/>
                </a:solidFill>
                <a:effectLst>
                  <a:outerShdw blurRad="38100" dist="38100" dir="2700000" algn="tl">
                    <a:srgbClr val="C0C0C0"/>
                  </a:outerShdw>
                </a:effectLst>
                <a:cs typeface="Arial" charset="0"/>
              </a:rPr>
              <a:t>Interest Rates: The Business Cycle and Inflation</a:t>
            </a:r>
          </a:p>
        </p:txBody>
      </p:sp>
      <p:sp>
        <p:nvSpPr>
          <p:cNvPr id="838662" name="Rectangle 6"/>
          <p:cNvSpPr>
            <a:spLocks noChangeArrowheads="1"/>
          </p:cNvSpPr>
          <p:nvPr/>
        </p:nvSpPr>
        <p:spPr bwMode="auto">
          <a:xfrm>
            <a:off x="1042988" y="2278063"/>
            <a:ext cx="7643812" cy="457200"/>
          </a:xfrm>
          <a:prstGeom prst="rect">
            <a:avLst/>
          </a:prstGeom>
          <a:noFill/>
          <a:ln w="9525">
            <a:noFill/>
            <a:miter lim="800000"/>
            <a:headEnd/>
            <a:tailEnd/>
          </a:ln>
        </p:spPr>
        <p:txBody>
          <a:bodyPr/>
          <a:lstStyle/>
          <a:p>
            <a:pPr marL="1249363" indent="-336550">
              <a:spcBef>
                <a:spcPct val="20000"/>
              </a:spcBef>
              <a:buClr>
                <a:schemeClr val="tx1"/>
              </a:buClr>
              <a:buSzPct val="90000"/>
              <a:buFont typeface="Wingdings" pitchFamily="2" charset="2"/>
              <a:buChar char="Ø"/>
            </a:pPr>
            <a:r>
              <a:rPr lang="en-US" sz="2600"/>
              <a:t>Interest rates tend to follow business cycle.</a:t>
            </a:r>
          </a:p>
        </p:txBody>
      </p:sp>
      <p:sp>
        <p:nvSpPr>
          <p:cNvPr id="838663" name="Rectangle 7"/>
          <p:cNvSpPr>
            <a:spLocks noChangeArrowheads="1"/>
          </p:cNvSpPr>
          <p:nvPr/>
        </p:nvSpPr>
        <p:spPr bwMode="auto">
          <a:xfrm>
            <a:off x="1031875" y="3243263"/>
            <a:ext cx="7643813" cy="762000"/>
          </a:xfrm>
          <a:prstGeom prst="rect">
            <a:avLst/>
          </a:prstGeom>
          <a:noFill/>
          <a:ln w="9525">
            <a:noFill/>
            <a:miter lim="800000"/>
            <a:headEnd/>
            <a:tailEnd/>
          </a:ln>
        </p:spPr>
        <p:txBody>
          <a:bodyPr/>
          <a:lstStyle/>
          <a:p>
            <a:pPr marL="1262063" indent="-349250">
              <a:spcBef>
                <a:spcPct val="20000"/>
              </a:spcBef>
              <a:buClr>
                <a:schemeClr val="tx1"/>
              </a:buClr>
              <a:buSzPct val="90000"/>
              <a:buFont typeface="Wingdings" pitchFamily="2" charset="2"/>
              <a:buChar char="Ø"/>
            </a:pPr>
            <a:r>
              <a:rPr lang="en-US" sz="2600"/>
              <a:t>During periods of economic expansion, interest rates tend to rise.</a:t>
            </a:r>
            <a:endParaRPr lang="en-US" sz="2200"/>
          </a:p>
        </p:txBody>
      </p:sp>
      <p:sp>
        <p:nvSpPr>
          <p:cNvPr id="838664" name="Rectangle 8"/>
          <p:cNvSpPr>
            <a:spLocks noChangeArrowheads="1"/>
          </p:cNvSpPr>
          <p:nvPr/>
        </p:nvSpPr>
        <p:spPr bwMode="auto">
          <a:xfrm>
            <a:off x="1042988" y="4319588"/>
            <a:ext cx="8305800" cy="838200"/>
          </a:xfrm>
          <a:prstGeom prst="rect">
            <a:avLst/>
          </a:prstGeom>
          <a:noFill/>
          <a:ln w="9525">
            <a:noFill/>
            <a:miter lim="800000"/>
            <a:headEnd/>
            <a:tailEnd/>
          </a:ln>
        </p:spPr>
        <p:txBody>
          <a:bodyPr/>
          <a:lstStyle/>
          <a:p>
            <a:pPr marL="1255713" indent="-342900">
              <a:spcBef>
                <a:spcPct val="20000"/>
              </a:spcBef>
              <a:buClr>
                <a:schemeClr val="tx1"/>
              </a:buClr>
              <a:buSzPct val="90000"/>
              <a:buFont typeface="Wingdings" pitchFamily="2" charset="2"/>
              <a:buChar char="Ø"/>
            </a:pPr>
            <a:r>
              <a:rPr lang="en-US" sz="2600"/>
              <a:t>During a recession, opposite tends to occur.</a:t>
            </a:r>
          </a:p>
        </p:txBody>
      </p:sp>
      <p:sp>
        <p:nvSpPr>
          <p:cNvPr id="8" name="Rectangle 2"/>
          <p:cNvSpPr>
            <a:spLocks noGrp="1" noChangeArrowheads="1"/>
          </p:cNvSpPr>
          <p:nvPr>
            <p:ph type="title" idx="4294967295"/>
          </p:nvPr>
        </p:nvSpPr>
        <p:spPr>
          <a:xfrm>
            <a:off x="1854200" y="53975"/>
            <a:ext cx="6894513" cy="1143000"/>
          </a:xfrm>
        </p:spPr>
        <p:txBody>
          <a:bodyPr>
            <a:noAutofit/>
          </a:bodyPr>
          <a:lstStyle/>
          <a:p>
            <a:pPr eaLnBrk="1" hangingPunct="1">
              <a:defRPr/>
            </a:pPr>
            <a:r>
              <a:rPr lang="en-US" sz="4000" smtClean="0">
                <a:effectLst>
                  <a:outerShdw blurRad="38100" dist="38100" dir="2700000" algn="tl">
                    <a:srgbClr val="C0C0C0"/>
                  </a:outerShdw>
                </a:effectLst>
              </a:rPr>
              <a:t>The Determinants of Interest Rate Levels</a:t>
            </a:r>
            <a:endParaRPr lang="en-US" sz="4000"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8662">
                                            <p:txEl>
                                              <p:pRg st="0" end="0"/>
                                            </p:txEl>
                                          </p:spTgt>
                                        </p:tgtEl>
                                        <p:attrNameLst>
                                          <p:attrName>style.visibility</p:attrName>
                                        </p:attrNameLst>
                                      </p:cBhvr>
                                      <p:to>
                                        <p:strVal val="visible"/>
                                      </p:to>
                                    </p:set>
                                    <p:animEffect transition="in" filter="wipe(left)">
                                      <p:cBhvr>
                                        <p:cTn id="7" dur="500"/>
                                        <p:tgtEl>
                                          <p:spTgt spid="838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8663">
                                            <p:txEl>
                                              <p:pRg st="0" end="0"/>
                                            </p:txEl>
                                          </p:spTgt>
                                        </p:tgtEl>
                                        <p:attrNameLst>
                                          <p:attrName>style.visibility</p:attrName>
                                        </p:attrNameLst>
                                      </p:cBhvr>
                                      <p:to>
                                        <p:strVal val="visible"/>
                                      </p:to>
                                    </p:set>
                                    <p:animEffect transition="in" filter="wipe(left)">
                                      <p:cBhvr>
                                        <p:cTn id="12" dur="500"/>
                                        <p:tgtEl>
                                          <p:spTgt spid="8386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664">
                                            <p:txEl>
                                              <p:pRg st="0" end="0"/>
                                            </p:txEl>
                                          </p:spTgt>
                                        </p:tgtEl>
                                        <p:attrNameLst>
                                          <p:attrName>style.visibility</p:attrName>
                                        </p:attrNameLst>
                                      </p:cBhvr>
                                      <p:to>
                                        <p:strVal val="visible"/>
                                      </p:to>
                                    </p:set>
                                    <p:animEffect transition="in" filter="wipe(left)">
                                      <p:cBhvr>
                                        <p:cTn id="17" dur="500"/>
                                        <p:tgtEl>
                                          <p:spTgt spid="8386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2" grpId="0" build="p" autoUpdateAnimBg="0"/>
      <p:bldP spid="838663" grpId="0" build="p" autoUpdateAnimBg="0"/>
      <p:bldP spid="83866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noFill/>
          <a:ln>
            <a:miter lim="800000"/>
            <a:headEnd/>
            <a:tailEnd/>
          </a:ln>
        </p:spPr>
        <p:txBody>
          <a:bodyPr/>
          <a:lstStyle/>
          <a:p>
            <a:fld id="{098E41C0-A687-41FA-BBD3-0D93CC7EE837}" type="slidenum">
              <a:rPr lang="en-US"/>
              <a:pPr/>
              <a:t>39</a:t>
            </a:fld>
            <a:endParaRPr lang="en-US"/>
          </a:p>
        </p:txBody>
      </p:sp>
      <p:sp>
        <p:nvSpPr>
          <p:cNvPr id="33794" name="Title 1"/>
          <p:cNvSpPr>
            <a:spLocks noGrp="1"/>
          </p:cNvSpPr>
          <p:nvPr>
            <p:ph type="title" idx="4294967295"/>
          </p:nvPr>
        </p:nvSpPr>
        <p:spPr>
          <a:xfrm>
            <a:off x="1763713" y="274638"/>
            <a:ext cx="6921500" cy="1143000"/>
          </a:xfrm>
        </p:spPr>
        <p:txBody>
          <a:bodyPr>
            <a:noAutofit/>
          </a:bodyPr>
          <a:lstStyle/>
          <a:p>
            <a:pPr eaLnBrk="1" hangingPunct="1">
              <a:defRPr/>
            </a:pPr>
            <a:r>
              <a:rPr lang="en-US" sz="3600" smtClean="0">
                <a:effectLst>
                  <a:outerShdw blurRad="38100" dist="38100" dir="2700000" algn="tl">
                    <a:srgbClr val="C0C0C0"/>
                  </a:outerShdw>
                </a:effectLst>
              </a:rPr>
              <a:t>Exhibit 2.6: Relation between Annual Inflation Rate and LTIR</a:t>
            </a:r>
          </a:p>
        </p:txBody>
      </p:sp>
      <p:pic>
        <p:nvPicPr>
          <p:cNvPr id="36868" name="Picture 5"/>
          <p:cNvPicPr>
            <a:picLocks noChangeAspect="1" noChangeArrowheads="1"/>
          </p:cNvPicPr>
          <p:nvPr/>
        </p:nvPicPr>
        <p:blipFill>
          <a:blip r:embed="rId3" cstate="print"/>
          <a:srcRect/>
          <a:stretch>
            <a:fillRect/>
          </a:stretch>
        </p:blipFill>
        <p:spPr bwMode="auto">
          <a:xfrm>
            <a:off x="2214563" y="1643063"/>
            <a:ext cx="6229350" cy="420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subTitle" idx="1"/>
          </p:nvPr>
        </p:nvSpPr>
        <p:spPr>
          <a:xfrm>
            <a:off x="2483768" y="620688"/>
            <a:ext cx="3713389" cy="792088"/>
          </a:xfrm>
        </p:spPr>
        <p:txBody>
          <a:bodyPr/>
          <a:lstStyle/>
          <a:p>
            <a:pPr algn="l" eaLnBrk="1" hangingPunct="1">
              <a:lnSpc>
                <a:spcPct val="150000"/>
              </a:lnSpc>
            </a:pPr>
            <a:r>
              <a:rPr lang="en-US" sz="1800" b="1" dirty="0" smtClean="0">
                <a:solidFill>
                  <a:srgbClr val="0070C0"/>
                </a:solidFill>
              </a:rPr>
              <a:t>UNIVERSITY OF THE AEGEAN</a:t>
            </a:r>
            <a:br>
              <a:rPr lang="en-US" sz="1800" b="1" dirty="0" smtClean="0">
                <a:solidFill>
                  <a:srgbClr val="0070C0"/>
                </a:solidFill>
              </a:rPr>
            </a:br>
            <a:r>
              <a:rPr lang="en-US" sz="1800" b="1" dirty="0" smtClean="0">
                <a:solidFill>
                  <a:srgbClr val="0070C0"/>
                </a:solidFill>
              </a:rPr>
              <a:t>Shipping, Trade &amp; Transport Dpt.</a:t>
            </a:r>
          </a:p>
          <a:p>
            <a:pPr algn="l" eaLnBrk="1" hangingPunct="1">
              <a:lnSpc>
                <a:spcPct val="150000"/>
              </a:lnSpc>
            </a:pPr>
            <a:endParaRPr lang="en-US" sz="1800" dirty="0" smtClean="0">
              <a:solidFill>
                <a:srgbClr val="008BD0"/>
              </a:solidFill>
            </a:endParaRPr>
          </a:p>
        </p:txBody>
      </p:sp>
      <p:sp>
        <p:nvSpPr>
          <p:cNvPr id="16394" name="Rectangle 7"/>
          <p:cNvSpPr>
            <a:spLocks noChangeArrowheads="1"/>
          </p:cNvSpPr>
          <p:nvPr/>
        </p:nvSpPr>
        <p:spPr bwMode="auto">
          <a:xfrm>
            <a:off x="2627784" y="2420888"/>
            <a:ext cx="3994150" cy="922660"/>
          </a:xfrm>
          <a:prstGeom prst="rect">
            <a:avLst/>
          </a:prstGeom>
          <a:noFill/>
          <a:ln w="9525">
            <a:noFill/>
            <a:miter lim="800000"/>
            <a:headEnd/>
            <a:tailEnd/>
          </a:ln>
        </p:spPr>
        <p:txBody>
          <a:bodyPr/>
          <a:lstStyle/>
          <a:p>
            <a:pPr>
              <a:lnSpc>
                <a:spcPct val="80000"/>
              </a:lnSpc>
              <a:spcBef>
                <a:spcPct val="20000"/>
              </a:spcBef>
              <a:buClr>
                <a:schemeClr val="folHlink"/>
              </a:buClr>
              <a:buSzPct val="75000"/>
              <a:buFont typeface="Wingdings" pitchFamily="2" charset="2"/>
              <a:buNone/>
            </a:pPr>
            <a:r>
              <a:rPr lang="en-US" sz="2400" b="1" dirty="0" smtClean="0">
                <a:solidFill>
                  <a:srgbClr val="0070C0"/>
                </a:solidFill>
              </a:rPr>
              <a:t>International Finance</a:t>
            </a:r>
            <a:r>
              <a:rPr lang="en-US" sz="2400" b="1" baseline="-25000" dirty="0" smtClean="0">
                <a:solidFill>
                  <a:srgbClr val="0070C0"/>
                </a:solidFill>
              </a:rPr>
              <a:t>INTFIN</a:t>
            </a:r>
            <a:endParaRPr lang="el-GR" sz="2400" b="1" baseline="-25000" dirty="0">
              <a:solidFill>
                <a:srgbClr val="0070C0"/>
              </a:solidFill>
            </a:endParaRPr>
          </a:p>
        </p:txBody>
      </p:sp>
      <p:sp>
        <p:nvSpPr>
          <p:cNvPr id="16395" name="Rectangle 8"/>
          <p:cNvSpPr>
            <a:spLocks noChangeArrowheads="1"/>
          </p:cNvSpPr>
          <p:nvPr/>
        </p:nvSpPr>
        <p:spPr bwMode="auto">
          <a:xfrm>
            <a:off x="2627784" y="4797152"/>
            <a:ext cx="3028950" cy="936104"/>
          </a:xfrm>
          <a:prstGeom prst="rect">
            <a:avLst/>
          </a:prstGeom>
          <a:noFill/>
          <a:ln w="9525">
            <a:noFill/>
            <a:miter lim="800000"/>
            <a:headEnd/>
            <a:tailEnd/>
          </a:ln>
        </p:spPr>
        <p:txBody>
          <a:bodyPr/>
          <a:lstStyle/>
          <a:p>
            <a:pPr>
              <a:lnSpc>
                <a:spcPct val="150000"/>
              </a:lnSpc>
              <a:spcBef>
                <a:spcPct val="20000"/>
              </a:spcBef>
              <a:buClr>
                <a:schemeClr val="folHlink"/>
              </a:buClr>
              <a:buSzPct val="75000"/>
              <a:buFont typeface="Wingdings" pitchFamily="2" charset="2"/>
              <a:buNone/>
            </a:pPr>
            <a:r>
              <a:rPr lang="en-US" sz="1600" b="1" dirty="0">
                <a:solidFill>
                  <a:srgbClr val="0070C0"/>
                </a:solidFill>
                <a:latin typeface="Arial" charset="0"/>
              </a:rPr>
              <a:t>Professor</a:t>
            </a:r>
            <a:br>
              <a:rPr lang="en-US" sz="1600" b="1" dirty="0">
                <a:solidFill>
                  <a:srgbClr val="0070C0"/>
                </a:solidFill>
                <a:latin typeface="Arial" charset="0"/>
              </a:rPr>
            </a:br>
            <a:r>
              <a:rPr lang="en-US" sz="1800" b="1" dirty="0">
                <a:solidFill>
                  <a:srgbClr val="0070C0"/>
                </a:solidFill>
                <a:latin typeface="Arial" charset="0"/>
              </a:rPr>
              <a:t>Theodore SYRIOPOULOS</a:t>
            </a:r>
            <a:endParaRPr lang="en-GB" sz="1800" b="1" dirty="0">
              <a:solidFill>
                <a:srgbClr val="0070C0"/>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ln>
            <a:miter lim="800000"/>
            <a:headEnd/>
            <a:tailEnd/>
          </a:ln>
        </p:spPr>
        <p:txBody>
          <a:bodyPr/>
          <a:lstStyle/>
          <a:p>
            <a:fld id="{80EF0F18-75E7-4DAA-9A75-CCF6373DAD65}" type="slidenum">
              <a:rPr lang="en-US"/>
              <a:pPr/>
              <a:t>5</a:t>
            </a:fld>
            <a:endParaRPr lang="en-US"/>
          </a:p>
        </p:txBody>
      </p:sp>
      <p:sp>
        <p:nvSpPr>
          <p:cNvPr id="5" name="Footer Placeholder 3"/>
          <p:cNvSpPr>
            <a:spLocks noGrp="1"/>
          </p:cNvSpPr>
          <p:nvPr>
            <p:ph type="ftr" sz="quarter" idx="11"/>
          </p:nvPr>
        </p:nvSpPr>
        <p:spPr>
          <a:xfrm>
            <a:off x="6407150" y="6172200"/>
            <a:ext cx="2736850" cy="685800"/>
          </a:xfrm>
        </p:spPr>
        <p:txBody>
          <a:bodyPr rtlCol="0"/>
          <a:lstStyle/>
          <a:p>
            <a:pPr algn="l" fontAlgn="auto">
              <a:spcBef>
                <a:spcPts val="0"/>
              </a:spcBef>
              <a:spcAft>
                <a:spcPts val="0"/>
              </a:spcAft>
              <a:defRPr/>
            </a:pPr>
            <a:r>
              <a:rPr lang="en-GB" dirty="0">
                <a:solidFill>
                  <a:schemeClr val="tx1">
                    <a:tint val="75000"/>
                  </a:schemeClr>
                </a:solidFill>
                <a:latin typeface="+mn-lt"/>
                <a:cs typeface="+mn-cs"/>
              </a:rPr>
              <a:t>© Copyright 2011 John Wiley &amp; Sons Ltd </a:t>
            </a:r>
          </a:p>
        </p:txBody>
      </p:sp>
      <p:pic>
        <p:nvPicPr>
          <p:cNvPr id="4100" name="Picture 5" descr="MolesFrontCover.jpg"/>
          <p:cNvPicPr>
            <a:picLocks noChangeAspect="1"/>
          </p:cNvPicPr>
          <p:nvPr/>
        </p:nvPicPr>
        <p:blipFill>
          <a:blip r:embed="rId2" cstate="print"/>
          <a:srcRect/>
          <a:stretch>
            <a:fillRect/>
          </a:stretch>
        </p:blipFill>
        <p:spPr bwMode="auto">
          <a:xfrm>
            <a:off x="0" y="0"/>
            <a:ext cx="5265738" cy="6858000"/>
          </a:xfrm>
          <a:prstGeom prst="rect">
            <a:avLst/>
          </a:prstGeom>
          <a:noFill/>
          <a:ln w="9525">
            <a:noFill/>
            <a:miter lim="800000"/>
            <a:headEnd/>
            <a:tailEnd/>
          </a:ln>
        </p:spPr>
      </p:pic>
      <p:sp>
        <p:nvSpPr>
          <p:cNvPr id="4101" name="Rectangle 6"/>
          <p:cNvSpPr>
            <a:spLocks noChangeArrowheads="1"/>
          </p:cNvSpPr>
          <p:nvPr/>
        </p:nvSpPr>
        <p:spPr bwMode="auto">
          <a:xfrm>
            <a:off x="5364163" y="1125538"/>
            <a:ext cx="3529012" cy="3138487"/>
          </a:xfrm>
          <a:prstGeom prst="rect">
            <a:avLst/>
          </a:prstGeom>
          <a:noFill/>
          <a:ln w="9525">
            <a:noFill/>
            <a:miter lim="800000"/>
            <a:headEnd/>
            <a:tailEnd/>
          </a:ln>
        </p:spPr>
        <p:txBody>
          <a:bodyPr>
            <a:spAutoFit/>
          </a:bodyPr>
          <a:lstStyle/>
          <a:p>
            <a:pPr algn="just"/>
            <a:endParaRPr lang="en-GB" b="1">
              <a:solidFill>
                <a:srgbClr val="17375E"/>
              </a:solidFill>
              <a:latin typeface="Calibri" pitchFamily="34" charset="0"/>
            </a:endParaRPr>
          </a:p>
          <a:p>
            <a:pPr algn="just"/>
            <a:r>
              <a:rPr lang="en-GB" sz="2000" b="1">
                <a:solidFill>
                  <a:srgbClr val="17375E"/>
                </a:solidFill>
                <a:latin typeface="Calibri" pitchFamily="34" charset="0"/>
              </a:rPr>
              <a:t>By Peter Moles, Robert Parrino, &amp; David Kidwell</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ISBN: 978-0-470-68370-5</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 Copyright 2011 John Wiley &amp; Sons Ltd </a:t>
            </a:r>
          </a:p>
          <a:p>
            <a:pPr algn="just"/>
            <a:endParaRPr lang="en-GB" sz="2000" b="1">
              <a:solidFill>
                <a:srgbClr val="17375E"/>
              </a:solidFill>
              <a:latin typeface="Calibri" pitchFamily="34" charset="0"/>
            </a:endParaRPr>
          </a:p>
          <a:p>
            <a:pPr algn="just"/>
            <a:r>
              <a:rPr lang="en-GB" sz="2000" b="1">
                <a:solidFill>
                  <a:srgbClr val="17375E"/>
                </a:solidFill>
                <a:latin typeface="Calibri" pitchFamily="34" charset="0"/>
              </a:rPr>
              <a:t>www.wiley.com/college/moles</a:t>
            </a:r>
            <a:endParaRPr lang="en-US" sz="2000">
              <a:solidFill>
                <a:srgbClr val="17375E"/>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bwMode="auto">
          <a:noFill/>
          <a:ln>
            <a:miter lim="800000"/>
            <a:headEnd/>
            <a:tailEnd/>
          </a:ln>
        </p:spPr>
        <p:txBody>
          <a:bodyPr/>
          <a:lstStyle/>
          <a:p>
            <a:fld id="{E43877F1-9A46-4D03-B4DB-56C57B60C8D4}" type="slidenum">
              <a:rPr lang="en-US"/>
              <a:pPr/>
              <a:t>6</a:t>
            </a:fld>
            <a:endParaRPr lang="en-US"/>
          </a:p>
        </p:txBody>
      </p:sp>
      <p:pic>
        <p:nvPicPr>
          <p:cNvPr id="5123" name="Picture 2"/>
          <p:cNvPicPr>
            <a:picLocks noChangeAspect="1" noChangeArrowheads="1"/>
          </p:cNvPicPr>
          <p:nvPr/>
        </p:nvPicPr>
        <p:blipFill>
          <a:blip r:embed="rId2" cstate="print"/>
          <a:srcRect/>
          <a:stretch>
            <a:fillRect/>
          </a:stretch>
        </p:blipFill>
        <p:spPr bwMode="auto">
          <a:xfrm>
            <a:off x="0" y="0"/>
            <a:ext cx="1763713" cy="6858000"/>
          </a:xfrm>
          <a:prstGeom prst="rect">
            <a:avLst/>
          </a:prstGeom>
          <a:noFill/>
          <a:ln w="9525">
            <a:noFill/>
            <a:miter lim="800000"/>
            <a:headEnd/>
            <a:tailEnd/>
          </a:ln>
        </p:spPr>
      </p:pic>
      <p:sp>
        <p:nvSpPr>
          <p:cNvPr id="5" name="Footer Placeholder 3"/>
          <p:cNvSpPr>
            <a:spLocks noGrp="1"/>
          </p:cNvSpPr>
          <p:nvPr>
            <p:ph type="ftr" sz="quarter" idx="11"/>
          </p:nvPr>
        </p:nvSpPr>
        <p:spPr>
          <a:xfrm>
            <a:off x="6407150" y="6172200"/>
            <a:ext cx="2736850" cy="685800"/>
          </a:xfrm>
        </p:spPr>
        <p:txBody>
          <a:bodyPr rtlCol="0"/>
          <a:lstStyle/>
          <a:p>
            <a:pPr algn="l" fontAlgn="auto">
              <a:spcBef>
                <a:spcPts val="0"/>
              </a:spcBef>
              <a:spcAft>
                <a:spcPts val="0"/>
              </a:spcAft>
              <a:defRPr/>
            </a:pPr>
            <a:r>
              <a:rPr lang="en-GB" dirty="0">
                <a:solidFill>
                  <a:schemeClr val="tx1">
                    <a:tint val="75000"/>
                  </a:schemeClr>
                </a:solidFill>
                <a:latin typeface="+mn-lt"/>
                <a:cs typeface="+mn-cs"/>
              </a:rPr>
              <a:t>© Copyright 2011 John Wiley &amp; Sons Ltd </a:t>
            </a:r>
          </a:p>
        </p:txBody>
      </p:sp>
      <p:sp>
        <p:nvSpPr>
          <p:cNvPr id="5125" name="Rectangle 2"/>
          <p:cNvSpPr txBox="1">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r>
              <a:rPr lang="en-GB" sz="4400">
                <a:latin typeface="Calibri" pitchFamily="34" charset="0"/>
              </a:rPr>
              <a:t>Chapter Two</a:t>
            </a:r>
          </a:p>
        </p:txBody>
      </p:sp>
      <p:sp>
        <p:nvSpPr>
          <p:cNvPr id="4099" name="Rectangle 3"/>
          <p:cNvSpPr>
            <a:spLocks noChangeArrowheads="1"/>
          </p:cNvSpPr>
          <p:nvPr/>
        </p:nvSpPr>
        <p:spPr bwMode="auto">
          <a:xfrm>
            <a:off x="2124075" y="2060575"/>
            <a:ext cx="6518275" cy="1600200"/>
          </a:xfrm>
          <a:prstGeom prst="rect">
            <a:avLst/>
          </a:prstGeom>
          <a:noFill/>
          <a:ln w="9525">
            <a:noFill/>
            <a:miter lim="800000"/>
            <a:headEnd/>
            <a:tailEnd/>
          </a:ln>
        </p:spPr>
        <p:txBody>
          <a:bodyPr/>
          <a:lstStyle/>
          <a:p>
            <a:pPr algn="ctr">
              <a:spcBef>
                <a:spcPct val="20000"/>
              </a:spcBef>
              <a:buFont typeface="Wingdings" pitchFamily="2" charset="2"/>
              <a:buNone/>
              <a:defRPr/>
            </a:pPr>
            <a:r>
              <a:rPr lang="en-US" sz="4000">
                <a:effectLst>
                  <a:outerShdw blurRad="38100" dist="38100" dir="2700000" algn="tl">
                    <a:srgbClr val="C0C0C0"/>
                  </a:outerShdw>
                </a:effectLst>
                <a:latin typeface="Gill Sans MT" pitchFamily="34" charset="0"/>
              </a:rPr>
              <a:t>The Financial Environment and the Level of Interest Rates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bwMode="auto">
          <a:noFill/>
          <a:ln>
            <a:miter lim="800000"/>
            <a:headEnd/>
            <a:tailEnd/>
          </a:ln>
        </p:spPr>
        <p:txBody>
          <a:bodyPr/>
          <a:lstStyle/>
          <a:p>
            <a:fld id="{684EC322-A423-40B8-9325-71DAB00B738E}" type="slidenum">
              <a:rPr lang="en-US"/>
              <a:pPr/>
              <a:t>7</a:t>
            </a:fld>
            <a:endParaRPr lang="en-US"/>
          </a:p>
        </p:txBody>
      </p:sp>
      <p:sp>
        <p:nvSpPr>
          <p:cNvPr id="87042" name="Rectangle 2"/>
          <p:cNvSpPr>
            <a:spLocks noGrp="1"/>
          </p:cNvSpPr>
          <p:nvPr>
            <p:ph type="title"/>
          </p:nvPr>
        </p:nvSpPr>
        <p:spPr>
          <a:xfrm>
            <a:off x="1763713" y="115888"/>
            <a:ext cx="6923087" cy="777875"/>
          </a:xfrm>
        </p:spPr>
        <p:txBody>
          <a:bodyPr/>
          <a:lstStyle/>
          <a:p>
            <a:pPr eaLnBrk="1" hangingPunct="1">
              <a:defRPr/>
            </a:pPr>
            <a:r>
              <a:rPr lang="en-GB" smtClean="0">
                <a:effectLst>
                  <a:outerShdw blurRad="38100" dist="38100" dir="2700000" algn="tl">
                    <a:srgbClr val="C0C0C0"/>
                  </a:outerShdw>
                </a:effectLst>
              </a:rPr>
              <a:t>Learning Objectives</a:t>
            </a:r>
          </a:p>
        </p:txBody>
      </p:sp>
      <p:sp>
        <p:nvSpPr>
          <p:cNvPr id="87043" name="Rectangle 3"/>
          <p:cNvSpPr>
            <a:spLocks noGrp="1"/>
          </p:cNvSpPr>
          <p:nvPr>
            <p:ph type="body" idx="1"/>
          </p:nvPr>
        </p:nvSpPr>
        <p:spPr>
          <a:xfrm>
            <a:off x="1763713" y="1125538"/>
            <a:ext cx="7200900" cy="5000625"/>
          </a:xfrm>
        </p:spPr>
        <p:txBody>
          <a:bodyPr/>
          <a:lstStyle/>
          <a:p>
            <a:pPr marL="609600" indent="-609600" eaLnBrk="1" hangingPunct="1">
              <a:lnSpc>
                <a:spcPct val="90000"/>
              </a:lnSpc>
              <a:buFont typeface="Arial" charset="0"/>
              <a:buAutoNum type="arabicPeriod"/>
            </a:pPr>
            <a:r>
              <a:rPr lang="en-GB" sz="2400" smtClean="0"/>
              <a:t>Discuss the primary role of the financial system in the economy and describe the two basic ways in which fund transfers take place.</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Discuss direct financing and the important role that investment banks play in this process.</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Describe the primary and secondary markets and explain why secondary markets are so important to business.</a:t>
            </a:r>
          </a:p>
          <a:p>
            <a:pPr marL="609600" indent="-609600" eaLnBrk="1" hangingPunct="1">
              <a:lnSpc>
                <a:spcPct val="90000"/>
              </a:lnSpc>
              <a:buFont typeface="Arial" charset="0"/>
              <a:buAutoNum type="arabicPeriod"/>
            </a:pPr>
            <a:endParaRPr lang="en-GB" sz="2400" smtClean="0"/>
          </a:p>
          <a:p>
            <a:pPr marL="609600" indent="-609600" eaLnBrk="1" hangingPunct="1">
              <a:lnSpc>
                <a:spcPct val="90000"/>
              </a:lnSpc>
              <a:buFont typeface="Arial" charset="0"/>
              <a:buAutoNum type="arabicPeriod"/>
            </a:pPr>
            <a:r>
              <a:rPr lang="en-GB" sz="2400" smtClean="0"/>
              <a:t>Explain why money markets are important financial markets for large companies.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 calcmode="lin" valueType="num">
                                      <p:cBhvr additive="base">
                                        <p:cTn id="13"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anim calcmode="lin" valueType="num">
                                      <p:cBhvr additive="base">
                                        <p:cTn id="19" dur="500" fill="hold"/>
                                        <p:tgtEl>
                                          <p:spTgt spid="870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anim calcmode="lin" valueType="num">
                                      <p:cBhvr additive="base">
                                        <p:cTn id="25" dur="500" fill="hold"/>
                                        <p:tgtEl>
                                          <p:spTgt spid="870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bwMode="auto">
          <a:noFill/>
          <a:ln>
            <a:miter lim="800000"/>
            <a:headEnd/>
            <a:tailEnd/>
          </a:ln>
        </p:spPr>
        <p:txBody>
          <a:bodyPr/>
          <a:lstStyle/>
          <a:p>
            <a:fld id="{77E854E0-4370-4305-8CB9-A0ABB941D866}" type="slidenum">
              <a:rPr lang="en-US"/>
              <a:pPr/>
              <a:t>8</a:t>
            </a:fld>
            <a:endParaRPr lang="en-US"/>
          </a:p>
        </p:txBody>
      </p:sp>
      <p:sp>
        <p:nvSpPr>
          <p:cNvPr id="88066" name="Rectangle 2"/>
          <p:cNvSpPr>
            <a:spLocks noGrp="1"/>
          </p:cNvSpPr>
          <p:nvPr>
            <p:ph type="title"/>
          </p:nvPr>
        </p:nvSpPr>
        <p:spPr>
          <a:xfrm>
            <a:off x="1763713" y="115888"/>
            <a:ext cx="6923087" cy="777875"/>
          </a:xfrm>
        </p:spPr>
        <p:txBody>
          <a:bodyPr/>
          <a:lstStyle/>
          <a:p>
            <a:pPr eaLnBrk="1" hangingPunct="1">
              <a:defRPr/>
            </a:pPr>
            <a:r>
              <a:rPr lang="en-GB" smtClean="0">
                <a:effectLst>
                  <a:outerShdw blurRad="38100" dist="38100" dir="2700000" algn="tl">
                    <a:srgbClr val="C0C0C0"/>
                  </a:outerShdw>
                </a:effectLst>
              </a:rPr>
              <a:t>Learning Objectives</a:t>
            </a:r>
          </a:p>
        </p:txBody>
      </p:sp>
      <p:sp>
        <p:nvSpPr>
          <p:cNvPr id="88067" name="Rectangle 3"/>
          <p:cNvSpPr>
            <a:spLocks noGrp="1"/>
          </p:cNvSpPr>
          <p:nvPr>
            <p:ph type="body" idx="1"/>
          </p:nvPr>
        </p:nvSpPr>
        <p:spPr>
          <a:xfrm>
            <a:off x="1763713" y="1125538"/>
            <a:ext cx="7200900" cy="5000625"/>
          </a:xfrm>
        </p:spPr>
        <p:txBody>
          <a:bodyPr/>
          <a:lstStyle/>
          <a:p>
            <a:pPr marL="609600" indent="-609600" eaLnBrk="1" hangingPunct="1">
              <a:buFont typeface="Arial" charset="0"/>
              <a:buAutoNum type="arabicPeriod" startAt="5"/>
            </a:pPr>
            <a:r>
              <a:rPr lang="en-GB" sz="2400" smtClean="0"/>
              <a:t>Discuss the important stock market exchanges and indices.</a:t>
            </a:r>
          </a:p>
          <a:p>
            <a:pPr marL="609600" indent="-609600" eaLnBrk="1" hangingPunct="1">
              <a:buFont typeface="Arial" charset="0"/>
              <a:buAutoNum type="arabicPeriod" startAt="5"/>
            </a:pPr>
            <a:endParaRPr lang="en-GB" sz="2400" smtClean="0"/>
          </a:p>
          <a:p>
            <a:pPr marL="609600" indent="-609600" eaLnBrk="1" hangingPunct="1">
              <a:buFont typeface="Arial" charset="0"/>
              <a:buAutoNum type="arabicPeriod" startAt="5"/>
            </a:pPr>
            <a:r>
              <a:rPr lang="en-GB" sz="2400" smtClean="0"/>
              <a:t>Explain how financial institutions serve consumers and small businesses that are unable to participate in the direct financial markets and describe how companies use the financial system.</a:t>
            </a:r>
          </a:p>
          <a:p>
            <a:pPr marL="609600" indent="-609600" eaLnBrk="1" hangingPunct="1">
              <a:buFont typeface="Arial" charset="0"/>
              <a:buAutoNum type="arabicPeriod" startAt="5"/>
            </a:pPr>
            <a:endParaRPr lang="en-GB" sz="2400" smtClean="0"/>
          </a:p>
          <a:p>
            <a:pPr marL="609600" indent="-609600" eaLnBrk="1" hangingPunct="1">
              <a:buFont typeface="Arial" charset="0"/>
              <a:buAutoNum type="arabicPeriod" startAt="5"/>
            </a:pPr>
            <a:r>
              <a:rPr lang="en-GB" sz="2400" smtClean="0"/>
              <a:t>Explain how the real rate of interest is determined in the economy, differentiate between the real rate and the nominal rate of interest and be able to compute the nominal or real rate of interest.</a:t>
            </a:r>
          </a:p>
          <a:p>
            <a:pPr marL="609600" indent="-609600" eaLnBrk="1" hangingPunct="1">
              <a:buFont typeface="Arial" charset="0"/>
              <a:buAutoNum type="arabicPeriod" startAt="5"/>
            </a:pPr>
            <a:endParaRPr lang="en-GB"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 calcmode="lin" valueType="num">
                                      <p:cBhvr additive="base">
                                        <p:cTn id="13"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 calcmode="lin" valueType="num">
                                      <p:cBhvr additive="base">
                                        <p:cTn id="19"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bwMode="auto">
          <a:noFill/>
          <a:ln>
            <a:miter lim="800000"/>
            <a:headEnd/>
            <a:tailEnd/>
          </a:ln>
        </p:spPr>
        <p:txBody>
          <a:bodyPr/>
          <a:lstStyle/>
          <a:p>
            <a:fld id="{031E8A99-0AAB-480A-AD99-5A9A3A0CBE7F}" type="slidenum">
              <a:rPr lang="en-US"/>
              <a:pPr/>
              <a:t>9</a:t>
            </a:fld>
            <a:endParaRPr lang="en-US"/>
          </a:p>
        </p:txBody>
      </p:sp>
      <p:sp>
        <p:nvSpPr>
          <p:cNvPr id="8195" name="Rectangle 5"/>
          <p:cNvSpPr>
            <a:spLocks noGrp="1" noChangeArrowheads="1"/>
          </p:cNvSpPr>
          <p:nvPr>
            <p:ph type="title" idx="4294967295"/>
          </p:nvPr>
        </p:nvSpPr>
        <p:spPr>
          <a:xfrm>
            <a:off x="2051050" y="2257425"/>
            <a:ext cx="4114800" cy="549275"/>
          </a:xfrm>
          <a:noFill/>
        </p:spPr>
        <p:txBody>
          <a:bodyPr>
            <a:spAutoFit/>
          </a:bodyPr>
          <a:lstStyle/>
          <a:p>
            <a:pPr algn="l" eaLnBrk="1" hangingPunct="1"/>
            <a:r>
              <a:rPr lang="en-US" sz="3000" smtClean="0">
                <a:latin typeface="Arial" charset="0"/>
                <a:cs typeface="Arial" charset="0"/>
                <a:hlinkClick r:id="rId3" action="ppaction://hlinksldjump"/>
              </a:rPr>
              <a:t>Direct Financing</a:t>
            </a:r>
            <a:endParaRPr lang="en-US" sz="3000" smtClean="0">
              <a:latin typeface="Arial" charset="0"/>
              <a:cs typeface="Arial" charset="0"/>
            </a:endParaRPr>
          </a:p>
        </p:txBody>
      </p:sp>
      <p:sp>
        <p:nvSpPr>
          <p:cNvPr id="5122" name="Rectangle 2"/>
          <p:cNvSpPr>
            <a:spLocks noGrp="1" noChangeArrowheads="1"/>
          </p:cNvSpPr>
          <p:nvPr>
            <p:ph idx="4294967295"/>
          </p:nvPr>
        </p:nvSpPr>
        <p:spPr>
          <a:xfrm>
            <a:off x="2127250" y="533400"/>
            <a:ext cx="7620000" cy="685800"/>
          </a:xfrm>
        </p:spPr>
        <p:txBody>
          <a:bodyPr>
            <a:noAutofit/>
          </a:bodyPr>
          <a:lstStyle/>
          <a:p>
            <a:pPr marL="0" indent="0" eaLnBrk="1" hangingPunct="1">
              <a:buFont typeface="Wingdings" pitchFamily="2" charset="2"/>
              <a:buNone/>
              <a:defRPr/>
            </a:pPr>
            <a:r>
              <a:rPr lang="en-US" sz="4000" smtClean="0">
                <a:solidFill>
                  <a:schemeClr val="tx2"/>
                </a:solidFill>
                <a:effectLst>
                  <a:outerShdw blurRad="38100" dist="38100" dir="2700000" algn="tl">
                    <a:srgbClr val="C0C0C0"/>
                  </a:outerShdw>
                </a:effectLst>
                <a:latin typeface="Gill Sans MT" pitchFamily="34" charset="0"/>
                <a:cs typeface="Arial" charset="0"/>
              </a:rPr>
              <a:t>Quick Links</a:t>
            </a:r>
          </a:p>
        </p:txBody>
      </p:sp>
      <p:sp>
        <p:nvSpPr>
          <p:cNvPr id="8197" name="Rectangle 3"/>
          <p:cNvSpPr>
            <a:spLocks noChangeArrowheads="1"/>
          </p:cNvSpPr>
          <p:nvPr/>
        </p:nvSpPr>
        <p:spPr bwMode="auto">
          <a:xfrm>
            <a:off x="2051050" y="2819400"/>
            <a:ext cx="7772400" cy="1295400"/>
          </a:xfrm>
          <a:prstGeom prst="rect">
            <a:avLst/>
          </a:prstGeom>
          <a:noFill/>
          <a:ln w="9525">
            <a:noFill/>
            <a:miter lim="800000"/>
            <a:headEnd/>
            <a:tailEnd/>
          </a:ln>
        </p:spPr>
        <p:txBody>
          <a:bodyPr/>
          <a:lstStyle/>
          <a:p>
            <a:pPr marL="342900" indent="-342900" algn="ctr">
              <a:lnSpc>
                <a:spcPct val="90000"/>
              </a:lnSpc>
              <a:spcBef>
                <a:spcPct val="20000"/>
              </a:spcBef>
              <a:buClr>
                <a:schemeClr val="tx1"/>
              </a:buClr>
              <a:buSzPct val="90000"/>
              <a:buFont typeface="Wingdings" pitchFamily="2" charset="2"/>
              <a:buNone/>
              <a:tabLst>
                <a:tab pos="171450" algn="l"/>
              </a:tabLst>
            </a:pPr>
            <a:endParaRPr lang="en-GB" sz="2600"/>
          </a:p>
        </p:txBody>
      </p:sp>
      <p:sp>
        <p:nvSpPr>
          <p:cNvPr id="8198" name="Rectangle 4"/>
          <p:cNvSpPr>
            <a:spLocks noChangeArrowheads="1"/>
          </p:cNvSpPr>
          <p:nvPr/>
        </p:nvSpPr>
        <p:spPr bwMode="auto">
          <a:xfrm>
            <a:off x="2051050" y="1660525"/>
            <a:ext cx="5715000" cy="488950"/>
          </a:xfrm>
          <a:prstGeom prst="rect">
            <a:avLst/>
          </a:prstGeom>
          <a:noFill/>
          <a:ln w="12700" cap="sq">
            <a:noFill/>
            <a:miter lim="800000"/>
            <a:headEnd type="none" w="sm" len="sm"/>
            <a:tailEnd type="none" w="sm" len="sm"/>
          </a:ln>
        </p:spPr>
        <p:txBody>
          <a:bodyPr>
            <a:spAutoFit/>
          </a:bodyPr>
          <a:lstStyle/>
          <a:p>
            <a:r>
              <a:rPr lang="en-US" sz="2600">
                <a:hlinkClick r:id="rId4" action="ppaction://hlinksldjump"/>
              </a:rPr>
              <a:t>The Financial System</a:t>
            </a:r>
            <a:endParaRPr lang="en-US" sz="2600"/>
          </a:p>
        </p:txBody>
      </p:sp>
      <p:sp>
        <p:nvSpPr>
          <p:cNvPr id="8199" name="Rectangle 6"/>
          <p:cNvSpPr>
            <a:spLocks noChangeArrowheads="1"/>
          </p:cNvSpPr>
          <p:nvPr/>
        </p:nvSpPr>
        <p:spPr bwMode="auto">
          <a:xfrm>
            <a:off x="2051050" y="2895600"/>
            <a:ext cx="5638800" cy="533400"/>
          </a:xfrm>
          <a:prstGeom prst="rect">
            <a:avLst/>
          </a:prstGeom>
          <a:noFill/>
          <a:ln w="9525">
            <a:noFill/>
            <a:miter lim="800000"/>
            <a:headEnd/>
            <a:tailEnd/>
          </a:ln>
        </p:spPr>
        <p:txBody>
          <a:bodyPr anchor="ctr"/>
          <a:lstStyle/>
          <a:p>
            <a:r>
              <a:rPr lang="en-US" sz="2600">
                <a:hlinkClick r:id="rId5" action="ppaction://hlinksldjump"/>
              </a:rPr>
              <a:t>Types of Financial Markets</a:t>
            </a:r>
            <a:endParaRPr lang="en-US" sz="2600"/>
          </a:p>
        </p:txBody>
      </p:sp>
      <p:sp>
        <p:nvSpPr>
          <p:cNvPr id="8200" name="Rectangle 7"/>
          <p:cNvSpPr>
            <a:spLocks noChangeArrowheads="1"/>
          </p:cNvSpPr>
          <p:nvPr/>
        </p:nvSpPr>
        <p:spPr bwMode="auto">
          <a:xfrm>
            <a:off x="2051050" y="4191000"/>
            <a:ext cx="6553200" cy="381000"/>
          </a:xfrm>
          <a:prstGeom prst="rect">
            <a:avLst/>
          </a:prstGeom>
          <a:noFill/>
          <a:ln w="9525">
            <a:noFill/>
            <a:miter lim="800000"/>
            <a:headEnd/>
            <a:tailEnd/>
          </a:ln>
        </p:spPr>
        <p:txBody>
          <a:bodyPr anchor="ctr"/>
          <a:lstStyle/>
          <a:p>
            <a:r>
              <a:rPr lang="en-US" sz="2600">
                <a:hlinkClick r:id="rId6" action="ppaction://hlinksldjump"/>
              </a:rPr>
              <a:t>Financial Institutions and Their Services</a:t>
            </a:r>
            <a:endParaRPr lang="en-US" sz="2600"/>
          </a:p>
        </p:txBody>
      </p:sp>
      <p:sp>
        <p:nvSpPr>
          <p:cNvPr id="8201" name="Rectangle 8"/>
          <p:cNvSpPr>
            <a:spLocks noChangeArrowheads="1"/>
          </p:cNvSpPr>
          <p:nvPr/>
        </p:nvSpPr>
        <p:spPr bwMode="auto">
          <a:xfrm>
            <a:off x="2051050" y="4876800"/>
            <a:ext cx="6858000" cy="533400"/>
          </a:xfrm>
          <a:prstGeom prst="rect">
            <a:avLst/>
          </a:prstGeom>
          <a:noFill/>
          <a:ln w="9525">
            <a:noFill/>
            <a:miter lim="800000"/>
            <a:headEnd/>
            <a:tailEnd/>
          </a:ln>
        </p:spPr>
        <p:txBody>
          <a:bodyPr anchor="ctr"/>
          <a:lstStyle/>
          <a:p>
            <a:r>
              <a:rPr lang="en-US" sz="2600">
                <a:hlinkClick r:id="rId7" action="ppaction://hlinksldjump"/>
              </a:rPr>
              <a:t>The Determinants of Interest Rate Levels</a:t>
            </a:r>
            <a:endParaRPr lang="en-US" sz="2600"/>
          </a:p>
        </p:txBody>
      </p:sp>
      <p:sp>
        <p:nvSpPr>
          <p:cNvPr id="8202" name="TextBox 8"/>
          <p:cNvSpPr txBox="1">
            <a:spLocks noChangeArrowheads="1"/>
          </p:cNvSpPr>
          <p:nvPr/>
        </p:nvSpPr>
        <p:spPr bwMode="auto">
          <a:xfrm>
            <a:off x="2051050" y="3505200"/>
            <a:ext cx="5257800" cy="488950"/>
          </a:xfrm>
          <a:prstGeom prst="rect">
            <a:avLst/>
          </a:prstGeom>
          <a:noFill/>
          <a:ln w="9525">
            <a:noFill/>
            <a:miter lim="800000"/>
            <a:headEnd/>
            <a:tailEnd/>
          </a:ln>
        </p:spPr>
        <p:txBody>
          <a:bodyPr>
            <a:spAutoFit/>
          </a:bodyPr>
          <a:lstStyle/>
          <a:p>
            <a:r>
              <a:rPr lang="en-US" sz="2600">
                <a:hlinkClick r:id="rId8" action="ppaction://hlinksldjump"/>
              </a:rPr>
              <a:t>The Stock Market</a:t>
            </a:r>
            <a:endParaRPr lang="en-US" sz="26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1715</Words>
  <Application>Microsoft Office PowerPoint</Application>
  <PresentationFormat>On-screen Show (4:3)</PresentationFormat>
  <Paragraphs>255</Paragraphs>
  <Slides>39</Slides>
  <Notes>33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Office Theme</vt:lpstr>
      <vt:lpstr>1_Office Theme</vt:lpstr>
      <vt:lpstr>Θέμα του Office</vt:lpstr>
      <vt:lpstr>Equation</vt:lpstr>
      <vt:lpstr>Διεθνής Χρηματοοικονομική</vt:lpstr>
      <vt:lpstr>Άδειες Χρήσης</vt:lpstr>
      <vt:lpstr>Χρηματοδότηση</vt:lpstr>
      <vt:lpstr>PowerPoint Presentation</vt:lpstr>
      <vt:lpstr>PowerPoint Presentation</vt:lpstr>
      <vt:lpstr>PowerPoint Presentation</vt:lpstr>
      <vt:lpstr>Learning Objectives</vt:lpstr>
      <vt:lpstr>Learning Objectives</vt:lpstr>
      <vt:lpstr>Direct Financing</vt:lpstr>
      <vt:lpstr>The Financial System</vt:lpstr>
      <vt:lpstr>The Financial System</vt:lpstr>
      <vt:lpstr>Exhibit 2.1: Flow of Funds Through the Financial System</vt:lpstr>
      <vt:lpstr>Direct Financing</vt:lpstr>
      <vt:lpstr>Direct Financing</vt:lpstr>
      <vt:lpstr>Types of Financial Markets</vt:lpstr>
      <vt:lpstr>Types of Financial Markets</vt:lpstr>
      <vt:lpstr>Types of Financial Markets</vt:lpstr>
      <vt:lpstr>Types of Financial Markets</vt:lpstr>
      <vt:lpstr>Types of Financial Markets</vt:lpstr>
      <vt:lpstr>Types of Financial Markets</vt:lpstr>
      <vt:lpstr>Exhibit 2.2: Eurozone Money Market and Capital Market Outstanding Amounts by Category </vt:lpstr>
      <vt:lpstr>Types of Financial Markets</vt:lpstr>
      <vt:lpstr>The Stock Market</vt:lpstr>
      <vt:lpstr>The Stock Market</vt:lpstr>
      <vt:lpstr>The Stock Market</vt:lpstr>
      <vt:lpstr>Exhibit 2.3: Selected National, International and Sector Indices</vt:lpstr>
      <vt:lpstr>Financial Institutions and Their Services</vt:lpstr>
      <vt:lpstr>Financial Institutions and Their Services</vt:lpstr>
      <vt:lpstr>Financial Institutions and Their Services</vt:lpstr>
      <vt:lpstr>Financial Institutions and Their Services</vt:lpstr>
      <vt:lpstr>Exhibit 2.4: Cash Flows between the Firm and Financial System</vt:lpstr>
      <vt:lpstr>The Determinants of Interest Rate Levels</vt:lpstr>
      <vt:lpstr>Exhibit 2.5: The Determinants of the Equilibrium Rate of Interest</vt:lpstr>
      <vt:lpstr>The Determinants of Interest Rate Levels</vt:lpstr>
      <vt:lpstr>The Determinants of Interest Rate Levels</vt:lpstr>
      <vt:lpstr>The Determinants of Interest Rate Levels</vt:lpstr>
      <vt:lpstr>The Determinants of Interest Rate Levels</vt:lpstr>
      <vt:lpstr>The Determinants of Interest Rate Levels</vt:lpstr>
      <vt:lpstr>Exhibit 2.6: Relation between Annual Inflation Rate and LTIR</vt:lpstr>
    </vt:vector>
  </TitlesOfParts>
  <Company>John Wiley and Sons,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WileyService</dc:creator>
  <cp:lastModifiedBy>user</cp:lastModifiedBy>
  <cp:revision>22</cp:revision>
  <dcterms:created xsi:type="dcterms:W3CDTF">2010-10-07T09:37:22Z</dcterms:created>
  <dcterms:modified xsi:type="dcterms:W3CDTF">2015-11-27T09:38:48Z</dcterms:modified>
</cp:coreProperties>
</file>