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  <p:sldMasterId id="2147484876" r:id="rId2"/>
  </p:sldMasterIdLst>
  <p:notesMasterIdLst>
    <p:notesMasterId r:id="rId34"/>
  </p:notesMasterIdLst>
  <p:sldIdLst>
    <p:sldId id="717" r:id="rId3"/>
    <p:sldId id="718" r:id="rId4"/>
    <p:sldId id="719" r:id="rId5"/>
    <p:sldId id="684" r:id="rId6"/>
    <p:sldId id="685" r:id="rId7"/>
    <p:sldId id="686" r:id="rId8"/>
    <p:sldId id="687" r:id="rId9"/>
    <p:sldId id="688" r:id="rId10"/>
    <p:sldId id="689" r:id="rId11"/>
    <p:sldId id="690" r:id="rId12"/>
    <p:sldId id="691" r:id="rId13"/>
    <p:sldId id="692" r:id="rId14"/>
    <p:sldId id="693" r:id="rId15"/>
    <p:sldId id="694" r:id="rId16"/>
    <p:sldId id="695" r:id="rId17"/>
    <p:sldId id="696" r:id="rId18"/>
    <p:sldId id="697" r:id="rId19"/>
    <p:sldId id="699" r:id="rId20"/>
    <p:sldId id="700" r:id="rId21"/>
    <p:sldId id="704" r:id="rId22"/>
    <p:sldId id="705" r:id="rId23"/>
    <p:sldId id="706" r:id="rId24"/>
    <p:sldId id="707" r:id="rId25"/>
    <p:sldId id="709" r:id="rId26"/>
    <p:sldId id="710" r:id="rId27"/>
    <p:sldId id="711" r:id="rId28"/>
    <p:sldId id="712" r:id="rId29"/>
    <p:sldId id="713" r:id="rId30"/>
    <p:sldId id="714" r:id="rId31"/>
    <p:sldId id="715" r:id="rId32"/>
    <p:sldId id="716" r:id="rId33"/>
  </p:sldIdLst>
  <p:sldSz cx="9144000" cy="6858000" type="screen4x3"/>
  <p:notesSz cx="6858000" cy="9144000"/>
  <p:defaultTextStyle>
    <a:defPPr>
      <a:defRPr lang="el-G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9900"/>
    <a:srgbClr val="000066"/>
    <a:srgbClr val="FAFAB8"/>
    <a:srgbClr val="FF0066"/>
    <a:srgbClr val="C3DEEB"/>
    <a:srgbClr val="660033"/>
    <a:srgbClr val="663300"/>
    <a:srgbClr val="00003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4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686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noProof="0" smtClean="0"/>
              <a:t>Δεύτερου επιπέδου</a:t>
            </a:r>
          </a:p>
          <a:p>
            <a:pPr lvl="2"/>
            <a:r>
              <a:rPr lang="el-GR" altLang="el-GR" noProof="0" smtClean="0"/>
              <a:t>Τρίτου επιπέδου</a:t>
            </a:r>
          </a:p>
          <a:p>
            <a:pPr lvl="3"/>
            <a:r>
              <a:rPr lang="el-GR" altLang="el-GR" noProof="0" smtClean="0"/>
              <a:t>Τέταρτου επιπέδου</a:t>
            </a:r>
          </a:p>
          <a:p>
            <a:pPr lvl="4"/>
            <a:r>
              <a:rPr lang="el-GR" altLang="el-GR" noProof="0" smtClean="0"/>
              <a:t>Πέμπτου επιπέδου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27425BA1-9A47-425C-B0AB-07985CF8B5F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4217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3302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463675" y="3549650"/>
            <a:ext cx="2971800" cy="1588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31750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4708525" y="3549650"/>
            <a:ext cx="2971800" cy="1588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31750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540250" y="3525838"/>
            <a:ext cx="46038" cy="46037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  <a:effectLst>
            <a:outerShdw blurRad="31750" algn="tl" rotWithShape="0">
              <a:srgbClr val="808080">
                <a:alpha val="5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C60D2F-B7C4-4305-91D2-D303B7943FBC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215C-85CE-4D48-B6D1-597D647EB54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9766E-BB4E-4952-A7B6-9FE52D13D8D8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GB" altLang="el-GR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l-GR"/>
              <a:t>Διαλέξεις 12&amp;13 - Δ΄ Εξάμηνο, 2011                             Π.Κουσούλης, ΤΜΣ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7A67D3-9582-40F6-B64F-EF072578EA32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nl-NL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nl-NL" alt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8F633A-7B1C-4716-9C72-5C7D7A3F8907}" type="slidenum">
              <a:rPr lang="nl-NL" altLang="el-GR"/>
              <a:pPr>
                <a:defRPr/>
              </a:pPr>
              <a:t>‹#›</a:t>
            </a:fld>
            <a:endParaRPr lang="nl-NL" alt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e-DE" alt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e-DE" alt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12CEEA-3E4F-483B-8A1E-7CB4329CAB52}" type="slidenum">
              <a:rPr lang="de-DE" altLang="el-GR"/>
              <a:pPr>
                <a:defRPr/>
              </a:pPr>
              <a:t>‹#›</a:t>
            </a:fld>
            <a:endParaRPr lang="de-DE" alt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60D2F-B7C4-4305-91D2-D303B7943FBC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EEE3A6-ED83-49AB-900D-F9E0B646B43F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914D9-EFEB-4952-8979-8AD3CEA3AB9C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76CA4-C2D7-4689-AF78-E48043680602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2EDB9-3426-4168-B157-8247087A3C5B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EE3A6-ED83-49AB-900D-F9E0B646B43F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534A07-22A7-4013-95FA-FA99A980BAF1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10A994-77A8-4EF7-B56E-401E63EBE6A4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4A086-028C-4F9A-9519-2FC1C14495B1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54084-763A-4914-AC86-46D68272344A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0215C-85CE-4D48-B6D1-597D647EB54A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9766E-BB4E-4952-A7B6-9FE52D13D8D8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685800" y="4916488"/>
            <a:ext cx="7924800" cy="4762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31750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5914D9-EFEB-4952-8979-8AD3CEA3AB9C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76CA4-C2D7-4689-AF78-E48043680602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63563" y="2179638"/>
            <a:ext cx="3748087" cy="1587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blurRad="34925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4754563" y="2179638"/>
            <a:ext cx="3749675" cy="1587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blurRad="34925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82EDB9-3426-4168-B157-8247087A3C5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34A07-22A7-4013-95FA-FA99A980BAF1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0A994-77A8-4EF7-B56E-401E63EBE6A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A086-028C-4F9A-9519-2FC1C14495B1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54084-763A-4914-AC86-46D68272344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l-GR" altLang="el-GR"/>
              <a:t>Αναπληρώσεις</a:t>
            </a:r>
            <a:endParaRPr lang="en-US" alt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l-GR" altLang="el-GR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1600" smtClean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8287514-2114-4F7C-BD32-07B8C2658902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70" r:id="rId1"/>
    <p:sldLayoutId id="2147484862" r:id="rId2"/>
    <p:sldLayoutId id="2147484871" r:id="rId3"/>
    <p:sldLayoutId id="2147484863" r:id="rId4"/>
    <p:sldLayoutId id="2147484872" r:id="rId5"/>
    <p:sldLayoutId id="2147484864" r:id="rId6"/>
    <p:sldLayoutId id="2147484865" r:id="rId7"/>
    <p:sldLayoutId id="2147484866" r:id="rId8"/>
    <p:sldLayoutId id="2147484867" r:id="rId9"/>
    <p:sldLayoutId id="2147484868" r:id="rId10"/>
    <p:sldLayoutId id="2147484869" r:id="rId11"/>
    <p:sldLayoutId id="2147484873" r:id="rId12"/>
    <p:sldLayoutId id="2147484874" r:id="rId13"/>
    <p:sldLayoutId id="2147484875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l-GR" altLang="el-GR" smtClean="0"/>
              <a:t>Αναπληρώσεις</a:t>
            </a:r>
            <a:endParaRPr lang="en-US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l-GR" altLang="el-GR" smtClean="0"/>
              <a:t>Διαλέξεις 12&amp;13 - Δ΄ Εξάμηνο, 2011                             Π.Κουσούλης, ΤΜΣ</a:t>
            </a:r>
            <a:endParaRPr lang="en-US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287514-2114-4F7C-BD32-07B8C2658902}" type="slidenum">
              <a:rPr lang="en-US" altLang="el-GR" smtClean="0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772400" cy="1470025"/>
          </a:xfrm>
        </p:spPr>
        <p:txBody>
          <a:bodyPr>
            <a:normAutofit/>
          </a:bodyPr>
          <a:lstStyle/>
          <a:p>
            <a:r>
              <a:rPr lang="el-GR" b="1" dirty="0" smtClean="0"/>
              <a:t>Αιγυπτιακή Αρχαιολογία 1: Τα μεγάλα βασίλεια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496944" cy="2160240"/>
          </a:xfrm>
        </p:spPr>
        <p:txBody>
          <a:bodyPr>
            <a:noAutofit/>
          </a:bodyPr>
          <a:lstStyle/>
          <a:p>
            <a:r>
              <a:rPr lang="el-GR" sz="2800" b="1" smtClean="0">
                <a:solidFill>
                  <a:schemeClr val="tx1"/>
                </a:solidFill>
                <a:latin typeface="+mj-lt"/>
              </a:rPr>
              <a:t>Ενότητα 8: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l-GR" altLang="el-GR" sz="28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Αρχαιολογία της αιγυπτιακής κοσμοθεωρίας ΙΙ</a:t>
            </a:r>
            <a:r>
              <a:rPr lang="en-US" altLang="el-GR" sz="28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I</a:t>
            </a:r>
            <a:r>
              <a:rPr lang="el-GR" altLang="el-GR" sz="28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: </a:t>
            </a:r>
            <a:r>
              <a:rPr lang="en-US" altLang="el-GR" sz="2800" dirty="0" err="1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mAat</a:t>
            </a:r>
            <a:r>
              <a:rPr lang="el-GR" altLang="el-GR" sz="28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en-US" altLang="el-GR" sz="28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vs. </a:t>
            </a:r>
            <a:r>
              <a:rPr lang="en-US" altLang="el-GR" sz="2800" dirty="0" err="1" smtClean="0">
                <a:solidFill>
                  <a:schemeClr val="tx1"/>
                </a:solidFill>
                <a:latin typeface="+mj-lt"/>
                <a:ea typeface="ＭＳ Ｐゴシック" pitchFamily="34" charset="-128"/>
              </a:rPr>
              <a:t>jsft</a:t>
            </a:r>
            <a:endParaRPr lang="el-GR" altLang="el-GR" sz="2800" dirty="0" smtClean="0">
              <a:solidFill>
                <a:schemeClr val="tx1"/>
              </a:solidFill>
              <a:latin typeface="+mj-lt"/>
              <a:ea typeface="ＭＳ Ｐゴシック" pitchFamily="34" charset="-128"/>
            </a:endParaRPr>
          </a:p>
          <a:p>
            <a:endParaRPr lang="el-GR" sz="2000" dirty="0" smtClean="0">
              <a:solidFill>
                <a:schemeClr val="tx1"/>
              </a:solidFill>
            </a:endParaRPr>
          </a:p>
          <a:p>
            <a:r>
              <a:rPr lang="el-GR" sz="2800" dirty="0" smtClean="0">
                <a:solidFill>
                  <a:schemeClr val="tx1"/>
                </a:solidFill>
              </a:rPr>
              <a:t>Παναγιώτης </a:t>
            </a:r>
            <a:r>
              <a:rPr lang="el-GR" sz="2800" dirty="0" err="1" smtClean="0">
                <a:solidFill>
                  <a:schemeClr val="tx1"/>
                </a:solidFill>
              </a:rPr>
              <a:t>Κουσούλης</a:t>
            </a:r>
            <a:endParaRPr lang="el-GR" sz="2800" dirty="0" smtClean="0">
              <a:solidFill>
                <a:schemeClr val="tx1"/>
              </a:solidFill>
            </a:endParaRPr>
          </a:p>
          <a:p>
            <a:r>
              <a:rPr lang="el-GR" sz="2800" dirty="0" smtClean="0">
                <a:solidFill>
                  <a:schemeClr val="tx1"/>
                </a:solidFill>
              </a:rPr>
              <a:t>Τμήμα Μεσογειακών Σπουδών</a:t>
            </a:r>
          </a:p>
        </p:txBody>
      </p:sp>
      <p:pic>
        <p:nvPicPr>
          <p:cNvPr id="4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813" y="5827935"/>
            <a:ext cx="1581685" cy="553393"/>
          </a:xfrm>
          <a:prstGeom prst="rect">
            <a:avLst/>
          </a:prstGeom>
        </p:spPr>
      </p:pic>
      <p:pic>
        <p:nvPicPr>
          <p:cNvPr id="5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1138" y="5591694"/>
            <a:ext cx="4310289" cy="1025873"/>
          </a:xfrm>
          <a:prstGeom prst="rect">
            <a:avLst/>
          </a:prstGeom>
          <a:noFill/>
        </p:spPr>
      </p:pic>
      <p:pic>
        <p:nvPicPr>
          <p:cNvPr id="7" name="Picture 3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4813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47813" y="548680"/>
            <a:ext cx="3888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l-GR" altLang="el-GR" sz="2800" b="1" dirty="0" smtClean="0">
                <a:latin typeface="+mj-lt"/>
              </a:rPr>
              <a:t>Πανεπιστήμιο Αιγαίου</a:t>
            </a:r>
          </a:p>
        </p:txBody>
      </p:sp>
    </p:spTree>
    <p:extLst>
      <p:ext uri="{BB962C8B-B14F-4D97-AF65-F5344CB8AC3E}">
        <p14:creationId xmlns="" xmlns:p14="http://schemas.microsoft.com/office/powerpoint/2010/main" val="6316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-13716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800" smtClean="0">
                <a:latin typeface="+mn-lt"/>
                <a:ea typeface="+mj-ea"/>
                <a:cs typeface="Times New Roman"/>
              </a:rPr>
              <a:t>Ο ύφαλος του </a:t>
            </a:r>
            <a:r>
              <a:rPr lang="el-GR" altLang="el-GR" sz="3800" err="1" smtClean="0">
                <a:latin typeface="+mn-lt"/>
                <a:ea typeface="+mj-ea"/>
                <a:cs typeface="Times New Roman"/>
              </a:rPr>
              <a:t>Άποφι</a:t>
            </a:r>
            <a:endParaRPr lang="nl-NL" altLang="el-GR" sz="3800" smtClean="0">
              <a:latin typeface="+mn-lt"/>
              <a:ea typeface="+mj-ea"/>
              <a:cs typeface="Times New Roman"/>
            </a:endParaRP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611188" y="4076700"/>
            <a:ext cx="8156575" cy="235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ts val="1300"/>
              </a:spcBef>
              <a:defRPr/>
            </a:pP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«(4, 4) Έδωσα τροφή στους πεινασμένους (4, 5) και ρούχα στους γυμνούς.</a:t>
            </a:r>
          </a:p>
          <a:p>
            <a:pPr eaLnBrk="1" hangingPunct="1">
              <a:lnSpc>
                <a:spcPct val="50000"/>
              </a:lnSpc>
              <a:spcBef>
                <a:spcPts val="1300"/>
              </a:spcBef>
              <a:defRPr/>
            </a:pP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Έχρισα (με αρωματικά έλαια) (4, 6) όποιον δεν είχε χριστεί.</a:t>
            </a:r>
          </a:p>
          <a:p>
            <a:pPr eaLnBrk="1" hangingPunct="1">
              <a:lnSpc>
                <a:spcPct val="50000"/>
              </a:lnSpc>
              <a:spcBef>
                <a:spcPts val="1300"/>
              </a:spcBef>
              <a:defRPr/>
            </a:pP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Παρείχα σανδάλια σε όποιον δεν είχε.</a:t>
            </a: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(4, 7) [Προσέφερα] γυναίκα σε όποιον δεν </a:t>
            </a:r>
            <a:endParaRPr lang="en-US" altLang="el-GR" sz="2000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ts val="1300"/>
              </a:spcBef>
              <a:defRPr/>
            </a:pP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είχε.</a:t>
            </a: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[Δόξασα] (4, 8) τη Μοάλλα, </a:t>
            </a: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Hr-mr [</a:t>
            </a: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ζεις] </a:t>
            </a: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///</a:t>
            </a:r>
          </a:p>
          <a:p>
            <a:pPr eaLnBrk="1" hangingPunct="1">
              <a:lnSpc>
                <a:spcPct val="50000"/>
              </a:lnSpc>
              <a:spcBef>
                <a:spcPts val="1300"/>
              </a:spcBef>
              <a:defRPr/>
            </a:pP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/// </a:t>
            </a: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(όταν) ο ουρανός </a:t>
            </a: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(4, 9) </a:t>
            </a: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ήταν συννεφιασμένος και η γη </a:t>
            </a: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άνυδρη]</a:t>
            </a: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el-GR" altLang="el-GR" sz="2000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ts val="1300"/>
              </a:spcBef>
              <a:defRPr/>
            </a:pP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[και όλοι πέθαιναν] </a:t>
            </a: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(4, 10) </a:t>
            </a: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από λοιμό, εξαιτίας του </a:t>
            </a:r>
            <a:r>
              <a:rPr lang="el-GR" altLang="el-GR" sz="2000" i="1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υφάλου του Άποφι</a:t>
            </a: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altLang="el-GR" sz="2000" i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l-GR" altLang="el-GR" sz="2000" i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l-GR" sz="2000" i="1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lnSpc>
                <a:spcPct val="50000"/>
              </a:lnSpc>
              <a:spcBef>
                <a:spcPts val="1300"/>
              </a:spcBef>
              <a:defRPr/>
            </a:pPr>
            <a:r>
              <a:rPr lang="el-GR" altLang="el-GR" sz="2000" smtClean="0">
                <a:latin typeface="Times New Roman" pitchFamily="18" charset="0"/>
                <a:cs typeface="Times New Roman" pitchFamily="18" charset="0"/>
              </a:rPr>
              <a:t>(επιγραφή υπ. αρ. 10, 4/4-10)</a:t>
            </a:r>
            <a:r>
              <a:rPr lang="en-US" altLang="el-GR" sz="200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641350" y="1509713"/>
            <a:ext cx="5284788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defTabSz="449263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ts val="1300"/>
              </a:spcBef>
              <a:defRPr/>
            </a:pPr>
            <a:r>
              <a:rPr lang="en-US" sz="2200" smtClean="0">
                <a:latin typeface="Transliteration" charset="0"/>
              </a:rPr>
              <a:t>jw dj.n(=j) t n Hor Hbsw (4, 5) n HAy</a:t>
            </a:r>
            <a:endParaRPr lang="el-GR" sz="2200" smtClean="0">
              <a:latin typeface="Transliteration" charset="0"/>
            </a:endParaRPr>
          </a:p>
          <a:p>
            <a:pPr>
              <a:lnSpc>
                <a:spcPct val="50000"/>
              </a:lnSpc>
              <a:spcBef>
                <a:spcPts val="1300"/>
              </a:spcBef>
              <a:defRPr/>
            </a:pPr>
            <a:r>
              <a:rPr lang="en-US" sz="2200" smtClean="0">
                <a:latin typeface="Transliteration" charset="0"/>
              </a:rPr>
              <a:t>jw wrH.(=j) (4, 6) n XsA</a:t>
            </a:r>
          </a:p>
          <a:p>
            <a:pPr>
              <a:lnSpc>
                <a:spcPct val="50000"/>
              </a:lnSpc>
              <a:spcBef>
                <a:spcPts val="1300"/>
              </a:spcBef>
              <a:defRPr/>
            </a:pPr>
            <a:r>
              <a:rPr lang="en-US" sz="2200" smtClean="0">
                <a:latin typeface="Transliteration" charset="0"/>
              </a:rPr>
              <a:t>jw Tb.n(=j) dgA jw (4, 7) [di].n(=j) Hmt n jwty </a:t>
            </a:r>
          </a:p>
          <a:p>
            <a:pPr>
              <a:lnSpc>
                <a:spcPct val="50000"/>
              </a:lnSpc>
              <a:spcBef>
                <a:spcPts val="1300"/>
              </a:spcBef>
              <a:defRPr/>
            </a:pPr>
            <a:r>
              <a:rPr lang="en-US" sz="2200" smtClean="0">
                <a:latin typeface="Transliteration" charset="0"/>
              </a:rPr>
              <a:t>Hmt jw [sanx].n(=j) (4, 8) xfAt Hr-mr ///</a:t>
            </a:r>
          </a:p>
          <a:p>
            <a:pPr>
              <a:lnSpc>
                <a:spcPct val="50000"/>
              </a:lnSpc>
              <a:spcBef>
                <a:spcPts val="1300"/>
              </a:spcBef>
              <a:defRPr/>
            </a:pPr>
            <a:r>
              <a:rPr lang="en-US" sz="2200" smtClean="0">
                <a:latin typeface="Transliteration" charset="0"/>
              </a:rPr>
              <a:t>/// </a:t>
            </a:r>
            <a:r>
              <a:rPr lang="en-US" sz="2200" smtClean="0">
                <a:solidFill>
                  <a:srgbClr val="CC9900"/>
                </a:solidFill>
                <a:latin typeface="Transliteration" charset="0"/>
              </a:rPr>
              <a:t>pt</a:t>
            </a:r>
            <a:r>
              <a:rPr lang="en-US" sz="2200" smtClean="0">
                <a:latin typeface="Transliteration" charset="0"/>
              </a:rPr>
              <a:t> (4, 9) &lt;m&gt; </a:t>
            </a:r>
            <a:r>
              <a:rPr lang="en-US" sz="2200" smtClean="0">
                <a:solidFill>
                  <a:srgbClr val="CC9900"/>
                </a:solidFill>
                <a:latin typeface="Transliteration" charset="0"/>
              </a:rPr>
              <a:t>jgp</a:t>
            </a:r>
            <a:r>
              <a:rPr lang="en-US" sz="2200" smtClean="0">
                <a:latin typeface="Transliteration" charset="0"/>
              </a:rPr>
              <a:t> </a:t>
            </a:r>
            <a:r>
              <a:rPr lang="en-US" sz="2200" smtClean="0">
                <a:solidFill>
                  <a:srgbClr val="CC9900"/>
                </a:solidFill>
                <a:latin typeface="Transliteration" charset="0"/>
              </a:rPr>
              <a:t>tA</a:t>
            </a:r>
            <a:r>
              <a:rPr lang="en-US" sz="2200" smtClean="0">
                <a:latin typeface="Transliteration" charset="0"/>
              </a:rPr>
              <a:t> m [</a:t>
            </a:r>
            <a:r>
              <a:rPr lang="en-US" sz="2200" smtClean="0">
                <a:solidFill>
                  <a:srgbClr val="CC9900"/>
                </a:solidFill>
                <a:latin typeface="Transliteration" charset="0"/>
              </a:rPr>
              <a:t>tAw</a:t>
            </a:r>
            <a:r>
              <a:rPr lang="el-GR" sz="2200" smtClean="0">
                <a:latin typeface="Transliteration" charset="0"/>
              </a:rPr>
              <a:t>]</a:t>
            </a:r>
          </a:p>
          <a:p>
            <a:pPr>
              <a:lnSpc>
                <a:spcPct val="50000"/>
              </a:lnSpc>
              <a:spcBef>
                <a:spcPts val="1300"/>
              </a:spcBef>
              <a:defRPr/>
            </a:pPr>
            <a:r>
              <a:rPr lang="en-US" sz="2200" smtClean="0">
                <a:latin typeface="Transliteration" charset="0"/>
              </a:rPr>
              <a:t>[s nb mt] (4, 10) n Hor Hr </a:t>
            </a:r>
            <a:r>
              <a:rPr lang="en-US" sz="2200" smtClean="0">
                <a:solidFill>
                  <a:srgbClr val="CC9900"/>
                </a:solidFill>
                <a:latin typeface="Transliteration" charset="0"/>
              </a:rPr>
              <a:t>Ts pn n aApp</a:t>
            </a:r>
            <a:r>
              <a:rPr lang="en-US" sz="2200" smtClean="0">
                <a:latin typeface="Book Antiqua" charset="0"/>
              </a:rPr>
              <a:t> </a:t>
            </a:r>
          </a:p>
        </p:txBody>
      </p:sp>
      <p:pic>
        <p:nvPicPr>
          <p:cNvPr id="7180" name="Picture 11" descr="DSCN01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8280400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4284663" y="5157788"/>
            <a:ext cx="0" cy="9350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/>
          <p:cNvSpPr>
            <a:spLocks noChangeArrowheads="1"/>
          </p:cNvSpPr>
          <p:nvPr/>
        </p:nvSpPr>
        <p:spPr bwMode="auto">
          <a:xfrm>
            <a:off x="-15240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675687" cy="922114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500" smtClean="0">
                <a:latin typeface="+mn-lt"/>
                <a:ea typeface="+mj-ea"/>
              </a:rPr>
              <a:t>ΚΣ, επωδή 160</a:t>
            </a:r>
            <a:endParaRPr lang="nl-NL" altLang="el-GR" sz="3500" smtClean="0">
              <a:latin typeface="+mn-lt"/>
              <a:ea typeface="+mj-ea"/>
            </a:endParaRPr>
          </a:p>
        </p:txBody>
      </p:sp>
      <p:sp>
        <p:nvSpPr>
          <p:cNvPr id="15364" name="8 - Θέση περιεχομένου"/>
          <p:cNvSpPr>
            <a:spLocks/>
          </p:cNvSpPr>
          <p:nvPr/>
        </p:nvSpPr>
        <p:spPr bwMode="auto">
          <a:xfrm>
            <a:off x="457200" y="1239838"/>
            <a:ext cx="82296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3200"/>
              <a:t>	</a:t>
            </a:r>
            <a:endParaRPr lang="el-GR" altLang="el-GR" sz="2400">
              <a:latin typeface="Book Antiqua" pitchFamily="18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323850" y="3789363"/>
            <a:ext cx="864076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«(378</a:t>
            </a: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) Γνωρίζω το όνομα εκείνου του όφεως, που είναι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(379a) 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πάνω στο βουνό. Το όνομά του είναι </a:t>
            </a:r>
            <a:r>
              <a:rPr lang="en-US" altLang="el-GR" sz="2000" i="1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Imy</a:t>
            </a:r>
            <a:r>
              <a:rPr lang="el-GR" altLang="el-GR" sz="2000" i="1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 i="1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whm</a:t>
            </a:r>
            <a:r>
              <a:rPr lang="el-GR" altLang="el-GR" sz="2000" i="1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el-GR" sz="2000" i="1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l-GR" altLang="el-GR" sz="2000" i="1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 (= ο φλεγόμενος).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(b) 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Τώρα, κατά τη διάρκεια της νύχτας, θα στρέψει το βλέμμα του ενάντια στο Ρα,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(380a) 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και η συνοδεία του θα ακινητοποιηθεί,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(b) 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και θα προκληθεί μεγάλη αναστάτωση στην πορεία.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(c) 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Ο Σηθ θα στραφεί εναντίον του (δηλ. του όφεως), προφέροντας λόγο μαγείας: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(d) </a:t>
            </a:r>
            <a:r>
              <a:rPr lang="el-GR" altLang="en-US" sz="2000" i="1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Κοίτα! Στέκομαι απέναντί σου, ούτως ώστε το ταξίδι να συνεχιστεί κανονικά</a:t>
            </a:r>
            <a:r>
              <a:rPr lang="el-GR" altLang="en-US" sz="2000" i="1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altLang="el-GR" sz="2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366" name="Rectangle 13"/>
          <p:cNvSpPr>
            <a:spLocks noChangeArrowheads="1"/>
          </p:cNvSpPr>
          <p:nvPr/>
        </p:nvSpPr>
        <p:spPr bwMode="auto">
          <a:xfrm>
            <a:off x="323850" y="1196975"/>
            <a:ext cx="8640763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latin typeface="Transliteration" pitchFamily="34" charset="0"/>
              </a:rPr>
              <a:t>(378</a:t>
            </a:r>
            <a:r>
              <a:rPr lang="en-US" altLang="el-GR" sz="2000" i="1">
                <a:latin typeface="Book Antiqua" pitchFamily="18" charset="0"/>
              </a:rPr>
              <a:t>c</a:t>
            </a:r>
            <a:r>
              <a:rPr lang="en-US" altLang="el-GR" sz="2000" i="1">
                <a:latin typeface="Transliteration" pitchFamily="34" charset="0"/>
              </a:rPr>
              <a:t>) jw=j rk=kwj rn n HfAw pf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ransliteration" pitchFamily="34" charset="0"/>
              </a:rPr>
              <a:t>(379</a:t>
            </a:r>
            <a:r>
              <a:rPr lang="en-US" altLang="el-GR" sz="2000" i="1">
                <a:latin typeface="Book Antiqua" pitchFamily="18" charset="0"/>
              </a:rPr>
              <a:t>a</a:t>
            </a:r>
            <a:r>
              <a:rPr lang="en-US" altLang="el-GR" sz="2000" i="1">
                <a:latin typeface="Transliteration" pitchFamily="34" charset="0"/>
              </a:rPr>
              <a:t>) tp Dw </a:t>
            </a:r>
            <a:r>
              <a:rPr lang="en-US" altLang="el-GR" sz="2000" i="1">
                <a:solidFill>
                  <a:srgbClr val="CC9900"/>
                </a:solidFill>
                <a:latin typeface="Transliteration" pitchFamily="34" charset="0"/>
              </a:rPr>
              <a:t>jmy whm=f</a:t>
            </a:r>
            <a:r>
              <a:rPr lang="en-US" altLang="el-GR" sz="2000" i="1">
                <a:latin typeface="Transliteration" pitchFamily="34" charset="0"/>
              </a:rPr>
              <a:t> rn=f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ransliteration" pitchFamily="34" charset="0"/>
              </a:rPr>
              <a:t>(b) jr rf m tr n mSrw pna.xr=f jrt=f r Ra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ransliteration" pitchFamily="34" charset="0"/>
              </a:rPr>
              <a:t>(380</a:t>
            </a:r>
            <a:r>
              <a:rPr lang="en-US" altLang="el-GR" sz="2000" i="1">
                <a:latin typeface="Book Antiqua" pitchFamily="18" charset="0"/>
              </a:rPr>
              <a:t>a</a:t>
            </a:r>
            <a:r>
              <a:rPr lang="en-US" altLang="el-GR" sz="2000" i="1">
                <a:latin typeface="Transliteration" pitchFamily="34" charset="0"/>
              </a:rPr>
              <a:t>) xpr.xr aHaw m jst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ransliteration" pitchFamily="34" charset="0"/>
              </a:rPr>
              <a:t>(b) sgwt aAt m-Xnw sodwt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ransliteration" pitchFamily="34" charset="0"/>
              </a:rPr>
              <a:t>(</a:t>
            </a:r>
            <a:r>
              <a:rPr lang="en-US" altLang="el-GR" sz="2000" i="1">
                <a:latin typeface="Book Antiqua" pitchFamily="18" charset="0"/>
              </a:rPr>
              <a:t>c</a:t>
            </a:r>
            <a:r>
              <a:rPr lang="en-US" altLang="el-GR" sz="2000" i="1">
                <a:latin typeface="Transliteration" pitchFamily="34" charset="0"/>
              </a:rPr>
              <a:t>) oaH.xr sw stS (381</a:t>
            </a:r>
            <a:r>
              <a:rPr lang="en-US" altLang="el-GR" sz="2000" i="1">
                <a:latin typeface="Book Antiqua" pitchFamily="18" charset="0"/>
              </a:rPr>
              <a:t>a</a:t>
            </a:r>
            <a:r>
              <a:rPr lang="en-US" altLang="el-GR" sz="2000" i="1">
                <a:latin typeface="Transliteration" pitchFamily="34" charset="0"/>
              </a:rPr>
              <a:t>) m-Dr=f (b) jj Dd=f m HkAw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latin typeface="Transliteration" pitchFamily="34" charset="0"/>
              </a:rPr>
              <a:t>(</a:t>
            </a:r>
            <a:r>
              <a:rPr lang="en-US" altLang="el-GR" sz="2000" i="1">
                <a:latin typeface="Book Antiqua" pitchFamily="18" charset="0"/>
              </a:rPr>
              <a:t>d</a:t>
            </a:r>
            <a:r>
              <a:rPr lang="en-US" altLang="el-GR" sz="2000" i="1">
                <a:latin typeface="Transliteration" pitchFamily="34" charset="0"/>
              </a:rPr>
              <a:t>) aHa=j m Dr=k (d) mAa sodwt (e) mAA wA</a:t>
            </a:r>
            <a:r>
              <a:rPr lang="en-US" altLang="el-GR" sz="2000" i="1">
                <a:latin typeface="Book Antiqua" pitchFamily="18" charset="0"/>
              </a:rPr>
              <a:t>  </a:t>
            </a:r>
            <a:endParaRPr lang="en-US" altLang="el-GR" sz="20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-15240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74638"/>
            <a:ext cx="8675687" cy="922114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500" smtClean="0">
                <a:latin typeface="+mn-lt"/>
                <a:ea typeface="+mj-ea"/>
              </a:rPr>
              <a:t>ΚΣ, επωδή </a:t>
            </a:r>
            <a:r>
              <a:rPr altLang="el-GR" sz="3500" smtClean="0">
                <a:latin typeface="+mn-lt"/>
                <a:ea typeface="+mj-ea"/>
              </a:rPr>
              <a:t>414</a:t>
            </a:r>
            <a:endParaRPr lang="nl-NL" altLang="el-GR" sz="3500" smtClean="0">
              <a:latin typeface="+mn-lt"/>
              <a:ea typeface="+mj-ea"/>
            </a:endParaRPr>
          </a:p>
        </p:txBody>
      </p:sp>
      <p:sp>
        <p:nvSpPr>
          <p:cNvPr id="16388" name="8 - Θέση περιεχομένου"/>
          <p:cNvSpPr>
            <a:spLocks/>
          </p:cNvSpPr>
          <p:nvPr/>
        </p:nvSpPr>
        <p:spPr bwMode="auto">
          <a:xfrm>
            <a:off x="457200" y="1239838"/>
            <a:ext cx="82296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3200"/>
              <a:t>	</a:t>
            </a:r>
            <a:endParaRPr lang="el-GR" altLang="el-GR" sz="2400">
              <a:latin typeface="Book Antiqua" pitchFamily="18" charset="0"/>
            </a:endParaRPr>
          </a:p>
        </p:txBody>
      </p:sp>
      <p:sp>
        <p:nvSpPr>
          <p:cNvPr id="16389" name="Rectangle 13"/>
          <p:cNvSpPr>
            <a:spLocks noChangeArrowheads="1"/>
          </p:cNvSpPr>
          <p:nvPr/>
        </p:nvSpPr>
        <p:spPr bwMode="auto">
          <a:xfrm>
            <a:off x="323850" y="3789363"/>
            <a:ext cx="864076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«(246</a:t>
            </a:r>
            <a:r>
              <a:rPr lang="en-US" altLang="el-GR" sz="2200" i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l-GR" sz="2200" i="1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Ρα μίλησε σε μένα </a:t>
            </a:r>
            <a:r>
              <a:rPr lang="en-US" altLang="el-GR" sz="2200" i="1">
                <a:latin typeface="Times New Roman" pitchFamily="18" charset="0"/>
                <a:cs typeface="Times New Roman" pitchFamily="18" charset="0"/>
              </a:rPr>
              <a:t>(d) </a:t>
            </a: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τη στιγμή που ξόρκιζα τον επαναστάτη,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200" i="1">
                <a:latin typeface="Times New Roman" pitchFamily="18" charset="0"/>
                <a:cs typeface="Times New Roman" pitchFamily="18" charset="0"/>
              </a:rPr>
              <a:t>(e) </a:t>
            </a: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τη στιγμή που καθιστούσα τον Άποφι ανίσχυρο.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200" i="1">
                <a:latin typeface="Times New Roman" pitchFamily="18" charset="0"/>
                <a:cs typeface="Times New Roman" pitchFamily="18" charset="0"/>
              </a:rPr>
              <a:t>(247c) </a:t>
            </a: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Διατεινόταν ότι μπορούσε να επαναστατήσει εναντίον του Ρα.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200" i="1">
                <a:latin typeface="Times New Roman" pitchFamily="18" charset="0"/>
                <a:cs typeface="Times New Roman" pitchFamily="18" charset="0"/>
              </a:rPr>
              <a:t>(d) </a:t>
            </a: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Προσπάθησε να βιαιοπραγήσει εναντίον του ….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200" i="1">
                <a:latin typeface="Times New Roman" pitchFamily="18" charset="0"/>
                <a:cs typeface="Times New Roman" pitchFamily="18" charset="0"/>
              </a:rPr>
              <a:t>(258a) </a:t>
            </a: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Συνέχισε το ταξίδι σου εν ειρήνη, Ω Ρα!</a:t>
            </a:r>
            <a:r>
              <a:rPr lang="en-US" altLang="el-GR" sz="2200" i="1">
                <a:latin typeface="Times New Roman" pitchFamily="18" charset="0"/>
                <a:cs typeface="Times New Roman" pitchFamily="18" charset="0"/>
              </a:rPr>
              <a:t>... (c) </a:t>
            </a: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Και θα σε συναντήσω</a:t>
            </a:r>
            <a:endParaRPr lang="en-US" altLang="el-GR" sz="2200" i="1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200" i="1">
                <a:latin typeface="Times New Roman" pitchFamily="18" charset="0"/>
                <a:cs typeface="Times New Roman" pitchFamily="18" charset="0"/>
              </a:rPr>
              <a:t>εκεί!»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90" name="Rectangle 13"/>
          <p:cNvSpPr>
            <a:spLocks noChangeArrowheads="1"/>
          </p:cNvSpPr>
          <p:nvPr/>
        </p:nvSpPr>
        <p:spPr bwMode="auto">
          <a:xfrm>
            <a:off x="323850" y="1628775"/>
            <a:ext cx="8640763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400" i="1">
                <a:latin typeface="Transliteration" pitchFamily="34" charset="0"/>
              </a:rPr>
              <a:t>(</a:t>
            </a:r>
            <a:r>
              <a:rPr lang="en-US" altLang="el-GR" sz="2400" i="1">
                <a:latin typeface="Transliteration" pitchFamily="34" charset="0"/>
              </a:rPr>
              <a:t>246</a:t>
            </a:r>
            <a:r>
              <a:rPr lang="en-US" altLang="el-GR" sz="2400" i="1">
                <a:latin typeface="Book Antiqua" pitchFamily="18" charset="0"/>
              </a:rPr>
              <a:t>c</a:t>
            </a:r>
            <a:r>
              <a:rPr lang="en-US" altLang="el-GR" sz="2400" i="1">
                <a:latin typeface="Transliteration" pitchFamily="34" charset="0"/>
              </a:rPr>
              <a:t>) jw mdw.n n=j Ra (d) jw sxf.n=j sbj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(e) jw sjd.n=j aApp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(247</a:t>
            </a:r>
            <a:r>
              <a:rPr lang="en-US" altLang="el-GR" sz="2400" i="1">
                <a:latin typeface="Book Antiqua" pitchFamily="18" charset="0"/>
              </a:rPr>
              <a:t>c</a:t>
            </a:r>
            <a:r>
              <a:rPr lang="en-US" altLang="el-GR" sz="2400" i="1">
                <a:latin typeface="Transliteration" pitchFamily="34" charset="0"/>
              </a:rPr>
              <a:t>) Dd.n=f sbj=f r Ra (</a:t>
            </a:r>
            <a:r>
              <a:rPr lang="en-US" altLang="el-GR" sz="2400" i="1">
                <a:latin typeface="Book Antiqua" pitchFamily="18" charset="0"/>
              </a:rPr>
              <a:t>d</a:t>
            </a:r>
            <a:r>
              <a:rPr lang="en-US" altLang="el-GR" sz="2400" i="1">
                <a:latin typeface="Transliteration" pitchFamily="34" charset="0"/>
              </a:rPr>
              <a:t>) ir.n=f awA r=f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(</a:t>
            </a:r>
            <a:r>
              <a:rPr lang="en-US" altLang="el-GR" sz="2400" i="1">
                <a:latin typeface="Book Antiqua" pitchFamily="18" charset="0"/>
              </a:rPr>
              <a:t>258a</a:t>
            </a:r>
            <a:r>
              <a:rPr lang="en-US" altLang="el-GR" sz="2400" i="1">
                <a:latin typeface="Transliteration" pitchFamily="34" charset="0"/>
              </a:rPr>
              <a:t>) xp m Htp Ra (</a:t>
            </a:r>
            <a:r>
              <a:rPr lang="en-US" altLang="el-GR" sz="2400" i="1">
                <a:latin typeface="Book Antiqua" pitchFamily="18" charset="0"/>
              </a:rPr>
              <a:t>c</a:t>
            </a:r>
            <a:r>
              <a:rPr lang="en-US" altLang="el-GR" sz="2400" i="1">
                <a:latin typeface="Transliteration" pitchFamily="34" charset="0"/>
              </a:rPr>
              <a:t>) xsf=kwj jm</a:t>
            </a:r>
            <a:r>
              <a:rPr lang="en-US" altLang="el-GR" sz="2000" i="1">
                <a:latin typeface="Book Antiqua" pitchFamily="18" charset="0"/>
              </a:rPr>
              <a:t>  </a:t>
            </a:r>
            <a:endParaRPr lang="en-US" altLang="el-GR" sz="20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>
            <a:spLocks noChangeArrowheads="1"/>
          </p:cNvSpPr>
          <p:nvPr/>
        </p:nvSpPr>
        <p:spPr bwMode="auto">
          <a:xfrm>
            <a:off x="-1524000" y="533400"/>
            <a:ext cx="12573000" cy="519113"/>
          </a:xfrm>
          <a:prstGeom prst="rect">
            <a:avLst/>
          </a:prstGeom>
          <a:solidFill>
            <a:srgbClr val="7E002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defTabSz="449263">
              <a:buFont typeface="Book Antiqu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en-US" sz="4400" b="1" i="1" dirty="0">
                <a:latin typeface="+mj-lt"/>
                <a:ea typeface="ＭＳ Ｐゴシック" charset="0"/>
              </a:rPr>
              <a:t>                           </a:t>
            </a:r>
            <a:endParaRPr lang="en-GB" sz="3600" dirty="0">
              <a:solidFill>
                <a:schemeClr val="tx2"/>
              </a:solidFill>
              <a:latin typeface="+mj-lt"/>
              <a:ea typeface="ＭＳ Ｐゴシック" charset="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74638"/>
            <a:ext cx="8675687" cy="778098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500" i="1" err="1" smtClean="0">
                <a:latin typeface="+mn-lt"/>
                <a:ea typeface="+mj-ea"/>
              </a:rPr>
              <a:t>Αμντουάτ</a:t>
            </a:r>
            <a:r>
              <a:rPr lang="el-GR" altLang="el-GR" sz="3500" smtClean="0">
                <a:latin typeface="+mn-lt"/>
                <a:ea typeface="+mj-ea"/>
              </a:rPr>
              <a:t>, 7η ώρα</a:t>
            </a:r>
            <a:endParaRPr lang="nl-NL" altLang="el-GR" sz="3500" smtClean="0">
              <a:latin typeface="+mn-lt"/>
              <a:ea typeface="+mj-ea"/>
            </a:endParaRPr>
          </a:p>
        </p:txBody>
      </p:sp>
      <p:sp>
        <p:nvSpPr>
          <p:cNvPr id="17412" name="8 - Θέση περιεχομένου"/>
          <p:cNvSpPr>
            <a:spLocks/>
          </p:cNvSpPr>
          <p:nvPr/>
        </p:nvSpPr>
        <p:spPr bwMode="auto">
          <a:xfrm>
            <a:off x="457200" y="1239838"/>
            <a:ext cx="82296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3200"/>
              <a:t>	</a:t>
            </a:r>
            <a:endParaRPr lang="el-GR" altLang="el-GR" sz="2400">
              <a:latin typeface="Book Antiqua" pitchFamily="18" charset="0"/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179388" y="3789363"/>
            <a:ext cx="864076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«(152) Αυτός (δηλ. ο Ρα) οδηγεί (την πομπή) μακριά από τον Άποφι,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(153) μέσω της μαγικών επωδών της Ίσιδος και τη μαγεία του αρχαιότερου μάγου.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(154) Το όνομα της πύλης αυτής της περιοχής,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(155) διαμέσου της οποίας διέρχεται ο θεός, είναι «η πύλη του Όσιρι»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(156) και το όνομα της περιοχής είναι «το μυστηριώδες σπήλαιο»,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(157) το μυστηριώδες μονοπάτι της Δύσης,</a:t>
            </a: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0" hangingPunct="0"/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(158) επί του οποίου ο μέγας θεός πλέει με την ιερή λέμβο» </a:t>
            </a: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(Amduat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 i="1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l-GR" altLang="el-GR" sz="2000" i="1">
                <a:latin typeface="Times New Roman" pitchFamily="18" charset="0"/>
                <a:cs typeface="Times New Roman" pitchFamily="18" charset="0"/>
              </a:rPr>
              <a:t>, 152-8).</a:t>
            </a:r>
          </a:p>
          <a:p>
            <a:pPr marL="342900" indent="-342900" eaLnBrk="0" hangingPunct="0"/>
            <a:r>
              <a:rPr lang="en-US" altLang="el-GR" sz="28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4" name="Rectangle 13"/>
          <p:cNvSpPr>
            <a:spLocks noChangeArrowheads="1"/>
          </p:cNvSpPr>
          <p:nvPr/>
        </p:nvSpPr>
        <p:spPr bwMode="auto">
          <a:xfrm>
            <a:off x="179388" y="1341438"/>
            <a:ext cx="86407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/>
            <a:r>
              <a:rPr lang="en-US" altLang="el-GR" sz="2000" i="1">
                <a:latin typeface="Transliteration" pitchFamily="34" charset="0"/>
              </a:rPr>
              <a:t>(152) stnm=f wAt r aApp</a:t>
            </a:r>
          </a:p>
          <a:p>
            <a:pPr marL="342900" indent="-342900" eaLnBrk="0" hangingPunct="0"/>
            <a:r>
              <a:rPr lang="en-US" altLang="el-GR" sz="2000" i="1">
                <a:latin typeface="Transliteration" pitchFamily="34" charset="0"/>
              </a:rPr>
              <a:t>(153) m HkAw Ast HkAw smsw</a:t>
            </a:r>
          </a:p>
          <a:p>
            <a:pPr marL="342900" indent="-342900" eaLnBrk="0" hangingPunct="0"/>
            <a:r>
              <a:rPr lang="en-US" altLang="el-GR" sz="2000" i="1">
                <a:latin typeface="Transliteration" pitchFamily="34" charset="0"/>
              </a:rPr>
              <a:t>(154) rn n sbA n njwt tn</a:t>
            </a:r>
          </a:p>
          <a:p>
            <a:pPr marL="342900" indent="-342900" eaLnBrk="0" hangingPunct="0"/>
            <a:r>
              <a:rPr lang="en-US" altLang="el-GR" sz="2000" i="1">
                <a:latin typeface="Transliteration" pitchFamily="34" charset="0"/>
              </a:rPr>
              <a:t>(155) appw nTr pn Hr=f rwty Wsr rn=f</a:t>
            </a:r>
          </a:p>
          <a:p>
            <a:pPr marL="342900" indent="-342900" eaLnBrk="0" hangingPunct="0"/>
            <a:r>
              <a:rPr lang="en-US" altLang="el-GR" sz="2000" i="1">
                <a:latin typeface="Transliteration" pitchFamily="34" charset="0"/>
              </a:rPr>
              <a:t>(156) rn n njwt tn TpHt StAt</a:t>
            </a:r>
          </a:p>
          <a:p>
            <a:pPr marL="342900" indent="-342900" eaLnBrk="0" hangingPunct="0"/>
            <a:r>
              <a:rPr lang="en-US" altLang="el-GR" sz="2000" i="1">
                <a:latin typeface="Transliteration" pitchFamily="34" charset="0"/>
              </a:rPr>
              <a:t>(157) wAt StAt nt jmnt</a:t>
            </a:r>
          </a:p>
          <a:p>
            <a:pPr marL="342900" indent="-342900" eaLnBrk="0" hangingPunct="0"/>
            <a:r>
              <a:rPr lang="en-US" altLang="el-GR" sz="2000" i="1">
                <a:latin typeface="Transliteration" pitchFamily="34" charset="0"/>
              </a:rPr>
              <a:t>(158) app nTr pn aA Hr=s m wjA=f Dsr</a:t>
            </a:r>
          </a:p>
          <a:p>
            <a:pPr marL="342900" indent="-342900" eaLnBrk="0" hangingPunct="0"/>
            <a:r>
              <a:rPr lang="en-US" altLang="el-GR" i="1"/>
              <a:t> </a:t>
            </a:r>
            <a:r>
              <a:rPr lang="en-US" altLang="el-GR" sz="2800"/>
              <a:t> </a:t>
            </a:r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0032"/>
            <a:ext cx="8780190" cy="5131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ChangeArrowheads="1"/>
          </p:cNvSpPr>
          <p:nvPr/>
        </p:nvSpPr>
        <p:spPr bwMode="auto">
          <a:xfrm>
            <a:off x="-15240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74638"/>
            <a:ext cx="8675687" cy="993775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500" i="1" err="1" smtClean="0">
                <a:latin typeface="Book Antiqua" pitchFamily="18" charset="0"/>
                <a:ea typeface="+mj-ea"/>
              </a:rPr>
              <a:t>Αμντουάτ</a:t>
            </a:r>
            <a:r>
              <a:rPr lang="el-GR" altLang="el-GR" sz="3500" smtClean="0">
                <a:latin typeface="Book Antiqua" pitchFamily="18" charset="0"/>
                <a:ea typeface="+mj-ea"/>
              </a:rPr>
              <a:t>, 12η ώρα</a:t>
            </a:r>
            <a:endParaRPr lang="nl-NL" altLang="el-GR" sz="3500" smtClean="0">
              <a:latin typeface="Book Antiqua" pitchFamily="18" charset="0"/>
              <a:ea typeface="+mj-ea"/>
            </a:endParaRPr>
          </a:p>
        </p:txBody>
      </p:sp>
      <p:sp>
        <p:nvSpPr>
          <p:cNvPr id="18436" name="8 - Θέση περιεχομένου"/>
          <p:cNvSpPr>
            <a:spLocks/>
          </p:cNvSpPr>
          <p:nvPr/>
        </p:nvSpPr>
        <p:spPr bwMode="auto">
          <a:xfrm>
            <a:off x="457200" y="1239838"/>
            <a:ext cx="82296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3200"/>
              <a:t>	</a:t>
            </a:r>
            <a:endParaRPr lang="el-GR" altLang="el-GR" sz="2400">
              <a:latin typeface="Book Antiqua" pitchFamily="18" charset="0"/>
            </a:endParaRPr>
          </a:p>
        </p:txBody>
      </p:sp>
      <p:pic>
        <p:nvPicPr>
          <p:cNvPr id="18437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63" y="1268413"/>
            <a:ext cx="85328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13"/>
          <p:cNvSpPr>
            <a:spLocks noChangeArrowheads="1"/>
          </p:cNvSpPr>
          <p:nvPr/>
        </p:nvSpPr>
        <p:spPr bwMode="auto">
          <a:xfrm>
            <a:off x="0" y="1339850"/>
            <a:ext cx="9144000" cy="4897438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endParaRPr lang="en-US" altLang="el-GR" sz="2000" i="1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i="1">
                <a:solidFill>
                  <a:schemeClr val="bg1"/>
                </a:solidFill>
              </a:rPr>
              <a:t>(</a:t>
            </a:r>
            <a:r>
              <a:rPr lang="en-US" altLang="el-GR" sz="2000" i="1">
                <a:solidFill>
                  <a:schemeClr val="bg1"/>
                </a:solidFill>
                <a:latin typeface="Transliteration" pitchFamily="34" charset="0"/>
              </a:rPr>
              <a:t>796</a:t>
            </a:r>
            <a:r>
              <a:rPr lang="el-GR" altLang="el-GR" sz="2000" i="1">
                <a:solidFill>
                  <a:schemeClr val="bg1"/>
                </a:solidFill>
              </a:rPr>
              <a:t>) </a:t>
            </a:r>
            <a:r>
              <a:rPr lang="en-US" altLang="el-GR" sz="2000" i="1">
                <a:solidFill>
                  <a:schemeClr val="bg1"/>
                </a:solidFill>
                <a:latin typeface="Transliteration" pitchFamily="34" charset="0"/>
              </a:rPr>
              <a:t>rn n wnwt nt grH xprt nTr pn aA r=s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solidFill>
                  <a:schemeClr val="bg1"/>
                </a:solidFill>
                <a:latin typeface="Transliteration" pitchFamily="34" charset="0"/>
              </a:rPr>
              <a:t>(797) mAt nfrw Ra orrt StAt nt dwAt msst nTr pn aA r=s pr=f m nww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solidFill>
                  <a:schemeClr val="bg1"/>
                </a:solidFill>
                <a:latin typeface="Transliteration" pitchFamily="34" charset="0"/>
              </a:rPr>
              <a:t>(798) Htp=f m Xt Nwt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altLang="el-GR" sz="2000" i="1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</a:rPr>
              <a:t>(</a:t>
            </a:r>
            <a:r>
              <a:rPr lang="en-US" altLang="el-GR" sz="2000" i="1">
                <a:solidFill>
                  <a:schemeClr val="bg1"/>
                </a:solidFill>
              </a:rPr>
              <a:t>796</a:t>
            </a:r>
            <a:r>
              <a:rPr lang="el-GR" altLang="el-GR" sz="2000" i="1">
                <a:solidFill>
                  <a:schemeClr val="bg1"/>
                </a:solidFill>
              </a:rPr>
              <a:t>) </a:t>
            </a:r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Το όνομα της ώρας της νύχτας, κατά τη διάρκεια</a:t>
            </a:r>
            <a:r>
              <a:rPr lang="en-US" altLang="el-GR" sz="24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της οποίας ο</a:t>
            </a:r>
            <a:endParaRPr lang="en-US" altLang="el-GR" sz="24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μέγας θεός αναγεννάται</a:t>
            </a:r>
            <a:endParaRPr lang="en-US" altLang="el-GR" sz="24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solidFill>
                  <a:schemeClr val="bg1"/>
                </a:solidFill>
                <a:latin typeface="Book Antiqua" pitchFamily="18" charset="0"/>
              </a:rPr>
              <a:t>(797) </a:t>
            </a:r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είναι </a:t>
            </a:r>
            <a:r>
              <a:rPr lang="el-GR" altLang="en-US" sz="2400" i="1">
                <a:solidFill>
                  <a:schemeClr val="bg1"/>
                </a:solidFill>
                <a:latin typeface="Book Antiqua" pitchFamily="18" charset="0"/>
              </a:rPr>
              <a:t>‘</a:t>
            </a:r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εκείνη που ατενίζει το κάλλος του Ρα</a:t>
            </a:r>
            <a:r>
              <a:rPr lang="el-GR" altLang="en-US" sz="2400" i="1">
                <a:solidFill>
                  <a:schemeClr val="bg1"/>
                </a:solidFill>
                <a:latin typeface="Book Antiqua" pitchFamily="18" charset="0"/>
              </a:rPr>
              <a:t>’</a:t>
            </a:r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·</a:t>
            </a:r>
            <a:r>
              <a:rPr lang="en-US" altLang="el-GR" sz="24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το μυστικό</a:t>
            </a:r>
            <a:endParaRPr lang="en-US" altLang="el-GR" sz="24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/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σπήλαιο του Ντουάτ, εντός</a:t>
            </a:r>
            <a:r>
              <a:rPr lang="en-US" altLang="el-GR" sz="24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του οποίου θα</a:t>
            </a:r>
            <a:r>
              <a:rPr lang="en-US" altLang="el-GR" sz="24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αναγεννηθεί ο μέγας θεός,</a:t>
            </a:r>
            <a:endParaRPr lang="en-US" altLang="el-GR" sz="24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/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όταν αναδυθεί από το Νουν</a:t>
            </a:r>
            <a:endParaRPr lang="en-US" altLang="el-GR" sz="24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/>
            <a:r>
              <a:rPr lang="el-GR" altLang="el-GR" sz="2400" i="1">
                <a:solidFill>
                  <a:schemeClr val="bg1"/>
                </a:solidFill>
                <a:latin typeface="Book Antiqua" pitchFamily="18" charset="0"/>
              </a:rPr>
              <a:t>(798) και αναπαυθεί στο σώμα της Νουτ»</a:t>
            </a:r>
            <a:r>
              <a:rPr lang="en-US" altLang="el-GR" sz="24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(Texte zum Amduat III, 796-8)</a:t>
            </a:r>
            <a:endParaRPr lang="el-GR" altLang="el-GR" sz="24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/>
            <a:r>
              <a:rPr lang="en-US" altLang="el-GR" sz="2800"/>
              <a:t>  </a:t>
            </a:r>
            <a:r>
              <a:rPr lang="el-GR" altLang="el-GR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/>
          <p:cNvSpPr>
            <a:spLocks noChangeArrowheads="1"/>
          </p:cNvSpPr>
          <p:nvPr/>
        </p:nvSpPr>
        <p:spPr bwMode="auto">
          <a:xfrm>
            <a:off x="-15240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74638"/>
            <a:ext cx="8675687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500" i="1" smtClean="0">
                <a:latin typeface="Book Antiqua" pitchFamily="18" charset="0"/>
                <a:ea typeface="+mj-ea"/>
              </a:rPr>
              <a:t>Αμντουάτ</a:t>
            </a:r>
            <a:r>
              <a:rPr lang="el-GR" altLang="el-GR" sz="3500" smtClean="0">
                <a:latin typeface="Book Antiqua" pitchFamily="18" charset="0"/>
                <a:ea typeface="+mj-ea"/>
              </a:rPr>
              <a:t>, 12η ώρα</a:t>
            </a:r>
            <a:endParaRPr lang="nl-NL" altLang="el-GR" sz="3500" smtClean="0">
              <a:latin typeface="Book Antiqua" pitchFamily="18" charset="0"/>
              <a:ea typeface="+mj-ea"/>
            </a:endParaRPr>
          </a:p>
        </p:txBody>
      </p:sp>
      <p:sp>
        <p:nvSpPr>
          <p:cNvPr id="19460" name="8 - Θέση περιεχομένου"/>
          <p:cNvSpPr>
            <a:spLocks/>
          </p:cNvSpPr>
          <p:nvPr/>
        </p:nvSpPr>
        <p:spPr bwMode="auto">
          <a:xfrm>
            <a:off x="457200" y="1239838"/>
            <a:ext cx="82296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3200"/>
              <a:t>	</a:t>
            </a:r>
            <a:endParaRPr lang="el-GR" altLang="el-GR" sz="2400">
              <a:latin typeface="Book Antiqua" pitchFamily="18" charset="0"/>
            </a:endParaRPr>
          </a:p>
        </p:txBody>
      </p:sp>
      <p:pic>
        <p:nvPicPr>
          <p:cNvPr id="19461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268413"/>
            <a:ext cx="85328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468313" y="1628775"/>
            <a:ext cx="1800225" cy="9366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spcBef>
                <a:spcPts val="1250"/>
              </a:spcBef>
              <a:defRPr/>
            </a:pPr>
            <a:endParaRPr lang="el-GR" sz="3600">
              <a:latin typeface="Book Antiqua" charset="0"/>
              <a:ea typeface="ＭＳ Ｐゴシック" charset="0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2195513" y="5300663"/>
            <a:ext cx="1512887" cy="9366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spcBef>
                <a:spcPts val="1250"/>
              </a:spcBef>
              <a:defRPr/>
            </a:pPr>
            <a:endParaRPr lang="el-GR" sz="3600">
              <a:latin typeface="Book Antiqua" charset="0"/>
              <a:ea typeface="ＭＳ Ｐゴシック" charset="0"/>
            </a:endParaRP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684213" y="1412875"/>
            <a:ext cx="3527425" cy="2873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spcBef>
                <a:spcPts val="1250"/>
              </a:spcBef>
              <a:defRPr/>
            </a:pPr>
            <a:endParaRPr lang="el-GR" sz="3600">
              <a:latin typeface="Book Antiqua" charset="0"/>
              <a:ea typeface="ＭＳ Ｐゴシック" charset="0"/>
            </a:endParaRP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2627313" y="1700213"/>
            <a:ext cx="144462" cy="3603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1547813" y="4868863"/>
            <a:ext cx="2160587" cy="14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spcBef>
                <a:spcPts val="1250"/>
              </a:spcBef>
              <a:defRPr/>
            </a:pPr>
            <a:endParaRPr lang="el-GR" sz="3600">
              <a:latin typeface="Book Antiqua" charset="0"/>
              <a:ea typeface="ＭＳ Ｐゴシック" charset="0"/>
            </a:endParaRPr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>
            <a:off x="2700338" y="5013325"/>
            <a:ext cx="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4823" name="Rectangle 13"/>
          <p:cNvSpPr>
            <a:spLocks noChangeArrowheads="1"/>
          </p:cNvSpPr>
          <p:nvPr/>
        </p:nvSpPr>
        <p:spPr bwMode="auto">
          <a:xfrm>
            <a:off x="349250" y="2060575"/>
            <a:ext cx="8424863" cy="2087563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</a:rPr>
              <a:t>(</a:t>
            </a:r>
            <a:r>
              <a:rPr lang="en-US" altLang="el-GR" sz="2000" i="1">
                <a:solidFill>
                  <a:schemeClr val="bg1"/>
                </a:solidFill>
              </a:rPr>
              <a:t>802</a:t>
            </a:r>
            <a:r>
              <a:rPr lang="el-GR" altLang="el-GR" sz="2000" i="1">
                <a:solidFill>
                  <a:schemeClr val="bg1"/>
                </a:solidFill>
              </a:rPr>
              <a:t>) </a:t>
            </a:r>
            <a:r>
              <a:rPr lang="en-US" altLang="el-GR" sz="2000" i="1">
                <a:solidFill>
                  <a:schemeClr val="bg1"/>
                </a:solidFill>
                <a:latin typeface="Transliteration" pitchFamily="34" charset="0"/>
              </a:rPr>
              <a:t>wnm=sn m-xt nTr pn jn nswt tpt rA n jarwt=sn xsf aApp Hr </a:t>
            </a: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Ra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solidFill>
                  <a:schemeClr val="bg1"/>
                </a:solidFill>
              </a:rPr>
              <a:t>(803) </a:t>
            </a: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r arryt jAbtt nt Axt</a:t>
            </a:r>
            <a:endParaRPr lang="en-US" altLang="el-GR" sz="2000" i="1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802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) 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A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υτές (δηλ. οι θεότητες) ανήκουν στην ακολουθία του Ρα. Η φωτιά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που βγαίνει από το στόμα τους ξορκίζει τον Άποφι μακριά από το Ρα </a:t>
            </a:r>
            <a:endParaRPr lang="en-US" altLang="el-GR" sz="20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803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) 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στην ανατολική πύλη του ορίζοντα (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Texte zum Amduat III,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 802-3)</a:t>
            </a:r>
            <a:r>
              <a:rPr lang="el-GR" altLang="el-GR" i="1"/>
              <a:t> </a:t>
            </a:r>
          </a:p>
        </p:txBody>
      </p:sp>
      <p:sp>
        <p:nvSpPr>
          <p:cNvPr id="34826" name="Rectangle 13"/>
          <p:cNvSpPr>
            <a:spLocks noChangeArrowheads="1"/>
          </p:cNvSpPr>
          <p:nvPr/>
        </p:nvSpPr>
        <p:spPr bwMode="auto">
          <a:xfrm>
            <a:off x="382588" y="5202238"/>
            <a:ext cx="8424862" cy="1655762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</a:rPr>
              <a:t>(</a:t>
            </a:r>
            <a:r>
              <a:rPr lang="en-US" altLang="el-GR" sz="2000" i="1">
                <a:solidFill>
                  <a:schemeClr val="bg1"/>
                </a:solidFill>
              </a:rPr>
              <a:t>8</a:t>
            </a:r>
            <a:r>
              <a:rPr lang="el-GR" altLang="el-GR" sz="2000" i="1">
                <a:solidFill>
                  <a:schemeClr val="bg1"/>
                </a:solidFill>
              </a:rPr>
              <a:t>37) </a:t>
            </a: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wnn=sn m sxrw pn Xr mjHww=sn mtsn xsf aApp m jAbt pt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m-xt mswt</a:t>
            </a:r>
            <a:r>
              <a:rPr lang="en-US" altLang="el-GR" sz="2000">
                <a:solidFill>
                  <a:schemeClr val="bg1"/>
                </a:solidFill>
              </a:rPr>
              <a:t> (838) </a:t>
            </a: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nTr</a:t>
            </a:r>
            <a:endParaRPr lang="en-US" altLang="el-GR" sz="2000" i="1">
              <a:solidFill>
                <a:schemeClr val="bg1"/>
              </a:solidFill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837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) Είναι εκείνοι που ξορκίζουν τον Άποφι από τον ανατολικό ορίζοντα μετά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τη γέννηση 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838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) 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του θεού (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Texte zum Amduat III,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 837-8)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800"/>
              <a:t>  </a:t>
            </a:r>
            <a:r>
              <a:rPr lang="el-GR" altLang="el-GR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  <p:bldP spid="34827" grpId="0" animBg="1"/>
      <p:bldP spid="34831" grpId="0" animBg="1"/>
      <p:bldP spid="34833" grpId="0" animBg="1"/>
      <p:bldP spid="34823" grpId="0" animBg="1"/>
      <p:bldP spid="348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ChangeArrowheads="1"/>
          </p:cNvSpPr>
          <p:nvPr/>
        </p:nvSpPr>
        <p:spPr bwMode="auto">
          <a:xfrm>
            <a:off x="-15240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74638"/>
            <a:ext cx="8675687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500" i="1" smtClean="0">
                <a:latin typeface="Book Antiqua" pitchFamily="18" charset="0"/>
                <a:ea typeface="+mj-ea"/>
              </a:rPr>
              <a:t>Αμντουάτ</a:t>
            </a:r>
            <a:r>
              <a:rPr lang="el-GR" altLang="el-GR" sz="3500" smtClean="0">
                <a:latin typeface="Book Antiqua" pitchFamily="18" charset="0"/>
                <a:ea typeface="+mj-ea"/>
              </a:rPr>
              <a:t>, 12η ώρα</a:t>
            </a:r>
            <a:endParaRPr lang="nl-NL" altLang="el-GR" sz="3500" smtClean="0">
              <a:latin typeface="Book Antiqua" pitchFamily="18" charset="0"/>
              <a:ea typeface="+mj-ea"/>
            </a:endParaRPr>
          </a:p>
        </p:txBody>
      </p:sp>
      <p:sp>
        <p:nvSpPr>
          <p:cNvPr id="20484" name="8 - Θέση περιεχομένου"/>
          <p:cNvSpPr>
            <a:spLocks/>
          </p:cNvSpPr>
          <p:nvPr/>
        </p:nvSpPr>
        <p:spPr bwMode="auto">
          <a:xfrm>
            <a:off x="457200" y="1239838"/>
            <a:ext cx="82296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3200"/>
              <a:t>	</a:t>
            </a:r>
            <a:endParaRPr lang="el-GR" altLang="el-GR" sz="2400">
              <a:latin typeface="Book Antiqua" pitchFamily="18" charset="0"/>
            </a:endParaRPr>
          </a:p>
        </p:txBody>
      </p:sp>
      <p:pic>
        <p:nvPicPr>
          <p:cNvPr id="20485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63" y="1268413"/>
            <a:ext cx="85328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1835150" y="3500438"/>
            <a:ext cx="3744913" cy="11525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spcBef>
                <a:spcPts val="1250"/>
              </a:spcBef>
              <a:defRPr/>
            </a:pPr>
            <a:endParaRPr lang="el-GR" sz="3600">
              <a:latin typeface="Book Antiqua" charset="0"/>
              <a:ea typeface="ＭＳ Ｐゴシック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7596188" y="2492375"/>
            <a:ext cx="1223962" cy="100806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spcBef>
                <a:spcPts val="1250"/>
              </a:spcBef>
              <a:defRPr/>
            </a:pPr>
            <a:endParaRPr lang="el-GR" sz="3600">
              <a:latin typeface="Book Antiqu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15363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smtClean="0">
                <a:latin typeface="Book Antiqua" pitchFamily="18" charset="0"/>
                <a:ea typeface="+mj-ea"/>
              </a:rPr>
              <a:t>Βιβλίο της Γης</a:t>
            </a:r>
            <a:endParaRPr lang="nl-NL" altLang="el-GR" sz="3600" smtClean="0">
              <a:latin typeface="Book Antiqua" pitchFamily="18" charset="0"/>
              <a:ea typeface="+mj-ea"/>
            </a:endParaRPr>
          </a:p>
        </p:txBody>
      </p:sp>
      <p:pic>
        <p:nvPicPr>
          <p:cNvPr id="21508" name="Picture 13" descr="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5040312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1547813" y="1700213"/>
            <a:ext cx="2160587" cy="1152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spcBef>
                <a:spcPts val="1250"/>
              </a:spcBef>
              <a:defRPr/>
            </a:pPr>
            <a:endParaRPr lang="el-GR" sz="3600">
              <a:latin typeface="Book Antiqua" charset="0"/>
              <a:ea typeface="ＭＳ Ｐゴシック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2339975" y="1773238"/>
            <a:ext cx="576263" cy="792162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spcBef>
                <a:spcPts val="1250"/>
              </a:spcBef>
              <a:defRPr/>
            </a:pPr>
            <a:endParaRPr lang="el-GR" sz="3600">
              <a:latin typeface="Book Antiqua" charset="0"/>
              <a:ea typeface="ＭＳ Ｐゴシック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219700" y="333375"/>
            <a:ext cx="3924300" cy="6048375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1600" i="1">
                <a:solidFill>
                  <a:schemeClr val="bg1"/>
                </a:solidFill>
                <a:latin typeface="Transliteration" pitchFamily="34" charset="0"/>
              </a:rPr>
              <a:t>(</a:t>
            </a:r>
            <a:r>
              <a:rPr lang="en-US" altLang="el-GR" sz="1600" i="1">
                <a:solidFill>
                  <a:schemeClr val="bg1"/>
                </a:solidFill>
                <a:latin typeface="Transliteration" pitchFamily="34" charset="0"/>
              </a:rPr>
              <a:t>9</a:t>
            </a:r>
            <a:r>
              <a:rPr lang="el-GR" altLang="el-GR" sz="1600" i="1">
                <a:solidFill>
                  <a:schemeClr val="bg1"/>
                </a:solidFill>
                <a:latin typeface="Transliteration" pitchFamily="34" charset="0"/>
              </a:rPr>
              <a:t>)</a:t>
            </a:r>
            <a:r>
              <a:rPr lang="el-GR" altLang="el-GR" sz="1600">
                <a:solidFill>
                  <a:schemeClr val="bg1"/>
                </a:solidFill>
                <a:latin typeface="Transliteration" pitchFamily="34" charset="0"/>
              </a:rPr>
              <a:t> </a:t>
            </a:r>
            <a:r>
              <a:rPr lang="en-US" altLang="el-GR" sz="1600">
                <a:solidFill>
                  <a:schemeClr val="bg1"/>
                </a:solidFill>
                <a:latin typeface="Transliteration" pitchFamily="34" charset="0"/>
              </a:rPr>
              <a:t>Dwj=w awy (10) =sn n Hr aApp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1600">
                <a:solidFill>
                  <a:schemeClr val="bg1"/>
                </a:solidFill>
                <a:latin typeface="Transliteration" pitchFamily="34" charset="0"/>
              </a:rPr>
              <a:t>(11) xnty orrt (12) =f xprj 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1600">
                <a:solidFill>
                  <a:schemeClr val="bg1"/>
                </a:solidFill>
                <a:latin typeface="Transliteration" pitchFamily="34" charset="0"/>
              </a:rPr>
              <a:t>(13) pr=f m oAbw (14) =f bAwy nTrwy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1600">
                <a:solidFill>
                  <a:schemeClr val="bg1"/>
                </a:solidFill>
                <a:latin typeface="Transliteration" pitchFamily="34" charset="0"/>
              </a:rPr>
              <a:t>(15) Htp=sn (16) Hr=sn &amp;mw (17) ^w Xnm=sn (18) sw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1600">
                <a:solidFill>
                  <a:schemeClr val="bg1"/>
                </a:solidFill>
                <a:latin typeface="Transliteration" pitchFamily="34" charset="0"/>
              </a:rPr>
              <a:t>bAw=sn (19) apy xt (20) Ra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1600">
                <a:solidFill>
                  <a:schemeClr val="bg1"/>
                </a:solidFill>
                <a:latin typeface="Transliteration" pitchFamily="34" charset="0"/>
              </a:rPr>
              <a:t>XAwt=sn (21) mn m st=sn</a:t>
            </a:r>
            <a:endParaRPr lang="el-GR" altLang="el-GR" sz="1600">
              <a:solidFill>
                <a:schemeClr val="bg1"/>
              </a:solidFill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l-GR" altLang="el-GR" sz="1600">
              <a:solidFill>
                <a:schemeClr val="bg1"/>
              </a:solidFill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«(9) (Όταν) παραδοθεί, (10) τα χέρια τους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(εκτείνονται) προς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το πρόσωπο του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Άποφι,</a:t>
            </a:r>
            <a:endParaRPr lang="en-US" altLang="el-GR" sz="16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(11) που βρίσκεται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μπροστά από τη σπηλιά 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(12)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του, και ο Κχέπρι </a:t>
            </a:r>
            <a:endParaRPr lang="en-US" altLang="el-GR" sz="16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(13) αναδύεται από το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κουλουριασμένο σώμα 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(14)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του.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Ta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μπα των δύο θεών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(15) αναπαύονται (16) πάνω στο σώμα του. Ο Ατούμ (17) και ο Σου ενώνονται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18)μαζί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του. Τα μπα τους (19) εντάσσονται στην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ακολουθία (20) του Ρα,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ενώ τα σώματά τους (21) παραμένουν στη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1600" i="1">
                <a:solidFill>
                  <a:schemeClr val="bg1"/>
                </a:solidFill>
                <a:latin typeface="Book Antiqua" pitchFamily="18" charset="0"/>
              </a:rPr>
              <a:t>θέση τους»</a:t>
            </a:r>
            <a:r>
              <a:rPr lang="en-US" altLang="el-GR" sz="16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altLang="el-GR" sz="1400" i="1">
                <a:solidFill>
                  <a:schemeClr val="bg1"/>
                </a:solidFill>
                <a:latin typeface="Book Antiqua" pitchFamily="18" charset="0"/>
              </a:rPr>
              <a:t>(Le Creation, 34, pl. 17, XII, 9-21)</a:t>
            </a:r>
            <a:endParaRPr lang="el-GR" altLang="el-GR" sz="1600" i="1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 animBg="1"/>
      <p:bldP spid="10255" grpId="0" animBg="1"/>
      <p:bldP spid="10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-15240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74638"/>
            <a:ext cx="8675687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500" smtClean="0">
                <a:latin typeface="Book Antiqua" pitchFamily="18" charset="0"/>
                <a:ea typeface="+mj-ea"/>
              </a:rPr>
              <a:t>Άποφις και δημιουργία</a:t>
            </a:r>
            <a:endParaRPr lang="nl-NL" altLang="el-GR" sz="3500" smtClean="0">
              <a:latin typeface="Book Antiqua" pitchFamily="18" charset="0"/>
              <a:ea typeface="+mj-ea"/>
            </a:endParaRPr>
          </a:p>
        </p:txBody>
      </p:sp>
      <p:sp>
        <p:nvSpPr>
          <p:cNvPr id="22532" name="8 - Θέση περιεχομένου"/>
          <p:cNvSpPr>
            <a:spLocks/>
          </p:cNvSpPr>
          <p:nvPr/>
        </p:nvSpPr>
        <p:spPr bwMode="auto">
          <a:xfrm>
            <a:off x="457200" y="1239838"/>
            <a:ext cx="82296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3200"/>
              <a:t>	</a:t>
            </a:r>
            <a:endParaRPr lang="el-GR" altLang="el-GR" sz="2400">
              <a:latin typeface="Book Antiqua" pitchFamily="18" charset="0"/>
            </a:endParaRPr>
          </a:p>
        </p:txBody>
      </p:sp>
      <p:grpSp>
        <p:nvGrpSpPr>
          <p:cNvPr id="22533" name="Group 14"/>
          <p:cNvGrpSpPr>
            <a:grpSpLocks/>
          </p:cNvGrpSpPr>
          <p:nvPr/>
        </p:nvGrpSpPr>
        <p:grpSpPr bwMode="auto">
          <a:xfrm>
            <a:off x="1588" y="1196975"/>
            <a:ext cx="9142412" cy="5661025"/>
            <a:chOff x="1" y="754"/>
            <a:chExt cx="5759" cy="3566"/>
          </a:xfrm>
        </p:grpSpPr>
        <p:pic>
          <p:nvPicPr>
            <p:cNvPr id="22535" name="Picture 8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" y="754"/>
              <a:ext cx="1564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Rectangle 13"/>
            <p:cNvSpPr>
              <a:spLocks noChangeArrowheads="1"/>
            </p:cNvSpPr>
            <p:nvPr/>
          </p:nvSpPr>
          <p:spPr bwMode="auto">
            <a:xfrm>
              <a:off x="45" y="1898"/>
              <a:ext cx="5715" cy="2422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l-GR" altLang="el-GR" sz="2000" i="1">
                  <a:solidFill>
                    <a:schemeClr val="bg1"/>
                  </a:solidFill>
                  <a:latin typeface="Transliteration" pitchFamily="34" charset="0"/>
                </a:rPr>
                <a:t>(816)</a:t>
              </a:r>
              <a:r>
                <a:rPr lang="el-GR" altLang="el-GR" sz="2000">
                  <a:solidFill>
                    <a:schemeClr val="bg1"/>
                  </a:solidFill>
                  <a:latin typeface="Transliteration" pitchFamily="34" charset="0"/>
                </a:rPr>
                <a:t> </a:t>
              </a:r>
              <a:r>
                <a:rPr lang="en-US" altLang="el-GR" sz="2000">
                  <a:solidFill>
                    <a:schemeClr val="bg1"/>
                  </a:solidFill>
                  <a:latin typeface="Transliteration" pitchFamily="34" charset="0"/>
                </a:rPr>
                <a:t>Sodd nTr pn m sxrw pn m njwt tn  		</a:t>
              </a:r>
              <a:r>
                <a:rPr lang="el-GR" altLang="el-GR" sz="2000">
                  <a:solidFill>
                    <a:schemeClr val="bg1"/>
                  </a:solidFill>
                  <a:latin typeface="Transliteration" pitchFamily="34" charset="0"/>
                </a:rPr>
                <a:t>             </a:t>
              </a:r>
              <a:r>
                <a:rPr lang="el-GR" altLang="el-GR" sz="2000" b="1">
                  <a:solidFill>
                    <a:schemeClr val="bg1"/>
                  </a:solidFill>
                  <a:latin typeface="Book Antiqua" pitchFamily="18" charset="0"/>
                </a:rPr>
                <a:t>Αμντουάτ, 12η σκηνή</a:t>
              </a:r>
              <a:r>
                <a:rPr lang="en-US" altLang="el-GR" sz="2000">
                  <a:solidFill>
                    <a:schemeClr val="bg1"/>
                  </a:solidFill>
                  <a:latin typeface="Transliteration" pitchFamily="34" charset="0"/>
                </a:rPr>
                <a:t> 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altLang="el-GR" sz="2000">
                  <a:solidFill>
                    <a:schemeClr val="bg1"/>
                  </a:solidFill>
                  <a:latin typeface="Transliteration" pitchFamily="34" charset="0"/>
                </a:rPr>
                <a:t>(817) m psD n sSm pn StAw n anx-nTrw 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altLang="el-GR" sz="2000">
                  <a:solidFill>
                    <a:schemeClr val="bg1"/>
                  </a:solidFill>
                  <a:latin typeface="Transliteration" pitchFamily="34" charset="0"/>
                </a:rPr>
                <a:t>nTrw=f sTA sw </a:t>
              </a:r>
              <a:r>
                <a:rPr lang="en-US" altLang="el-GR" sz="2000">
                  <a:solidFill>
                    <a:srgbClr val="FF0000"/>
                  </a:solidFill>
                  <a:latin typeface="Transliteration" pitchFamily="34" charset="0"/>
                </a:rPr>
                <a:t>ao=f m sd=f</a:t>
              </a:r>
              <a:r>
                <a:rPr lang="en-US" altLang="el-GR" sz="2000">
                  <a:solidFill>
                    <a:schemeClr val="bg1"/>
                  </a:solidFill>
                  <a:latin typeface="Transliteration" pitchFamily="34" charset="0"/>
                </a:rPr>
                <a:t> </a:t>
              </a:r>
              <a:endParaRPr lang="el-GR" altLang="el-GR" sz="2000">
                <a:solidFill>
                  <a:schemeClr val="bg1"/>
                </a:solidFill>
                <a:latin typeface="Transliteration" pitchFamily="34" charset="0"/>
              </a:endParaRP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altLang="el-GR" sz="2000">
                  <a:solidFill>
                    <a:srgbClr val="FF0000"/>
                  </a:solidFill>
                  <a:latin typeface="Transliteration" pitchFamily="34" charset="0"/>
                </a:rPr>
                <a:t>prr=f m rA=f</a:t>
              </a:r>
              <a:r>
                <a:rPr lang="en-US" altLang="el-GR" sz="2000">
                  <a:solidFill>
                    <a:schemeClr val="bg1"/>
                  </a:solidFill>
                  <a:latin typeface="Transliteration" pitchFamily="34" charset="0"/>
                </a:rPr>
                <a:t> </a:t>
              </a:r>
              <a:r>
                <a:rPr lang="en-US" altLang="el-GR" sz="2000">
                  <a:solidFill>
                    <a:srgbClr val="FF0000"/>
                  </a:solidFill>
                  <a:latin typeface="Transliteration" pitchFamily="34" charset="0"/>
                </a:rPr>
                <a:t>ms</a:t>
              </a:r>
              <a:r>
                <a:rPr lang="en-US" altLang="el-GR" sz="2000">
                  <a:solidFill>
                    <a:schemeClr val="bg1"/>
                  </a:solidFill>
                  <a:latin typeface="Transliteration" pitchFamily="34" charset="0"/>
                </a:rPr>
                <a:t> m xprw=f </a:t>
              </a:r>
              <a:endParaRPr lang="el-GR" altLang="el-GR" sz="2000">
                <a:solidFill>
                  <a:schemeClr val="bg1"/>
                </a:solidFill>
                <a:latin typeface="Transliteration" pitchFamily="34" charset="0"/>
              </a:endParaRP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altLang="el-GR" sz="2000">
                  <a:solidFill>
                    <a:schemeClr val="bg1"/>
                  </a:solidFill>
                  <a:latin typeface="Transliteration" pitchFamily="34" charset="0"/>
                </a:rPr>
                <a:t>(818) n xprj</a:t>
              </a:r>
              <a:r>
                <a:rPr lang="el-GR" altLang="el-GR" sz="2000">
                  <a:solidFill>
                    <a:schemeClr val="bg1"/>
                  </a:solidFill>
                  <a:latin typeface="Transliteration" pitchFamily="34" charset="0"/>
                </a:rPr>
                <a:t> </a:t>
              </a:r>
              <a:r>
                <a:rPr lang="en-US" altLang="el-GR" sz="2000">
                  <a:solidFill>
                    <a:schemeClr val="bg1"/>
                  </a:solidFill>
                  <a:latin typeface="Transliteration" pitchFamily="34" charset="0"/>
                </a:rPr>
                <a:t>nTrw jmyw wjA=f mj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l-GR" altLang="el-GR" sz="2000" i="1">
                  <a:solidFill>
                    <a:schemeClr val="bg1"/>
                  </a:solidFill>
                  <a:latin typeface="Book Antiqua" pitchFamily="18" charset="0"/>
                </a:rPr>
                <a:t>«(816) Αυτός ο θεός (Ρα), πλέει κατά αυτόν τον τρόπο σε αυτό το μέρος,</a:t>
              </a:r>
              <a:endParaRPr lang="en-US" altLang="el-GR" sz="2000" i="1">
                <a:solidFill>
                  <a:schemeClr val="bg1"/>
                </a:solidFill>
                <a:latin typeface="Book Antiqua" pitchFamily="18" charset="0"/>
              </a:endParaRP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l-GR" altLang="el-GR" sz="2000" i="1">
                  <a:solidFill>
                    <a:schemeClr val="bg1"/>
                  </a:solidFill>
                  <a:latin typeface="Book Antiqua" pitchFamily="18" charset="0"/>
                </a:rPr>
                <a:t>(817) πάνω στη ραχοκοκαλιά της μυστηριώδους αυτής μορφής, του Ανγχ-νετσερού. </a:t>
              </a:r>
              <a:endParaRPr lang="en-US" altLang="el-GR" sz="2000" i="1">
                <a:solidFill>
                  <a:schemeClr val="bg1"/>
                </a:solidFill>
                <a:latin typeface="Book Antiqua" pitchFamily="18" charset="0"/>
              </a:endParaRP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l-GR" altLang="el-GR" sz="2000" i="1">
                  <a:solidFill>
                    <a:schemeClr val="bg1"/>
                  </a:solidFill>
                  <a:latin typeface="Book Antiqua" pitchFamily="18" charset="0"/>
                </a:rPr>
                <a:t>Οι θεοί του τον τραβούν. </a:t>
              </a:r>
              <a:r>
                <a:rPr lang="el-GR" altLang="el-GR" sz="2000" i="1">
                  <a:solidFill>
                    <a:srgbClr val="FF0000"/>
                  </a:solidFill>
                  <a:latin typeface="Book Antiqua" pitchFamily="18" charset="0"/>
                </a:rPr>
                <a:t>Εισέρχεται</a:t>
              </a:r>
              <a:r>
                <a:rPr lang="el-GR" altLang="el-GR" sz="2000" i="1">
                  <a:solidFill>
                    <a:schemeClr val="bg1"/>
                  </a:solidFill>
                  <a:latin typeface="Book Antiqua" pitchFamily="18" charset="0"/>
                </a:rPr>
                <a:t> </a:t>
              </a:r>
              <a:r>
                <a:rPr lang="el-GR" altLang="el-GR" sz="2000" i="1">
                  <a:solidFill>
                    <a:srgbClr val="FF0000"/>
                  </a:solidFill>
                  <a:latin typeface="Book Antiqua" pitchFamily="18" charset="0"/>
                </a:rPr>
                <a:t>από την ουρά του</a:t>
              </a:r>
              <a:r>
                <a:rPr lang="el-GR" altLang="el-GR" sz="2000" i="1">
                  <a:solidFill>
                    <a:schemeClr val="bg1"/>
                  </a:solidFill>
                  <a:latin typeface="Book Antiqua" pitchFamily="18" charset="0"/>
                </a:rPr>
                <a:t> (Ανγχ-νετσερού) 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l-GR" altLang="el-GR" sz="2000" i="1">
                  <a:solidFill>
                    <a:schemeClr val="bg1"/>
                  </a:solidFill>
                  <a:latin typeface="Book Antiqua" pitchFamily="18" charset="0"/>
                </a:rPr>
                <a:t>και </a:t>
              </a:r>
              <a:r>
                <a:rPr lang="el-GR" altLang="el-GR" sz="2000" i="1">
                  <a:solidFill>
                    <a:srgbClr val="FF0000"/>
                  </a:solidFill>
                  <a:latin typeface="Book Antiqua" pitchFamily="18" charset="0"/>
                </a:rPr>
                <a:t>εξέρχεται από το στόμα του</a:t>
              </a:r>
              <a:r>
                <a:rPr lang="el-GR" altLang="el-GR" sz="2000" i="1">
                  <a:solidFill>
                    <a:schemeClr val="bg1"/>
                  </a:solidFill>
                  <a:latin typeface="Book Antiqua" pitchFamily="18" charset="0"/>
                </a:rPr>
                <a:t>, εκείνος που </a:t>
              </a:r>
              <a:r>
                <a:rPr lang="el-GR" altLang="el-GR" sz="2000" i="1">
                  <a:solidFill>
                    <a:srgbClr val="FF0000"/>
                  </a:solidFill>
                  <a:latin typeface="Book Antiqua" pitchFamily="18" charset="0"/>
                </a:rPr>
                <a:t>αναγεννάται</a:t>
              </a:r>
              <a:r>
                <a:rPr lang="el-GR" altLang="el-GR" sz="2000" i="1">
                  <a:solidFill>
                    <a:schemeClr val="bg1"/>
                  </a:solidFill>
                  <a:latin typeface="Book Antiqua" pitchFamily="18" charset="0"/>
                </a:rPr>
                <a:t> με τη μορφή του, 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l-GR" altLang="el-GR" sz="2000" i="1">
                  <a:solidFill>
                    <a:schemeClr val="bg1"/>
                  </a:solidFill>
                  <a:latin typeface="Book Antiqua" pitchFamily="18" charset="0"/>
                </a:rPr>
                <a:t>(818) του Κχέπρι, όπως (είναι) και οι θεοί στη βάρκα του </a:t>
              </a:r>
              <a:r>
                <a:rPr lang="en-US" altLang="el-GR" i="1">
                  <a:solidFill>
                    <a:schemeClr val="bg1"/>
                  </a:solidFill>
                  <a:latin typeface="Book Antiqua" pitchFamily="18" charset="0"/>
                </a:rPr>
                <a:t>(Amduat III, 816-18)</a:t>
              </a:r>
              <a:endParaRPr lang="el-GR" altLang="el-GR" i="1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  <p:sp>
          <p:nvSpPr>
            <p:cNvPr id="23561" name="Rectangle 12"/>
            <p:cNvSpPr>
              <a:spLocks noChangeArrowheads="1"/>
            </p:cNvSpPr>
            <p:nvPr/>
          </p:nvSpPr>
          <p:spPr bwMode="auto">
            <a:xfrm>
              <a:off x="476" y="1117"/>
              <a:ext cx="635" cy="9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7E002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spcBef>
                  <a:spcPts val="1250"/>
                </a:spcBef>
                <a:defRPr/>
              </a:pPr>
              <a:endParaRPr lang="el-GR" sz="3600">
                <a:latin typeface="Book Antiqua" charset="0"/>
                <a:ea typeface="ＭＳ Ｐゴシック" charset="0"/>
              </a:endParaRPr>
            </a:p>
          </p:txBody>
        </p:sp>
        <p:sp>
          <p:nvSpPr>
            <p:cNvPr id="23562" name="Line 13"/>
            <p:cNvSpPr>
              <a:spLocks noChangeShapeType="1"/>
            </p:cNvSpPr>
            <p:nvPr/>
          </p:nvSpPr>
          <p:spPr bwMode="auto">
            <a:xfrm>
              <a:off x="975" y="1207"/>
              <a:ext cx="136" cy="6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sp>
        <p:nvSpPr>
          <p:cNvPr id="38928" name="Rectangle 13"/>
          <p:cNvSpPr>
            <a:spLocks noChangeArrowheads="1"/>
          </p:cNvSpPr>
          <p:nvPr/>
        </p:nvSpPr>
        <p:spPr bwMode="auto">
          <a:xfrm>
            <a:off x="82550" y="549275"/>
            <a:ext cx="9072563" cy="2376488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  <a:latin typeface="Transliteration" pitchFamily="34" charset="0"/>
              </a:rPr>
              <a:t>(</a:t>
            </a:r>
            <a:r>
              <a:rPr lang="en-US" altLang="el-GR" sz="2000" i="1">
                <a:solidFill>
                  <a:schemeClr val="bg1"/>
                </a:solidFill>
                <a:latin typeface="Transliteration" pitchFamily="34" charset="0"/>
              </a:rPr>
              <a:t>9</a:t>
            </a:r>
            <a:r>
              <a:rPr lang="el-GR" altLang="el-GR" sz="2000" i="1">
                <a:solidFill>
                  <a:schemeClr val="bg1"/>
                </a:solidFill>
                <a:latin typeface="Transliteration" pitchFamily="34" charset="0"/>
              </a:rPr>
              <a:t>)</a:t>
            </a:r>
            <a:r>
              <a:rPr lang="el-GR" altLang="el-GR" sz="2000">
                <a:solidFill>
                  <a:schemeClr val="bg1"/>
                </a:solidFill>
                <a:latin typeface="Transliteration" pitchFamily="34" charset="0"/>
              </a:rPr>
              <a:t> </a:t>
            </a: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Dwj=w awy (10) =sn n Hr aApp </a:t>
            </a:r>
            <a:r>
              <a:rPr lang="el-GR" altLang="el-GR" sz="2000">
                <a:solidFill>
                  <a:schemeClr val="bg1"/>
                </a:solidFill>
                <a:latin typeface="Transliteration" pitchFamily="34" charset="0"/>
              </a:rPr>
              <a:t>			       Β</a:t>
            </a:r>
            <a:r>
              <a:rPr lang="el-GR" altLang="el-GR" sz="2000" b="1">
                <a:solidFill>
                  <a:schemeClr val="bg1"/>
                </a:solidFill>
                <a:latin typeface="Book Antiqua" pitchFamily="18" charset="0"/>
              </a:rPr>
              <a:t>ιβλίο της Γης, 1η σκηνή</a:t>
            </a:r>
            <a:endParaRPr lang="en-US" altLang="el-GR" sz="2000" b="1">
              <a:solidFill>
                <a:schemeClr val="bg1"/>
              </a:solidFill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(11) xnty orrt (12) =f xprj 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(13) </a:t>
            </a:r>
            <a:r>
              <a:rPr lang="en-US" altLang="el-GR" sz="2000">
                <a:solidFill>
                  <a:srgbClr val="FF0000"/>
                </a:solidFill>
                <a:latin typeface="Transliteration" pitchFamily="34" charset="0"/>
              </a:rPr>
              <a:t>pr=f</a:t>
            </a: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 m </a:t>
            </a:r>
            <a:r>
              <a:rPr lang="en-US" altLang="el-GR" sz="2000">
                <a:solidFill>
                  <a:srgbClr val="FF0000"/>
                </a:solidFill>
                <a:latin typeface="Transliteration" pitchFamily="34" charset="0"/>
              </a:rPr>
              <a:t>oAbw</a:t>
            </a:r>
            <a:r>
              <a:rPr lang="en-US" altLang="el-GR" sz="2000">
                <a:solidFill>
                  <a:schemeClr val="bg1"/>
                </a:solidFill>
                <a:latin typeface="Transliteration" pitchFamily="34" charset="0"/>
              </a:rPr>
              <a:t> (14) =f </a:t>
            </a:r>
            <a:endParaRPr lang="el-GR" altLang="el-GR" sz="2000">
              <a:solidFill>
                <a:schemeClr val="bg1"/>
              </a:solidFill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«(9) (Όταν) παραδοθεί, (10) τα χέρια τους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(εκτείνονται) προς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το πρόσωπο του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Άποφι,</a:t>
            </a:r>
            <a:endParaRPr lang="en-US" altLang="el-GR" sz="20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(11) που βρίσκεται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μπροστά από τη σπηλιά 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(12) 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του, και ο Κχέπρι </a:t>
            </a:r>
            <a:endParaRPr lang="en-US" altLang="el-GR" sz="20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(13) </a:t>
            </a:r>
            <a:r>
              <a:rPr lang="el-GR" altLang="el-GR" sz="2000" i="1">
                <a:solidFill>
                  <a:srgbClr val="FF0000"/>
                </a:solidFill>
                <a:latin typeface="Book Antiqua" pitchFamily="18" charset="0"/>
              </a:rPr>
              <a:t>αναδύεται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 από το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000" i="1">
                <a:solidFill>
                  <a:srgbClr val="FF0000"/>
                </a:solidFill>
                <a:latin typeface="Book Antiqua" pitchFamily="18" charset="0"/>
              </a:rPr>
              <a:t>κουλουριασμένο σώμα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(14) </a:t>
            </a:r>
            <a:r>
              <a:rPr lang="el-GR" altLang="el-GR" sz="2000" i="1">
                <a:solidFill>
                  <a:schemeClr val="bg1"/>
                </a:solidFill>
                <a:latin typeface="Book Antiqua" pitchFamily="18" charset="0"/>
              </a:rPr>
              <a:t>του»</a:t>
            </a:r>
            <a:r>
              <a:rPr lang="en-US" altLang="el-GR" sz="2000" i="1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altLang="el-GR" i="1">
                <a:solidFill>
                  <a:schemeClr val="bg1"/>
                </a:solidFill>
                <a:latin typeface="Book Antiqua" pitchFamily="18" charset="0"/>
              </a:rPr>
              <a:t>(Le Creation, 34, pl. 17, XII, 9-1</a:t>
            </a:r>
            <a:r>
              <a:rPr lang="el-GR" altLang="el-GR" i="1">
                <a:solidFill>
                  <a:schemeClr val="bg1"/>
                </a:solidFill>
                <a:latin typeface="Book Antiqua" pitchFamily="18" charset="0"/>
              </a:rPr>
              <a:t>4</a:t>
            </a:r>
            <a:r>
              <a:rPr lang="en-US" altLang="el-GR" i="1">
                <a:solidFill>
                  <a:schemeClr val="bg1"/>
                </a:solidFill>
                <a:latin typeface="Book Antiqua" pitchFamily="18" charset="0"/>
              </a:rPr>
              <a:t>)</a:t>
            </a:r>
            <a:endParaRPr lang="el-GR" altLang="el-GR" sz="2000" i="1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smtClean="0">
                <a:latin typeface="Book Antiqua" pitchFamily="18" charset="0"/>
                <a:ea typeface="+mj-ea"/>
              </a:rPr>
              <a:t>Βιβλίο των Πυλών, 10η ώρα</a:t>
            </a:r>
            <a:endParaRPr altLang="el-GR" sz="3600" smtClean="0">
              <a:latin typeface="Book Antiqua" pitchFamily="18" charset="0"/>
              <a:ea typeface="+mj-ea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pic>
        <p:nvPicPr>
          <p:cNvPr id="23557" name="Picture 15" descr="pics 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1335088"/>
            <a:ext cx="9217026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1" name="Rectangle 13"/>
          <p:cNvSpPr>
            <a:spLocks noChangeArrowheads="1"/>
          </p:cNvSpPr>
          <p:nvPr/>
        </p:nvSpPr>
        <p:spPr bwMode="auto">
          <a:xfrm>
            <a:off x="34925" y="1484313"/>
            <a:ext cx="9072563" cy="4465637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 i="1">
                <a:solidFill>
                  <a:schemeClr val="bg1"/>
                </a:solidFill>
                <a:latin typeface="Transliteration" pitchFamily="34" charset="0"/>
              </a:rPr>
              <a:t>(</a:t>
            </a:r>
            <a:r>
              <a:rPr lang="el-GR" altLang="el-GR" sz="2400" i="1">
                <a:solidFill>
                  <a:schemeClr val="bg1"/>
                </a:solidFill>
                <a:latin typeface="Transliteration" pitchFamily="34" charset="0"/>
              </a:rPr>
              <a:t>351)</a:t>
            </a:r>
            <a:r>
              <a:rPr lang="el-GR" altLang="el-GR" sz="2400">
                <a:solidFill>
                  <a:schemeClr val="bg1"/>
                </a:solidFill>
                <a:latin typeface="Transliteration" pitchFamily="34" charset="0"/>
              </a:rPr>
              <a:t> </a:t>
            </a:r>
            <a:r>
              <a:rPr lang="en-US" altLang="el-GR" sz="2400">
                <a:solidFill>
                  <a:schemeClr val="bg1"/>
                </a:solidFill>
                <a:latin typeface="Transliteration" pitchFamily="34" charset="0"/>
              </a:rPr>
              <a:t>wnm=f m sxrw pn @r dwAty </a:t>
            </a:r>
            <a:r>
              <a:rPr lang="en-US" altLang="el-GR" sz="2400">
                <a:solidFill>
                  <a:srgbClr val="FF0000"/>
                </a:solidFill>
                <a:latin typeface="Transliteration" pitchFamily="34" charset="0"/>
              </a:rPr>
              <a:t>pr=f jm=f </a:t>
            </a:r>
            <a:endParaRPr lang="el-GR" altLang="el-GR" sz="2400">
              <a:solidFill>
                <a:srgbClr val="FF0000"/>
              </a:solidFill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>
                <a:solidFill>
                  <a:schemeClr val="bg1"/>
                </a:solidFill>
                <a:latin typeface="Transliteration" pitchFamily="34" charset="0"/>
              </a:rPr>
              <a:t>Tp</a:t>
            </a:r>
            <a:r>
              <a:rPr lang="el-GR" altLang="el-GR" sz="2400">
                <a:solidFill>
                  <a:schemeClr val="bg1"/>
                </a:solidFill>
                <a:latin typeface="Transliteration" pitchFamily="34" charset="0"/>
              </a:rPr>
              <a:t> </a:t>
            </a:r>
            <a:r>
              <a:rPr lang="en-US" altLang="el-GR" sz="2400">
                <a:solidFill>
                  <a:srgbClr val="FF0000"/>
                </a:solidFill>
                <a:latin typeface="Transliteration" pitchFamily="34" charset="0"/>
              </a:rPr>
              <a:t>prr xprw m oAbw</a:t>
            </a:r>
            <a:endParaRPr lang="el-GR" altLang="el-GR" sz="2400">
              <a:solidFill>
                <a:srgbClr val="FF0000"/>
              </a:solidFill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>
                <a:solidFill>
                  <a:schemeClr val="bg1"/>
                </a:solidFill>
                <a:latin typeface="Transliteration" pitchFamily="34" charset="0"/>
              </a:rPr>
              <a:t>Ra (352) dwj=f nTr pn nTrty=fy Xnm=sn sw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>
                <a:solidFill>
                  <a:schemeClr val="bg1"/>
                </a:solidFill>
                <a:latin typeface="Transliteration" pitchFamily="34" charset="0"/>
              </a:rPr>
              <a:t>ao.xr @r m #pry m-xt Dwj Ra r=f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altLang="el-GR" sz="2000">
              <a:solidFill>
                <a:schemeClr val="bg1"/>
              </a:solidFill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 i="1">
                <a:solidFill>
                  <a:schemeClr val="bg1"/>
                </a:solidFill>
                <a:latin typeface="Book Antiqua" pitchFamily="18" charset="0"/>
              </a:rPr>
              <a:t>«(</a:t>
            </a:r>
            <a:r>
              <a:rPr lang="en-US" altLang="el-GR" sz="2100" i="1">
                <a:solidFill>
                  <a:schemeClr val="bg1"/>
                </a:solidFill>
                <a:latin typeface="Book Antiqua" pitchFamily="18" charset="0"/>
              </a:rPr>
              <a:t>351</a:t>
            </a:r>
            <a:r>
              <a:rPr lang="el-GR" altLang="el-GR" sz="2100" i="1">
                <a:solidFill>
                  <a:schemeClr val="bg1"/>
                </a:solidFill>
                <a:latin typeface="Book Antiqua" pitchFamily="18" charset="0"/>
              </a:rPr>
              <a:t>) Αυτός (Κχέπρι-όφις) είναι έτσι: ο Ώρος του Επέκεινα εισέρχεται σε αυτόν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 i="1">
                <a:solidFill>
                  <a:schemeClr val="bg1"/>
                </a:solidFill>
                <a:latin typeface="Book Antiqua" pitchFamily="18" charset="0"/>
              </a:rPr>
              <a:t>πρώτα (και) υλοποιήσεις αναδύονται από το κουλουριασμένο σώμα (του).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 i="1">
                <a:solidFill>
                  <a:schemeClr val="bg1"/>
                </a:solidFill>
                <a:latin typeface="Book Antiqua" pitchFamily="18" charset="0"/>
              </a:rPr>
              <a:t>Ο Ρα (352) φυλακίζει αυτόν τον θεό και οι δύο βασιλικές κόμπρες τον συνοδεύουν.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 i="1">
                <a:solidFill>
                  <a:schemeClr val="bg1"/>
                </a:solidFill>
                <a:latin typeface="Book Antiqua" pitchFamily="18" charset="0"/>
              </a:rPr>
              <a:t>Ο Ώρος θα εισέλθει στον Κχέπρι-όφι (ξανά), αφότου ο Ρα τον έχει φυλακίσει»</a:t>
            </a:r>
            <a:r>
              <a:rPr lang="en-US" altLang="el-GR" sz="2100" i="1">
                <a:solidFill>
                  <a:schemeClr val="bg1"/>
                </a:solidFill>
                <a:latin typeface="Book Antiqua" pitchFamily="18" charset="0"/>
              </a:rPr>
              <a:t> </a:t>
            </a:r>
            <a:endParaRPr lang="el-GR" altLang="el-GR" sz="2100" i="1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100" i="1">
                <a:solidFill>
                  <a:schemeClr val="bg1"/>
                </a:solidFill>
                <a:latin typeface="Book Antiqua" pitchFamily="18" charset="0"/>
              </a:rPr>
              <a:t>(Pfortenbuch I, 351-2; II, 242/20-25)</a:t>
            </a:r>
            <a:endParaRPr lang="el-GR" altLang="el-GR" sz="2100" i="1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Άδειες Χρήσης</a:t>
            </a:r>
            <a:endParaRPr lang="el-GR" dirty="0"/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 smtClean="0"/>
              <a:t>Το παρόν εκπαιδευτικό υλικό υπόκειται σε</a:t>
            </a:r>
            <a:r>
              <a:rPr lang="en-US" sz="2800" dirty="0" smtClean="0"/>
              <a:t> </a:t>
            </a:r>
            <a:r>
              <a:rPr lang="el-GR" sz="2800" dirty="0" smtClean="0"/>
              <a:t>άδειες χρήσης </a:t>
            </a:r>
            <a:r>
              <a:rPr lang="en-US" sz="2800" dirty="0" smtClean="0"/>
              <a:t>Creative Commons. </a:t>
            </a:r>
          </a:p>
          <a:p>
            <a:pPr algn="l"/>
            <a:r>
              <a:rPr lang="el-GR" sz="2800" dirty="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2</a:t>
            </a:fld>
            <a:endParaRPr lang="el-GR" dirty="0"/>
          </a:p>
        </p:txBody>
      </p:sp>
      <p:pic>
        <p:nvPicPr>
          <p:cNvPr id="5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4941168"/>
            <a:ext cx="1581685" cy="553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79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0" y="2054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24580" name="Rectangle 15"/>
          <p:cNvSpPr>
            <a:spLocks noChangeArrowheads="1"/>
          </p:cNvSpPr>
          <p:nvPr/>
        </p:nvSpPr>
        <p:spPr bwMode="auto">
          <a:xfrm>
            <a:off x="457200" y="26035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altLang="el-GR" sz="3600">
                <a:solidFill>
                  <a:schemeClr val="tx2"/>
                </a:solidFill>
                <a:latin typeface="Book Antiqua" pitchFamily="18" charset="0"/>
              </a:rPr>
              <a:t>Έσνα</a:t>
            </a:r>
            <a:endParaRPr lang="nl-NL" altLang="el-GR" sz="3600">
              <a:solidFill>
                <a:schemeClr val="tx2"/>
              </a:solidFill>
              <a:latin typeface="Book Antiqua" pitchFamily="18" charset="0"/>
            </a:endParaRPr>
          </a:p>
        </p:txBody>
      </p:sp>
      <p:grpSp>
        <p:nvGrpSpPr>
          <p:cNvPr id="24581" name="Group 13"/>
          <p:cNvGrpSpPr>
            <a:grpSpLocks/>
          </p:cNvGrpSpPr>
          <p:nvPr/>
        </p:nvGrpSpPr>
        <p:grpSpPr bwMode="auto">
          <a:xfrm>
            <a:off x="0" y="1268413"/>
            <a:ext cx="9613900" cy="4968875"/>
            <a:chOff x="0" y="799"/>
            <a:chExt cx="6056" cy="3130"/>
          </a:xfrm>
        </p:grpSpPr>
        <p:pic>
          <p:nvPicPr>
            <p:cNvPr id="24582" name="Picture 6" descr="Egypt_Site_150dp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99"/>
              <a:ext cx="2206" cy="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3" name="Picture 8" descr="ESTMPKN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1" y="890"/>
              <a:ext cx="4265" cy="2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0" name="Oval 11"/>
            <p:cNvSpPr>
              <a:spLocks noChangeArrowheads="1"/>
            </p:cNvSpPr>
            <p:nvPr/>
          </p:nvSpPr>
          <p:spPr bwMode="auto">
            <a:xfrm>
              <a:off x="1066" y="2704"/>
              <a:ext cx="317" cy="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7E002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spcBef>
                  <a:spcPts val="1250"/>
                </a:spcBef>
                <a:defRPr/>
              </a:pPr>
              <a:endParaRPr lang="el-GR" sz="3600">
                <a:latin typeface="Book Antiqua" charset="0"/>
                <a:ea typeface="ＭＳ Ｐゴシック" charset="0"/>
              </a:endParaRPr>
            </a:p>
          </p:txBody>
        </p:sp>
        <p:sp>
          <p:nvSpPr>
            <p:cNvPr id="28681" name="Line 12"/>
            <p:cNvSpPr>
              <a:spLocks noChangeShapeType="1"/>
            </p:cNvSpPr>
            <p:nvPr/>
          </p:nvSpPr>
          <p:spPr bwMode="auto">
            <a:xfrm flipV="1">
              <a:off x="1383" y="2387"/>
              <a:ext cx="408" cy="40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3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0" y="2054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25604" name="Rectangle 15"/>
          <p:cNvSpPr>
            <a:spLocks noChangeArrowheads="1"/>
          </p:cNvSpPr>
          <p:nvPr/>
        </p:nvSpPr>
        <p:spPr bwMode="auto">
          <a:xfrm>
            <a:off x="457200" y="26035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altLang="el-GR" sz="3600">
                <a:solidFill>
                  <a:schemeClr val="tx2"/>
                </a:solidFill>
                <a:latin typeface="Book Antiqua" pitchFamily="18" charset="0"/>
              </a:rPr>
              <a:t>Κοσμογονία της Έσνα</a:t>
            </a:r>
            <a:endParaRPr lang="nl-NL" altLang="el-GR" sz="360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25605" name="Rectangle 13"/>
          <p:cNvSpPr>
            <a:spLocks noChangeArrowheads="1"/>
          </p:cNvSpPr>
          <p:nvPr/>
        </p:nvSpPr>
        <p:spPr bwMode="auto">
          <a:xfrm>
            <a:off x="179388" y="1341438"/>
            <a:ext cx="864076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>
                <a:latin typeface="Book Antiqua" pitchFamily="18" charset="0"/>
              </a:rPr>
              <a:t>1. Στην αρχή υπήρχε μόνο ο Νουν, το αρχέγονο ύδωρ (</a:t>
            </a:r>
            <a:r>
              <a:rPr lang="en-US" altLang="el-GR" sz="2000">
                <a:latin typeface="Book Antiqua" pitchFamily="18" charset="0"/>
              </a:rPr>
              <a:t>Esna</a:t>
            </a:r>
            <a:r>
              <a:rPr lang="el-GR" altLang="el-GR" sz="2000">
                <a:latin typeface="Book Antiqua" pitchFamily="18" charset="0"/>
              </a:rPr>
              <a:t> 206/1).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>
                <a:latin typeface="Book Antiqua" pitchFamily="18" charset="0"/>
              </a:rPr>
              <a:t>2. Παρθενογένεση του δημιουργού θεού, που στην προκειμένη περίπτωση είναι η Νήιθ, ως η πατρώα θεότητα της Έσνα, και δημιουργία του φωτός (</a:t>
            </a:r>
            <a:r>
              <a:rPr lang="en-US" altLang="el-GR" sz="2000">
                <a:latin typeface="Book Antiqua" pitchFamily="18" charset="0"/>
              </a:rPr>
              <a:t>Esna</a:t>
            </a:r>
            <a:r>
              <a:rPr lang="el-GR" altLang="el-GR" sz="2000">
                <a:latin typeface="Book Antiqua" pitchFamily="18" charset="0"/>
              </a:rPr>
              <a:t> 206/1-2).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>
                <a:latin typeface="Book Antiqua" pitchFamily="18" charset="0"/>
              </a:rPr>
              <a:t>3. Εμφάνιση του πρωταρχικού λοφίσκου της δημιουργίας (</a:t>
            </a:r>
            <a:r>
              <a:rPr lang="en-US" altLang="el-GR" sz="2000">
                <a:latin typeface="Book Antiqua" pitchFamily="18" charset="0"/>
              </a:rPr>
              <a:t>Esna</a:t>
            </a:r>
            <a:r>
              <a:rPr lang="el-GR" altLang="el-GR" sz="2000">
                <a:latin typeface="Book Antiqua" pitchFamily="18" charset="0"/>
              </a:rPr>
              <a:t> 206, 2, 4).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>
                <a:latin typeface="Book Antiqua" pitchFamily="18" charset="0"/>
              </a:rPr>
              <a:t>4. Γέννηση των 30 αρχέγονων θεοτήτων που ταυτίζονται με τα οκτώ αρχέγονα στοιχεία της θεολογίας της Ερμούπολης (</a:t>
            </a:r>
            <a:r>
              <a:rPr lang="en-US" altLang="el-GR" sz="2000">
                <a:latin typeface="Book Antiqua" pitchFamily="18" charset="0"/>
              </a:rPr>
              <a:t>Esna</a:t>
            </a:r>
            <a:r>
              <a:rPr lang="el-GR" altLang="el-GR" sz="2000">
                <a:latin typeface="Book Antiqua" pitchFamily="18" charset="0"/>
              </a:rPr>
              <a:t> 206, 3-4 και 7).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>
                <a:latin typeface="Book Antiqua" pitchFamily="18" charset="0"/>
              </a:rPr>
              <a:t>5. Γέννηση του Ρα (</a:t>
            </a:r>
            <a:r>
              <a:rPr lang="en-US" altLang="el-GR" sz="2000">
                <a:latin typeface="Book Antiqua" pitchFamily="18" charset="0"/>
              </a:rPr>
              <a:t>Esna</a:t>
            </a:r>
            <a:r>
              <a:rPr lang="el-GR" altLang="el-GR" sz="2000">
                <a:latin typeface="Book Antiqua" pitchFamily="18" charset="0"/>
              </a:rPr>
              <a:t> 206, 7-9).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>
                <a:latin typeface="Book Antiqua" pitchFamily="18" charset="0"/>
              </a:rPr>
              <a:t>6. Γέννηση των λοιπών θεοτήτων και των ανθρώπων (</a:t>
            </a:r>
            <a:r>
              <a:rPr lang="en-US" altLang="el-GR" sz="2000">
                <a:latin typeface="Book Antiqua" pitchFamily="18" charset="0"/>
              </a:rPr>
              <a:t>Esna</a:t>
            </a:r>
            <a:r>
              <a:rPr lang="el-GR" altLang="el-GR" sz="2000">
                <a:latin typeface="Book Antiqua" pitchFamily="18" charset="0"/>
              </a:rPr>
              <a:t> 206, 9).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>
                <a:latin typeface="Book Antiqua" pitchFamily="18" charset="0"/>
              </a:rPr>
              <a:t>7. </a:t>
            </a:r>
            <a:r>
              <a:rPr lang="el-GR" altLang="el-GR" sz="2000" i="1">
                <a:solidFill>
                  <a:srgbClr val="FF0000"/>
                </a:solidFill>
                <a:latin typeface="Book Antiqua" pitchFamily="18" charset="0"/>
              </a:rPr>
              <a:t>Γέννηση του Άποφι</a:t>
            </a:r>
            <a:r>
              <a:rPr lang="el-GR" altLang="el-GR" sz="2000">
                <a:latin typeface="Book Antiqua" pitchFamily="18" charset="0"/>
              </a:rPr>
              <a:t> (</a:t>
            </a:r>
            <a:r>
              <a:rPr lang="en-US" altLang="el-GR" sz="2000">
                <a:latin typeface="Book Antiqua" pitchFamily="18" charset="0"/>
              </a:rPr>
              <a:t>Esna</a:t>
            </a:r>
            <a:r>
              <a:rPr lang="el-GR" altLang="el-GR" sz="2000">
                <a:latin typeface="Book Antiqua" pitchFamily="18" charset="0"/>
              </a:rPr>
              <a:t> 206, 10-11).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>
                <a:latin typeface="Book Antiqua" pitchFamily="18" charset="0"/>
              </a:rPr>
              <a:t>8. Γέννηση του Θωθ (</a:t>
            </a:r>
            <a:r>
              <a:rPr lang="en-US" altLang="el-GR" sz="2000">
                <a:latin typeface="Book Antiqua" pitchFamily="18" charset="0"/>
              </a:rPr>
              <a:t>Esna</a:t>
            </a:r>
            <a:r>
              <a:rPr lang="el-GR" altLang="el-GR" sz="2000">
                <a:latin typeface="Book Antiqua" pitchFamily="18" charset="0"/>
              </a:rPr>
              <a:t> 206, 11).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000">
                <a:latin typeface="Book Antiqua" pitchFamily="18" charset="0"/>
              </a:rPr>
              <a:t>9. Γέννηση των επτά </a:t>
            </a:r>
            <a:r>
              <a:rPr lang="en-US" altLang="el-GR" sz="2000">
                <a:latin typeface="Transliteration" pitchFamily="34" charset="0"/>
              </a:rPr>
              <a:t>DAjsw</a:t>
            </a:r>
            <a:r>
              <a:rPr lang="el-GR" altLang="el-GR" sz="2000">
                <a:latin typeface="Book Antiqua" pitchFamily="18" charset="0"/>
              </a:rPr>
              <a:t> («δημιουργικές επωδές») και της Μεχέτ-Ουερέτ (</a:t>
            </a:r>
            <a:r>
              <a:rPr lang="en-US" altLang="el-GR" sz="2000">
                <a:latin typeface="Book Antiqua" pitchFamily="18" charset="0"/>
              </a:rPr>
              <a:t>Esna</a:t>
            </a:r>
            <a:r>
              <a:rPr lang="el-GR" altLang="el-GR" sz="2000">
                <a:latin typeface="Book Antiqua" pitchFamily="18" charset="0"/>
              </a:rPr>
              <a:t> 206, 12-13).</a:t>
            </a:r>
            <a:endParaRPr lang="en-US" altLang="el-GR" sz="20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0" y="2054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26628" name="Rectangle 15"/>
          <p:cNvSpPr>
            <a:spLocks noChangeArrowheads="1"/>
          </p:cNvSpPr>
          <p:nvPr/>
        </p:nvSpPr>
        <p:spPr bwMode="auto">
          <a:xfrm>
            <a:off x="457200" y="26035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altLang="el-GR" sz="3600">
                <a:solidFill>
                  <a:schemeClr val="tx2"/>
                </a:solidFill>
                <a:latin typeface="Book Antiqua" pitchFamily="18" charset="0"/>
              </a:rPr>
              <a:t>Κοσμογονία της Έσνα</a:t>
            </a:r>
            <a:endParaRPr lang="nl-NL" altLang="el-GR" sz="360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468313" y="1412875"/>
            <a:ext cx="867568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400" i="1">
                <a:latin typeface="Transliteration" pitchFamily="34" charset="0"/>
              </a:rPr>
              <a:t>(206, 2) </a:t>
            </a:r>
            <a:r>
              <a:rPr lang="en-US" altLang="el-GR" sz="2400" i="1">
                <a:latin typeface="Transliteration" pitchFamily="34" charset="0"/>
              </a:rPr>
              <a:t>js mAT nb n jb=s xpr=sn Hn-a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(206, 3) aHa.n bAo.n=s m jAt tn bAot n jhy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omA.n=s nTr mabA Dd=s rnw wa wa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xpr=s m jHy m-xt mAA=sn</a:t>
            </a:r>
            <a:endParaRPr lang="el-GR" altLang="el-GR" sz="2400" i="1"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l-GR" altLang="el-GR" sz="2400" i="1">
              <a:latin typeface="Transliteration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400" i="1"/>
              <a:t>«(206,2) Τώρα, όλα όσα συνελήφθησαν στην καρδιά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400" i="1"/>
              <a:t>της πραγματώθηκαν αμέσως. </a:t>
            </a:r>
            <a:endParaRPr lang="en-US" altLang="el-GR" sz="2400" i="1"/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400" i="1"/>
              <a:t>(206,3) Μετά ήταν</a:t>
            </a:r>
            <a:r>
              <a:rPr lang="en-US" altLang="el-GR" sz="2400" i="1"/>
              <a:t> </a:t>
            </a:r>
            <a:r>
              <a:rPr lang="el-GR" altLang="el-GR" sz="2400" i="1"/>
              <a:t>χαρούμενη και η Αίγυπτος ευτυχισμένη.</a:t>
            </a:r>
            <a:endParaRPr lang="en-US" altLang="el-GR" sz="2400" i="1"/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400" i="1"/>
              <a:t>Δημιούργησε</a:t>
            </a:r>
            <a:r>
              <a:rPr lang="en-US" altLang="el-GR" sz="2400" i="1"/>
              <a:t> </a:t>
            </a:r>
            <a:r>
              <a:rPr lang="el-GR" altLang="el-GR" sz="2400" i="1"/>
              <a:t>τους 30 θεούς. Πρόφερε το όνομα του καθενός.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400" i="1"/>
              <a:t>Ήταν πολύ ευχαριστημένη όταν είδε τη μορφή τους» (</a:t>
            </a:r>
            <a:r>
              <a:rPr lang="en-US" altLang="el-GR" sz="2400" i="1"/>
              <a:t>Esna</a:t>
            </a:r>
            <a:endParaRPr lang="el-GR" altLang="el-GR" sz="2400" i="1"/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/>
              <a:t>206, 2-3).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3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0" y="2054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27652" name="Rectangle 15"/>
          <p:cNvSpPr>
            <a:spLocks noChangeArrowheads="1"/>
          </p:cNvSpPr>
          <p:nvPr/>
        </p:nvSpPr>
        <p:spPr bwMode="auto">
          <a:xfrm>
            <a:off x="457200" y="26035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altLang="el-GR" sz="3600">
                <a:solidFill>
                  <a:schemeClr val="tx2"/>
                </a:solidFill>
                <a:latin typeface="Book Antiqua" pitchFamily="18" charset="0"/>
              </a:rPr>
              <a:t>Η γέννηση του Άποφι</a:t>
            </a:r>
            <a:endParaRPr lang="nl-NL" altLang="el-GR" sz="360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27653" name="Rectangle 13"/>
          <p:cNvSpPr>
            <a:spLocks noChangeArrowheads="1"/>
          </p:cNvSpPr>
          <p:nvPr/>
        </p:nvSpPr>
        <p:spPr bwMode="auto">
          <a:xfrm>
            <a:off x="468313" y="1701800"/>
            <a:ext cx="867568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400" i="1">
                <a:latin typeface="Transliteration" pitchFamily="34" charset="0"/>
              </a:rPr>
              <a:t>(206, 10) </a:t>
            </a:r>
            <a:r>
              <a:rPr lang="en-US" altLang="el-GR" sz="2400" i="1">
                <a:latin typeface="Transliteration" pitchFamily="34" charset="0"/>
              </a:rPr>
              <a:t>js-A(y) dr.n=sn (11) pa(t) n sA=s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Jr.n=s m-Xnw mw xpr=f n HfAw n mH 120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Dd=tw n=f aApp omA jb=f sbyt r Ra Hna smAyt=f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pr m jrt=f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+Hwty pr m jb=f xft dHr=f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Dd=tw n=f +Hwty mdw=f Hna jt=f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Hb.n=f sw r sbyt m rn=f n nb mdw-nTr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Xpr +Hwty nb xmnw m st tn Hna xmnyw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400" i="1">
                <a:latin typeface="Transliteration" pitchFamily="34" charset="0"/>
              </a:rPr>
              <a:t>Nw pAwtyw tp(w)</a:t>
            </a:r>
          </a:p>
        </p:txBody>
      </p:sp>
      <p:sp>
        <p:nvSpPr>
          <p:cNvPr id="44039" name="Rectangle 13"/>
          <p:cNvSpPr>
            <a:spLocks noChangeArrowheads="1"/>
          </p:cNvSpPr>
          <p:nvPr/>
        </p:nvSpPr>
        <p:spPr bwMode="auto">
          <a:xfrm>
            <a:off x="0" y="1628775"/>
            <a:ext cx="9072563" cy="403225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«(206/10) Αλλά, όταν μετακίνησαν τον πτύελο του γιου της,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τον οποίον δημιούργησε εντός του ύδατος, έγινε ένα φίδι μήκους </a:t>
            </a:r>
            <a:endParaRPr lang="en-US" altLang="el-GR" sz="2100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6,5 μέτρων.</a:t>
            </a:r>
            <a:r>
              <a:rPr lang="en-US" altLang="el-GR" sz="21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Ονομάστηκε Άποφις. Η καρδιά του προκάλεσε επανάσταση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ενάντια στον Ρα, μαζί με τους ακολούθους του (Άποφι) που</a:t>
            </a:r>
            <a:endParaRPr lang="en-US" altLang="el-GR" sz="2100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δημιουργήθηκαν</a:t>
            </a:r>
            <a:r>
              <a:rPr lang="en-US" altLang="el-GR" sz="21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από τον οφθαλμό του (Ρα).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Ο Θωθ δημιουργήθηκε από την καρδιά του (Ρα). </a:t>
            </a:r>
            <a:endParaRPr lang="en-US" altLang="el-GR" sz="2100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altLang="el-GR" sz="2100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Έτσι) Ονομάστηκε Θωθ.</a:t>
            </a:r>
            <a:r>
              <a:rPr lang="en-US" altLang="el-GR" sz="21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Μίλησε με τον πατέρα του και αυτός τον έστειλε </a:t>
            </a:r>
            <a:endParaRPr lang="en-US" altLang="el-GR" sz="2100">
              <a:solidFill>
                <a:schemeClr val="bg1"/>
              </a:solidFill>
              <a:latin typeface="Book Antiqua" pitchFamily="18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να καταστείλει την επανάσταση εν</a:t>
            </a:r>
            <a:r>
              <a:rPr lang="en-US" altLang="el-GR" sz="210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ονόματι του ηγεμόνα των θείων λόγων.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(Έτσι), ο Θωθ, ο άρχοντας της Ερμούπολης, γεννήθηκε σε αυτό το μέρος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μαζί με τα αρχέγονα Οκτώ στοιχεία» (</a:t>
            </a:r>
            <a:r>
              <a:rPr lang="en-US" altLang="el-GR" sz="2100">
                <a:solidFill>
                  <a:schemeClr val="bg1"/>
                </a:solidFill>
                <a:latin typeface="Book Antiqua" pitchFamily="18" charset="0"/>
              </a:rPr>
              <a:t>Esna</a:t>
            </a:r>
            <a:r>
              <a:rPr lang="el-GR" altLang="el-GR" sz="2100">
                <a:solidFill>
                  <a:schemeClr val="bg1"/>
                </a:solidFill>
                <a:latin typeface="Book Antiqua" pitchFamily="18" charset="0"/>
              </a:rPr>
              <a:t> 206/10-11).</a:t>
            </a:r>
            <a:r>
              <a:rPr lang="en-US" altLang="el-GR" sz="2100"/>
              <a:t> </a:t>
            </a:r>
            <a:endParaRPr lang="el-GR" altLang="el-GR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826294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600" smtClean="0">
                <a:latin typeface="Book Antiqua" pitchFamily="18" charset="0"/>
                <a:ea typeface="+mj-ea"/>
              </a:rPr>
              <a:t>Δαιμονικοί κόσμοι</a:t>
            </a:r>
            <a:endParaRPr altLang="el-GR" sz="3600" smtClean="0">
              <a:latin typeface="Book Antiqua" pitchFamily="18" charset="0"/>
              <a:ea typeface="+mj-ea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4925" y="2060575"/>
            <a:ext cx="50768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l-GR" sz="2000" smtClean="0">
                <a:solidFill>
                  <a:srgbClr val="FF0000"/>
                </a:solidFill>
                <a:latin typeface="Book Antiqua" pitchFamily="18" charset="0"/>
              </a:rPr>
              <a:t>&gt; </a:t>
            </a:r>
            <a:r>
              <a:rPr lang="el-GR" altLang="el-GR" sz="2000" smtClean="0">
                <a:solidFill>
                  <a:srgbClr val="FF0000"/>
                </a:solidFill>
                <a:latin typeface="Book Antiqua" pitchFamily="18" charset="0"/>
              </a:rPr>
              <a:t>Κάτω Κόσμος</a:t>
            </a:r>
            <a:r>
              <a:rPr lang="el-GR" altLang="el-GR" sz="2000" smtClean="0">
                <a:latin typeface="Book Antiqua" pitchFamily="18" charset="0"/>
              </a:rPr>
              <a:t> (Επέκεινα, </a:t>
            </a:r>
            <a:r>
              <a:rPr lang="en-US" altLang="el-GR" sz="2000" i="1" smtClean="0">
                <a:latin typeface="Transliteration" pitchFamily="34" charset="0"/>
              </a:rPr>
              <a:t>dwAt</a:t>
            </a:r>
            <a:r>
              <a:rPr lang="el-GR" altLang="el-GR" sz="2000" smtClean="0">
                <a:latin typeface="Book Antiqua" pitchFamily="18" charset="0"/>
              </a:rPr>
              <a:t>)</a:t>
            </a:r>
            <a:r>
              <a:rPr lang="en-US" altLang="el-GR" sz="2000" smtClean="0">
                <a:latin typeface="Book Antiqua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l-GR" altLang="el-GR" sz="2000" i="1" smtClean="0">
                <a:latin typeface="Book Antiqua" pitchFamily="18" charset="0"/>
              </a:rPr>
              <a:t>Πηγές</a:t>
            </a:r>
            <a:r>
              <a:rPr lang="el-GR" altLang="el-GR" sz="2000" smtClean="0">
                <a:latin typeface="Book Antiqua" pitchFamily="18" charset="0"/>
              </a:rPr>
              <a:t>: νεκρικά κείμενα, κοσμογραφίες του Άλλου Κόσμου, Μυθολογικοί πάπυροι της 21ης Δυναστείας</a:t>
            </a:r>
            <a:endParaRPr lang="en-US" altLang="el-GR" sz="2000" smtClean="0">
              <a:latin typeface="Book Antiqua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l-GR" altLang="el-GR" sz="2000" smtClean="0">
                <a:latin typeface="Book Antiqua" pitchFamily="18" charset="0"/>
              </a:rPr>
              <a:t>	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l-GR" sz="2000" smtClean="0">
                <a:solidFill>
                  <a:srgbClr val="FF0000"/>
                </a:solidFill>
                <a:latin typeface="Book Antiqua" pitchFamily="18" charset="0"/>
              </a:rPr>
              <a:t>&gt; </a:t>
            </a:r>
            <a:r>
              <a:rPr lang="el-GR" altLang="el-GR" sz="2000" smtClean="0">
                <a:solidFill>
                  <a:srgbClr val="FF0000"/>
                </a:solidFill>
                <a:latin typeface="Book Antiqua" pitchFamily="18" charset="0"/>
              </a:rPr>
              <a:t>Υλικός κόσμος</a:t>
            </a:r>
            <a:r>
              <a:rPr lang="el-GR" altLang="el-GR" sz="2000" smtClean="0">
                <a:latin typeface="Book Antiqua" pitchFamily="18" charset="0"/>
              </a:rPr>
              <a:t> (ορατό σύμπαν)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l-GR" altLang="el-GR" sz="2000" i="1" smtClean="0">
                <a:latin typeface="Book Antiqua" pitchFamily="18" charset="0"/>
              </a:rPr>
              <a:t>Πηγές</a:t>
            </a:r>
            <a:r>
              <a:rPr lang="el-GR" altLang="el-GR" sz="2000" smtClean="0">
                <a:latin typeface="Book Antiqua" pitchFamily="18" charset="0"/>
              </a:rPr>
              <a:t>: μαγικοί πάπυροι (μαντικοί και μαγικοιατρικοί πάπυροι του Νέου Βασιλείου, ημερολόγια τυχερών και άτυχων ημερών)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l-GR" altLang="el-GR" sz="1800" smtClean="0">
                <a:latin typeface="Book Antiqua" pitchFamily="18" charset="0"/>
              </a:rPr>
              <a:t>	</a:t>
            </a:r>
            <a:endParaRPr lang="en-US" altLang="el-GR" sz="2300" smtClean="0">
              <a:latin typeface="Book Antiqua" pitchFamily="18" charset="0"/>
            </a:endParaRPr>
          </a:p>
        </p:txBody>
      </p:sp>
      <p:pic>
        <p:nvPicPr>
          <p:cNvPr id="28678" name="Picture 8" descr="f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1900" y="549275"/>
            <a:ext cx="40671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9" descr="cheaster b VI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500438"/>
            <a:ext cx="230505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l-GR" sz="3600" smtClean="0">
                <a:latin typeface="Book Antiqua" pitchFamily="18" charset="0"/>
                <a:ea typeface="+mj-ea"/>
              </a:rPr>
              <a:t>Πνεύματα</a:t>
            </a:r>
            <a:r>
              <a:rPr altLang="el-GR" sz="3600" smtClean="0">
                <a:latin typeface="Book Antiqua" pitchFamily="18" charset="0"/>
                <a:ea typeface="+mj-ea"/>
              </a:rPr>
              <a:t>: </a:t>
            </a:r>
            <a:r>
              <a:rPr altLang="el-GR" sz="3600" smtClean="0">
                <a:latin typeface="Transliteration" pitchFamily="34" charset="0"/>
                <a:ea typeface="+mj-ea"/>
              </a:rPr>
              <a:t>Axw</a:t>
            </a:r>
            <a:r>
              <a:rPr altLang="el-GR" sz="3600" smtClean="0">
                <a:latin typeface="Book Antiqua" pitchFamily="18" charset="0"/>
                <a:ea typeface="+mj-ea"/>
              </a:rPr>
              <a:t> &amp; </a:t>
            </a:r>
            <a:r>
              <a:rPr altLang="el-GR" sz="3600" smtClean="0">
                <a:latin typeface="Transliteration" pitchFamily="34" charset="0"/>
                <a:ea typeface="+mj-ea"/>
              </a:rPr>
              <a:t>mwt</a:t>
            </a:r>
            <a:r>
              <a:rPr lang="nl-NL" altLang="el-GR" sz="3600" smtClean="0">
                <a:latin typeface="Book Antiqua" pitchFamily="18" charset="0"/>
                <a:ea typeface="+mj-ea"/>
              </a:rPr>
              <a:t> </a:t>
            </a:r>
            <a:endParaRPr altLang="el-GR" sz="3600" smtClean="0">
              <a:latin typeface="Book Antiqua" pitchFamily="18" charset="0"/>
              <a:ea typeface="+mj-ea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pic>
        <p:nvPicPr>
          <p:cNvPr id="29701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260350"/>
            <a:ext cx="4140200" cy="3101975"/>
          </a:xfrm>
        </p:spPr>
      </p:pic>
      <p:pic>
        <p:nvPicPr>
          <p:cNvPr id="29702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3500438"/>
            <a:ext cx="316865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0" y="1412875"/>
            <a:ext cx="50768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i="1">
                <a:solidFill>
                  <a:srgbClr val="FF0000"/>
                </a:solidFill>
              </a:rPr>
              <a:t>Μουτ</a:t>
            </a:r>
            <a:r>
              <a:rPr lang="el-GR" altLang="el-GR"/>
              <a:t>: νεκροί που δεν πέρασαν τη ψυχοστασία και καταδικάστηκαν σε κατάσταση αιώνιας </a:t>
            </a:r>
            <a:r>
              <a:rPr lang="el-GR" altLang="el-GR" sz="2000"/>
              <a:t>ανυπαρξίας.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i="1">
                <a:solidFill>
                  <a:srgbClr val="FF0000"/>
                </a:solidFill>
              </a:rPr>
              <a:t>Άκχου</a:t>
            </a:r>
            <a:r>
              <a:rPr lang="el-GR" altLang="el-GR"/>
              <a:t>:</a:t>
            </a:r>
            <a:r>
              <a:rPr lang="el-GR" altLang="el-GR" sz="2800"/>
              <a:t> </a:t>
            </a:r>
            <a:r>
              <a:rPr lang="el-GR" altLang="el-GR">
                <a:cs typeface="Times New Roman" pitchFamily="18" charset="0"/>
              </a:rPr>
              <a:t>το πνεύμα (</a:t>
            </a:r>
            <a:r>
              <a:rPr lang="ja-JP" altLang="el-GR">
                <a:cs typeface="Times New Roman" pitchFamily="18" charset="0"/>
              </a:rPr>
              <a:t>‘</a:t>
            </a:r>
            <a:r>
              <a:rPr lang="el-GR" altLang="ja-JP">
                <a:cs typeface="Times New Roman" pitchFamily="18" charset="0"/>
              </a:rPr>
              <a:t>φάντασμα</a:t>
            </a:r>
            <a:r>
              <a:rPr lang="ja-JP" altLang="el-GR">
                <a:cs typeface="Times New Roman" pitchFamily="18" charset="0"/>
              </a:rPr>
              <a:t>’</a:t>
            </a:r>
            <a:r>
              <a:rPr lang="el-GR" altLang="ja-JP">
                <a:cs typeface="Times New Roman" pitchFamily="18" charset="0"/>
              </a:rPr>
              <a:t>) του νεκρού, που σχετιζόταν με την «αποτελεσματικότητα» της ομιλίας και φυσικής συμπεριφοράς του νεκρού</a:t>
            </a:r>
            <a:r>
              <a:rPr lang="el-GR" altLang="ja-JP"/>
              <a:t>. </a:t>
            </a:r>
            <a:r>
              <a:rPr lang="el-GR" altLang="ja-JP">
                <a:cs typeface="Times New Roman" pitchFamily="18" charset="0"/>
              </a:rPr>
              <a:t>Μπορούσαν να επέμβουν στις καθημερινές δραστηριότητες του υλικού κόσμου ενώ, ανάλογα με τη φύση των δραστηριοτήτων τους, διακρίνονταν σε «</a:t>
            </a:r>
            <a:r>
              <a:rPr lang="el-GR" altLang="ja-JP" i="1">
                <a:cs typeface="Times New Roman" pitchFamily="18" charset="0"/>
              </a:rPr>
              <a:t>καλά</a:t>
            </a:r>
            <a:r>
              <a:rPr lang="el-GR" altLang="ja-JP">
                <a:cs typeface="Times New Roman" pitchFamily="18" charset="0"/>
              </a:rPr>
              <a:t>» και «</a:t>
            </a:r>
            <a:r>
              <a:rPr lang="el-GR" altLang="ja-JP" i="1">
                <a:cs typeface="Times New Roman" pitchFamily="18" charset="0"/>
              </a:rPr>
              <a:t>κακά</a:t>
            </a:r>
            <a:r>
              <a:rPr lang="el-GR" altLang="ja-JP">
                <a:cs typeface="Times New Roman" pitchFamily="18" charset="0"/>
              </a:rPr>
              <a:t>» πνεύματα</a:t>
            </a:r>
            <a:r>
              <a:rPr lang="el-GR" altLang="ja-JP" sz="1000">
                <a:cs typeface="Times New Roman" pitchFamily="18" charset="0"/>
              </a:rPr>
              <a:t> </a:t>
            </a:r>
            <a:endParaRPr lang="el-GR" altLang="ja-JP" sz="2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i="1">
                <a:solidFill>
                  <a:srgbClr val="FFC000"/>
                </a:solidFill>
              </a:rPr>
              <a:t>Πηγές:</a:t>
            </a:r>
            <a:r>
              <a:rPr lang="el-GR" altLang="el-GR"/>
              <a:t> 1. Νεκρικά κείμενα, </a:t>
            </a:r>
          </a:p>
          <a:p>
            <a:pPr marL="342900" indent="-342900">
              <a:spcBef>
                <a:spcPct val="20000"/>
              </a:spcBef>
            </a:pPr>
            <a:r>
              <a:rPr lang="el-GR" altLang="el-GR"/>
              <a:t>	2. Επιστολές προς το νεκρό, </a:t>
            </a:r>
          </a:p>
          <a:p>
            <a:pPr marL="342900" indent="-342900">
              <a:spcBef>
                <a:spcPct val="20000"/>
              </a:spcBef>
            </a:pPr>
            <a:r>
              <a:rPr lang="el-GR" altLang="el-GR"/>
              <a:t>	3. Ταφικές στήλες (Ντέιρ ελ-Μεδίνα).</a:t>
            </a:r>
            <a:endParaRPr lang="en-US" altLang="el-GR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l-GR" sz="2300"/>
          </a:p>
        </p:txBody>
      </p:sp>
      <p:pic>
        <p:nvPicPr>
          <p:cNvPr id="19" name="Εικόνα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624"/>
            <a:ext cx="9175789" cy="698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6"/>
          <p:cNvSpPr txBox="1">
            <a:spLocks noChangeArrowheads="1"/>
          </p:cNvSpPr>
          <p:nvPr/>
        </p:nvSpPr>
        <p:spPr bwMode="auto">
          <a:xfrm>
            <a:off x="2627313" y="6165850"/>
            <a:ext cx="3673475" cy="606425"/>
          </a:xfrm>
          <a:prstGeom prst="rect">
            <a:avLst/>
          </a:prstGeom>
          <a:solidFill>
            <a:srgbClr val="D0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Wingdings 2" pitchFamily="18" charset="2"/>
              <a:buNone/>
            </a:pPr>
            <a:r>
              <a:rPr lang="el-GR" altLang="el-GR" sz="1200">
                <a:solidFill>
                  <a:srgbClr val="FF0000"/>
                </a:solidFill>
                <a:latin typeface="Transliteration" pitchFamily="34" charset="0"/>
              </a:rPr>
              <a:t>Βιβλίο των Σπηλαίων, πέμπτη βαθμίδα, σκηνή 9,</a:t>
            </a:r>
            <a:endParaRPr lang="el-GR" altLang="el-GR" sz="1600">
              <a:solidFill>
                <a:srgbClr val="FF0000"/>
              </a:solidFill>
              <a:latin typeface="Book Antiqua" pitchFamily="18" charset="0"/>
            </a:endParaRPr>
          </a:p>
          <a:p>
            <a:pPr marL="342900" indent="-342900">
              <a:buFont typeface="Wingdings 2" pitchFamily="18" charset="2"/>
              <a:buNone/>
            </a:pPr>
            <a:r>
              <a:rPr lang="el-GR" altLang="el-GR" sz="1200">
                <a:solidFill>
                  <a:srgbClr val="FF0000"/>
                </a:solidFill>
                <a:latin typeface="Transliteration" pitchFamily="34" charset="0"/>
              </a:rPr>
              <a:t>Τάφος του Ραμσή Θ</a:t>
            </a:r>
            <a:r>
              <a:rPr lang="ja-JP" altLang="el-GR" sz="1200">
                <a:solidFill>
                  <a:srgbClr val="FF0000"/>
                </a:solidFill>
                <a:latin typeface="Transliteration" pitchFamily="34" charset="0"/>
              </a:rPr>
              <a:t>’</a:t>
            </a:r>
            <a:r>
              <a:rPr lang="el-GR" altLang="ja-JP" sz="1200">
                <a:solidFill>
                  <a:srgbClr val="FF0000"/>
                </a:solidFill>
                <a:latin typeface="Transliteration" pitchFamily="34" charset="0"/>
              </a:rPr>
              <a:t> (περ. 1100 π.Χ.)</a:t>
            </a:r>
          </a:p>
          <a:p>
            <a:pPr marL="342900" indent="-342900">
              <a:buFont typeface="Wingdings 2" pitchFamily="18" charset="2"/>
              <a:buNone/>
            </a:pPr>
            <a:r>
              <a:rPr lang="en-US" altLang="el-GR" sz="1200">
                <a:solidFill>
                  <a:srgbClr val="FF0000"/>
                </a:solidFill>
                <a:latin typeface="Constantia" pitchFamily="18" charset="0"/>
              </a:rPr>
              <a:t>© Francis Dzikowski/TMP 1999</a:t>
            </a:r>
            <a:endParaRPr lang="el-GR" altLang="el-GR" sz="1200">
              <a:solidFill>
                <a:srgbClr val="FF0000"/>
              </a:solidFill>
              <a:latin typeface="Transliteratio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5410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600" smtClean="0">
                <a:latin typeface="Book Antiqua" pitchFamily="18" charset="0"/>
                <a:ea typeface="+mj-ea"/>
              </a:rPr>
              <a:t>Πνεύματα</a:t>
            </a:r>
            <a:r>
              <a:rPr altLang="el-GR" sz="3600" smtClean="0">
                <a:latin typeface="Book Antiqua" pitchFamily="18" charset="0"/>
                <a:ea typeface="+mj-ea"/>
              </a:rPr>
              <a:t>: </a:t>
            </a:r>
            <a:r>
              <a:rPr altLang="el-GR" sz="3600" err="1" smtClean="0">
                <a:latin typeface="Transliteration" pitchFamily="34" charset="0"/>
                <a:ea typeface="+mj-ea"/>
              </a:rPr>
              <a:t>Axw</a:t>
            </a:r>
            <a:r>
              <a:rPr altLang="el-GR" sz="3600" smtClean="0">
                <a:latin typeface="Book Antiqua" pitchFamily="18" charset="0"/>
                <a:ea typeface="+mj-ea"/>
              </a:rPr>
              <a:t> &amp; </a:t>
            </a:r>
            <a:r>
              <a:rPr altLang="el-GR" sz="3600" err="1" smtClean="0">
                <a:latin typeface="Transliteration" pitchFamily="34" charset="0"/>
                <a:ea typeface="+mj-ea"/>
              </a:rPr>
              <a:t>mwt</a:t>
            </a:r>
            <a:r>
              <a:rPr lang="nl-NL" altLang="el-GR" sz="3600" smtClean="0">
                <a:latin typeface="Book Antiqua" pitchFamily="18" charset="0"/>
                <a:ea typeface="+mj-ea"/>
              </a:rPr>
              <a:t> </a:t>
            </a:r>
            <a:endParaRPr altLang="el-GR" sz="3600" smtClean="0">
              <a:latin typeface="Book Antiqua" pitchFamily="18" charset="0"/>
              <a:ea typeface="+mj-ea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pic>
        <p:nvPicPr>
          <p:cNvPr id="30725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260350"/>
            <a:ext cx="4140200" cy="3101975"/>
          </a:xfrm>
        </p:spPr>
      </p:pic>
      <p:pic>
        <p:nvPicPr>
          <p:cNvPr id="30726" name="Εικόνα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3500438"/>
            <a:ext cx="316865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3462" y="-99392"/>
            <a:ext cx="4481066" cy="705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8" name="Rectangle 6"/>
          <p:cNvSpPr>
            <a:spLocks noChangeArrowheads="1"/>
          </p:cNvSpPr>
          <p:nvPr/>
        </p:nvSpPr>
        <p:spPr bwMode="auto">
          <a:xfrm>
            <a:off x="0" y="1412875"/>
            <a:ext cx="50768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i="1">
                <a:solidFill>
                  <a:srgbClr val="FF0000"/>
                </a:solidFill>
              </a:rPr>
              <a:t>Μουτ</a:t>
            </a:r>
            <a:r>
              <a:rPr lang="el-GR" altLang="el-GR"/>
              <a:t>: νεκροί που δεν πέρασαν τη ψυχοστασία και καταδικάστηκαν σε κατάσταση αιώνιας </a:t>
            </a:r>
            <a:r>
              <a:rPr lang="el-GR" altLang="el-GR" sz="2000"/>
              <a:t>ανυπαρξίας.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i="1">
                <a:solidFill>
                  <a:srgbClr val="FF0000"/>
                </a:solidFill>
              </a:rPr>
              <a:t>Άκχου</a:t>
            </a:r>
            <a:r>
              <a:rPr lang="el-GR" altLang="el-GR"/>
              <a:t>:</a:t>
            </a:r>
            <a:r>
              <a:rPr lang="el-GR" altLang="el-GR" sz="2800"/>
              <a:t> </a:t>
            </a:r>
            <a:r>
              <a:rPr lang="el-GR" altLang="el-GR">
                <a:cs typeface="Times New Roman" pitchFamily="18" charset="0"/>
              </a:rPr>
              <a:t>το πνεύμα (</a:t>
            </a:r>
            <a:r>
              <a:rPr lang="ja-JP" altLang="el-GR">
                <a:cs typeface="Times New Roman" pitchFamily="18" charset="0"/>
              </a:rPr>
              <a:t>‘</a:t>
            </a:r>
            <a:r>
              <a:rPr lang="el-GR" altLang="ja-JP">
                <a:cs typeface="Times New Roman" pitchFamily="18" charset="0"/>
              </a:rPr>
              <a:t>φάντασμα</a:t>
            </a:r>
            <a:r>
              <a:rPr lang="ja-JP" altLang="el-GR">
                <a:cs typeface="Times New Roman" pitchFamily="18" charset="0"/>
              </a:rPr>
              <a:t>’</a:t>
            </a:r>
            <a:r>
              <a:rPr lang="el-GR" altLang="ja-JP">
                <a:cs typeface="Times New Roman" pitchFamily="18" charset="0"/>
              </a:rPr>
              <a:t>) του νεκρού, σχετίζεται με την «αποτελεσματικότητα»  της ομιλίας και φυσικής συμπεριφοράς του νεκρού</a:t>
            </a:r>
            <a:r>
              <a:rPr lang="el-GR" altLang="ja-JP"/>
              <a:t>. </a:t>
            </a:r>
            <a:r>
              <a:rPr lang="el-GR" altLang="ja-JP">
                <a:cs typeface="Times New Roman" pitchFamily="18" charset="0"/>
              </a:rPr>
              <a:t>Μπορούσαν να επέμβουν στις καθημερινές δραστηριότητες του υλικού κόσμου ενώ, ανάλογα με τη φύση των δραστηριοτήτων τους, διακρίνονταν σε «</a:t>
            </a:r>
            <a:r>
              <a:rPr lang="el-GR" altLang="ja-JP" i="1">
                <a:cs typeface="Times New Roman" pitchFamily="18" charset="0"/>
              </a:rPr>
              <a:t>καλά</a:t>
            </a:r>
            <a:r>
              <a:rPr lang="el-GR" altLang="ja-JP">
                <a:cs typeface="Times New Roman" pitchFamily="18" charset="0"/>
              </a:rPr>
              <a:t>» και «</a:t>
            </a:r>
            <a:r>
              <a:rPr lang="el-GR" altLang="ja-JP" i="1">
                <a:cs typeface="Times New Roman" pitchFamily="18" charset="0"/>
              </a:rPr>
              <a:t>κακά</a:t>
            </a:r>
            <a:r>
              <a:rPr lang="el-GR" altLang="ja-JP">
                <a:cs typeface="Times New Roman" pitchFamily="18" charset="0"/>
              </a:rPr>
              <a:t>» πνεύματα</a:t>
            </a:r>
            <a:r>
              <a:rPr lang="el-GR" altLang="ja-JP" sz="1000">
                <a:cs typeface="Times New Roman" pitchFamily="18" charset="0"/>
              </a:rPr>
              <a:t> </a:t>
            </a:r>
            <a:endParaRPr lang="el-GR" altLang="ja-JP" sz="2800"/>
          </a:p>
          <a:p>
            <a:pPr marL="342900" indent="-342900">
              <a:spcBef>
                <a:spcPct val="20000"/>
              </a:spcBef>
            </a:pPr>
            <a:endParaRPr lang="el-GR" altLang="el-GR" i="1">
              <a:solidFill>
                <a:srgbClr val="FFC000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l-GR" altLang="el-GR" i="1">
                <a:solidFill>
                  <a:srgbClr val="FFC000"/>
                </a:solidFill>
              </a:rPr>
              <a:t>Πηγές:</a:t>
            </a:r>
            <a:r>
              <a:rPr lang="el-GR" altLang="el-GR"/>
              <a:t> 	1. Νεκρικά κείμενα, </a:t>
            </a:r>
          </a:p>
          <a:p>
            <a:pPr marL="342900" indent="-342900">
              <a:spcBef>
                <a:spcPct val="20000"/>
              </a:spcBef>
            </a:pPr>
            <a:r>
              <a:rPr lang="el-GR" altLang="el-GR"/>
              <a:t>	2. Επιστολές προς το νεκρό, </a:t>
            </a:r>
          </a:p>
          <a:p>
            <a:pPr marL="342900" indent="-342900">
              <a:spcBef>
                <a:spcPct val="20000"/>
              </a:spcBef>
            </a:pPr>
            <a:r>
              <a:rPr lang="el-GR" altLang="el-GR"/>
              <a:t>	3. Ταφικές στήλες (Ντέιρ ελ-Μεδίνα).</a:t>
            </a:r>
            <a:endParaRPr lang="en-US" altLang="el-GR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l-GR" sz="2300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4984750" y="6092825"/>
            <a:ext cx="41243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Wingdings 2" pitchFamily="18" charset="2"/>
              <a:buNone/>
            </a:pPr>
            <a:r>
              <a:rPr lang="en-US" altLang="el-GR" sz="1400">
                <a:latin typeface="Transliteration" pitchFamily="34" charset="0"/>
              </a:rPr>
              <a:t>Ax jor n ra </a:t>
            </a:r>
            <a:r>
              <a:rPr lang="en-US" altLang="el-GR" sz="1400">
                <a:latin typeface="Book Antiqua" pitchFamily="18" charset="0"/>
              </a:rPr>
              <a:t>= </a:t>
            </a:r>
            <a:r>
              <a:rPr lang="el-GR" altLang="el-GR" sz="1400">
                <a:latin typeface="Book Antiqua" pitchFamily="18" charset="0"/>
              </a:rPr>
              <a:t>ευγενές πνεύμα του Ρα</a:t>
            </a:r>
          </a:p>
          <a:p>
            <a:pPr marL="342900" indent="-342900">
              <a:buFont typeface="Wingdings 2" pitchFamily="18" charset="2"/>
              <a:buNone/>
            </a:pPr>
            <a:r>
              <a:rPr lang="el-GR" altLang="el-GR" sz="1400">
                <a:latin typeface="Book Antiqua" pitchFamily="18" charset="0"/>
              </a:rPr>
              <a:t>Ντέιρ ελ-Μεδίνα, 20</a:t>
            </a:r>
            <a:r>
              <a:rPr lang="el-GR" altLang="el-GR" sz="1400" baseline="30000">
                <a:latin typeface="Book Antiqua" pitchFamily="18" charset="0"/>
              </a:rPr>
              <a:t>η</a:t>
            </a:r>
            <a:r>
              <a:rPr lang="el-GR" altLang="el-GR" sz="1400">
                <a:latin typeface="Book Antiqua" pitchFamily="18" charset="0"/>
              </a:rPr>
              <a:t> Δυναστεία, περ. 1160 π.Χ.</a:t>
            </a:r>
          </a:p>
          <a:p>
            <a:pPr marL="342900" indent="-342900">
              <a:buFont typeface="Wingdings 2" pitchFamily="18" charset="2"/>
              <a:buNone/>
            </a:pPr>
            <a:r>
              <a:rPr lang="el-GR" altLang="el-GR" sz="1400">
                <a:latin typeface="Book Antiqua" pitchFamily="18" charset="0"/>
              </a:rPr>
              <a:t>(</a:t>
            </a:r>
            <a:r>
              <a:rPr lang="en-US" altLang="el-GR" sz="1400">
                <a:latin typeface="Book Antiqua" pitchFamily="18" charset="0"/>
              </a:rPr>
              <a:t>UCL, </a:t>
            </a:r>
            <a:r>
              <a:rPr lang="el-GR" altLang="el-GR" sz="1400">
                <a:latin typeface="Book Antiqua" pitchFamily="18" charset="0"/>
              </a:rPr>
              <a:t>υπ. αρ. 14354)</a:t>
            </a:r>
            <a:endParaRPr lang="nl-NL" altLang="el-GR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950913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200" smtClean="0">
                <a:latin typeface="Book Antiqua" pitchFamily="18" charset="0"/>
                <a:ea typeface="+mj-ea"/>
              </a:rPr>
              <a:t>Δαίμονες των λόφων</a:t>
            </a:r>
            <a:endParaRPr altLang="el-GR" sz="3600" smtClean="0">
              <a:latin typeface="Book Antiqua" pitchFamily="18" charset="0"/>
              <a:ea typeface="+mj-ea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1341438"/>
            <a:ext cx="50768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l-GR" dirty="0">
              <a:ea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l-GR" dirty="0">
                <a:ea typeface="+mn-ea"/>
              </a:rPr>
              <a:t>	</a:t>
            </a:r>
            <a:endParaRPr lang="en-US" sz="2300" dirty="0">
              <a:ea typeface="+mn-ea"/>
            </a:endParaRPr>
          </a:p>
        </p:txBody>
      </p:sp>
      <p:pic>
        <p:nvPicPr>
          <p:cNvPr id="31750" name="Picture 4" descr="pN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7113" y="260350"/>
            <a:ext cx="4306887" cy="6451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31751" name="Picture 6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06500"/>
            <a:ext cx="48371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581525" y="6308725"/>
            <a:ext cx="25828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sz="1400" smtClean="0">
                <a:solidFill>
                  <a:schemeClr val="bg1"/>
                </a:solidFill>
                <a:latin typeface="Book Antiqua" pitchFamily="18" charset="0"/>
              </a:rPr>
              <a:t>Π. </a:t>
            </a:r>
            <a:r>
              <a:rPr lang="en-US" altLang="el-GR" sz="1400" smtClean="0">
                <a:solidFill>
                  <a:schemeClr val="bg1"/>
                </a:solidFill>
                <a:latin typeface="Book Antiqua" pitchFamily="18" charset="0"/>
              </a:rPr>
              <a:t>Nu, 18</a:t>
            </a:r>
            <a:r>
              <a:rPr lang="el-GR" altLang="el-GR" sz="1400" smtClean="0">
                <a:solidFill>
                  <a:schemeClr val="bg1"/>
                </a:solidFill>
                <a:latin typeface="Book Antiqua" pitchFamily="18" charset="0"/>
              </a:rPr>
              <a:t>η Δυναστεία (Βόννη)</a:t>
            </a:r>
            <a:r>
              <a:rPr lang="de-DE" altLang="el-GR" sz="140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endParaRPr lang="it-IT" altLang="el-GR" sz="1400" smtClean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29707" name="Text Box 8"/>
          <p:cNvSpPr txBox="1">
            <a:spLocks noChangeArrowheads="1"/>
          </p:cNvSpPr>
          <p:nvPr/>
        </p:nvSpPr>
        <p:spPr bwMode="auto">
          <a:xfrm>
            <a:off x="-144463" y="1249363"/>
            <a:ext cx="2582863" cy="5238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sz="1400" smtClean="0">
                <a:solidFill>
                  <a:schemeClr val="bg1"/>
                </a:solidFill>
                <a:latin typeface="Book Antiqua" pitchFamily="18" charset="0"/>
              </a:rPr>
              <a:t>Π. </a:t>
            </a:r>
            <a:r>
              <a:rPr lang="de-DE" altLang="el-GR" sz="1400" smtClean="0">
                <a:solidFill>
                  <a:schemeClr val="bg1"/>
                </a:solidFill>
                <a:latin typeface="Book Antiqua" pitchFamily="18" charset="0"/>
              </a:rPr>
              <a:t>London BM 10257 (</a:t>
            </a:r>
            <a:r>
              <a:rPr lang="el-GR" altLang="el-GR" sz="1400" smtClean="0">
                <a:solidFill>
                  <a:schemeClr val="bg1"/>
                </a:solidFill>
                <a:latin typeface="Book Antiqua" pitchFamily="18" charset="0"/>
              </a:rPr>
              <a:t>Πτολεμαϊκή Περίοδος)</a:t>
            </a:r>
            <a:endParaRPr lang="it-IT" altLang="el-GR" sz="1400" smtClean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" name="Picture 5" descr="Esna 4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86150"/>
            <a:ext cx="91090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881563" y="5902325"/>
            <a:ext cx="2124075" cy="830263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sz="1600" smtClean="0">
                <a:solidFill>
                  <a:srgbClr val="FF0000"/>
                </a:solidFill>
                <a:latin typeface="Book Antiqua" pitchFamily="18" charset="0"/>
              </a:rPr>
              <a:t>Ναός της Έσνα, οροφή προθαλάμου, σκηνή 49</a:t>
            </a:r>
            <a:endParaRPr lang="it-IT" altLang="el-GR" sz="1600" smtClean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898525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200" smtClean="0">
                <a:latin typeface="Book Antiqua" pitchFamily="18" charset="0"/>
                <a:ea typeface="+mj-ea"/>
              </a:rPr>
              <a:t>Δαίμονες-φρουροί </a:t>
            </a:r>
            <a:endParaRPr altLang="el-GR" sz="3600" smtClean="0">
              <a:latin typeface="Book Antiqua" pitchFamily="18" charset="0"/>
              <a:ea typeface="+mj-ea"/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1341438"/>
            <a:ext cx="50768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l-GR" dirty="0">
              <a:ea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l-GR" dirty="0">
                <a:ea typeface="+mn-ea"/>
              </a:rPr>
              <a:t>	</a:t>
            </a:r>
            <a:endParaRPr lang="en-US" sz="2300" dirty="0">
              <a:ea typeface="+mn-ea"/>
            </a:endParaRPr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2205038" y="5805488"/>
            <a:ext cx="25828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sz="1400" smtClean="0">
                <a:latin typeface="Book Antiqua" pitchFamily="18" charset="0"/>
              </a:rPr>
              <a:t>Π. </a:t>
            </a:r>
            <a:r>
              <a:rPr lang="en-US" altLang="el-GR" sz="1400" smtClean="0">
                <a:latin typeface="Book Antiqua" pitchFamily="18" charset="0"/>
              </a:rPr>
              <a:t>Nu, 18</a:t>
            </a:r>
            <a:r>
              <a:rPr lang="el-GR" altLang="el-GR" sz="1400" smtClean="0">
                <a:latin typeface="Book Antiqua" pitchFamily="18" charset="0"/>
              </a:rPr>
              <a:t>η Δυναστεία (Βόννη)</a:t>
            </a:r>
            <a:r>
              <a:rPr lang="de-DE" altLang="el-GR" sz="1400" smtClean="0">
                <a:latin typeface="Book Antiqua" pitchFamily="18" charset="0"/>
              </a:rPr>
              <a:t> </a:t>
            </a:r>
            <a:endParaRPr lang="it-IT" altLang="el-GR" sz="1400" smtClean="0">
              <a:latin typeface="Book Antiqua" pitchFamily="18" charset="0"/>
            </a:endParaRPr>
          </a:p>
        </p:txBody>
      </p:sp>
      <p:pic>
        <p:nvPicPr>
          <p:cNvPr id="32775" name="Picture 3" descr="BM 10041 hills 5-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1196975"/>
            <a:ext cx="5364163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5" descr="mythp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8688" y="3644900"/>
            <a:ext cx="4405312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 Box 4"/>
          <p:cNvSpPr txBox="1">
            <a:spLocks noChangeArrowheads="1"/>
          </p:cNvSpPr>
          <p:nvPr/>
        </p:nvSpPr>
        <p:spPr bwMode="auto">
          <a:xfrm>
            <a:off x="539750" y="4365625"/>
            <a:ext cx="4211638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1600" smtClean="0">
                <a:latin typeface="Book Antiqua" pitchFamily="18" charset="0"/>
              </a:rPr>
              <a:t>Ταφικοί πάπυροι </a:t>
            </a:r>
            <a:r>
              <a:rPr lang="de-DE" altLang="el-GR" sz="1600" smtClean="0">
                <a:latin typeface="Book Antiqua" pitchFamily="18" charset="0"/>
              </a:rPr>
              <a:t>21</a:t>
            </a:r>
            <a:r>
              <a:rPr lang="el-GR" altLang="el-GR" sz="1600" smtClean="0">
                <a:latin typeface="Book Antiqua" pitchFamily="18" charset="0"/>
              </a:rPr>
              <a:t>ης</a:t>
            </a:r>
            <a:r>
              <a:rPr lang="de-DE" altLang="el-GR" sz="1600" smtClean="0">
                <a:latin typeface="Book Antiqua" pitchFamily="18" charset="0"/>
              </a:rPr>
              <a:t> </a:t>
            </a:r>
            <a:r>
              <a:rPr lang="el-GR" altLang="el-GR" sz="1600" smtClean="0">
                <a:latin typeface="Book Antiqua" pitchFamily="18" charset="0"/>
              </a:rPr>
              <a:t>Δυναστείας </a:t>
            </a:r>
          </a:p>
          <a:p>
            <a:pPr eaLnBrk="1" hangingPunct="1">
              <a:defRPr/>
            </a:pPr>
            <a:r>
              <a:rPr lang="el-GR" altLang="el-GR" sz="1600" smtClean="0">
                <a:latin typeface="Book Antiqua" pitchFamily="18" charset="0"/>
              </a:rPr>
              <a:t>(περ. 1050 π.Χ.)</a:t>
            </a:r>
            <a:endParaRPr lang="it-IT" altLang="el-GR" sz="1600" smtClean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200" smtClean="0">
                <a:latin typeface="Book Antiqua" pitchFamily="18" charset="0"/>
                <a:ea typeface="+mj-ea"/>
              </a:rPr>
              <a:t>Ζωόμορφοι δαίμονες </a:t>
            </a:r>
            <a:endParaRPr altLang="el-GR" sz="3600" smtClean="0">
              <a:latin typeface="Book Antiqua" pitchFamily="18" charset="0"/>
              <a:ea typeface="+mj-ea"/>
            </a:endParaRP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1341438"/>
            <a:ext cx="50768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l-GR" dirty="0">
              <a:ea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l-GR" dirty="0">
                <a:ea typeface="+mn-ea"/>
              </a:rPr>
              <a:t>	</a:t>
            </a:r>
            <a:endParaRPr lang="en-US" sz="2300" dirty="0">
              <a:ea typeface="+mn-ea"/>
            </a:endParaRPr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4581525" y="6308725"/>
            <a:ext cx="25828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sz="1400" smtClean="0">
                <a:solidFill>
                  <a:schemeClr val="bg1"/>
                </a:solidFill>
                <a:latin typeface="Book Antiqua" pitchFamily="18" charset="0"/>
              </a:rPr>
              <a:t>Π. </a:t>
            </a:r>
            <a:r>
              <a:rPr lang="en-US" altLang="el-GR" sz="1400" smtClean="0">
                <a:solidFill>
                  <a:schemeClr val="bg1"/>
                </a:solidFill>
                <a:latin typeface="Book Antiqua" pitchFamily="18" charset="0"/>
              </a:rPr>
              <a:t>Nu, 18</a:t>
            </a:r>
            <a:r>
              <a:rPr lang="el-GR" altLang="el-GR" sz="1400" smtClean="0">
                <a:solidFill>
                  <a:schemeClr val="bg1"/>
                </a:solidFill>
                <a:latin typeface="Book Antiqua" pitchFamily="18" charset="0"/>
              </a:rPr>
              <a:t>η Δυναστεία (Βόννη)</a:t>
            </a:r>
            <a:r>
              <a:rPr lang="de-DE" altLang="el-GR" sz="140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endParaRPr lang="it-IT" altLang="el-GR" sz="1400" smtClean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8919" name="Picture 4" descr="nakh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1223963"/>
            <a:ext cx="8459788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20" name="Text Box 5"/>
          <p:cNvSpPr txBox="1">
            <a:spLocks noChangeArrowheads="1"/>
          </p:cNvSpPr>
          <p:nvPr/>
        </p:nvSpPr>
        <p:spPr bwMode="auto">
          <a:xfrm>
            <a:off x="287338" y="5437188"/>
            <a:ext cx="31321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sz="1600" smtClean="0">
                <a:latin typeface="Book Antiqua" pitchFamily="18" charset="0"/>
              </a:rPr>
              <a:t>Π. του Νακχτ</a:t>
            </a:r>
            <a:r>
              <a:rPr lang="it-IT" altLang="el-GR" sz="1600" smtClean="0">
                <a:latin typeface="Book Antiqua" pitchFamily="18" charset="0"/>
              </a:rPr>
              <a:t>, 19</a:t>
            </a:r>
            <a:r>
              <a:rPr lang="el-GR" altLang="el-GR" sz="1600" baseline="30000" smtClean="0">
                <a:latin typeface="Book Antiqua" pitchFamily="18" charset="0"/>
              </a:rPr>
              <a:t>η</a:t>
            </a:r>
            <a:r>
              <a:rPr lang="it-IT" altLang="el-GR" sz="1600" smtClean="0">
                <a:latin typeface="Book Antiqua" pitchFamily="18" charset="0"/>
              </a:rPr>
              <a:t> </a:t>
            </a:r>
            <a:r>
              <a:rPr lang="el-GR" altLang="el-GR" sz="1600" smtClean="0">
                <a:latin typeface="Book Antiqua" pitchFamily="18" charset="0"/>
              </a:rPr>
              <a:t>Δυν</a:t>
            </a:r>
            <a:r>
              <a:rPr lang="it-IT" altLang="el-GR" sz="1600" smtClean="0">
                <a:latin typeface="Book Antiqua" pitchFamily="18" charset="0"/>
              </a:rPr>
              <a:t>.</a:t>
            </a:r>
            <a:r>
              <a:rPr lang="el-GR" altLang="el-GR" sz="1600" smtClean="0">
                <a:latin typeface="Book Antiqua" pitchFamily="18" charset="0"/>
              </a:rPr>
              <a:t> = ΒΝ, επωδές 31-37 και 39-40. </a:t>
            </a:r>
            <a:endParaRPr lang="it-IT" altLang="el-GR" sz="1600" smtClean="0">
              <a:latin typeface="Book Antiqua" pitchFamily="18" charset="0"/>
            </a:endParaRPr>
          </a:p>
        </p:txBody>
      </p:sp>
      <p:pic>
        <p:nvPicPr>
          <p:cNvPr id="33801" name="Picture 7" descr="nak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4243388"/>
            <a:ext cx="5508625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</a:t>
            </a:r>
            <a:r>
              <a:rPr lang="el-GR" sz="2400" b="1" smtClean="0"/>
              <a:t>Πανεπιστήμιο Αιγαίου</a:t>
            </a:r>
            <a:r>
              <a:rPr lang="el-GR" sz="2400" smtClean="0"/>
              <a:t>» </a:t>
            </a:r>
            <a:r>
              <a:rPr lang="el-GR" sz="2400" dirty="0" smtClean="0"/>
              <a:t>έχει χρηματοδοτήσει μόνο τη αναδιαμόρφωση του εκπαιδευτικού υλικού. </a:t>
            </a:r>
          </a:p>
          <a:p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3</a:t>
            </a:fld>
            <a:endParaRPr lang="el-GR" dirty="0"/>
          </a:p>
        </p:txBody>
      </p:sp>
      <p:pic>
        <p:nvPicPr>
          <p:cNvPr id="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312" y="5055064"/>
            <a:ext cx="6480048" cy="154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24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845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200" smtClean="0">
                <a:latin typeface="Book Antiqua" pitchFamily="18" charset="0"/>
                <a:ea typeface="+mj-ea"/>
              </a:rPr>
              <a:t>Δαίμονες του νερού</a:t>
            </a:r>
            <a:endParaRPr altLang="el-GR" sz="3600" smtClean="0">
              <a:latin typeface="Book Antiqua" pitchFamily="18" charset="0"/>
              <a:ea typeface="+mj-ea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1341438"/>
            <a:ext cx="50768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l-GR" dirty="0">
              <a:ea typeface="+mn-ea"/>
            </a:endParaRPr>
          </a:p>
          <a:p>
            <a:pPr>
              <a:spcBef>
                <a:spcPct val="20000"/>
              </a:spcBef>
              <a:defRPr/>
            </a:pPr>
            <a:r>
              <a:rPr lang="el-GR" dirty="0">
                <a:ea typeface="+mn-ea"/>
              </a:rPr>
              <a:t>	</a:t>
            </a:r>
            <a:endParaRPr lang="en-US" sz="2300" dirty="0">
              <a:ea typeface="+mn-ea"/>
            </a:endParaRPr>
          </a:p>
        </p:txBody>
      </p:sp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304800" y="1524000"/>
            <a:ext cx="2827338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b="1" smtClean="0">
                <a:solidFill>
                  <a:srgbClr val="FF0000"/>
                </a:solidFill>
                <a:latin typeface="Times New Roman" pitchFamily="18" charset="0"/>
              </a:rPr>
              <a:t>Νερό</a:t>
            </a:r>
            <a:endParaRPr lang="de-DE" altLang="el-GR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l-GR" smtClean="0">
                <a:latin typeface="Transliteration" pitchFamily="34" charset="0"/>
              </a:rPr>
              <a:t>Wrt n itrw (</a:t>
            </a:r>
            <a:r>
              <a:rPr lang="el-GR" altLang="el-GR" smtClean="0">
                <a:latin typeface="Times New Roman" pitchFamily="18" charset="0"/>
              </a:rPr>
              <a:t>ποταμός</a:t>
            </a:r>
            <a:r>
              <a:rPr lang="en-US" altLang="el-GR" smtClean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l-GR" smtClean="0">
                <a:latin typeface="Transliteration" pitchFamily="34" charset="0"/>
              </a:rPr>
              <a:t>Wrt n bwAt </a:t>
            </a:r>
            <a:r>
              <a:rPr lang="en-US" altLang="el-GR" smtClean="0">
                <a:latin typeface="Times New Roman" pitchFamily="18" charset="0"/>
              </a:rPr>
              <a:t>(</a:t>
            </a:r>
            <a:r>
              <a:rPr lang="el-GR" altLang="el-GR" smtClean="0">
                <a:latin typeface="Times New Roman" pitchFamily="18" charset="0"/>
              </a:rPr>
              <a:t>έλος</a:t>
            </a:r>
            <a:r>
              <a:rPr lang="en-US" altLang="el-GR" smtClean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l-GR" smtClean="0">
                <a:latin typeface="Transliteration" pitchFamily="34" charset="0"/>
              </a:rPr>
              <a:t>Wrt n mr (</a:t>
            </a:r>
            <a:r>
              <a:rPr lang="el-GR" altLang="el-GR" smtClean="0">
                <a:latin typeface="Times New Roman" pitchFamily="18" charset="0"/>
              </a:rPr>
              <a:t>κανάλι</a:t>
            </a:r>
            <a:r>
              <a:rPr lang="en-US" altLang="el-GR" smtClean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l-GR" smtClean="0">
                <a:latin typeface="Transliteration" pitchFamily="34" charset="0"/>
              </a:rPr>
              <a:t>Wrt n xAa mH </a:t>
            </a:r>
            <a:r>
              <a:rPr lang="en-US" altLang="el-GR" smtClean="0">
                <a:latin typeface="Times New Roman" pitchFamily="18" charset="0"/>
              </a:rPr>
              <a:t>(</a:t>
            </a:r>
            <a:r>
              <a:rPr lang="el-GR" altLang="el-GR" smtClean="0">
                <a:latin typeface="Times New Roman" pitchFamily="18" charset="0"/>
              </a:rPr>
              <a:t>λίμνη</a:t>
            </a:r>
            <a:r>
              <a:rPr lang="en-US" altLang="el-GR" smtClean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l-GR" smtClean="0">
                <a:latin typeface="Transliteration" pitchFamily="34" charset="0"/>
              </a:rPr>
              <a:t>Wrt n Sdt </a:t>
            </a:r>
            <a:r>
              <a:rPr lang="en-US" altLang="el-GR" smtClean="0">
                <a:latin typeface="Times New Roman" pitchFamily="18" charset="0"/>
              </a:rPr>
              <a:t> (</a:t>
            </a:r>
            <a:r>
              <a:rPr lang="el-GR" altLang="el-GR" smtClean="0">
                <a:latin typeface="Times New Roman" pitchFamily="18" charset="0"/>
              </a:rPr>
              <a:t>πηγή</a:t>
            </a:r>
            <a:r>
              <a:rPr lang="en-US" altLang="el-GR" smtClean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endParaRPr lang="de-DE" altLang="el-GR" smtClean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de-DE" altLang="el-GR" smtClean="0">
              <a:latin typeface="Times New Roman" pitchFamily="18" charset="0"/>
            </a:endParaRPr>
          </a:p>
        </p:txBody>
      </p:sp>
      <p:sp>
        <p:nvSpPr>
          <p:cNvPr id="39943" name="Text Box 4"/>
          <p:cNvSpPr txBox="1">
            <a:spLocks noChangeArrowheads="1"/>
          </p:cNvSpPr>
          <p:nvPr/>
        </p:nvSpPr>
        <p:spPr bwMode="auto">
          <a:xfrm>
            <a:off x="3276600" y="1557338"/>
            <a:ext cx="21590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b="1" smtClean="0">
                <a:solidFill>
                  <a:srgbClr val="FF0000"/>
                </a:solidFill>
                <a:latin typeface="Times New Roman" pitchFamily="18" charset="0"/>
              </a:rPr>
              <a:t>Γη</a:t>
            </a:r>
            <a:endParaRPr lang="it-IT" altLang="el-GR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it-IT" altLang="el-GR" smtClean="0">
                <a:latin typeface="Transliteration" pitchFamily="34" charset="0"/>
              </a:rPr>
              <a:t>Wrt tA </a:t>
            </a:r>
            <a:r>
              <a:rPr lang="it-IT" altLang="el-GR" smtClean="0">
                <a:latin typeface="Times New Roman" pitchFamily="18" charset="0"/>
              </a:rPr>
              <a:t>(</a:t>
            </a:r>
            <a:r>
              <a:rPr lang="el-GR" altLang="el-GR" smtClean="0">
                <a:latin typeface="Times New Roman" pitchFamily="18" charset="0"/>
              </a:rPr>
              <a:t>γη</a:t>
            </a:r>
            <a:r>
              <a:rPr lang="it-IT" altLang="el-GR" smtClean="0">
                <a:latin typeface="Times New Roman" pitchFamily="18" charset="0"/>
              </a:rPr>
              <a:t>)</a:t>
            </a:r>
            <a:endParaRPr lang="it-IT" altLang="el-GR" smtClean="0">
              <a:latin typeface="Transliteration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it-IT" altLang="el-GR" smtClean="0">
                <a:latin typeface="Transliteration" pitchFamily="34" charset="0"/>
              </a:rPr>
              <a:t>Wrt Dw </a:t>
            </a:r>
            <a:r>
              <a:rPr lang="it-IT" altLang="el-GR" smtClean="0">
                <a:latin typeface="Times New Roman" pitchFamily="18" charset="0"/>
              </a:rPr>
              <a:t>(</a:t>
            </a:r>
            <a:r>
              <a:rPr lang="el-GR" altLang="el-GR" smtClean="0">
                <a:latin typeface="Times New Roman" pitchFamily="18" charset="0"/>
              </a:rPr>
              <a:t>βουνό</a:t>
            </a:r>
            <a:r>
              <a:rPr lang="it-IT" altLang="el-GR" smtClean="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it-IT" altLang="el-GR" smtClean="0">
                <a:latin typeface="Transliteration" pitchFamily="34" charset="0"/>
              </a:rPr>
              <a:t>Wrt nt XArw </a:t>
            </a:r>
            <a:r>
              <a:rPr lang="it-IT" altLang="el-GR" smtClean="0">
                <a:latin typeface="Times New Roman" pitchFamily="18" charset="0"/>
              </a:rPr>
              <a:t>(</a:t>
            </a:r>
            <a:r>
              <a:rPr lang="el-GR" altLang="el-GR" smtClean="0">
                <a:latin typeface="Times New Roman" pitchFamily="18" charset="0"/>
              </a:rPr>
              <a:t>μονοπάτι</a:t>
            </a:r>
            <a:r>
              <a:rPr lang="it-IT" altLang="el-GR" smtClean="0">
                <a:latin typeface="Times New Roman" pitchFamily="18" charset="0"/>
              </a:rPr>
              <a:t>)</a:t>
            </a:r>
            <a:endParaRPr lang="it-IT" altLang="el-GR" smtClean="0">
              <a:latin typeface="Transliteration" pitchFamily="34" charset="0"/>
            </a:endParaRPr>
          </a:p>
        </p:txBody>
      </p:sp>
      <p:sp>
        <p:nvSpPr>
          <p:cNvPr id="39944" name="Text Box 5"/>
          <p:cNvSpPr txBox="1">
            <a:spLocks noChangeArrowheads="1"/>
          </p:cNvSpPr>
          <p:nvPr/>
        </p:nvSpPr>
        <p:spPr bwMode="auto">
          <a:xfrm>
            <a:off x="5580063" y="1557338"/>
            <a:ext cx="30257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b="1" smtClean="0">
                <a:solidFill>
                  <a:srgbClr val="FF0000"/>
                </a:solidFill>
                <a:latin typeface="Times New Roman" pitchFamily="18" charset="0"/>
              </a:rPr>
              <a:t>Ουρανός</a:t>
            </a:r>
            <a:endParaRPr lang="it-IT" altLang="el-GR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l-GR" smtClean="0">
                <a:latin typeface="Transliteration" pitchFamily="34" charset="0"/>
              </a:rPr>
              <a:t>tA wrt tA pt </a:t>
            </a:r>
            <a:endParaRPr lang="it-IT" altLang="el-GR" smtClean="0">
              <a:latin typeface="Transliteration" pitchFamily="34" charset="0"/>
            </a:endParaRPr>
          </a:p>
        </p:txBody>
      </p:sp>
      <p:pic>
        <p:nvPicPr>
          <p:cNvPr id="34825" name="Picture 7" descr="wrt 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4292600"/>
            <a:ext cx="2760662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6083300" y="5900738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Constantia" charset="0"/>
                <a:ea typeface="ＭＳ Ｐゴシック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Font typeface="Wingdings 2" charset="0"/>
              <a:buChar char=""/>
              <a:defRPr sz="1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it-IT" sz="1600" smtClean="0">
                <a:latin typeface="Book Antiqua" charset="0"/>
              </a:rPr>
              <a:t>L2 rto 32</a:t>
            </a:r>
          </a:p>
        </p:txBody>
      </p:sp>
      <p:pic>
        <p:nvPicPr>
          <p:cNvPr id="34827" name="Picture 11" descr="Scannen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8213" y="330200"/>
            <a:ext cx="1855787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73138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600" smtClean="0">
                <a:latin typeface="Book Antiqua" pitchFamily="18" charset="0"/>
                <a:ea typeface="+mj-ea"/>
              </a:rPr>
              <a:t>Δαίμονες &amp; ασθένειες</a:t>
            </a:r>
            <a:r>
              <a:rPr lang="nl-NL" altLang="el-GR" sz="3600" smtClean="0">
                <a:latin typeface="Book Antiqua" pitchFamily="18" charset="0"/>
                <a:ea typeface="+mj-ea"/>
              </a:rPr>
              <a:t> </a:t>
            </a:r>
            <a:endParaRPr altLang="el-GR" sz="3600" smtClean="0">
              <a:latin typeface="Book Antiqua" pitchFamily="18" charset="0"/>
              <a:ea typeface="+mj-ea"/>
            </a:endParaRP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ts val="1250"/>
              </a:spcBef>
            </a:pPr>
            <a:endParaRPr lang="el-GR" altLang="el-GR" sz="3600">
              <a:latin typeface="Book Antiqua" pitchFamily="18" charset="0"/>
            </a:endParaRPr>
          </a:p>
        </p:txBody>
      </p:sp>
      <p:sp>
        <p:nvSpPr>
          <p:cNvPr id="35845" name="Rectangle 6"/>
          <p:cNvSpPr txBox="1">
            <a:spLocks noChangeArrowheads="1"/>
          </p:cNvSpPr>
          <p:nvPr/>
        </p:nvSpPr>
        <p:spPr bwMode="auto">
          <a:xfrm>
            <a:off x="5327650" y="5719763"/>
            <a:ext cx="34210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el-GR" altLang="el-GR" sz="1200">
                <a:latin typeface="Book Antiqua" pitchFamily="18" charset="0"/>
              </a:rPr>
              <a:t> Πάπυρος</a:t>
            </a:r>
            <a:r>
              <a:rPr lang="en-US" altLang="el-GR" sz="1200">
                <a:latin typeface="Book Antiqua" pitchFamily="18" charset="0"/>
              </a:rPr>
              <a:t> Edwin Smith, </a:t>
            </a:r>
            <a:r>
              <a:rPr lang="el-GR" altLang="el-GR" sz="1200">
                <a:latin typeface="Book Antiqua" pitchFamily="18" charset="0"/>
              </a:rPr>
              <a:t>ξόρκι για θεραπεία</a:t>
            </a:r>
          </a:p>
          <a:p>
            <a:pPr marL="273050" indent="-273050">
              <a:buClr>
                <a:schemeClr val="accent2"/>
              </a:buClr>
              <a:buSzPct val="85000"/>
              <a:buFont typeface="Wingdings 2" pitchFamily="18" charset="2"/>
              <a:buNone/>
            </a:pPr>
            <a:r>
              <a:rPr lang="el-GR" altLang="el-GR" sz="1200">
                <a:latin typeface="Book Antiqua" pitchFamily="18" charset="0"/>
              </a:rPr>
              <a:t>ατυχήματος, Νέο Βασίλειο (περ. 1400 π.Χ.) </a:t>
            </a:r>
            <a:endParaRPr lang="nl-NL" altLang="el-GR" sz="1200">
              <a:latin typeface="Book Antiqua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1125538"/>
            <a:ext cx="50768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/>
              <a:t>Σε ιατρικούς παπύρους η θεμελιώδης αιτία μίας ασθένειας συνήθως εντοπίζεται σε δαιμονική επιρροή</a:t>
            </a:r>
            <a:r>
              <a:rPr lang="el-GR" altLang="el-GR" sz="2000"/>
              <a:t>.</a:t>
            </a:r>
            <a:endParaRPr lang="en-US" altLang="el-GR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/>
              <a:t>Πρόκειται για φαντάσματα νεκρών (</a:t>
            </a:r>
            <a:r>
              <a:rPr lang="en-US" altLang="el-GR">
                <a:latin typeface="Transliteration" pitchFamily="34" charset="0"/>
              </a:rPr>
              <a:t>mwt, aA, xftyw</a:t>
            </a:r>
            <a:r>
              <a:rPr lang="en-US" altLang="el-GR"/>
              <a:t>, </a:t>
            </a:r>
            <a:r>
              <a:rPr lang="el-GR" altLang="el-GR"/>
              <a:t>κτλ.) που γνώρισαν έναν απροσδόκητο, συχνά βίαιο θάνατο και γι</a:t>
            </a:r>
            <a:r>
              <a:rPr lang="ja-JP" altLang="el-GR"/>
              <a:t>’</a:t>
            </a:r>
            <a:r>
              <a:rPr lang="en-US" altLang="ja-JP"/>
              <a:t> </a:t>
            </a:r>
            <a:r>
              <a:rPr lang="el-GR" altLang="ja-JP"/>
              <a:t>αυτό το λόγο επιθυμούν να βλάψουν τους ζωντανούς</a:t>
            </a:r>
            <a:r>
              <a:rPr lang="el-GR" altLang="ja-JP" sz="2000"/>
              <a:t>.</a:t>
            </a:r>
            <a:endParaRPr lang="en-US" altLang="ja-JP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/>
              <a:t>Οι πονοκέφαλοι, τα στομαχικά προβλήματα και οι πυρετοί συνήθως αποδίδονται σε αυτές τις οντότητες που με βλαβερά σωματικά  υγρά (</a:t>
            </a:r>
            <a:r>
              <a:rPr lang="en-US" altLang="el-GR"/>
              <a:t>mtwt</a:t>
            </a:r>
            <a:r>
              <a:rPr lang="el-GR" altLang="el-GR"/>
              <a:t>)  μπορούσαν να μολύνουν  το ανθρώπινο σώμα και να προκαλέσουν ασθένεια</a:t>
            </a:r>
            <a:r>
              <a:rPr lang="el-GR" altLang="el-GR" sz="1600"/>
              <a:t>. </a:t>
            </a:r>
            <a:r>
              <a:rPr lang="el-GR" altLang="el-GR"/>
              <a:t> </a:t>
            </a:r>
            <a:r>
              <a:rPr lang="el-GR" altLang="el-GR" sz="1000">
                <a:cs typeface="Times New Roman" pitchFamily="18" charset="0"/>
              </a:rPr>
              <a:t> </a:t>
            </a:r>
            <a:endParaRPr lang="el-GR" altLang="el-GR" sz="2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altLang="el-GR" i="1">
                <a:solidFill>
                  <a:srgbClr val="FFC000"/>
                </a:solidFill>
              </a:rPr>
              <a:t>Πηγές:</a:t>
            </a:r>
            <a:r>
              <a:rPr lang="el-GR" altLang="el-GR"/>
              <a:t> 1. Ιατρικοί πάπυροι (</a:t>
            </a:r>
            <a:r>
              <a:rPr lang="en-US" altLang="el-GR"/>
              <a:t>Hearst</a:t>
            </a:r>
            <a:r>
              <a:rPr lang="el-GR" altLang="el-GR"/>
              <a:t>, </a:t>
            </a:r>
            <a:r>
              <a:rPr lang="en-US" altLang="el-GR"/>
              <a:t>Ebers</a:t>
            </a:r>
            <a:r>
              <a:rPr lang="el-GR" altLang="el-GR"/>
              <a:t>, </a:t>
            </a:r>
            <a:r>
              <a:rPr lang="en-US" altLang="el-GR"/>
              <a:t>Edwin Smith</a:t>
            </a:r>
            <a:r>
              <a:rPr lang="el-GR" altLang="el-GR"/>
              <a:t>, κ.α.), 2. Μαγικοί πάπυροι (</a:t>
            </a:r>
            <a:r>
              <a:rPr lang="en-US" altLang="el-GR"/>
              <a:t>Ramesseum, Haris</a:t>
            </a:r>
            <a:r>
              <a:rPr lang="el-GR" altLang="el-GR"/>
              <a:t>), 3. Αποτρεπτικά αντικείμενα (στήλες </a:t>
            </a:r>
            <a:r>
              <a:rPr lang="en-US" altLang="el-GR"/>
              <a:t>cippi).</a:t>
            </a:r>
            <a:r>
              <a:rPr lang="el-GR" altLang="el-GR"/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l-GR" altLang="el-GR"/>
              <a:t>	</a:t>
            </a:r>
            <a:endParaRPr lang="en-US" altLang="el-GR" sz="2300"/>
          </a:p>
        </p:txBody>
      </p:sp>
      <p:pic>
        <p:nvPicPr>
          <p:cNvPr id="35847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6950" y="1354138"/>
            <a:ext cx="4337050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9036050" cy="1457325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4000" smtClean="0">
                <a:solidFill>
                  <a:srgbClr val="FF0000"/>
                </a:solidFill>
                <a:ea typeface="ＭＳ Ｐゴシック" pitchFamily="34" charset="-128"/>
              </a:rPr>
              <a:t>Μάθημα 8</a:t>
            </a:r>
            <a:endParaRPr lang="en-US" altLang="el-GR" sz="400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l-GR" altLang="el-GR" sz="4000" smtClean="0">
                <a:ea typeface="ＭＳ Ｐゴシック" pitchFamily="34" charset="-128"/>
              </a:rPr>
              <a:t>Αρχαιολογία της αιγυπτιακής κοσμοθεωρίας ΙΙ</a:t>
            </a:r>
            <a:r>
              <a:rPr lang="en-US" altLang="el-GR" sz="4000" smtClean="0">
                <a:ea typeface="ＭＳ Ｐゴシック" pitchFamily="34" charset="-128"/>
              </a:rPr>
              <a:t>I</a:t>
            </a:r>
            <a:r>
              <a:rPr lang="el-GR" altLang="el-GR" sz="4000" smtClean="0">
                <a:ea typeface="ＭＳ Ｐゴシック" pitchFamily="34" charset="-128"/>
              </a:rPr>
              <a:t>: </a:t>
            </a:r>
            <a:r>
              <a:rPr lang="en-US" altLang="el-GR" sz="4000" smtClean="0">
                <a:latin typeface="Transliteration" pitchFamily="34" charset="0"/>
                <a:ea typeface="ＭＳ Ｐゴシック" pitchFamily="34" charset="-128"/>
              </a:rPr>
              <a:t>mAat</a:t>
            </a:r>
            <a:r>
              <a:rPr lang="el-GR" altLang="el-GR" sz="4000" smtClean="0">
                <a:ea typeface="ＭＳ Ｐゴシック" pitchFamily="34" charset="-128"/>
              </a:rPr>
              <a:t> </a:t>
            </a:r>
            <a:r>
              <a:rPr lang="en-US" altLang="el-GR" sz="4000" smtClean="0">
                <a:ea typeface="ＭＳ Ｐゴシック" pitchFamily="34" charset="-128"/>
              </a:rPr>
              <a:t>vs. </a:t>
            </a:r>
            <a:r>
              <a:rPr lang="en-US" altLang="el-GR" sz="4000" smtClean="0">
                <a:latin typeface="Transliteration" pitchFamily="34" charset="0"/>
                <a:ea typeface="ＭＳ Ｐゴシック" pitchFamily="34" charset="-128"/>
              </a:rPr>
              <a:t>jsft </a:t>
            </a:r>
          </a:p>
          <a:p>
            <a:pPr eaLnBrk="1" hangingPunct="1">
              <a:defRPr/>
            </a:pPr>
            <a:endParaRPr lang="en-US" altLang="el-GR" sz="3600" smtClean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l-GR" sz="3600" smtClean="0">
                <a:ea typeface="ＭＳ Ｐゴシック" pitchFamily="34" charset="-128"/>
              </a:rPr>
              <a:t> </a:t>
            </a:r>
            <a:r>
              <a:rPr lang="en-US" altLang="el-GR" sz="2800" smtClean="0">
                <a:ea typeface="ＭＳ Ｐゴシック" pitchFamily="34" charset="-128"/>
              </a:rPr>
              <a:t> </a:t>
            </a:r>
          </a:p>
          <a:p>
            <a:pPr eaLnBrk="1" hangingPunct="1">
              <a:defRPr/>
            </a:pPr>
            <a:r>
              <a:rPr lang="en-US" altLang="el-GR" sz="2800" smtClean="0">
                <a:ea typeface="ＭＳ Ｐゴシック" pitchFamily="34" charset="-128"/>
              </a:rPr>
              <a:t> </a:t>
            </a:r>
            <a:r>
              <a:rPr lang="en-US" altLang="el-GR" smtClean="0">
                <a:ea typeface="ＭＳ Ｐゴシック" pitchFamily="34" charset="-128"/>
              </a:rPr>
              <a:t> </a:t>
            </a:r>
            <a:endParaRPr lang="el-GR" altLang="el-GR" smtClean="0"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305800" cy="2664296"/>
          </a:xfrm>
        </p:spPr>
        <p:txBody>
          <a:bodyPr/>
          <a:lstStyle/>
          <a:p>
            <a:pPr eaLnBrk="1" hangingPunct="1">
              <a:defRPr/>
            </a:pP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smtClean="0">
                <a:ea typeface="+mj-ea"/>
              </a:rPr>
              <a:t/>
            </a:r>
            <a:br>
              <a:rPr smtClean="0">
                <a:ea typeface="+mj-ea"/>
              </a:rPr>
            </a:br>
            <a:r>
              <a:rPr lang="el-GR" smtClean="0">
                <a:solidFill>
                  <a:srgbClr val="FFC000"/>
                </a:solidFill>
                <a:ea typeface="+mj-ea"/>
              </a:rPr>
              <a:t>ΑΙΓΥΠΤΙΑΚΗ </a:t>
            </a:r>
            <a:r>
              <a:rPr smtClean="0">
                <a:solidFill>
                  <a:srgbClr val="FFC000"/>
                </a:solidFill>
                <a:ea typeface="+mj-ea"/>
              </a:rPr>
              <a:t>A</a:t>
            </a:r>
            <a:r>
              <a:rPr lang="el-GR" smtClean="0">
                <a:solidFill>
                  <a:srgbClr val="FFC000"/>
                </a:solidFill>
                <a:ea typeface="+mj-ea"/>
              </a:rPr>
              <a:t>ΡΧΑΙΟΛΟΓΙΑ Ι</a:t>
            </a:r>
            <a:br>
              <a:rPr lang="el-GR" smtClean="0">
                <a:solidFill>
                  <a:srgbClr val="FFC000"/>
                </a:solidFill>
                <a:ea typeface="+mj-ea"/>
              </a:rPr>
            </a:br>
            <a:r>
              <a:rPr lang="el-GR" smtClean="0">
                <a:solidFill>
                  <a:srgbClr val="FFC000"/>
                </a:solidFill>
                <a:ea typeface="+mj-ea"/>
              </a:rPr>
              <a:t>Τα μεγάλα Βασίλεια</a:t>
            </a:r>
            <a:endParaRPr lang="el-GR">
              <a:solidFill>
                <a:srgbClr val="FFC000"/>
              </a:solidFill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44575"/>
          </a:xfrm>
        </p:spPr>
        <p:txBody>
          <a:bodyPr/>
          <a:lstStyle/>
          <a:p>
            <a:pPr>
              <a:defRPr/>
            </a:pPr>
            <a:r>
              <a:rPr lang="el-GR" altLang="el-GR" b="1" smtClean="0">
                <a:solidFill>
                  <a:srgbClr val="FFC000"/>
                </a:solidFill>
                <a:ea typeface="+mj-ea"/>
              </a:rPr>
              <a:t>Άξονες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059238" cy="4572000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l-GR" smtClean="0">
                <a:solidFill>
                  <a:schemeClr val="bg1"/>
                </a:solidFill>
                <a:ea typeface="ＭＳ Ｐゴシック" pitchFamily="34" charset="-128"/>
              </a:rPr>
              <a:t>	  	</a:t>
            </a:r>
            <a:endParaRPr lang="en-US" altLang="el-GR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455738" y="1700213"/>
            <a:ext cx="208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2800" smtClean="0">
                <a:solidFill>
                  <a:srgbClr val="FF0000"/>
                </a:solidFill>
              </a:rPr>
              <a:t>Τελετουργία</a:t>
            </a:r>
            <a:endParaRPr lang="en-US" altLang="el-GR" sz="2800" smtClean="0">
              <a:solidFill>
                <a:srgbClr val="FF0000"/>
              </a:solidFill>
            </a:endParaRP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250825" y="2852738"/>
            <a:ext cx="18430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2800" smtClean="0"/>
              <a:t>Καταλύτης</a:t>
            </a:r>
          </a:p>
          <a:p>
            <a:pPr eaLnBrk="1" hangingPunct="1">
              <a:defRPr/>
            </a:pPr>
            <a:r>
              <a:rPr lang="el-GR" altLang="el-GR" sz="2800" smtClean="0">
                <a:solidFill>
                  <a:srgbClr val="FF0000"/>
                </a:solidFill>
              </a:rPr>
              <a:t>Μαγεία</a:t>
            </a:r>
            <a:endParaRPr lang="en-US" altLang="el-GR" sz="2800" smtClean="0">
              <a:solidFill>
                <a:srgbClr val="FF0000"/>
              </a:solidFill>
            </a:endParaRP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4216400" y="1700213"/>
            <a:ext cx="165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2800" smtClean="0">
                <a:solidFill>
                  <a:srgbClr val="FF0000"/>
                </a:solidFill>
              </a:rPr>
              <a:t>Θεολογία</a:t>
            </a:r>
            <a:endParaRPr lang="en-US" altLang="el-GR" sz="2800" smtClean="0">
              <a:solidFill>
                <a:srgbClr val="FF0000"/>
              </a:solidFill>
            </a:endParaRP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6596063" y="1700213"/>
            <a:ext cx="1000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2800" smtClean="0">
                <a:solidFill>
                  <a:srgbClr val="FF0000"/>
                </a:solidFill>
              </a:rPr>
              <a:t>Έθος</a:t>
            </a:r>
            <a:endParaRPr lang="en-US" altLang="el-GR" sz="2800" smtClean="0">
              <a:solidFill>
                <a:srgbClr val="FF0000"/>
              </a:solidFill>
            </a:endParaRP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2955925" y="2852738"/>
            <a:ext cx="17256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2400"/>
              <a:t>Εκφραστής</a:t>
            </a:r>
          </a:p>
          <a:p>
            <a:r>
              <a:rPr lang="el-GR" altLang="el-GR" sz="2800">
                <a:solidFill>
                  <a:srgbClr val="FF0000"/>
                </a:solidFill>
              </a:rPr>
              <a:t>Φαραώ</a:t>
            </a:r>
            <a:endParaRPr lang="en-US" altLang="el-GR" sz="2800">
              <a:solidFill>
                <a:srgbClr val="FF0000"/>
              </a:solidFill>
            </a:endParaRPr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323850" y="4494213"/>
            <a:ext cx="1938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2800" smtClean="0">
                <a:solidFill>
                  <a:schemeClr val="bg1"/>
                </a:solidFill>
              </a:rPr>
              <a:t>Ιερή πράξη</a:t>
            </a:r>
            <a:endParaRPr lang="en-US" altLang="el-GR" sz="2800" smtClean="0">
              <a:solidFill>
                <a:schemeClr val="bg1"/>
              </a:solidFill>
            </a:endParaRPr>
          </a:p>
        </p:txBody>
      </p: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2549525" y="4508500"/>
            <a:ext cx="2257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2800" smtClean="0">
                <a:solidFill>
                  <a:schemeClr val="bg1"/>
                </a:solidFill>
              </a:rPr>
              <a:t>Θεϊκός λόγος</a:t>
            </a:r>
            <a:endParaRPr lang="en-US" altLang="el-GR" sz="2800" smtClean="0">
              <a:solidFill>
                <a:schemeClr val="bg1"/>
              </a:solidFill>
            </a:endParaRPr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1476375" y="5589588"/>
            <a:ext cx="1666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l-GR" sz="2800" smtClean="0">
                <a:solidFill>
                  <a:srgbClr val="FF0000"/>
                </a:solidFill>
                <a:latin typeface="Transliteration" pitchFamily="34" charset="0"/>
              </a:rPr>
              <a:t>HkA</a:t>
            </a:r>
            <a:r>
              <a:rPr lang="en-US" altLang="el-GR" sz="2800" smtClean="0">
                <a:solidFill>
                  <a:srgbClr val="FF0000"/>
                </a:solidFill>
              </a:rPr>
              <a:t> – </a:t>
            </a:r>
            <a:r>
              <a:rPr lang="en-US" altLang="el-GR" sz="2800" smtClean="0">
                <a:solidFill>
                  <a:srgbClr val="FF0000"/>
                </a:solidFill>
                <a:latin typeface="Transliteration" pitchFamily="34" charset="0"/>
              </a:rPr>
              <a:t>Axw</a:t>
            </a:r>
            <a:r>
              <a:rPr lang="en-US" altLang="el-GR" sz="28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5076825" y="2914650"/>
            <a:ext cx="12080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2800"/>
              <a:t>Τόπος</a:t>
            </a:r>
          </a:p>
          <a:p>
            <a:r>
              <a:rPr lang="el-GR" altLang="el-GR" sz="2800">
                <a:solidFill>
                  <a:srgbClr val="FF0000"/>
                </a:solidFill>
              </a:rPr>
              <a:t>Ναός</a:t>
            </a:r>
            <a:endParaRPr lang="en-US" altLang="el-GR" sz="2800">
              <a:solidFill>
                <a:srgbClr val="FF0000"/>
              </a:solidFill>
            </a:endParaRPr>
          </a:p>
        </p:txBody>
      </p:sp>
      <p:sp>
        <p:nvSpPr>
          <p:cNvPr id="9229" name="Line 14"/>
          <p:cNvSpPr>
            <a:spLocks noChangeShapeType="1"/>
          </p:cNvSpPr>
          <p:nvPr/>
        </p:nvSpPr>
        <p:spPr bwMode="auto">
          <a:xfrm flipH="1">
            <a:off x="2916238" y="1341438"/>
            <a:ext cx="1295400" cy="358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0" name="Line 15"/>
          <p:cNvSpPr>
            <a:spLocks noChangeShapeType="1"/>
          </p:cNvSpPr>
          <p:nvPr/>
        </p:nvSpPr>
        <p:spPr bwMode="auto">
          <a:xfrm>
            <a:off x="4211638" y="1341438"/>
            <a:ext cx="936625" cy="431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1" name="Line 16"/>
          <p:cNvSpPr>
            <a:spLocks noChangeShapeType="1"/>
          </p:cNvSpPr>
          <p:nvPr/>
        </p:nvSpPr>
        <p:spPr bwMode="auto">
          <a:xfrm>
            <a:off x="4211638" y="1341438"/>
            <a:ext cx="2808287" cy="3587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2" name="Line 18"/>
          <p:cNvSpPr>
            <a:spLocks noChangeShapeType="1"/>
          </p:cNvSpPr>
          <p:nvPr/>
        </p:nvSpPr>
        <p:spPr bwMode="auto">
          <a:xfrm>
            <a:off x="2339975" y="2276475"/>
            <a:ext cx="1439863" cy="5762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3" name="Line 19"/>
          <p:cNvSpPr>
            <a:spLocks noChangeShapeType="1"/>
          </p:cNvSpPr>
          <p:nvPr/>
        </p:nvSpPr>
        <p:spPr bwMode="auto">
          <a:xfrm>
            <a:off x="2339975" y="2276475"/>
            <a:ext cx="3311525" cy="5762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4" name="Line 20"/>
          <p:cNvSpPr>
            <a:spLocks noChangeShapeType="1"/>
          </p:cNvSpPr>
          <p:nvPr/>
        </p:nvSpPr>
        <p:spPr bwMode="auto">
          <a:xfrm>
            <a:off x="1692275" y="4941888"/>
            <a:ext cx="647700" cy="5762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5" name="Line 21"/>
          <p:cNvSpPr>
            <a:spLocks noChangeShapeType="1"/>
          </p:cNvSpPr>
          <p:nvPr/>
        </p:nvSpPr>
        <p:spPr bwMode="auto">
          <a:xfrm flipV="1">
            <a:off x="2339975" y="4868863"/>
            <a:ext cx="576263" cy="6477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6" name="Line 22"/>
          <p:cNvSpPr>
            <a:spLocks noChangeShapeType="1"/>
          </p:cNvSpPr>
          <p:nvPr/>
        </p:nvSpPr>
        <p:spPr bwMode="auto">
          <a:xfrm flipV="1">
            <a:off x="1258888" y="4292600"/>
            <a:ext cx="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7" name="Line 23"/>
          <p:cNvSpPr>
            <a:spLocks noChangeShapeType="1"/>
          </p:cNvSpPr>
          <p:nvPr/>
        </p:nvSpPr>
        <p:spPr bwMode="auto">
          <a:xfrm>
            <a:off x="1258888" y="4292600"/>
            <a:ext cx="208915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8" name="Line 24"/>
          <p:cNvSpPr>
            <a:spLocks noChangeShapeType="1"/>
          </p:cNvSpPr>
          <p:nvPr/>
        </p:nvSpPr>
        <p:spPr bwMode="auto">
          <a:xfrm>
            <a:off x="3348038" y="4292600"/>
            <a:ext cx="0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39" name="Line 26"/>
          <p:cNvSpPr>
            <a:spLocks noChangeShapeType="1"/>
          </p:cNvSpPr>
          <p:nvPr/>
        </p:nvSpPr>
        <p:spPr bwMode="auto">
          <a:xfrm flipH="1">
            <a:off x="1187450" y="2276475"/>
            <a:ext cx="1152525" cy="5048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40" name="Line 27"/>
          <p:cNvSpPr>
            <a:spLocks noChangeShapeType="1"/>
          </p:cNvSpPr>
          <p:nvPr/>
        </p:nvSpPr>
        <p:spPr bwMode="auto">
          <a:xfrm>
            <a:off x="2339975" y="2276475"/>
            <a:ext cx="0" cy="20161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41" name="Line 28"/>
          <p:cNvSpPr>
            <a:spLocks noChangeShapeType="1"/>
          </p:cNvSpPr>
          <p:nvPr/>
        </p:nvSpPr>
        <p:spPr bwMode="auto">
          <a:xfrm flipV="1">
            <a:off x="6372225" y="3068638"/>
            <a:ext cx="863600" cy="2889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42" name="Line 29"/>
          <p:cNvSpPr>
            <a:spLocks noChangeShapeType="1"/>
          </p:cNvSpPr>
          <p:nvPr/>
        </p:nvSpPr>
        <p:spPr bwMode="auto">
          <a:xfrm>
            <a:off x="6372225" y="3357563"/>
            <a:ext cx="863600" cy="431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43" name="Text Box 30"/>
          <p:cNvSpPr txBox="1">
            <a:spLocks noChangeArrowheads="1"/>
          </p:cNvSpPr>
          <p:nvPr/>
        </p:nvSpPr>
        <p:spPr bwMode="auto">
          <a:xfrm>
            <a:off x="7299325" y="3598863"/>
            <a:ext cx="1762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2000" smtClean="0"/>
              <a:t>Θρησκευτικός</a:t>
            </a:r>
            <a:endParaRPr lang="en-US" altLang="el-GR" sz="2000" smtClean="0"/>
          </a:p>
        </p:txBody>
      </p:sp>
      <p:sp>
        <p:nvSpPr>
          <p:cNvPr id="9244" name="Text Box 31"/>
          <p:cNvSpPr txBox="1">
            <a:spLocks noChangeArrowheads="1"/>
          </p:cNvSpPr>
          <p:nvPr/>
        </p:nvSpPr>
        <p:spPr bwMode="auto">
          <a:xfrm>
            <a:off x="7335838" y="2887663"/>
            <a:ext cx="119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2000" smtClean="0"/>
              <a:t>Νεκρικός</a:t>
            </a:r>
            <a:endParaRPr lang="en-US" altLang="el-GR" sz="2000" smtClean="0"/>
          </a:p>
        </p:txBody>
      </p:sp>
      <p:sp>
        <p:nvSpPr>
          <p:cNvPr id="9245" name="AutoShape 32"/>
          <p:cNvSpPr>
            <a:spLocks noChangeArrowheads="1"/>
          </p:cNvSpPr>
          <p:nvPr/>
        </p:nvSpPr>
        <p:spPr bwMode="auto">
          <a:xfrm>
            <a:off x="4643438" y="5013325"/>
            <a:ext cx="1728787" cy="360363"/>
          </a:xfrm>
          <a:prstGeom prst="rightArrow">
            <a:avLst>
              <a:gd name="adj1" fmla="val 50000"/>
              <a:gd name="adj2" fmla="val 119934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>
              <a:ea typeface="ＭＳ Ｐゴシック" charset="0"/>
            </a:endParaRPr>
          </a:p>
        </p:txBody>
      </p:sp>
      <p:sp>
        <p:nvSpPr>
          <p:cNvPr id="9246" name="Text Box 33"/>
          <p:cNvSpPr txBox="1">
            <a:spLocks noChangeArrowheads="1"/>
          </p:cNvSpPr>
          <p:nvPr/>
        </p:nvSpPr>
        <p:spPr bwMode="auto">
          <a:xfrm>
            <a:off x="4859338" y="4687888"/>
            <a:ext cx="969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z="2000" smtClean="0">
                <a:solidFill>
                  <a:srgbClr val="FFFF00"/>
                </a:solidFill>
              </a:rPr>
              <a:t>Στόχος</a:t>
            </a:r>
            <a:endParaRPr lang="en-US" altLang="el-GR" sz="2000" smtClean="0">
              <a:solidFill>
                <a:srgbClr val="FFFF00"/>
              </a:solidFill>
            </a:endParaRPr>
          </a:p>
        </p:txBody>
      </p:sp>
      <p:sp>
        <p:nvSpPr>
          <p:cNvPr id="9247" name="Line 34"/>
          <p:cNvSpPr>
            <a:spLocks noChangeShapeType="1"/>
          </p:cNvSpPr>
          <p:nvPr/>
        </p:nvSpPr>
        <p:spPr bwMode="auto">
          <a:xfrm>
            <a:off x="6443663" y="4579938"/>
            <a:ext cx="0" cy="1225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48" name="Line 35"/>
          <p:cNvSpPr>
            <a:spLocks noChangeShapeType="1"/>
          </p:cNvSpPr>
          <p:nvPr/>
        </p:nvSpPr>
        <p:spPr bwMode="auto">
          <a:xfrm>
            <a:off x="6443663" y="4581525"/>
            <a:ext cx="3603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49" name="Line 36"/>
          <p:cNvSpPr>
            <a:spLocks noChangeShapeType="1"/>
          </p:cNvSpPr>
          <p:nvPr/>
        </p:nvSpPr>
        <p:spPr bwMode="auto">
          <a:xfrm>
            <a:off x="6443663" y="5805488"/>
            <a:ext cx="3603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250" name="Text Box 37"/>
          <p:cNvSpPr txBox="1">
            <a:spLocks noChangeArrowheads="1"/>
          </p:cNvSpPr>
          <p:nvPr/>
        </p:nvSpPr>
        <p:spPr bwMode="auto">
          <a:xfrm>
            <a:off x="6697663" y="4335463"/>
            <a:ext cx="22510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mtClean="0">
                <a:solidFill>
                  <a:srgbClr val="FF0000"/>
                </a:solidFill>
              </a:rPr>
              <a:t>Διατήρηση της</a:t>
            </a:r>
          </a:p>
          <a:p>
            <a:pPr eaLnBrk="1" hangingPunct="1">
              <a:defRPr/>
            </a:pPr>
            <a:r>
              <a:rPr lang="el-GR" altLang="el-GR" smtClean="0">
                <a:solidFill>
                  <a:srgbClr val="FF0000"/>
                </a:solidFill>
              </a:rPr>
              <a:t>Μάατ  </a:t>
            </a:r>
            <a:r>
              <a:rPr lang="en-US" altLang="el-GR" smtClean="0">
                <a:solidFill>
                  <a:srgbClr val="FF0000"/>
                </a:solidFill>
              </a:rPr>
              <a:t>vs </a:t>
            </a:r>
            <a:r>
              <a:rPr lang="el-GR" altLang="el-GR" smtClean="0">
                <a:solidFill>
                  <a:srgbClr val="FF0000"/>
                </a:solidFill>
              </a:rPr>
              <a:t>Ίσφετ</a:t>
            </a:r>
          </a:p>
        </p:txBody>
      </p:sp>
      <p:sp>
        <p:nvSpPr>
          <p:cNvPr id="9251" name="Rectangle 38"/>
          <p:cNvSpPr>
            <a:spLocks noChangeArrowheads="1"/>
          </p:cNvSpPr>
          <p:nvPr/>
        </p:nvSpPr>
        <p:spPr bwMode="auto">
          <a:xfrm>
            <a:off x="6804025" y="4365625"/>
            <a:ext cx="2051050" cy="79216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>
              <a:ea typeface="ＭＳ Ｐゴシック" charset="0"/>
            </a:endParaRPr>
          </a:p>
        </p:txBody>
      </p:sp>
      <p:sp>
        <p:nvSpPr>
          <p:cNvPr id="9252" name="Text Box 39"/>
          <p:cNvSpPr txBox="1">
            <a:spLocks noChangeArrowheads="1"/>
          </p:cNvSpPr>
          <p:nvPr/>
        </p:nvSpPr>
        <p:spPr bwMode="auto">
          <a:xfrm>
            <a:off x="6713538" y="5613400"/>
            <a:ext cx="220186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l-GR" smtClean="0">
                <a:solidFill>
                  <a:srgbClr val="FF0000"/>
                </a:solidFill>
              </a:rPr>
              <a:t>Μεταμόρφωση</a:t>
            </a:r>
          </a:p>
          <a:p>
            <a:pPr eaLnBrk="1" hangingPunct="1">
              <a:defRPr/>
            </a:pPr>
            <a:r>
              <a:rPr lang="el-GR" altLang="el-GR" smtClean="0">
                <a:solidFill>
                  <a:srgbClr val="FF0000"/>
                </a:solidFill>
              </a:rPr>
              <a:t>στο Ντουάτ </a:t>
            </a:r>
            <a:endParaRPr lang="en-US" altLang="el-GR" smtClean="0">
              <a:solidFill>
                <a:srgbClr val="FF0000"/>
              </a:solidFill>
            </a:endParaRPr>
          </a:p>
        </p:txBody>
      </p:sp>
      <p:sp>
        <p:nvSpPr>
          <p:cNvPr id="9253" name="Rectangle 40"/>
          <p:cNvSpPr>
            <a:spLocks noChangeArrowheads="1"/>
          </p:cNvSpPr>
          <p:nvPr/>
        </p:nvSpPr>
        <p:spPr bwMode="auto">
          <a:xfrm>
            <a:off x="6804025" y="5661025"/>
            <a:ext cx="2051050" cy="7207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>
              <a:ea typeface="ＭＳ Ｐゴシック" charset="0"/>
            </a:endParaRPr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>
            <a:off x="5148263" y="2276475"/>
            <a:ext cx="0" cy="2232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/>
          <p:cNvCxnSpPr>
            <a:stCxn id="9223" idx="2"/>
          </p:cNvCxnSpPr>
          <p:nvPr/>
        </p:nvCxnSpPr>
        <p:spPr>
          <a:xfrm flipH="1">
            <a:off x="5651500" y="2219325"/>
            <a:ext cx="1444625" cy="2289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-19050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000" b="1" i="1">
                <a:latin typeface="Book Antiqua" pitchFamily="18" charset="0"/>
              </a:rPr>
              <a:t>                           </a:t>
            </a:r>
            <a:endParaRPr lang="en-GB" altLang="el-GR" sz="3200">
              <a:solidFill>
                <a:schemeClr val="tx2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800" smtClean="0">
                <a:ea typeface="+mj-ea"/>
              </a:rPr>
              <a:t>Διπολικά χαρακτηριστικά</a:t>
            </a:r>
            <a:endParaRPr altLang="el-GR" sz="3800" smtClean="0">
              <a:ea typeface="+mj-ea"/>
            </a:endParaRPr>
          </a:p>
        </p:txBody>
      </p:sp>
      <p:sp>
        <p:nvSpPr>
          <p:cNvPr id="10244" name="Rectangle 4"/>
          <p:cNvSpPr txBox="1">
            <a:spLocks noChangeArrowheads="1"/>
          </p:cNvSpPr>
          <p:nvPr/>
        </p:nvSpPr>
        <p:spPr bwMode="auto">
          <a:xfrm>
            <a:off x="2484438" y="1905000"/>
            <a:ext cx="1652587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</a:pPr>
            <a:r>
              <a:rPr lang="el-GR" altLang="el-GR" sz="3200">
                <a:solidFill>
                  <a:srgbClr val="CC9900"/>
                </a:solidFill>
                <a:latin typeface="Constantia" pitchFamily="18" charset="0"/>
              </a:rPr>
              <a:t>Κακό</a:t>
            </a:r>
            <a:endParaRPr lang="nl-NL" altLang="el-GR" sz="3200">
              <a:solidFill>
                <a:srgbClr val="CC9900"/>
              </a:solidFill>
              <a:latin typeface="Constantia" pitchFamily="18" charset="0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nl-NL" altLang="el-GR" sz="3000">
                <a:latin typeface="Transliteration" pitchFamily="34" charset="0"/>
              </a:rPr>
              <a:t>jsft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nl-NL" altLang="el-GR" sz="3000">
                <a:latin typeface="Transliteration" pitchFamily="34" charset="0"/>
              </a:rPr>
              <a:t>Dw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nl-NL" altLang="el-GR" sz="3000">
                <a:latin typeface="Transliteration" pitchFamily="34" charset="0"/>
              </a:rPr>
              <a:t>bjn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nl-NL" altLang="el-GR" sz="3000">
                <a:latin typeface="Transliteration" pitchFamily="34" charset="0"/>
              </a:rPr>
              <a:t>jAAw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endParaRPr lang="nl-NL" altLang="el-GR" sz="3000">
              <a:latin typeface="Book Antiqua" pitchFamily="18" charset="0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539750" y="1885950"/>
            <a:ext cx="1584325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l-GR" altLang="el-GR" sz="3200" smtClean="0">
                <a:solidFill>
                  <a:srgbClr val="CC9900"/>
                </a:solidFill>
                <a:latin typeface="Constantia" pitchFamily="18" charset="0"/>
              </a:rPr>
              <a:t>Αγαθό</a:t>
            </a:r>
            <a:endParaRPr lang="nl-NL" altLang="el-GR" smtClean="0">
              <a:latin typeface="Constantia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nl-NL" altLang="el-GR" sz="3000" smtClean="0">
                <a:latin typeface="Transliteration" pitchFamily="34" charset="0"/>
              </a:rPr>
              <a:t>mAat</a:t>
            </a:r>
            <a:endParaRPr lang="el-GR" altLang="el-GR" sz="3000" smtClean="0">
              <a:latin typeface="Transliteration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el-GR" sz="3000" smtClean="0">
                <a:latin typeface="Transliteration" pitchFamily="34" charset="0"/>
              </a:rPr>
              <a:t>j</a:t>
            </a:r>
            <a:r>
              <a:rPr lang="nl-NL" altLang="el-GR" sz="3000" smtClean="0">
                <a:latin typeface="Transliteration" pitchFamily="34" charset="0"/>
              </a:rPr>
              <a:t>or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nl-NL" altLang="el-GR" sz="3000" smtClean="0">
                <a:latin typeface="Transliteration" pitchFamily="34" charset="0"/>
              </a:rPr>
              <a:t>nfr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nl-NL" altLang="el-GR" sz="3000" smtClean="0">
                <a:latin typeface="Transliteration" pitchFamily="34" charset="0"/>
              </a:rPr>
              <a:t>mnH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nl-NL" altLang="el-GR" sz="3000" smtClean="0">
              <a:latin typeface="Transliteration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nl-NL" altLang="el-GR" sz="3000" smtClean="0">
              <a:latin typeface="Book Antiqua" pitchFamily="18" charset="0"/>
            </a:endParaRPr>
          </a:p>
        </p:txBody>
      </p:sp>
      <p:pic>
        <p:nvPicPr>
          <p:cNvPr id="10246" name="Picture 21" descr="ει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6213" y="1412875"/>
            <a:ext cx="50165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7" name="Rectangle 22"/>
          <p:cNvSpPr>
            <a:spLocks noChangeArrowheads="1"/>
          </p:cNvSpPr>
          <p:nvPr/>
        </p:nvSpPr>
        <p:spPr bwMode="auto">
          <a:xfrm>
            <a:off x="4137025" y="5518150"/>
            <a:ext cx="4756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el-GR" altLang="el-GR" sz="1600" smtClean="0">
                <a:latin typeface="Times New Roman" pitchFamily="18" charset="0"/>
                <a:cs typeface="Times New Roman" pitchFamily="18" charset="0"/>
              </a:rPr>
              <a:t>Πανθεϊστικός δαίμονας, βινιέτα από μαγικό πάπυρο της Ύστερης Περιόδου</a:t>
            </a:r>
            <a:endParaRPr lang="nl-NL" altLang="el-GR" sz="16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nl-NL" altLang="el-GR" sz="160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1600" smtClean="0">
                <a:latin typeface="Times New Roman" pitchFamily="18" charset="0"/>
                <a:cs typeface="Times New Roman" pitchFamily="18" charset="0"/>
              </a:rPr>
              <a:t>Συλλογή </a:t>
            </a:r>
            <a:r>
              <a:rPr lang="nl-NL" altLang="el-GR" sz="1600" smtClean="0">
                <a:latin typeface="Times New Roman" pitchFamily="18" charset="0"/>
                <a:cs typeface="Times New Roman" pitchFamily="18" charset="0"/>
              </a:rPr>
              <a:t>Charles Wilbour</a:t>
            </a:r>
            <a:r>
              <a:rPr lang="el-GR" altLang="el-GR" sz="1600" smtClean="0">
                <a:latin typeface="Times New Roman" pitchFamily="18" charset="0"/>
                <a:cs typeface="Times New Roman" pitchFamily="18" charset="0"/>
              </a:rPr>
              <a:t>, Μουσείο </a:t>
            </a:r>
            <a:r>
              <a:rPr lang="en-US" altLang="el-GR" sz="1600" smtClean="0">
                <a:latin typeface="Times New Roman" pitchFamily="18" charset="0"/>
                <a:cs typeface="Times New Roman" pitchFamily="18" charset="0"/>
              </a:rPr>
              <a:t>Brooklyn</a:t>
            </a:r>
            <a:r>
              <a:rPr lang="nl-NL" altLang="el-GR" sz="160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800" smtClean="0">
                <a:ea typeface="+mj-ea"/>
              </a:rPr>
              <a:t>Δαίμων / </a:t>
            </a:r>
            <a:r>
              <a:rPr altLang="el-GR" sz="3800" smtClean="0">
                <a:ea typeface="+mj-ea"/>
              </a:rPr>
              <a:t>daimon  </a:t>
            </a:r>
            <a:r>
              <a:rPr lang="el-GR" altLang="el-GR" sz="3800" smtClean="0">
                <a:ea typeface="+mj-ea"/>
              </a:rPr>
              <a:t>  </a:t>
            </a:r>
            <a:endParaRPr altLang="el-GR" sz="3800" smtClean="0">
              <a:ea typeface="+mj-ea"/>
            </a:endParaRPr>
          </a:p>
        </p:txBody>
      </p:sp>
      <p:sp>
        <p:nvSpPr>
          <p:cNvPr id="11268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l-GR" altLang="el-GR" sz="2800">
                <a:latin typeface="Constantia" pitchFamily="18" charset="0"/>
              </a:rPr>
              <a:t>Απρόσωπη θεϊκή δύναμη, η ασκούσα αγαθή ή κακή ενέργεια επί των ανθρώπων (Όμηρος)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l-GR" altLang="el-GR" sz="2800">
                <a:latin typeface="Constantia" pitchFamily="18" charset="0"/>
              </a:rPr>
              <a:t>Οι ψυχές του «χρυσού γένους» που θεοποιήθηκαν και με προσταγή του Δία προστάτευαν τους ανθρώπους / Ημίθεοι-διάμεσοι μεταξύ θεών και ανθρώπων (Ησίοδος)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l-GR" altLang="el-GR" sz="2800">
                <a:latin typeface="Constantia" pitchFamily="18" charset="0"/>
              </a:rPr>
              <a:t>Γνώστης (δαήμονας) (Πλάτων)  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el-GR" sz="2800">
                <a:latin typeface="Constantia" pitchFamily="18" charset="0"/>
              </a:rPr>
              <a:t>Rabisu = </a:t>
            </a:r>
            <a:r>
              <a:rPr lang="el-GR" altLang="el-GR" sz="2800">
                <a:latin typeface="Constantia" pitchFamily="18" charset="0"/>
              </a:rPr>
              <a:t>αγαθές και κακές υπερφυσικές οντότητες (Σουμεριακή και ακκαδική παράδοση)</a:t>
            </a:r>
            <a:r>
              <a:rPr lang="en-US" altLang="el-GR" sz="2800">
                <a:latin typeface="Constantia" pitchFamily="18" charset="0"/>
              </a:rPr>
              <a:t> </a:t>
            </a:r>
            <a:endParaRPr lang="el-GR" altLang="el-GR" sz="2800">
              <a:latin typeface="Constantia" pitchFamily="18" charset="0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l-GR" altLang="el-GR" sz="2800" i="1">
                <a:solidFill>
                  <a:srgbClr val="FF0000"/>
                </a:solidFill>
                <a:latin typeface="Constantia" pitchFamily="18" charset="0"/>
              </a:rPr>
              <a:t>Στην Αίγυπτο;</a:t>
            </a:r>
            <a:r>
              <a:rPr lang="el-GR" altLang="el-GR" sz="2800">
                <a:solidFill>
                  <a:srgbClr val="FF0000"/>
                </a:solidFill>
                <a:latin typeface="Constantia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-16764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800" smtClean="0">
                <a:latin typeface="+mn-lt"/>
                <a:ea typeface="+mj-ea"/>
              </a:rPr>
              <a:t>Απουσία σχετικού όρου</a:t>
            </a:r>
            <a:endParaRPr altLang="el-GR" sz="3800" smtClean="0">
              <a:latin typeface="+mn-lt"/>
              <a:ea typeface="+mj-ea"/>
            </a:endParaRPr>
          </a:p>
        </p:txBody>
      </p:sp>
      <p:sp>
        <p:nvSpPr>
          <p:cNvPr id="12292" name="Rectangle 3"/>
          <p:cNvSpPr txBox="1">
            <a:spLocks noChangeArrowheads="1"/>
          </p:cNvSpPr>
          <p:nvPr/>
        </p:nvSpPr>
        <p:spPr bwMode="auto">
          <a:xfrm>
            <a:off x="425450" y="1541463"/>
            <a:ext cx="5843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l-GR" altLang="el-GR" sz="2400">
                <a:latin typeface="Constantia" pitchFamily="18" charset="0"/>
              </a:rPr>
              <a:t>Σε αντίθεση με τον ξεκάθαρο όρο για τη θεϊκή οντότητα (</a:t>
            </a:r>
            <a:r>
              <a:rPr lang="en-US" altLang="el-GR" sz="2400">
                <a:solidFill>
                  <a:srgbClr val="FF0000"/>
                </a:solidFill>
                <a:latin typeface="Transliteration" pitchFamily="34" charset="0"/>
              </a:rPr>
              <a:t>nTr</a:t>
            </a:r>
            <a:r>
              <a:rPr lang="en-US" altLang="el-GR" sz="2400">
                <a:latin typeface="Constantia" pitchFamily="18" charset="0"/>
              </a:rPr>
              <a:t>), </a:t>
            </a:r>
            <a:r>
              <a:rPr lang="el-GR" altLang="el-GR" sz="2400">
                <a:latin typeface="Constantia" pitchFamily="18" charset="0"/>
              </a:rPr>
              <a:t>απουσιάζει σχετικός όρος για τη δαιμονική.</a:t>
            </a:r>
            <a:endParaRPr lang="en-US" altLang="el-GR" sz="2400">
              <a:latin typeface="Constantia" pitchFamily="18" charset="0"/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l-GR" altLang="el-GR" sz="2400" i="1">
                <a:solidFill>
                  <a:srgbClr val="FF0000"/>
                </a:solidFill>
                <a:latin typeface="Constantia" pitchFamily="18" charset="0"/>
              </a:rPr>
              <a:t>Αλλά:</a:t>
            </a:r>
            <a:r>
              <a:rPr lang="el-GR" altLang="el-GR" sz="2400">
                <a:latin typeface="Constantia" pitchFamily="18" charset="0"/>
              </a:rPr>
              <a:t> </a:t>
            </a:r>
          </a:p>
        </p:txBody>
      </p:sp>
      <p:sp>
        <p:nvSpPr>
          <p:cNvPr id="12293" name="Rectangle 13"/>
          <p:cNvSpPr txBox="1">
            <a:spLocks noChangeArrowheads="1"/>
          </p:cNvSpPr>
          <p:nvPr/>
        </p:nvSpPr>
        <p:spPr bwMode="auto">
          <a:xfrm>
            <a:off x="1547813" y="3284538"/>
            <a:ext cx="4824412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l-GR" altLang="el-GR" sz="2800">
                <a:latin typeface="Constantia" pitchFamily="18" charset="0"/>
                <a:cs typeface="Arial" charset="0"/>
              </a:rPr>
              <a:t>απουσία λατρείας</a:t>
            </a:r>
          </a:p>
          <a:p>
            <a:pPr marL="342900" indent="-342900" algn="l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l-GR" altLang="el-GR" sz="2800">
                <a:latin typeface="Constantia" pitchFamily="18" charset="0"/>
                <a:cs typeface="Arial" charset="0"/>
              </a:rPr>
              <a:t>ειδική εικονογραφία </a:t>
            </a:r>
          </a:p>
          <a:p>
            <a:pPr marL="342900" indent="-342900" algn="l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l-GR" altLang="el-GR" sz="2800">
                <a:latin typeface="Constantia" pitchFamily="18" charset="0"/>
                <a:cs typeface="Arial" charset="0"/>
              </a:rPr>
              <a:t>θέση στην αιγυπτιακή κοσμοθεωρία</a:t>
            </a:r>
          </a:p>
          <a:p>
            <a:pPr marL="342900" indent="-342900" algn="l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l-GR" altLang="el-GR" sz="2800" i="1">
                <a:latin typeface="Constantia" pitchFamily="18" charset="0"/>
                <a:cs typeface="Arial" charset="0"/>
              </a:rPr>
              <a:t>εναντίωση στη φαραωνική εξουσία</a:t>
            </a:r>
            <a:endParaRPr lang="en-US" altLang="el-GR" sz="2800" i="1">
              <a:latin typeface="Constantia" pitchFamily="18" charset="0"/>
              <a:cs typeface="Arial" charset="0"/>
            </a:endParaRPr>
          </a:p>
        </p:txBody>
      </p:sp>
      <p:pic>
        <p:nvPicPr>
          <p:cNvPr id="12294" name="Picture 13" descr="εικ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6354763" y="1309688"/>
            <a:ext cx="2465387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5991225" y="5805488"/>
            <a:ext cx="3125788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lnSpc>
                <a:spcPct val="50000"/>
              </a:lnSpc>
              <a:spcBef>
                <a:spcPts val="13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</a:pPr>
            <a:r>
              <a:rPr lang="el-GR" altLang="el-GR" sz="1400">
                <a:latin typeface="Times New Roman" pitchFamily="18" charset="0"/>
                <a:cs typeface="Times New Roman" pitchFamily="18" charset="0"/>
              </a:rPr>
              <a:t>Πολυθεϊστική μορφή</a:t>
            </a:r>
            <a:r>
              <a:rPr lang="en-US" altLang="el-GR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1400">
                <a:latin typeface="Times New Roman" pitchFamily="18" charset="0"/>
                <a:cs typeface="Times New Roman" pitchFamily="18" charset="0"/>
              </a:rPr>
              <a:t>του δαίμονα Βησά</a:t>
            </a:r>
            <a:r>
              <a:rPr lang="en-US" altLang="el-GR" sz="140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defTabSz="449263">
              <a:lnSpc>
                <a:spcPct val="0"/>
              </a:lnSpc>
              <a:spcBef>
                <a:spcPts val="13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</a:tabLst>
            </a:pPr>
            <a:r>
              <a:rPr lang="en-US" altLang="el-GR" sz="140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l-GR" altLang="el-GR" sz="140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altLang="el-GR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1400">
                <a:latin typeface="Times New Roman" pitchFamily="18" charset="0"/>
                <a:cs typeface="Times New Roman" pitchFamily="18" charset="0"/>
              </a:rPr>
              <a:t>Δυναστεία</a:t>
            </a:r>
            <a:r>
              <a:rPr lang="en-US" altLang="el-GR" sz="14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altLang="el-GR" sz="1400">
                <a:latin typeface="Times New Roman" pitchFamily="18" charset="0"/>
                <a:cs typeface="Times New Roman" pitchFamily="18" charset="0"/>
              </a:rPr>
              <a:t>Λούβρο</a:t>
            </a:r>
            <a:r>
              <a:rPr lang="en-US" altLang="el-GR" sz="1400"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el-GR" altLang="el-GR" sz="1400">
                <a:latin typeface="Times New Roman" pitchFamily="18" charset="0"/>
                <a:cs typeface="Times New Roman" pitchFamily="18" charset="0"/>
              </a:rPr>
              <a:t>ο.</a:t>
            </a:r>
            <a:r>
              <a:rPr lang="en-US" altLang="el-GR" sz="1400">
                <a:latin typeface="Times New Roman" pitchFamily="18" charset="0"/>
                <a:cs typeface="Times New Roman" pitchFamily="18" charset="0"/>
              </a:rPr>
              <a:t> 11554)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ChangeArrowheads="1"/>
          </p:cNvSpPr>
          <p:nvPr/>
        </p:nvSpPr>
        <p:spPr bwMode="auto">
          <a:xfrm>
            <a:off x="-1600200" y="533400"/>
            <a:ext cx="12573000" cy="673100"/>
          </a:xfrm>
          <a:prstGeom prst="rect">
            <a:avLst/>
          </a:prstGeom>
          <a:solidFill>
            <a:srgbClr val="7E0021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Font typeface="Book Antiqu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altLang="el-GR" sz="4400" b="1" i="1">
                <a:latin typeface="Book Antiqua" pitchFamily="18" charset="0"/>
              </a:rPr>
              <a:t>                           </a:t>
            </a:r>
            <a:endParaRPr lang="en-GB" altLang="el-GR" sz="3600">
              <a:solidFill>
                <a:schemeClr val="tx2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 eaLnBrk="1" hangingPunct="1">
              <a:defRPr/>
            </a:pPr>
            <a:r>
              <a:rPr lang="el-GR" altLang="el-GR" sz="3800" smtClean="0">
                <a:latin typeface="+mn-lt"/>
                <a:ea typeface="+mj-ea"/>
              </a:rPr>
              <a:t>Αντίθεη δύναμη: </a:t>
            </a:r>
            <a:r>
              <a:rPr lang="el-GR" altLang="el-GR" sz="3800" err="1" smtClean="0">
                <a:latin typeface="+mn-lt"/>
                <a:ea typeface="+mj-ea"/>
              </a:rPr>
              <a:t>Άποφις</a:t>
            </a:r>
            <a:endParaRPr lang="nl-NL" altLang="el-GR" sz="3800" smtClean="0">
              <a:latin typeface="+mn-lt"/>
              <a:ea typeface="+mj-ea"/>
            </a:endParaRPr>
          </a:p>
        </p:txBody>
      </p:sp>
      <p:pic>
        <p:nvPicPr>
          <p:cNvPr id="13316" name="Picture 14" descr="DSCN01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13" y="1270000"/>
            <a:ext cx="36750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DSCN01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2050" y="1196975"/>
            <a:ext cx="16319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1" descr="DSCN01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2852738"/>
            <a:ext cx="4481512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8675688" y="1412875"/>
            <a:ext cx="360362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E002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spcBef>
                <a:spcPts val="1250"/>
              </a:spcBef>
              <a:defRPr/>
            </a:pPr>
            <a:endParaRPr lang="el-GR" sz="3600">
              <a:latin typeface="Book Antiqua" charset="0"/>
              <a:ea typeface="ＭＳ Ｐゴシック" charset="0"/>
            </a:endParaRP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H="1">
            <a:off x="7740650" y="1773238"/>
            <a:ext cx="935038" cy="1079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8485</TotalTime>
  <Words>2630</Words>
  <Application>Microsoft Office PowerPoint</Application>
  <PresentationFormat>On-screen Show (4:3)</PresentationFormat>
  <Paragraphs>342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ＭＳ Ｐゴシック</vt:lpstr>
      <vt:lpstr>Constantia</vt:lpstr>
      <vt:lpstr>Wingdings 2</vt:lpstr>
      <vt:lpstr>Times New Roman</vt:lpstr>
      <vt:lpstr>Transliteration</vt:lpstr>
      <vt:lpstr>Book Antiqua</vt:lpstr>
      <vt:lpstr>Wingdings</vt:lpstr>
      <vt:lpstr>Paper</vt:lpstr>
      <vt:lpstr>Office Theme</vt:lpstr>
      <vt:lpstr>Αιγυπτιακή Αρχαιολογία 1: Τα μεγάλα βασίλεια</vt:lpstr>
      <vt:lpstr>Άδειες Χρήσης</vt:lpstr>
      <vt:lpstr>Χρηματοδότηση</vt:lpstr>
      <vt:lpstr>     ΑΙΓΥΠΤΙΑΚΗ AΡΧΑΙΟΛΟΓΙΑ Ι Τα μεγάλα Βασίλεια</vt:lpstr>
      <vt:lpstr>Άξονες</vt:lpstr>
      <vt:lpstr>Διπολικά χαρακτηριστικά</vt:lpstr>
      <vt:lpstr>Δαίμων / daimon    </vt:lpstr>
      <vt:lpstr>Απουσία σχετικού όρου</vt:lpstr>
      <vt:lpstr>Αντίθεη δύναμη: Άποφις</vt:lpstr>
      <vt:lpstr>Ο ύφαλος του Άποφι</vt:lpstr>
      <vt:lpstr>ΚΣ, επωδή 160</vt:lpstr>
      <vt:lpstr>ΚΣ, επωδή 414</vt:lpstr>
      <vt:lpstr>Αμντουάτ, 7η ώρα</vt:lpstr>
      <vt:lpstr>Αμντουάτ, 12η ώρα</vt:lpstr>
      <vt:lpstr>Αμντουάτ, 12η ώρα</vt:lpstr>
      <vt:lpstr>Αμντουάτ, 12η ώρα</vt:lpstr>
      <vt:lpstr>Βιβλίο της Γης</vt:lpstr>
      <vt:lpstr>Άποφις και δημιουργία</vt:lpstr>
      <vt:lpstr>Βιβλίο των Πυλών, 10η ώρα</vt:lpstr>
      <vt:lpstr>Slide 20</vt:lpstr>
      <vt:lpstr>Slide 21</vt:lpstr>
      <vt:lpstr>Slide 22</vt:lpstr>
      <vt:lpstr>Slide 23</vt:lpstr>
      <vt:lpstr>Δαιμονικοί κόσμοι</vt:lpstr>
      <vt:lpstr>Πνεύματα: Axw &amp; mwt </vt:lpstr>
      <vt:lpstr>Πνεύματα: Axw &amp; mwt </vt:lpstr>
      <vt:lpstr>Δαίμονες των λόφων</vt:lpstr>
      <vt:lpstr>Δαίμονες-φρουροί </vt:lpstr>
      <vt:lpstr>Ζωόμορφοι δαίμονες </vt:lpstr>
      <vt:lpstr>Δαίμονες του νερού</vt:lpstr>
      <vt:lpstr>Δαίμονες &amp; ασθένειες </vt:lpstr>
    </vt:vector>
  </TitlesOfParts>
  <Company>U.A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Mediterranean Studies University of the Aegean</dc:title>
  <dc:creator>Panagiotis Kousoulis</dc:creator>
  <cp:lastModifiedBy>Μίνα</cp:lastModifiedBy>
  <cp:revision>285</cp:revision>
  <dcterms:created xsi:type="dcterms:W3CDTF">2002-10-06T20:22:01Z</dcterms:created>
  <dcterms:modified xsi:type="dcterms:W3CDTF">2015-07-15T21:16:27Z</dcterms:modified>
</cp:coreProperties>
</file>