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 id="258" r:id="rId3"/>
    <p:sldId id="259" r:id="rId4"/>
    <p:sldId id="292" r:id="rId5"/>
    <p:sldId id="293" r:id="rId6"/>
    <p:sldId id="294" r:id="rId7"/>
    <p:sldId id="295" r:id="rId8"/>
    <p:sldId id="291" r:id="rId9"/>
    <p:sldId id="260" r:id="rId10"/>
    <p:sldId id="297" r:id="rId11"/>
    <p:sldId id="298" r:id="rId12"/>
    <p:sldId id="299" r:id="rId13"/>
    <p:sldId id="300" r:id="rId14"/>
    <p:sldId id="301" r:id="rId15"/>
    <p:sldId id="302" r:id="rId16"/>
    <p:sldId id="303" r:id="rId17"/>
    <p:sldId id="296" r:id="rId18"/>
    <p:sldId id="304" r:id="rId19"/>
    <p:sldId id="305" r:id="rId20"/>
    <p:sldId id="306" r:id="rId21"/>
    <p:sldId id="308" r:id="rId22"/>
    <p:sldId id="309" r:id="rId23"/>
    <p:sldId id="307" r:id="rId24"/>
    <p:sldId id="310" r:id="rId25"/>
    <p:sldId id="311" r:id="rId26"/>
    <p:sldId id="313" r:id="rId27"/>
    <p:sldId id="312" r:id="rId28"/>
    <p:sldId id="314" r:id="rId29"/>
    <p:sldId id="316" r:id="rId30"/>
    <p:sldId id="315" r:id="rId31"/>
    <p:sldId id="317" r:id="rId32"/>
    <p:sldId id="318" r:id="rId33"/>
    <p:sldId id="31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120"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475875-DDA2-4899-9ED7-204D78C3E0C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DC7E87DA-2875-46E1-8C8E-C00755B05F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6F8D7345-3627-49FA-94FA-BAE59F07A4BB}"/>
              </a:ext>
            </a:extLst>
          </p:cNvPr>
          <p:cNvSpPr>
            <a:spLocks noGrp="1"/>
          </p:cNvSpPr>
          <p:nvPr>
            <p:ph type="dt" sz="half" idx="10"/>
          </p:nvPr>
        </p:nvSpPr>
        <p:spPr/>
        <p:txBody>
          <a:bodyPr/>
          <a:lstStyle/>
          <a:p>
            <a:fld id="{F6FA2B21-3FCD-4721-B95C-427943F61125}" type="datetime1">
              <a:rPr lang="en-US" smtClean="0"/>
              <a:t>11/19/2019</a:t>
            </a:fld>
            <a:endParaRPr lang="en-US" dirty="0"/>
          </a:p>
        </p:txBody>
      </p:sp>
      <p:sp>
        <p:nvSpPr>
          <p:cNvPr id="5" name="Θέση υποσέλιδου 4">
            <a:extLst>
              <a:ext uri="{FF2B5EF4-FFF2-40B4-BE49-F238E27FC236}">
                <a16:creationId xmlns:a16="http://schemas.microsoft.com/office/drawing/2014/main" id="{0DFA07E5-641A-449D-BB4D-75E9E4F3DACE}"/>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B133AECB-4CD1-45E1-AB70-3077F9D50F12}"/>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0660633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AAC89C-210E-4C19-945E-750945BA38E6}"/>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3EECD09C-0162-46D0-9A8C-D092387552E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D1E03E3E-2E31-4CE6-B64D-47FF3F2F0605}"/>
              </a:ext>
            </a:extLst>
          </p:cNvPr>
          <p:cNvSpPr>
            <a:spLocks noGrp="1"/>
          </p:cNvSpPr>
          <p:nvPr>
            <p:ph type="dt" sz="half" idx="10"/>
          </p:nvPr>
        </p:nvSpPr>
        <p:spPr/>
        <p:txBody>
          <a:bodyPr/>
          <a:lstStyle/>
          <a:p>
            <a:fld id="{F6FA2B21-3FCD-4721-B95C-427943F61125}" type="datetime1">
              <a:rPr lang="en-US" smtClean="0"/>
              <a:t>11/19/2019</a:t>
            </a:fld>
            <a:endParaRPr lang="en-US" dirty="0"/>
          </a:p>
        </p:txBody>
      </p:sp>
      <p:sp>
        <p:nvSpPr>
          <p:cNvPr id="5" name="Θέση υποσέλιδου 4">
            <a:extLst>
              <a:ext uri="{FF2B5EF4-FFF2-40B4-BE49-F238E27FC236}">
                <a16:creationId xmlns:a16="http://schemas.microsoft.com/office/drawing/2014/main" id="{4F629A35-A628-4C0F-868A-12B6F010073E}"/>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D62E6B76-2557-434B-8592-0A98D7F5FB45}"/>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587662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C994A99-FA02-4A80-A64E-737E9A5441B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5654F12A-AD64-4D9D-BF1E-F04034800BB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944F40DF-C372-4B16-B396-0064E01E814E}"/>
              </a:ext>
            </a:extLst>
          </p:cNvPr>
          <p:cNvSpPr>
            <a:spLocks noGrp="1"/>
          </p:cNvSpPr>
          <p:nvPr>
            <p:ph type="dt" sz="half" idx="10"/>
          </p:nvPr>
        </p:nvSpPr>
        <p:spPr/>
        <p:txBody>
          <a:bodyPr/>
          <a:lstStyle/>
          <a:p>
            <a:fld id="{F6FA2B21-3FCD-4721-B95C-427943F61125}" type="datetime1">
              <a:rPr lang="en-US" smtClean="0"/>
              <a:t>11/19/2019</a:t>
            </a:fld>
            <a:endParaRPr lang="en-US" dirty="0"/>
          </a:p>
        </p:txBody>
      </p:sp>
      <p:sp>
        <p:nvSpPr>
          <p:cNvPr id="5" name="Θέση υποσέλιδου 4">
            <a:extLst>
              <a:ext uri="{FF2B5EF4-FFF2-40B4-BE49-F238E27FC236}">
                <a16:creationId xmlns:a16="http://schemas.microsoft.com/office/drawing/2014/main" id="{6CEFEE71-03AC-4D7C-BA4E-C2228FA18CB2}"/>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2C1180AD-0F8E-402A-A6DA-FC59F2925079}"/>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1374729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DE1EAE-F443-43F1-AEDC-FAD3FA0E057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83C5CB22-AC84-477A-ACC4-BDB28E1F0CF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1F321243-A076-4C98-AB22-C594B986F7B4}"/>
              </a:ext>
            </a:extLst>
          </p:cNvPr>
          <p:cNvSpPr>
            <a:spLocks noGrp="1"/>
          </p:cNvSpPr>
          <p:nvPr>
            <p:ph type="dt" sz="half" idx="10"/>
          </p:nvPr>
        </p:nvSpPr>
        <p:spPr/>
        <p:txBody>
          <a:bodyPr/>
          <a:lstStyle/>
          <a:p>
            <a:fld id="{F6FA2B21-3FCD-4721-B95C-427943F61125}" type="datetime1">
              <a:rPr lang="en-US" smtClean="0"/>
              <a:t>11/19/2019</a:t>
            </a:fld>
            <a:endParaRPr lang="en-US" dirty="0"/>
          </a:p>
        </p:txBody>
      </p:sp>
      <p:sp>
        <p:nvSpPr>
          <p:cNvPr id="5" name="Θέση υποσέλιδου 4">
            <a:extLst>
              <a:ext uri="{FF2B5EF4-FFF2-40B4-BE49-F238E27FC236}">
                <a16:creationId xmlns:a16="http://schemas.microsoft.com/office/drawing/2014/main" id="{32AF2B37-22BF-44CE-8FB5-F73D86A63E4B}"/>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2C728429-1C1A-4ED9-BBA6-A6CEC3D0537A}"/>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0958571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10769C-269B-468D-9312-3A1B8F65A5A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0DD3DA20-5F2F-42AF-9E86-15A3DD936A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8C0DFD4-2E2D-47A8-B8AA-495BF71A8A27}"/>
              </a:ext>
            </a:extLst>
          </p:cNvPr>
          <p:cNvSpPr>
            <a:spLocks noGrp="1"/>
          </p:cNvSpPr>
          <p:nvPr>
            <p:ph type="dt" sz="half" idx="10"/>
          </p:nvPr>
        </p:nvSpPr>
        <p:spPr/>
        <p:txBody>
          <a:bodyPr/>
          <a:lstStyle/>
          <a:p>
            <a:fld id="{F6FA2B21-3FCD-4721-B95C-427943F61125}" type="datetime1">
              <a:rPr lang="en-US" smtClean="0"/>
              <a:t>11/19/2019</a:t>
            </a:fld>
            <a:endParaRPr lang="en-US" dirty="0"/>
          </a:p>
        </p:txBody>
      </p:sp>
      <p:sp>
        <p:nvSpPr>
          <p:cNvPr id="5" name="Θέση υποσέλιδου 4">
            <a:extLst>
              <a:ext uri="{FF2B5EF4-FFF2-40B4-BE49-F238E27FC236}">
                <a16:creationId xmlns:a16="http://schemas.microsoft.com/office/drawing/2014/main" id="{30B5390D-ED56-46E4-BE9B-E3BEA9D56462}"/>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0227112C-9A9C-440C-9D68-BD1849A9A9DF}"/>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605610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AB3ED1-4031-449D-B8A3-0A06479589A8}"/>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E7515F9A-5881-4BBB-A5DA-C9F7DCADA46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2D9069D3-7A6C-413F-95C1-AB6DB5FCF9D8}"/>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78359F03-57B9-49D8-BAFA-50C1D6C128F1}"/>
              </a:ext>
            </a:extLst>
          </p:cNvPr>
          <p:cNvSpPr>
            <a:spLocks noGrp="1"/>
          </p:cNvSpPr>
          <p:nvPr>
            <p:ph type="dt" sz="half" idx="10"/>
          </p:nvPr>
        </p:nvSpPr>
        <p:spPr/>
        <p:txBody>
          <a:bodyPr/>
          <a:lstStyle/>
          <a:p>
            <a:fld id="{F6FA2B21-3FCD-4721-B95C-427943F61125}" type="datetime1">
              <a:rPr lang="en-US" smtClean="0"/>
              <a:t>11/19/2019</a:t>
            </a:fld>
            <a:endParaRPr lang="en-US" dirty="0"/>
          </a:p>
        </p:txBody>
      </p:sp>
      <p:sp>
        <p:nvSpPr>
          <p:cNvPr id="6" name="Θέση υποσέλιδου 5">
            <a:extLst>
              <a:ext uri="{FF2B5EF4-FFF2-40B4-BE49-F238E27FC236}">
                <a16:creationId xmlns:a16="http://schemas.microsoft.com/office/drawing/2014/main" id="{DBDB2021-2FF7-4A24-B755-7207944C67B0}"/>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id="{2AE5DCBD-BD9D-4EB5-974D-A8B77A26BEE9}"/>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6272633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7306CD-EFD6-4ED2-A2C7-EDA6AF74E8F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AACD8A8-4260-49A7-9130-606F7A0237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FD4A2F3-6047-4762-AF3C-FA32C968C34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1C874C52-25EC-49D0-B34B-6DCA132207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156C641-762F-49DA-A771-E256CFA69F8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54EE3D49-72C9-41EE-84A8-CF44A2BF5C13}"/>
              </a:ext>
            </a:extLst>
          </p:cNvPr>
          <p:cNvSpPr>
            <a:spLocks noGrp="1"/>
          </p:cNvSpPr>
          <p:nvPr>
            <p:ph type="dt" sz="half" idx="10"/>
          </p:nvPr>
        </p:nvSpPr>
        <p:spPr/>
        <p:txBody>
          <a:bodyPr/>
          <a:lstStyle/>
          <a:p>
            <a:fld id="{F6FA2B21-3FCD-4721-B95C-427943F61125}" type="datetime1">
              <a:rPr lang="en-US" smtClean="0"/>
              <a:t>11/19/2019</a:t>
            </a:fld>
            <a:endParaRPr lang="en-US" dirty="0"/>
          </a:p>
        </p:txBody>
      </p:sp>
      <p:sp>
        <p:nvSpPr>
          <p:cNvPr id="8" name="Θέση υποσέλιδου 7">
            <a:extLst>
              <a:ext uri="{FF2B5EF4-FFF2-40B4-BE49-F238E27FC236}">
                <a16:creationId xmlns:a16="http://schemas.microsoft.com/office/drawing/2014/main" id="{A43A84C4-7741-4400-94D5-46EE7364573B}"/>
              </a:ext>
            </a:extLst>
          </p:cNvPr>
          <p:cNvSpPr>
            <a:spLocks noGrp="1"/>
          </p:cNvSpPr>
          <p:nvPr>
            <p:ph type="ftr" sz="quarter" idx="11"/>
          </p:nvPr>
        </p:nvSpPr>
        <p:spPr/>
        <p:txBody>
          <a:bodyPr/>
          <a:lstStyle/>
          <a:p>
            <a:endParaRPr lang="en-US" dirty="0"/>
          </a:p>
        </p:txBody>
      </p:sp>
      <p:sp>
        <p:nvSpPr>
          <p:cNvPr id="9" name="Θέση αριθμού διαφάνειας 8">
            <a:extLst>
              <a:ext uri="{FF2B5EF4-FFF2-40B4-BE49-F238E27FC236}">
                <a16:creationId xmlns:a16="http://schemas.microsoft.com/office/drawing/2014/main" id="{961997C0-9285-4AAD-A0ED-698A8938446B}"/>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448456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8B77C7-BAB9-4919-AD3B-D34359DD05C8}"/>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807696C7-1DB0-4085-8B50-BDBBAB21AF45}"/>
              </a:ext>
            </a:extLst>
          </p:cNvPr>
          <p:cNvSpPr>
            <a:spLocks noGrp="1"/>
          </p:cNvSpPr>
          <p:nvPr>
            <p:ph type="dt" sz="half" idx="10"/>
          </p:nvPr>
        </p:nvSpPr>
        <p:spPr/>
        <p:txBody>
          <a:bodyPr/>
          <a:lstStyle/>
          <a:p>
            <a:fld id="{F6FA2B21-3FCD-4721-B95C-427943F61125}" type="datetime1">
              <a:rPr lang="en-US" smtClean="0"/>
              <a:t>11/19/2019</a:t>
            </a:fld>
            <a:endParaRPr lang="en-US" dirty="0"/>
          </a:p>
        </p:txBody>
      </p:sp>
      <p:sp>
        <p:nvSpPr>
          <p:cNvPr id="4" name="Θέση υποσέλιδου 3">
            <a:extLst>
              <a:ext uri="{FF2B5EF4-FFF2-40B4-BE49-F238E27FC236}">
                <a16:creationId xmlns:a16="http://schemas.microsoft.com/office/drawing/2014/main" id="{D80A9AE5-E5C3-4014-A177-352CF3A5F152}"/>
              </a:ext>
            </a:extLst>
          </p:cNvPr>
          <p:cNvSpPr>
            <a:spLocks noGrp="1"/>
          </p:cNvSpPr>
          <p:nvPr>
            <p:ph type="ftr" sz="quarter" idx="11"/>
          </p:nvPr>
        </p:nvSpPr>
        <p:spPr/>
        <p:txBody>
          <a:bodyPr/>
          <a:lstStyle/>
          <a:p>
            <a:endParaRPr lang="en-US" dirty="0"/>
          </a:p>
        </p:txBody>
      </p:sp>
      <p:sp>
        <p:nvSpPr>
          <p:cNvPr id="5" name="Θέση αριθμού διαφάνειας 4">
            <a:extLst>
              <a:ext uri="{FF2B5EF4-FFF2-40B4-BE49-F238E27FC236}">
                <a16:creationId xmlns:a16="http://schemas.microsoft.com/office/drawing/2014/main" id="{20E82184-C8DB-4982-9AD4-EEC6CCAF92B4}"/>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3338232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094F796-311B-4231-B4A4-AA416E7DCDF0}"/>
              </a:ext>
            </a:extLst>
          </p:cNvPr>
          <p:cNvSpPr>
            <a:spLocks noGrp="1"/>
          </p:cNvSpPr>
          <p:nvPr>
            <p:ph type="dt" sz="half" idx="10"/>
          </p:nvPr>
        </p:nvSpPr>
        <p:spPr/>
        <p:txBody>
          <a:bodyPr/>
          <a:lstStyle/>
          <a:p>
            <a:fld id="{F6FA2B21-3FCD-4721-B95C-427943F61125}" type="datetime1">
              <a:rPr lang="en-US" smtClean="0"/>
              <a:t>11/19/2019</a:t>
            </a:fld>
            <a:endParaRPr lang="en-US" dirty="0"/>
          </a:p>
        </p:txBody>
      </p:sp>
      <p:sp>
        <p:nvSpPr>
          <p:cNvPr id="3" name="Θέση υποσέλιδου 2">
            <a:extLst>
              <a:ext uri="{FF2B5EF4-FFF2-40B4-BE49-F238E27FC236}">
                <a16:creationId xmlns:a16="http://schemas.microsoft.com/office/drawing/2014/main" id="{CB9BF0B8-E154-4F0D-B460-79DD5F7E0B51}"/>
              </a:ext>
            </a:extLst>
          </p:cNvPr>
          <p:cNvSpPr>
            <a:spLocks noGrp="1"/>
          </p:cNvSpPr>
          <p:nvPr>
            <p:ph type="ftr" sz="quarter" idx="1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95451546-E94E-44BA-96CC-D3463838F47C}"/>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768218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A94B0E-60BA-48BD-A86E-57DD249E45D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41F39992-8073-4EA3-8C1E-0ED7AA3DE6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60F638C3-32FF-45C9-9AD9-F9BA4C159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051E081-521F-4255-BFBC-8961C6176924}"/>
              </a:ext>
            </a:extLst>
          </p:cNvPr>
          <p:cNvSpPr>
            <a:spLocks noGrp="1"/>
          </p:cNvSpPr>
          <p:nvPr>
            <p:ph type="dt" sz="half" idx="10"/>
          </p:nvPr>
        </p:nvSpPr>
        <p:spPr/>
        <p:txBody>
          <a:bodyPr/>
          <a:lstStyle/>
          <a:p>
            <a:fld id="{F6FA2B21-3FCD-4721-B95C-427943F61125}" type="datetime1">
              <a:rPr lang="en-US" smtClean="0"/>
              <a:t>11/19/2019</a:t>
            </a:fld>
            <a:endParaRPr lang="en-US" dirty="0"/>
          </a:p>
        </p:txBody>
      </p:sp>
      <p:sp>
        <p:nvSpPr>
          <p:cNvPr id="6" name="Θέση υποσέλιδου 5">
            <a:extLst>
              <a:ext uri="{FF2B5EF4-FFF2-40B4-BE49-F238E27FC236}">
                <a16:creationId xmlns:a16="http://schemas.microsoft.com/office/drawing/2014/main" id="{0F159233-A019-4000-9281-7E92780F638B}"/>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id="{AF7CAFF2-1640-4020-BE75-F0117BE322BB}"/>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4748434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B68B23-946A-46C5-B54F-F2F4BD0D2FB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E21B1880-C153-424F-B429-127923470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Θέση κειμένου 3">
            <a:extLst>
              <a:ext uri="{FF2B5EF4-FFF2-40B4-BE49-F238E27FC236}">
                <a16:creationId xmlns:a16="http://schemas.microsoft.com/office/drawing/2014/main" id="{7E921847-FA0B-4303-B931-485B50246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9064EC7-9E76-41D7-912F-806E9BE2A004}"/>
              </a:ext>
            </a:extLst>
          </p:cNvPr>
          <p:cNvSpPr>
            <a:spLocks noGrp="1"/>
          </p:cNvSpPr>
          <p:nvPr>
            <p:ph type="dt" sz="half" idx="10"/>
          </p:nvPr>
        </p:nvSpPr>
        <p:spPr/>
        <p:txBody>
          <a:bodyPr/>
          <a:lstStyle/>
          <a:p>
            <a:fld id="{F6FA2B21-3FCD-4721-B95C-427943F61125}" type="datetime1">
              <a:rPr lang="en-US" smtClean="0"/>
              <a:t>11/19/2019</a:t>
            </a:fld>
            <a:endParaRPr lang="en-US" dirty="0"/>
          </a:p>
        </p:txBody>
      </p:sp>
      <p:sp>
        <p:nvSpPr>
          <p:cNvPr id="6" name="Θέση υποσέλιδου 5">
            <a:extLst>
              <a:ext uri="{FF2B5EF4-FFF2-40B4-BE49-F238E27FC236}">
                <a16:creationId xmlns:a16="http://schemas.microsoft.com/office/drawing/2014/main" id="{80E6CA82-BC72-415A-83B0-0D16B0251478}"/>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id="{DB4CAEA2-D043-4F7D-9434-3AFA1E78A44A}"/>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64876462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DEFF356-A638-407E-8171-BB4F56F031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FD112A91-1A63-4495-9952-9540E533FD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891CA949-46F5-4547-BF29-0777BCF9F6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11/19/2019</a:t>
            </a:fld>
            <a:endParaRPr lang="en-US" dirty="0"/>
          </a:p>
        </p:txBody>
      </p:sp>
      <p:sp>
        <p:nvSpPr>
          <p:cNvPr id="5" name="Θέση υποσέλιδου 4">
            <a:extLst>
              <a:ext uri="{FF2B5EF4-FFF2-40B4-BE49-F238E27FC236}">
                <a16:creationId xmlns:a16="http://schemas.microsoft.com/office/drawing/2014/main" id="{1235B19D-FA44-4010-8898-E6C55FA8D1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Θέση αριθμού διαφάνειας 5">
            <a:extLst>
              <a:ext uri="{FF2B5EF4-FFF2-40B4-BE49-F238E27FC236}">
                <a16:creationId xmlns:a16="http://schemas.microsoft.com/office/drawing/2014/main" id="{C0F9244E-7E99-4B9F-AEC5-134D9E28A4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5881722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washingtonpost.com/graphics/2018/investigations/unsolved-homicide-databas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ensus.gov/cgi-bin/geo/shapefiles/index.php"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sfs.maps.arcgis.com/home/item.html?id=1f548f54f6bf426ca3158afedd1c68ea" TargetMode="External"/><Relationship Id="rId7" Type="http://schemas.openxmlformats.org/officeDocument/2006/relationships/hyperlink" Target="https://www.icpsr.umich.edu/CrimeStat/" TargetMode="External"/><Relationship Id="rId2" Type="http://schemas.openxmlformats.org/officeDocument/2006/relationships/hyperlink" Target="https://www.arcgis.com/apps/MapJournal/index.html?appid=df264d01169a481c83fe4b4d19592938" TargetMode="External"/><Relationship Id="rId1" Type="http://schemas.openxmlformats.org/officeDocument/2006/relationships/slideLayout" Target="../slideLayouts/slideLayout2.xml"/><Relationship Id="rId6" Type="http://schemas.openxmlformats.org/officeDocument/2006/relationships/hyperlink" Target="https://github.com/washingtonpost/data-homicides" TargetMode="External"/><Relationship Id="rId5" Type="http://schemas.openxmlformats.org/officeDocument/2006/relationships/hyperlink" Target="https://www.washingtonpost.com/graphics/2018/investigations/unsolved-homicide-database/" TargetMode="External"/><Relationship Id="rId4" Type="http://schemas.openxmlformats.org/officeDocument/2006/relationships/hyperlink" Target="https://www.washingtonpost.com/graphics/2018/investigations/where-murders-go-unsolved/?utm_term=.eef07059aaf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D995AB-F9A2-418B-B814-F898D2F967B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 name="Τίτλος 1">
            <a:extLst>
              <a:ext uri="{FF2B5EF4-FFF2-40B4-BE49-F238E27FC236}">
                <a16:creationId xmlns:a16="http://schemas.microsoft.com/office/drawing/2014/main" id="{C7BF9B84-B0B9-4A74-BE7F-989CF5F11355}"/>
              </a:ext>
            </a:extLst>
          </p:cNvPr>
          <p:cNvSpPr>
            <a:spLocks noGrp="1"/>
          </p:cNvSpPr>
          <p:nvPr>
            <p:ph type="ctrTitle"/>
          </p:nvPr>
        </p:nvSpPr>
        <p:spPr>
          <a:xfrm>
            <a:off x="6033793" y="2355458"/>
            <a:ext cx="4775075" cy="1630907"/>
          </a:xfrm>
        </p:spPr>
        <p:txBody>
          <a:bodyPr>
            <a:normAutofit/>
          </a:bodyPr>
          <a:lstStyle/>
          <a:p>
            <a:r>
              <a:rPr lang="el-GR" sz="4400" dirty="0">
                <a:solidFill>
                  <a:schemeClr val="tx1"/>
                </a:solidFill>
              </a:rPr>
              <a:t>ΕΡΓΑΣΙΑ 1</a:t>
            </a:r>
            <a:endParaRPr lang="en-US" sz="4400" dirty="0">
              <a:solidFill>
                <a:schemeClr val="tx1"/>
              </a:solidFill>
            </a:endParaRPr>
          </a:p>
        </p:txBody>
      </p:sp>
      <p:sp>
        <p:nvSpPr>
          <p:cNvPr id="3" name="Υπότιτλος 2">
            <a:extLst>
              <a:ext uri="{FF2B5EF4-FFF2-40B4-BE49-F238E27FC236}">
                <a16:creationId xmlns:a16="http://schemas.microsoft.com/office/drawing/2014/main" id="{B15DF389-8EA6-4EC4-B136-D7D80A01BEAF}"/>
              </a:ext>
            </a:extLst>
          </p:cNvPr>
          <p:cNvSpPr>
            <a:spLocks noGrp="1"/>
          </p:cNvSpPr>
          <p:nvPr>
            <p:ph type="subTitle" idx="1"/>
          </p:nvPr>
        </p:nvSpPr>
        <p:spPr>
          <a:xfrm>
            <a:off x="6033793" y="3995988"/>
            <a:ext cx="4775075" cy="559656"/>
          </a:xfrm>
        </p:spPr>
        <p:txBody>
          <a:bodyPr>
            <a:normAutofit fontScale="85000" lnSpcReduction="20000"/>
          </a:bodyPr>
          <a:lstStyle/>
          <a:p>
            <a:r>
              <a:rPr lang="el-GR" dirty="0"/>
              <a:t>Εφαρμογές Γεωπληροφορικής στις Κοινωνικές Επιστήμες</a:t>
            </a:r>
            <a:endParaRPr lang="en-US" dirty="0">
              <a:solidFill>
                <a:schemeClr val="tx1"/>
              </a:solidFill>
            </a:endParaRPr>
          </a:p>
        </p:txBody>
      </p:sp>
      <p:sp>
        <p:nvSpPr>
          <p:cNvPr id="5" name="Ορθογώνιο 4">
            <a:extLst>
              <a:ext uri="{FF2B5EF4-FFF2-40B4-BE49-F238E27FC236}">
                <a16:creationId xmlns:a16="http://schemas.microsoft.com/office/drawing/2014/main" id="{A2D6790B-CDA6-4BC1-8569-A3EDAB29832E}"/>
              </a:ext>
            </a:extLst>
          </p:cNvPr>
          <p:cNvSpPr/>
          <p:nvPr/>
        </p:nvSpPr>
        <p:spPr>
          <a:xfrm>
            <a:off x="136849" y="-68761"/>
            <a:ext cx="6096000" cy="1738938"/>
          </a:xfrm>
          <a:prstGeom prst="rect">
            <a:avLst/>
          </a:prstGeom>
        </p:spPr>
        <p:txBody>
          <a:bodyPr>
            <a:spAutoFit/>
          </a:bodyPr>
          <a:lstStyle/>
          <a:p>
            <a:endParaRPr lang="en-US" sz="1100" dirty="0">
              <a:solidFill>
                <a:schemeClr val="bg1"/>
              </a:solidFill>
              <a:latin typeface="Times New Roman" panose="02020603050405020304" pitchFamily="18" charset="0"/>
            </a:endParaRPr>
          </a:p>
          <a:p>
            <a:r>
              <a:rPr lang="el-GR" sz="3200" dirty="0">
                <a:solidFill>
                  <a:schemeClr val="bg1"/>
                </a:solidFill>
                <a:latin typeface="Times New Roman" panose="02020603050405020304" pitchFamily="18" charset="0"/>
              </a:rPr>
              <a:t>Επεξεργασία δεδομένων ανθρωποκτονιών σε πόλεις των ΗΠΑ με </a:t>
            </a:r>
            <a:r>
              <a:rPr lang="en-US" sz="3200" dirty="0">
                <a:solidFill>
                  <a:schemeClr val="bg1"/>
                </a:solidFill>
                <a:latin typeface="Times New Roman" panose="02020603050405020304" pitchFamily="18" charset="0"/>
              </a:rPr>
              <a:t>Hot Spot Analysis</a:t>
            </a:r>
            <a:endParaRPr lang="en-US" sz="3200" dirty="0">
              <a:solidFill>
                <a:schemeClr val="bg1"/>
              </a:solidFill>
            </a:endParaRPr>
          </a:p>
        </p:txBody>
      </p:sp>
    </p:spTree>
    <p:extLst>
      <p:ext uri="{BB962C8B-B14F-4D97-AF65-F5344CB8AC3E}">
        <p14:creationId xmlns:p14="http://schemas.microsoft.com/office/powerpoint/2010/main" val="7193083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E60CCF-E308-470C-875F-AFF0118F20BA}"/>
              </a:ext>
            </a:extLst>
          </p:cNvPr>
          <p:cNvSpPr>
            <a:spLocks noGrp="1"/>
          </p:cNvSpPr>
          <p:nvPr>
            <p:ph type="title"/>
          </p:nvPr>
        </p:nvSpPr>
        <p:spPr>
          <a:xfrm>
            <a:off x="838199" y="365125"/>
            <a:ext cx="10872537" cy="1325563"/>
          </a:xfrm>
        </p:spPr>
        <p:txBody>
          <a:bodyPr/>
          <a:lstStyle/>
          <a:p>
            <a:r>
              <a:rPr lang="en-US" dirty="0"/>
              <a:t>1</a:t>
            </a:r>
            <a:r>
              <a:rPr lang="el-GR" dirty="0"/>
              <a:t> &amp; 2:</a:t>
            </a:r>
            <a:r>
              <a:rPr lang="en-US" dirty="0"/>
              <a:t> </a:t>
            </a:r>
            <a:r>
              <a:rPr lang="el-GR" dirty="0"/>
              <a:t>Επιλογή πόλης και εξαγωγή πολυγώνων</a:t>
            </a:r>
            <a:endParaRPr lang="en-US" dirty="0"/>
          </a:p>
        </p:txBody>
      </p:sp>
      <p:sp>
        <p:nvSpPr>
          <p:cNvPr id="3" name="Θέση περιεχομένου 2">
            <a:extLst>
              <a:ext uri="{FF2B5EF4-FFF2-40B4-BE49-F238E27FC236}">
                <a16:creationId xmlns:a16="http://schemas.microsoft.com/office/drawing/2014/main" id="{FE47136B-9BD2-4EC3-B63E-3A912517AC66}"/>
              </a:ext>
            </a:extLst>
          </p:cNvPr>
          <p:cNvSpPr>
            <a:spLocks noGrp="1"/>
          </p:cNvSpPr>
          <p:nvPr>
            <p:ph idx="1"/>
          </p:nvPr>
        </p:nvSpPr>
        <p:spPr/>
        <p:txBody>
          <a:bodyPr/>
          <a:lstStyle/>
          <a:p>
            <a:r>
              <a:rPr lang="el-GR" dirty="0"/>
              <a:t>Επιλέξτε μια πόλη από το αρχείο </a:t>
            </a:r>
            <a:r>
              <a:rPr lang="en-US" dirty="0" err="1"/>
              <a:t>Homicides_US</a:t>
            </a:r>
            <a:r>
              <a:rPr lang="en-US" dirty="0"/>
              <a:t> (</a:t>
            </a:r>
            <a:r>
              <a:rPr lang="el-GR" dirty="0"/>
              <a:t>πεδίο «</a:t>
            </a:r>
            <a:r>
              <a:rPr lang="en-US" dirty="0"/>
              <a:t>city</a:t>
            </a:r>
            <a:r>
              <a:rPr lang="el-GR" dirty="0"/>
              <a:t>»). Θα σας βοηθήσει ο παρακάτω σύνδεσμος (</a:t>
            </a:r>
            <a:r>
              <a:rPr lang="en-US" dirty="0"/>
              <a:t>Browse now</a:t>
            </a:r>
            <a:r>
              <a:rPr lang="el-GR" dirty="0"/>
              <a:t> στην αρχική σελίδα)</a:t>
            </a:r>
          </a:p>
          <a:p>
            <a:r>
              <a:rPr lang="en-US" dirty="0">
                <a:hlinkClick r:id="rId2"/>
              </a:rPr>
              <a:t>https://www.washingtonpost.com/graphics/2018/investigations/unsolved-homicide-database/</a:t>
            </a:r>
            <a:endParaRPr lang="el-GR" dirty="0"/>
          </a:p>
          <a:p>
            <a:r>
              <a:rPr lang="en-US" dirty="0"/>
              <a:t>Export </a:t>
            </a:r>
            <a:r>
              <a:rPr lang="el-GR" dirty="0"/>
              <a:t>τα σημειακά δεδομένα</a:t>
            </a:r>
          </a:p>
          <a:p>
            <a:r>
              <a:rPr lang="en-US" dirty="0"/>
              <a:t>Export </a:t>
            </a:r>
            <a:r>
              <a:rPr lang="el-GR" dirty="0"/>
              <a:t>το πολύγωνο της πόλης</a:t>
            </a:r>
          </a:p>
          <a:p>
            <a:endParaRPr lang="el-GR" dirty="0"/>
          </a:p>
          <a:p>
            <a:endParaRPr lang="en-US" dirty="0"/>
          </a:p>
        </p:txBody>
      </p:sp>
      <p:pic>
        <p:nvPicPr>
          <p:cNvPr id="4" name="Εικόνα 3">
            <a:extLst>
              <a:ext uri="{FF2B5EF4-FFF2-40B4-BE49-F238E27FC236}">
                <a16:creationId xmlns:a16="http://schemas.microsoft.com/office/drawing/2014/main" id="{11FDD813-B236-4C88-BFFB-D58AD027F57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096000" y="3673643"/>
            <a:ext cx="5614737" cy="3031958"/>
          </a:xfrm>
          <a:prstGeom prst="rect">
            <a:avLst/>
          </a:prstGeom>
        </p:spPr>
      </p:pic>
      <p:sp>
        <p:nvSpPr>
          <p:cNvPr id="5" name="Οβάλ 4">
            <a:extLst>
              <a:ext uri="{FF2B5EF4-FFF2-40B4-BE49-F238E27FC236}">
                <a16:creationId xmlns:a16="http://schemas.microsoft.com/office/drawing/2014/main" id="{A3CA9950-B6D6-40BD-9254-1353117B5A1B}"/>
              </a:ext>
            </a:extLst>
          </p:cNvPr>
          <p:cNvSpPr/>
          <p:nvPr/>
        </p:nvSpPr>
        <p:spPr>
          <a:xfrm>
            <a:off x="7684168" y="4876800"/>
            <a:ext cx="1475874" cy="9946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458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8F8709-32FE-42CC-B59D-CEABBCC1E70D}"/>
              </a:ext>
            </a:extLst>
          </p:cNvPr>
          <p:cNvSpPr>
            <a:spLocks noGrp="1"/>
          </p:cNvSpPr>
          <p:nvPr>
            <p:ph type="title"/>
          </p:nvPr>
        </p:nvSpPr>
        <p:spPr/>
        <p:txBody>
          <a:bodyPr/>
          <a:lstStyle/>
          <a:p>
            <a:r>
              <a:rPr lang="en-US" dirty="0"/>
              <a:t>3. </a:t>
            </a:r>
            <a:r>
              <a:rPr lang="el-GR" dirty="0"/>
              <a:t>Λήψη των </a:t>
            </a:r>
            <a:r>
              <a:rPr lang="en-US" dirty="0"/>
              <a:t>Census Tracts</a:t>
            </a:r>
          </a:p>
        </p:txBody>
      </p:sp>
      <p:sp>
        <p:nvSpPr>
          <p:cNvPr id="3" name="Θέση περιεχομένου 2">
            <a:extLst>
              <a:ext uri="{FF2B5EF4-FFF2-40B4-BE49-F238E27FC236}">
                <a16:creationId xmlns:a16="http://schemas.microsoft.com/office/drawing/2014/main" id="{E2CCBCBA-198F-4AA5-8823-53B2CF952F3B}"/>
              </a:ext>
            </a:extLst>
          </p:cNvPr>
          <p:cNvSpPr>
            <a:spLocks noGrp="1"/>
          </p:cNvSpPr>
          <p:nvPr>
            <p:ph idx="1"/>
          </p:nvPr>
        </p:nvSpPr>
        <p:spPr/>
        <p:txBody>
          <a:bodyPr/>
          <a:lstStyle/>
          <a:p>
            <a:r>
              <a:rPr lang="en-US" dirty="0">
                <a:hlinkClick r:id="rId2"/>
              </a:rPr>
              <a:t>https://www.census.gov/cgi-bin/geo/shapefiles/index.php</a:t>
            </a:r>
            <a:endParaRPr lang="el-GR" dirty="0"/>
          </a:p>
          <a:p>
            <a:r>
              <a:rPr lang="el-GR" dirty="0"/>
              <a:t>Επιλογή της πολιτείας (θα σας βοηθήσει το </a:t>
            </a:r>
            <a:r>
              <a:rPr lang="en-US" dirty="0"/>
              <a:t>layer “States”)</a:t>
            </a:r>
          </a:p>
        </p:txBody>
      </p:sp>
      <p:pic>
        <p:nvPicPr>
          <p:cNvPr id="4" name="Εικόνα 3">
            <a:extLst>
              <a:ext uri="{FF2B5EF4-FFF2-40B4-BE49-F238E27FC236}">
                <a16:creationId xmlns:a16="http://schemas.microsoft.com/office/drawing/2014/main" id="{5CADF86F-DCEB-441A-B91E-B404F04079A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745384" y="2905396"/>
            <a:ext cx="5163429" cy="3855703"/>
          </a:xfrm>
          <a:prstGeom prst="rect">
            <a:avLst/>
          </a:prstGeom>
        </p:spPr>
      </p:pic>
      <p:sp>
        <p:nvSpPr>
          <p:cNvPr id="5" name="Οβάλ 4">
            <a:extLst>
              <a:ext uri="{FF2B5EF4-FFF2-40B4-BE49-F238E27FC236}">
                <a16:creationId xmlns:a16="http://schemas.microsoft.com/office/drawing/2014/main" id="{14A4A26C-6224-4FBF-9997-6C93543E3A5D}"/>
              </a:ext>
            </a:extLst>
          </p:cNvPr>
          <p:cNvSpPr/>
          <p:nvPr/>
        </p:nvSpPr>
        <p:spPr>
          <a:xfrm>
            <a:off x="7851224" y="5336651"/>
            <a:ext cx="1475874" cy="9946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Εικόνα 5">
            <a:extLst>
              <a:ext uri="{FF2B5EF4-FFF2-40B4-BE49-F238E27FC236}">
                <a16:creationId xmlns:a16="http://schemas.microsoft.com/office/drawing/2014/main" id="{97C03F06-44AF-4362-8C9B-CFB6C1C690F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38200" y="3070368"/>
            <a:ext cx="3026664" cy="3742896"/>
          </a:xfrm>
          <a:prstGeom prst="rect">
            <a:avLst/>
          </a:prstGeom>
        </p:spPr>
      </p:pic>
    </p:spTree>
    <p:extLst>
      <p:ext uri="{BB962C8B-B14F-4D97-AF65-F5344CB8AC3E}">
        <p14:creationId xmlns:p14="http://schemas.microsoft.com/office/powerpoint/2010/main" val="1342748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27EB6C-AF50-4EC5-9E03-FDD4A0CCC600}"/>
              </a:ext>
            </a:extLst>
          </p:cNvPr>
          <p:cNvSpPr>
            <a:spLocks noGrp="1"/>
          </p:cNvSpPr>
          <p:nvPr>
            <p:ph type="title"/>
          </p:nvPr>
        </p:nvSpPr>
        <p:spPr/>
        <p:txBody>
          <a:bodyPr/>
          <a:lstStyle/>
          <a:p>
            <a:r>
              <a:rPr lang="en-US" dirty="0"/>
              <a:t>Select layer by location</a:t>
            </a:r>
          </a:p>
        </p:txBody>
      </p:sp>
      <p:sp>
        <p:nvSpPr>
          <p:cNvPr id="3" name="Θέση περιεχομένου 2">
            <a:extLst>
              <a:ext uri="{FF2B5EF4-FFF2-40B4-BE49-F238E27FC236}">
                <a16:creationId xmlns:a16="http://schemas.microsoft.com/office/drawing/2014/main" id="{F39B1F9A-D359-4FB5-AC48-67B5AAAF6C76}"/>
              </a:ext>
            </a:extLst>
          </p:cNvPr>
          <p:cNvSpPr>
            <a:spLocks noGrp="1"/>
          </p:cNvSpPr>
          <p:nvPr>
            <p:ph idx="1"/>
          </p:nvPr>
        </p:nvSpPr>
        <p:spPr/>
        <p:txBody>
          <a:bodyPr/>
          <a:lstStyle/>
          <a:p>
            <a:r>
              <a:rPr lang="en-US" dirty="0"/>
              <a:t>Input: Tracts</a:t>
            </a:r>
            <a:r>
              <a:rPr lang="el-GR" dirty="0"/>
              <a:t>. Μέθοδος:</a:t>
            </a:r>
            <a:r>
              <a:rPr lang="en-US" dirty="0"/>
              <a:t> Intersect. Selecting Feature:</a:t>
            </a:r>
            <a:r>
              <a:rPr lang="el-GR" dirty="0"/>
              <a:t> Όριο πόλης</a:t>
            </a:r>
            <a:endParaRPr lang="en-US" dirty="0"/>
          </a:p>
          <a:p>
            <a:r>
              <a:rPr lang="en-US" dirty="0"/>
              <a:t>Export Tracts</a:t>
            </a:r>
            <a:r>
              <a:rPr lang="el-GR" dirty="0"/>
              <a:t> σε νέο </a:t>
            </a:r>
            <a:r>
              <a:rPr lang="en-US" dirty="0"/>
              <a:t>layer (Export data)</a:t>
            </a:r>
          </a:p>
        </p:txBody>
      </p:sp>
      <p:pic>
        <p:nvPicPr>
          <p:cNvPr id="5" name="Εικόνα 4">
            <a:extLst>
              <a:ext uri="{FF2B5EF4-FFF2-40B4-BE49-F238E27FC236}">
                <a16:creationId xmlns:a16="http://schemas.microsoft.com/office/drawing/2014/main" id="{C27F9672-8957-4CFE-8DB8-EB8764425A3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731985" y="3754104"/>
            <a:ext cx="8728029" cy="2738771"/>
          </a:xfrm>
          <a:prstGeom prst="rect">
            <a:avLst/>
          </a:prstGeom>
        </p:spPr>
      </p:pic>
    </p:spTree>
    <p:extLst>
      <p:ext uri="{BB962C8B-B14F-4D97-AF65-F5344CB8AC3E}">
        <p14:creationId xmlns:p14="http://schemas.microsoft.com/office/powerpoint/2010/main" val="2023420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D2B094-B462-4636-B010-E376F8598EA3}"/>
              </a:ext>
            </a:extLst>
          </p:cNvPr>
          <p:cNvSpPr>
            <a:spLocks noGrp="1"/>
          </p:cNvSpPr>
          <p:nvPr>
            <p:ph type="title"/>
          </p:nvPr>
        </p:nvSpPr>
        <p:spPr>
          <a:xfrm>
            <a:off x="56147" y="0"/>
            <a:ext cx="12079705" cy="1325563"/>
          </a:xfrm>
        </p:spPr>
        <p:txBody>
          <a:bodyPr/>
          <a:lstStyle/>
          <a:p>
            <a:r>
              <a:rPr lang="en-US" dirty="0"/>
              <a:t>4</a:t>
            </a:r>
            <a:r>
              <a:rPr lang="el-GR" dirty="0"/>
              <a:t>. </a:t>
            </a:r>
            <a:r>
              <a:rPr lang="en-US" dirty="0"/>
              <a:t>Copy features </a:t>
            </a:r>
            <a:r>
              <a:rPr lang="el-GR" dirty="0"/>
              <a:t>και </a:t>
            </a:r>
            <a:r>
              <a:rPr lang="en-US" dirty="0"/>
              <a:t>Integrate (100 m XY Tolerance)</a:t>
            </a:r>
          </a:p>
        </p:txBody>
      </p:sp>
      <p:pic>
        <p:nvPicPr>
          <p:cNvPr id="4" name="Εικόνα 3">
            <a:extLst>
              <a:ext uri="{FF2B5EF4-FFF2-40B4-BE49-F238E27FC236}">
                <a16:creationId xmlns:a16="http://schemas.microsoft.com/office/drawing/2014/main" id="{BF65F2C6-6030-4B31-B84A-D469ABD8B09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1253373"/>
            <a:ext cx="7698522" cy="3769894"/>
          </a:xfrm>
          <a:prstGeom prst="rect">
            <a:avLst/>
          </a:prstGeom>
        </p:spPr>
      </p:pic>
      <p:pic>
        <p:nvPicPr>
          <p:cNvPr id="5" name="Εικόνα 4">
            <a:extLst>
              <a:ext uri="{FF2B5EF4-FFF2-40B4-BE49-F238E27FC236}">
                <a16:creationId xmlns:a16="http://schemas.microsoft.com/office/drawing/2014/main" id="{185BE13B-683C-47C5-BB78-D5556458760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044439" y="3286543"/>
            <a:ext cx="8147561" cy="3753852"/>
          </a:xfrm>
          <a:prstGeom prst="rect">
            <a:avLst/>
          </a:prstGeom>
        </p:spPr>
      </p:pic>
    </p:spTree>
    <p:extLst>
      <p:ext uri="{BB962C8B-B14F-4D97-AF65-F5344CB8AC3E}">
        <p14:creationId xmlns:p14="http://schemas.microsoft.com/office/powerpoint/2010/main" val="412441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27304F-92DC-4897-A3EE-AEB731083441}"/>
              </a:ext>
            </a:extLst>
          </p:cNvPr>
          <p:cNvSpPr>
            <a:spLocks noGrp="1"/>
          </p:cNvSpPr>
          <p:nvPr>
            <p:ph type="title"/>
          </p:nvPr>
        </p:nvSpPr>
        <p:spPr/>
        <p:txBody>
          <a:bodyPr/>
          <a:lstStyle/>
          <a:p>
            <a:r>
              <a:rPr lang="en-US" dirty="0"/>
              <a:t>5. Collect Events</a:t>
            </a:r>
          </a:p>
        </p:txBody>
      </p:sp>
      <p:pic>
        <p:nvPicPr>
          <p:cNvPr id="4" name="Εικόνα 3">
            <a:extLst>
              <a:ext uri="{FF2B5EF4-FFF2-40B4-BE49-F238E27FC236}">
                <a16:creationId xmlns:a16="http://schemas.microsoft.com/office/drawing/2014/main" id="{D175232C-9831-4AC7-B981-082FCD89A604}"/>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09600" y="1426464"/>
            <a:ext cx="10094976" cy="5234432"/>
          </a:xfrm>
          <a:prstGeom prst="rect">
            <a:avLst/>
          </a:prstGeom>
        </p:spPr>
      </p:pic>
    </p:spTree>
    <p:extLst>
      <p:ext uri="{BB962C8B-B14F-4D97-AF65-F5344CB8AC3E}">
        <p14:creationId xmlns:p14="http://schemas.microsoft.com/office/powerpoint/2010/main" val="1949898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FEB02A-6006-489E-BA07-DA5C6B6ADF5C}"/>
              </a:ext>
            </a:extLst>
          </p:cNvPr>
          <p:cNvSpPr>
            <a:spLocks noGrp="1"/>
          </p:cNvSpPr>
          <p:nvPr>
            <p:ph type="title"/>
          </p:nvPr>
        </p:nvSpPr>
        <p:spPr/>
        <p:txBody>
          <a:bodyPr/>
          <a:lstStyle/>
          <a:p>
            <a:r>
              <a:rPr lang="en-US" dirty="0"/>
              <a:t>6</a:t>
            </a:r>
            <a:r>
              <a:rPr lang="el-GR" dirty="0"/>
              <a:t>.</a:t>
            </a:r>
            <a:r>
              <a:rPr lang="en-US" dirty="0"/>
              <a:t> Spatial Autocorrelation (</a:t>
            </a:r>
            <a:r>
              <a:rPr lang="en-US" dirty="0" err="1"/>
              <a:t>Morans</a:t>
            </a:r>
            <a:r>
              <a:rPr lang="en-US" dirty="0"/>
              <a:t> I)</a:t>
            </a:r>
          </a:p>
        </p:txBody>
      </p:sp>
      <p:sp>
        <p:nvSpPr>
          <p:cNvPr id="3" name="Θέση περιεχομένου 2">
            <a:extLst>
              <a:ext uri="{FF2B5EF4-FFF2-40B4-BE49-F238E27FC236}">
                <a16:creationId xmlns:a16="http://schemas.microsoft.com/office/drawing/2014/main" id="{A0F2025F-41A8-4D29-B338-29D5A56147A0}"/>
              </a:ext>
            </a:extLst>
          </p:cNvPr>
          <p:cNvSpPr>
            <a:spLocks noGrp="1"/>
          </p:cNvSpPr>
          <p:nvPr>
            <p:ph idx="1"/>
          </p:nvPr>
        </p:nvSpPr>
        <p:spPr/>
        <p:txBody>
          <a:bodyPr/>
          <a:lstStyle/>
          <a:p>
            <a:r>
              <a:rPr lang="el-GR" dirty="0"/>
              <a:t>Ανοίξτε το </a:t>
            </a:r>
            <a:r>
              <a:rPr lang="en-US" b="1" i="1" dirty="0"/>
              <a:t>Spatial Autocorrelation (Moran’s I) </a:t>
            </a:r>
            <a:r>
              <a:rPr lang="el-GR" dirty="0"/>
              <a:t>από το</a:t>
            </a:r>
            <a:r>
              <a:rPr lang="en-US" dirty="0"/>
              <a:t> </a:t>
            </a:r>
            <a:r>
              <a:rPr lang="en-US" b="1" i="1" dirty="0"/>
              <a:t>Spatial Statistics Tools &gt; Analyzing Patterns</a:t>
            </a:r>
            <a:r>
              <a:rPr lang="en-US" dirty="0"/>
              <a:t>.</a:t>
            </a:r>
          </a:p>
          <a:p>
            <a:r>
              <a:rPr lang="el-GR" dirty="0"/>
              <a:t>Ορίστε το </a:t>
            </a:r>
            <a:r>
              <a:rPr lang="en-US" dirty="0"/>
              <a:t>aggregated homicides layer </a:t>
            </a:r>
            <a:r>
              <a:rPr lang="el-GR" dirty="0"/>
              <a:t>ως το </a:t>
            </a:r>
            <a:r>
              <a:rPr lang="en-US" i="1" dirty="0"/>
              <a:t>Input Feature Class </a:t>
            </a:r>
            <a:r>
              <a:rPr lang="el-GR" dirty="0"/>
              <a:t>και το</a:t>
            </a:r>
            <a:r>
              <a:rPr lang="en-US" dirty="0"/>
              <a:t> ICOUNT </a:t>
            </a:r>
            <a:r>
              <a:rPr lang="el-GR" dirty="0"/>
              <a:t>ως το </a:t>
            </a:r>
            <a:r>
              <a:rPr lang="en-US" i="1" dirty="0"/>
              <a:t>Input Field</a:t>
            </a:r>
            <a:r>
              <a:rPr lang="en-US" dirty="0"/>
              <a:t>.</a:t>
            </a:r>
          </a:p>
        </p:txBody>
      </p:sp>
      <p:pic>
        <p:nvPicPr>
          <p:cNvPr id="4" name="Εικόνα 3">
            <a:extLst>
              <a:ext uri="{FF2B5EF4-FFF2-40B4-BE49-F238E27FC236}">
                <a16:creationId xmlns:a16="http://schemas.microsoft.com/office/drawing/2014/main" id="{C333E752-D82B-4231-9927-350AF43CB15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989095" y="3429000"/>
            <a:ext cx="7202905" cy="3320716"/>
          </a:xfrm>
          <a:prstGeom prst="rect">
            <a:avLst/>
          </a:prstGeom>
        </p:spPr>
      </p:pic>
      <p:sp>
        <p:nvSpPr>
          <p:cNvPr id="5" name="Οβάλ 4">
            <a:extLst>
              <a:ext uri="{FF2B5EF4-FFF2-40B4-BE49-F238E27FC236}">
                <a16:creationId xmlns:a16="http://schemas.microsoft.com/office/drawing/2014/main" id="{8F5F2609-41C9-4DE8-8D28-B017C8611944}"/>
              </a:ext>
            </a:extLst>
          </p:cNvPr>
          <p:cNvSpPr/>
          <p:nvPr/>
        </p:nvSpPr>
        <p:spPr>
          <a:xfrm>
            <a:off x="4876376" y="3824843"/>
            <a:ext cx="1475874" cy="9946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Ευθύγραμμο βέλος σύνδεσης 6">
            <a:extLst>
              <a:ext uri="{FF2B5EF4-FFF2-40B4-BE49-F238E27FC236}">
                <a16:creationId xmlns:a16="http://schemas.microsoft.com/office/drawing/2014/main" id="{682A87BA-42BC-4C36-90D7-20E3FCFA1BBE}"/>
              </a:ext>
            </a:extLst>
          </p:cNvPr>
          <p:cNvCxnSpPr>
            <a:cxnSpLocks/>
            <a:stCxn id="8" idx="3"/>
            <a:endCxn id="5" idx="2"/>
          </p:cNvCxnSpPr>
          <p:nvPr/>
        </p:nvCxnSpPr>
        <p:spPr>
          <a:xfrm>
            <a:off x="3252987" y="4070015"/>
            <a:ext cx="1623389" cy="252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Ορθογώνιο 7">
            <a:extLst>
              <a:ext uri="{FF2B5EF4-FFF2-40B4-BE49-F238E27FC236}">
                <a16:creationId xmlns:a16="http://schemas.microsoft.com/office/drawing/2014/main" id="{5088055A-C603-450F-BD41-EA4DFA0E57D6}"/>
              </a:ext>
            </a:extLst>
          </p:cNvPr>
          <p:cNvSpPr/>
          <p:nvPr/>
        </p:nvSpPr>
        <p:spPr>
          <a:xfrm>
            <a:off x="390216" y="3885349"/>
            <a:ext cx="2862771" cy="369332"/>
          </a:xfrm>
          <a:prstGeom prst="rect">
            <a:avLst/>
          </a:prstGeom>
        </p:spPr>
        <p:txBody>
          <a:bodyPr wrap="none">
            <a:spAutoFit/>
          </a:bodyPr>
          <a:lstStyle/>
          <a:p>
            <a:r>
              <a:rPr lang="el-GR" dirty="0"/>
              <a:t>Επιλέξτε το </a:t>
            </a:r>
            <a:r>
              <a:rPr lang="en-US" dirty="0"/>
              <a:t>Generate Report</a:t>
            </a:r>
          </a:p>
        </p:txBody>
      </p:sp>
      <p:pic>
        <p:nvPicPr>
          <p:cNvPr id="10" name="Εικόνα 9">
            <a:extLst>
              <a:ext uri="{FF2B5EF4-FFF2-40B4-BE49-F238E27FC236}">
                <a16:creationId xmlns:a16="http://schemas.microsoft.com/office/drawing/2014/main" id="{36EC8552-D581-41A8-937B-07793AE4BF5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6804" y="4457086"/>
            <a:ext cx="4694412" cy="1574746"/>
          </a:xfrm>
          <a:prstGeom prst="rect">
            <a:avLst/>
          </a:prstGeom>
        </p:spPr>
      </p:pic>
    </p:spTree>
    <p:extLst>
      <p:ext uri="{BB962C8B-B14F-4D97-AF65-F5344CB8AC3E}">
        <p14:creationId xmlns:p14="http://schemas.microsoft.com/office/powerpoint/2010/main" val="1328182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78C77AD7-4C59-46B8-A7B4-2A6E78F47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555"/>
            <a:ext cx="5325980" cy="4842697"/>
          </a:xfrm>
          <a:prstGeom prst="rect">
            <a:avLst/>
          </a:prstGeom>
        </p:spPr>
      </p:pic>
      <p:sp>
        <p:nvSpPr>
          <p:cNvPr id="5" name="Ορθογώνιο 4">
            <a:extLst>
              <a:ext uri="{FF2B5EF4-FFF2-40B4-BE49-F238E27FC236}">
                <a16:creationId xmlns:a16="http://schemas.microsoft.com/office/drawing/2014/main" id="{831779A1-A9F1-4C92-A2A9-98850C766541}"/>
              </a:ext>
            </a:extLst>
          </p:cNvPr>
          <p:cNvSpPr/>
          <p:nvPr/>
        </p:nvSpPr>
        <p:spPr>
          <a:xfrm>
            <a:off x="184484" y="5596885"/>
            <a:ext cx="11823032" cy="830997"/>
          </a:xfrm>
          <a:prstGeom prst="rect">
            <a:avLst/>
          </a:prstGeom>
        </p:spPr>
        <p:txBody>
          <a:bodyPr wrap="square">
            <a:spAutoFit/>
          </a:bodyPr>
          <a:lstStyle/>
          <a:p>
            <a:r>
              <a:rPr lang="en-US" sz="2400" dirty="0"/>
              <a:t>Given the z-score of 3.68746275197, there is a less than 1% likelihood that this clustered pattern could be the result of random chance.</a:t>
            </a:r>
          </a:p>
        </p:txBody>
      </p:sp>
      <p:sp>
        <p:nvSpPr>
          <p:cNvPr id="6" name="Ορθογώνιο 5">
            <a:extLst>
              <a:ext uri="{FF2B5EF4-FFF2-40B4-BE49-F238E27FC236}">
                <a16:creationId xmlns:a16="http://schemas.microsoft.com/office/drawing/2014/main" id="{40DA3C0A-6167-48D0-8698-A53CAC3C9D49}"/>
              </a:ext>
            </a:extLst>
          </p:cNvPr>
          <p:cNvSpPr/>
          <p:nvPr/>
        </p:nvSpPr>
        <p:spPr>
          <a:xfrm>
            <a:off x="6866021" y="1261115"/>
            <a:ext cx="4908884" cy="2677656"/>
          </a:xfrm>
          <a:prstGeom prst="rect">
            <a:avLst/>
          </a:prstGeom>
        </p:spPr>
        <p:txBody>
          <a:bodyPr wrap="square">
            <a:spAutoFit/>
          </a:bodyPr>
          <a:lstStyle/>
          <a:p>
            <a:r>
              <a:rPr lang="en-US" sz="2800" dirty="0"/>
              <a:t>Global Moran's I Summary </a:t>
            </a:r>
          </a:p>
          <a:p>
            <a:r>
              <a:rPr lang="en-US" sz="2800" dirty="0"/>
              <a:t>Moran's Index: 	0,030026</a:t>
            </a:r>
          </a:p>
          <a:p>
            <a:r>
              <a:rPr lang="en-US" sz="2800" dirty="0"/>
              <a:t>Expected Index: 	-0,001664</a:t>
            </a:r>
          </a:p>
          <a:p>
            <a:r>
              <a:rPr lang="en-US" sz="2800" dirty="0"/>
              <a:t>Variance: 	0,000074</a:t>
            </a:r>
          </a:p>
          <a:p>
            <a:r>
              <a:rPr lang="en-US" sz="2800" dirty="0"/>
              <a:t>z-score: 	3,687463</a:t>
            </a:r>
          </a:p>
          <a:p>
            <a:r>
              <a:rPr lang="en-US" sz="2800" dirty="0"/>
              <a:t>p-value: 	0,000227</a:t>
            </a:r>
          </a:p>
        </p:txBody>
      </p:sp>
    </p:spTree>
    <p:extLst>
      <p:ext uri="{BB962C8B-B14F-4D97-AF65-F5344CB8AC3E}">
        <p14:creationId xmlns:p14="http://schemas.microsoft.com/office/powerpoint/2010/main" val="2175531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15EB00-2E16-483F-AF64-7596AD7813D3}"/>
              </a:ext>
            </a:extLst>
          </p:cNvPr>
          <p:cNvSpPr>
            <a:spLocks noGrp="1"/>
          </p:cNvSpPr>
          <p:nvPr>
            <p:ph type="title"/>
          </p:nvPr>
        </p:nvSpPr>
        <p:spPr/>
        <p:txBody>
          <a:bodyPr/>
          <a:lstStyle/>
          <a:p>
            <a:r>
              <a:rPr lang="el-GR" dirty="0"/>
              <a:t>Βήματα</a:t>
            </a:r>
            <a:r>
              <a:rPr lang="en-US" dirty="0"/>
              <a:t> (2)</a:t>
            </a:r>
            <a:r>
              <a:rPr lang="el-GR" dirty="0"/>
              <a:t>:</a:t>
            </a:r>
            <a:endParaRPr lang="en-US" dirty="0"/>
          </a:p>
        </p:txBody>
      </p:sp>
      <p:sp>
        <p:nvSpPr>
          <p:cNvPr id="3" name="Θέση περιεχομένου 2">
            <a:extLst>
              <a:ext uri="{FF2B5EF4-FFF2-40B4-BE49-F238E27FC236}">
                <a16:creationId xmlns:a16="http://schemas.microsoft.com/office/drawing/2014/main" id="{8AE25739-40E2-4947-BBD6-644C095BB875}"/>
              </a:ext>
            </a:extLst>
          </p:cNvPr>
          <p:cNvSpPr>
            <a:spLocks noGrp="1"/>
          </p:cNvSpPr>
          <p:nvPr>
            <p:ph idx="1"/>
          </p:nvPr>
        </p:nvSpPr>
        <p:spPr/>
        <p:txBody>
          <a:bodyPr/>
          <a:lstStyle/>
          <a:p>
            <a:pPr marL="0" indent="0">
              <a:buNone/>
            </a:pPr>
            <a:r>
              <a:rPr lang="en-US" dirty="0"/>
              <a:t>3. </a:t>
            </a:r>
            <a:r>
              <a:rPr lang="el-GR" dirty="0"/>
              <a:t>Τρέξτε την </a:t>
            </a:r>
            <a:r>
              <a:rPr lang="en-US" b="1" dirty="0"/>
              <a:t>Optimized Hotspot Analysis</a:t>
            </a:r>
            <a:endParaRPr lang="en-US" dirty="0"/>
          </a:p>
          <a:p>
            <a:pPr marL="0" indent="0">
              <a:buNone/>
            </a:pPr>
            <a:r>
              <a:rPr lang="el-GR" sz="2000" dirty="0"/>
              <a:t>	</a:t>
            </a:r>
            <a:r>
              <a:rPr lang="en-US" sz="2000" dirty="0"/>
              <a:t>a. COUNT_INCIDENTS_WITHIN_AGGREGATION_POLYGONS</a:t>
            </a:r>
          </a:p>
          <a:p>
            <a:pPr marL="0" indent="0">
              <a:buNone/>
            </a:pPr>
            <a:r>
              <a:rPr lang="en-US" sz="2000" dirty="0"/>
              <a:t>	b. COUNT_INCIDENTS_WITHIN_FISHNET_POLYGONS</a:t>
            </a:r>
            <a:endParaRPr lang="el-GR" sz="2000" dirty="0"/>
          </a:p>
          <a:p>
            <a:pPr marL="0" indent="0">
              <a:buNone/>
            </a:pPr>
            <a:r>
              <a:rPr lang="el-GR" sz="2000" dirty="0"/>
              <a:t>	</a:t>
            </a:r>
            <a:r>
              <a:rPr lang="en-US" sz="2000" dirty="0"/>
              <a:t>c. Create Weighted Points by Snapping Nearby Incidents</a:t>
            </a:r>
          </a:p>
          <a:p>
            <a:pPr marL="0" indent="0">
              <a:buNone/>
            </a:pPr>
            <a:r>
              <a:rPr lang="en-US" dirty="0"/>
              <a:t>4. </a:t>
            </a:r>
            <a:r>
              <a:rPr lang="el-GR" dirty="0"/>
              <a:t>Οπτικοποίηση των αποτελεσμάτων</a:t>
            </a:r>
            <a:endParaRPr lang="en-US" dirty="0"/>
          </a:p>
          <a:p>
            <a:pPr marL="0" indent="0">
              <a:buNone/>
            </a:pPr>
            <a:r>
              <a:rPr lang="en-US" dirty="0"/>
              <a:t>5. </a:t>
            </a:r>
            <a:r>
              <a:rPr lang="el-GR" dirty="0"/>
              <a:t>Διαμοιρασμός αποτελεσμάτων</a:t>
            </a:r>
            <a:endParaRPr lang="en-US" dirty="0"/>
          </a:p>
          <a:p>
            <a:endParaRPr lang="en-US" dirty="0"/>
          </a:p>
        </p:txBody>
      </p:sp>
    </p:spTree>
    <p:extLst>
      <p:ext uri="{BB962C8B-B14F-4D97-AF65-F5344CB8AC3E}">
        <p14:creationId xmlns:p14="http://schemas.microsoft.com/office/powerpoint/2010/main" val="2318041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EC0562-737C-4F8C-ABD4-51BC1ACB9608}"/>
              </a:ext>
            </a:extLst>
          </p:cNvPr>
          <p:cNvSpPr>
            <a:spLocks noGrp="1"/>
          </p:cNvSpPr>
          <p:nvPr>
            <p:ph type="title"/>
          </p:nvPr>
        </p:nvSpPr>
        <p:spPr/>
        <p:txBody>
          <a:bodyPr/>
          <a:lstStyle/>
          <a:p>
            <a:r>
              <a:rPr lang="en-US" b="1" dirty="0"/>
              <a:t>Optimized Hotspot Analysis</a:t>
            </a:r>
            <a:endParaRPr lang="en-US" dirty="0"/>
          </a:p>
        </p:txBody>
      </p:sp>
      <p:sp>
        <p:nvSpPr>
          <p:cNvPr id="3" name="Θέση περιεχομένου 2">
            <a:extLst>
              <a:ext uri="{FF2B5EF4-FFF2-40B4-BE49-F238E27FC236}">
                <a16:creationId xmlns:a16="http://schemas.microsoft.com/office/drawing/2014/main" id="{D6D3D9A9-BFD5-43DF-9691-5C62787568C0}"/>
              </a:ext>
            </a:extLst>
          </p:cNvPr>
          <p:cNvSpPr>
            <a:spLocks noGrp="1"/>
          </p:cNvSpPr>
          <p:nvPr>
            <p:ph idx="1"/>
          </p:nvPr>
        </p:nvSpPr>
        <p:spPr/>
        <p:txBody>
          <a:bodyPr/>
          <a:lstStyle/>
          <a:p>
            <a:r>
              <a:rPr lang="el-GR" dirty="0"/>
              <a:t>Αφαιρέστε όλα τα </a:t>
            </a:r>
            <a:r>
              <a:rPr lang="en-US" dirty="0"/>
              <a:t>layers </a:t>
            </a:r>
            <a:r>
              <a:rPr lang="el-GR" dirty="0"/>
              <a:t>εκτός από το </a:t>
            </a:r>
            <a:r>
              <a:rPr lang="en-US" dirty="0" err="1"/>
              <a:t>Phoenix_homicides</a:t>
            </a:r>
            <a:r>
              <a:rPr lang="el-GR" dirty="0"/>
              <a:t> (αρχικό σας </a:t>
            </a:r>
            <a:r>
              <a:rPr lang="en-US" dirty="0"/>
              <a:t>layer </a:t>
            </a:r>
            <a:r>
              <a:rPr lang="el-GR" dirty="0"/>
              <a:t>για την πόλη σας) και το </a:t>
            </a:r>
            <a:r>
              <a:rPr lang="en-US" dirty="0"/>
              <a:t>Tracts.</a:t>
            </a:r>
          </a:p>
          <a:p>
            <a:r>
              <a:rPr lang="el-GR" dirty="0"/>
              <a:t>Ανοίξτε το </a:t>
            </a:r>
            <a:r>
              <a:rPr lang="en-US" b="1" i="1" dirty="0"/>
              <a:t>Optimized Hotspot Analysis </a:t>
            </a:r>
            <a:r>
              <a:rPr lang="en-US" dirty="0"/>
              <a:t>tool. </a:t>
            </a:r>
            <a:r>
              <a:rPr lang="el-GR" dirty="0"/>
              <a:t>Το εργαλείο αυτό σας επιτρέπει να διεξάγετε γρήγορα μια </a:t>
            </a:r>
            <a:r>
              <a:rPr lang="en-US" dirty="0"/>
              <a:t>hotspot</a:t>
            </a:r>
            <a:r>
              <a:rPr lang="el-GR" dirty="0"/>
              <a:t> ανάλυση καθορίζοντας ελάχιστες </a:t>
            </a:r>
            <a:r>
              <a:rPr lang="en-US" dirty="0"/>
              <a:t>input parameters</a:t>
            </a:r>
            <a:r>
              <a:rPr lang="el-GR" dirty="0"/>
              <a:t>, μιας και θέτει </a:t>
            </a:r>
            <a:r>
              <a:rPr lang="en-US" dirty="0"/>
              <a:t>default </a:t>
            </a:r>
            <a:r>
              <a:rPr lang="el-GR" dirty="0"/>
              <a:t>τιμές σε όλες τις άλλες παραμέτρους.</a:t>
            </a:r>
          </a:p>
          <a:p>
            <a:r>
              <a:rPr lang="el-GR" dirty="0"/>
              <a:t>Για περισσότερο έλεγχο πρέπει να τρέξετε την </a:t>
            </a:r>
            <a:r>
              <a:rPr lang="en-US" b="1" i="1" dirty="0"/>
              <a:t>Hotspot Analysis (</a:t>
            </a:r>
            <a:r>
              <a:rPr lang="en-US" b="1" i="1" dirty="0" err="1"/>
              <a:t>Getis</a:t>
            </a:r>
            <a:r>
              <a:rPr lang="en-US" b="1" i="1" dirty="0"/>
              <a:t>-Ord GI*)</a:t>
            </a:r>
            <a:r>
              <a:rPr lang="el-GR" dirty="0"/>
              <a:t>, όπως είδαμε στο προηγούμενο μάθημα.</a:t>
            </a:r>
          </a:p>
          <a:p>
            <a:endParaRPr lang="en-US" dirty="0"/>
          </a:p>
        </p:txBody>
      </p:sp>
    </p:spTree>
    <p:extLst>
      <p:ext uri="{BB962C8B-B14F-4D97-AF65-F5344CB8AC3E}">
        <p14:creationId xmlns:p14="http://schemas.microsoft.com/office/powerpoint/2010/main" val="3178472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889F93-E9D4-4880-B4FB-5A50DCE8CE86}"/>
              </a:ext>
            </a:extLst>
          </p:cNvPr>
          <p:cNvSpPr>
            <a:spLocks noGrp="1"/>
          </p:cNvSpPr>
          <p:nvPr>
            <p:ph type="title"/>
          </p:nvPr>
        </p:nvSpPr>
        <p:spPr>
          <a:xfrm>
            <a:off x="121920" y="-12827"/>
            <a:ext cx="12070080" cy="1325563"/>
          </a:xfrm>
        </p:spPr>
        <p:txBody>
          <a:bodyPr>
            <a:normAutofit/>
          </a:bodyPr>
          <a:lstStyle/>
          <a:p>
            <a:r>
              <a:rPr lang="en-US" sz="4000" dirty="0"/>
              <a:t>COUNT_INCIDENTS_WITHIN_AGGREGATION_POLYGONS</a:t>
            </a:r>
          </a:p>
        </p:txBody>
      </p:sp>
      <p:pic>
        <p:nvPicPr>
          <p:cNvPr id="4" name="Εικόνα 3">
            <a:extLst>
              <a:ext uri="{FF2B5EF4-FFF2-40B4-BE49-F238E27FC236}">
                <a16:creationId xmlns:a16="http://schemas.microsoft.com/office/drawing/2014/main" id="{C9E19CF9-3E07-471A-A374-94BF35AADAF4}"/>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967664" y="1186412"/>
            <a:ext cx="5149516" cy="5671588"/>
          </a:xfrm>
          <a:prstGeom prst="rect">
            <a:avLst/>
          </a:prstGeom>
        </p:spPr>
      </p:pic>
    </p:spTree>
    <p:extLst>
      <p:ext uri="{BB962C8B-B14F-4D97-AF65-F5344CB8AC3E}">
        <p14:creationId xmlns:p14="http://schemas.microsoft.com/office/powerpoint/2010/main" val="277533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B29A79-CC44-4456-BCEC-A1B4B4B0FB9A}"/>
              </a:ext>
            </a:extLst>
          </p:cNvPr>
          <p:cNvSpPr>
            <a:spLocks noGrp="1"/>
          </p:cNvSpPr>
          <p:nvPr>
            <p:ph type="title"/>
          </p:nvPr>
        </p:nvSpPr>
        <p:spPr/>
        <p:txBody>
          <a:bodyPr/>
          <a:lstStyle/>
          <a:p>
            <a:r>
              <a:rPr lang="el-GR" dirty="0"/>
              <a:t>Στόχοι</a:t>
            </a:r>
            <a:endParaRPr lang="en-US" dirty="0"/>
          </a:p>
        </p:txBody>
      </p:sp>
      <p:sp>
        <p:nvSpPr>
          <p:cNvPr id="3" name="Θέση περιεχομένου 2">
            <a:extLst>
              <a:ext uri="{FF2B5EF4-FFF2-40B4-BE49-F238E27FC236}">
                <a16:creationId xmlns:a16="http://schemas.microsoft.com/office/drawing/2014/main" id="{712FEC1B-FB30-4784-84EC-EB746C8AD77D}"/>
              </a:ext>
            </a:extLst>
          </p:cNvPr>
          <p:cNvSpPr>
            <a:spLocks noGrp="1"/>
          </p:cNvSpPr>
          <p:nvPr>
            <p:ph idx="1"/>
          </p:nvPr>
        </p:nvSpPr>
        <p:spPr/>
        <p:txBody>
          <a:bodyPr/>
          <a:lstStyle/>
          <a:p>
            <a:r>
              <a:rPr lang="el-GR" dirty="0"/>
              <a:t>Δεδομένα ανθρωποκτονιών για πόλεις των ΗΠΑ</a:t>
            </a:r>
            <a:r>
              <a:rPr lang="en-US" dirty="0"/>
              <a:t> - </a:t>
            </a:r>
            <a:r>
              <a:rPr lang="el-GR" dirty="0"/>
              <a:t>επιλογή πόλης.</a:t>
            </a:r>
          </a:p>
          <a:p>
            <a:r>
              <a:rPr lang="el-GR" dirty="0"/>
              <a:t>Ανάλυση και επεξεργασία.</a:t>
            </a:r>
          </a:p>
          <a:p>
            <a:r>
              <a:rPr lang="en-US" dirty="0"/>
              <a:t>Spatial Statistics Optimized Hot Spot Analysis</a:t>
            </a:r>
            <a:r>
              <a:rPr lang="el-GR" dirty="0"/>
              <a:t>.</a:t>
            </a:r>
            <a:endParaRPr lang="en-US" dirty="0"/>
          </a:p>
          <a:p>
            <a:r>
              <a:rPr lang="en-US" dirty="0"/>
              <a:t>Spatial Autocorrelation (</a:t>
            </a:r>
            <a:r>
              <a:rPr lang="en-US" dirty="0" err="1"/>
              <a:t>Morans</a:t>
            </a:r>
            <a:r>
              <a:rPr lang="en-US" dirty="0"/>
              <a:t> I)</a:t>
            </a:r>
            <a:r>
              <a:rPr lang="el-GR" dirty="0"/>
              <a:t>.</a:t>
            </a:r>
            <a:endParaRPr lang="en-US" dirty="0"/>
          </a:p>
          <a:p>
            <a:r>
              <a:rPr lang="el-GR" dirty="0"/>
              <a:t>Αναγνώριση των στατιστικά σημαντικών χωρικών </a:t>
            </a:r>
            <a:r>
              <a:rPr lang="en-US" dirty="0"/>
              <a:t>clusters</a:t>
            </a:r>
            <a:r>
              <a:rPr lang="el-GR" dirty="0"/>
              <a:t> (υψηλή και χαμηλή σημαντικότητα).</a:t>
            </a:r>
          </a:p>
          <a:p>
            <a:r>
              <a:rPr lang="el-GR" dirty="0"/>
              <a:t>Χαρτογράφηση των </a:t>
            </a:r>
            <a:r>
              <a:rPr lang="en-US" dirty="0"/>
              <a:t>clusters</a:t>
            </a:r>
            <a:r>
              <a:rPr lang="el-GR" dirty="0"/>
              <a:t>.</a:t>
            </a:r>
            <a:endParaRPr lang="en-US" dirty="0"/>
          </a:p>
        </p:txBody>
      </p:sp>
    </p:spTree>
    <p:extLst>
      <p:ext uri="{BB962C8B-B14F-4D97-AF65-F5344CB8AC3E}">
        <p14:creationId xmlns:p14="http://schemas.microsoft.com/office/powerpoint/2010/main" val="2539164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BBE2A0D-273E-4832-97DC-ACBD148CE307}"/>
              </a:ext>
            </a:extLst>
          </p:cNvPr>
          <p:cNvSpPr>
            <a:spLocks noGrp="1"/>
          </p:cNvSpPr>
          <p:nvPr>
            <p:ph idx="1"/>
          </p:nvPr>
        </p:nvSpPr>
        <p:spPr>
          <a:xfrm>
            <a:off x="143256" y="179705"/>
            <a:ext cx="5148072" cy="4351338"/>
          </a:xfrm>
        </p:spPr>
        <p:txBody>
          <a:bodyPr/>
          <a:lstStyle/>
          <a:p>
            <a:r>
              <a:rPr lang="el-GR" dirty="0"/>
              <a:t>Φτιάξτε ένα χάρτη με το αποτέλεσμα</a:t>
            </a:r>
            <a:endParaRPr lang="en-US" dirty="0"/>
          </a:p>
        </p:txBody>
      </p:sp>
      <p:pic>
        <p:nvPicPr>
          <p:cNvPr id="4" name="Εικόνα 3">
            <a:extLst>
              <a:ext uri="{FF2B5EF4-FFF2-40B4-BE49-F238E27FC236}">
                <a16:creationId xmlns:a16="http://schemas.microsoft.com/office/drawing/2014/main" id="{DFD8A3F0-48B7-45DC-9B24-F1DA313D263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82879" y="1173480"/>
            <a:ext cx="11866787" cy="5239512"/>
          </a:xfrm>
          <a:prstGeom prst="rect">
            <a:avLst/>
          </a:prstGeom>
        </p:spPr>
      </p:pic>
    </p:spTree>
    <p:extLst>
      <p:ext uri="{BB962C8B-B14F-4D97-AF65-F5344CB8AC3E}">
        <p14:creationId xmlns:p14="http://schemas.microsoft.com/office/powerpoint/2010/main" val="2992774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6C39CE-1973-4F18-8D1C-F8099E693E77}"/>
              </a:ext>
            </a:extLst>
          </p:cNvPr>
          <p:cNvSpPr>
            <a:spLocks noGrp="1"/>
          </p:cNvSpPr>
          <p:nvPr>
            <p:ph type="title"/>
          </p:nvPr>
        </p:nvSpPr>
        <p:spPr/>
        <p:txBody>
          <a:bodyPr/>
          <a:lstStyle/>
          <a:p>
            <a:r>
              <a:rPr lang="el-GR" dirty="0"/>
              <a:t>Τί βλέπουμε εδώ</a:t>
            </a:r>
            <a:r>
              <a:rPr lang="en-US" dirty="0"/>
              <a:t>?</a:t>
            </a:r>
          </a:p>
        </p:txBody>
      </p:sp>
      <p:sp>
        <p:nvSpPr>
          <p:cNvPr id="3" name="Θέση περιεχομένου 2">
            <a:extLst>
              <a:ext uri="{FF2B5EF4-FFF2-40B4-BE49-F238E27FC236}">
                <a16:creationId xmlns:a16="http://schemas.microsoft.com/office/drawing/2014/main" id="{E1CA226C-259B-4A16-B659-E8E5D77EE313}"/>
              </a:ext>
            </a:extLst>
          </p:cNvPr>
          <p:cNvSpPr>
            <a:spLocks noGrp="1"/>
          </p:cNvSpPr>
          <p:nvPr>
            <p:ph idx="1"/>
          </p:nvPr>
        </p:nvSpPr>
        <p:spPr>
          <a:xfrm>
            <a:off x="838200" y="1548384"/>
            <a:ext cx="10515600" cy="5309615"/>
          </a:xfrm>
        </p:spPr>
        <p:txBody>
          <a:bodyPr>
            <a:normAutofit fontScale="92500" lnSpcReduction="20000"/>
          </a:bodyPr>
          <a:lstStyle/>
          <a:p>
            <a:r>
              <a:rPr lang="el-GR" dirty="0"/>
              <a:t>Το εργαλείο ομαδοποίησε τα σημειακά δεδομένα στα πολύγωνα των μονάδων μέτρησης της στατιστικής υπηρεσίας (</a:t>
            </a:r>
            <a:r>
              <a:rPr lang="en-US" dirty="0"/>
              <a:t>census tracts).</a:t>
            </a:r>
            <a:endParaRPr lang="el-GR" dirty="0"/>
          </a:p>
          <a:p>
            <a:r>
              <a:rPr lang="el-GR" dirty="0"/>
              <a:t>Αν ανοίξετε τον πίνακα από τα δεδομένα που δημιουργήθηκαν θα δείτε ένα πεδίο με όνομα </a:t>
            </a:r>
            <a:r>
              <a:rPr lang="en-US" b="1" dirty="0"/>
              <a:t>Count_Join </a:t>
            </a:r>
            <a:r>
              <a:rPr lang="el-GR" dirty="0"/>
              <a:t>στο οποίο είναι το άθροισμα των ανθρωποκτονιών ανά </a:t>
            </a:r>
            <a:r>
              <a:rPr lang="en-US" dirty="0"/>
              <a:t>tract. </a:t>
            </a:r>
          </a:p>
          <a:p>
            <a:r>
              <a:rPr lang="el-GR" dirty="0"/>
              <a:t>Υπολογίστηκαν οι τιμές</a:t>
            </a:r>
            <a:r>
              <a:rPr lang="en-US" dirty="0"/>
              <a:t> </a:t>
            </a:r>
            <a:r>
              <a:rPr lang="en-US" b="1" dirty="0"/>
              <a:t>z</a:t>
            </a:r>
            <a:r>
              <a:rPr lang="el-GR" b="1" dirty="0"/>
              <a:t>-</a:t>
            </a:r>
            <a:r>
              <a:rPr lang="en-US" b="1" dirty="0"/>
              <a:t>score</a:t>
            </a:r>
            <a:r>
              <a:rPr lang="el-GR" b="1" dirty="0"/>
              <a:t> </a:t>
            </a:r>
            <a:r>
              <a:rPr lang="el-GR" dirty="0"/>
              <a:t>και </a:t>
            </a:r>
            <a:r>
              <a:rPr lang="en-US" b="1" dirty="0"/>
              <a:t>p-score </a:t>
            </a:r>
            <a:r>
              <a:rPr lang="el-GR" dirty="0"/>
              <a:t>(στατιστικό επίπεδο σημαντικότητας) για κάθε πολύγωνο, επιτρέποντας την επισήμανση</a:t>
            </a:r>
            <a:r>
              <a:rPr lang="en-US" dirty="0"/>
              <a:t> hot </a:t>
            </a:r>
            <a:r>
              <a:rPr lang="el-GR" dirty="0"/>
              <a:t>και</a:t>
            </a:r>
            <a:r>
              <a:rPr lang="en-US" dirty="0"/>
              <a:t> cold spots </a:t>
            </a:r>
            <a:r>
              <a:rPr lang="el-GR" dirty="0"/>
              <a:t>στα δεδομένα</a:t>
            </a:r>
            <a:r>
              <a:rPr lang="en-US" dirty="0"/>
              <a:t>.</a:t>
            </a:r>
            <a:endParaRPr lang="el-GR" dirty="0"/>
          </a:p>
          <a:p>
            <a:r>
              <a:rPr lang="el-GR" dirty="0"/>
              <a:t>Θυμηθείτε, ένα υψηλό </a:t>
            </a:r>
            <a:r>
              <a:rPr lang="en-US" dirty="0"/>
              <a:t>z-score </a:t>
            </a:r>
            <a:r>
              <a:rPr lang="el-GR" dirty="0"/>
              <a:t>και μια χαμηλή</a:t>
            </a:r>
            <a:r>
              <a:rPr lang="en-US" dirty="0"/>
              <a:t> p-value </a:t>
            </a:r>
            <a:r>
              <a:rPr lang="el-GR" dirty="0"/>
              <a:t>για ένα πολύγωνο (ή σημείο) υποδηλώνει ένα σημαντικό στατιστικά </a:t>
            </a:r>
            <a:r>
              <a:rPr lang="en-US" dirty="0"/>
              <a:t>hot</a:t>
            </a:r>
            <a:r>
              <a:rPr lang="el-GR" dirty="0"/>
              <a:t> </a:t>
            </a:r>
            <a:r>
              <a:rPr lang="en-US" dirty="0"/>
              <a:t>spot. </a:t>
            </a:r>
          </a:p>
          <a:p>
            <a:r>
              <a:rPr lang="el-GR" dirty="0"/>
              <a:t>Μια χαμηλή και αρνητική </a:t>
            </a:r>
            <a:r>
              <a:rPr lang="en-US" dirty="0"/>
              <a:t>z-score </a:t>
            </a:r>
            <a:r>
              <a:rPr lang="el-GR" dirty="0"/>
              <a:t>και μια μικρή </a:t>
            </a:r>
            <a:r>
              <a:rPr lang="en-US" dirty="0"/>
              <a:t>p-value </a:t>
            </a:r>
            <a:r>
              <a:rPr lang="el-GR" dirty="0"/>
              <a:t>υποδηλώνει ένα σημαντικό στατιστικά </a:t>
            </a:r>
            <a:r>
              <a:rPr lang="en-US" dirty="0"/>
              <a:t>cold spot.</a:t>
            </a:r>
            <a:endParaRPr lang="el-GR" dirty="0"/>
          </a:p>
          <a:p>
            <a:r>
              <a:rPr lang="el-GR" dirty="0"/>
              <a:t>Όσο υψηλότερο (η χαμηλότερο) είναι το </a:t>
            </a:r>
            <a:r>
              <a:rPr lang="en-US" dirty="0"/>
              <a:t>z</a:t>
            </a:r>
            <a:r>
              <a:rPr lang="el-GR" dirty="0"/>
              <a:t>-</a:t>
            </a:r>
            <a:r>
              <a:rPr lang="en-US" dirty="0"/>
              <a:t>score,</a:t>
            </a:r>
            <a:r>
              <a:rPr lang="el-GR" dirty="0"/>
              <a:t> τόσο εντονότερη είναι η ομαδοποίηση - </a:t>
            </a:r>
            <a:r>
              <a:rPr lang="en-US" dirty="0"/>
              <a:t>clustering.</a:t>
            </a:r>
            <a:endParaRPr lang="el-GR" dirty="0"/>
          </a:p>
          <a:p>
            <a:r>
              <a:rPr lang="el-GR" dirty="0"/>
              <a:t>Μια τιμή </a:t>
            </a:r>
            <a:r>
              <a:rPr lang="en-US" dirty="0"/>
              <a:t>z-score </a:t>
            </a:r>
            <a:r>
              <a:rPr lang="el-GR" dirty="0"/>
              <a:t>κοντά στο</a:t>
            </a:r>
            <a:r>
              <a:rPr lang="en-US" dirty="0"/>
              <a:t> 0 </a:t>
            </a:r>
            <a:r>
              <a:rPr lang="el-GR" dirty="0"/>
              <a:t>υποδηλώνει απουσία χωρικού </a:t>
            </a:r>
            <a:r>
              <a:rPr lang="en-US" dirty="0"/>
              <a:t>clustering.</a:t>
            </a:r>
          </a:p>
        </p:txBody>
      </p:sp>
    </p:spTree>
    <p:extLst>
      <p:ext uri="{BB962C8B-B14F-4D97-AF65-F5344CB8AC3E}">
        <p14:creationId xmlns:p14="http://schemas.microsoft.com/office/powerpoint/2010/main" val="3625108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0C7021-0456-43B3-AAFA-5EFA0818BDAD}"/>
              </a:ext>
            </a:extLst>
          </p:cNvPr>
          <p:cNvSpPr>
            <a:spLocks noGrp="1"/>
          </p:cNvSpPr>
          <p:nvPr>
            <p:ph type="title"/>
          </p:nvPr>
        </p:nvSpPr>
        <p:spPr/>
        <p:txBody>
          <a:bodyPr/>
          <a:lstStyle/>
          <a:p>
            <a:r>
              <a:rPr lang="el-GR" dirty="0"/>
              <a:t>Προσοχή!</a:t>
            </a:r>
            <a:endParaRPr lang="en-US" dirty="0"/>
          </a:p>
        </p:txBody>
      </p:sp>
      <p:sp>
        <p:nvSpPr>
          <p:cNvPr id="3" name="Θέση περιεχομένου 2">
            <a:extLst>
              <a:ext uri="{FF2B5EF4-FFF2-40B4-BE49-F238E27FC236}">
                <a16:creationId xmlns:a16="http://schemas.microsoft.com/office/drawing/2014/main" id="{80F3190A-D988-42BF-8487-A583B4E4E329}"/>
              </a:ext>
            </a:extLst>
          </p:cNvPr>
          <p:cNvSpPr>
            <a:spLocks noGrp="1"/>
          </p:cNvSpPr>
          <p:nvPr>
            <p:ph idx="1"/>
          </p:nvPr>
        </p:nvSpPr>
        <p:spPr/>
        <p:txBody>
          <a:bodyPr>
            <a:normAutofit/>
          </a:bodyPr>
          <a:lstStyle/>
          <a:p>
            <a:r>
              <a:rPr lang="el-GR" dirty="0"/>
              <a:t>Είναι σημαντικό να συνυπολογίσετε και άλλα δεδομένα ή να εξομαλύνετε (</a:t>
            </a:r>
            <a:r>
              <a:rPr lang="en-US" dirty="0"/>
              <a:t>Normalize)</a:t>
            </a:r>
            <a:r>
              <a:rPr lang="el-GR" dirty="0"/>
              <a:t> τα δεδομένα σας για να ερμηνεύσετε ορθά τα αποτελέσματα. </a:t>
            </a:r>
          </a:p>
          <a:p>
            <a:r>
              <a:rPr lang="el-GR" dirty="0"/>
              <a:t>Σε ορισμένα </a:t>
            </a:r>
            <a:r>
              <a:rPr lang="en-US" dirty="0"/>
              <a:t>tracts</a:t>
            </a:r>
            <a:r>
              <a:rPr lang="el-GR" dirty="0"/>
              <a:t> μπορεί να υπάρχει πολύ μεγαλύτερη πυκνότητα πληθυσμού σε αστικές περιοχές, ενώ σε άλλα </a:t>
            </a:r>
            <a:r>
              <a:rPr lang="en-US" dirty="0"/>
              <a:t>tracts</a:t>
            </a:r>
            <a:r>
              <a:rPr lang="el-GR" dirty="0"/>
              <a:t> μπορεί η πυκνότητα να είναι μικρότερη παραπέμποντας σε τοπίο που χαρακτηρίζεται ως αγροτική περιοχή.</a:t>
            </a:r>
            <a:r>
              <a:rPr lang="en-US" dirty="0"/>
              <a:t> </a:t>
            </a:r>
            <a:endParaRPr lang="el-GR" dirty="0"/>
          </a:p>
          <a:p>
            <a:r>
              <a:rPr lang="el-GR" dirty="0"/>
              <a:t>Αυτό μπορεί να επηρεάσει τα ευρήματα σας και ίσως χρειάζεται να δημιουργήσετε αναλογίες (φόνοι ανά 1000 άτομα ή φόνοι ανά εκτάριο), πριν αναλύσετε τα δεδομένα σας. </a:t>
            </a:r>
            <a:endParaRPr lang="en-US" dirty="0"/>
          </a:p>
        </p:txBody>
      </p:sp>
    </p:spTree>
    <p:extLst>
      <p:ext uri="{BB962C8B-B14F-4D97-AF65-F5344CB8AC3E}">
        <p14:creationId xmlns:p14="http://schemas.microsoft.com/office/powerpoint/2010/main" val="2380150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357BDA-4AD7-43C4-8950-FC5B690185FF}"/>
              </a:ext>
            </a:extLst>
          </p:cNvPr>
          <p:cNvSpPr>
            <a:spLocks noGrp="1"/>
          </p:cNvSpPr>
          <p:nvPr>
            <p:ph type="title"/>
          </p:nvPr>
        </p:nvSpPr>
        <p:spPr>
          <a:xfrm>
            <a:off x="85344" y="291973"/>
            <a:ext cx="11911584" cy="1325563"/>
          </a:xfrm>
        </p:spPr>
        <p:txBody>
          <a:bodyPr>
            <a:normAutofit/>
          </a:bodyPr>
          <a:lstStyle/>
          <a:p>
            <a:r>
              <a:rPr lang="en-US" dirty="0"/>
              <a:t>COUNT_INCIDENTS_WITHIN_FISHNET_POLYGONS</a:t>
            </a:r>
          </a:p>
        </p:txBody>
      </p:sp>
      <p:sp>
        <p:nvSpPr>
          <p:cNvPr id="3" name="Θέση περιεχομένου 2">
            <a:extLst>
              <a:ext uri="{FF2B5EF4-FFF2-40B4-BE49-F238E27FC236}">
                <a16:creationId xmlns:a16="http://schemas.microsoft.com/office/drawing/2014/main" id="{6441C738-A793-4BEC-801E-C4431B7DCDF6}"/>
              </a:ext>
            </a:extLst>
          </p:cNvPr>
          <p:cNvSpPr>
            <a:spLocks noGrp="1"/>
          </p:cNvSpPr>
          <p:nvPr>
            <p:ph idx="1"/>
          </p:nvPr>
        </p:nvSpPr>
        <p:spPr>
          <a:xfrm>
            <a:off x="195072" y="1617535"/>
            <a:ext cx="5212080" cy="4948491"/>
          </a:xfrm>
        </p:spPr>
        <p:txBody>
          <a:bodyPr>
            <a:normAutofit fontScale="92500" lnSpcReduction="10000"/>
          </a:bodyPr>
          <a:lstStyle/>
          <a:p>
            <a:r>
              <a:rPr lang="el-GR" dirty="0"/>
              <a:t>Το εργαλείο αφαιρεί όλα τα </a:t>
            </a:r>
            <a:r>
              <a:rPr lang="en-US" dirty="0"/>
              <a:t>outliers, </a:t>
            </a:r>
            <a:r>
              <a:rPr lang="el-GR" dirty="0"/>
              <a:t>υπολογίζει το </a:t>
            </a:r>
            <a:r>
              <a:rPr lang="en-US" dirty="0"/>
              <a:t>cell size </a:t>
            </a:r>
            <a:r>
              <a:rPr lang="el-GR" dirty="0"/>
              <a:t>και ομαδοποιεί τα σημειακά δεδομένα στον κάνναβο</a:t>
            </a:r>
            <a:r>
              <a:rPr lang="en-US" dirty="0"/>
              <a:t>.</a:t>
            </a:r>
          </a:p>
          <a:p>
            <a:r>
              <a:rPr lang="el-GR" dirty="0"/>
              <a:t>Παρόμοια με την εντολή ομαδοποίησης σε πολύγωνα, τα κελιά του καννάβου θα έχουν ένα πεδίο για τον αριθμό των σημείων σε κάθε ένα από αυτά, </a:t>
            </a:r>
            <a:r>
              <a:rPr lang="en-US" dirty="0"/>
              <a:t>z-score, p-score </a:t>
            </a:r>
            <a:r>
              <a:rPr lang="el-GR" dirty="0"/>
              <a:t>και τιμή</a:t>
            </a:r>
            <a:r>
              <a:rPr lang="en-US" dirty="0"/>
              <a:t> bin </a:t>
            </a:r>
            <a:r>
              <a:rPr lang="el-GR" dirty="0"/>
              <a:t>(η οποία καθορίζει τα επίπεδα σημαντικότητας).</a:t>
            </a:r>
          </a:p>
          <a:p>
            <a:r>
              <a:rPr lang="el-GR" dirty="0"/>
              <a:t>Φτιάξτε ένα χάρτη με το αποτέλεσμα</a:t>
            </a:r>
            <a:endParaRPr lang="en-US" dirty="0"/>
          </a:p>
          <a:p>
            <a:endParaRPr lang="en-US" dirty="0"/>
          </a:p>
        </p:txBody>
      </p:sp>
      <p:pic>
        <p:nvPicPr>
          <p:cNvPr id="5" name="Εικόνα 4">
            <a:extLst>
              <a:ext uri="{FF2B5EF4-FFF2-40B4-BE49-F238E27FC236}">
                <a16:creationId xmlns:a16="http://schemas.microsoft.com/office/drawing/2014/main" id="{9BDAB97C-4608-4F7E-8DB1-7F5731DE1D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156704" y="1511364"/>
            <a:ext cx="4840224" cy="5054663"/>
          </a:xfrm>
          <a:prstGeom prst="rect">
            <a:avLst/>
          </a:prstGeom>
        </p:spPr>
      </p:pic>
    </p:spTree>
    <p:extLst>
      <p:ext uri="{BB962C8B-B14F-4D97-AF65-F5344CB8AC3E}">
        <p14:creationId xmlns:p14="http://schemas.microsoft.com/office/powerpoint/2010/main" val="3566679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FF4AC492-7365-49E9-A693-C2DC2EB13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29769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82AF39-F435-48C4-9C32-1843A929ECB9}"/>
              </a:ext>
            </a:extLst>
          </p:cNvPr>
          <p:cNvSpPr>
            <a:spLocks noGrp="1"/>
          </p:cNvSpPr>
          <p:nvPr>
            <p:ph type="title"/>
          </p:nvPr>
        </p:nvSpPr>
        <p:spPr/>
        <p:txBody>
          <a:bodyPr/>
          <a:lstStyle/>
          <a:p>
            <a:r>
              <a:rPr lang="el-GR" dirty="0"/>
              <a:t>Επαλήθευση</a:t>
            </a:r>
            <a:r>
              <a:rPr lang="en-US" dirty="0"/>
              <a:t> (1)</a:t>
            </a:r>
          </a:p>
        </p:txBody>
      </p:sp>
      <p:sp>
        <p:nvSpPr>
          <p:cNvPr id="3" name="Θέση περιεχομένου 2">
            <a:extLst>
              <a:ext uri="{FF2B5EF4-FFF2-40B4-BE49-F238E27FC236}">
                <a16:creationId xmlns:a16="http://schemas.microsoft.com/office/drawing/2014/main" id="{27BDCD39-FA64-42EF-B7F5-319933BE32AC}"/>
              </a:ext>
            </a:extLst>
          </p:cNvPr>
          <p:cNvSpPr>
            <a:spLocks noGrp="1"/>
          </p:cNvSpPr>
          <p:nvPr>
            <p:ph idx="1"/>
          </p:nvPr>
        </p:nvSpPr>
        <p:spPr>
          <a:xfrm>
            <a:off x="179832" y="1789690"/>
            <a:ext cx="6452616" cy="5068309"/>
          </a:xfrm>
        </p:spPr>
        <p:txBody>
          <a:bodyPr>
            <a:normAutofit lnSpcReduction="10000"/>
          </a:bodyPr>
          <a:lstStyle/>
          <a:p>
            <a:r>
              <a:rPr lang="el-GR" dirty="0"/>
              <a:t>Πρέπει η προσοχή μας να δοθεί μόνο στις περιοχές με κόκκινα χρώματα (</a:t>
            </a:r>
            <a:r>
              <a:rPr lang="en-US" dirty="0"/>
              <a:t>hot spots)? </a:t>
            </a:r>
          </a:p>
          <a:p>
            <a:r>
              <a:rPr lang="el-GR" dirty="0"/>
              <a:t>Αντιγράψτε το </a:t>
            </a:r>
            <a:r>
              <a:rPr lang="en-US" dirty="0"/>
              <a:t>fishnet layer </a:t>
            </a:r>
            <a:r>
              <a:rPr lang="el-GR" dirty="0"/>
              <a:t>και κάντε το επικόλληση στο ίδιο </a:t>
            </a:r>
            <a:r>
              <a:rPr lang="en-US" dirty="0"/>
              <a:t>data frame. </a:t>
            </a:r>
            <a:r>
              <a:rPr lang="el-GR" dirty="0"/>
              <a:t>Μετονομασία σε </a:t>
            </a:r>
            <a:r>
              <a:rPr lang="en-US" dirty="0"/>
              <a:t>fishnet_count. </a:t>
            </a:r>
          </a:p>
          <a:p>
            <a:r>
              <a:rPr lang="el-GR" dirty="0"/>
              <a:t>Ανοίξτε τα </a:t>
            </a:r>
            <a:r>
              <a:rPr lang="en-US" dirty="0"/>
              <a:t>properties </a:t>
            </a:r>
            <a:r>
              <a:rPr lang="el-GR" dirty="0"/>
              <a:t>και πηγαίνετε στο </a:t>
            </a:r>
            <a:r>
              <a:rPr lang="en-US" i="1" dirty="0"/>
              <a:t>Symbology </a:t>
            </a:r>
            <a:r>
              <a:rPr lang="en-US" dirty="0"/>
              <a:t>tab. </a:t>
            </a:r>
            <a:r>
              <a:rPr lang="el-GR" dirty="0"/>
              <a:t>Αλλάξτε το</a:t>
            </a:r>
            <a:r>
              <a:rPr lang="en-US" dirty="0"/>
              <a:t> </a:t>
            </a:r>
            <a:r>
              <a:rPr lang="en-US" i="1" dirty="0"/>
              <a:t>Value </a:t>
            </a:r>
            <a:r>
              <a:rPr lang="en-US" dirty="0"/>
              <a:t>field </a:t>
            </a:r>
            <a:r>
              <a:rPr lang="el-GR" dirty="0"/>
              <a:t>στο</a:t>
            </a:r>
            <a:r>
              <a:rPr lang="en-US" dirty="0"/>
              <a:t> Join_Count, </a:t>
            </a:r>
          </a:p>
          <a:p>
            <a:r>
              <a:rPr lang="el-GR" dirty="0"/>
              <a:t>Μειώστε τις τάξεις σε </a:t>
            </a:r>
            <a:r>
              <a:rPr lang="en-US" dirty="0"/>
              <a:t>5 a</a:t>
            </a:r>
            <a:r>
              <a:rPr lang="el-GR" dirty="0"/>
              <a:t>και καθορίστε η ταξινόμηση να γίνει με </a:t>
            </a:r>
            <a:r>
              <a:rPr lang="en-US" i="1" dirty="0"/>
              <a:t>Equal Interval</a:t>
            </a:r>
            <a:r>
              <a:rPr lang="en-US" dirty="0"/>
              <a:t>. Click </a:t>
            </a:r>
            <a:r>
              <a:rPr lang="en-US" i="1" dirty="0"/>
              <a:t>OK</a:t>
            </a:r>
            <a:r>
              <a:rPr lang="en-US" dirty="0"/>
              <a:t>.</a:t>
            </a:r>
          </a:p>
        </p:txBody>
      </p:sp>
      <p:pic>
        <p:nvPicPr>
          <p:cNvPr id="4" name="Εικόνα 3">
            <a:extLst>
              <a:ext uri="{FF2B5EF4-FFF2-40B4-BE49-F238E27FC236}">
                <a16:creationId xmlns:a16="http://schemas.microsoft.com/office/drawing/2014/main" id="{3F1C82A8-FAD6-480D-B890-18F46745B2E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556361" y="1177341"/>
            <a:ext cx="5635639" cy="4351338"/>
          </a:xfrm>
          <a:prstGeom prst="rect">
            <a:avLst/>
          </a:prstGeom>
        </p:spPr>
      </p:pic>
    </p:spTree>
    <p:extLst>
      <p:ext uri="{BB962C8B-B14F-4D97-AF65-F5344CB8AC3E}">
        <p14:creationId xmlns:p14="http://schemas.microsoft.com/office/powerpoint/2010/main" val="570794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CEEC51-3A46-47E2-BB89-070315718F49}"/>
              </a:ext>
            </a:extLst>
          </p:cNvPr>
          <p:cNvSpPr>
            <a:spLocks noGrp="1"/>
          </p:cNvSpPr>
          <p:nvPr>
            <p:ph type="title"/>
          </p:nvPr>
        </p:nvSpPr>
        <p:spPr/>
        <p:txBody>
          <a:bodyPr/>
          <a:lstStyle/>
          <a:p>
            <a:r>
              <a:rPr lang="el-GR" dirty="0"/>
              <a:t>Επαλήθευση</a:t>
            </a:r>
            <a:r>
              <a:rPr lang="en-US" dirty="0"/>
              <a:t> (2)</a:t>
            </a:r>
          </a:p>
        </p:txBody>
      </p:sp>
      <p:sp>
        <p:nvSpPr>
          <p:cNvPr id="3" name="Θέση περιεχομένου 2">
            <a:extLst>
              <a:ext uri="{FF2B5EF4-FFF2-40B4-BE49-F238E27FC236}">
                <a16:creationId xmlns:a16="http://schemas.microsoft.com/office/drawing/2014/main" id="{D031397B-8056-4966-A6F8-35AD3B03B935}"/>
              </a:ext>
            </a:extLst>
          </p:cNvPr>
          <p:cNvSpPr>
            <a:spLocks noGrp="1"/>
          </p:cNvSpPr>
          <p:nvPr>
            <p:ph idx="1"/>
          </p:nvPr>
        </p:nvSpPr>
        <p:spPr>
          <a:xfrm>
            <a:off x="838200" y="1825624"/>
            <a:ext cx="10515600" cy="4758055"/>
          </a:xfrm>
        </p:spPr>
        <p:txBody>
          <a:bodyPr>
            <a:normAutofit lnSpcReduction="10000"/>
          </a:bodyPr>
          <a:lstStyle/>
          <a:p>
            <a:r>
              <a:rPr lang="el-GR" dirty="0"/>
              <a:t>Βρείτε την περιοχή στα κεντρικά-βόρεια όπου δεν υπάρχει </a:t>
            </a:r>
            <a:r>
              <a:rPr lang="en-US" dirty="0"/>
              <a:t>Hotspot</a:t>
            </a:r>
            <a:endParaRPr lang="el-GR" dirty="0"/>
          </a:p>
          <a:p>
            <a:r>
              <a:rPr lang="el-GR" dirty="0"/>
              <a:t>Κάντε </a:t>
            </a:r>
            <a:r>
              <a:rPr lang="en-US" dirty="0"/>
              <a:t>zoom-in </a:t>
            </a:r>
            <a:r>
              <a:rPr lang="el-GR" dirty="0"/>
              <a:t>σε δυο κελιά με υψηλές τιμές εκτός του </a:t>
            </a:r>
            <a:r>
              <a:rPr lang="en-US" dirty="0"/>
              <a:t>hotspot. </a:t>
            </a:r>
          </a:p>
          <a:p>
            <a:r>
              <a:rPr lang="el-GR" dirty="0"/>
              <a:t>Ενεργοποιήστε τις </a:t>
            </a:r>
            <a:r>
              <a:rPr lang="en-US" dirty="0"/>
              <a:t>labels </a:t>
            </a:r>
            <a:r>
              <a:rPr lang="el-GR" dirty="0"/>
              <a:t>και ορίστε το πεδίο τιμών να είναι το </a:t>
            </a:r>
            <a:r>
              <a:rPr lang="en-US" i="1" dirty="0"/>
              <a:t>Join_Count</a:t>
            </a:r>
            <a:r>
              <a:rPr lang="en-US" dirty="0"/>
              <a:t>.</a:t>
            </a:r>
            <a:r>
              <a:rPr lang="el-GR" dirty="0"/>
              <a:t> Μέγεθος γραμματοσειράς 10 και </a:t>
            </a:r>
            <a:r>
              <a:rPr lang="en-US" dirty="0"/>
              <a:t>Bold.</a:t>
            </a:r>
          </a:p>
          <a:p>
            <a:r>
              <a:rPr lang="el-GR" dirty="0"/>
              <a:t>Παρατηρήστε ότι ένα κίτρινο κελί έχει την τιμή 5, ενώ ένα άλλο 4, αλλά δεν θεωρήθηκαν στατιστικά σημαντικά </a:t>
            </a:r>
            <a:r>
              <a:rPr lang="en-US" dirty="0"/>
              <a:t>hotspots. </a:t>
            </a:r>
          </a:p>
          <a:p>
            <a:r>
              <a:rPr lang="el-GR" dirty="0"/>
              <a:t>Με κάποιες από τις υψηλότερες τιμές φόνων σε κελιά μεγέθους </a:t>
            </a:r>
            <a:r>
              <a:rPr lang="en-US" dirty="0"/>
              <a:t>750m x 750 m, </a:t>
            </a:r>
            <a:r>
              <a:rPr lang="el-GR" dirty="0"/>
              <a:t>ίσως σημαίνει ότι αυτή η περιοχή θέλει λίγο περισσότερη προσοχή</a:t>
            </a:r>
            <a:r>
              <a:rPr lang="en-US" dirty="0"/>
              <a:t>. </a:t>
            </a:r>
          </a:p>
          <a:p>
            <a:r>
              <a:rPr lang="el-GR" dirty="0"/>
              <a:t>Ίσως όλες οι περιοχές έξω από στατιστικά σημαντικά </a:t>
            </a:r>
            <a:r>
              <a:rPr lang="en-US" dirty="0"/>
              <a:t>hotspots</a:t>
            </a:r>
            <a:r>
              <a:rPr lang="el-GR" dirty="0"/>
              <a:t> με τιμές μεγαλύτερες από 5 να είναι προτεραιότητα</a:t>
            </a:r>
            <a:r>
              <a:rPr lang="en-US" dirty="0"/>
              <a:t>?</a:t>
            </a:r>
          </a:p>
          <a:p>
            <a:endParaRPr lang="en-US" dirty="0"/>
          </a:p>
        </p:txBody>
      </p:sp>
    </p:spTree>
    <p:extLst>
      <p:ext uri="{BB962C8B-B14F-4D97-AF65-F5344CB8AC3E}">
        <p14:creationId xmlns:p14="http://schemas.microsoft.com/office/powerpoint/2010/main" val="991140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86A82F46-A0FD-453B-8F4A-226C1EEF2D2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90016" y="624840"/>
            <a:ext cx="9887712" cy="5608320"/>
          </a:xfrm>
          <a:prstGeom prst="rect">
            <a:avLst/>
          </a:prstGeom>
        </p:spPr>
      </p:pic>
    </p:spTree>
    <p:extLst>
      <p:ext uri="{BB962C8B-B14F-4D97-AF65-F5344CB8AC3E}">
        <p14:creationId xmlns:p14="http://schemas.microsoft.com/office/powerpoint/2010/main" val="2649894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006B67-472E-4726-A891-ACD98890198A}"/>
              </a:ext>
            </a:extLst>
          </p:cNvPr>
          <p:cNvSpPr>
            <a:spLocks noGrp="1"/>
          </p:cNvSpPr>
          <p:nvPr>
            <p:ph type="title"/>
          </p:nvPr>
        </p:nvSpPr>
        <p:spPr/>
        <p:txBody>
          <a:bodyPr/>
          <a:lstStyle/>
          <a:p>
            <a:r>
              <a:rPr lang="en-US" dirty="0"/>
              <a:t>Create Weighted Points by Snapping Nearby Incidents</a:t>
            </a:r>
          </a:p>
        </p:txBody>
      </p:sp>
      <p:pic>
        <p:nvPicPr>
          <p:cNvPr id="4" name="Θέση περιεχομένου 3">
            <a:extLst>
              <a:ext uri="{FF2B5EF4-FFF2-40B4-BE49-F238E27FC236}">
                <a16:creationId xmlns:a16="http://schemas.microsoft.com/office/drawing/2014/main" id="{8D9A8B52-30CF-45BA-8494-AA52F5EBD2C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1315453" y="1690688"/>
            <a:ext cx="9561094" cy="5049874"/>
          </a:xfrm>
          <a:prstGeom prst="rect">
            <a:avLst/>
          </a:prstGeom>
        </p:spPr>
      </p:pic>
    </p:spTree>
    <p:extLst>
      <p:ext uri="{BB962C8B-B14F-4D97-AF65-F5344CB8AC3E}">
        <p14:creationId xmlns:p14="http://schemas.microsoft.com/office/powerpoint/2010/main" val="1531717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21985A-A5B8-442D-B689-1E64E73106F7}"/>
              </a:ext>
            </a:extLst>
          </p:cNvPr>
          <p:cNvSpPr>
            <a:spLocks noGrp="1"/>
          </p:cNvSpPr>
          <p:nvPr>
            <p:ph type="title"/>
          </p:nvPr>
        </p:nvSpPr>
        <p:spPr/>
        <p:txBody>
          <a:bodyPr>
            <a:normAutofit fontScale="90000"/>
          </a:bodyPr>
          <a:lstStyle/>
          <a:p>
            <a:r>
              <a:rPr lang="el-GR" dirty="0"/>
              <a:t>Στο </a:t>
            </a:r>
            <a:r>
              <a:rPr lang="en-US" dirty="0"/>
              <a:t>Environments </a:t>
            </a:r>
            <a:r>
              <a:rPr lang="el-GR" dirty="0"/>
              <a:t>ορίστε το </a:t>
            </a:r>
            <a:r>
              <a:rPr lang="en-US" dirty="0"/>
              <a:t>extent </a:t>
            </a:r>
            <a:r>
              <a:rPr lang="el-GR" dirty="0"/>
              <a:t>να είναι τα </a:t>
            </a:r>
            <a:r>
              <a:rPr lang="en-US" dirty="0"/>
              <a:t>tracts</a:t>
            </a:r>
            <a:r>
              <a:rPr lang="el-GR" dirty="0"/>
              <a:t> σας, ομοίως και στο </a:t>
            </a:r>
            <a:r>
              <a:rPr lang="en-US" dirty="0"/>
              <a:t>Raster Analysis</a:t>
            </a:r>
            <a:r>
              <a:rPr lang="el-GR" dirty="0"/>
              <a:t> το </a:t>
            </a:r>
            <a:r>
              <a:rPr lang="en-US" dirty="0"/>
              <a:t>mask</a:t>
            </a:r>
          </a:p>
        </p:txBody>
      </p:sp>
      <p:pic>
        <p:nvPicPr>
          <p:cNvPr id="4" name="Θέση περιεχομένου 3">
            <a:extLst>
              <a:ext uri="{FF2B5EF4-FFF2-40B4-BE49-F238E27FC236}">
                <a16:creationId xmlns:a16="http://schemas.microsoft.com/office/drawing/2014/main" id="{028F88F5-DD40-44F5-BFDC-52B036FE342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1280160" y="1926336"/>
            <a:ext cx="9339072" cy="4767842"/>
          </a:xfrm>
          <a:prstGeom prst="rect">
            <a:avLst/>
          </a:prstGeom>
        </p:spPr>
      </p:pic>
    </p:spTree>
    <p:extLst>
      <p:ext uri="{BB962C8B-B14F-4D97-AF65-F5344CB8AC3E}">
        <p14:creationId xmlns:p14="http://schemas.microsoft.com/office/powerpoint/2010/main" val="2446796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E9261F-0B6F-4FF1-A522-2EF8F4164A99}"/>
              </a:ext>
            </a:extLst>
          </p:cNvPr>
          <p:cNvSpPr>
            <a:spLocks noGrp="1"/>
          </p:cNvSpPr>
          <p:nvPr>
            <p:ph type="title"/>
          </p:nvPr>
        </p:nvSpPr>
        <p:spPr/>
        <p:txBody>
          <a:bodyPr/>
          <a:lstStyle/>
          <a:p>
            <a:r>
              <a:rPr lang="el-GR" dirty="0"/>
              <a:t>Λόγοι διεξαγωγής της ανάλυσης</a:t>
            </a:r>
            <a:endParaRPr lang="en-US" dirty="0"/>
          </a:p>
        </p:txBody>
      </p:sp>
      <p:sp>
        <p:nvSpPr>
          <p:cNvPr id="3" name="Θέση περιεχομένου 2">
            <a:extLst>
              <a:ext uri="{FF2B5EF4-FFF2-40B4-BE49-F238E27FC236}">
                <a16:creationId xmlns:a16="http://schemas.microsoft.com/office/drawing/2014/main" id="{69B22D0D-1871-403F-9DCC-46CFD259D4EE}"/>
              </a:ext>
            </a:extLst>
          </p:cNvPr>
          <p:cNvSpPr>
            <a:spLocks noGrp="1"/>
          </p:cNvSpPr>
          <p:nvPr>
            <p:ph idx="1"/>
          </p:nvPr>
        </p:nvSpPr>
        <p:spPr>
          <a:xfrm>
            <a:off x="838200" y="1586204"/>
            <a:ext cx="10515600" cy="5271796"/>
          </a:xfrm>
        </p:spPr>
        <p:txBody>
          <a:bodyPr>
            <a:normAutofit fontScale="85000" lnSpcReduction="20000"/>
          </a:bodyPr>
          <a:lstStyle/>
          <a:p>
            <a:r>
              <a:rPr lang="el-GR" dirty="0"/>
              <a:t>Η εφημερίδα </a:t>
            </a:r>
            <a:r>
              <a:rPr lang="en-US" dirty="0"/>
              <a:t>Washington Post </a:t>
            </a:r>
            <a:r>
              <a:rPr lang="el-GR" dirty="0"/>
              <a:t>σύλλεξε δεδομένα για πάνω από 52,000 εγκληματικές ενέργειες που είχαν αποτέλεσμα την ανθρωποκτονία, για την τελευταία δεκαετία και για 50 από τις μεγαλύτερες πόλεις των ΗΠΑ. </a:t>
            </a:r>
          </a:p>
          <a:p>
            <a:endParaRPr lang="el-GR" dirty="0"/>
          </a:p>
          <a:p>
            <a:r>
              <a:rPr lang="el-GR" dirty="0"/>
              <a:t>Τα δεδομένα περιλαμβάνουν την τοποθεσία του φόνου, το αν έγινε ή όχι σύλληψη και, στις περισσότερες περιπτώσεις, βασικά δημογραφικά δεδομένα σχετικά με το θύμα. </a:t>
            </a:r>
          </a:p>
          <a:p>
            <a:endParaRPr lang="el-GR" dirty="0"/>
          </a:p>
          <a:p>
            <a:r>
              <a:rPr lang="el-GR" dirty="0"/>
              <a:t>Για ορισμένες περιπτώσεις, τα αστυνομικά τμήματα έδωσαν ελλείπεις πληροφορίες για τους φόνους, έτσι οι δημοσιογράφοι συμβουλεύτηκαν τα δημόσια έγγραφα, συμπεριλαμβανομένων των πιστοποιητικών θανάτων, δικαστικές εγγραφές και εκθέσεις για τη δημόσια υγεία για να καλύψουν τα κενά. Τα δεδομένα που προέκυψαν είναι πιο συγκεκριμένα και ακριβή από τα αντίστοιχα του </a:t>
            </a:r>
            <a:r>
              <a:rPr lang="en-US" dirty="0"/>
              <a:t>FBI</a:t>
            </a:r>
            <a:r>
              <a:rPr lang="el-GR" dirty="0"/>
              <a:t> και των τοπικών αστυνομικών τμημάτων. </a:t>
            </a:r>
          </a:p>
          <a:p>
            <a:r>
              <a:rPr lang="el-GR" dirty="0"/>
              <a:t>Η εφημερίδα χαρτογράφησε την κάθε ανθρωποκτονία</a:t>
            </a:r>
            <a:r>
              <a:rPr lang="en-US" dirty="0"/>
              <a:t>, </a:t>
            </a:r>
            <a:r>
              <a:rPr lang="el-GR" dirty="0"/>
              <a:t>αναγνώρισε τους ρυθμούς συλλήψεων στην γεωγραφία της κάθε πόλης, ενώ διαμοίρασε την ανάλυση στα τοπικά αστυνομικά τμήματα πριν από την δημοσίευση τους.</a:t>
            </a:r>
            <a:endParaRPr lang="en-US" dirty="0"/>
          </a:p>
        </p:txBody>
      </p:sp>
    </p:spTree>
    <p:extLst>
      <p:ext uri="{BB962C8B-B14F-4D97-AF65-F5344CB8AC3E}">
        <p14:creationId xmlns:p14="http://schemas.microsoft.com/office/powerpoint/2010/main" val="4117828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FDBD6B5-9A97-40D9-83B3-CD2E56D0D1DB}"/>
              </a:ext>
            </a:extLst>
          </p:cNvPr>
          <p:cNvSpPr>
            <a:spLocks noGrp="1"/>
          </p:cNvSpPr>
          <p:nvPr>
            <p:ph idx="1"/>
          </p:nvPr>
        </p:nvSpPr>
        <p:spPr>
          <a:xfrm>
            <a:off x="630936" y="191897"/>
            <a:ext cx="10515600" cy="4351338"/>
          </a:xfrm>
        </p:spPr>
        <p:txBody>
          <a:bodyPr/>
          <a:lstStyle/>
          <a:p>
            <a:r>
              <a:rPr lang="el-GR" dirty="0"/>
              <a:t>Το εργαλείο υπολογίζει την απόσταση που θα πρέπει να έχουν τα σημεία για να ομαδοποιηθούν.</a:t>
            </a:r>
            <a:r>
              <a:rPr lang="en-US" dirty="0"/>
              <a:t> </a:t>
            </a:r>
            <a:endParaRPr lang="el-GR" dirty="0"/>
          </a:p>
          <a:p>
            <a:r>
              <a:rPr lang="el-GR" dirty="0"/>
              <a:t>Το πεδίο</a:t>
            </a:r>
            <a:r>
              <a:rPr lang="en-US" dirty="0"/>
              <a:t> </a:t>
            </a:r>
            <a:r>
              <a:rPr lang="en-US" i="1" dirty="0"/>
              <a:t>ICOUNT </a:t>
            </a:r>
            <a:r>
              <a:rPr lang="el-GR" dirty="0"/>
              <a:t>υποδηλώνει το πόσες ανθρωποκτονίες έχουμε σε κάθε ομαδοποιημένο σημείο.</a:t>
            </a:r>
            <a:endParaRPr lang="en-US" dirty="0"/>
          </a:p>
          <a:p>
            <a:r>
              <a:rPr lang="el-GR" dirty="0"/>
              <a:t>Δημιουργούνται και εδώ οι τιμές </a:t>
            </a:r>
            <a:r>
              <a:rPr lang="en-US" dirty="0"/>
              <a:t>z-score, p-value</a:t>
            </a:r>
            <a:r>
              <a:rPr lang="el-GR" dirty="0"/>
              <a:t> και </a:t>
            </a:r>
            <a:r>
              <a:rPr lang="en-US" dirty="0"/>
              <a:t>Bin, </a:t>
            </a:r>
            <a:r>
              <a:rPr lang="el-GR" dirty="0"/>
              <a:t>αυτή τη φορά για κάθε σημείο.</a:t>
            </a:r>
          </a:p>
          <a:p>
            <a:endParaRPr lang="en-US" dirty="0"/>
          </a:p>
        </p:txBody>
      </p:sp>
      <p:pic>
        <p:nvPicPr>
          <p:cNvPr id="4" name="Εικόνα 3">
            <a:extLst>
              <a:ext uri="{FF2B5EF4-FFF2-40B4-BE49-F238E27FC236}">
                <a16:creationId xmlns:a16="http://schemas.microsoft.com/office/drawing/2014/main" id="{BA4B3C47-4541-44E6-9270-DE8F40F0AC68}"/>
              </a:ext>
            </a:extLst>
          </p:cNvPr>
          <p:cNvPicPr>
            <a:picLocks noChangeAspect="1"/>
          </p:cNvPicPr>
          <p:nvPr/>
        </p:nvPicPr>
        <p:blipFill rotWithShape="1">
          <a:blip r:embed="rId2"/>
          <a:srcRect r="59900" b="70489"/>
          <a:stretch/>
        </p:blipFill>
        <p:spPr>
          <a:xfrm>
            <a:off x="1807463" y="3072384"/>
            <a:ext cx="8246493" cy="3413760"/>
          </a:xfrm>
          <a:prstGeom prst="rect">
            <a:avLst/>
          </a:prstGeom>
        </p:spPr>
      </p:pic>
    </p:spTree>
    <p:extLst>
      <p:ext uri="{BB962C8B-B14F-4D97-AF65-F5344CB8AC3E}">
        <p14:creationId xmlns:p14="http://schemas.microsoft.com/office/powerpoint/2010/main" val="1947085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468155EC-879D-4FAA-AC77-030AC72FEE6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988969" y="-1"/>
            <a:ext cx="4203032" cy="6822597"/>
          </a:xfrm>
          <a:prstGeom prst="rect">
            <a:avLst/>
          </a:prstGeom>
        </p:spPr>
      </p:pic>
      <p:pic>
        <p:nvPicPr>
          <p:cNvPr id="5" name="Εικόνα 4">
            <a:extLst>
              <a:ext uri="{FF2B5EF4-FFF2-40B4-BE49-F238E27FC236}">
                <a16:creationId xmlns:a16="http://schemas.microsoft.com/office/drawing/2014/main" id="{7F324FFC-D58A-4AC7-ADF9-8C3A2B77BB4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
            <a:ext cx="7555832" cy="6800249"/>
          </a:xfrm>
          <a:prstGeom prst="rect">
            <a:avLst/>
          </a:prstGeom>
        </p:spPr>
      </p:pic>
    </p:spTree>
    <p:extLst>
      <p:ext uri="{BB962C8B-B14F-4D97-AF65-F5344CB8AC3E}">
        <p14:creationId xmlns:p14="http://schemas.microsoft.com/office/powerpoint/2010/main" val="2699372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DF2006-3A13-4E07-BD1C-0BAFED65DED1}"/>
              </a:ext>
            </a:extLst>
          </p:cNvPr>
          <p:cNvSpPr>
            <a:spLocks noGrp="1"/>
          </p:cNvSpPr>
          <p:nvPr>
            <p:ph type="title"/>
          </p:nvPr>
        </p:nvSpPr>
        <p:spPr/>
        <p:txBody>
          <a:bodyPr/>
          <a:lstStyle/>
          <a:p>
            <a:r>
              <a:rPr lang="en-US" dirty="0"/>
              <a:t>Advanced…</a:t>
            </a:r>
          </a:p>
        </p:txBody>
      </p:sp>
      <p:sp>
        <p:nvSpPr>
          <p:cNvPr id="3" name="Θέση περιεχομένου 2">
            <a:extLst>
              <a:ext uri="{FF2B5EF4-FFF2-40B4-BE49-F238E27FC236}">
                <a16:creationId xmlns:a16="http://schemas.microsoft.com/office/drawing/2014/main" id="{E3B67E1C-AE38-4D73-AC70-38232F711261}"/>
              </a:ext>
            </a:extLst>
          </p:cNvPr>
          <p:cNvSpPr>
            <a:spLocks noGrp="1"/>
          </p:cNvSpPr>
          <p:nvPr>
            <p:ph idx="1"/>
          </p:nvPr>
        </p:nvSpPr>
        <p:spPr/>
        <p:txBody>
          <a:bodyPr>
            <a:normAutofit/>
          </a:bodyPr>
          <a:lstStyle/>
          <a:p>
            <a:r>
              <a:rPr lang="el-GR" dirty="0"/>
              <a:t>Ότι είδαμε στο προηγούμενο εργαστήριο με το εργαλείο </a:t>
            </a:r>
            <a:r>
              <a:rPr lang="en-US" b="1" i="1" dirty="0"/>
              <a:t>Hotspot Analysis (Getis-Ord Gi*) </a:t>
            </a:r>
            <a:r>
              <a:rPr lang="el-GR" dirty="0"/>
              <a:t>είναι για πιο εξοικειωμένους χρήστες σε σχέση με ότι σας ζητείται σε αυτή την εργασία.</a:t>
            </a:r>
            <a:endParaRPr lang="en-US" dirty="0"/>
          </a:p>
          <a:p>
            <a:r>
              <a:rPr lang="el-GR" dirty="0"/>
              <a:t>Απαιτεί τη χρήση άλλων εργαλείων όπως το </a:t>
            </a:r>
            <a:r>
              <a:rPr lang="en-US" b="1" i="1" dirty="0"/>
              <a:t>Spatial Join </a:t>
            </a:r>
            <a:r>
              <a:rPr lang="el-GR" dirty="0"/>
              <a:t>για να ομαδοποιηθούν τα δεδομένα στα πολύγωνα και να δημιουργηθεί το πεδίο </a:t>
            </a:r>
            <a:r>
              <a:rPr lang="en-US" i="1" dirty="0"/>
              <a:t>Join_Count</a:t>
            </a:r>
            <a:r>
              <a:rPr lang="en-US" dirty="0"/>
              <a:t>, </a:t>
            </a:r>
            <a:r>
              <a:rPr lang="el-GR" dirty="0"/>
              <a:t>ή η εντολή </a:t>
            </a:r>
            <a:r>
              <a:rPr lang="en-US" b="1" i="1" dirty="0"/>
              <a:t>Create Fishnet </a:t>
            </a:r>
            <a:r>
              <a:rPr lang="el-GR" dirty="0"/>
              <a:t>για να δημιουργήσετε ένα </a:t>
            </a:r>
            <a:r>
              <a:rPr lang="el-GR" dirty="0" err="1"/>
              <a:t>καννάβο</a:t>
            </a:r>
            <a:r>
              <a:rPr lang="el-GR" dirty="0"/>
              <a:t> και μετά να διεξάγετε το </a:t>
            </a:r>
            <a:r>
              <a:rPr lang="en-US" i="1" dirty="0"/>
              <a:t>Spatial Join</a:t>
            </a:r>
            <a:r>
              <a:rPr lang="en-US" dirty="0"/>
              <a:t>. </a:t>
            </a:r>
          </a:p>
          <a:p>
            <a:r>
              <a:rPr lang="el-GR" dirty="0"/>
              <a:t>Να θυμάστε ότι πρέπει να διαγράψετε όλα τα κελιά που έχουν μηδενικές τιμές στο </a:t>
            </a:r>
            <a:r>
              <a:rPr lang="en-US" dirty="0"/>
              <a:t>ICOUNT</a:t>
            </a:r>
            <a:r>
              <a:rPr lang="el-GR" dirty="0"/>
              <a:t> πριν να τρέξετε την ανάλυση </a:t>
            </a:r>
            <a:r>
              <a:rPr lang="en-US" dirty="0"/>
              <a:t>hotspot.</a:t>
            </a:r>
          </a:p>
        </p:txBody>
      </p:sp>
    </p:spTree>
    <p:extLst>
      <p:ext uri="{BB962C8B-B14F-4D97-AF65-F5344CB8AC3E}">
        <p14:creationId xmlns:p14="http://schemas.microsoft.com/office/powerpoint/2010/main" val="511353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6EBD78-F59F-4118-82FC-B738E12F6435}"/>
              </a:ext>
            </a:extLst>
          </p:cNvPr>
          <p:cNvSpPr>
            <a:spLocks noGrp="1"/>
          </p:cNvSpPr>
          <p:nvPr>
            <p:ph type="title"/>
          </p:nvPr>
        </p:nvSpPr>
        <p:spPr/>
        <p:txBody>
          <a:bodyPr/>
          <a:lstStyle/>
          <a:p>
            <a:r>
              <a:rPr lang="en-US" dirty="0"/>
              <a:t>5. </a:t>
            </a:r>
            <a:r>
              <a:rPr lang="el-GR" dirty="0"/>
              <a:t>Διαμοιρασμός αποτελεσμάτων - </a:t>
            </a:r>
            <a:r>
              <a:rPr lang="en-US" dirty="0"/>
              <a:t>Report</a:t>
            </a:r>
          </a:p>
        </p:txBody>
      </p:sp>
      <p:sp>
        <p:nvSpPr>
          <p:cNvPr id="3" name="Θέση περιεχομένου 2">
            <a:extLst>
              <a:ext uri="{FF2B5EF4-FFF2-40B4-BE49-F238E27FC236}">
                <a16:creationId xmlns:a16="http://schemas.microsoft.com/office/drawing/2014/main" id="{4F2C0810-E89B-4A72-B23A-B2462DB5E2E9}"/>
              </a:ext>
            </a:extLst>
          </p:cNvPr>
          <p:cNvSpPr>
            <a:spLocks noGrp="1"/>
          </p:cNvSpPr>
          <p:nvPr>
            <p:ph idx="1"/>
          </p:nvPr>
        </p:nvSpPr>
        <p:spPr>
          <a:xfrm>
            <a:off x="838200" y="1825624"/>
            <a:ext cx="10515600" cy="5032375"/>
          </a:xfrm>
        </p:spPr>
        <p:txBody>
          <a:bodyPr>
            <a:normAutofit fontScale="85000" lnSpcReduction="10000"/>
          </a:bodyPr>
          <a:lstStyle/>
          <a:p>
            <a:pPr marL="0" indent="0">
              <a:buNone/>
            </a:pPr>
            <a:r>
              <a:rPr lang="el-GR" dirty="0"/>
              <a:t>Ετοιμάστε ένα </a:t>
            </a:r>
            <a:r>
              <a:rPr lang="en-US" dirty="0"/>
              <a:t>Report</a:t>
            </a:r>
            <a:r>
              <a:rPr lang="el-GR" dirty="0"/>
              <a:t> με:</a:t>
            </a:r>
          </a:p>
          <a:p>
            <a:r>
              <a:rPr lang="el-GR" dirty="0"/>
              <a:t>Εισαγωγή, όπου θα περιγράψετε βασικά χαρακτηριστικά της πόλης που επιλέξατε – επικεντρωθείτε στα στοιχεία που δίνει η εφημερίδα </a:t>
            </a:r>
            <a:r>
              <a:rPr lang="en-US" dirty="0"/>
              <a:t>Washington Post</a:t>
            </a:r>
            <a:r>
              <a:rPr lang="el-GR" dirty="0"/>
              <a:t> για την πόλη και τις ανθρωποκτονίες.</a:t>
            </a:r>
            <a:r>
              <a:rPr lang="en-US" dirty="0"/>
              <a:t> Added value</a:t>
            </a:r>
            <a:r>
              <a:rPr lang="el-GR" dirty="0"/>
              <a:t> θα είναι αν περιγράψετε σε λίγες παραγράφους κάποια βασικά στοιχεία για την ανάλυση εγκλημάτων (μοντέλα, λογισμικά, προσεγγίσεις).</a:t>
            </a:r>
          </a:p>
          <a:p>
            <a:r>
              <a:rPr lang="el-GR" dirty="0"/>
              <a:t>Μεθοδολογία – Λίγα βασικά για την μεθοδολογία </a:t>
            </a:r>
            <a:r>
              <a:rPr lang="en-US" dirty="0"/>
              <a:t>Hot Spot </a:t>
            </a:r>
            <a:r>
              <a:rPr lang="el-GR" dirty="0"/>
              <a:t>ανάλυση.</a:t>
            </a:r>
          </a:p>
          <a:p>
            <a:r>
              <a:rPr lang="el-GR" dirty="0"/>
              <a:t>Αποτελέσματα – Οι χάρτες και τα διαγράμματα που προέκυψαν.</a:t>
            </a:r>
            <a:r>
              <a:rPr lang="en-US" dirty="0"/>
              <a:t> Added value: </a:t>
            </a:r>
            <a:r>
              <a:rPr lang="el-GR" dirty="0"/>
              <a:t>Αν δημιουργήσετε διαγράμματα από τα σημειακά δεδομένα που θα δείχνουν πόσες ανθρωποκτονίες έχουν εξιχνιαστεί ή βασικά φυλετικά χαρακτηριστικά των θυμάτων (π.χ. πόσοι είναι λευκοί και πόσοι μέλη μειονοτήτων).</a:t>
            </a:r>
          </a:p>
          <a:p>
            <a:r>
              <a:rPr lang="el-GR" dirty="0"/>
              <a:t>Συζήτηση και Συμπεράσματα – Βασική περιγραφή των όσων βλέπετε από την ανάλυση. Που είναι χωρικά τα </a:t>
            </a:r>
            <a:r>
              <a:rPr lang="en-US" dirty="0"/>
              <a:t>hotspots?</a:t>
            </a:r>
            <a:r>
              <a:rPr lang="el-GR" dirty="0"/>
              <a:t> Διαφορές στις μεθόδους. Ποσοστά εξιχνίασης στην πόλη σας. Φυλετική κατανομή των θυμάτων (αν υπάρχουν δεδομένα).</a:t>
            </a:r>
            <a:endParaRPr lang="en-US" dirty="0"/>
          </a:p>
        </p:txBody>
      </p:sp>
    </p:spTree>
    <p:extLst>
      <p:ext uri="{BB962C8B-B14F-4D97-AF65-F5344CB8AC3E}">
        <p14:creationId xmlns:p14="http://schemas.microsoft.com/office/powerpoint/2010/main" val="227706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E9261F-0B6F-4FF1-A522-2EF8F4164A99}"/>
              </a:ext>
            </a:extLst>
          </p:cNvPr>
          <p:cNvSpPr>
            <a:spLocks noGrp="1"/>
          </p:cNvSpPr>
          <p:nvPr>
            <p:ph type="title"/>
          </p:nvPr>
        </p:nvSpPr>
        <p:spPr/>
        <p:txBody>
          <a:bodyPr/>
          <a:lstStyle/>
          <a:p>
            <a:r>
              <a:rPr lang="el-GR" dirty="0"/>
              <a:t>Ορισμοί</a:t>
            </a:r>
            <a:endParaRPr lang="en-US" dirty="0"/>
          </a:p>
        </p:txBody>
      </p:sp>
      <p:sp>
        <p:nvSpPr>
          <p:cNvPr id="3" name="Θέση περιεχομένου 2">
            <a:extLst>
              <a:ext uri="{FF2B5EF4-FFF2-40B4-BE49-F238E27FC236}">
                <a16:creationId xmlns:a16="http://schemas.microsoft.com/office/drawing/2014/main" id="{69B22D0D-1871-403F-9DCC-46CFD259D4EE}"/>
              </a:ext>
            </a:extLst>
          </p:cNvPr>
          <p:cNvSpPr>
            <a:spLocks noGrp="1"/>
          </p:cNvSpPr>
          <p:nvPr>
            <p:ph idx="1"/>
          </p:nvPr>
        </p:nvSpPr>
        <p:spPr>
          <a:xfrm>
            <a:off x="838200" y="1586204"/>
            <a:ext cx="10515600" cy="5019869"/>
          </a:xfrm>
        </p:spPr>
        <p:txBody>
          <a:bodyPr>
            <a:normAutofit fontScale="70000" lnSpcReduction="20000"/>
          </a:bodyPr>
          <a:lstStyle/>
          <a:p>
            <a:r>
              <a:rPr lang="el-GR" dirty="0"/>
              <a:t>Σε αυτή την έρευνα, οι ανθρωποκτονίες περιλαμβάνουν τον φόνο και τις ανθρωποκτονίες που δεν έγιναν από αμέλεια, αλλά αποκλείσαν τις αυτοκτονίες, τα ατυχήματα, τους φόνους σε αυτοάμυνα, και τους θανάτους που προκλήθηκαν από αμέλεια.</a:t>
            </a:r>
          </a:p>
          <a:p>
            <a:endParaRPr lang="el-GR" dirty="0"/>
          </a:p>
          <a:p>
            <a:r>
              <a:rPr lang="el-GR" dirty="0"/>
              <a:t>Η εφημερίδα θεώρησε ότι ο φόνος έχει εξιχνιαστεί με σύλληψη όταν έτσι δηλώθηκε από την αστυνομία. </a:t>
            </a:r>
          </a:p>
          <a:p>
            <a:endParaRPr lang="el-GR" dirty="0"/>
          </a:p>
          <a:p>
            <a:r>
              <a:rPr lang="el-GR" dirty="0"/>
              <a:t>Περιπτώσεις που καταμετρήθηκαν ως εξιχνιασθείσες  χωρίς σύλληψη αν η αστυνομία τις χαρακτήρισε ως </a:t>
            </a:r>
            <a:r>
              <a:rPr lang="en-US" dirty="0"/>
              <a:t>“exceptionally cleared.” </a:t>
            </a:r>
            <a:r>
              <a:rPr lang="el-GR" dirty="0"/>
              <a:t>Αυτές είναι περιπτώσεις στις οποίες υπήρχαν επαρκείς αποδείξεις αλλά η σύλληψη δεν ήταν εφικτή αν για παράδειγμα, ο ύποπτος έχει πεθάνει (πόλεμοι συμμοριών κ.α.). </a:t>
            </a:r>
          </a:p>
          <a:p>
            <a:endParaRPr lang="el-GR" dirty="0"/>
          </a:p>
          <a:p>
            <a:r>
              <a:rPr lang="el-GR" dirty="0"/>
              <a:t>Όλες οι άλλες περιπτώσεις ταξινομήθηκαν ως «δίχως σύλληψη». </a:t>
            </a:r>
          </a:p>
          <a:p>
            <a:endParaRPr lang="en-US" dirty="0"/>
          </a:p>
          <a:p>
            <a:r>
              <a:rPr lang="el-GR" dirty="0"/>
              <a:t>Μαζικοί πυροβολισμοί και τρομοκρατικές επιθέσεις στις πόλεις </a:t>
            </a:r>
            <a:r>
              <a:rPr lang="en-US" dirty="0"/>
              <a:t>Las Vegas, Dallas, the District and San Bernardino, Calif., </a:t>
            </a:r>
            <a:r>
              <a:rPr lang="el-GR" dirty="0"/>
              <a:t>συμπεριελήφθησαν. </a:t>
            </a:r>
            <a:endParaRPr lang="en-US" dirty="0"/>
          </a:p>
        </p:txBody>
      </p:sp>
    </p:spTree>
    <p:extLst>
      <p:ext uri="{BB962C8B-B14F-4D97-AF65-F5344CB8AC3E}">
        <p14:creationId xmlns:p14="http://schemas.microsoft.com/office/powerpoint/2010/main" val="347642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B701A7B0-BCCF-49B1-AB83-34A8F2ADA1E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40631" y="0"/>
            <a:ext cx="11566358" cy="6895332"/>
          </a:xfrm>
          <a:prstGeom prst="rect">
            <a:avLst/>
          </a:prstGeom>
        </p:spPr>
      </p:pic>
    </p:spTree>
    <p:extLst>
      <p:ext uri="{BB962C8B-B14F-4D97-AF65-F5344CB8AC3E}">
        <p14:creationId xmlns:p14="http://schemas.microsoft.com/office/powerpoint/2010/main" val="3493941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738F35A0-2F0D-43DE-98C8-D78351E653D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836821" y="0"/>
            <a:ext cx="8518358" cy="6801481"/>
          </a:xfrm>
          <a:prstGeom prst="rect">
            <a:avLst/>
          </a:prstGeom>
        </p:spPr>
      </p:pic>
    </p:spTree>
    <p:extLst>
      <p:ext uri="{BB962C8B-B14F-4D97-AF65-F5344CB8AC3E}">
        <p14:creationId xmlns:p14="http://schemas.microsoft.com/office/powerpoint/2010/main" val="136075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863DFE8E-58ED-45B6-BD92-1748C0B24A9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 y="0"/>
            <a:ext cx="12201213" cy="5678905"/>
          </a:xfrm>
          <a:prstGeom prst="rect">
            <a:avLst/>
          </a:prstGeom>
        </p:spPr>
      </p:pic>
    </p:spTree>
    <p:extLst>
      <p:ext uri="{BB962C8B-B14F-4D97-AF65-F5344CB8AC3E}">
        <p14:creationId xmlns:p14="http://schemas.microsoft.com/office/powerpoint/2010/main" val="24549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243513-19BB-4433-B8A5-DC666DA653F0}"/>
              </a:ext>
            </a:extLst>
          </p:cNvPr>
          <p:cNvSpPr>
            <a:spLocks noGrp="1"/>
          </p:cNvSpPr>
          <p:nvPr>
            <p:ph type="title"/>
          </p:nvPr>
        </p:nvSpPr>
        <p:spPr/>
        <p:txBody>
          <a:bodyPr/>
          <a:lstStyle/>
          <a:p>
            <a:r>
              <a:rPr lang="el-GR" dirty="0"/>
              <a:t>Πηγές δεδομένων - πληροφορίες</a:t>
            </a:r>
            <a:endParaRPr lang="en-US" dirty="0"/>
          </a:p>
        </p:txBody>
      </p:sp>
      <p:sp>
        <p:nvSpPr>
          <p:cNvPr id="3" name="Θέση περιεχομένου 2">
            <a:extLst>
              <a:ext uri="{FF2B5EF4-FFF2-40B4-BE49-F238E27FC236}">
                <a16:creationId xmlns:a16="http://schemas.microsoft.com/office/drawing/2014/main" id="{65F35246-DCC1-413F-98B0-FDF650005FE7}"/>
              </a:ext>
            </a:extLst>
          </p:cNvPr>
          <p:cNvSpPr>
            <a:spLocks noGrp="1"/>
          </p:cNvSpPr>
          <p:nvPr>
            <p:ph idx="1"/>
          </p:nvPr>
        </p:nvSpPr>
        <p:spPr/>
        <p:txBody>
          <a:bodyPr>
            <a:normAutofit lnSpcReduction="10000"/>
          </a:bodyPr>
          <a:lstStyle/>
          <a:p>
            <a:r>
              <a:rPr lang="en-US" dirty="0">
                <a:hlinkClick r:id="rId2"/>
              </a:rPr>
              <a:t>https://www.arcgis.com/apps/MapJournal/index.html?appid=df264d01169a481c83fe4b4d19592938</a:t>
            </a:r>
            <a:endParaRPr lang="en-US" dirty="0"/>
          </a:p>
          <a:p>
            <a:r>
              <a:rPr lang="en-US" dirty="0">
                <a:hlinkClick r:id="rId3"/>
              </a:rPr>
              <a:t>https://usfs.maps.arcgis.com/home/item.html?id=1f548f54f6bf426ca3158afedd1c68ea</a:t>
            </a:r>
            <a:endParaRPr lang="en-US" dirty="0"/>
          </a:p>
          <a:p>
            <a:r>
              <a:rPr lang="en-US" dirty="0">
                <a:hlinkClick r:id="rId4"/>
              </a:rPr>
              <a:t>https://www.washingtonpost.com/graphics/2018/investigations/where-murders-go-unsolved/?utm_term=.eef07059aaf8</a:t>
            </a:r>
            <a:endParaRPr lang="en-US" dirty="0"/>
          </a:p>
          <a:p>
            <a:r>
              <a:rPr lang="en-US" dirty="0">
                <a:hlinkClick r:id="rId5"/>
              </a:rPr>
              <a:t>https://www.washingtonpost.com/graphics/2018/investigations/unsolved-homicide-database/</a:t>
            </a:r>
            <a:endParaRPr lang="el-GR" dirty="0"/>
          </a:p>
          <a:p>
            <a:r>
              <a:rPr lang="en-US" dirty="0">
                <a:hlinkClick r:id="rId6"/>
              </a:rPr>
              <a:t>https://github.com/washingtonpost/data-homicides</a:t>
            </a:r>
            <a:endParaRPr lang="el-GR" dirty="0"/>
          </a:p>
          <a:p>
            <a:r>
              <a:rPr lang="en-US" dirty="0">
                <a:hlinkClick r:id="rId7"/>
              </a:rPr>
              <a:t>https://www.icpsr.umich.edu/CrimeStat/</a:t>
            </a:r>
            <a:endParaRPr lang="en-US" dirty="0"/>
          </a:p>
        </p:txBody>
      </p:sp>
    </p:spTree>
    <p:extLst>
      <p:ext uri="{BB962C8B-B14F-4D97-AF65-F5344CB8AC3E}">
        <p14:creationId xmlns:p14="http://schemas.microsoft.com/office/powerpoint/2010/main" val="350883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57B306-F399-4208-9EC6-0B5077A81D2B}"/>
              </a:ext>
            </a:extLst>
          </p:cNvPr>
          <p:cNvSpPr>
            <a:spLocks noGrp="1"/>
          </p:cNvSpPr>
          <p:nvPr>
            <p:ph type="title"/>
          </p:nvPr>
        </p:nvSpPr>
        <p:spPr/>
        <p:txBody>
          <a:bodyPr/>
          <a:lstStyle/>
          <a:p>
            <a:r>
              <a:rPr lang="el-GR" dirty="0"/>
              <a:t>Βήματα</a:t>
            </a:r>
            <a:r>
              <a:rPr lang="en-US" dirty="0"/>
              <a:t> (1)</a:t>
            </a:r>
            <a:r>
              <a:rPr lang="el-GR" dirty="0"/>
              <a:t>:</a:t>
            </a:r>
            <a:endParaRPr lang="en-US" dirty="0"/>
          </a:p>
        </p:txBody>
      </p:sp>
      <p:sp>
        <p:nvSpPr>
          <p:cNvPr id="3" name="Θέση περιεχομένου 2">
            <a:extLst>
              <a:ext uri="{FF2B5EF4-FFF2-40B4-BE49-F238E27FC236}">
                <a16:creationId xmlns:a16="http://schemas.microsoft.com/office/drawing/2014/main" id="{F90A1D32-1411-4D83-BF51-109966B7F0B9}"/>
              </a:ext>
            </a:extLst>
          </p:cNvPr>
          <p:cNvSpPr>
            <a:spLocks noGrp="1"/>
          </p:cNvSpPr>
          <p:nvPr>
            <p:ph idx="1"/>
          </p:nvPr>
        </p:nvSpPr>
        <p:spPr/>
        <p:txBody>
          <a:bodyPr/>
          <a:lstStyle/>
          <a:p>
            <a:pPr marL="0" indent="0">
              <a:buNone/>
            </a:pPr>
            <a:r>
              <a:rPr lang="en-US" dirty="0"/>
              <a:t>1. </a:t>
            </a:r>
            <a:r>
              <a:rPr lang="el-GR" dirty="0"/>
              <a:t>Επιλογή πόλης</a:t>
            </a:r>
            <a:endParaRPr lang="en-US" dirty="0"/>
          </a:p>
          <a:p>
            <a:pPr marL="0" indent="0">
              <a:buNone/>
            </a:pPr>
            <a:r>
              <a:rPr lang="en-US" dirty="0"/>
              <a:t>2. </a:t>
            </a:r>
            <a:r>
              <a:rPr lang="el-GR" dirty="0"/>
              <a:t>Εξαγωγή του πολυγώνου και των σημειακών δεδομένων ανθρωποκτονιών σε μια βάση δεδομένων</a:t>
            </a:r>
            <a:endParaRPr lang="en-US" dirty="0"/>
          </a:p>
          <a:p>
            <a:pPr marL="0" indent="0">
              <a:buNone/>
            </a:pPr>
            <a:r>
              <a:rPr lang="en-US" dirty="0"/>
              <a:t>3. </a:t>
            </a:r>
            <a:r>
              <a:rPr lang="el-GR" dirty="0"/>
              <a:t>Λήψη των </a:t>
            </a:r>
            <a:r>
              <a:rPr lang="en-US" dirty="0"/>
              <a:t>Census Tracts – </a:t>
            </a:r>
            <a:r>
              <a:rPr lang="el-GR" dirty="0"/>
              <a:t>εξαγωγή όσων είναι στην πόλη που θα επιλέξετε</a:t>
            </a:r>
            <a:r>
              <a:rPr lang="en-US" dirty="0"/>
              <a:t> (Select layer by location)</a:t>
            </a:r>
            <a:r>
              <a:rPr lang="el-GR" dirty="0"/>
              <a:t>.</a:t>
            </a:r>
          </a:p>
          <a:p>
            <a:pPr marL="0" indent="0">
              <a:buNone/>
            </a:pPr>
            <a:r>
              <a:rPr lang="en-US" dirty="0"/>
              <a:t>4</a:t>
            </a:r>
            <a:r>
              <a:rPr lang="el-GR" dirty="0"/>
              <a:t>. </a:t>
            </a:r>
            <a:r>
              <a:rPr lang="en-US" dirty="0"/>
              <a:t>Copy features </a:t>
            </a:r>
            <a:r>
              <a:rPr lang="el-GR" dirty="0"/>
              <a:t>και </a:t>
            </a:r>
            <a:r>
              <a:rPr lang="en-US" dirty="0"/>
              <a:t>Aggregate</a:t>
            </a:r>
          </a:p>
          <a:p>
            <a:pPr marL="0" indent="0">
              <a:buNone/>
            </a:pPr>
            <a:r>
              <a:rPr lang="en-US" dirty="0"/>
              <a:t>5. Collect Events</a:t>
            </a:r>
            <a:endParaRPr lang="el-GR" dirty="0"/>
          </a:p>
          <a:p>
            <a:pPr marL="0" indent="0">
              <a:buNone/>
            </a:pPr>
            <a:r>
              <a:rPr lang="en-US" dirty="0"/>
              <a:t>6</a:t>
            </a:r>
            <a:r>
              <a:rPr lang="el-GR" dirty="0"/>
              <a:t>.</a:t>
            </a:r>
            <a:r>
              <a:rPr lang="en-US" dirty="0"/>
              <a:t> Spatial Autocorrelation (</a:t>
            </a:r>
            <a:r>
              <a:rPr lang="en-US" dirty="0" err="1"/>
              <a:t>Morans</a:t>
            </a:r>
            <a:r>
              <a:rPr lang="en-US" dirty="0"/>
              <a:t> I)</a:t>
            </a:r>
          </a:p>
          <a:p>
            <a:endParaRPr lang="en-US" dirty="0"/>
          </a:p>
        </p:txBody>
      </p:sp>
    </p:spTree>
    <p:extLst>
      <p:ext uri="{BB962C8B-B14F-4D97-AF65-F5344CB8AC3E}">
        <p14:creationId xmlns:p14="http://schemas.microsoft.com/office/powerpoint/2010/main" val="255479641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1729</Words>
  <Application>Microsoft Office PowerPoint</Application>
  <PresentationFormat>Ευρεία οθόνη</PresentationFormat>
  <Paragraphs>122</Paragraphs>
  <Slides>33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33</vt:i4>
      </vt:variant>
    </vt:vector>
  </HeadingPairs>
  <TitlesOfParts>
    <vt:vector size="38" baseType="lpstr">
      <vt:lpstr>Arial</vt:lpstr>
      <vt:lpstr>Calibri</vt:lpstr>
      <vt:lpstr>Calibri Light</vt:lpstr>
      <vt:lpstr>Times New Roman</vt:lpstr>
      <vt:lpstr>Θέμα του Office</vt:lpstr>
      <vt:lpstr>ΕΡΓΑΣΙΑ 1</vt:lpstr>
      <vt:lpstr>Στόχοι</vt:lpstr>
      <vt:lpstr>Λόγοι διεξαγωγής της ανάλυσης</vt:lpstr>
      <vt:lpstr>Ορισμοί</vt:lpstr>
      <vt:lpstr>Παρουσίαση του PowerPoint</vt:lpstr>
      <vt:lpstr>Παρουσίαση του PowerPoint</vt:lpstr>
      <vt:lpstr>Παρουσίαση του PowerPoint</vt:lpstr>
      <vt:lpstr>Πηγές δεδομένων - πληροφορίες</vt:lpstr>
      <vt:lpstr>Βήματα (1):</vt:lpstr>
      <vt:lpstr>1 &amp; 2: Επιλογή πόλης και εξαγωγή πολυγώνων</vt:lpstr>
      <vt:lpstr>3. Λήψη των Census Tracts</vt:lpstr>
      <vt:lpstr>Select layer by location</vt:lpstr>
      <vt:lpstr>4. Copy features και Integrate (100 m XY Tolerance)</vt:lpstr>
      <vt:lpstr>5. Collect Events</vt:lpstr>
      <vt:lpstr>6. Spatial Autocorrelation (Morans I)</vt:lpstr>
      <vt:lpstr>Παρουσίαση του PowerPoint</vt:lpstr>
      <vt:lpstr>Βήματα (2):</vt:lpstr>
      <vt:lpstr>Optimized Hotspot Analysis</vt:lpstr>
      <vt:lpstr>COUNT_INCIDENTS_WITHIN_AGGREGATION_POLYGONS</vt:lpstr>
      <vt:lpstr>Παρουσίαση του PowerPoint</vt:lpstr>
      <vt:lpstr>Τί βλέπουμε εδώ?</vt:lpstr>
      <vt:lpstr>Προσοχή!</vt:lpstr>
      <vt:lpstr>COUNT_INCIDENTS_WITHIN_FISHNET_POLYGONS</vt:lpstr>
      <vt:lpstr>Παρουσίαση του PowerPoint</vt:lpstr>
      <vt:lpstr>Επαλήθευση (1)</vt:lpstr>
      <vt:lpstr>Επαλήθευση (2)</vt:lpstr>
      <vt:lpstr>Παρουσίαση του PowerPoint</vt:lpstr>
      <vt:lpstr>Create Weighted Points by Snapping Nearby Incidents</vt:lpstr>
      <vt:lpstr>Στο Environments ορίστε το extent να είναι τα tracts σας, ομοίως και στο Raster Analysis το mask</vt:lpstr>
      <vt:lpstr>Παρουσίαση του PowerPoint</vt:lpstr>
      <vt:lpstr>Παρουσίαση του PowerPoint</vt:lpstr>
      <vt:lpstr>Advanced…</vt:lpstr>
      <vt:lpstr>5. Διαμοιρασμός αποτελεσμάτων -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ΕΡΓΑΣΤΗΡΙΟ 4</dc:title>
  <dc:creator>Παλαιολόγος Παλαιολόγου</dc:creator>
  <cp:lastModifiedBy>ΠΑΛΑΙΟΛΟΓΟΣ ΠΑΛΑΙΟΛΟΓΟΥ</cp:lastModifiedBy>
  <cp:revision>55</cp:revision>
  <dcterms:created xsi:type="dcterms:W3CDTF">2019-11-12T10:22:07Z</dcterms:created>
  <dcterms:modified xsi:type="dcterms:W3CDTF">2019-11-19T09:28:37Z</dcterms:modified>
</cp:coreProperties>
</file>