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2" r:id="rId2"/>
    <p:sldId id="303" r:id="rId3"/>
    <p:sldId id="304" r:id="rId4"/>
    <p:sldId id="269" r:id="rId5"/>
    <p:sldId id="275" r:id="rId6"/>
    <p:sldId id="276" r:id="rId7"/>
    <p:sldId id="277" r:id="rId8"/>
    <p:sldId id="278" r:id="rId9"/>
    <p:sldId id="279" r:id="rId10"/>
    <p:sldId id="293" r:id="rId11"/>
    <p:sldId id="294" r:id="rId12"/>
    <p:sldId id="295" r:id="rId13"/>
    <p:sldId id="285" r:id="rId14"/>
    <p:sldId id="286" r:id="rId15"/>
    <p:sldId id="287" r:id="rId16"/>
    <p:sldId id="297" r:id="rId17"/>
    <p:sldId id="288" r:id="rId18"/>
    <p:sldId id="302" r:id="rId19"/>
    <p:sldId id="289" r:id="rId20"/>
    <p:sldId id="300" r:id="rId21"/>
    <p:sldId id="290" r:id="rId22"/>
    <p:sldId id="291" r:id="rId2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42B19F-3521-4953-B402-4C01898EC5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039456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19080-F3E8-47CC-82FA-0DA20E9ED84B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19080-F3E8-47CC-82FA-0DA20E9ED84B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19080-F3E8-47CC-82FA-0DA20E9ED84B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4770A-B7CD-4D08-82B4-16E0A4BD14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DD409-5F26-40D9-96E9-E3915EF7B5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45A11-9F7C-4F0E-ABE5-DC7B3E3973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E4940-C6CC-4B5E-B471-D28055C4D8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59505-9F6E-41E7-90D8-FAB5C075BE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1871-ACF6-481C-A6E8-E07CED90C0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56453-B4A8-4A19-B17C-9D47F086AC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431E-A33D-4BA6-8DF9-3D427EE5AC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2BA66-206D-49D0-92B6-D199154FEA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74C9-D686-43CE-8A03-906A9C4C7B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DA98C-43E4-4354-B6D3-7E38CED44A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81E719-4DAB-4730-AC28-AE1221FCE9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eaLnBrk="1" hangingPunct="1"/>
            <a:endParaRPr lang="en-US" sz="2400" dirty="0" smtClean="0">
              <a:latin typeface="Verdana" pitchFamily="34" charset="0"/>
            </a:endParaRPr>
          </a:p>
          <a:p>
            <a:pPr eaLnBrk="1" hangingPunct="1"/>
            <a:r>
              <a:rPr lang="el-GR" sz="2400" dirty="0" smtClean="0">
                <a:latin typeface="Verdana" pitchFamily="34" charset="0"/>
              </a:rPr>
              <a:t>Αχιλλέας </a:t>
            </a:r>
            <a:r>
              <a:rPr lang="el-GR" sz="2400" dirty="0" smtClean="0">
                <a:latin typeface="Verdana" pitchFamily="34" charset="0"/>
              </a:rPr>
              <a:t>Μητσός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Οικονομία και Περιβάλλον Ι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b="1" dirty="0">
                <a:latin typeface="Verdana" pitchFamily="34" charset="0"/>
              </a:rPr>
              <a:t>2</a:t>
            </a:r>
            <a:r>
              <a:rPr lang="el-GR" sz="2200" b="1" dirty="0" smtClean="0">
                <a:latin typeface="Verdana" pitchFamily="34" charset="0"/>
              </a:rPr>
              <a:t> – </a:t>
            </a:r>
            <a:r>
              <a:rPr lang="el-GR" sz="2400" b="1" dirty="0">
                <a:latin typeface="Verdana" pitchFamily="34" charset="0"/>
              </a:rPr>
              <a:t>Αλληλεξάρτηση και τα οφέλη του εμπορίου</a:t>
            </a:r>
          </a:p>
          <a:p>
            <a:pPr algn="l" eaLnBrk="1" hangingPunct="1"/>
            <a:endParaRPr lang="en-US" sz="2200" b="1" dirty="0" smtClean="0">
              <a:latin typeface="Verdana" pitchFamily="34" charset="0"/>
            </a:endParaRPr>
          </a:p>
        </p:txBody>
      </p:sp>
      <p:pic>
        <p:nvPicPr>
          <p:cNvPr id="6" name="Εικόνα 1" descr="image0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32656"/>
            <a:ext cx="8064896" cy="79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Λογότυπο επιχειρησιακού προγράμματος εκπαίδευσης και δια βίου μάθησης&#10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63949" y="5085184"/>
            <a:ext cx="37242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2"/>
            <a:ext cx="8353425" cy="6022999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1400" b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1400" b="1" dirty="0" smtClean="0">
                <a:latin typeface="Verdana" pitchFamily="34" charset="0"/>
              </a:rPr>
              <a:t>		</a:t>
            </a:r>
            <a:r>
              <a:rPr lang="el-GR" sz="2000" b="1" u="sng" dirty="0" smtClean="0">
                <a:latin typeface="Verdana" pitchFamily="34" charset="0"/>
              </a:rPr>
              <a:t>Καμπύλη παραγωγικών δυνατοτήτων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b="1" dirty="0" smtClean="0">
                <a:latin typeface="Verdana" pitchFamily="34" charset="0"/>
              </a:rPr>
              <a:t>	</a:t>
            </a:r>
            <a:r>
              <a:rPr lang="el-GR" sz="1800" b="1" u="sng" dirty="0" smtClean="0">
                <a:latin typeface="Verdana" pitchFamily="34" charset="0"/>
              </a:rPr>
              <a:t>Γεωργός</a:t>
            </a:r>
            <a:r>
              <a:rPr lang="el-GR" sz="1800" b="1" dirty="0" smtClean="0">
                <a:latin typeface="Verdana" pitchFamily="34" charset="0"/>
              </a:rPr>
              <a:t>				</a:t>
            </a:r>
            <a:endParaRPr lang="el-GR" sz="18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Κρέας					</a:t>
            </a: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        					 </a:t>
            </a:r>
          </a:p>
          <a:p>
            <a:pPr algn="l" eaLnBrk="1" hangingPunct="1"/>
            <a:r>
              <a:rPr lang="el-GR" sz="1400" b="1" dirty="0" smtClean="0">
                <a:latin typeface="Verdana" pitchFamily="34" charset="0"/>
              </a:rPr>
              <a:t>        </a:t>
            </a:r>
            <a:r>
              <a:rPr lang="el-GR" sz="1400" dirty="0" smtClean="0">
                <a:latin typeface="Verdana" pitchFamily="34" charset="0"/>
              </a:rPr>
              <a:t>8</a:t>
            </a:r>
            <a:r>
              <a:rPr lang="el-GR" sz="1400" b="1" dirty="0" smtClean="0">
                <a:latin typeface="Verdana" pitchFamily="34" charset="0"/>
              </a:rPr>
              <a:t>			</a:t>
            </a:r>
          </a:p>
          <a:p>
            <a:pPr algn="l" eaLnBrk="1" hangingPunct="1"/>
            <a:endParaRPr lang="el-GR" sz="1400" b="1" dirty="0" smtClean="0">
              <a:latin typeface="Verdana" pitchFamily="34" charset="0"/>
            </a:endParaRPr>
          </a:p>
          <a:p>
            <a:pPr algn="l" eaLnBrk="1" hangingPunct="1"/>
            <a:endParaRPr lang="el-GR" sz="1400" b="1" dirty="0" smtClean="0">
              <a:latin typeface="Verdana" pitchFamily="34" charset="0"/>
            </a:endParaRPr>
          </a:p>
          <a:p>
            <a:pPr algn="l" eaLnBrk="1" hangingPunct="1"/>
            <a:endParaRPr lang="el-GR" sz="1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b="1" dirty="0" smtClean="0">
                <a:latin typeface="Verdana" pitchFamily="34" charset="0"/>
              </a:rPr>
              <a:t>         </a:t>
            </a:r>
            <a:r>
              <a:rPr lang="el-GR" sz="1400" dirty="0" smtClean="0">
                <a:latin typeface="Verdana" pitchFamily="34" charset="0"/>
              </a:rPr>
              <a:t>0</a:t>
            </a:r>
            <a:r>
              <a:rPr lang="el-GR" sz="1400" b="1" dirty="0" smtClean="0">
                <a:latin typeface="Verdana" pitchFamily="34" charset="0"/>
              </a:rPr>
              <a:t>			</a:t>
            </a:r>
            <a:r>
              <a:rPr lang="el-GR" sz="1200" dirty="0" smtClean="0">
                <a:latin typeface="Verdana" pitchFamily="34" charset="0"/>
              </a:rPr>
              <a:t>32      </a:t>
            </a:r>
            <a:r>
              <a:rPr lang="el-GR" sz="1400" dirty="0" smtClean="0">
                <a:latin typeface="Verdana" pitchFamily="34" charset="0"/>
              </a:rPr>
              <a:t>Πατάτες</a:t>
            </a:r>
            <a:r>
              <a:rPr lang="el-GR" sz="1200" dirty="0" smtClean="0">
                <a:latin typeface="Verdana" pitchFamily="34" charset="0"/>
              </a:rPr>
              <a:t>		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2555776" y="1052736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259632" y="1772816"/>
            <a:ext cx="0" cy="12961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259632" y="3068960"/>
            <a:ext cx="26642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272198" y="2132856"/>
            <a:ext cx="2232248" cy="936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5694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2"/>
            <a:ext cx="8353425" cy="6022999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1400" b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1400" b="1" dirty="0" smtClean="0">
                <a:latin typeface="Verdana" pitchFamily="34" charset="0"/>
              </a:rPr>
              <a:t>		</a:t>
            </a:r>
            <a:r>
              <a:rPr lang="el-GR" sz="2000" b="1" u="sng" dirty="0" smtClean="0">
                <a:latin typeface="Verdana" pitchFamily="34" charset="0"/>
              </a:rPr>
              <a:t>Καμπύλη παραγωγικών δυνατοτήτων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b="1" dirty="0" smtClean="0">
                <a:latin typeface="Verdana" pitchFamily="34" charset="0"/>
              </a:rPr>
              <a:t>	</a:t>
            </a:r>
            <a:r>
              <a:rPr lang="el-GR" sz="1800" b="1" u="sng" dirty="0" smtClean="0">
                <a:latin typeface="Verdana" pitchFamily="34" charset="0"/>
              </a:rPr>
              <a:t>Γεωργός</a:t>
            </a:r>
            <a:r>
              <a:rPr lang="el-GR" sz="1800" b="1" dirty="0" smtClean="0">
                <a:latin typeface="Verdana" pitchFamily="34" charset="0"/>
              </a:rPr>
              <a:t>				</a:t>
            </a:r>
            <a:endParaRPr lang="el-GR" sz="18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Κρέας					</a:t>
            </a: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        					 </a:t>
            </a:r>
          </a:p>
          <a:p>
            <a:pPr algn="l" eaLnBrk="1" hangingPunct="1"/>
            <a:r>
              <a:rPr lang="el-GR" sz="1400" b="1" dirty="0" smtClean="0">
                <a:latin typeface="Verdana" pitchFamily="34" charset="0"/>
              </a:rPr>
              <a:t>        </a:t>
            </a:r>
            <a:r>
              <a:rPr lang="el-GR" sz="1400" dirty="0" smtClean="0">
                <a:latin typeface="Verdana" pitchFamily="34" charset="0"/>
              </a:rPr>
              <a:t>8</a:t>
            </a:r>
            <a:r>
              <a:rPr lang="el-GR" sz="1400" b="1" dirty="0" smtClean="0">
                <a:latin typeface="Verdana" pitchFamily="34" charset="0"/>
              </a:rPr>
              <a:t>			</a:t>
            </a:r>
          </a:p>
          <a:p>
            <a:pPr algn="l" eaLnBrk="1" hangingPunct="1"/>
            <a:endParaRPr lang="el-GR" sz="1400" b="1" dirty="0" smtClean="0">
              <a:latin typeface="Verdana" pitchFamily="34" charset="0"/>
            </a:endParaRPr>
          </a:p>
          <a:p>
            <a:pPr algn="l" eaLnBrk="1" hangingPunct="1"/>
            <a:endParaRPr lang="el-GR" sz="1400" b="1" dirty="0" smtClean="0">
              <a:latin typeface="Verdana" pitchFamily="34" charset="0"/>
            </a:endParaRPr>
          </a:p>
          <a:p>
            <a:pPr algn="l" eaLnBrk="1" hangingPunct="1"/>
            <a:endParaRPr lang="el-GR" sz="1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b="1" dirty="0" smtClean="0">
                <a:latin typeface="Verdana" pitchFamily="34" charset="0"/>
              </a:rPr>
              <a:t>         </a:t>
            </a:r>
            <a:r>
              <a:rPr lang="el-GR" sz="1400" dirty="0" smtClean="0">
                <a:latin typeface="Verdana" pitchFamily="34" charset="0"/>
              </a:rPr>
              <a:t>0</a:t>
            </a:r>
            <a:r>
              <a:rPr lang="el-GR" sz="1400" b="1" dirty="0" smtClean="0">
                <a:latin typeface="Verdana" pitchFamily="34" charset="0"/>
              </a:rPr>
              <a:t>			</a:t>
            </a:r>
            <a:r>
              <a:rPr lang="el-GR" sz="1200" dirty="0" smtClean="0">
                <a:latin typeface="Verdana" pitchFamily="34" charset="0"/>
              </a:rPr>
              <a:t>32      </a:t>
            </a:r>
            <a:r>
              <a:rPr lang="el-GR" sz="1400" dirty="0" smtClean="0">
                <a:latin typeface="Verdana" pitchFamily="34" charset="0"/>
              </a:rPr>
              <a:t>Πατάτες</a:t>
            </a:r>
            <a:r>
              <a:rPr lang="el-GR" sz="1200" dirty="0" smtClean="0">
                <a:latin typeface="Verdana" pitchFamily="34" charset="0"/>
              </a:rPr>
              <a:t>		</a:t>
            </a:r>
            <a:r>
              <a:rPr lang="el-GR" sz="1200" b="1" u="sng" dirty="0">
                <a:latin typeface="Verdana" pitchFamily="34" charset="0"/>
              </a:rPr>
              <a:t> </a:t>
            </a:r>
            <a:r>
              <a:rPr lang="el-GR" sz="2000" b="1" u="sng" dirty="0">
                <a:latin typeface="Verdana" pitchFamily="34" charset="0"/>
              </a:rPr>
              <a:t>Κτηνοτρόφος </a:t>
            </a:r>
            <a:r>
              <a:rPr lang="el-GR" sz="1200" dirty="0" smtClean="0">
                <a:latin typeface="Verdana" pitchFamily="34" charset="0"/>
              </a:rPr>
              <a:t>		</a:t>
            </a:r>
            <a:endParaRPr lang="el-GR" sz="1200" b="1" dirty="0">
              <a:latin typeface="Verdana" pitchFamily="34" charset="0"/>
            </a:endParaRPr>
          </a:p>
          <a:p>
            <a:pPr algn="l" eaLnBrk="1" hangingPunct="1"/>
            <a:r>
              <a:rPr lang="el-GR" sz="1200" b="1" dirty="0" smtClean="0">
                <a:latin typeface="Verdana" pitchFamily="34" charset="0"/>
              </a:rPr>
              <a:t>					</a:t>
            </a:r>
            <a:r>
              <a:rPr lang="el-GR" sz="1400" dirty="0" smtClean="0">
                <a:latin typeface="Verdana" pitchFamily="34" charset="0"/>
              </a:rPr>
              <a:t>Κρέας</a:t>
            </a:r>
          </a:p>
          <a:p>
            <a:pPr algn="l" eaLnBrk="1" hangingPunct="1"/>
            <a:r>
              <a:rPr lang="el-GR" sz="1400" dirty="0">
                <a:latin typeface="Verdana" pitchFamily="34" charset="0"/>
              </a:rPr>
              <a:t>	</a:t>
            </a:r>
            <a:r>
              <a:rPr lang="el-GR" sz="1400" dirty="0" smtClean="0">
                <a:latin typeface="Verdana" pitchFamily="34" charset="0"/>
              </a:rPr>
              <a:t>				      24</a:t>
            </a:r>
          </a:p>
          <a:p>
            <a:pPr algn="l" eaLnBrk="1" hangingPunct="1"/>
            <a:endParaRPr lang="el-GR" sz="1400" dirty="0">
              <a:latin typeface="Verdana" pitchFamily="34" charset="0"/>
            </a:endParaRPr>
          </a:p>
          <a:p>
            <a:pPr algn="l" eaLnBrk="1" hangingPunct="1"/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endParaRPr lang="el-GR" sz="1400" dirty="0">
              <a:latin typeface="Verdana" pitchFamily="34" charset="0"/>
            </a:endParaRPr>
          </a:p>
          <a:p>
            <a:pPr algn="l" eaLnBrk="1" hangingPunct="1"/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>
                <a:latin typeface="Verdana" pitchFamily="34" charset="0"/>
              </a:rPr>
              <a:t>	</a:t>
            </a:r>
            <a:r>
              <a:rPr lang="el-GR" sz="1400" dirty="0" smtClean="0">
                <a:latin typeface="Verdana" pitchFamily="34" charset="0"/>
              </a:rPr>
              <a:t>				       0			  Πατάτες</a:t>
            </a:r>
          </a:p>
          <a:p>
            <a:pPr algn="l" eaLnBrk="1" hangingPunct="1"/>
            <a:r>
              <a:rPr lang="el-GR" sz="1200" dirty="0">
                <a:latin typeface="Verdana" pitchFamily="34" charset="0"/>
              </a:rPr>
              <a:t>	</a:t>
            </a:r>
            <a:r>
              <a:rPr lang="el-GR" sz="1200" dirty="0" smtClean="0">
                <a:latin typeface="Verdana" pitchFamily="34" charset="0"/>
              </a:rPr>
              <a:t>						    48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2555776" y="1052736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259632" y="1772816"/>
            <a:ext cx="0" cy="12961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796136" y="3717032"/>
            <a:ext cx="0" cy="15121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259632" y="3068960"/>
            <a:ext cx="26642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796136" y="5229200"/>
            <a:ext cx="21602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796136" y="3861048"/>
            <a:ext cx="1584176" cy="13681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272198" y="2132856"/>
            <a:ext cx="2232248" cy="936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9543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200" u="sng" dirty="0" smtClean="0">
                <a:latin typeface="Verdana" pitchFamily="34" charset="0"/>
              </a:rPr>
              <a:t>Χωρίς εμπόριο</a:t>
            </a:r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</a:t>
            </a:r>
            <a:r>
              <a:rPr lang="el-GR" sz="1600" u="sng" dirty="0" smtClean="0">
                <a:latin typeface="Verdana" pitchFamily="34" charset="0"/>
              </a:rPr>
              <a:t>Γεωργός</a:t>
            </a:r>
            <a:r>
              <a:rPr lang="el-GR" sz="1600" dirty="0" smtClean="0">
                <a:latin typeface="Verdana" pitchFamily="34" charset="0"/>
              </a:rPr>
              <a:t>		  </a:t>
            </a:r>
            <a:r>
              <a:rPr lang="el-GR" sz="1600" u="sng" dirty="0" smtClean="0">
                <a:latin typeface="Verdana" pitchFamily="34" charset="0"/>
              </a:rPr>
              <a:t>Κτηνοτρόφος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Κρέας	Πατάτες		Κρέας	Πατάτες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Παραγωγή	   4</a:t>
            </a:r>
            <a:r>
              <a:rPr lang="el-GR" sz="1600" dirty="0">
                <a:latin typeface="Verdana" pitchFamily="34" charset="0"/>
              </a:rPr>
              <a:t> </a:t>
            </a:r>
            <a:r>
              <a:rPr lang="el-GR" sz="1600" dirty="0" smtClean="0">
                <a:latin typeface="Verdana" pitchFamily="34" charset="0"/>
              </a:rPr>
              <a:t>    &amp;	    16		   12    &amp;	    24	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Κατανάλωση	   4     &amp;	    16		   12    &amp;	    24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</a:t>
            </a:r>
          </a:p>
          <a:p>
            <a:pPr algn="l" eaLnBrk="1" hangingPunct="1"/>
            <a:r>
              <a:rPr lang="el-GR" sz="2000" i="1" dirty="0">
                <a:latin typeface="Verdana" pitchFamily="34" charset="0"/>
              </a:rPr>
              <a:t>	</a:t>
            </a:r>
            <a:r>
              <a:rPr lang="el-GR" sz="2000" i="1" dirty="0" smtClean="0">
                <a:latin typeface="Verdana" pitchFamily="34" charset="0"/>
              </a:rPr>
              <a:t>Συνολική παραγωγή:		κρέας 16 κιλά</a:t>
            </a:r>
          </a:p>
          <a:p>
            <a:pPr algn="l" eaLnBrk="1" hangingPunct="1"/>
            <a:r>
              <a:rPr lang="el-GR" sz="2000" i="1" dirty="0" smtClean="0">
                <a:latin typeface="Verdana" pitchFamily="34" charset="0"/>
              </a:rPr>
              <a:t>					Πατάτες 40 κιλά	</a:t>
            </a:r>
          </a:p>
          <a:p>
            <a:pPr algn="l" eaLnBrk="1" hangingPunct="1"/>
            <a:endParaRPr lang="el-GR" sz="2000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i="1" dirty="0" smtClean="0">
                <a:latin typeface="Verdana" pitchFamily="34" charset="0"/>
              </a:rPr>
              <a:t>	Συνολική κατανάλωση</a:t>
            </a:r>
            <a:r>
              <a:rPr lang="el-GR" sz="2000" i="1" dirty="0">
                <a:latin typeface="Verdana" pitchFamily="34" charset="0"/>
              </a:rPr>
              <a:t>:	κρέας 16 κιλά</a:t>
            </a:r>
          </a:p>
          <a:p>
            <a:pPr algn="l" eaLnBrk="1" hangingPunct="1"/>
            <a:r>
              <a:rPr lang="el-GR" sz="2000" i="1" dirty="0">
                <a:latin typeface="Verdana" pitchFamily="34" charset="0"/>
              </a:rPr>
              <a:t>					Πατάτες 40 κιλά	</a:t>
            </a:r>
          </a:p>
          <a:p>
            <a:pPr algn="l" eaLnBrk="1" hangingPunct="1"/>
            <a:endParaRPr lang="el-GR" sz="2000" i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794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200" u="sng" dirty="0" smtClean="0">
                <a:latin typeface="Verdana" pitchFamily="34" charset="0"/>
              </a:rPr>
              <a:t>Χωρίς εμπόριο</a:t>
            </a:r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</a:t>
            </a:r>
            <a:r>
              <a:rPr lang="el-GR" sz="1600" u="sng" dirty="0" smtClean="0">
                <a:latin typeface="Verdana" pitchFamily="34" charset="0"/>
              </a:rPr>
              <a:t>Γεωργός</a:t>
            </a:r>
            <a:r>
              <a:rPr lang="el-GR" sz="1600" dirty="0" smtClean="0">
                <a:latin typeface="Verdana" pitchFamily="34" charset="0"/>
              </a:rPr>
              <a:t>		  </a:t>
            </a:r>
            <a:r>
              <a:rPr lang="el-GR" sz="1600" u="sng" dirty="0" smtClean="0">
                <a:latin typeface="Verdana" pitchFamily="34" charset="0"/>
              </a:rPr>
              <a:t>Κτηνοτρόφος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Κρέας	Πατάτες		Κρέας	Πατάτες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Παραγωγή	   4	    16		   12	    24	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Κατανάλωση	   4	    16		   12	    24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</a:t>
            </a:r>
          </a:p>
          <a:p>
            <a:pPr algn="l" eaLnBrk="1" hangingPunct="1"/>
            <a:r>
              <a:rPr lang="el-GR" sz="1600" i="1" dirty="0" smtClean="0">
                <a:latin typeface="Verdana" pitchFamily="34" charset="0"/>
              </a:rPr>
              <a:t>    Συνολική παραγωγή/κατανάλωση:	κρέας 16 κιλά</a:t>
            </a:r>
          </a:p>
          <a:p>
            <a:pPr algn="l" eaLnBrk="1" hangingPunct="1"/>
            <a:r>
              <a:rPr lang="el-GR" sz="1600" i="1" dirty="0" smtClean="0">
                <a:latin typeface="Verdana" pitchFamily="34" charset="0"/>
              </a:rPr>
              <a:t>					Πατάτες 40 κιλά	</a:t>
            </a:r>
          </a:p>
          <a:p>
            <a:pPr algn="l" eaLnBrk="1" hangingPunct="1"/>
            <a:r>
              <a:rPr lang="el-GR" sz="2200" u="sng" dirty="0" smtClean="0">
                <a:latin typeface="Verdana" pitchFamily="34" charset="0"/>
              </a:rPr>
              <a:t>Με εμπόριο</a:t>
            </a:r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</a:t>
            </a:r>
            <a:r>
              <a:rPr lang="el-GR" sz="1600" u="sng" dirty="0" smtClean="0">
                <a:latin typeface="Verdana" pitchFamily="34" charset="0"/>
              </a:rPr>
              <a:t>Γεωργός</a:t>
            </a:r>
            <a:r>
              <a:rPr lang="el-GR" sz="1600" dirty="0" smtClean="0">
                <a:latin typeface="Verdana" pitchFamily="34" charset="0"/>
              </a:rPr>
              <a:t>		  </a:t>
            </a:r>
            <a:r>
              <a:rPr lang="el-GR" sz="1600" u="sng" dirty="0" smtClean="0">
                <a:latin typeface="Verdana" pitchFamily="34" charset="0"/>
              </a:rPr>
              <a:t>Κτηνοτρόφος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Κρέας	Πατάτες		Κρέας	Πατάτες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Παραγωγή	   0	    32		   18	    12	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Πώληση			    15		     5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Αγορά		   5				    15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Κατανάλωση	   5	    17		   13	    27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</a:t>
            </a:r>
            <a:endParaRPr lang="el-GR" sz="2000" i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347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200" u="sng" dirty="0" smtClean="0">
                <a:latin typeface="Verdana" pitchFamily="34" charset="0"/>
              </a:rPr>
              <a:t>Χωρίς εμπόριο</a:t>
            </a:r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</a:t>
            </a:r>
            <a:r>
              <a:rPr lang="el-GR" sz="1600" u="sng" dirty="0" smtClean="0">
                <a:latin typeface="Verdana" pitchFamily="34" charset="0"/>
              </a:rPr>
              <a:t>Γεωργός</a:t>
            </a:r>
            <a:r>
              <a:rPr lang="el-GR" sz="1600" dirty="0" smtClean="0">
                <a:latin typeface="Verdana" pitchFamily="34" charset="0"/>
              </a:rPr>
              <a:t>		  </a:t>
            </a:r>
            <a:r>
              <a:rPr lang="el-GR" sz="1600" u="sng" dirty="0" smtClean="0">
                <a:latin typeface="Verdana" pitchFamily="34" charset="0"/>
              </a:rPr>
              <a:t>Κτηνοτρόφος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Κρέας	Πατάτες		Κρέας	Πατάτες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Παραγωγή	   4	    16		   12	    24	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Κατανάλωση	   4	    16		   12	    24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</a:t>
            </a:r>
          </a:p>
          <a:p>
            <a:pPr algn="l" eaLnBrk="1" hangingPunct="1"/>
            <a:r>
              <a:rPr lang="el-GR" sz="1600" i="1" dirty="0" smtClean="0">
                <a:latin typeface="Verdana" pitchFamily="34" charset="0"/>
              </a:rPr>
              <a:t>    Συνολική παραγωγή/κατανάλωση:	κρέας 16 κιλά</a:t>
            </a:r>
          </a:p>
          <a:p>
            <a:pPr algn="l" eaLnBrk="1" hangingPunct="1"/>
            <a:r>
              <a:rPr lang="el-GR" sz="1600" i="1" dirty="0" smtClean="0">
                <a:latin typeface="Verdana" pitchFamily="34" charset="0"/>
              </a:rPr>
              <a:t>					Πατάτες 40 κιλά	</a:t>
            </a:r>
          </a:p>
          <a:p>
            <a:pPr algn="l" eaLnBrk="1" hangingPunct="1"/>
            <a:r>
              <a:rPr lang="el-GR" sz="2200" u="sng" dirty="0" smtClean="0">
                <a:latin typeface="Verdana" pitchFamily="34" charset="0"/>
              </a:rPr>
              <a:t>Με εμπόριο</a:t>
            </a:r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</a:t>
            </a:r>
            <a:r>
              <a:rPr lang="el-GR" sz="1600" u="sng" dirty="0" smtClean="0">
                <a:latin typeface="Verdana" pitchFamily="34" charset="0"/>
              </a:rPr>
              <a:t>Γεωργός</a:t>
            </a:r>
            <a:r>
              <a:rPr lang="el-GR" sz="1600" dirty="0" smtClean="0">
                <a:latin typeface="Verdana" pitchFamily="34" charset="0"/>
              </a:rPr>
              <a:t>		  </a:t>
            </a:r>
            <a:r>
              <a:rPr lang="el-GR" sz="1600" u="sng" dirty="0" smtClean="0">
                <a:latin typeface="Verdana" pitchFamily="34" charset="0"/>
              </a:rPr>
              <a:t>Κτηνοτρόφος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Κρέας	Πατάτες		Κρέας	Πατάτες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Παραγωγή	   0	    32		   18	    12	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Πώληση			    15		     5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Αγορά		   5				    15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Κατανάλωση	   5	    17		   13	    27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</a:t>
            </a:r>
            <a:r>
              <a:rPr lang="el-GR" sz="1600" i="1" dirty="0" smtClean="0">
                <a:latin typeface="Verdana" pitchFamily="34" charset="0"/>
              </a:rPr>
              <a:t>+1	    </a:t>
            </a:r>
            <a:r>
              <a:rPr lang="el-GR" sz="1600" i="1" dirty="0" err="1" smtClean="0">
                <a:latin typeface="Verdana" pitchFamily="34" charset="0"/>
              </a:rPr>
              <a:t>+1</a:t>
            </a:r>
            <a:r>
              <a:rPr lang="el-GR" sz="1600" i="1" dirty="0" smtClean="0">
                <a:latin typeface="Verdana" pitchFamily="34" charset="0"/>
              </a:rPr>
              <a:t>		   </a:t>
            </a:r>
            <a:r>
              <a:rPr lang="el-GR" sz="1600" i="1" dirty="0" err="1" smtClean="0">
                <a:latin typeface="Verdana" pitchFamily="34" charset="0"/>
              </a:rPr>
              <a:t>+1</a:t>
            </a:r>
            <a:r>
              <a:rPr lang="el-GR" sz="1600" i="1" dirty="0" smtClean="0">
                <a:latin typeface="Verdana" pitchFamily="34" charset="0"/>
              </a:rPr>
              <a:t>	    +3</a:t>
            </a:r>
            <a:r>
              <a:rPr lang="el-GR" sz="1600" dirty="0" smtClean="0">
                <a:latin typeface="Verdana" pitchFamily="34" charset="0"/>
              </a:rPr>
              <a:t>	</a:t>
            </a:r>
          </a:p>
          <a:p>
            <a:pPr algn="l" eaLnBrk="1" hangingPunct="1"/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i="1" dirty="0" smtClean="0">
                <a:latin typeface="Verdana" pitchFamily="34" charset="0"/>
              </a:rPr>
              <a:t>    Συνολική παραγωγή/κατανάλωση:	κρέας 18 κιλά (+2)</a:t>
            </a:r>
          </a:p>
          <a:p>
            <a:pPr algn="l" eaLnBrk="1" hangingPunct="1"/>
            <a:r>
              <a:rPr lang="el-GR" sz="1600" i="1" dirty="0" smtClean="0">
                <a:latin typeface="Verdana" pitchFamily="34" charset="0"/>
              </a:rPr>
              <a:t>					Πατάτες 44 κιλά (+4)</a:t>
            </a:r>
          </a:p>
          <a:p>
            <a:pPr algn="l" eaLnBrk="1" hangingPunct="1"/>
            <a:endParaRPr lang="el-GR" sz="2000" i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366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200" b="1" dirty="0" smtClean="0">
              <a:latin typeface="Verdana" pitchFamily="34" charset="0"/>
            </a:endParaRPr>
          </a:p>
          <a:p>
            <a:pPr eaLnBrk="1" hangingPunct="1"/>
            <a:r>
              <a:rPr lang="el-GR" sz="2200" b="1" u="sng" dirty="0" smtClean="0">
                <a:latin typeface="Verdana" pitchFamily="34" charset="0"/>
              </a:rPr>
              <a:t>Απόλυτο </a:t>
            </a:r>
            <a:r>
              <a:rPr lang="el-GR" sz="2200" b="1" u="sng" dirty="0" err="1" smtClean="0">
                <a:latin typeface="Verdana" pitchFamily="34" charset="0"/>
              </a:rPr>
              <a:t>πλεόνεκτημα</a:t>
            </a:r>
            <a:r>
              <a:rPr lang="el-GR" sz="2200" b="1" u="sng" dirty="0" smtClean="0">
                <a:latin typeface="Verdana" pitchFamily="34" charset="0"/>
              </a:rPr>
              <a:t>:</a:t>
            </a:r>
          </a:p>
          <a:p>
            <a:pPr algn="l" eaLnBrk="1" hangingPunct="1"/>
            <a:endParaRPr lang="el-GR" sz="20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u="sng" dirty="0" smtClean="0">
                <a:latin typeface="Verdana" pitchFamily="34" charset="0"/>
              </a:rPr>
              <a:t>Παραγωγή ανά ώρα (κιλά)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</a:t>
            </a:r>
            <a:r>
              <a:rPr lang="el-GR" sz="2000" u="sng" dirty="0" smtClean="0">
                <a:latin typeface="Verdana" pitchFamily="34" charset="0"/>
              </a:rPr>
              <a:t>κρέας</a:t>
            </a:r>
            <a:r>
              <a:rPr lang="el-GR" sz="2000" dirty="0" smtClean="0">
                <a:latin typeface="Verdana" pitchFamily="34" charset="0"/>
              </a:rPr>
              <a:t>		</a:t>
            </a:r>
            <a:r>
              <a:rPr lang="el-GR" sz="2000" u="sng" dirty="0" smtClean="0">
                <a:latin typeface="Verdana" pitchFamily="34" charset="0"/>
              </a:rPr>
              <a:t>πατάτες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Α (γεωργός)		   1/6		  1/1,5</a:t>
            </a:r>
          </a:p>
          <a:p>
            <a:pPr algn="l" eaLnBrk="1" hangingPunct="1"/>
            <a:r>
              <a:rPr lang="el-GR" sz="2000" b="1" i="1" dirty="0" smtClean="0">
                <a:latin typeface="Verdana" pitchFamily="34" charset="0"/>
              </a:rPr>
              <a:t>Β (κτηνοτρόφος)	   1/2		     1</a:t>
            </a:r>
          </a:p>
          <a:p>
            <a:pPr algn="l" eaLnBrk="1" hangingPunct="1"/>
            <a:endParaRPr lang="el-GR" sz="20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u="sng" dirty="0" smtClean="0">
                <a:latin typeface="Verdana" pitchFamily="34" charset="0"/>
              </a:rPr>
              <a:t>Παραγόμενη ποσότητα (</a:t>
            </a:r>
            <a:r>
              <a:rPr lang="en-US" sz="2000" u="sng" dirty="0" smtClean="0">
                <a:latin typeface="Verdana" pitchFamily="34" charset="0"/>
              </a:rPr>
              <a:t>kg</a:t>
            </a:r>
            <a:r>
              <a:rPr lang="el-GR" sz="2000" u="sng" dirty="0" smtClean="0">
                <a:latin typeface="Verdana" pitchFamily="34" charset="0"/>
              </a:rPr>
              <a:t>) ανά εβδομάδα (48 </a:t>
            </a:r>
            <a:r>
              <a:rPr lang="el-GR" sz="2000" u="sng" dirty="0" err="1" smtClean="0">
                <a:latin typeface="Verdana" pitchFamily="34" charset="0"/>
              </a:rPr>
              <a:t>ώρ</a:t>
            </a:r>
            <a:r>
              <a:rPr lang="en-US" sz="2000" u="sng" dirty="0" smtClean="0">
                <a:latin typeface="Verdana" pitchFamily="34" charset="0"/>
              </a:rPr>
              <a:t>.</a:t>
            </a:r>
            <a:r>
              <a:rPr lang="el-GR" sz="2000" u="sng" dirty="0" smtClean="0">
                <a:latin typeface="Verdana" pitchFamily="34" charset="0"/>
              </a:rPr>
              <a:t>)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</a:t>
            </a:r>
            <a:r>
              <a:rPr lang="el-GR" sz="2000" u="sng" dirty="0" smtClean="0">
                <a:latin typeface="Verdana" pitchFamily="34" charset="0"/>
              </a:rPr>
              <a:t>κρέας</a:t>
            </a:r>
            <a:r>
              <a:rPr lang="el-GR" sz="2000" dirty="0" smtClean="0">
                <a:latin typeface="Verdana" pitchFamily="34" charset="0"/>
              </a:rPr>
              <a:t>		</a:t>
            </a:r>
            <a:r>
              <a:rPr lang="el-GR" sz="2000" u="sng" dirty="0" smtClean="0">
                <a:latin typeface="Verdana" pitchFamily="34" charset="0"/>
              </a:rPr>
              <a:t>πατάτες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Α (γεωργός)		   8		    32</a:t>
            </a:r>
          </a:p>
          <a:p>
            <a:pPr algn="l" eaLnBrk="1" hangingPunct="1"/>
            <a:r>
              <a:rPr lang="el-GR" sz="2000" b="1" i="1" dirty="0" smtClean="0">
                <a:latin typeface="Verdana" pitchFamily="34" charset="0"/>
              </a:rPr>
              <a:t>Β (κτηνοτρόφος)	  24		    48</a:t>
            </a:r>
          </a:p>
          <a:p>
            <a:pPr algn="l" eaLnBrk="1" hangingPunct="1"/>
            <a:endParaRPr lang="el-GR" sz="2000" b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326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/>
            <a:endParaRPr lang="el-GR" sz="2200" b="1" u="sng" dirty="0" smtClean="0">
              <a:latin typeface="Verdana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l-GR" sz="2400" b="1" u="sng" dirty="0" smtClean="0">
                <a:latin typeface="Verdana" pitchFamily="34" charset="0"/>
              </a:rPr>
              <a:t>Κόστος ευκαιρίας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	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>
                <a:latin typeface="Verdana" pitchFamily="34" charset="0"/>
              </a:rPr>
              <a:t> </a:t>
            </a:r>
            <a:r>
              <a:rPr lang="el-GR" sz="2000" dirty="0" smtClean="0">
                <a:latin typeface="Verdana" pitchFamily="34" charset="0"/>
              </a:rPr>
              <a:t>     </a:t>
            </a:r>
            <a:r>
              <a:rPr lang="el-GR" sz="2000" u="sng" dirty="0" smtClean="0">
                <a:latin typeface="Verdana" pitchFamily="34" charset="0"/>
              </a:rPr>
              <a:t>Παραγόμενη </a:t>
            </a:r>
            <a:r>
              <a:rPr lang="el-GR" sz="2000" u="sng" dirty="0">
                <a:latin typeface="Verdana" pitchFamily="34" charset="0"/>
              </a:rPr>
              <a:t>ποσότητα (</a:t>
            </a:r>
            <a:r>
              <a:rPr lang="en-US" sz="2000" u="sng" dirty="0">
                <a:latin typeface="Verdana" pitchFamily="34" charset="0"/>
              </a:rPr>
              <a:t>kg</a:t>
            </a:r>
            <a:r>
              <a:rPr lang="el-GR" sz="2000" u="sng" dirty="0">
                <a:latin typeface="Verdana" pitchFamily="34" charset="0"/>
              </a:rPr>
              <a:t>) ανά εβδομάδα (48 </a:t>
            </a:r>
            <a:r>
              <a:rPr lang="el-GR" sz="2000" u="sng" dirty="0" err="1">
                <a:latin typeface="Verdana" pitchFamily="34" charset="0"/>
              </a:rPr>
              <a:t>ώρ</a:t>
            </a:r>
            <a:r>
              <a:rPr lang="en-US" sz="2000" u="sng" dirty="0">
                <a:latin typeface="Verdana" pitchFamily="34" charset="0"/>
              </a:rPr>
              <a:t>.</a:t>
            </a:r>
            <a:r>
              <a:rPr lang="el-GR" sz="2000" u="sng" dirty="0">
                <a:latin typeface="Verdana" pitchFamily="34" charset="0"/>
              </a:rPr>
              <a:t>)</a:t>
            </a:r>
          </a:p>
          <a:p>
            <a:pPr algn="l" eaLnBrk="1" hangingPunct="1"/>
            <a:r>
              <a:rPr lang="el-GR" sz="2000" dirty="0">
                <a:latin typeface="Verdana" pitchFamily="34" charset="0"/>
              </a:rPr>
              <a:t>	</a:t>
            </a:r>
            <a:r>
              <a:rPr lang="el-GR" sz="2000" dirty="0" smtClean="0">
                <a:latin typeface="Verdana" pitchFamily="34" charset="0"/>
              </a:rPr>
              <a:t>	</a:t>
            </a:r>
            <a:r>
              <a:rPr lang="el-GR" sz="2000" dirty="0">
                <a:latin typeface="Verdana" pitchFamily="34" charset="0"/>
              </a:rPr>
              <a:t>		</a:t>
            </a:r>
            <a:r>
              <a:rPr lang="el-GR" sz="2000" u="sng" dirty="0">
                <a:latin typeface="Verdana" pitchFamily="34" charset="0"/>
              </a:rPr>
              <a:t>κρέας</a:t>
            </a:r>
            <a:r>
              <a:rPr lang="el-GR" sz="2000" dirty="0">
                <a:latin typeface="Verdana" pitchFamily="34" charset="0"/>
              </a:rPr>
              <a:t>		</a:t>
            </a:r>
            <a:r>
              <a:rPr lang="el-GR" sz="2000" u="sng" dirty="0">
                <a:latin typeface="Verdana" pitchFamily="34" charset="0"/>
              </a:rPr>
              <a:t>πατάτες</a:t>
            </a:r>
            <a:endParaRPr lang="el-GR" sz="2000" dirty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Α </a:t>
            </a:r>
            <a:r>
              <a:rPr lang="el-GR" sz="2000" dirty="0">
                <a:latin typeface="Verdana" pitchFamily="34" charset="0"/>
              </a:rPr>
              <a:t>(γεωργός)		   8		    32</a:t>
            </a:r>
          </a:p>
          <a:p>
            <a:pPr algn="l" eaLnBrk="1" hangingPunct="1"/>
            <a:r>
              <a:rPr lang="el-GR" sz="2000" i="1" dirty="0" smtClean="0">
                <a:latin typeface="Verdana" pitchFamily="34" charset="0"/>
              </a:rPr>
              <a:t>	Β </a:t>
            </a:r>
            <a:r>
              <a:rPr lang="el-GR" sz="2000" i="1" dirty="0">
                <a:latin typeface="Verdana" pitchFamily="34" charset="0"/>
              </a:rPr>
              <a:t>(κτηνοτρόφος)	  24		    48</a:t>
            </a: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    </a:t>
            </a:r>
            <a:r>
              <a:rPr lang="el-GR" sz="1800" u="sng" dirty="0" smtClean="0">
                <a:latin typeface="Verdana" pitchFamily="34" charset="0"/>
              </a:rPr>
              <a:t>κρέατος</a:t>
            </a:r>
            <a:r>
              <a:rPr lang="el-GR" sz="1800" dirty="0" smtClean="0">
                <a:latin typeface="Verdana" pitchFamily="34" charset="0"/>
              </a:rPr>
              <a:t>			     </a:t>
            </a:r>
            <a:r>
              <a:rPr lang="el-GR" sz="1800" u="sng" dirty="0" smtClean="0">
                <a:latin typeface="Verdana" pitchFamily="34" charset="0"/>
              </a:rPr>
              <a:t>πατάτας</a:t>
            </a:r>
          </a:p>
          <a:p>
            <a:pPr algn="l" eaLnBrk="1" hangingPunct="1"/>
            <a:r>
              <a:rPr lang="el-GR" sz="1600" dirty="0">
                <a:latin typeface="Verdana" pitchFamily="34" charset="0"/>
              </a:rPr>
              <a:t>		</a:t>
            </a:r>
            <a:r>
              <a:rPr lang="el-GR" sz="1600" dirty="0" smtClean="0">
                <a:latin typeface="Verdana" pitchFamily="34" charset="0"/>
              </a:rPr>
              <a:t>(σε μονάδες πατάτας)		(σε μονάδες κρέατος)</a:t>
            </a:r>
          </a:p>
          <a:p>
            <a:pPr algn="l" eaLnBrk="1" hangingPunct="1"/>
            <a:r>
              <a:rPr lang="el-GR" sz="1800" u="sng" dirty="0" smtClean="0">
                <a:latin typeface="Verdana" pitchFamily="34" charset="0"/>
              </a:rPr>
              <a:t>Γεωργός</a:t>
            </a:r>
            <a:r>
              <a:rPr lang="el-GR" sz="1800" dirty="0" smtClean="0">
                <a:latin typeface="Verdana" pitchFamily="34" charset="0"/>
              </a:rPr>
              <a:t>	</a:t>
            </a:r>
            <a:r>
              <a:rPr lang="el-GR" sz="1800" dirty="0">
                <a:latin typeface="Verdana" pitchFamily="34" charset="0"/>
              </a:rPr>
              <a:t> </a:t>
            </a:r>
            <a:r>
              <a:rPr lang="el-GR" sz="1800" dirty="0" smtClean="0">
                <a:latin typeface="Verdana" pitchFamily="34" charset="0"/>
              </a:rPr>
              <a:t>   4 </a:t>
            </a:r>
            <a:r>
              <a:rPr lang="el-GR" sz="1400" dirty="0" smtClean="0">
                <a:latin typeface="Verdana" pitchFamily="34" charset="0"/>
              </a:rPr>
              <a:t>(=32/8)</a:t>
            </a:r>
            <a:r>
              <a:rPr lang="el-GR" sz="1800" dirty="0" smtClean="0">
                <a:latin typeface="Verdana" pitchFamily="34" charset="0"/>
              </a:rPr>
              <a:t>			     1/4 </a:t>
            </a:r>
            <a:r>
              <a:rPr lang="el-GR" sz="1400" dirty="0" smtClean="0">
                <a:latin typeface="Verdana" pitchFamily="34" charset="0"/>
              </a:rPr>
              <a:t>(=8/32)</a:t>
            </a:r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</a:t>
            </a:r>
            <a:endParaRPr lang="el-GR" sz="2200" b="1" u="sng" dirty="0" smtClean="0">
              <a:latin typeface="Verdana" pitchFamily="34" charset="0"/>
            </a:endParaRP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50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/>
            <a:endParaRPr lang="el-GR" sz="2200" b="1" u="sng" dirty="0" smtClean="0">
              <a:latin typeface="Verdana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l-GR" sz="2400" b="1" u="sng" dirty="0" smtClean="0">
                <a:latin typeface="Verdana" pitchFamily="34" charset="0"/>
              </a:rPr>
              <a:t>Κόστος ευκαιρίας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	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>
                <a:latin typeface="Verdana" pitchFamily="34" charset="0"/>
              </a:rPr>
              <a:t> </a:t>
            </a:r>
            <a:r>
              <a:rPr lang="el-GR" sz="2000" dirty="0" smtClean="0">
                <a:latin typeface="Verdana" pitchFamily="34" charset="0"/>
              </a:rPr>
              <a:t>     </a:t>
            </a:r>
            <a:r>
              <a:rPr lang="el-GR" sz="2000" u="sng" dirty="0" smtClean="0">
                <a:latin typeface="Verdana" pitchFamily="34" charset="0"/>
              </a:rPr>
              <a:t>Παραγόμενη </a:t>
            </a:r>
            <a:r>
              <a:rPr lang="el-GR" sz="2000" u="sng" dirty="0">
                <a:latin typeface="Verdana" pitchFamily="34" charset="0"/>
              </a:rPr>
              <a:t>ποσότητα (</a:t>
            </a:r>
            <a:r>
              <a:rPr lang="en-US" sz="2000" u="sng" dirty="0">
                <a:latin typeface="Verdana" pitchFamily="34" charset="0"/>
              </a:rPr>
              <a:t>kg</a:t>
            </a:r>
            <a:r>
              <a:rPr lang="el-GR" sz="2000" u="sng" dirty="0">
                <a:latin typeface="Verdana" pitchFamily="34" charset="0"/>
              </a:rPr>
              <a:t>) ανά εβδομάδα (48 </a:t>
            </a:r>
            <a:r>
              <a:rPr lang="el-GR" sz="2000" u="sng" dirty="0" err="1">
                <a:latin typeface="Verdana" pitchFamily="34" charset="0"/>
              </a:rPr>
              <a:t>ώρ</a:t>
            </a:r>
            <a:r>
              <a:rPr lang="en-US" sz="2000" u="sng" dirty="0">
                <a:latin typeface="Verdana" pitchFamily="34" charset="0"/>
              </a:rPr>
              <a:t>.</a:t>
            </a:r>
            <a:r>
              <a:rPr lang="el-GR" sz="2000" u="sng" dirty="0">
                <a:latin typeface="Verdana" pitchFamily="34" charset="0"/>
              </a:rPr>
              <a:t>)</a:t>
            </a:r>
          </a:p>
          <a:p>
            <a:pPr algn="l" eaLnBrk="1" hangingPunct="1"/>
            <a:r>
              <a:rPr lang="el-GR" sz="2000" dirty="0">
                <a:latin typeface="Verdana" pitchFamily="34" charset="0"/>
              </a:rPr>
              <a:t>	</a:t>
            </a:r>
            <a:r>
              <a:rPr lang="el-GR" sz="2000" dirty="0" smtClean="0">
                <a:latin typeface="Verdana" pitchFamily="34" charset="0"/>
              </a:rPr>
              <a:t>	</a:t>
            </a:r>
            <a:r>
              <a:rPr lang="el-GR" sz="2000" dirty="0">
                <a:latin typeface="Verdana" pitchFamily="34" charset="0"/>
              </a:rPr>
              <a:t>		</a:t>
            </a:r>
            <a:r>
              <a:rPr lang="el-GR" sz="2000" u="sng" dirty="0">
                <a:latin typeface="Verdana" pitchFamily="34" charset="0"/>
              </a:rPr>
              <a:t>κρέας</a:t>
            </a:r>
            <a:r>
              <a:rPr lang="el-GR" sz="2000" dirty="0">
                <a:latin typeface="Verdana" pitchFamily="34" charset="0"/>
              </a:rPr>
              <a:t>		</a:t>
            </a:r>
            <a:r>
              <a:rPr lang="el-GR" sz="2000" u="sng" dirty="0">
                <a:latin typeface="Verdana" pitchFamily="34" charset="0"/>
              </a:rPr>
              <a:t>πατάτες</a:t>
            </a:r>
            <a:endParaRPr lang="el-GR" sz="2000" dirty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Α </a:t>
            </a:r>
            <a:r>
              <a:rPr lang="el-GR" sz="2000" dirty="0">
                <a:latin typeface="Verdana" pitchFamily="34" charset="0"/>
              </a:rPr>
              <a:t>(γεωργός)		   8		    32</a:t>
            </a:r>
          </a:p>
          <a:p>
            <a:pPr algn="l" eaLnBrk="1" hangingPunct="1"/>
            <a:r>
              <a:rPr lang="el-GR" sz="2000" i="1" dirty="0" smtClean="0">
                <a:latin typeface="Verdana" pitchFamily="34" charset="0"/>
              </a:rPr>
              <a:t>	Β </a:t>
            </a:r>
            <a:r>
              <a:rPr lang="el-GR" sz="2000" i="1" dirty="0">
                <a:latin typeface="Verdana" pitchFamily="34" charset="0"/>
              </a:rPr>
              <a:t>(κτηνοτρόφος)	  24		    48</a:t>
            </a: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    </a:t>
            </a:r>
            <a:r>
              <a:rPr lang="el-GR" sz="1800" u="sng" dirty="0" smtClean="0">
                <a:latin typeface="Verdana" pitchFamily="34" charset="0"/>
              </a:rPr>
              <a:t>κρέατος</a:t>
            </a:r>
            <a:r>
              <a:rPr lang="el-GR" sz="1800" dirty="0" smtClean="0">
                <a:latin typeface="Verdana" pitchFamily="34" charset="0"/>
              </a:rPr>
              <a:t>			     </a:t>
            </a:r>
            <a:r>
              <a:rPr lang="el-GR" sz="1800" u="sng" dirty="0" smtClean="0">
                <a:latin typeface="Verdana" pitchFamily="34" charset="0"/>
              </a:rPr>
              <a:t>πατάτας</a:t>
            </a:r>
          </a:p>
          <a:p>
            <a:pPr algn="l" eaLnBrk="1" hangingPunct="1"/>
            <a:r>
              <a:rPr lang="el-GR" sz="1600" dirty="0">
                <a:latin typeface="Verdana" pitchFamily="34" charset="0"/>
              </a:rPr>
              <a:t>		</a:t>
            </a:r>
            <a:r>
              <a:rPr lang="el-GR" sz="1600" dirty="0" smtClean="0">
                <a:latin typeface="Verdana" pitchFamily="34" charset="0"/>
              </a:rPr>
              <a:t>(σε μονάδες πατάτας)		(σε μονάδες κρέατος)</a:t>
            </a:r>
          </a:p>
          <a:p>
            <a:pPr algn="l" eaLnBrk="1" hangingPunct="1"/>
            <a:r>
              <a:rPr lang="el-GR" sz="1800" u="sng" dirty="0" smtClean="0">
                <a:latin typeface="Verdana" pitchFamily="34" charset="0"/>
              </a:rPr>
              <a:t>Γεωργός</a:t>
            </a:r>
            <a:r>
              <a:rPr lang="el-GR" sz="1800" dirty="0" smtClean="0">
                <a:latin typeface="Verdana" pitchFamily="34" charset="0"/>
              </a:rPr>
              <a:t>	</a:t>
            </a:r>
            <a:r>
              <a:rPr lang="el-GR" sz="1800" dirty="0">
                <a:latin typeface="Verdana" pitchFamily="34" charset="0"/>
              </a:rPr>
              <a:t> </a:t>
            </a:r>
            <a:r>
              <a:rPr lang="el-GR" sz="1800" dirty="0" smtClean="0">
                <a:latin typeface="Verdana" pitchFamily="34" charset="0"/>
              </a:rPr>
              <a:t>   4 </a:t>
            </a:r>
            <a:r>
              <a:rPr lang="el-GR" sz="1400" dirty="0" smtClean="0">
                <a:latin typeface="Verdana" pitchFamily="34" charset="0"/>
              </a:rPr>
              <a:t>(=32/8)</a:t>
            </a:r>
            <a:r>
              <a:rPr lang="el-GR" sz="1800" dirty="0" smtClean="0">
                <a:latin typeface="Verdana" pitchFamily="34" charset="0"/>
              </a:rPr>
              <a:t>			     1/4 </a:t>
            </a:r>
            <a:r>
              <a:rPr lang="el-GR" sz="1400" dirty="0" smtClean="0">
                <a:latin typeface="Verdana" pitchFamily="34" charset="0"/>
              </a:rPr>
              <a:t>(=8/32)</a:t>
            </a:r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u="sng" dirty="0" smtClean="0">
                <a:latin typeface="Verdana" pitchFamily="34" charset="0"/>
              </a:rPr>
              <a:t>Κτηνοτρόφος</a:t>
            </a:r>
            <a:r>
              <a:rPr lang="el-GR" sz="1800" dirty="0" smtClean="0">
                <a:latin typeface="Verdana" pitchFamily="34" charset="0"/>
              </a:rPr>
              <a:t>	    2 </a:t>
            </a:r>
            <a:r>
              <a:rPr lang="el-GR" sz="1400" dirty="0" smtClean="0">
                <a:latin typeface="Verdana" pitchFamily="34" charset="0"/>
              </a:rPr>
              <a:t>(=48/24)</a:t>
            </a:r>
            <a:r>
              <a:rPr lang="el-GR" sz="1800" dirty="0" smtClean="0">
                <a:latin typeface="Verdana" pitchFamily="34" charset="0"/>
              </a:rPr>
              <a:t>			</a:t>
            </a:r>
            <a:r>
              <a:rPr lang="el-GR" sz="1800" dirty="0">
                <a:latin typeface="Verdana" pitchFamily="34" charset="0"/>
              </a:rPr>
              <a:t> </a:t>
            </a:r>
            <a:r>
              <a:rPr lang="el-GR" sz="1800" dirty="0" smtClean="0">
                <a:latin typeface="Verdana" pitchFamily="34" charset="0"/>
              </a:rPr>
              <a:t>    1/2 </a:t>
            </a:r>
            <a:r>
              <a:rPr lang="el-GR" sz="1400" dirty="0" smtClean="0">
                <a:latin typeface="Verdana" pitchFamily="34" charset="0"/>
              </a:rPr>
              <a:t>(=24/48)</a:t>
            </a:r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</a:t>
            </a:r>
            <a:endParaRPr lang="el-GR" sz="2200" b="1" u="sng" dirty="0" smtClean="0">
              <a:latin typeface="Verdana" pitchFamily="34" charset="0"/>
            </a:endParaRP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21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96000" rIns="396000"/>
          <a:lstStyle/>
          <a:p>
            <a:pPr algn="l" eaLnBrk="1" hangingPunct="1"/>
            <a:endParaRPr lang="el-GR" sz="2200" b="1" u="sng" dirty="0" smtClean="0">
              <a:latin typeface="Verdana" pitchFamily="34" charset="0"/>
            </a:endParaRPr>
          </a:p>
          <a:p>
            <a:pPr eaLnBrk="1" hangingPunct="1"/>
            <a:r>
              <a:rPr lang="el-GR" sz="2200" b="1" u="sng" dirty="0" smtClean="0">
                <a:latin typeface="Verdana" pitchFamily="34" charset="0"/>
              </a:rPr>
              <a:t>Συγκριτικό πλεονέκτημα</a:t>
            </a:r>
          </a:p>
          <a:p>
            <a:pPr algn="l" eaLnBrk="1" hangingPunct="1"/>
            <a:endParaRPr lang="el-GR" sz="18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Ο παραγωγός που θυσιάζει μικρότερη ποσότητα του αγαθού Α για να παράγει το αγαθό Β</a:t>
            </a:r>
          </a:p>
          <a:p>
            <a:pPr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991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96000" rIns="396000"/>
          <a:lstStyle/>
          <a:p>
            <a:pPr algn="l" eaLnBrk="1" hangingPunct="1"/>
            <a:endParaRPr lang="el-GR" sz="2200" b="1" u="sng" dirty="0" smtClean="0">
              <a:latin typeface="Verdana" pitchFamily="34" charset="0"/>
            </a:endParaRPr>
          </a:p>
          <a:p>
            <a:pPr eaLnBrk="1" hangingPunct="1"/>
            <a:r>
              <a:rPr lang="el-GR" sz="2200" b="1" u="sng" dirty="0" smtClean="0">
                <a:latin typeface="Verdana" pitchFamily="34" charset="0"/>
              </a:rPr>
              <a:t>Συγκριτικό πλεονέκτημα</a:t>
            </a:r>
          </a:p>
          <a:p>
            <a:pPr algn="l" eaLnBrk="1" hangingPunct="1"/>
            <a:endParaRPr lang="el-GR" sz="18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Ο παραγωγός που θυσιάζει μικρότερη ποσότητα του αγαθού Α για να παράγει το αγαθό Β</a:t>
            </a: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dirty="0" smtClean="0">
                <a:latin typeface="Verdana" pitchFamily="34" charset="0"/>
              </a:rPr>
              <a:t>			</a:t>
            </a:r>
            <a:r>
              <a:rPr lang="el-GR" sz="2200" u="sng" dirty="0" smtClean="0">
                <a:latin typeface="Verdana" pitchFamily="34" charset="0"/>
              </a:rPr>
              <a:t>Κόστος ευκαιρίας</a:t>
            </a:r>
            <a:endParaRPr lang="el-GR" sz="2200" u="sng" dirty="0">
              <a:latin typeface="Verdana" pitchFamily="34" charset="0"/>
            </a:endParaRPr>
          </a:p>
          <a:p>
            <a:pPr algn="l" eaLnBrk="1" hangingPunct="1"/>
            <a:endParaRPr lang="el-GR" sz="2200" dirty="0">
              <a:latin typeface="Verdana" pitchFamily="34" charset="0"/>
            </a:endParaRPr>
          </a:p>
          <a:p>
            <a:pPr algn="l" eaLnBrk="1" hangingPunct="1"/>
            <a:r>
              <a:rPr lang="el-GR" sz="1800" dirty="0">
                <a:latin typeface="Verdana" pitchFamily="34" charset="0"/>
              </a:rPr>
              <a:t>		    </a:t>
            </a:r>
            <a:r>
              <a:rPr lang="el-GR" sz="1800" u="sng" dirty="0">
                <a:latin typeface="Verdana" pitchFamily="34" charset="0"/>
              </a:rPr>
              <a:t>κρέατος</a:t>
            </a:r>
            <a:r>
              <a:rPr lang="el-GR" sz="1800" dirty="0">
                <a:latin typeface="Verdana" pitchFamily="34" charset="0"/>
              </a:rPr>
              <a:t>			     </a:t>
            </a:r>
            <a:r>
              <a:rPr lang="el-GR" sz="1800" u="sng" dirty="0">
                <a:latin typeface="Verdana" pitchFamily="34" charset="0"/>
              </a:rPr>
              <a:t>πατάτας</a:t>
            </a:r>
          </a:p>
          <a:p>
            <a:pPr algn="l" eaLnBrk="1" hangingPunct="1"/>
            <a:r>
              <a:rPr lang="el-GR" sz="1600" dirty="0">
                <a:latin typeface="Verdana" pitchFamily="34" charset="0"/>
              </a:rPr>
              <a:t>		(σε μονάδες πατάτας)		(σε μονάδες κρέατος)</a:t>
            </a:r>
          </a:p>
          <a:p>
            <a:pPr algn="l" eaLnBrk="1" hangingPunct="1"/>
            <a:r>
              <a:rPr lang="el-GR" sz="1800" u="sng" dirty="0">
                <a:latin typeface="Verdana" pitchFamily="34" charset="0"/>
              </a:rPr>
              <a:t>Γεωργός</a:t>
            </a:r>
            <a:r>
              <a:rPr lang="el-GR" sz="1800" dirty="0">
                <a:latin typeface="Verdana" pitchFamily="34" charset="0"/>
              </a:rPr>
              <a:t>	    4 </a:t>
            </a:r>
            <a:r>
              <a:rPr lang="el-GR" sz="1400" dirty="0">
                <a:latin typeface="Verdana" pitchFamily="34" charset="0"/>
              </a:rPr>
              <a:t>(=32/8)</a:t>
            </a:r>
            <a:r>
              <a:rPr lang="el-GR" sz="1800" dirty="0">
                <a:latin typeface="Verdana" pitchFamily="34" charset="0"/>
              </a:rPr>
              <a:t>			     1/4 </a:t>
            </a:r>
            <a:r>
              <a:rPr lang="el-GR" sz="1400" dirty="0">
                <a:latin typeface="Verdana" pitchFamily="34" charset="0"/>
              </a:rPr>
              <a:t>(=8/32)</a:t>
            </a:r>
            <a:endParaRPr lang="el-GR" sz="1800" dirty="0">
              <a:latin typeface="Verdana" pitchFamily="34" charset="0"/>
            </a:endParaRPr>
          </a:p>
          <a:p>
            <a:pPr algn="l" eaLnBrk="1" hangingPunct="1"/>
            <a:r>
              <a:rPr lang="el-GR" sz="1800" u="sng" dirty="0">
                <a:latin typeface="Verdana" pitchFamily="34" charset="0"/>
              </a:rPr>
              <a:t>Κτηνοτρόφος</a:t>
            </a:r>
            <a:r>
              <a:rPr lang="el-GR" sz="1800" dirty="0">
                <a:latin typeface="Verdana" pitchFamily="34" charset="0"/>
              </a:rPr>
              <a:t>	    2 </a:t>
            </a:r>
            <a:r>
              <a:rPr lang="el-GR" sz="1400" dirty="0">
                <a:latin typeface="Verdana" pitchFamily="34" charset="0"/>
              </a:rPr>
              <a:t>(=48/24)</a:t>
            </a:r>
            <a:r>
              <a:rPr lang="el-GR" sz="1800" dirty="0">
                <a:latin typeface="Verdana" pitchFamily="34" charset="0"/>
              </a:rPr>
              <a:t>			     1/2 </a:t>
            </a:r>
            <a:r>
              <a:rPr lang="el-GR" sz="1400" dirty="0">
                <a:latin typeface="Verdana" pitchFamily="34" charset="0"/>
              </a:rPr>
              <a:t>(=24/48)</a:t>
            </a:r>
            <a:endParaRPr lang="el-GR" sz="1800" dirty="0">
              <a:latin typeface="Verdana" pitchFamily="34" charset="0"/>
            </a:endParaRPr>
          </a:p>
          <a:p>
            <a:pPr algn="l" eaLnBrk="1" hangingPunct="1"/>
            <a:r>
              <a:rPr lang="el-GR" sz="1800" dirty="0">
                <a:latin typeface="Verdana" pitchFamily="34" charset="0"/>
              </a:rPr>
              <a:t>		</a:t>
            </a:r>
            <a:endParaRPr lang="el-GR" sz="2200" b="1" u="sng" dirty="0">
              <a:latin typeface="Verdana" pitchFamily="34" charset="0"/>
            </a:endParaRPr>
          </a:p>
          <a:p>
            <a:pPr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220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Εικόνα 2" descr="image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3" y="71438"/>
            <a:ext cx="8312150" cy="623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96000" rIns="396000"/>
          <a:lstStyle/>
          <a:p>
            <a:pPr algn="l" eaLnBrk="1" hangingPunct="1"/>
            <a:endParaRPr lang="el-GR" sz="2200" b="1" u="sng" dirty="0" smtClean="0">
              <a:latin typeface="Verdana" pitchFamily="34" charset="0"/>
            </a:endParaRPr>
          </a:p>
          <a:p>
            <a:pPr eaLnBrk="1" hangingPunct="1"/>
            <a:r>
              <a:rPr lang="el-GR" sz="2200" b="1" u="sng" dirty="0" smtClean="0">
                <a:latin typeface="Verdana" pitchFamily="34" charset="0"/>
              </a:rPr>
              <a:t>Συγκριτικό πλεονέκτημα</a:t>
            </a:r>
          </a:p>
          <a:p>
            <a:pPr algn="l" eaLnBrk="1" hangingPunct="1"/>
            <a:endParaRPr lang="el-GR" sz="18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Ο παραγωγός που θυσιάζει μικρότερη ποσότητα του αγαθού Α για να παράγει το αγαθό Β</a:t>
            </a: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dirty="0" smtClean="0">
                <a:latin typeface="Verdana" pitchFamily="34" charset="0"/>
              </a:rPr>
              <a:t>			</a:t>
            </a:r>
            <a:r>
              <a:rPr lang="el-GR" sz="2200" u="sng" dirty="0" smtClean="0">
                <a:latin typeface="Verdana" pitchFamily="34" charset="0"/>
              </a:rPr>
              <a:t>Κόστος ευκαιρίας</a:t>
            </a:r>
            <a:endParaRPr lang="el-GR" sz="2200" u="sng" dirty="0">
              <a:latin typeface="Verdana" pitchFamily="34" charset="0"/>
            </a:endParaRPr>
          </a:p>
          <a:p>
            <a:pPr algn="l" eaLnBrk="1" hangingPunct="1"/>
            <a:endParaRPr lang="el-GR" sz="2200" dirty="0">
              <a:latin typeface="Verdana" pitchFamily="34" charset="0"/>
            </a:endParaRPr>
          </a:p>
          <a:p>
            <a:pPr algn="l" eaLnBrk="1" hangingPunct="1"/>
            <a:r>
              <a:rPr lang="el-GR" sz="1800" dirty="0">
                <a:latin typeface="Verdana" pitchFamily="34" charset="0"/>
              </a:rPr>
              <a:t>		    </a:t>
            </a:r>
            <a:r>
              <a:rPr lang="el-GR" sz="1800" u="sng" dirty="0">
                <a:latin typeface="Verdana" pitchFamily="34" charset="0"/>
              </a:rPr>
              <a:t>κρέατος</a:t>
            </a:r>
            <a:r>
              <a:rPr lang="el-GR" sz="1800" dirty="0">
                <a:latin typeface="Verdana" pitchFamily="34" charset="0"/>
              </a:rPr>
              <a:t>			     </a:t>
            </a:r>
            <a:r>
              <a:rPr lang="el-GR" sz="1800" u="sng" dirty="0">
                <a:latin typeface="Verdana" pitchFamily="34" charset="0"/>
              </a:rPr>
              <a:t>πατάτας</a:t>
            </a:r>
          </a:p>
          <a:p>
            <a:pPr algn="l" eaLnBrk="1" hangingPunct="1"/>
            <a:r>
              <a:rPr lang="el-GR" sz="1600" dirty="0">
                <a:latin typeface="Verdana" pitchFamily="34" charset="0"/>
              </a:rPr>
              <a:t>		(σε μονάδες πατάτας)		(σε μονάδες κρέατος)</a:t>
            </a:r>
          </a:p>
          <a:p>
            <a:pPr algn="l" eaLnBrk="1" hangingPunct="1"/>
            <a:r>
              <a:rPr lang="el-GR" sz="1800" u="sng" dirty="0">
                <a:latin typeface="Verdana" pitchFamily="34" charset="0"/>
              </a:rPr>
              <a:t>Γεωργός</a:t>
            </a:r>
            <a:r>
              <a:rPr lang="el-GR" sz="1800" dirty="0">
                <a:latin typeface="Verdana" pitchFamily="34" charset="0"/>
              </a:rPr>
              <a:t>	    4 </a:t>
            </a:r>
            <a:r>
              <a:rPr lang="el-GR" sz="1400" dirty="0">
                <a:latin typeface="Verdana" pitchFamily="34" charset="0"/>
              </a:rPr>
              <a:t>(=32/8)</a:t>
            </a:r>
            <a:r>
              <a:rPr lang="el-GR" sz="1800" dirty="0">
                <a:latin typeface="Verdana" pitchFamily="34" charset="0"/>
              </a:rPr>
              <a:t>			     </a:t>
            </a:r>
            <a:r>
              <a:rPr lang="el-GR" sz="1800" b="1" u="sng" dirty="0">
                <a:latin typeface="Verdana" pitchFamily="34" charset="0"/>
              </a:rPr>
              <a:t>1/4</a:t>
            </a:r>
            <a:r>
              <a:rPr lang="el-GR" sz="1800" b="1" dirty="0">
                <a:latin typeface="Verdana" pitchFamily="34" charset="0"/>
              </a:rPr>
              <a:t> (=8/32)</a:t>
            </a:r>
          </a:p>
          <a:p>
            <a:pPr algn="l" eaLnBrk="1" hangingPunct="1"/>
            <a:r>
              <a:rPr lang="el-GR" sz="1800" u="sng" dirty="0">
                <a:latin typeface="Verdana" pitchFamily="34" charset="0"/>
              </a:rPr>
              <a:t>Κτηνοτρόφος</a:t>
            </a:r>
            <a:r>
              <a:rPr lang="el-GR" sz="1800" dirty="0">
                <a:latin typeface="Verdana" pitchFamily="34" charset="0"/>
              </a:rPr>
              <a:t>	    </a:t>
            </a:r>
            <a:r>
              <a:rPr lang="el-GR" sz="1800" b="1" u="sng" dirty="0">
                <a:latin typeface="Verdana" pitchFamily="34" charset="0"/>
              </a:rPr>
              <a:t>2</a:t>
            </a:r>
            <a:r>
              <a:rPr lang="el-GR" sz="1800" b="1" dirty="0">
                <a:latin typeface="Verdana" pitchFamily="34" charset="0"/>
              </a:rPr>
              <a:t> (=48/24)</a:t>
            </a:r>
            <a:r>
              <a:rPr lang="el-GR" sz="1800" dirty="0">
                <a:latin typeface="Verdana" pitchFamily="34" charset="0"/>
              </a:rPr>
              <a:t>			     1/2 </a:t>
            </a:r>
            <a:r>
              <a:rPr lang="el-GR" sz="1400" dirty="0">
                <a:latin typeface="Verdana" pitchFamily="34" charset="0"/>
              </a:rPr>
              <a:t>(=24/48)</a:t>
            </a:r>
            <a:endParaRPr lang="el-GR" sz="1800" dirty="0">
              <a:latin typeface="Verdana" pitchFamily="34" charset="0"/>
            </a:endParaRPr>
          </a:p>
          <a:p>
            <a:pPr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b="1" i="1" dirty="0" smtClean="0">
                <a:latin typeface="Verdana" pitchFamily="34" charset="0"/>
              </a:rPr>
              <a:t>		Άρα</a:t>
            </a:r>
            <a:r>
              <a:rPr lang="el-GR" sz="1800" b="1" i="1" dirty="0">
                <a:latin typeface="Verdana" pitchFamily="34" charset="0"/>
              </a:rPr>
              <a:t>: 	</a:t>
            </a:r>
            <a:r>
              <a:rPr lang="el-GR" sz="1800" b="1" i="1" dirty="0" smtClean="0">
                <a:latin typeface="Verdana" pitchFamily="34" charset="0"/>
              </a:rPr>
              <a:t>Γεωργός - </a:t>
            </a:r>
            <a:r>
              <a:rPr lang="el-GR" sz="1800" b="1" i="1" dirty="0">
                <a:latin typeface="Verdana" pitchFamily="34" charset="0"/>
              </a:rPr>
              <a:t>πατάτα</a:t>
            </a:r>
          </a:p>
          <a:p>
            <a:pPr algn="l" eaLnBrk="1" hangingPunct="1"/>
            <a:r>
              <a:rPr lang="el-GR" sz="1800" b="1" i="1" dirty="0">
                <a:latin typeface="Verdana" pitchFamily="34" charset="0"/>
              </a:rPr>
              <a:t>	</a:t>
            </a:r>
            <a:r>
              <a:rPr lang="el-GR" sz="1800" b="1" i="1" dirty="0" smtClean="0">
                <a:latin typeface="Verdana" pitchFamily="34" charset="0"/>
              </a:rPr>
              <a:t>		Κτηνοτρόφος - κρέας</a:t>
            </a:r>
            <a:endParaRPr lang="el-GR" sz="1800" b="1" i="1" dirty="0">
              <a:latin typeface="Verdana" pitchFamily="34" charset="0"/>
            </a:endParaRPr>
          </a:p>
          <a:p>
            <a:pPr algn="l" eaLnBrk="1" hangingPunct="1"/>
            <a:r>
              <a:rPr lang="el-GR" sz="1800" dirty="0">
                <a:latin typeface="Verdana" pitchFamily="34" charset="0"/>
              </a:rPr>
              <a:t>		</a:t>
            </a:r>
            <a:endParaRPr lang="el-GR" sz="2200" b="1" u="sng" dirty="0" smtClean="0">
              <a:latin typeface="Verdana" pitchFamily="34" charset="0"/>
            </a:endParaRPr>
          </a:p>
          <a:p>
            <a:pPr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endParaRPr lang="el-GR" sz="22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9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>
              <a:spcAft>
                <a:spcPts val="600"/>
              </a:spcAft>
            </a:pPr>
            <a:r>
              <a:rPr lang="el-GR" sz="2400" u="sng" dirty="0" smtClean="0">
                <a:solidFill>
                  <a:srgbClr val="002060"/>
                </a:solidFill>
              </a:rPr>
              <a:t>«Υποσημείωση» πρώτη</a:t>
            </a:r>
          </a:p>
          <a:p>
            <a:pPr lvl="1" algn="l">
              <a:spcAft>
                <a:spcPts val="600"/>
              </a:spcAft>
            </a:pPr>
            <a:endParaRPr lang="el-GR" sz="2400" dirty="0" smtClean="0">
              <a:solidFill>
                <a:srgbClr val="002060"/>
              </a:solidFill>
            </a:endParaRPr>
          </a:p>
          <a:p>
            <a:pPr lvl="1" algn="l">
              <a:spcAft>
                <a:spcPts val="600"/>
              </a:spcAft>
            </a:pPr>
            <a:r>
              <a:rPr lang="el-GR" sz="2400" dirty="0" smtClean="0">
                <a:solidFill>
                  <a:srgbClr val="002060"/>
                </a:solidFill>
              </a:rPr>
              <a:t>Το εμπόριο μπορεί να είναι επωφελές για όλους</a:t>
            </a:r>
          </a:p>
          <a:p>
            <a:pPr lvl="1" algn="l">
              <a:spcAft>
                <a:spcPts val="600"/>
              </a:spcAft>
            </a:pPr>
            <a:r>
              <a:rPr lang="el-GR" sz="2400" dirty="0" smtClean="0">
                <a:solidFill>
                  <a:srgbClr val="002060"/>
                </a:solidFill>
              </a:rPr>
              <a:t>		</a:t>
            </a:r>
            <a:r>
              <a:rPr lang="el-GR" sz="2000" i="1" dirty="0" smtClean="0">
                <a:solidFill>
                  <a:srgbClr val="002060"/>
                </a:solidFill>
              </a:rPr>
              <a:t>δεν είναι ταυτόσημο με: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l">
              <a:spcAft>
                <a:spcPts val="600"/>
              </a:spcAft>
            </a:pPr>
            <a:r>
              <a:rPr lang="el-GR" sz="2400" dirty="0" smtClean="0">
                <a:solidFill>
                  <a:srgbClr val="002060"/>
                </a:solidFill>
              </a:rPr>
              <a:t>Το ελεύθερο εμπόριο είναι πάντοτε επωφελές για όλους</a:t>
            </a:r>
          </a:p>
          <a:p>
            <a:pPr lvl="1" algn="l">
              <a:spcAft>
                <a:spcPts val="600"/>
              </a:spcAft>
            </a:pPr>
            <a:r>
              <a:rPr lang="el-GR" sz="2400" dirty="0" smtClean="0">
                <a:solidFill>
                  <a:srgbClr val="002060"/>
                </a:solidFill>
              </a:rPr>
              <a:t>		</a:t>
            </a:r>
            <a:r>
              <a:rPr lang="el-GR" sz="2000" i="1" dirty="0" smtClean="0">
                <a:solidFill>
                  <a:srgbClr val="002060"/>
                </a:solidFill>
              </a:rPr>
              <a:t>Το σωστό:</a:t>
            </a:r>
            <a:endParaRPr lang="el-GR" sz="2400" dirty="0" smtClean="0">
              <a:solidFill>
                <a:srgbClr val="002060"/>
              </a:solidFill>
            </a:endParaRPr>
          </a:p>
          <a:p>
            <a:pPr lvl="1" algn="l">
              <a:spcAft>
                <a:spcPts val="600"/>
              </a:spcAft>
            </a:pPr>
            <a:r>
              <a:rPr lang="el-GR" sz="2400" dirty="0" smtClean="0">
                <a:solidFill>
                  <a:srgbClr val="002060"/>
                </a:solidFill>
              </a:rPr>
              <a:t>Το εμπόριο, κάτω από κάποιες προϋποθέσεις, είναι επωφελές για όλους</a:t>
            </a:r>
          </a:p>
          <a:p>
            <a:pPr lvl="1" algn="l">
              <a:spcAft>
                <a:spcPts val="600"/>
              </a:spcAft>
            </a:pPr>
            <a:r>
              <a:rPr lang="el-GR" sz="2000" dirty="0" smtClean="0">
                <a:solidFill>
                  <a:srgbClr val="002060"/>
                </a:solidFill>
              </a:rPr>
              <a:t>	     </a:t>
            </a:r>
          </a:p>
          <a:p>
            <a:pPr lvl="1" algn="l"/>
            <a:endParaRPr lang="el-GR" sz="20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675" y="6245225"/>
            <a:ext cx="3097213" cy="476250"/>
          </a:xfrm>
        </p:spPr>
        <p:txBody>
          <a:bodyPr/>
          <a:lstStyle/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99710-F005-4E03-9A5F-27BCFB60169C}" type="slidenum">
              <a:rPr lang="el-GR"/>
              <a:pPr>
                <a:defRPr/>
              </a:pPr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0403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lvl="1" algn="l">
              <a:spcAft>
                <a:spcPts val="600"/>
              </a:spcAft>
            </a:pPr>
            <a:endParaRPr lang="el-GR" sz="2400" dirty="0" smtClean="0">
              <a:solidFill>
                <a:srgbClr val="002060"/>
              </a:solidFill>
            </a:endParaRPr>
          </a:p>
          <a:p>
            <a:pPr lvl="1" algn="l">
              <a:spcAft>
                <a:spcPts val="600"/>
              </a:spcAft>
            </a:pPr>
            <a:r>
              <a:rPr lang="el-GR" sz="2400" u="sng" dirty="0" smtClean="0">
                <a:solidFill>
                  <a:srgbClr val="002060"/>
                </a:solidFill>
              </a:rPr>
              <a:t>«Υποσημείωση» δεύτερη</a:t>
            </a:r>
          </a:p>
          <a:p>
            <a:pPr lvl="1" algn="l">
              <a:spcAft>
                <a:spcPts val="600"/>
              </a:spcAft>
            </a:pPr>
            <a:endParaRPr lang="el-GR" sz="2400" dirty="0" smtClean="0">
              <a:solidFill>
                <a:srgbClr val="002060"/>
              </a:solidFill>
            </a:endParaRPr>
          </a:p>
          <a:p>
            <a:pPr lvl="1" algn="l">
              <a:spcAft>
                <a:spcPts val="600"/>
              </a:spcAft>
            </a:pPr>
            <a:r>
              <a:rPr lang="el-GR" sz="2400" dirty="0" smtClean="0">
                <a:solidFill>
                  <a:srgbClr val="002060"/>
                </a:solidFill>
              </a:rPr>
              <a:t>Πως βελτιώνεται η εμπορική θέση</a:t>
            </a:r>
          </a:p>
          <a:p>
            <a:pPr lvl="1" algn="l">
              <a:spcAft>
                <a:spcPts val="600"/>
              </a:spcAft>
            </a:pPr>
            <a:r>
              <a:rPr lang="el-GR" sz="2400" dirty="0" smtClean="0">
                <a:solidFill>
                  <a:srgbClr val="002060"/>
                </a:solidFill>
              </a:rPr>
              <a:t>		* Όροι εμπορίου, τιμές, ισοτιμίες</a:t>
            </a:r>
          </a:p>
          <a:p>
            <a:pPr lvl="1" algn="l">
              <a:spcAft>
                <a:spcPts val="600"/>
              </a:spcAft>
            </a:pPr>
            <a:r>
              <a:rPr lang="el-GR" sz="2400" dirty="0" smtClean="0">
                <a:solidFill>
                  <a:srgbClr val="002060"/>
                </a:solidFill>
              </a:rPr>
              <a:t>		* Πόροι και Παραγωγικότητα			</a:t>
            </a:r>
            <a:endParaRPr lang="el-GR" sz="2400" b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750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Εικόνα 3" descr="image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3188"/>
            <a:ext cx="8064500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0"/>
              </a:spcBef>
              <a:spcAft>
                <a:spcPts val="1800"/>
              </a:spcAft>
            </a:pPr>
            <a:r>
              <a:rPr lang="el-GR" sz="2400" b="1" dirty="0" smtClean="0">
                <a:latin typeface="Verdana" pitchFamily="34" charset="0"/>
              </a:rPr>
              <a:t>Θέματα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Εισαγωγή, επισκόπηση, βασικές έννοιες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b="1" u="sng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Λειτουργία της αγοράς. Ζήτηση και προσφορά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Ελαστικότητα. Προσδιοριστικοί παράγοντες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Εξωτερικές επιπτώσεις, δημόσια αγαθά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Δημόσια πολιτική. Αρχές, μέσα δημόσιας παρέμβασης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Διεθνές εμπόριο, διεθνείς οικονομικές σχέσεις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Παραγωγή, ανταγωνισμός, μονοπώλια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l-GR" sz="1600" b="1" u="sng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n-US" sz="2000" dirty="0" err="1" smtClean="0">
                <a:solidFill>
                  <a:srgbClr val="002060"/>
                </a:solidFill>
              </a:rPr>
              <a:t>Mankiw</a:t>
            </a:r>
            <a:r>
              <a:rPr lang="en-US" sz="2000" dirty="0" smtClean="0">
                <a:solidFill>
                  <a:srgbClr val="002060"/>
                </a:solidFill>
              </a:rPr>
              <a:t>, G.N., Taylor, M.P.,</a:t>
            </a:r>
          </a:p>
          <a:p>
            <a:pPr lvl="1" algn="l"/>
            <a:r>
              <a:rPr lang="en-US" sz="2000" dirty="0" smtClean="0">
                <a:solidFill>
                  <a:srgbClr val="002060"/>
                </a:solidFill>
              </a:rPr>
              <a:t>	</a:t>
            </a:r>
            <a:r>
              <a:rPr lang="el-GR" sz="2000" dirty="0" smtClean="0">
                <a:solidFill>
                  <a:srgbClr val="002060"/>
                </a:solidFill>
              </a:rPr>
              <a:t>Αρχές Οικονομικής Θεωρίας. Τόμος Α’ – Μικροοικονομική</a:t>
            </a:r>
          </a:p>
          <a:p>
            <a:pPr lvl="1" algn="l"/>
            <a:r>
              <a:rPr lang="el-GR" sz="2000" dirty="0" smtClean="0">
                <a:solidFill>
                  <a:srgbClr val="002060"/>
                </a:solidFill>
              </a:rPr>
              <a:t>	 Αθήνα: </a:t>
            </a:r>
            <a:r>
              <a:rPr lang="en-US" sz="2000" dirty="0" smtClean="0">
                <a:solidFill>
                  <a:srgbClr val="002060"/>
                </a:solidFill>
              </a:rPr>
              <a:t>Gutenberg, 2010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l"/>
            <a:r>
              <a:rPr lang="el-GR" sz="2000" u="sng" dirty="0" smtClean="0">
                <a:solidFill>
                  <a:srgbClr val="002060"/>
                </a:solidFill>
              </a:rPr>
              <a:t>Κεφάλαιο 3</a:t>
            </a: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675" y="6245225"/>
            <a:ext cx="3097213" cy="476250"/>
          </a:xfrm>
        </p:spPr>
        <p:txBody>
          <a:bodyPr/>
          <a:lstStyle/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99710-F005-4E03-9A5F-27BCFB60169C}" type="slidenum">
              <a:rPr lang="el-GR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5677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l-GR" sz="2400" b="1" u="sng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lvl="1" algn="l"/>
            <a:endParaRPr lang="en-US" sz="1600" dirty="0" smtClean="0">
              <a:solidFill>
                <a:srgbClr val="002060"/>
              </a:solidFill>
            </a:endParaRPr>
          </a:p>
          <a:p>
            <a:pPr lvl="1" algn="l">
              <a:spcAft>
                <a:spcPts val="600"/>
              </a:spcAft>
              <a:buFont typeface="Wingdings" pitchFamily="2" charset="2"/>
              <a:buChar char="v"/>
            </a:pPr>
            <a:r>
              <a:rPr lang="el-GR" sz="1800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Αμοιβαία οφέλη από εμπόριο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 «Το ελεύθερο εμπόριο είναι πάντοτε επωφελές για όλους» (;)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 Σε ποια αγαθά συμφέρει να συγκεντρωθεί η παραγωγή</a:t>
            </a:r>
          </a:p>
          <a:p>
            <a:pPr lvl="1" algn="l">
              <a:spcAft>
                <a:spcPts val="600"/>
              </a:spcAft>
            </a:pPr>
            <a:r>
              <a:rPr lang="el-GR" sz="2000" dirty="0" smtClean="0">
                <a:solidFill>
                  <a:srgbClr val="002060"/>
                </a:solidFill>
              </a:rPr>
              <a:t>	 *Κόστος ευκαιρίας</a:t>
            </a:r>
          </a:p>
          <a:p>
            <a:pPr lvl="1" algn="l">
              <a:spcAft>
                <a:spcPts val="600"/>
              </a:spcAft>
            </a:pPr>
            <a:r>
              <a:rPr lang="el-GR" sz="2000" dirty="0" smtClean="0">
                <a:solidFill>
                  <a:srgbClr val="002060"/>
                </a:solidFill>
              </a:rPr>
              <a:t>	  </a:t>
            </a:r>
            <a:r>
              <a:rPr lang="el-GR" sz="2000" dirty="0">
                <a:solidFill>
                  <a:srgbClr val="002060"/>
                </a:solidFill>
              </a:rPr>
              <a:t>	</a:t>
            </a:r>
            <a:r>
              <a:rPr lang="el-GR" sz="2000" dirty="0" smtClean="0">
                <a:solidFill>
                  <a:srgbClr val="002060"/>
                </a:solidFill>
              </a:rPr>
              <a:t>	*Απόλυτο πλεονέκτημα</a:t>
            </a:r>
          </a:p>
          <a:p>
            <a:pPr lvl="1" algn="l">
              <a:spcAft>
                <a:spcPts val="600"/>
              </a:spcAft>
            </a:pPr>
            <a:r>
              <a:rPr lang="el-GR" sz="2000" dirty="0" smtClean="0">
                <a:solidFill>
                  <a:srgbClr val="002060"/>
                </a:solidFill>
              </a:rPr>
              <a:t>					*Συγκριτικό πλεονέκτημα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Πως βελτιώνεται η εμπορική θέση</a:t>
            </a:r>
          </a:p>
          <a:p>
            <a:pPr lvl="1" algn="l">
              <a:spcAft>
                <a:spcPts val="600"/>
              </a:spcAft>
            </a:pPr>
            <a:r>
              <a:rPr lang="el-GR" sz="2000" dirty="0" smtClean="0">
                <a:solidFill>
                  <a:srgbClr val="002060"/>
                </a:solidFill>
              </a:rPr>
              <a:t>		* Όροι εμπορίου, τιμές, ισοτιμίες</a:t>
            </a:r>
          </a:p>
          <a:p>
            <a:pPr lvl="1" algn="l">
              <a:spcAft>
                <a:spcPts val="600"/>
              </a:spcAft>
            </a:pPr>
            <a:r>
              <a:rPr lang="el-GR" sz="2000" dirty="0" smtClean="0">
                <a:solidFill>
                  <a:srgbClr val="002060"/>
                </a:solidFill>
              </a:rPr>
              <a:t>		* Πόροι και Παραγωγικότητα				     </a:t>
            </a:r>
          </a:p>
          <a:p>
            <a:pPr lvl="1" algn="l"/>
            <a:endParaRPr lang="el-GR" sz="20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2013-2014      #2</a:t>
            </a:r>
            <a:endParaRPr lang="el-GR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675" y="6245225"/>
            <a:ext cx="3097213" cy="476250"/>
          </a:xfrm>
        </p:spPr>
        <p:txBody>
          <a:bodyPr/>
          <a:lstStyle/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99710-F005-4E03-9A5F-27BCFB60169C}" type="slidenum">
              <a:rPr lang="el-GR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4837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el-GR" sz="2200" b="1" dirty="0" smtClean="0">
                <a:latin typeface="Verdana" pitchFamily="34" charset="0"/>
              </a:rPr>
              <a:t>Απαιτούμενες ώρες για παραγωγή 1 κιλού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</a:t>
            </a:r>
            <a:r>
              <a:rPr lang="el-GR" sz="2000" u="sng" dirty="0" smtClean="0">
                <a:latin typeface="Verdana" pitchFamily="34" charset="0"/>
              </a:rPr>
              <a:t>κρέας</a:t>
            </a:r>
            <a:r>
              <a:rPr lang="el-GR" sz="2000" dirty="0" smtClean="0">
                <a:latin typeface="Verdana" pitchFamily="34" charset="0"/>
              </a:rPr>
              <a:t>		</a:t>
            </a:r>
            <a:r>
              <a:rPr lang="el-GR" sz="2000" u="sng" dirty="0" smtClean="0">
                <a:latin typeface="Verdana" pitchFamily="34" charset="0"/>
              </a:rPr>
              <a:t>πατάτες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Α (γεωργός)		    6		     1,5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Β (κτηνοτρόφος)	    2		       1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554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el-GR" sz="2200" b="1" dirty="0" smtClean="0">
                <a:latin typeface="Verdana" pitchFamily="34" charset="0"/>
              </a:rPr>
              <a:t>Απαιτούμενες ώρες για παραγωγή 1 κιλού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</a:t>
            </a:r>
            <a:r>
              <a:rPr lang="el-GR" sz="2000" u="sng" dirty="0" smtClean="0">
                <a:latin typeface="Verdana" pitchFamily="34" charset="0"/>
              </a:rPr>
              <a:t>κρέας</a:t>
            </a:r>
            <a:r>
              <a:rPr lang="el-GR" sz="2000" dirty="0" smtClean="0">
                <a:latin typeface="Verdana" pitchFamily="34" charset="0"/>
              </a:rPr>
              <a:t>		</a:t>
            </a:r>
            <a:r>
              <a:rPr lang="el-GR" sz="2000" u="sng" dirty="0" smtClean="0">
                <a:latin typeface="Verdana" pitchFamily="34" charset="0"/>
              </a:rPr>
              <a:t>πατάτες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Α (γεωργός)		    6		     1,5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Β (κτηνοτρόφος)	    2		       1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b="1" dirty="0" smtClean="0">
                <a:latin typeface="Verdana" pitchFamily="34" charset="0"/>
              </a:rPr>
              <a:t>Παραγωγή ανά ώρα (κιλά)</a:t>
            </a:r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</a:t>
            </a:r>
            <a:r>
              <a:rPr lang="el-GR" sz="2000" u="sng" dirty="0" smtClean="0">
                <a:latin typeface="Verdana" pitchFamily="34" charset="0"/>
              </a:rPr>
              <a:t>κρέας</a:t>
            </a:r>
            <a:r>
              <a:rPr lang="el-GR" sz="2000" dirty="0" smtClean="0">
                <a:latin typeface="Verdana" pitchFamily="34" charset="0"/>
              </a:rPr>
              <a:t>		</a:t>
            </a:r>
            <a:r>
              <a:rPr lang="el-GR" sz="2000" u="sng" dirty="0" smtClean="0">
                <a:latin typeface="Verdana" pitchFamily="34" charset="0"/>
              </a:rPr>
              <a:t>πατάτες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Α (γεωργός)		   1/6		  1/1,5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Β (κτηνοτρόφος)	   1/2		     1</a:t>
            </a: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922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#2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el-GR" sz="2200" b="1" dirty="0" smtClean="0">
                <a:latin typeface="Verdana" pitchFamily="34" charset="0"/>
              </a:rPr>
              <a:t>Απαιτούμενες ώρες για παραγωγή 1 κιλού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</a:t>
            </a:r>
            <a:r>
              <a:rPr lang="el-GR" sz="2000" u="sng" dirty="0" smtClean="0">
                <a:latin typeface="Verdana" pitchFamily="34" charset="0"/>
              </a:rPr>
              <a:t>κρέας</a:t>
            </a:r>
            <a:r>
              <a:rPr lang="el-GR" sz="2000" dirty="0" smtClean="0">
                <a:latin typeface="Verdana" pitchFamily="34" charset="0"/>
              </a:rPr>
              <a:t>		</a:t>
            </a:r>
            <a:r>
              <a:rPr lang="el-GR" sz="2000" u="sng" dirty="0" smtClean="0">
                <a:latin typeface="Verdana" pitchFamily="34" charset="0"/>
              </a:rPr>
              <a:t>πατάτες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Α (γεωργός)		    6		     1,5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Β (κτηνοτρόφος)	    2		       1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b="1" dirty="0" smtClean="0">
                <a:latin typeface="Verdana" pitchFamily="34" charset="0"/>
              </a:rPr>
              <a:t>Παραγωγή ανά ώρα (κιλά)</a:t>
            </a:r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</a:t>
            </a:r>
            <a:r>
              <a:rPr lang="el-GR" sz="2000" u="sng" dirty="0" smtClean="0">
                <a:latin typeface="Verdana" pitchFamily="34" charset="0"/>
              </a:rPr>
              <a:t>κρέας</a:t>
            </a:r>
            <a:r>
              <a:rPr lang="el-GR" sz="2000" dirty="0" smtClean="0">
                <a:latin typeface="Verdana" pitchFamily="34" charset="0"/>
              </a:rPr>
              <a:t>		</a:t>
            </a:r>
            <a:r>
              <a:rPr lang="el-GR" sz="2000" u="sng" dirty="0" smtClean="0">
                <a:latin typeface="Verdana" pitchFamily="34" charset="0"/>
              </a:rPr>
              <a:t>πατάτες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Α (γεωργός)		   1/6		  1/1,5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Β (κτηνοτρόφος)	   1/2		     1</a:t>
            </a: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b="1" dirty="0" smtClean="0">
                <a:latin typeface="Verdana" pitchFamily="34" charset="0"/>
              </a:rPr>
              <a:t>Παραγόμενη ποσότητα (</a:t>
            </a:r>
            <a:r>
              <a:rPr lang="en-US" sz="2200" b="1" dirty="0" smtClean="0">
                <a:latin typeface="Verdana" pitchFamily="34" charset="0"/>
              </a:rPr>
              <a:t>kg</a:t>
            </a:r>
            <a:r>
              <a:rPr lang="el-GR" sz="2200" b="1" dirty="0" smtClean="0">
                <a:latin typeface="Verdana" pitchFamily="34" charset="0"/>
              </a:rPr>
              <a:t>) ανά εβδομάδα (48 </a:t>
            </a:r>
            <a:r>
              <a:rPr lang="el-GR" sz="2200" b="1" dirty="0" err="1" smtClean="0">
                <a:latin typeface="Verdana" pitchFamily="34" charset="0"/>
              </a:rPr>
              <a:t>ώρ</a:t>
            </a:r>
            <a:r>
              <a:rPr lang="en-US" sz="2200" b="1" dirty="0" smtClean="0">
                <a:latin typeface="Verdana" pitchFamily="34" charset="0"/>
              </a:rPr>
              <a:t>.</a:t>
            </a:r>
            <a:r>
              <a:rPr lang="el-GR" sz="2200" b="1" dirty="0" smtClean="0">
                <a:latin typeface="Verdana" pitchFamily="34" charset="0"/>
              </a:rPr>
              <a:t>)</a:t>
            </a:r>
            <a:endParaRPr lang="el-GR" sz="22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</a:t>
            </a:r>
            <a:r>
              <a:rPr lang="el-GR" sz="2000" u="sng" dirty="0" smtClean="0">
                <a:latin typeface="Verdana" pitchFamily="34" charset="0"/>
              </a:rPr>
              <a:t>κρέας</a:t>
            </a:r>
            <a:r>
              <a:rPr lang="el-GR" sz="2000" dirty="0" smtClean="0">
                <a:latin typeface="Verdana" pitchFamily="34" charset="0"/>
              </a:rPr>
              <a:t>		</a:t>
            </a:r>
            <a:r>
              <a:rPr lang="el-GR" sz="2000" u="sng" dirty="0" smtClean="0">
                <a:latin typeface="Verdana" pitchFamily="34" charset="0"/>
              </a:rPr>
              <a:t>πατάτες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Α (γεωργός)		   8		    32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Β (κτηνοτρόφος)	  24		    48</a:t>
            </a: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459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437</Words>
  <Application>Microsoft Office PowerPoint</Application>
  <PresentationFormat>Προβολή στην οθόνη (4:3)</PresentationFormat>
  <Paragraphs>327</Paragraphs>
  <Slides>22</Slides>
  <Notes>20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Default Design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mitsos</dc:creator>
  <cp:lastModifiedBy>Andreou Antonis</cp:lastModifiedBy>
  <cp:revision>34</cp:revision>
  <dcterms:created xsi:type="dcterms:W3CDTF">2007-03-04T10:43:13Z</dcterms:created>
  <dcterms:modified xsi:type="dcterms:W3CDTF">2015-01-16T10:29:30Z</dcterms:modified>
</cp:coreProperties>
</file>