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0"/>
  </p:notesMasterIdLst>
  <p:sldIdLst>
    <p:sldId id="365" r:id="rId2"/>
    <p:sldId id="366" r:id="rId3"/>
    <p:sldId id="367" r:id="rId4"/>
    <p:sldId id="256" r:id="rId5"/>
    <p:sldId id="361" r:id="rId6"/>
    <p:sldId id="335" r:id="rId7"/>
    <p:sldId id="259" r:id="rId8"/>
    <p:sldId id="261" r:id="rId9"/>
    <p:sldId id="271" r:id="rId10"/>
    <p:sldId id="334" r:id="rId11"/>
    <p:sldId id="257" r:id="rId12"/>
    <p:sldId id="263" r:id="rId13"/>
    <p:sldId id="262" r:id="rId14"/>
    <p:sldId id="358" r:id="rId15"/>
    <p:sldId id="359" r:id="rId16"/>
    <p:sldId id="360" r:id="rId17"/>
    <p:sldId id="273" r:id="rId18"/>
    <p:sldId id="272" r:id="rId19"/>
    <p:sldId id="260" r:id="rId20"/>
    <p:sldId id="270" r:id="rId21"/>
    <p:sldId id="264" r:id="rId22"/>
    <p:sldId id="265" r:id="rId23"/>
    <p:sldId id="266" r:id="rId24"/>
    <p:sldId id="267" r:id="rId25"/>
    <p:sldId id="330" r:id="rId26"/>
    <p:sldId id="331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50" r:id="rId41"/>
    <p:sldId id="349" r:id="rId42"/>
    <p:sldId id="352" r:id="rId43"/>
    <p:sldId id="351" r:id="rId44"/>
    <p:sldId id="276" r:id="rId45"/>
    <p:sldId id="278" r:id="rId46"/>
    <p:sldId id="281" r:id="rId47"/>
    <p:sldId id="282" r:id="rId48"/>
    <p:sldId id="283" r:id="rId49"/>
    <p:sldId id="284" r:id="rId50"/>
    <p:sldId id="285" r:id="rId51"/>
    <p:sldId id="355" r:id="rId52"/>
    <p:sldId id="356" r:id="rId53"/>
    <p:sldId id="353" r:id="rId54"/>
    <p:sldId id="354" r:id="rId55"/>
    <p:sldId id="357" r:id="rId56"/>
    <p:sldId id="363" r:id="rId57"/>
    <p:sldId id="362" r:id="rId58"/>
    <p:sldId id="364" r:id="rId59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5681" autoAdjust="0"/>
  </p:normalViewPr>
  <p:slideViewPr>
    <p:cSldViewPr showGuides="1">
      <p:cViewPr>
        <p:scale>
          <a:sx n="60" d="100"/>
          <a:sy n="60" d="100"/>
        </p:scale>
        <p:origin x="-67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as\Documents\01%202013%20&#928;&#913;&#925;&#917;&#928;&#921;&#931;&#932;&#919;&#924;&#921;&#927;%20&#913;&#921;&#915;&#913;&#921;&#927;&#933;\01%20%20&#924;&#913;&#920;&#919;&#924;&#913;&#932;&#913;\M%20-%2004%20&#917;&#925;&#917;&#929;&#915;&#917;&#921;&#913;&#922;&#919;%20&#913;&#925;&#913;&#923;&#933;&#931;&#919;\&#917;&#957;&#949;&#961;&#947;&#949;&#953;&#945;&#954;&#942;%20&#917;&#957;&#964;&#945;&#963;&#951;%20&#967;&#969;&#961;&#974;&#95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as\Documents\01%202013%20&#928;&#913;&#925;&#917;&#928;&#921;&#931;&#932;&#919;&#924;&#921;&#927;%20&#913;&#921;&#915;&#913;&#921;&#927;&#933;\01%20%20&#924;&#913;&#920;&#919;&#924;&#913;&#932;&#913;\M%20-%2005%20M&#917;&#932;&#913;&#928;&#932;&#933;&#935;&#921;&#913;&#922;&#927;\&#917;&#957;&#949;&#961;&#947;&#949;&#953;&#945;&#954;&#940;%20&#921;&#963;&#959;&#950;&#973;&#947;&#953;&#945;%20&#924;&#945;&#961;&#964;&#953;&#959;&#962;%201993%20_200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l-GR" sz="2000"/>
              <a:t>ΕΝΕΡΓΕΙΑΚΗ ΕΝΤΑΣΗ σε </a:t>
            </a:r>
            <a:r>
              <a:rPr lang="en-GB" sz="2000"/>
              <a:t>BTU/USD1995</a:t>
            </a:r>
            <a:endParaRPr lang="el-GR" sz="2000"/>
          </a:p>
        </c:rich>
      </c:tx>
      <c:layout>
        <c:manualLayout>
          <c:xMode val="edge"/>
          <c:yMode val="edge"/>
          <c:x val="0.41268518518518521"/>
          <c:y val="0.16286603143088488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0.29746330319821135"/>
          <c:y val="1.8447206993108669E-2"/>
          <c:w val="0.65858567314925931"/>
          <c:h val="0.916533639427341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FF00"/>
            </a:solidFill>
            <a:ln w="12700">
              <a:solidFill>
                <a:srgbClr val="9999FF"/>
              </a:solidFill>
              <a:prstDash val="solid"/>
            </a:ln>
          </c:spPr>
          <c:invertIfNegative val="0"/>
          <c:cat>
            <c:strRef>
              <c:f>'Energy Intensity'!$C$5:$C$36</c:f>
              <c:strCache>
                <c:ptCount val="32"/>
                <c:pt idx="0">
                  <c:v>Ρωσία</c:v>
                </c:pt>
                <c:pt idx="1">
                  <c:v>Σερβία &amp; Μαυροβούνιο</c:v>
                </c:pt>
                <c:pt idx="2">
                  <c:v>Ρουμανία</c:v>
                </c:pt>
                <c:pt idx="3">
                  <c:v>Σλοβακία</c:v>
                </c:pt>
                <c:pt idx="4">
                  <c:v>Πολωνία</c:v>
                </c:pt>
                <c:pt idx="5">
                  <c:v>Μεξικό</c:v>
                </c:pt>
                <c:pt idx="6">
                  <c:v>Καναδάς</c:v>
                </c:pt>
                <c:pt idx="7">
                  <c:v>Κροατία</c:v>
                </c:pt>
                <c:pt idx="8">
                  <c:v>Ισλανδία</c:v>
                </c:pt>
                <c:pt idx="9">
                  <c:v>Τουρκία</c:v>
                </c:pt>
                <c:pt idx="10">
                  <c:v>Σλοβενία</c:v>
                </c:pt>
                <c:pt idx="11">
                  <c:v>Νορβηγία</c:v>
                </c:pt>
                <c:pt idx="12">
                  <c:v>Βραζιλίας</c:v>
                </c:pt>
                <c:pt idx="13">
                  <c:v>ΗΠΑ</c:v>
                </c:pt>
                <c:pt idx="14">
                  <c:v>Κύπρος</c:v>
                </c:pt>
                <c:pt idx="15">
                  <c:v>Ελλάς</c:v>
                </c:pt>
                <c:pt idx="16">
                  <c:v>Βέλγιο</c:v>
                </c:pt>
                <c:pt idx="17">
                  <c:v>Πορτογαλία</c:v>
                </c:pt>
                <c:pt idx="18">
                  <c:v>Ισπανία</c:v>
                </c:pt>
                <c:pt idx="19">
                  <c:v>Ολλανδία</c:v>
                </c:pt>
                <c:pt idx="20">
                  <c:v>Σουηδία</c:v>
                </c:pt>
                <c:pt idx="21">
                  <c:v>Ισραήλ</c:v>
                </c:pt>
                <c:pt idx="22">
                  <c:v>Φινλανδία</c:v>
                </c:pt>
                <c:pt idx="23">
                  <c:v>Βρετανία</c:v>
                </c:pt>
                <c:pt idx="24">
                  <c:v>Λουξεμβούργο</c:v>
                </c:pt>
                <c:pt idx="25">
                  <c:v>Ιταλία</c:v>
                </c:pt>
                <c:pt idx="26">
                  <c:v>Γαλλία</c:v>
                </c:pt>
                <c:pt idx="27">
                  <c:v>Ιρλανδία</c:v>
                </c:pt>
                <c:pt idx="28">
                  <c:v>Γερμανία</c:v>
                </c:pt>
                <c:pt idx="29">
                  <c:v>Αυστρία</c:v>
                </c:pt>
                <c:pt idx="30">
                  <c:v>Δανία</c:v>
                </c:pt>
                <c:pt idx="31">
                  <c:v>Ελβετία</c:v>
                </c:pt>
              </c:strCache>
            </c:strRef>
          </c:cat>
          <c:val>
            <c:numRef>
              <c:f>'Energy Intensity'!$D$5:$D$36</c:f>
              <c:numCache>
                <c:formatCode>#,##0</c:formatCode>
                <c:ptCount val="32"/>
                <c:pt idx="0">
                  <c:v>72161.925397062107</c:v>
                </c:pt>
                <c:pt idx="1">
                  <c:v>47814.186609728451</c:v>
                </c:pt>
                <c:pt idx="2">
                  <c:v>46766.477347584718</c:v>
                </c:pt>
                <c:pt idx="3">
                  <c:v>33809.149803439432</c:v>
                </c:pt>
                <c:pt idx="4">
                  <c:v>20004.336165539007</c:v>
                </c:pt>
                <c:pt idx="5">
                  <c:v>17645.986550265243</c:v>
                </c:pt>
                <c:pt idx="6">
                  <c:v>17341.19235791605</c:v>
                </c:pt>
                <c:pt idx="7">
                  <c:v>15672.862911628948</c:v>
                </c:pt>
                <c:pt idx="8">
                  <c:v>15511.423288796423</c:v>
                </c:pt>
                <c:pt idx="9">
                  <c:v>15187.593940051742</c:v>
                </c:pt>
                <c:pt idx="10">
                  <c:v>12289.745044981766</c:v>
                </c:pt>
                <c:pt idx="11">
                  <c:v>10968.391536932484</c:v>
                </c:pt>
                <c:pt idx="12">
                  <c:v>10579.217343886476</c:v>
                </c:pt>
                <c:pt idx="13">
                  <c:v>10574.809055480284</c:v>
                </c:pt>
                <c:pt idx="14">
                  <c:v>10183.033327170026</c:v>
                </c:pt>
                <c:pt idx="15">
                  <c:v>9158.9943071097005</c:v>
                </c:pt>
                <c:pt idx="16">
                  <c:v>8500.6836215128878</c:v>
                </c:pt>
                <c:pt idx="17">
                  <c:v>8138.9280060769497</c:v>
                </c:pt>
                <c:pt idx="18">
                  <c:v>7944.5493515742946</c:v>
                </c:pt>
                <c:pt idx="19">
                  <c:v>7754.9186302619783</c:v>
                </c:pt>
                <c:pt idx="20">
                  <c:v>7404.9722244462746</c:v>
                </c:pt>
                <c:pt idx="21">
                  <c:v>7399.5806574580383</c:v>
                </c:pt>
                <c:pt idx="22">
                  <c:v>7321.7130107464391</c:v>
                </c:pt>
                <c:pt idx="23">
                  <c:v>7039.3963545811212</c:v>
                </c:pt>
                <c:pt idx="24">
                  <c:v>6458.0828574925708</c:v>
                </c:pt>
                <c:pt idx="25">
                  <c:v>6186.4835734043536</c:v>
                </c:pt>
                <c:pt idx="26">
                  <c:v>5998.2632533725091</c:v>
                </c:pt>
                <c:pt idx="27">
                  <c:v>5272.7278617197162</c:v>
                </c:pt>
                <c:pt idx="28">
                  <c:v>5268.9816201860231</c:v>
                </c:pt>
                <c:pt idx="29">
                  <c:v>5087.8168090758272</c:v>
                </c:pt>
                <c:pt idx="30">
                  <c:v>3919.5388287315704</c:v>
                </c:pt>
                <c:pt idx="31">
                  <c:v>3745.869653202672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692096"/>
        <c:axId val="106571456"/>
      </c:barChart>
      <c:catAx>
        <c:axId val="154692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/>
            </a:pPr>
            <a:endParaRPr lang="en-US"/>
          </a:p>
        </c:txPr>
        <c:crossAx val="1065714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6571456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n-GB" sz="1200"/>
                  <a:t>(Btu per 1995 U.S. Dollars Using Market Exchange Rates)</a:t>
                </a:r>
              </a:p>
            </c:rich>
          </c:tx>
          <c:layout>
            <c:manualLayout>
              <c:xMode val="edge"/>
              <c:yMode val="edge"/>
              <c:x val="0.43404152448325523"/>
              <c:y val="0.96507885338006127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/>
            </a:pPr>
            <a:endParaRPr lang="en-US"/>
          </a:p>
        </c:txPr>
        <c:crossAx val="154692096"/>
        <c:crosses val="autoZero"/>
        <c:crossBetween val="between"/>
      </c:valAx>
      <c:spPr>
        <a:noFill/>
        <a:ln w="127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mbria" panose="02040503050406030204" pitchFamily="18" charset="0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l-GR" sz="2400"/>
              <a:t>ΔΙΑΚΥΜΑΝΣΗ ΤΙΜΩΝ ΠΕΤΡΕΛΑΙΟΥ</a:t>
            </a:r>
            <a:r>
              <a:rPr lang="en-GB" sz="2400"/>
              <a:t>,   $ /Barrel</a:t>
            </a:r>
          </a:p>
        </c:rich>
      </c:tx>
      <c:layout>
        <c:manualLayout>
          <c:xMode val="edge"/>
          <c:yMode val="edge"/>
          <c:x val="0.20387953598376074"/>
          <c:y val="4.110924904447846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4.7483273223940532E-2"/>
          <c:y val="3.1149599625132654E-2"/>
          <c:w val="0.87733630418499853"/>
          <c:h val="0.9080023765595636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'Oil prices'!$C$6</c:f>
              <c:strCache>
                <c:ptCount val="1"/>
                <c:pt idx="0">
                  <c:v>Ονομαστική Τιμή</c:v>
                </c:pt>
              </c:strCache>
            </c:strRef>
          </c:tx>
          <c:spPr>
            <a:ln w="15875">
              <a:solidFill>
                <a:schemeClr val="tx1"/>
              </a:solidFill>
            </a:ln>
          </c:spPr>
          <c:marker>
            <c:symbol val="diamond"/>
            <c:size val="6"/>
            <c:spPr>
              <a:solidFill>
                <a:srgbClr val="FFFF00"/>
              </a:solidFill>
            </c:spPr>
          </c:marker>
          <c:xVal>
            <c:numRef>
              <c:f>'Oil prices'!$B$7:$B$74</c:f>
              <c:numCache>
                <c:formatCode>General</c:formatCode>
                <c:ptCount val="68"/>
                <c:pt idx="0">
                  <c:v>1946</c:v>
                </c:pt>
                <c:pt idx="1">
                  <c:v>1947</c:v>
                </c:pt>
                <c:pt idx="2">
                  <c:v>1948</c:v>
                </c:pt>
                <c:pt idx="3">
                  <c:v>1949</c:v>
                </c:pt>
                <c:pt idx="4">
                  <c:v>1950</c:v>
                </c:pt>
                <c:pt idx="5">
                  <c:v>1951</c:v>
                </c:pt>
                <c:pt idx="6">
                  <c:v>1952</c:v>
                </c:pt>
                <c:pt idx="7">
                  <c:v>1953</c:v>
                </c:pt>
                <c:pt idx="8">
                  <c:v>1954</c:v>
                </c:pt>
                <c:pt idx="9">
                  <c:v>1955</c:v>
                </c:pt>
                <c:pt idx="10">
                  <c:v>1956</c:v>
                </c:pt>
                <c:pt idx="11">
                  <c:v>1957</c:v>
                </c:pt>
                <c:pt idx="12">
                  <c:v>1958</c:v>
                </c:pt>
                <c:pt idx="13">
                  <c:v>1959</c:v>
                </c:pt>
                <c:pt idx="14">
                  <c:v>1960</c:v>
                </c:pt>
                <c:pt idx="15">
                  <c:v>1961</c:v>
                </c:pt>
                <c:pt idx="16">
                  <c:v>1962</c:v>
                </c:pt>
                <c:pt idx="17">
                  <c:v>1963</c:v>
                </c:pt>
                <c:pt idx="18">
                  <c:v>1964</c:v>
                </c:pt>
                <c:pt idx="19">
                  <c:v>1965</c:v>
                </c:pt>
                <c:pt idx="20">
                  <c:v>1966</c:v>
                </c:pt>
                <c:pt idx="21">
                  <c:v>1967</c:v>
                </c:pt>
                <c:pt idx="22">
                  <c:v>1968</c:v>
                </c:pt>
                <c:pt idx="23">
                  <c:v>1969</c:v>
                </c:pt>
                <c:pt idx="24">
                  <c:v>1970</c:v>
                </c:pt>
                <c:pt idx="25">
                  <c:v>1971</c:v>
                </c:pt>
                <c:pt idx="26">
                  <c:v>1972</c:v>
                </c:pt>
                <c:pt idx="27">
                  <c:v>1973</c:v>
                </c:pt>
                <c:pt idx="28">
                  <c:v>1974</c:v>
                </c:pt>
                <c:pt idx="29">
                  <c:v>1975</c:v>
                </c:pt>
                <c:pt idx="30">
                  <c:v>1976</c:v>
                </c:pt>
                <c:pt idx="31">
                  <c:v>1977</c:v>
                </c:pt>
                <c:pt idx="32">
                  <c:v>1978</c:v>
                </c:pt>
                <c:pt idx="33">
                  <c:v>1979</c:v>
                </c:pt>
                <c:pt idx="34">
                  <c:v>1980</c:v>
                </c:pt>
                <c:pt idx="35">
                  <c:v>1981</c:v>
                </c:pt>
                <c:pt idx="36">
                  <c:v>1982</c:v>
                </c:pt>
                <c:pt idx="37">
                  <c:v>1983</c:v>
                </c:pt>
                <c:pt idx="38">
                  <c:v>1984</c:v>
                </c:pt>
                <c:pt idx="39">
                  <c:v>1985</c:v>
                </c:pt>
                <c:pt idx="40">
                  <c:v>1986</c:v>
                </c:pt>
                <c:pt idx="41">
                  <c:v>1987</c:v>
                </c:pt>
                <c:pt idx="42">
                  <c:v>1988</c:v>
                </c:pt>
                <c:pt idx="43">
                  <c:v>1989</c:v>
                </c:pt>
                <c:pt idx="44">
                  <c:v>1990</c:v>
                </c:pt>
                <c:pt idx="45">
                  <c:v>1991</c:v>
                </c:pt>
                <c:pt idx="46">
                  <c:v>1992</c:v>
                </c:pt>
                <c:pt idx="47">
                  <c:v>1993</c:v>
                </c:pt>
                <c:pt idx="48">
                  <c:v>1994</c:v>
                </c:pt>
                <c:pt idx="49">
                  <c:v>1995</c:v>
                </c:pt>
                <c:pt idx="50">
                  <c:v>1996</c:v>
                </c:pt>
                <c:pt idx="51">
                  <c:v>1997</c:v>
                </c:pt>
                <c:pt idx="52">
                  <c:v>1998</c:v>
                </c:pt>
                <c:pt idx="53">
                  <c:v>1999</c:v>
                </c:pt>
                <c:pt idx="54">
                  <c:v>2000</c:v>
                </c:pt>
                <c:pt idx="55">
                  <c:v>2001</c:v>
                </c:pt>
                <c:pt idx="56">
                  <c:v>2002</c:v>
                </c:pt>
                <c:pt idx="57">
                  <c:v>2003</c:v>
                </c:pt>
                <c:pt idx="58">
                  <c:v>2004</c:v>
                </c:pt>
                <c:pt idx="59">
                  <c:v>2005</c:v>
                </c:pt>
                <c:pt idx="60">
                  <c:v>2006</c:v>
                </c:pt>
                <c:pt idx="61">
                  <c:v>2007</c:v>
                </c:pt>
                <c:pt idx="62">
                  <c:v>2008</c:v>
                </c:pt>
                <c:pt idx="63">
                  <c:v>2009</c:v>
                </c:pt>
                <c:pt idx="64">
                  <c:v>2010</c:v>
                </c:pt>
                <c:pt idx="65">
                  <c:v>2011</c:v>
                </c:pt>
                <c:pt idx="66">
                  <c:v>2012</c:v>
                </c:pt>
                <c:pt idx="67">
                  <c:v>2013</c:v>
                </c:pt>
              </c:numCache>
            </c:numRef>
          </c:xVal>
          <c:yVal>
            <c:numRef>
              <c:f>'Oil prices'!$C$7:$C$74</c:f>
              <c:numCache>
                <c:formatCode>General</c:formatCode>
                <c:ptCount val="68"/>
                <c:pt idx="0">
                  <c:v>1.63</c:v>
                </c:pt>
                <c:pt idx="1">
                  <c:v>2.16</c:v>
                </c:pt>
                <c:pt idx="2">
                  <c:v>2.77</c:v>
                </c:pt>
                <c:pt idx="3">
                  <c:v>2.77</c:v>
                </c:pt>
                <c:pt idx="4">
                  <c:v>2.77</c:v>
                </c:pt>
                <c:pt idx="5">
                  <c:v>2.77</c:v>
                </c:pt>
                <c:pt idx="6">
                  <c:v>2.77</c:v>
                </c:pt>
                <c:pt idx="7">
                  <c:v>2.92</c:v>
                </c:pt>
                <c:pt idx="8">
                  <c:v>2.99</c:v>
                </c:pt>
                <c:pt idx="9">
                  <c:v>2.93</c:v>
                </c:pt>
                <c:pt idx="10">
                  <c:v>2.94</c:v>
                </c:pt>
                <c:pt idx="11">
                  <c:v>3.14</c:v>
                </c:pt>
                <c:pt idx="12">
                  <c:v>3</c:v>
                </c:pt>
                <c:pt idx="13">
                  <c:v>3</c:v>
                </c:pt>
                <c:pt idx="14">
                  <c:v>2.91</c:v>
                </c:pt>
                <c:pt idx="15">
                  <c:v>2.85</c:v>
                </c:pt>
                <c:pt idx="16">
                  <c:v>2.85</c:v>
                </c:pt>
                <c:pt idx="17">
                  <c:v>2.91</c:v>
                </c:pt>
                <c:pt idx="18">
                  <c:v>3</c:v>
                </c:pt>
                <c:pt idx="19">
                  <c:v>3.01</c:v>
                </c:pt>
                <c:pt idx="20">
                  <c:v>3.1</c:v>
                </c:pt>
                <c:pt idx="21">
                  <c:v>3.12</c:v>
                </c:pt>
                <c:pt idx="22">
                  <c:v>3.18</c:v>
                </c:pt>
                <c:pt idx="23">
                  <c:v>3.32</c:v>
                </c:pt>
                <c:pt idx="24">
                  <c:v>3.39</c:v>
                </c:pt>
                <c:pt idx="25">
                  <c:v>3.6</c:v>
                </c:pt>
                <c:pt idx="26">
                  <c:v>3.6</c:v>
                </c:pt>
                <c:pt idx="27">
                  <c:v>4.75</c:v>
                </c:pt>
                <c:pt idx="28">
                  <c:v>9.35</c:v>
                </c:pt>
                <c:pt idx="29">
                  <c:v>12.21</c:v>
                </c:pt>
                <c:pt idx="30">
                  <c:v>13.1</c:v>
                </c:pt>
                <c:pt idx="31">
                  <c:v>14.4</c:v>
                </c:pt>
                <c:pt idx="32">
                  <c:v>14.95</c:v>
                </c:pt>
                <c:pt idx="33">
                  <c:v>25.1</c:v>
                </c:pt>
                <c:pt idx="34">
                  <c:v>37.42</c:v>
                </c:pt>
                <c:pt idx="35">
                  <c:v>35.75</c:v>
                </c:pt>
                <c:pt idx="36">
                  <c:v>31.83</c:v>
                </c:pt>
                <c:pt idx="37">
                  <c:v>29.08</c:v>
                </c:pt>
                <c:pt idx="38">
                  <c:v>28.75</c:v>
                </c:pt>
                <c:pt idx="39">
                  <c:v>26.92</c:v>
                </c:pt>
                <c:pt idx="40">
                  <c:v>14.44</c:v>
                </c:pt>
                <c:pt idx="41">
                  <c:v>17.75</c:v>
                </c:pt>
                <c:pt idx="42">
                  <c:v>14.87</c:v>
                </c:pt>
                <c:pt idx="43">
                  <c:v>18.329999999999998</c:v>
                </c:pt>
                <c:pt idx="44">
                  <c:v>23.19</c:v>
                </c:pt>
                <c:pt idx="45">
                  <c:v>20.2</c:v>
                </c:pt>
                <c:pt idx="46">
                  <c:v>19.25</c:v>
                </c:pt>
                <c:pt idx="47">
                  <c:v>16.75</c:v>
                </c:pt>
                <c:pt idx="48">
                  <c:v>15.66</c:v>
                </c:pt>
                <c:pt idx="49">
                  <c:v>16.75</c:v>
                </c:pt>
                <c:pt idx="50">
                  <c:v>20.46</c:v>
                </c:pt>
                <c:pt idx="51">
                  <c:v>18.64</c:v>
                </c:pt>
                <c:pt idx="52">
                  <c:v>11.91</c:v>
                </c:pt>
                <c:pt idx="53">
                  <c:v>16.559999999999999</c:v>
                </c:pt>
                <c:pt idx="54">
                  <c:v>27.39</c:v>
                </c:pt>
                <c:pt idx="55">
                  <c:v>23</c:v>
                </c:pt>
                <c:pt idx="56">
                  <c:v>22.81</c:v>
                </c:pt>
                <c:pt idx="57">
                  <c:v>27.69</c:v>
                </c:pt>
                <c:pt idx="58">
                  <c:v>37.659999999999997</c:v>
                </c:pt>
                <c:pt idx="59">
                  <c:v>50.04</c:v>
                </c:pt>
                <c:pt idx="60">
                  <c:v>58.3</c:v>
                </c:pt>
                <c:pt idx="61">
                  <c:v>64.2</c:v>
                </c:pt>
                <c:pt idx="62">
                  <c:v>91.48</c:v>
                </c:pt>
                <c:pt idx="63">
                  <c:v>53.48</c:v>
                </c:pt>
                <c:pt idx="64">
                  <c:v>71.209999999999994</c:v>
                </c:pt>
                <c:pt idx="65">
                  <c:v>87.04</c:v>
                </c:pt>
                <c:pt idx="66">
                  <c:v>86.46</c:v>
                </c:pt>
                <c:pt idx="67">
                  <c:v>91.17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'Oil prices'!$D$6</c:f>
              <c:strCache>
                <c:ptCount val="1"/>
                <c:pt idx="0">
                  <c:v>Αποπληθωρισμένη Τιμή</c:v>
                </c:pt>
              </c:strCache>
            </c:strRef>
          </c:tx>
          <c:spPr>
            <a:ln w="15875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rgbClr val="FFFF00"/>
              </a:solidFill>
            </c:spPr>
          </c:marker>
          <c:xVal>
            <c:numRef>
              <c:f>'Oil prices'!$B$7:$B$74</c:f>
              <c:numCache>
                <c:formatCode>General</c:formatCode>
                <c:ptCount val="68"/>
                <c:pt idx="0">
                  <c:v>1946</c:v>
                </c:pt>
                <c:pt idx="1">
                  <c:v>1947</c:v>
                </c:pt>
                <c:pt idx="2">
                  <c:v>1948</c:v>
                </c:pt>
                <c:pt idx="3">
                  <c:v>1949</c:v>
                </c:pt>
                <c:pt idx="4">
                  <c:v>1950</c:v>
                </c:pt>
                <c:pt idx="5">
                  <c:v>1951</c:v>
                </c:pt>
                <c:pt idx="6">
                  <c:v>1952</c:v>
                </c:pt>
                <c:pt idx="7">
                  <c:v>1953</c:v>
                </c:pt>
                <c:pt idx="8">
                  <c:v>1954</c:v>
                </c:pt>
                <c:pt idx="9">
                  <c:v>1955</c:v>
                </c:pt>
                <c:pt idx="10">
                  <c:v>1956</c:v>
                </c:pt>
                <c:pt idx="11">
                  <c:v>1957</c:v>
                </c:pt>
                <c:pt idx="12">
                  <c:v>1958</c:v>
                </c:pt>
                <c:pt idx="13">
                  <c:v>1959</c:v>
                </c:pt>
                <c:pt idx="14">
                  <c:v>1960</c:v>
                </c:pt>
                <c:pt idx="15">
                  <c:v>1961</c:v>
                </c:pt>
                <c:pt idx="16">
                  <c:v>1962</c:v>
                </c:pt>
                <c:pt idx="17">
                  <c:v>1963</c:v>
                </c:pt>
                <c:pt idx="18">
                  <c:v>1964</c:v>
                </c:pt>
                <c:pt idx="19">
                  <c:v>1965</c:v>
                </c:pt>
                <c:pt idx="20">
                  <c:v>1966</c:v>
                </c:pt>
                <c:pt idx="21">
                  <c:v>1967</c:v>
                </c:pt>
                <c:pt idx="22">
                  <c:v>1968</c:v>
                </c:pt>
                <c:pt idx="23">
                  <c:v>1969</c:v>
                </c:pt>
                <c:pt idx="24">
                  <c:v>1970</c:v>
                </c:pt>
                <c:pt idx="25">
                  <c:v>1971</c:v>
                </c:pt>
                <c:pt idx="26">
                  <c:v>1972</c:v>
                </c:pt>
                <c:pt idx="27">
                  <c:v>1973</c:v>
                </c:pt>
                <c:pt idx="28">
                  <c:v>1974</c:v>
                </c:pt>
                <c:pt idx="29">
                  <c:v>1975</c:v>
                </c:pt>
                <c:pt idx="30">
                  <c:v>1976</c:v>
                </c:pt>
                <c:pt idx="31">
                  <c:v>1977</c:v>
                </c:pt>
                <c:pt idx="32">
                  <c:v>1978</c:v>
                </c:pt>
                <c:pt idx="33">
                  <c:v>1979</c:v>
                </c:pt>
                <c:pt idx="34">
                  <c:v>1980</c:v>
                </c:pt>
                <c:pt idx="35">
                  <c:v>1981</c:v>
                </c:pt>
                <c:pt idx="36">
                  <c:v>1982</c:v>
                </c:pt>
                <c:pt idx="37">
                  <c:v>1983</c:v>
                </c:pt>
                <c:pt idx="38">
                  <c:v>1984</c:v>
                </c:pt>
                <c:pt idx="39">
                  <c:v>1985</c:v>
                </c:pt>
                <c:pt idx="40">
                  <c:v>1986</c:v>
                </c:pt>
                <c:pt idx="41">
                  <c:v>1987</c:v>
                </c:pt>
                <c:pt idx="42">
                  <c:v>1988</c:v>
                </c:pt>
                <c:pt idx="43">
                  <c:v>1989</c:v>
                </c:pt>
                <c:pt idx="44">
                  <c:v>1990</c:v>
                </c:pt>
                <c:pt idx="45">
                  <c:v>1991</c:v>
                </c:pt>
                <c:pt idx="46">
                  <c:v>1992</c:v>
                </c:pt>
                <c:pt idx="47">
                  <c:v>1993</c:v>
                </c:pt>
                <c:pt idx="48">
                  <c:v>1994</c:v>
                </c:pt>
                <c:pt idx="49">
                  <c:v>1995</c:v>
                </c:pt>
                <c:pt idx="50">
                  <c:v>1996</c:v>
                </c:pt>
                <c:pt idx="51">
                  <c:v>1997</c:v>
                </c:pt>
                <c:pt idx="52">
                  <c:v>1998</c:v>
                </c:pt>
                <c:pt idx="53">
                  <c:v>1999</c:v>
                </c:pt>
                <c:pt idx="54">
                  <c:v>2000</c:v>
                </c:pt>
                <c:pt idx="55">
                  <c:v>2001</c:v>
                </c:pt>
                <c:pt idx="56">
                  <c:v>2002</c:v>
                </c:pt>
                <c:pt idx="57">
                  <c:v>2003</c:v>
                </c:pt>
                <c:pt idx="58">
                  <c:v>2004</c:v>
                </c:pt>
                <c:pt idx="59">
                  <c:v>2005</c:v>
                </c:pt>
                <c:pt idx="60">
                  <c:v>2006</c:v>
                </c:pt>
                <c:pt idx="61">
                  <c:v>2007</c:v>
                </c:pt>
                <c:pt idx="62">
                  <c:v>2008</c:v>
                </c:pt>
                <c:pt idx="63">
                  <c:v>2009</c:v>
                </c:pt>
                <c:pt idx="64">
                  <c:v>2010</c:v>
                </c:pt>
                <c:pt idx="65">
                  <c:v>2011</c:v>
                </c:pt>
                <c:pt idx="66">
                  <c:v>2012</c:v>
                </c:pt>
                <c:pt idx="67">
                  <c:v>2013</c:v>
                </c:pt>
              </c:numCache>
            </c:numRef>
          </c:xVal>
          <c:yVal>
            <c:numRef>
              <c:f>'Oil prices'!$D$7:$D$74</c:f>
              <c:numCache>
                <c:formatCode>General</c:formatCode>
                <c:ptCount val="68"/>
                <c:pt idx="0">
                  <c:v>19.23</c:v>
                </c:pt>
                <c:pt idx="1">
                  <c:v>22.6</c:v>
                </c:pt>
                <c:pt idx="2">
                  <c:v>26.96</c:v>
                </c:pt>
                <c:pt idx="3">
                  <c:v>27.22</c:v>
                </c:pt>
                <c:pt idx="4">
                  <c:v>26.96</c:v>
                </c:pt>
                <c:pt idx="5">
                  <c:v>24.96</c:v>
                </c:pt>
                <c:pt idx="6">
                  <c:v>24.41</c:v>
                </c:pt>
                <c:pt idx="7">
                  <c:v>25.48</c:v>
                </c:pt>
                <c:pt idx="8">
                  <c:v>26.05</c:v>
                </c:pt>
                <c:pt idx="9">
                  <c:v>25.55</c:v>
                </c:pt>
                <c:pt idx="10">
                  <c:v>25.32</c:v>
                </c:pt>
                <c:pt idx="11">
                  <c:v>26.13</c:v>
                </c:pt>
                <c:pt idx="12">
                  <c:v>24.32</c:v>
                </c:pt>
                <c:pt idx="13">
                  <c:v>24.07</c:v>
                </c:pt>
                <c:pt idx="14">
                  <c:v>23.04</c:v>
                </c:pt>
                <c:pt idx="15">
                  <c:v>22.3</c:v>
                </c:pt>
                <c:pt idx="16">
                  <c:v>22.04</c:v>
                </c:pt>
                <c:pt idx="17">
                  <c:v>22.24</c:v>
                </c:pt>
                <c:pt idx="18">
                  <c:v>22.63</c:v>
                </c:pt>
                <c:pt idx="19">
                  <c:v>22.33</c:v>
                </c:pt>
                <c:pt idx="20">
                  <c:v>22.34</c:v>
                </c:pt>
                <c:pt idx="21">
                  <c:v>21.88</c:v>
                </c:pt>
                <c:pt idx="22">
                  <c:v>21.35</c:v>
                </c:pt>
                <c:pt idx="23">
                  <c:v>21.18</c:v>
                </c:pt>
                <c:pt idx="24">
                  <c:v>20.43</c:v>
                </c:pt>
                <c:pt idx="25">
                  <c:v>20.8</c:v>
                </c:pt>
                <c:pt idx="26">
                  <c:v>20.14</c:v>
                </c:pt>
                <c:pt idx="27">
                  <c:v>24.82</c:v>
                </c:pt>
                <c:pt idx="28">
                  <c:v>44.29</c:v>
                </c:pt>
                <c:pt idx="29">
                  <c:v>53.04</c:v>
                </c:pt>
                <c:pt idx="30">
                  <c:v>53.86</c:v>
                </c:pt>
                <c:pt idx="31">
                  <c:v>55.55</c:v>
                </c:pt>
                <c:pt idx="32">
                  <c:v>53.65</c:v>
                </c:pt>
                <c:pt idx="33">
                  <c:v>80.14</c:v>
                </c:pt>
                <c:pt idx="34">
                  <c:v>106.36</c:v>
                </c:pt>
                <c:pt idx="35">
                  <c:v>92.1</c:v>
                </c:pt>
                <c:pt idx="36">
                  <c:v>77.209999999999994</c:v>
                </c:pt>
                <c:pt idx="37">
                  <c:v>68.319999999999993</c:v>
                </c:pt>
                <c:pt idx="38">
                  <c:v>64.75</c:v>
                </c:pt>
                <c:pt idx="39">
                  <c:v>58.54</c:v>
                </c:pt>
                <c:pt idx="40">
                  <c:v>30.8</c:v>
                </c:pt>
                <c:pt idx="41">
                  <c:v>36.54</c:v>
                </c:pt>
                <c:pt idx="42">
                  <c:v>29.45</c:v>
                </c:pt>
                <c:pt idx="43">
                  <c:v>34.58</c:v>
                </c:pt>
                <c:pt idx="44">
                  <c:v>41.4</c:v>
                </c:pt>
                <c:pt idx="45">
                  <c:v>34.700000000000003</c:v>
                </c:pt>
                <c:pt idx="46">
                  <c:v>32.090000000000003</c:v>
                </c:pt>
                <c:pt idx="47">
                  <c:v>27.13</c:v>
                </c:pt>
                <c:pt idx="48">
                  <c:v>24.71</c:v>
                </c:pt>
                <c:pt idx="49">
                  <c:v>25.72</c:v>
                </c:pt>
                <c:pt idx="50">
                  <c:v>30.5</c:v>
                </c:pt>
                <c:pt idx="51">
                  <c:v>27.17</c:v>
                </c:pt>
                <c:pt idx="52">
                  <c:v>17.100000000000001</c:v>
                </c:pt>
                <c:pt idx="53">
                  <c:v>23.2</c:v>
                </c:pt>
                <c:pt idx="54">
                  <c:v>37.19</c:v>
                </c:pt>
                <c:pt idx="55">
                  <c:v>30.4</c:v>
                </c:pt>
                <c:pt idx="56">
                  <c:v>29.64</c:v>
                </c:pt>
                <c:pt idx="57">
                  <c:v>35.22</c:v>
                </c:pt>
                <c:pt idx="58">
                  <c:v>46.6</c:v>
                </c:pt>
                <c:pt idx="59">
                  <c:v>59.88</c:v>
                </c:pt>
                <c:pt idx="60">
                  <c:v>67.63</c:v>
                </c:pt>
                <c:pt idx="61">
                  <c:v>72.3</c:v>
                </c:pt>
                <c:pt idx="62">
                  <c:v>99.06</c:v>
                </c:pt>
                <c:pt idx="63">
                  <c:v>58.2</c:v>
                </c:pt>
                <c:pt idx="64">
                  <c:v>76.38</c:v>
                </c:pt>
                <c:pt idx="65">
                  <c:v>90.52</c:v>
                </c:pt>
                <c:pt idx="66">
                  <c:v>88.11</c:v>
                </c:pt>
                <c:pt idx="67">
                  <c:v>91.54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576064"/>
        <c:axId val="106576640"/>
      </c:scatterChart>
      <c:valAx>
        <c:axId val="106576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6576640"/>
        <c:crosses val="autoZero"/>
        <c:crossBetween val="midCat"/>
      </c:valAx>
      <c:valAx>
        <c:axId val="106576640"/>
        <c:scaling>
          <c:orientation val="minMax"/>
        </c:scaling>
        <c:delete val="0"/>
        <c:axPos val="l"/>
        <c:majorGridlines>
          <c:spPr>
            <a:ln w="6350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10657606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8.3593466074390985E-2"/>
          <c:y val="0.15608871741523669"/>
          <c:w val="0.42340352013618082"/>
          <c:h val="0.1814246469007051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Cambria Math" panose="02040503050406030204" pitchFamily="18" charset="0"/>
          <a:ea typeface="Cambria Math" panose="02040503050406030204" pitchFamily="18" charset="0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303387-E380-44AB-8AB1-ACA6E368B317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738EE2F9-C6AA-4913-94B9-3C5826B89EED}">
      <dgm:prSet phldrT="[Text]"/>
      <dgm:spPr/>
      <dgm:t>
        <a:bodyPr/>
        <a:lstStyle/>
        <a:p>
          <a:r>
            <a:rPr lang="el-GR" dirty="0" smtClean="0"/>
            <a:t>1</a:t>
          </a:r>
          <a:endParaRPr lang="en-GB" dirty="0"/>
        </a:p>
      </dgm:t>
    </dgm:pt>
    <dgm:pt modelId="{89A9B3F5-76C1-42CA-95DC-97F334E22B53}" type="parTrans" cxnId="{9FA451BC-195C-4744-8AD8-98FCBE304E1E}">
      <dgm:prSet/>
      <dgm:spPr/>
      <dgm:t>
        <a:bodyPr/>
        <a:lstStyle/>
        <a:p>
          <a:endParaRPr lang="en-GB"/>
        </a:p>
      </dgm:t>
    </dgm:pt>
    <dgm:pt modelId="{4CD46255-C959-4242-AB6C-E714D01738A0}" type="sibTrans" cxnId="{9FA451BC-195C-4744-8AD8-98FCBE304E1E}">
      <dgm:prSet/>
      <dgm:spPr/>
      <dgm:t>
        <a:bodyPr/>
        <a:lstStyle/>
        <a:p>
          <a:endParaRPr lang="en-GB"/>
        </a:p>
      </dgm:t>
    </dgm:pt>
    <dgm:pt modelId="{660AFBCE-D568-4979-98A6-AEF9159F6942}">
      <dgm:prSet phldrT="[Text]"/>
      <dgm:spPr/>
      <dgm:t>
        <a:bodyPr/>
        <a:lstStyle/>
        <a:p>
          <a:r>
            <a:rPr lang="el-GR" dirty="0" smtClean="0"/>
            <a:t>ΜΕΛΕΤΗ – </a:t>
          </a:r>
          <a:r>
            <a:rPr lang="en-GB" dirty="0" smtClean="0"/>
            <a:t>R&amp;D, </a:t>
          </a:r>
          <a:r>
            <a:rPr lang="el-GR" dirty="0" smtClean="0"/>
            <a:t>ΠΡΟΓΡΑΜΜΑΤΙΣΜΟΣ, ΣΧΕΔΙΑΣΜΟΣ</a:t>
          </a:r>
          <a:endParaRPr lang="en-GB" dirty="0"/>
        </a:p>
      </dgm:t>
    </dgm:pt>
    <dgm:pt modelId="{A7F5CD61-7E7E-40BD-BAE7-16EAE51A9D03}" type="parTrans" cxnId="{5C3599D8-EACA-46AA-86AF-6094E7977850}">
      <dgm:prSet/>
      <dgm:spPr/>
      <dgm:t>
        <a:bodyPr/>
        <a:lstStyle/>
        <a:p>
          <a:endParaRPr lang="en-GB"/>
        </a:p>
      </dgm:t>
    </dgm:pt>
    <dgm:pt modelId="{5598CAE4-D09C-4EFA-8646-791E7B69381A}" type="sibTrans" cxnId="{5C3599D8-EACA-46AA-86AF-6094E7977850}">
      <dgm:prSet/>
      <dgm:spPr/>
      <dgm:t>
        <a:bodyPr/>
        <a:lstStyle/>
        <a:p>
          <a:endParaRPr lang="en-GB"/>
        </a:p>
      </dgm:t>
    </dgm:pt>
    <dgm:pt modelId="{E8A5AD74-811D-41C6-970A-F3C60B146385}">
      <dgm:prSet phldrT="[Text]"/>
      <dgm:spPr/>
      <dgm:t>
        <a:bodyPr/>
        <a:lstStyle/>
        <a:p>
          <a:r>
            <a:rPr lang="el-GR" dirty="0" smtClean="0"/>
            <a:t>2</a:t>
          </a:r>
          <a:endParaRPr lang="en-GB" dirty="0"/>
        </a:p>
      </dgm:t>
    </dgm:pt>
    <dgm:pt modelId="{738066B2-4209-4DDB-A59C-AFA86599A125}" type="parTrans" cxnId="{D8D2762F-2557-47BB-989B-1F1B5011BB22}">
      <dgm:prSet/>
      <dgm:spPr/>
      <dgm:t>
        <a:bodyPr/>
        <a:lstStyle/>
        <a:p>
          <a:endParaRPr lang="en-GB"/>
        </a:p>
      </dgm:t>
    </dgm:pt>
    <dgm:pt modelId="{BC270E7E-01EA-4DB0-B1A4-ADB1FC61D158}" type="sibTrans" cxnId="{D8D2762F-2557-47BB-989B-1F1B5011BB22}">
      <dgm:prSet/>
      <dgm:spPr/>
      <dgm:t>
        <a:bodyPr/>
        <a:lstStyle/>
        <a:p>
          <a:endParaRPr lang="en-GB"/>
        </a:p>
      </dgm:t>
    </dgm:pt>
    <dgm:pt modelId="{4C177174-40EF-4948-9A1B-E3346C3E2F92}">
      <dgm:prSet phldrT="[Text]"/>
      <dgm:spPr/>
      <dgm:t>
        <a:bodyPr/>
        <a:lstStyle/>
        <a:p>
          <a:r>
            <a:rPr lang="el-GR" dirty="0" smtClean="0"/>
            <a:t>ΚΑΤΑΣΚΕΥΗ</a:t>
          </a:r>
          <a:endParaRPr lang="en-GB" dirty="0"/>
        </a:p>
      </dgm:t>
    </dgm:pt>
    <dgm:pt modelId="{01F617AC-C5CD-40B5-ACB1-12C1444DD2D6}" type="parTrans" cxnId="{053A891A-A40B-4C32-A878-38AFB968E998}">
      <dgm:prSet/>
      <dgm:spPr/>
      <dgm:t>
        <a:bodyPr/>
        <a:lstStyle/>
        <a:p>
          <a:endParaRPr lang="en-GB"/>
        </a:p>
      </dgm:t>
    </dgm:pt>
    <dgm:pt modelId="{89AFFCD5-1BA6-4420-A0F0-5EC642E73E9C}" type="sibTrans" cxnId="{053A891A-A40B-4C32-A878-38AFB968E998}">
      <dgm:prSet/>
      <dgm:spPr/>
      <dgm:t>
        <a:bodyPr/>
        <a:lstStyle/>
        <a:p>
          <a:endParaRPr lang="en-GB"/>
        </a:p>
      </dgm:t>
    </dgm:pt>
    <dgm:pt modelId="{C58187AE-8B3D-4A5A-9C1B-6C322B33C593}">
      <dgm:prSet phldrT="[Text]"/>
      <dgm:spPr/>
      <dgm:t>
        <a:bodyPr/>
        <a:lstStyle/>
        <a:p>
          <a:r>
            <a:rPr lang="el-GR" dirty="0" smtClean="0"/>
            <a:t>3</a:t>
          </a:r>
          <a:endParaRPr lang="en-GB" dirty="0"/>
        </a:p>
      </dgm:t>
    </dgm:pt>
    <dgm:pt modelId="{A5C2F595-15C5-4295-A544-205B3D4C73B7}" type="parTrans" cxnId="{D16A318F-CA65-4CEA-ADFC-B03F00410759}">
      <dgm:prSet/>
      <dgm:spPr/>
      <dgm:t>
        <a:bodyPr/>
        <a:lstStyle/>
        <a:p>
          <a:endParaRPr lang="en-GB"/>
        </a:p>
      </dgm:t>
    </dgm:pt>
    <dgm:pt modelId="{B9D1DDDB-DEC4-4CA4-BD0E-7D3087E2C04B}" type="sibTrans" cxnId="{D16A318F-CA65-4CEA-ADFC-B03F00410759}">
      <dgm:prSet/>
      <dgm:spPr/>
      <dgm:t>
        <a:bodyPr/>
        <a:lstStyle/>
        <a:p>
          <a:endParaRPr lang="en-GB"/>
        </a:p>
      </dgm:t>
    </dgm:pt>
    <dgm:pt modelId="{E6B1C268-3559-4747-BAD6-C1520C23FE8C}">
      <dgm:prSet phldrT="[Text]"/>
      <dgm:spPr/>
      <dgm:t>
        <a:bodyPr/>
        <a:lstStyle/>
        <a:p>
          <a:r>
            <a:rPr lang="el-GR" dirty="0" smtClean="0"/>
            <a:t>4</a:t>
          </a:r>
          <a:endParaRPr lang="en-GB" dirty="0"/>
        </a:p>
      </dgm:t>
    </dgm:pt>
    <dgm:pt modelId="{91089709-7757-4F38-8813-FC8EB828366E}" type="parTrans" cxnId="{AE84273E-BCA7-463D-B8C2-94657E11569F}">
      <dgm:prSet/>
      <dgm:spPr/>
      <dgm:t>
        <a:bodyPr/>
        <a:lstStyle/>
        <a:p>
          <a:endParaRPr lang="en-GB"/>
        </a:p>
      </dgm:t>
    </dgm:pt>
    <dgm:pt modelId="{97A60711-BEEE-45F4-8024-BA6470B69CBC}" type="sibTrans" cxnId="{AE84273E-BCA7-463D-B8C2-94657E11569F}">
      <dgm:prSet/>
      <dgm:spPr/>
      <dgm:t>
        <a:bodyPr/>
        <a:lstStyle/>
        <a:p>
          <a:endParaRPr lang="en-GB"/>
        </a:p>
      </dgm:t>
    </dgm:pt>
    <dgm:pt modelId="{9BB602FD-2428-4C9F-86F7-C0A117F1DEF3}">
      <dgm:prSet phldrT="[Text]"/>
      <dgm:spPr/>
      <dgm:t>
        <a:bodyPr/>
        <a:lstStyle/>
        <a:p>
          <a:r>
            <a:rPr lang="el-GR" dirty="0" smtClean="0"/>
            <a:t>ΔΙΑΛΥΣΗ ΚΑΙ ΤΕΛΙΚΗ ΔΙΑΘΕΣΗ</a:t>
          </a:r>
          <a:endParaRPr lang="en-GB" dirty="0"/>
        </a:p>
      </dgm:t>
    </dgm:pt>
    <dgm:pt modelId="{B78D489B-BE95-405F-8351-F8663FFF460C}" type="parTrans" cxnId="{4420D359-914F-4714-B945-92070DC2CEE0}">
      <dgm:prSet/>
      <dgm:spPr/>
      <dgm:t>
        <a:bodyPr/>
        <a:lstStyle/>
        <a:p>
          <a:endParaRPr lang="en-GB"/>
        </a:p>
      </dgm:t>
    </dgm:pt>
    <dgm:pt modelId="{447DA3BF-DF27-449E-9899-0F1AFE55EE6F}" type="sibTrans" cxnId="{4420D359-914F-4714-B945-92070DC2CEE0}">
      <dgm:prSet/>
      <dgm:spPr/>
      <dgm:t>
        <a:bodyPr/>
        <a:lstStyle/>
        <a:p>
          <a:endParaRPr lang="en-GB"/>
        </a:p>
      </dgm:t>
    </dgm:pt>
    <dgm:pt modelId="{9DA8E242-7361-4633-9D53-0C856BA33F2D}">
      <dgm:prSet/>
      <dgm:spPr/>
      <dgm:t>
        <a:bodyPr/>
        <a:lstStyle/>
        <a:p>
          <a:r>
            <a:rPr lang="el-GR" dirty="0" smtClean="0"/>
            <a:t>ΛΕΙΤΟΥΡΓΙΑ</a:t>
          </a:r>
          <a:endParaRPr lang="en-GB" dirty="0"/>
        </a:p>
      </dgm:t>
    </dgm:pt>
    <dgm:pt modelId="{331EBE16-7EB9-4732-B5DC-56E1E0433F49}" type="parTrans" cxnId="{2F2154BF-A884-4467-9985-116F9945F0C5}">
      <dgm:prSet/>
      <dgm:spPr/>
      <dgm:t>
        <a:bodyPr/>
        <a:lstStyle/>
        <a:p>
          <a:endParaRPr lang="en-GB"/>
        </a:p>
      </dgm:t>
    </dgm:pt>
    <dgm:pt modelId="{9321026D-C050-4CF3-96C8-06CC84462089}" type="sibTrans" cxnId="{2F2154BF-A884-4467-9985-116F9945F0C5}">
      <dgm:prSet/>
      <dgm:spPr/>
      <dgm:t>
        <a:bodyPr/>
        <a:lstStyle/>
        <a:p>
          <a:endParaRPr lang="en-GB"/>
        </a:p>
      </dgm:t>
    </dgm:pt>
    <dgm:pt modelId="{2E64406F-83FD-45B9-A4CD-0F571DC66E66}" type="pres">
      <dgm:prSet presAssocID="{FF303387-E380-44AB-8AB1-ACA6E368B31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05A5056-6F08-410F-88BF-EE5C69F7DB67}" type="pres">
      <dgm:prSet presAssocID="{738EE2F9-C6AA-4913-94B9-3C5826B89EED}" presName="composite" presStyleCnt="0"/>
      <dgm:spPr/>
    </dgm:pt>
    <dgm:pt modelId="{FDAB2023-243F-4C3A-A6E9-D7CBE771BA5E}" type="pres">
      <dgm:prSet presAssocID="{738EE2F9-C6AA-4913-94B9-3C5826B89EE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E56E76E-658C-47B1-BC80-C4F9014FB14A}" type="pres">
      <dgm:prSet presAssocID="{738EE2F9-C6AA-4913-94B9-3C5826B89EE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956F3A-4344-44C5-8D95-F562EAB8FBD4}" type="pres">
      <dgm:prSet presAssocID="{4CD46255-C959-4242-AB6C-E714D01738A0}" presName="sp" presStyleCnt="0"/>
      <dgm:spPr/>
    </dgm:pt>
    <dgm:pt modelId="{8372182B-7458-4071-A455-7CA420CEE48F}" type="pres">
      <dgm:prSet presAssocID="{E8A5AD74-811D-41C6-970A-F3C60B146385}" presName="composite" presStyleCnt="0"/>
      <dgm:spPr/>
    </dgm:pt>
    <dgm:pt modelId="{EA33CDC0-BF06-4691-9BF6-549223971C14}" type="pres">
      <dgm:prSet presAssocID="{E8A5AD74-811D-41C6-970A-F3C60B14638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3BA7C1-BE7A-49F8-97EB-F2DA3137F680}" type="pres">
      <dgm:prSet presAssocID="{E8A5AD74-811D-41C6-970A-F3C60B14638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A2022A-3126-4590-893A-854AF84E1ABE}" type="pres">
      <dgm:prSet presAssocID="{BC270E7E-01EA-4DB0-B1A4-ADB1FC61D158}" presName="sp" presStyleCnt="0"/>
      <dgm:spPr/>
    </dgm:pt>
    <dgm:pt modelId="{FB9E53F0-5CE0-4296-B5F2-9044DAB7AC1D}" type="pres">
      <dgm:prSet presAssocID="{C58187AE-8B3D-4A5A-9C1B-6C322B33C593}" presName="composite" presStyleCnt="0"/>
      <dgm:spPr/>
    </dgm:pt>
    <dgm:pt modelId="{F163AD2E-E6C2-4143-BCA7-A0ACC14BD273}" type="pres">
      <dgm:prSet presAssocID="{C58187AE-8B3D-4A5A-9C1B-6C322B33C59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31E2D3-8644-47C9-B3C9-8ECD0B2132B5}" type="pres">
      <dgm:prSet presAssocID="{C58187AE-8B3D-4A5A-9C1B-6C322B33C59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C660053-456C-43D0-ABFA-DCC2FD8920A7}" type="pres">
      <dgm:prSet presAssocID="{B9D1DDDB-DEC4-4CA4-BD0E-7D3087E2C04B}" presName="sp" presStyleCnt="0"/>
      <dgm:spPr/>
    </dgm:pt>
    <dgm:pt modelId="{08B5FD96-CF91-467C-9E82-0431A313ABDE}" type="pres">
      <dgm:prSet presAssocID="{E6B1C268-3559-4747-BAD6-C1520C23FE8C}" presName="composite" presStyleCnt="0"/>
      <dgm:spPr/>
    </dgm:pt>
    <dgm:pt modelId="{9154CD17-78D1-49F0-A1E7-3165FB782BCD}" type="pres">
      <dgm:prSet presAssocID="{E6B1C268-3559-4747-BAD6-C1520C23FE8C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D47580-4782-4E36-BA19-005D27BEF39C}" type="pres">
      <dgm:prSet presAssocID="{E6B1C268-3559-4747-BAD6-C1520C23FE8C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16A318F-CA65-4CEA-ADFC-B03F00410759}" srcId="{FF303387-E380-44AB-8AB1-ACA6E368B317}" destId="{C58187AE-8B3D-4A5A-9C1B-6C322B33C593}" srcOrd="2" destOrd="0" parTransId="{A5C2F595-15C5-4295-A544-205B3D4C73B7}" sibTransId="{B9D1DDDB-DEC4-4CA4-BD0E-7D3087E2C04B}"/>
    <dgm:cxn modelId="{5EF44D6A-7401-4352-B036-FA887041A96D}" type="presOf" srcId="{660AFBCE-D568-4979-98A6-AEF9159F6942}" destId="{CE56E76E-658C-47B1-BC80-C4F9014FB14A}" srcOrd="0" destOrd="0" presId="urn:microsoft.com/office/officeart/2005/8/layout/chevron2"/>
    <dgm:cxn modelId="{E3166EC1-18E5-476A-A5F1-0D7A93E5126F}" type="presOf" srcId="{738EE2F9-C6AA-4913-94B9-3C5826B89EED}" destId="{FDAB2023-243F-4C3A-A6E9-D7CBE771BA5E}" srcOrd="0" destOrd="0" presId="urn:microsoft.com/office/officeart/2005/8/layout/chevron2"/>
    <dgm:cxn modelId="{9FA451BC-195C-4744-8AD8-98FCBE304E1E}" srcId="{FF303387-E380-44AB-8AB1-ACA6E368B317}" destId="{738EE2F9-C6AA-4913-94B9-3C5826B89EED}" srcOrd="0" destOrd="0" parTransId="{89A9B3F5-76C1-42CA-95DC-97F334E22B53}" sibTransId="{4CD46255-C959-4242-AB6C-E714D01738A0}"/>
    <dgm:cxn modelId="{11C997F9-9258-496C-A4B1-B80FBC59DA73}" type="presOf" srcId="{9BB602FD-2428-4C9F-86F7-C0A117F1DEF3}" destId="{84D47580-4782-4E36-BA19-005D27BEF39C}" srcOrd="0" destOrd="0" presId="urn:microsoft.com/office/officeart/2005/8/layout/chevron2"/>
    <dgm:cxn modelId="{3D2CE5BA-362B-4058-8829-33A03AD7BC7D}" type="presOf" srcId="{C58187AE-8B3D-4A5A-9C1B-6C322B33C593}" destId="{F163AD2E-E6C2-4143-BCA7-A0ACC14BD273}" srcOrd="0" destOrd="0" presId="urn:microsoft.com/office/officeart/2005/8/layout/chevron2"/>
    <dgm:cxn modelId="{AE84273E-BCA7-463D-B8C2-94657E11569F}" srcId="{FF303387-E380-44AB-8AB1-ACA6E368B317}" destId="{E6B1C268-3559-4747-BAD6-C1520C23FE8C}" srcOrd="3" destOrd="0" parTransId="{91089709-7757-4F38-8813-FC8EB828366E}" sibTransId="{97A60711-BEEE-45F4-8024-BA6470B69CBC}"/>
    <dgm:cxn modelId="{4420D359-914F-4714-B945-92070DC2CEE0}" srcId="{E6B1C268-3559-4747-BAD6-C1520C23FE8C}" destId="{9BB602FD-2428-4C9F-86F7-C0A117F1DEF3}" srcOrd="0" destOrd="0" parTransId="{B78D489B-BE95-405F-8351-F8663FFF460C}" sibTransId="{447DA3BF-DF27-449E-9899-0F1AFE55EE6F}"/>
    <dgm:cxn modelId="{FFB766F8-E03F-465E-9467-9DBEEF69B5A2}" type="presOf" srcId="{FF303387-E380-44AB-8AB1-ACA6E368B317}" destId="{2E64406F-83FD-45B9-A4CD-0F571DC66E66}" srcOrd="0" destOrd="0" presId="urn:microsoft.com/office/officeart/2005/8/layout/chevron2"/>
    <dgm:cxn modelId="{053A891A-A40B-4C32-A878-38AFB968E998}" srcId="{E8A5AD74-811D-41C6-970A-F3C60B146385}" destId="{4C177174-40EF-4948-9A1B-E3346C3E2F92}" srcOrd="0" destOrd="0" parTransId="{01F617AC-C5CD-40B5-ACB1-12C1444DD2D6}" sibTransId="{89AFFCD5-1BA6-4420-A0F0-5EC642E73E9C}"/>
    <dgm:cxn modelId="{5C3599D8-EACA-46AA-86AF-6094E7977850}" srcId="{738EE2F9-C6AA-4913-94B9-3C5826B89EED}" destId="{660AFBCE-D568-4979-98A6-AEF9159F6942}" srcOrd="0" destOrd="0" parTransId="{A7F5CD61-7E7E-40BD-BAE7-16EAE51A9D03}" sibTransId="{5598CAE4-D09C-4EFA-8646-791E7B69381A}"/>
    <dgm:cxn modelId="{1D52EC15-5361-4067-87E9-65C3CD739149}" type="presOf" srcId="{E6B1C268-3559-4747-BAD6-C1520C23FE8C}" destId="{9154CD17-78D1-49F0-A1E7-3165FB782BCD}" srcOrd="0" destOrd="0" presId="urn:microsoft.com/office/officeart/2005/8/layout/chevron2"/>
    <dgm:cxn modelId="{6F5D9AFE-1622-4316-BCF0-7D52E7818F8D}" type="presOf" srcId="{E8A5AD74-811D-41C6-970A-F3C60B146385}" destId="{EA33CDC0-BF06-4691-9BF6-549223971C14}" srcOrd="0" destOrd="0" presId="urn:microsoft.com/office/officeart/2005/8/layout/chevron2"/>
    <dgm:cxn modelId="{2F2154BF-A884-4467-9985-116F9945F0C5}" srcId="{C58187AE-8B3D-4A5A-9C1B-6C322B33C593}" destId="{9DA8E242-7361-4633-9D53-0C856BA33F2D}" srcOrd="0" destOrd="0" parTransId="{331EBE16-7EB9-4732-B5DC-56E1E0433F49}" sibTransId="{9321026D-C050-4CF3-96C8-06CC84462089}"/>
    <dgm:cxn modelId="{A8B87D52-F07D-4C99-8FF4-FB9273F6FB13}" type="presOf" srcId="{9DA8E242-7361-4633-9D53-0C856BA33F2D}" destId="{0E31E2D3-8644-47C9-B3C9-8ECD0B2132B5}" srcOrd="0" destOrd="0" presId="urn:microsoft.com/office/officeart/2005/8/layout/chevron2"/>
    <dgm:cxn modelId="{D8D2762F-2557-47BB-989B-1F1B5011BB22}" srcId="{FF303387-E380-44AB-8AB1-ACA6E368B317}" destId="{E8A5AD74-811D-41C6-970A-F3C60B146385}" srcOrd="1" destOrd="0" parTransId="{738066B2-4209-4DDB-A59C-AFA86599A125}" sibTransId="{BC270E7E-01EA-4DB0-B1A4-ADB1FC61D158}"/>
    <dgm:cxn modelId="{BBC9277B-2AAF-4C91-A278-C39734DE06FE}" type="presOf" srcId="{4C177174-40EF-4948-9A1B-E3346C3E2F92}" destId="{CB3BA7C1-BE7A-49F8-97EB-F2DA3137F680}" srcOrd="0" destOrd="0" presId="urn:microsoft.com/office/officeart/2005/8/layout/chevron2"/>
    <dgm:cxn modelId="{85180807-CEE3-4EA7-9039-6955442C7AC5}" type="presParOf" srcId="{2E64406F-83FD-45B9-A4CD-0F571DC66E66}" destId="{505A5056-6F08-410F-88BF-EE5C69F7DB67}" srcOrd="0" destOrd="0" presId="urn:microsoft.com/office/officeart/2005/8/layout/chevron2"/>
    <dgm:cxn modelId="{DD9C45E0-65F1-4D5B-AE83-FF86FD56B802}" type="presParOf" srcId="{505A5056-6F08-410F-88BF-EE5C69F7DB67}" destId="{FDAB2023-243F-4C3A-A6E9-D7CBE771BA5E}" srcOrd="0" destOrd="0" presId="urn:microsoft.com/office/officeart/2005/8/layout/chevron2"/>
    <dgm:cxn modelId="{7C96CB0D-4F7A-4C2C-8C64-FDB4467EBCA6}" type="presParOf" srcId="{505A5056-6F08-410F-88BF-EE5C69F7DB67}" destId="{CE56E76E-658C-47B1-BC80-C4F9014FB14A}" srcOrd="1" destOrd="0" presId="urn:microsoft.com/office/officeart/2005/8/layout/chevron2"/>
    <dgm:cxn modelId="{E126A2C9-336E-4A42-81F3-0AA2B420A991}" type="presParOf" srcId="{2E64406F-83FD-45B9-A4CD-0F571DC66E66}" destId="{8F956F3A-4344-44C5-8D95-F562EAB8FBD4}" srcOrd="1" destOrd="0" presId="urn:microsoft.com/office/officeart/2005/8/layout/chevron2"/>
    <dgm:cxn modelId="{286D8545-CB2C-4EE7-AFCA-50CA782F59B7}" type="presParOf" srcId="{2E64406F-83FD-45B9-A4CD-0F571DC66E66}" destId="{8372182B-7458-4071-A455-7CA420CEE48F}" srcOrd="2" destOrd="0" presId="urn:microsoft.com/office/officeart/2005/8/layout/chevron2"/>
    <dgm:cxn modelId="{EC92C820-F5A9-43D8-9291-99D347409C5A}" type="presParOf" srcId="{8372182B-7458-4071-A455-7CA420CEE48F}" destId="{EA33CDC0-BF06-4691-9BF6-549223971C14}" srcOrd="0" destOrd="0" presId="urn:microsoft.com/office/officeart/2005/8/layout/chevron2"/>
    <dgm:cxn modelId="{3765DF33-F789-4513-AD8C-5F1EFCAADD1A}" type="presParOf" srcId="{8372182B-7458-4071-A455-7CA420CEE48F}" destId="{CB3BA7C1-BE7A-49F8-97EB-F2DA3137F680}" srcOrd="1" destOrd="0" presId="urn:microsoft.com/office/officeart/2005/8/layout/chevron2"/>
    <dgm:cxn modelId="{507B778E-F402-4847-989F-AE1386AC1F46}" type="presParOf" srcId="{2E64406F-83FD-45B9-A4CD-0F571DC66E66}" destId="{27A2022A-3126-4590-893A-854AF84E1ABE}" srcOrd="3" destOrd="0" presId="urn:microsoft.com/office/officeart/2005/8/layout/chevron2"/>
    <dgm:cxn modelId="{A568B0BD-E27F-4C14-99D9-A772816B4908}" type="presParOf" srcId="{2E64406F-83FD-45B9-A4CD-0F571DC66E66}" destId="{FB9E53F0-5CE0-4296-B5F2-9044DAB7AC1D}" srcOrd="4" destOrd="0" presId="urn:microsoft.com/office/officeart/2005/8/layout/chevron2"/>
    <dgm:cxn modelId="{AB5D139D-2A1D-4336-8E70-CFCF8027E0CB}" type="presParOf" srcId="{FB9E53F0-5CE0-4296-B5F2-9044DAB7AC1D}" destId="{F163AD2E-E6C2-4143-BCA7-A0ACC14BD273}" srcOrd="0" destOrd="0" presId="urn:microsoft.com/office/officeart/2005/8/layout/chevron2"/>
    <dgm:cxn modelId="{2C6F5DAE-7CDF-410F-87B2-C640C80889C1}" type="presParOf" srcId="{FB9E53F0-5CE0-4296-B5F2-9044DAB7AC1D}" destId="{0E31E2D3-8644-47C9-B3C9-8ECD0B2132B5}" srcOrd="1" destOrd="0" presId="urn:microsoft.com/office/officeart/2005/8/layout/chevron2"/>
    <dgm:cxn modelId="{422ECE94-D89F-4104-A479-738778B7124B}" type="presParOf" srcId="{2E64406F-83FD-45B9-A4CD-0F571DC66E66}" destId="{5C660053-456C-43D0-ABFA-DCC2FD8920A7}" srcOrd="5" destOrd="0" presId="urn:microsoft.com/office/officeart/2005/8/layout/chevron2"/>
    <dgm:cxn modelId="{257A2D62-9646-4CCF-8D4D-B47EA7E99B8E}" type="presParOf" srcId="{2E64406F-83FD-45B9-A4CD-0F571DC66E66}" destId="{08B5FD96-CF91-467C-9E82-0431A313ABDE}" srcOrd="6" destOrd="0" presId="urn:microsoft.com/office/officeart/2005/8/layout/chevron2"/>
    <dgm:cxn modelId="{53274505-9D1A-42CB-A9D7-06E60BEF9D3E}" type="presParOf" srcId="{08B5FD96-CF91-467C-9E82-0431A313ABDE}" destId="{9154CD17-78D1-49F0-A1E7-3165FB782BCD}" srcOrd="0" destOrd="0" presId="urn:microsoft.com/office/officeart/2005/8/layout/chevron2"/>
    <dgm:cxn modelId="{FF385ED8-4E98-4819-8A52-1D45F306FFD5}" type="presParOf" srcId="{08B5FD96-CF91-467C-9E82-0431A313ABDE}" destId="{84D47580-4782-4E36-BA19-005D27BEF39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277CF-86C0-4BEB-9E7E-6A8DB6BF7995}" type="datetimeFigureOut">
              <a:rPr lang="en-GB" smtClean="0"/>
              <a:t>15/02/2015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3A1F0-FBC7-4E1D-A391-0D0EC730A5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31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ΠΩΣ ΔΗΜΙΟΥΡΓΕΙΤΑΙ ?</a:t>
            </a:r>
          </a:p>
          <a:p>
            <a:r>
              <a:rPr lang="el-GR" dirty="0" smtClean="0"/>
              <a:t>ΠΟΙΑ ΕΙΝΑΙ Η ΠΡΟΪΣΤΟΡΙΑ</a:t>
            </a:r>
          </a:p>
          <a:p>
            <a:r>
              <a:rPr lang="el-GR" dirty="0" smtClean="0"/>
              <a:t>ΠΟΙΑ Η ΠΡΟΒΛΕΨΗ</a:t>
            </a:r>
          </a:p>
          <a:p>
            <a:r>
              <a:rPr lang="el-GR" dirty="0" smtClean="0"/>
              <a:t>ΜΕΛΛΟΝΤΙΚΕΣ ΤΕΧΝΟΛΟΓΙΕΣ</a:t>
            </a:r>
          </a:p>
          <a:p>
            <a:r>
              <a:rPr lang="el-GR" dirty="0" smtClean="0"/>
              <a:t>ΕΛΛΕΙΨΗ ΥΛΙΚΩΝ, ΠΟΡΩΝ</a:t>
            </a:r>
          </a:p>
          <a:p>
            <a:r>
              <a:rPr lang="el-GR" dirty="0" smtClean="0"/>
              <a:t>ΑΥΞΗΣΗ</a:t>
            </a:r>
            <a:r>
              <a:rPr lang="el-GR" baseline="0" dirty="0" smtClean="0"/>
              <a:t> ΠΛΗΘΥΣΜΟΥ</a:t>
            </a:r>
          </a:p>
          <a:p>
            <a:r>
              <a:rPr lang="el-GR" baseline="0" dirty="0" smtClean="0"/>
              <a:t>ΑΥΞΗΣΗ ΒΙΟΤΙΚΟΥ ΕΠΙΠΕΔΟΥ</a:t>
            </a:r>
          </a:p>
          <a:p>
            <a:r>
              <a:rPr lang="el-GR" baseline="0" dirty="0" smtClean="0"/>
              <a:t>ΡΥΠΑΝΣΗ </a:t>
            </a:r>
          </a:p>
          <a:p>
            <a:r>
              <a:rPr lang="el-GR" baseline="0" dirty="0" smtClean="0"/>
              <a:t>ΚΛΙΜΑΤΙΚΗ ΑΛΛΑΓΗ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3A1F0-FBC7-4E1D-A391-0D0EC730A51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987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2446-F7EF-4C26-B876-7825BBCAFCBB}" type="datetimeFigureOut">
              <a:rPr lang="en-GB" smtClean="0"/>
              <a:t>15/02/2015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E4C7C-78C2-43F7-8A8B-E9F4B2D5D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28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2446-F7EF-4C26-B876-7825BBCAFCBB}" type="datetimeFigureOut">
              <a:rPr lang="en-GB" smtClean="0"/>
              <a:t>15/02/2015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E4C7C-78C2-43F7-8A8B-E9F4B2D5D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185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2446-F7EF-4C26-B876-7825BBCAFCBB}" type="datetimeFigureOut">
              <a:rPr lang="en-GB" smtClean="0"/>
              <a:t>15/02/2015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E4C7C-78C2-43F7-8A8B-E9F4B2D5D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006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2446-F7EF-4C26-B876-7825BBCAFCBB}" type="datetimeFigureOut">
              <a:rPr lang="en-GB" smtClean="0"/>
              <a:t>15/02/2015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E4C7C-78C2-43F7-8A8B-E9F4B2D5D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369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2446-F7EF-4C26-B876-7825BBCAFCBB}" type="datetimeFigureOut">
              <a:rPr lang="en-GB" smtClean="0"/>
              <a:t>15/02/2015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E4C7C-78C2-43F7-8A8B-E9F4B2D5D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43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2446-F7EF-4C26-B876-7825BBCAFCBB}" type="datetimeFigureOut">
              <a:rPr lang="en-GB" smtClean="0"/>
              <a:t>15/02/2015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E4C7C-78C2-43F7-8A8B-E9F4B2D5D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414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2446-F7EF-4C26-B876-7825BBCAFCBB}" type="datetimeFigureOut">
              <a:rPr lang="en-GB" smtClean="0"/>
              <a:t>15/02/2015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E4C7C-78C2-43F7-8A8B-E9F4B2D5D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99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90066"/>
          </a:xfr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2446-F7EF-4C26-B876-7825BBCAFCBB}" type="datetimeFigureOut">
              <a:rPr lang="en-GB" smtClean="0"/>
              <a:t>15/02/2015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E4C7C-78C2-43F7-8A8B-E9F4B2D5D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672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2446-F7EF-4C26-B876-7825BBCAFCBB}" type="datetimeFigureOut">
              <a:rPr lang="en-GB" smtClean="0"/>
              <a:t>15/02/2015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E4C7C-78C2-43F7-8A8B-E9F4B2D5D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1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2446-F7EF-4C26-B876-7825BBCAFCBB}" type="datetimeFigureOut">
              <a:rPr lang="en-GB" smtClean="0"/>
              <a:t>15/02/2015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E4C7C-78C2-43F7-8A8B-E9F4B2D5D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931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2446-F7EF-4C26-B876-7825BBCAFCBB}" type="datetimeFigureOut">
              <a:rPr lang="en-GB" smtClean="0"/>
              <a:t>15/02/2015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E4C7C-78C2-43F7-8A8B-E9F4B2D5D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887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82446-F7EF-4C26-B876-7825BBCAFCBB}" type="datetimeFigureOut">
              <a:rPr lang="en-GB" smtClean="0"/>
              <a:t>15/02/2015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E4C7C-78C2-43F7-8A8B-E9F4B2D5D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24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C00000"/>
          </a:solidFill>
          <a:latin typeface="Cambria Math" panose="02040503050406030204" pitchFamily="18" charset="0"/>
          <a:ea typeface="Cambria Math" panose="02040503050406030204" pitchFamily="18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 Math" panose="02040503050406030204" pitchFamily="18" charset="0"/>
          <a:ea typeface="Cambria Math" panose="02040503050406030204" pitchFamily="18" charset="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Cambria Math" panose="02040503050406030204" pitchFamily="18" charset="0"/>
          <a:ea typeface="Cambria Math" panose="02040503050406030204" pitchFamily="18" charset="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 Math" panose="02040503050406030204" pitchFamily="18" charset="0"/>
          <a:ea typeface="Cambria Math" panose="02040503050406030204" pitchFamily="18" charset="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Cambria Math" panose="02040503050406030204" pitchFamily="18" charset="0"/>
          <a:ea typeface="Cambria Math" panose="02040503050406030204" pitchFamily="18" charset="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Cambria Math" panose="02040503050406030204" pitchFamily="18" charset="0"/>
          <a:ea typeface="Cambria Math" panose="02040503050406030204" pitchFamily="18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package" Target="../embeddings/Microsoft_Excel_Worksheet2.xlsx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package" Target="../embeddings/Microsoft_Excel_Worksheet3.xls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Excel_Worksheet4.xls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.emf"/><Relationship Id="rId4" Type="http://schemas.openxmlformats.org/officeDocument/2006/relationships/package" Target="../embeddings/Microsoft_Excel_Worksheet5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en.wikipedia.org/wiki/File:EROI_-_Ratio_of_Energy_Returned_on_Energy_Invested_-_USA.sv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l.wikipedia.org/wiki/%CE%A4%CE%B9%CE%BC%CE%AE" TargetMode="External"/><Relationship Id="rId2" Type="http://schemas.openxmlformats.org/officeDocument/2006/relationships/hyperlink" Target="http://el.wikipedia.org/wiki/%CE%9F%CE%B9%CE%BA%CE%BF%CE%BD%CE%BF%CE%BC%CE%AF%CE%B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l.wikipedia.org/wiki/%CE%A7%CF%81%CE%AE%CE%BC%CE%B1" TargetMode="External"/><Relationship Id="rId5" Type="http://schemas.openxmlformats.org/officeDocument/2006/relationships/hyperlink" Target="http://el.wikipedia.org/wiki/%CE%A0%CE%B1%CF%81%CE%BF%CF%87%CE%AE_%CF%85%CF%80%CE%B7%CF%81%CE%B5%CF%83%CE%B9%CF%8E%CE%BD" TargetMode="External"/><Relationship Id="rId4" Type="http://schemas.openxmlformats.org/officeDocument/2006/relationships/hyperlink" Target="http://el.wikipedia.org/wiki/%CE%91%CE%B3%CE%B1%CE%B8%CE%AC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Excel_Worksheet1.xlsx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1.emf"/><Relationship Id="rId4" Type="http://schemas.openxmlformats.org/officeDocument/2006/relationships/package" Target="../embeddings/Microsoft_Excel_Worksheet6.xlsx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2.emf"/><Relationship Id="rId4" Type="http://schemas.openxmlformats.org/officeDocument/2006/relationships/package" Target="../embeddings/Microsoft_Excel_Worksheet7.xlsx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4.emf"/><Relationship Id="rId4" Type="http://schemas.openxmlformats.org/officeDocument/2006/relationships/package" Target="../embeddings/Microsoft_Excel_Worksheet8.xlsx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oleObject" Target="../embeddings/oleObject9.bin"/><Relationship Id="rId7" Type="http://schemas.openxmlformats.org/officeDocument/2006/relationships/package" Target="../embeddings/Microsoft_Excel_Worksheet10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7.emf"/><Relationship Id="rId5" Type="http://schemas.openxmlformats.org/officeDocument/2006/relationships/image" Target="../media/image25.emf"/><Relationship Id="rId10" Type="http://schemas.openxmlformats.org/officeDocument/2006/relationships/package" Target="../embeddings/Microsoft_Excel_Worksheet11.xlsx"/><Relationship Id="rId4" Type="http://schemas.openxmlformats.org/officeDocument/2006/relationships/package" Target="../embeddings/Microsoft_Excel_Worksheet9.xlsx"/><Relationship Id="rId9" Type="http://schemas.openxmlformats.org/officeDocument/2006/relationships/oleObject" Target="../embeddings/oleObject11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8.emf"/><Relationship Id="rId4" Type="http://schemas.openxmlformats.org/officeDocument/2006/relationships/package" Target="../embeddings/Microsoft_Excel_Worksheet12.xlsx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9.emf"/><Relationship Id="rId4" Type="http://schemas.openxmlformats.org/officeDocument/2006/relationships/package" Target="../embeddings/Microsoft_Excel_Worksheet13.xlsx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0.emf"/><Relationship Id="rId4" Type="http://schemas.openxmlformats.org/officeDocument/2006/relationships/package" Target="../embeddings/Microsoft_Excel_Worksheet14.xlsx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Εικόνα 1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991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2" y="5915025"/>
            <a:ext cx="37242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ΕΝΕΡΓΕΙΑΚΗ ΠΟΛΙΤΙΚΗ ΚΑΙ ΔΙΑΧΕΙΡΙΣΗ - ΛΗΨΗ ΑΠΟΦΑΣΕΩΝ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ΔΙΑΛΕΞΗ </a:t>
            </a:r>
            <a:r>
              <a:rPr lang="el-GR" dirty="0" err="1" smtClean="0"/>
              <a:t>Νο</a:t>
            </a:r>
            <a:r>
              <a:rPr lang="el-GR" dirty="0" smtClean="0"/>
              <a:t> </a:t>
            </a:r>
            <a:r>
              <a:rPr lang="el-GR" dirty="0" smtClean="0"/>
              <a:t>05</a:t>
            </a:r>
          </a:p>
          <a:p>
            <a:r>
              <a:rPr lang="el-GR" smtClean="0"/>
              <a:t>ΟΙΚΟΝΟΜΙΚΗ ΑΝΑΛΥΣΗ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2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ΔΙΚΤΥΟ ΕΝΕΡΓΕΙΑΚΟΥ ΣΥΣΤΗΜΑΤΟΣ</a:t>
            </a:r>
            <a:endParaRPr lang="en-GB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084356"/>
              </p:ext>
            </p:extLst>
          </p:nvPr>
        </p:nvGraphicFramePr>
        <p:xfrm>
          <a:off x="-14772" y="1340768"/>
          <a:ext cx="9006862" cy="36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Worksheet" r:id="rId4" imgW="11296628" imgH="4514957" progId="Excel.Sheet.12">
                  <p:embed/>
                </p:oleObj>
              </mc:Choice>
              <mc:Fallback>
                <p:oleObj name="Worksheet" r:id="rId4" imgW="11296628" imgH="45149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4772" y="1340768"/>
                        <a:ext cx="9006862" cy="36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83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Autofit/>
          </a:bodyPr>
          <a:lstStyle/>
          <a:p>
            <a:r>
              <a:rPr lang="el-GR" sz="2800" dirty="0" smtClean="0"/>
              <a:t>ΣΧΕΔΙΑΣΜΟΣ ΕΝΟΣ ΕΝΕΡΓΕΙΑΚΟΥ ΠΡΟΓΡΑΜΜΑΤΟΣ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 lnSpcReduction="10000"/>
          </a:bodyPr>
          <a:lstStyle/>
          <a:p>
            <a:pPr hangingPunct="0"/>
            <a:r>
              <a:rPr lang="el-GR" dirty="0" smtClean="0"/>
              <a:t>ΠΡΟΓΡΑΜΜΑ ΔΙΑΧΕΙΡΙΣΗΣ ΖΗΤΗΣΗΣ ΗΛΕΚΤΡΙΣΜΟΥ</a:t>
            </a:r>
          </a:p>
          <a:p>
            <a:pPr hangingPunct="0"/>
            <a:r>
              <a:rPr lang="el-GR" dirty="0" smtClean="0"/>
              <a:t>ΠΡΟΓΡΑΜΜΑ ΒΙΟΜΗΧΑΝΙΚΗΣ ΑΠΟΔΟΣΗΣ</a:t>
            </a:r>
          </a:p>
          <a:p>
            <a:pPr hangingPunct="0"/>
            <a:r>
              <a:rPr lang="el-GR" dirty="0" smtClean="0"/>
              <a:t>ΠΡΟΓΡΑΜΜΑ ΑΠΟΔΟΣΗΣ ΕΝΕΡΓΕΙΑΣ ΣΤΑ ΚΤΙΡΙΑ</a:t>
            </a:r>
          </a:p>
          <a:p>
            <a:pPr marL="0" indent="0" hangingPunct="0">
              <a:buNone/>
            </a:pPr>
            <a:r>
              <a:rPr lang="el-GR" dirty="0" smtClean="0"/>
              <a:t>    (ΘΕΡΜΑΝΣΗ, ΨΥΞΗ, ΦΩΤΙΣΜΟΣ, ΣΥΣΚΕΥΕΣ)</a:t>
            </a:r>
          </a:p>
          <a:p>
            <a:pPr hangingPunct="0"/>
            <a:r>
              <a:rPr lang="el-GR" dirty="0" smtClean="0"/>
              <a:t>ΠΡΟΓΡΑΜΜΑ ΕΙΣΑΓΩΓΗΣ/ΕΠΕΚΤΑΣΗΣ ΕΡΓΩΝ ΑΝΑΝΕΩΣΙΜΩΝ ΠΗΓΩΝ ΕΝΕΡΓΕΙΑΣ</a:t>
            </a:r>
          </a:p>
          <a:p>
            <a:pPr hangingPunct="0"/>
            <a:r>
              <a:rPr lang="el-GR" dirty="0" smtClean="0"/>
              <a:t>ΠΡΟΓΡΑΜΜΑ ΜΕΙΩΣΗΣ/ΑΠΟΤΡΟΠΗΣ ΡΥΠΑΝΣΗΣ</a:t>
            </a:r>
          </a:p>
          <a:p>
            <a:pPr hangingPunct="0"/>
            <a:r>
              <a:rPr lang="el-GR" dirty="0" smtClean="0"/>
              <a:t>ΠΡΟΓΡΑΜΜΑ ΕΚΠΑΙΔΕΥΣΗΣ ΚΑΙ ΔΗΜΟΣΙΑΣ ΣΥΜΜΕΤΟΧΗΣ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53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ΕΝΝΟΙΕΣ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600201"/>
            <a:ext cx="7715200" cy="2980928"/>
          </a:xfrm>
        </p:spPr>
        <p:txBody>
          <a:bodyPr/>
          <a:lstStyle/>
          <a:p>
            <a:r>
              <a:rPr lang="el-GR" dirty="0" smtClean="0"/>
              <a:t>ΕΝΕΡΓΕΙΑΚΗ ΑΠΟΔΟΣΗ</a:t>
            </a:r>
          </a:p>
          <a:p>
            <a:r>
              <a:rPr lang="el-GR" dirty="0" smtClean="0"/>
              <a:t>ΕΝΕΡΓΕΙΑΚΗ ΕΝΤΑΣΗ</a:t>
            </a:r>
          </a:p>
          <a:p>
            <a:r>
              <a:rPr lang="el-GR" dirty="0" smtClean="0"/>
              <a:t>ΟΡΙΑΚΟ ΚΟΣΤΟΣ</a:t>
            </a:r>
          </a:p>
          <a:p>
            <a:r>
              <a:rPr lang="el-GR" dirty="0" smtClean="0"/>
              <a:t>ΕΛΑΣΤΙΚΟΤΗΤΑ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6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ΕΝΕΡΓΕΙΑΚΗ ΑΠΟΔΟΣΗ</a:t>
            </a:r>
            <a:endParaRPr lang="en-GB" dirty="0"/>
          </a:p>
        </p:txBody>
      </p:sp>
      <p:pic>
        <p:nvPicPr>
          <p:cNvPr id="1026" name="Picture 2" descr="efficien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20891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11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 smtClean="0"/>
              <a:t>ΒΑΘΜΟΣ ΑΠΟΔΟΣΗΣ ΚΑΙ ΡΟΕΣ ΕΝΕΡΓΕΙΑΣ</a:t>
            </a:r>
            <a:endParaRPr lang="en-GB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529194"/>
              </p:ext>
            </p:extLst>
          </p:nvPr>
        </p:nvGraphicFramePr>
        <p:xfrm>
          <a:off x="0" y="3789040"/>
          <a:ext cx="8997950" cy="217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Worksheet" r:id="rId4" imgW="8077125" imgH="1952741" progId="Excel.Sheet.12">
                  <p:embed/>
                </p:oleObj>
              </mc:Choice>
              <mc:Fallback>
                <p:oleObj name="Worksheet" r:id="rId4" imgW="8077125" imgH="195274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3789040"/>
                        <a:ext cx="8997950" cy="2176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776" y="891280"/>
            <a:ext cx="4279036" cy="2537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04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ΒΑΘΜΟΣ ΑΠΟΔΟΣΗΣ ΣΥΣΚΕΥΩΝ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073771"/>
              </p:ext>
            </p:extLst>
          </p:nvPr>
        </p:nvGraphicFramePr>
        <p:xfrm>
          <a:off x="611560" y="761999"/>
          <a:ext cx="6768752" cy="5950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Worksheet" r:id="rId4" imgW="6067583" imgH="5334032" progId="Excel.Sheet.12">
                  <p:embed/>
                </p:oleObj>
              </mc:Choice>
              <mc:Fallback>
                <p:oleObj name="Worksheet" r:id="rId4" imgW="6067583" imgH="53340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560" y="761999"/>
                        <a:ext cx="6768752" cy="5950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418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ΠΑΡΑΓΩΓΗ ΗΛΕΚΤΡΙΣΜΟΥ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083106"/>
              </p:ext>
            </p:extLst>
          </p:nvPr>
        </p:nvGraphicFramePr>
        <p:xfrm>
          <a:off x="84309" y="1556792"/>
          <a:ext cx="8975377" cy="3744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Worksheet" r:id="rId4" imgW="12811066" imgH="5343507" progId="Excel.Sheet.12">
                  <p:embed/>
                </p:oleObj>
              </mc:Choice>
              <mc:Fallback>
                <p:oleObj name="Worksheet" r:id="rId4" imgW="12811066" imgH="534350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309" y="1556792"/>
                        <a:ext cx="8975377" cy="3744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577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ΑΠΟΔΟΣΗ ΕΝΕΡΓΕΙΑΣ ΩΣ ΠΡΟΣ ΤΗΝ ΕΠΕΝΔΥΣΗ ΣΕ ΕΝΕΡΓΕΙΑ  (</a:t>
            </a:r>
            <a:r>
              <a:rPr lang="en-GB" dirty="0" smtClean="0"/>
              <a:t>EROEI</a:t>
            </a:r>
            <a:r>
              <a:rPr lang="el-GR" dirty="0" smtClean="0"/>
              <a:t>)</a:t>
            </a:r>
            <a:endParaRPr lang="en-GB" dirty="0"/>
          </a:p>
        </p:txBody>
      </p:sp>
      <p:pic>
        <p:nvPicPr>
          <p:cNvPr id="5" name="Εικόνα 4" descr="http://upload.wikimedia.org/wikipedia/commons/thumb/f/fe/EROI_-_Ratio_of_Energy_Returned_on_Energy_Invested_-_USA.svg/450px-EROI_-_Ratio_of_Energy_Returned_on_Energy_Invested_-_USA.svg.pn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24744"/>
            <a:ext cx="7560839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Εικόνα 1" descr="  EROEI = \frac{\hbox{Usable Acquired Energy}}{\hbox{Energy Expended}}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365104"/>
            <a:ext cx="34563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83568" y="623731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EROEI: ENERGY RETURN ON ENERGY INVESTED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4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Autofit/>
          </a:bodyPr>
          <a:lstStyle/>
          <a:p>
            <a:r>
              <a:rPr lang="el-GR" sz="3600" dirty="0" smtClean="0"/>
              <a:t>ΕΝΕΡΓΕΙΑΚΗ ΑΠΟΔΟΣΗ : ΟΦΕΛΗ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8964488" cy="5616624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ΠΟΛΙΤΙΚΕΣ ΑΥΞΗΣΗΣ ΤΗΣ ΕΝΕΡΓΕΙΑΚΗΣ ΑΠΟΔΟΣΗΣ :</a:t>
            </a:r>
          </a:p>
          <a:p>
            <a:r>
              <a:rPr lang="el-GR" dirty="0" smtClean="0"/>
              <a:t>ΝΕΑ ΠΡΟΤΥΠΑ ΚΑΤΑΝΑΛΩΣΗΣ ΓΙΑ ΣΥΣΚΕΥΕΣ</a:t>
            </a:r>
          </a:p>
          <a:p>
            <a:r>
              <a:rPr lang="el-GR" dirty="0" smtClean="0"/>
              <a:t>ΚΙΝΗΤΡΑ ΓΙΑ ΑΝΑΚΑΤΑΣΚΕΥΗ ΚΑΙ ΑΝΑΒΑΘΜΙΣΗ ΘΕΡΜΟΜΟΝΩΣΕΩΝ ΚΛΠ.</a:t>
            </a:r>
          </a:p>
          <a:p>
            <a:r>
              <a:rPr lang="el-GR" dirty="0" smtClean="0"/>
              <a:t>ΒΕΛΤΙΩΣΕΙΣ ΣΕ ΔΙΕΡΓΑΣΙΕΣ ΚΑΙ ΣΤΑΘΜΟΥΣ ΗΛΕΚΤΡΟΠΑΡΑΓΩΓΗΣ</a:t>
            </a:r>
          </a:p>
          <a:p>
            <a:endParaRPr lang="el-GR" dirty="0"/>
          </a:p>
          <a:p>
            <a:r>
              <a:rPr lang="el-GR" dirty="0" smtClean="0"/>
              <a:t>ΔΗΜΙΟΥΡΓΙΑ ΑΠΑΣΧΟΛΗΣΗΣ</a:t>
            </a:r>
          </a:p>
          <a:p>
            <a:r>
              <a:rPr lang="el-GR" dirty="0" smtClean="0"/>
              <a:t>ΜΕΙΩΣΗ ΛΟΓΑΡΙΑΣΜΩΝ ΡΕΥΜΑΤΟΣ</a:t>
            </a:r>
          </a:p>
          <a:p>
            <a:r>
              <a:rPr lang="el-GR" dirty="0" smtClean="0"/>
              <a:t>ΟΙΚΟΝΟΜΙΚΗ ΑΝΑΠΤΥΞΗ</a:t>
            </a:r>
          </a:p>
          <a:p>
            <a:r>
              <a:rPr lang="el-GR" dirty="0" smtClean="0"/>
              <a:t>ΜΕΙΩΣΗ ΑΝΑΓΚΗΣ ΝΕΩΝ ΣΤΑΘΜΩΝ</a:t>
            </a:r>
          </a:p>
          <a:p>
            <a:r>
              <a:rPr lang="el-GR" dirty="0" smtClean="0"/>
              <a:t>ΜΕΙΩΣΗ ΚΑΤΑΝΑΛΩΣΗΣ ΝΕΡΟΥ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4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l-GR" sz="3600" dirty="0" smtClean="0">
                <a:solidFill>
                  <a:srgbClr val="FF0000"/>
                </a:solidFill>
              </a:rPr>
              <a:t>ΕΝΕΡΓΕΙΑΚΗ ΕΝΤΑΣΗ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56792"/>
            <a:ext cx="8856984" cy="5040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 smtClean="0"/>
              <a:t>ΕΙΝΑΙ Ο ΛΟΓΟΣ ΤΗΣ ΕΝΕΡΓΕΙΑΣ ΠΟΥ ΚΑΤΑΝΑΛΩΘΗΚΕ ΓΙΑ ΤΗΝ ΠΑΡΑΓΩΓΗ ΜΙΑΣ ΜΟΝΑΔΑΣ ΥΠΗΡΕΣΙΑΣ/ΠΑΡΑΓΩΓΗΣ ΚΑΠΟΙΑ ΧΡΟΝΙΚΗ ΠΕΡΙΟΔΟ.</a:t>
            </a:r>
          </a:p>
          <a:p>
            <a:pPr marL="0" indent="0">
              <a:buNone/>
            </a:pPr>
            <a:r>
              <a:rPr lang="el-GR" dirty="0" smtClean="0">
                <a:solidFill>
                  <a:srgbClr val="FF0000"/>
                </a:solidFill>
              </a:rPr>
              <a:t>ΠΑΡΑΔΕΙΓΜΑΤΑ</a:t>
            </a:r>
            <a:r>
              <a:rPr lang="el-GR" dirty="0" smtClean="0"/>
              <a:t> ΕΝΕΡΓΕΙΑΚΗΣ ΕΝΤΑΣΗΣ :</a:t>
            </a:r>
          </a:p>
          <a:p>
            <a:r>
              <a:rPr lang="el-GR" dirty="0" smtClean="0"/>
              <a:t>ΜΕΤΑΦΟΡΕΣ : Η ΕΝΕΡΓΕΙΑ ΠΟΥ ΚΑΤΑΝΑΛΩΘΗΚΕ ΣΕ ΚΑΥΣΙΜΟ ΩΣ ΠΡΟΣ ΤΟΝ ΑΡΙΘΜΟ ΕΠΙΒΑΤΗΣ-ΧΙΛΙΟΜΕΤΡΟ ΣΕ ΕΝΑ ΧΡΟΝΟ.</a:t>
            </a:r>
          </a:p>
          <a:p>
            <a:r>
              <a:rPr lang="el-GR" dirty="0" smtClean="0"/>
              <a:t>ΚΤΙΡΙΑ : Η ΕΝΕΡΓΕΙΑ ΠΟΥ ΚΑΤΑΝΑΛΩΘΗΚΕ ΣΕ ΕΝΑ ΚΤΙΡΙΟ ΩΣ ΠΡΟΣ ΤΟΝ ΑΡΙΘΜΟ ΤΩΝ ΝΟΙΚΟΚΥΡΙΩΝ.</a:t>
            </a:r>
          </a:p>
          <a:p>
            <a:r>
              <a:rPr lang="el-GR" dirty="0" smtClean="0"/>
              <a:t>ΒΙΟΜΗΧΑΝΙΑ : Η ΕΝΕΡΓΕΙΑ ΠΟΥ ΚΑΤΑΝΑΛΩΘΗΚΕ ΩΣ ΠΡΟΣ ΤΗΝ ΠΑΡΑΓΩΓΗ ΜΕΣΑ ΣΕ ΕΝΑ ΧΡΟΝΟ.</a:t>
            </a:r>
          </a:p>
        </p:txBody>
      </p:sp>
    </p:spTree>
    <p:extLst>
      <p:ext uri="{BB962C8B-B14F-4D97-AF65-F5344CB8AC3E}">
        <p14:creationId xmlns:p14="http://schemas.microsoft.com/office/powerpoint/2010/main" val="263863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Εικόνα 2" descr="image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823912"/>
            <a:ext cx="69437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8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657786"/>
              </p:ext>
            </p:extLst>
          </p:nvPr>
        </p:nvGraphicFramePr>
        <p:xfrm>
          <a:off x="179512" y="116632"/>
          <a:ext cx="8208912" cy="6570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76056" y="2492896"/>
            <a:ext cx="2962672" cy="1570186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Ενεργειακή ένταση χωρών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5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l-GR" sz="32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ΟΙΚΟΝΟΜΙΚΗ ΑΝΑΛΥΣΗ ΕΠΕΝΔΥΣΕΩΝ</a:t>
            </a:r>
            <a:endParaRPr lang="en-GB" sz="32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24314"/>
            <a:ext cx="8208912" cy="489654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  <a:tabLst>
                <a:tab pos="1882775" algn="l"/>
              </a:tabLst>
            </a:pPr>
            <a:r>
              <a:rPr lang="el-GR" dirty="0" smtClean="0"/>
              <a:t>ΕΠΕΝΔΥΣΕΙΣ : </a:t>
            </a:r>
            <a:r>
              <a:rPr lang="en-GB" dirty="0" smtClean="0"/>
              <a:t>	</a:t>
            </a:r>
            <a:r>
              <a:rPr lang="el-GR" dirty="0" smtClean="0"/>
              <a:t>ΜΕΓΙΣΤΟΠΟΙΗΣΗ ΚΕΡΔΟΥΣ</a:t>
            </a:r>
          </a:p>
          <a:p>
            <a:pPr marL="1882775" indent="-1882775">
              <a:lnSpc>
                <a:spcPct val="150000"/>
              </a:lnSpc>
              <a:buNone/>
              <a:tabLst>
                <a:tab pos="1882775" algn="l"/>
              </a:tabLst>
            </a:pPr>
            <a:r>
              <a:rPr lang="el-GR" dirty="0" smtClean="0"/>
              <a:t>ΜΕΤΑΒΛΗΤΕΣ :</a:t>
            </a:r>
            <a:r>
              <a:rPr lang="en-GB" dirty="0" smtClean="0"/>
              <a:t>	</a:t>
            </a:r>
            <a:r>
              <a:rPr lang="el-GR" dirty="0" smtClean="0"/>
              <a:t>ΑΠΟΣΒΕΣΕΙΣ, ΑΣΦΑΛΙΣΤΡΑ, ΦΟΡΟΛΟΓΙΑ, ΕΞΟΔΑ ΣΥΝΤΗΡΗΣΗΣ, ΕΥΕΛΙΞΙΑ, ΑΥΞΑΝΟΜΕΝΟ ΡΙΣΚΟ</a:t>
            </a:r>
          </a:p>
          <a:p>
            <a:pPr marL="0" indent="0">
              <a:lnSpc>
                <a:spcPct val="150000"/>
              </a:lnSpc>
              <a:buNone/>
              <a:tabLst>
                <a:tab pos="1882775" algn="l"/>
              </a:tabLst>
            </a:pPr>
            <a:endParaRPr lang="en-GB" dirty="0" smtClean="0"/>
          </a:p>
          <a:p>
            <a:pPr indent="-342900">
              <a:lnSpc>
                <a:spcPct val="150000"/>
              </a:lnSpc>
              <a:tabLst>
                <a:tab pos="1882775" algn="l"/>
              </a:tabLst>
            </a:pPr>
            <a:r>
              <a:rPr lang="el-GR" dirty="0" smtClean="0"/>
              <a:t>ΠΡΟΒΛΕΨΗ ΚΕΡΔΩΝ ΣΥΓΚΡΙΝΟΝΤΑΣ  ΔΡΑΣΗ/ΜΗ-ΚΑΝΕΙΣ-ΤΙΠΟΤΑ</a:t>
            </a:r>
            <a:r>
              <a:rPr lang="en-GB" dirty="0" smtClean="0"/>
              <a:t>.</a:t>
            </a:r>
          </a:p>
          <a:p>
            <a:pPr indent="-342900">
              <a:lnSpc>
                <a:spcPct val="150000"/>
              </a:lnSpc>
              <a:tabLst>
                <a:tab pos="1882775" algn="l"/>
              </a:tabLst>
            </a:pPr>
            <a:r>
              <a:rPr lang="el-GR" dirty="0" smtClean="0"/>
              <a:t>ΜΟΝΟ ΜΙΑ ΘΕΤΙΚΗ ΔΙΑΦΟΡΑ ΜΕΤΑΞΥ ΕΝΑΛΛΑΚΤΙΚΩΝ ΔΙΚΑΙΟΛΟΓΕΙ ΤΗΝ ΕΠΕΝΔΥΣΗ.</a:t>
            </a:r>
          </a:p>
          <a:p>
            <a:pPr indent="-342900">
              <a:lnSpc>
                <a:spcPct val="150000"/>
              </a:lnSpc>
              <a:tabLst>
                <a:tab pos="1882775" algn="l"/>
              </a:tabLst>
            </a:pPr>
            <a:r>
              <a:rPr lang="el-GR" dirty="0" smtClean="0"/>
              <a:t>ΟΙ ΕΠΕΝΔΥΣΕΙΣ ΘΑ ΠΡΕΠΕΙ ΕΠΙΣΗΣ ΝΑ ΕΧΟΥΝ ΜΙΑ ΕΛΚΥΣΤΙΚΗ ΑΠΟΔΟΣΗ ΩΣΤΕ ΝΑ ΕΞΑΣΦΑΛΙΖΟΥΝ ΣΥΝΕΧΙΣΗ ΚΑΙ ΟΛΟΚΛΗΡΩΣΗ ΤΟΥ ΕΡΓΟΥ.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286000" y="8898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94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418058"/>
          </a:xfrm>
        </p:spPr>
        <p:txBody>
          <a:bodyPr>
            <a:no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ΚΕΡΔΟΦΟΡΙΑ ΕΠΕΝΔΥΣΗΣ : ΠΑΡΑΓΟΝΤΕΣ ΠΟΥ ΕΠΙΔΡΟΥΝ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872716"/>
            <a:ext cx="7704856" cy="5112568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ΧΡΟΝΟΣ ΖΩΗΣ</a:t>
            </a:r>
            <a:endParaRPr lang="en-GB" dirty="0"/>
          </a:p>
          <a:p>
            <a:r>
              <a:rPr lang="el-GR" dirty="0" smtClean="0"/>
              <a:t>ΜΕΘΟΔΟΣ ΚΑΙ ΧΡΟΝΟΣ ΑΠΟΣΒΕΣΗΣ</a:t>
            </a:r>
          </a:p>
          <a:p>
            <a:r>
              <a:rPr lang="el-GR" dirty="0" smtClean="0"/>
              <a:t>ΧΡΟΝΟΣ ΚΑΤΑΣΚΕΥΗΣ</a:t>
            </a:r>
          </a:p>
          <a:p>
            <a:r>
              <a:rPr lang="el-GR" dirty="0" smtClean="0"/>
              <a:t>ΚΟΣΤΟΣ ΑΣΦΑΛΙΣΗΣ</a:t>
            </a:r>
          </a:p>
          <a:p>
            <a:r>
              <a:rPr lang="el-GR" dirty="0" smtClean="0"/>
              <a:t>ΑΞΙΑ ΕΡΓΟΥ ΣΤΟ ΤΕΛΟΣ ΖΩΗΣ ΤΟΥ</a:t>
            </a:r>
            <a:endParaRPr lang="en-GB" dirty="0"/>
          </a:p>
          <a:p>
            <a:r>
              <a:rPr lang="el-GR" dirty="0" smtClean="0"/>
              <a:t>ΠΛΗΘΩΡΙΣΜΟΣ</a:t>
            </a:r>
          </a:p>
          <a:p>
            <a:r>
              <a:rPr lang="el-GR" dirty="0" smtClean="0"/>
              <a:t>ΦΟΡΟΛΟΓΙΑ</a:t>
            </a:r>
            <a:endParaRPr lang="en-GB" dirty="0"/>
          </a:p>
          <a:p>
            <a:r>
              <a:rPr lang="el-GR" dirty="0" smtClean="0"/>
              <a:t>ΕΣΟΔΑ Ή ΜΕΙΩΣΗ ΕΞΟΔΩΝ</a:t>
            </a:r>
            <a:endParaRPr lang="en-GB" dirty="0"/>
          </a:p>
          <a:p>
            <a:r>
              <a:rPr lang="el-GR" dirty="0" smtClean="0"/>
              <a:t>ΑΠΩΛΕΙΑ ΠΑΡΑΓΩΓΗΣ ΚΑΤΑ ΤΗΝ ΚΑΤΑΣΚΕΥΗ</a:t>
            </a:r>
            <a:endParaRPr lang="en-GB" dirty="0"/>
          </a:p>
          <a:p>
            <a:r>
              <a:rPr lang="el-GR" dirty="0" smtClean="0"/>
              <a:t>ΡΙΣΚΟ ΕΠΕΝΔΥΣΗΣ, ΚΛΠ.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23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l-GR" sz="3200" b="1" dirty="0" smtClean="0">
                <a:solidFill>
                  <a:srgbClr val="FF0000"/>
                </a:solidFill>
              </a:rPr>
              <a:t>ΔΕΔΟΜΕΝΑ ΚΟΣΤΟΥΣ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980728"/>
            <a:ext cx="7632847" cy="5688632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ΚΟΣΤΟΣ ΕΠΕΝΔΥΣΗΣ</a:t>
            </a:r>
          </a:p>
          <a:p>
            <a:pPr lvl="1"/>
            <a:r>
              <a:rPr lang="el-GR" dirty="0" smtClean="0"/>
              <a:t>ΜΗΧΑΝΗΜΑΤΑ</a:t>
            </a:r>
          </a:p>
          <a:p>
            <a:pPr lvl="1"/>
            <a:r>
              <a:rPr lang="el-GR" dirty="0" smtClean="0"/>
              <a:t>ΕΓΚΑΤΑΣΤΑΣΗ</a:t>
            </a:r>
          </a:p>
          <a:p>
            <a:r>
              <a:rPr lang="el-GR" dirty="0" smtClean="0"/>
              <a:t>ΧΡΟΝΟΣ ΖΩΗΣ ΜΗΧΑΝΗΜΑΤΩΝ</a:t>
            </a:r>
          </a:p>
          <a:p>
            <a:r>
              <a:rPr lang="el-GR" dirty="0" smtClean="0"/>
              <a:t>ΧΡΟΝΟΣ ΑΠΟΣΒΕΣΗΣ</a:t>
            </a:r>
          </a:p>
          <a:p>
            <a:r>
              <a:rPr lang="el-GR" dirty="0" smtClean="0"/>
              <a:t>ΑΞΙΑ ΥΠΟΛΕΙΜΜΑΤΟΣ</a:t>
            </a:r>
          </a:p>
          <a:p>
            <a:r>
              <a:rPr lang="el-GR" dirty="0" smtClean="0"/>
              <a:t>ΕΤΗΣΙΑ ΠΑΡΑΓΩΓΗ</a:t>
            </a:r>
          </a:p>
          <a:p>
            <a:r>
              <a:rPr lang="el-GR" dirty="0" smtClean="0"/>
              <a:t>ΕΤΗΣΙΑ ΚΟΣΤΗ :</a:t>
            </a:r>
          </a:p>
          <a:p>
            <a:pPr lvl="1"/>
            <a:r>
              <a:rPr lang="el-GR" dirty="0" smtClean="0"/>
              <a:t>ΣΥΝΤΗΡΗΣΗ</a:t>
            </a:r>
          </a:p>
          <a:p>
            <a:pPr lvl="1"/>
            <a:r>
              <a:rPr lang="el-GR" dirty="0" smtClean="0"/>
              <a:t>ΕΝΕΡΓΕΙΑ</a:t>
            </a:r>
          </a:p>
          <a:p>
            <a:pPr lvl="1"/>
            <a:r>
              <a:rPr lang="el-GR" dirty="0" smtClean="0"/>
              <a:t>ΑΠΟΒΛΗΤΑ</a:t>
            </a:r>
          </a:p>
          <a:p>
            <a:pPr lvl="1"/>
            <a:r>
              <a:rPr lang="el-GR" dirty="0" smtClean="0"/>
              <a:t>ΑΠΟΣΒΕΣΕΙΣ</a:t>
            </a:r>
          </a:p>
          <a:p>
            <a:pPr lvl="1"/>
            <a:r>
              <a:rPr lang="el-GR" dirty="0" smtClean="0"/>
              <a:t>ΕΡΓΑΤΙΚΑ</a:t>
            </a:r>
          </a:p>
          <a:p>
            <a:pPr lvl="1"/>
            <a:r>
              <a:rPr lang="el-GR" dirty="0" smtClean="0"/>
              <a:t>ΚΟΣΤΟΣ ΕΞΟΙΚΟΝΟΜΗΣΗΣ </a:t>
            </a:r>
          </a:p>
          <a:p>
            <a:pPr lvl="1"/>
            <a:r>
              <a:rPr lang="el-GR" dirty="0" smtClean="0"/>
              <a:t>ΤΙΜΗ ΠΩΛΗΣΗΣ ΜΟΝΑΔΑΣ ΠΡΟΪΟΝΤΟΣ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46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l-GR" sz="3200" b="1" dirty="0" smtClean="0">
                <a:solidFill>
                  <a:srgbClr val="FF0000"/>
                </a:solidFill>
              </a:rPr>
              <a:t>ΠΛΗΡΗΣ ΟΙΚΟΝΟΜΙΚΗ ΑΝΑΛΥΣΗ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56792"/>
            <a:ext cx="8856984" cy="5184576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ΤΑ ΑΠΟΤΕΛΕΣΜΑΤΑ ΘΑ ΠΡΕΠΕΙ ΝΑ ΔΙΝΟΥΝ ΣΤΟΙΧΕΙΑ ΓΙΑ :</a:t>
            </a:r>
            <a:endParaRPr lang="en-GB" dirty="0"/>
          </a:p>
          <a:p>
            <a:r>
              <a:rPr lang="el-GR" dirty="0" smtClean="0"/>
              <a:t>ΣΥΝΟΛΙΚΟ ΚΟΣΤΟΣ ΣΤΗΝ ΔΙΑΡΚΕΙΑ ΖΩΗΣ</a:t>
            </a:r>
            <a:endParaRPr lang="en-GB" dirty="0" smtClean="0"/>
          </a:p>
          <a:p>
            <a:r>
              <a:rPr lang="el-GR" dirty="0" smtClean="0"/>
              <a:t>ΣΥΝΟΛΙΚΆ ΟΦΕΛΗ ΣΤΗΝ ΔΙΑΡΚΕΙΑ ΖΩΗΣ</a:t>
            </a:r>
          </a:p>
          <a:p>
            <a:endParaRPr lang="el-GR" dirty="0" smtClean="0"/>
          </a:p>
          <a:p>
            <a:r>
              <a:rPr lang="el-GR" dirty="0" smtClean="0">
                <a:solidFill>
                  <a:srgbClr val="FF0000"/>
                </a:solidFill>
              </a:rPr>
              <a:t>ΠΕΡΙΟΔΟΣ </a:t>
            </a:r>
            <a:r>
              <a:rPr lang="el-GR" dirty="0">
                <a:solidFill>
                  <a:srgbClr val="FF0000"/>
                </a:solidFill>
              </a:rPr>
              <a:t>ΑΠΟΠΛΗΡΩΜΗΣ - </a:t>
            </a:r>
            <a:r>
              <a:rPr lang="en-GB" dirty="0">
                <a:solidFill>
                  <a:srgbClr val="FF0000"/>
                </a:solidFill>
              </a:rPr>
              <a:t>Payback period (discounted)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ΚΑΘΑΡΗ ΠΑΡΟΥΣΑ ΑΞΙΑ</a:t>
            </a:r>
          </a:p>
          <a:p>
            <a:r>
              <a:rPr lang="el-GR" dirty="0">
                <a:solidFill>
                  <a:srgbClr val="FF0000"/>
                </a:solidFill>
              </a:rPr>
              <a:t>ΕΣΩΤΕΡΙΚΟΣ ΒΑΘΜΟΣ ΑΠΟΔΟΣΗΣ ΤΗΣ ΕΠΕΝΔΥΣΗΣ</a:t>
            </a:r>
          </a:p>
          <a:p>
            <a:endParaRPr lang="el-GR" dirty="0" smtClean="0"/>
          </a:p>
          <a:p>
            <a:r>
              <a:rPr lang="el-GR" dirty="0" smtClean="0"/>
              <a:t>ΛΟΓΟΣ ΚΟΣΤΟΥΣ-ΟΦΕΛΟΥΣ</a:t>
            </a:r>
          </a:p>
          <a:p>
            <a:endParaRPr lang="el-GR" dirty="0" smtClean="0"/>
          </a:p>
          <a:p>
            <a:r>
              <a:rPr lang="el-GR" dirty="0" smtClean="0"/>
              <a:t>ΑΠΟΔΟΣΗ ΕΠΕΝΔΥΣΗΣ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6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ΑΝΑΛΥΣΗ ΚΟΣΤΟΥΣ ΚΕΦΑΛΑΙΟΥ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9654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 </a:t>
            </a:r>
            <a:r>
              <a:rPr lang="el-GR" dirty="0" smtClean="0"/>
              <a:t>ΚΟΣΤΟΣ ΜΗΧΑΝΗΜΑΤΩΝ</a:t>
            </a:r>
            <a:endParaRPr lang="en-GB" dirty="0"/>
          </a:p>
          <a:p>
            <a:r>
              <a:rPr lang="el-GR" dirty="0" smtClean="0"/>
              <a:t>ΚΟΣΤΟΣ ΕΓΚΑΤΑΣΤΑΣΗΣ</a:t>
            </a:r>
            <a:endParaRPr lang="en-GB" dirty="0"/>
          </a:p>
          <a:p>
            <a:r>
              <a:rPr lang="el-GR" dirty="0" smtClean="0"/>
              <a:t>ΕΜΜΕΣΑ ΚΟΣΤΗ ΚΑΤΑΣΚΕΥΗΣ (ΩΣ % ΚΑΤΑΣΚΕΥΗΣ)</a:t>
            </a:r>
            <a:endParaRPr lang="en-GB" dirty="0"/>
          </a:p>
          <a:p>
            <a:r>
              <a:rPr lang="el-GR" dirty="0" smtClean="0"/>
              <a:t>ΚΟΣΤΟΣ ΑΓΟΡΑΣ ΓΗΣ</a:t>
            </a:r>
            <a:endParaRPr lang="en-GB" dirty="0"/>
          </a:p>
          <a:p>
            <a:r>
              <a:rPr lang="el-GR" dirty="0" smtClean="0"/>
              <a:t>ΤΕΧΝΟΛΟΓΙΚΗ ΜΕΛΕΤΗ, ΠΡΟΕΤΟΙΜΑΣΙΑ ΧΩΡΟΥ ΕΓΚΑΤΑΣΤΑΣΗΣ)</a:t>
            </a:r>
            <a:endParaRPr lang="en-GB" dirty="0"/>
          </a:p>
          <a:p>
            <a:r>
              <a:rPr lang="el-GR" dirty="0" smtClean="0"/>
              <a:t>ΑΠΡΟΒΛΕΠΤΑ ΚΟΣΤΗ</a:t>
            </a:r>
            <a:endParaRPr lang="en-GB" dirty="0"/>
          </a:p>
          <a:p>
            <a:r>
              <a:rPr lang="el-GR" dirty="0" smtClean="0"/>
              <a:t>ΚΟΣΤΟΣ ΚΑΤΑ ΤΗΝ ΔΙΑΡΚΕΙΑ ΤΗΣ ΚΑΤΑΣΚΕΥΗΣ</a:t>
            </a:r>
            <a:endParaRPr lang="en-GB" dirty="0"/>
          </a:p>
          <a:p>
            <a:r>
              <a:rPr lang="el-GR" dirty="0" smtClean="0"/>
              <a:t>ΤΟΚΟΣ ΚΑΤΑ ΤΗΝ ΚΑΤΑΣΚΕΥΗ</a:t>
            </a:r>
            <a:endParaRPr lang="en-GB" dirty="0"/>
          </a:p>
          <a:p>
            <a:r>
              <a:rPr lang="el-GR" dirty="0" smtClean="0"/>
              <a:t>ΕΞΟΔΑ ΕΝΑΡΞΗΣ ΛΕΙΤΟΥΡΓΙΑΣ</a:t>
            </a:r>
            <a:endParaRPr lang="en-GB" dirty="0"/>
          </a:p>
          <a:p>
            <a:r>
              <a:rPr lang="el-GR" dirty="0" smtClean="0"/>
              <a:t>ΜΕΙΟΝ : ΕΠΙΣΤΡΟΦΕΣ ΦΟΡΩΝ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217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l-GR" sz="3200" b="1" dirty="0" smtClean="0">
                <a:solidFill>
                  <a:srgbClr val="C00000"/>
                </a:solidFill>
              </a:rPr>
              <a:t>ΚΟΣΤΟΣ ΛΕΙΤΟΥΡΓΙΑΣ ΚΑΙ ΣΥΝΤΗΡΗΣΗΣ</a:t>
            </a:r>
            <a:endParaRPr lang="en-GB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ΚΟΣΤΟΣ ΕΡΓΑΤΙΚΩΝ ΚΑΙ ΜΙΣΘΩΝ</a:t>
            </a:r>
            <a:endParaRPr lang="en-GB" dirty="0"/>
          </a:p>
          <a:p>
            <a:r>
              <a:rPr lang="el-GR" dirty="0" smtClean="0"/>
              <a:t>ΚΟΣΤΟΣ ΠΡΟΜΗΘΕΙΩΝ ΛΕΙΤΟΥΡΓΙΑΣ</a:t>
            </a:r>
            <a:endParaRPr lang="en-GB" dirty="0"/>
          </a:p>
          <a:p>
            <a:r>
              <a:rPr lang="el-GR" dirty="0" smtClean="0"/>
              <a:t>ΚΟΣΤΟΣ ΣΥΝΤΗΡΗΣΗΣ</a:t>
            </a:r>
            <a:endParaRPr lang="en-GB" dirty="0"/>
          </a:p>
          <a:p>
            <a:r>
              <a:rPr lang="el-GR" dirty="0" smtClean="0"/>
              <a:t>ΚΟΣΤΟΣ ΗΛΕΚΤΡΙΣΜΟΥ</a:t>
            </a:r>
            <a:endParaRPr lang="en-GB" dirty="0"/>
          </a:p>
          <a:p>
            <a:r>
              <a:rPr lang="el-GR" dirty="0" smtClean="0"/>
              <a:t>ΚΟΣΤΟΣ ΚΑΥΣΙΜΩΝ</a:t>
            </a:r>
            <a:endParaRPr lang="en-GB" dirty="0"/>
          </a:p>
          <a:p>
            <a:r>
              <a:rPr lang="el-GR" dirty="0" smtClean="0"/>
              <a:t>ΚΟΣΤΟΣ ΕΞΩΤΕΡΙΚΩΝ ΥΠΗΡΕΣΙΩΝ</a:t>
            </a:r>
            <a:endParaRPr lang="en-GB" dirty="0"/>
          </a:p>
          <a:p>
            <a:r>
              <a:rPr lang="el-GR" dirty="0" smtClean="0"/>
              <a:t>ΤΟΠΙΚΟΙ ΦΟΡΟΙ ΚΑΙ ΑΣΦΑΛΕΙΕΣ</a:t>
            </a:r>
            <a:endParaRPr lang="en-GB" dirty="0"/>
          </a:p>
          <a:p>
            <a:r>
              <a:rPr lang="el-GR" dirty="0" smtClean="0"/>
              <a:t>ΚΟΣΤΟΣ ΠΡΩΤΗΣ ΥΛΗΣ</a:t>
            </a:r>
            <a:endParaRPr lang="en-GB" dirty="0"/>
          </a:p>
          <a:p>
            <a:r>
              <a:rPr lang="el-GR" dirty="0" smtClean="0"/>
              <a:t>ΚΟΣΤΟΣ ΑΝΤΙΡΡΥΠΑΝΣΗΣ</a:t>
            </a:r>
            <a:endParaRPr lang="en-GB" dirty="0"/>
          </a:p>
          <a:p>
            <a:r>
              <a:rPr lang="el-GR" dirty="0" smtClean="0"/>
              <a:t>ΚΟΣΤΟΣ ΜΕΤΑΦΟΡΙΚΩΝ</a:t>
            </a:r>
            <a:endParaRPr lang="en-GB" dirty="0"/>
          </a:p>
          <a:p>
            <a:r>
              <a:rPr lang="el-GR" dirty="0" smtClean="0"/>
              <a:t>ΚΟΣΤΟΣ ΔΙΑΘΕΣΗΣ ΑΠΟΒΛΗΤΩΝ</a:t>
            </a:r>
            <a:endParaRPr lang="en-GB" dirty="0"/>
          </a:p>
          <a:p>
            <a:r>
              <a:rPr lang="el-GR" dirty="0" smtClean="0"/>
              <a:t>ΚΟΣΤΟΣ ΠΑΤΕΝΤΑΣ ΚΛΠ.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55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ΚΟΣΤΟΣ ΕΝΕΡΓΕΙΑΚΩΝ ΣΤΑΘΜΩΝ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355600" algn="l"/>
              </a:tabLst>
            </a:pPr>
            <a:r>
              <a:rPr lang="el-GR" dirty="0" smtClean="0"/>
              <a:t>	</a:t>
            </a:r>
            <a:r>
              <a:rPr lang="el-GR" b="1" dirty="0" smtClean="0"/>
              <a:t>ΠΑΡΑΓΟΝΤΕΣ ΠΟΥ ΕΠΙΔΡΟΥΝ :</a:t>
            </a:r>
          </a:p>
          <a:p>
            <a:r>
              <a:rPr lang="el-GR" dirty="0" smtClean="0"/>
              <a:t>ΚΕΦΑΛΑΙΟ ΕΠΕΝΔΥΣΗΣ</a:t>
            </a:r>
          </a:p>
          <a:p>
            <a:pPr lvl="1"/>
            <a:r>
              <a:rPr lang="el-GR" dirty="0" smtClean="0"/>
              <a:t>ΚΟΣΤΟΣ ΚΑΤΑΣΚΕΥΗΣ</a:t>
            </a:r>
          </a:p>
          <a:p>
            <a:pPr lvl="1"/>
            <a:r>
              <a:rPr lang="el-GR" dirty="0" smtClean="0"/>
              <a:t>ΚΟΣΤΟΣ ΧΡΗΜΑΤΟΔΟΤΗΣΗΣ</a:t>
            </a:r>
          </a:p>
          <a:p>
            <a:r>
              <a:rPr lang="el-GR" dirty="0" smtClean="0"/>
              <a:t>ΚΟΣΤΟΣ ΚΑΥΣΙΜΟΥ</a:t>
            </a:r>
          </a:p>
          <a:p>
            <a:r>
              <a:rPr lang="el-GR" dirty="0" smtClean="0"/>
              <a:t>ΚΟΣΤΟΣ ΣΥΣΤΗΜΑΤΟΣ ΕΛΕΓΧΟΥ ΑΕΡΙΩΝ ΕΚΠΟΜΠΩΝ</a:t>
            </a:r>
          </a:p>
          <a:p>
            <a:r>
              <a:rPr lang="el-GR" dirty="0" smtClean="0"/>
              <a:t>ΟΙΚΟΝΟΜΙΚΑ ΚΙΝΗΤΡΑ (ΕΠΙΧΟΡΗΓΗΣΕΙΣ, κλπ.)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014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ΚΟΣΤΟΣ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ΕΠΕΙΔΗ</a:t>
            </a:r>
          </a:p>
          <a:p>
            <a:r>
              <a:rPr lang="el-GR" dirty="0" smtClean="0"/>
              <a:t>Ο ΧΡΟΝΟΣ ΚΑΤΑΣΚΕΥΗΣ ΕΝΌΣ ΣΤΑΘΜΟΥ ΕΊΝΑΙ ΜΕΓΑΛΟΣ ( ≤ 10ΧΡΟΝΙΑ)</a:t>
            </a:r>
          </a:p>
          <a:p>
            <a:r>
              <a:rPr lang="el-GR" dirty="0" smtClean="0"/>
              <a:t>ΣΗΜΑΝΤΙΚΟΣ ΠΑΡΑΓΟΝΤΑΣ ΣΤΟΝ ΣΧΕΔΙΑΣΜΟ </a:t>
            </a:r>
          </a:p>
          <a:p>
            <a:r>
              <a:rPr lang="el-GR" dirty="0" smtClean="0"/>
              <a:t>ΑΠΟΒΑΙΝΕΙ </a:t>
            </a:r>
            <a:r>
              <a:rPr lang="en-GB" dirty="0"/>
              <a:t>: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b="1" spc="300" dirty="0" smtClean="0">
                <a:solidFill>
                  <a:srgbClr val="C00000"/>
                </a:solidFill>
              </a:rPr>
              <a:t>ΤΙΜΗ ΤΟΥ ΚΑΥΣΙΜΟΥ </a:t>
            </a:r>
            <a:r>
              <a:rPr lang="el-GR" dirty="0" smtClean="0"/>
              <a:t>(ΠΟΥ ΌΜΩΣ ΜΠΟΡΕΙ ΝΑ ΕΧΕΙ ΜΕΓΑΛΕΣ ΔΙΑΚΥΜΑΝΣΕΙΣ ΚΑΙ ΕΊΝΑΙ ΔΥΣΚΟΛΗ Η ΠΡΟΒΛΕΨΗ Τ</a:t>
            </a:r>
            <a:r>
              <a:rPr lang="el-GR" dirty="0"/>
              <a:t>Η</a:t>
            </a:r>
            <a:r>
              <a:rPr lang="el-GR" dirty="0" smtClean="0"/>
              <a:t>Σ.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862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ΔΙΑΚΥΜΑΝΣΗ ΤΗΣ ΤΙΜΗΣ ΤΟΥ ΠΕΤΡΕΛΑΙΟΥ</a:t>
            </a:r>
            <a:endParaRPr lang="en-GB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7854036"/>
              </p:ext>
            </p:extLst>
          </p:nvPr>
        </p:nvGraphicFramePr>
        <p:xfrm>
          <a:off x="323528" y="836712"/>
          <a:ext cx="8496944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960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Εικόνα 3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620688"/>
            <a:ext cx="69437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26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ΚΟΣΤΟΣ ΚΑΤΑΣΚΕΥΗΣ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el-GR" dirty="0" smtClean="0"/>
              <a:t>ΟΙ ΕΝΕΡΓΕΙΑΚΟΙ ΣΤΑΘΜΟΙ ΕΊΝΑΙ ΕΠΕΝΔΥΣΕΙΣ «ΕΝΤΑΣΗΣ ΚΕΦΑΛΑΙΟΥ» : ΑΠΑΙΤΟΥΝ ΥΨΗΛΕΣ ΕΠΕΝΔΥΣΕΙΣ ΓΙΑ ΤΗΝ ΚΑΤΑΣΚΕΥΗ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28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ΚΟΣΤΟΣ ΣΤΑΘΜΩΝ: ΚΑΤΑΣΚΕΥΗ,  </a:t>
            </a:r>
            <a:r>
              <a:rPr lang="el-GR" sz="3600" b="1" dirty="0" smtClean="0"/>
              <a:t>Λ</a:t>
            </a:r>
            <a:r>
              <a:rPr lang="el-GR" dirty="0" smtClean="0"/>
              <a:t>ΕΙΤΟΥΡΓΙΑ </a:t>
            </a:r>
            <a:r>
              <a:rPr lang="el-GR" sz="3600" b="1" dirty="0" smtClean="0"/>
              <a:t>&amp;</a:t>
            </a:r>
            <a:r>
              <a:rPr lang="el-GR" dirty="0" smtClean="0"/>
              <a:t> </a:t>
            </a:r>
            <a:r>
              <a:rPr lang="el-GR" sz="3600" b="1" dirty="0" smtClean="0"/>
              <a:t>Σ</a:t>
            </a:r>
            <a:r>
              <a:rPr lang="el-GR" dirty="0" smtClean="0"/>
              <a:t>ΥΝΤΗΡΗΣΗ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" y="1772816"/>
            <a:ext cx="90297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140348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OVERNIGHT COST</a:t>
            </a:r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139952" y="212340"/>
            <a:ext cx="4176464" cy="237626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56764"/>
            </a:avLst>
          </a:prstGeom>
          <a:solidFill>
            <a:srgbClr val="FFFF99">
              <a:alpha val="66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 smtClean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OVERNIGHT COST</a:t>
            </a:r>
          </a:p>
          <a:p>
            <a:pPr algn="ctr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ΚΑΘΑΡΗ ΠΑΡΟΥΣΑ ΑΞΙΑ ΚΟΣΤΟΥΣ ΚΑΤΑΣΚΕΥΗΣ</a:t>
            </a:r>
            <a:endParaRPr lang="en-GB" sz="2400" dirty="0" smtClean="0">
              <a:solidFill>
                <a:schemeClr val="bg2">
                  <a:lumMod val="1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ΚΟΣΤΟΣ ΕΛΕΓΧΟΥ ΑΕΡΙΩΝ ΕΚΠΟΜΠΩΝ ΓΙΑ ΣΤΑΘΜΟΥΣ ΜΕ ΑΝΘΡΑΚΑ ΚΑΙ ΦΥΣΙΚΟ ΑΕΡΙΟ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el-GR" dirty="0" smtClean="0"/>
              <a:t>ΟΙ ΚΑΝΟΝΙΣΜΟΙ ΠΟΥ ΚΑΘΟΡΙΖΟΥΝ ΤΑ ΕΠΙΠΕΔΑ ΑΕΡΙΩΝ ΕΚΠΟΜΠΩΝ ΣΥΝΕΠΑΓΟΝΤΑΙ ΔΥΟ (2) ΕΙΔΗ ΚΟΣΤΟΥΣ :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ΚΟΣΤΟΣ ΕΓΚΑΤΑΣΤΑΣΗΣ ΚΑΙ ΛΕΙΤΟΥΡΓΙΑΣ ΣΥΣΤΗΜΑΤΩΝ ΕΛΕΓΧΟΥ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ΚΟΣΤΟΣ ΑΓΟΡΑΣ ΑΔΕΙΩΝ ΓΙΑ ΑΕΡΙΕΣ ΕΚΠΟΜΠΕΣ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88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l-GR" sz="2400" dirty="0" smtClean="0"/>
              <a:t>ΚΟΣΤΟΣ ΕΛΕΓΧΟΥ ΕΚΠΟΜΠΩΝ ΓΙΑ ΣΤΑΘΜΟ ΜΕ ΚΑΡΒΟΥΝΟ</a:t>
            </a:r>
            <a:br>
              <a:rPr lang="el-GR" sz="2400" dirty="0" smtClean="0"/>
            </a:br>
            <a:r>
              <a:rPr lang="el-GR" sz="2400" dirty="0" smtClean="0"/>
              <a:t>ΩΣ ΠΟΣΟΣΤΟ ΤΟΥ ΣΥΝΟΛΙΚΟΥ ΚΟΣΤΟΥΣ</a:t>
            </a:r>
            <a:endParaRPr lang="en-GB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4239323"/>
              </p:ext>
            </p:extLst>
          </p:nvPr>
        </p:nvGraphicFramePr>
        <p:xfrm>
          <a:off x="457200" y="1554480"/>
          <a:ext cx="8229600" cy="30175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46648"/>
                <a:gridCol w="2376264"/>
                <a:gridCol w="3106688"/>
              </a:tblGrid>
              <a:tr h="370840">
                <a:tc>
                  <a:txBody>
                    <a:bodyPr/>
                    <a:lstStyle/>
                    <a:p>
                      <a:endParaRPr lang="en-GB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ΚΟΣΤΟΣ ΚΑΤΑΣΚΕΥΗΣ</a:t>
                      </a:r>
                      <a:endParaRPr lang="en-GB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ΚΟΣΤΟΣ ΛΕΙΤΟΥΡΓΙΑΣ &amp; ΣΥΝΤΗΡΗΣΗΣ </a:t>
                      </a:r>
                      <a:br>
                        <a:rPr lang="el-GR" sz="2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</a:br>
                      <a:endParaRPr lang="en-GB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ΕΛΕΓΧΟΣ </a:t>
                      </a:r>
                      <a:r>
                        <a:rPr lang="en-GB" sz="2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SO</a:t>
                      </a:r>
                      <a:r>
                        <a:rPr lang="en-GB" sz="2400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en-GB" sz="2400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12%</a:t>
                      </a:r>
                      <a:endParaRPr lang="en-GB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29%</a:t>
                      </a:r>
                      <a:endParaRPr lang="en-GB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ΕΛΕΓΧΟΣ</a:t>
                      </a:r>
                      <a:r>
                        <a:rPr lang="el-GR" sz="2400" baseline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ΝΟ</a:t>
                      </a:r>
                      <a:r>
                        <a:rPr lang="en-GB" sz="2400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x</a:t>
                      </a:r>
                      <a:endParaRPr lang="en-GB" sz="2400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2%</a:t>
                      </a:r>
                      <a:endParaRPr lang="en-GB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12%</a:t>
                      </a:r>
                      <a:endParaRPr lang="en-GB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ΕΛΕΓΧΟΣ</a:t>
                      </a:r>
                      <a:r>
                        <a:rPr lang="el-GR" sz="2400" baseline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GB" sz="2400" baseline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1%</a:t>
                      </a:r>
                      <a:endParaRPr lang="en-GB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9%</a:t>
                      </a:r>
                      <a:endParaRPr lang="en-GB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ΣΥΝΟΛΟ</a:t>
                      </a:r>
                      <a:r>
                        <a:rPr lang="el-GR" sz="2400" baseline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endParaRPr lang="en-GB" sz="24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16%</a:t>
                      </a:r>
                      <a:endParaRPr lang="en-GB" sz="24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51%</a:t>
                      </a:r>
                      <a:endParaRPr lang="en-GB" sz="24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30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ΟΙΚΟΝΟΜΙΚΗ ΑΝΑΛΥΣΗ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27584" y="2678906"/>
            <a:ext cx="7772400" cy="150018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49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ΑΡΧΙΚΟ ΚΟΣΤΟΣ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l-GR" sz="3200" dirty="0" smtClean="0"/>
              <a:t>ΚΟΣΤΟΣ ΜΕΛΕΤΗΣ</a:t>
            </a:r>
          </a:p>
          <a:p>
            <a:pPr lvl="1"/>
            <a:r>
              <a:rPr lang="el-GR" sz="3200" dirty="0" smtClean="0"/>
              <a:t>ΚΟΣΤΟΣ ΑΓΟΡΑΣ ΟΙΚΟΠΕΔΟΥ</a:t>
            </a:r>
          </a:p>
          <a:p>
            <a:pPr lvl="1"/>
            <a:r>
              <a:rPr lang="el-GR" sz="3200" dirty="0" smtClean="0"/>
              <a:t>ΚΟΣΤΟΣ ΚΤΙΡΙΩΝ</a:t>
            </a:r>
          </a:p>
          <a:p>
            <a:pPr lvl="1"/>
            <a:r>
              <a:rPr lang="el-GR" sz="3200" dirty="0" smtClean="0"/>
              <a:t>ΚΟΣΤΟΣ ΕΓΚΑΤΑΣΤΑΣΕΩΝ</a:t>
            </a:r>
          </a:p>
          <a:p>
            <a:pPr lvl="1"/>
            <a:r>
              <a:rPr lang="el-GR" sz="3200" dirty="0" smtClean="0"/>
              <a:t>ΚΟΣΤΟΣ ΕΛΕΓΧΟΥ ΚΑΙ ΠΑΡΑΔΟΣΗΣ</a:t>
            </a:r>
          </a:p>
          <a:p>
            <a:pPr lvl="1"/>
            <a:r>
              <a:rPr lang="el-GR" sz="3200" dirty="0" smtClean="0"/>
              <a:t>ΚΟΣΤΟΣ ΜΗΧΑΝΗΜΑΤΩΝ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97583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Autofit/>
          </a:bodyPr>
          <a:lstStyle/>
          <a:p>
            <a:r>
              <a:rPr lang="el-GR" sz="3200" dirty="0" smtClean="0"/>
              <a:t>ΚΟΣΤΟΣ ΛΕΙΤΟΥΡΓΙΑΣ ΚΑΙ ΣΥΝΤΗΡΗΣΕΩΣ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ΚΟΣΤΟΣ ΚΑΥΣΙΜΟΥ</a:t>
            </a:r>
          </a:p>
          <a:p>
            <a:r>
              <a:rPr lang="el-GR" dirty="0" smtClean="0"/>
              <a:t>ΚΟΣΤΟΣ ΛΙΠΑΝΤΙΚΩΝ</a:t>
            </a:r>
          </a:p>
          <a:p>
            <a:r>
              <a:rPr lang="el-GR" dirty="0" smtClean="0"/>
              <a:t>ΚΟΣΤΟΣ ΗΛΕΚΤΡΙΚΗΣ ΕΝΕΡΓΕΙΑΣ</a:t>
            </a:r>
          </a:p>
          <a:p>
            <a:r>
              <a:rPr lang="el-GR" dirty="0" smtClean="0"/>
              <a:t>ΚΟΣΤΟΣ ΑΝΤΛΗΣΗΣ ΝΕΡΟΥ</a:t>
            </a:r>
          </a:p>
          <a:p>
            <a:r>
              <a:rPr lang="el-GR" dirty="0" smtClean="0"/>
              <a:t>ΚΟΣΤΟΣ ΑΣΦΑΛΙΣΤΡΩΝ</a:t>
            </a:r>
          </a:p>
          <a:p>
            <a:r>
              <a:rPr lang="el-GR" dirty="0" smtClean="0"/>
              <a:t>ΓΕΝΙΚΑ ΕΞΟΔΑ</a:t>
            </a:r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r>
              <a:rPr lang="en-GB" dirty="0" smtClean="0"/>
              <a:t>(OPERATION AND MAINTENANCE COST)</a:t>
            </a:r>
            <a:endParaRPr lang="el-GR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1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ΚΟΣΤΟΣ ΚΥΚΛΟΥ ΖΩΗΣ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684392"/>
              </p:ext>
            </p:extLst>
          </p:nvPr>
        </p:nvGraphicFramePr>
        <p:xfrm>
          <a:off x="457200" y="908050"/>
          <a:ext cx="8229600" cy="5218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953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ΕΙΔΗ ΚΟΣΤΟΥΣ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ΣΤΑΘΕΡΟ ΚΟΣΤΟΣ – ΠΑΓΙΑ ΕΞΟΔΑ ΠΟΥ ΔΕΝ ΕΞΑΡΤΩΝΤΑΙ ΑΠΌ ΤΗΝ ΠΑΡΑΓΩΓΗ</a:t>
            </a:r>
          </a:p>
          <a:p>
            <a:pPr lvl="1"/>
            <a:r>
              <a:rPr lang="el-GR" dirty="0" smtClean="0"/>
              <a:t>ΑΠΟΣΒΕΣΗ ΚΕΦΑΛΑΙΟΥ</a:t>
            </a:r>
          </a:p>
          <a:p>
            <a:pPr lvl="1"/>
            <a:r>
              <a:rPr lang="el-GR" dirty="0" smtClean="0"/>
              <a:t>ΣΥΝΤΗΡΗΣΗ</a:t>
            </a:r>
          </a:p>
          <a:p>
            <a:pPr lvl="1"/>
            <a:r>
              <a:rPr lang="el-GR" dirty="0" smtClean="0"/>
              <a:t>ΦΟΡΟΙ</a:t>
            </a:r>
          </a:p>
          <a:p>
            <a:pPr lvl="1"/>
            <a:r>
              <a:rPr lang="el-GR" dirty="0" smtClean="0"/>
              <a:t>ΑΣΦΑΛΙΣΤΡΑ</a:t>
            </a:r>
          </a:p>
          <a:p>
            <a:pPr lvl="1"/>
            <a:r>
              <a:rPr lang="el-GR" dirty="0" smtClean="0"/>
              <a:t>ΤΟΚΟΙ</a:t>
            </a:r>
          </a:p>
          <a:p>
            <a:pPr lvl="1"/>
            <a:r>
              <a:rPr lang="el-GR" dirty="0" smtClean="0"/>
              <a:t>ΕΞΟΔΑ ΔΙΑΧΕΙΡΙΣΗ</a:t>
            </a:r>
          </a:p>
          <a:p>
            <a:r>
              <a:rPr lang="el-GR" b="1" dirty="0" smtClean="0">
                <a:solidFill>
                  <a:srgbClr val="C00000"/>
                </a:solidFill>
              </a:rPr>
              <a:t>ΜΕΤΑΒΛΗΤΟ ΚΟΣΤΟΣ – ΕΞΑΡΤΑΤΑΙ ΑΠΌ ΤΟ ΥΨΟΣ ΤΗΣ ΠΑΡΑΓΩΓΗΣ</a:t>
            </a:r>
          </a:p>
          <a:p>
            <a:pPr lvl="1"/>
            <a:r>
              <a:rPr lang="el-GR" dirty="0" smtClean="0"/>
              <a:t>ΚΑΥΣΙΜΟ</a:t>
            </a:r>
          </a:p>
          <a:p>
            <a:pPr lvl="1"/>
            <a:r>
              <a:rPr lang="el-GR" dirty="0" smtClean="0"/>
              <a:t>ΛΙΠΑΝΤΙΚΑ</a:t>
            </a:r>
          </a:p>
          <a:p>
            <a:pPr lvl="1"/>
            <a:r>
              <a:rPr lang="el-GR" dirty="0" smtClean="0"/>
              <a:t>ΑΛΛΑ ΚΟΣΤΗ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74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ΟΡΙΑΚΟ ΚΟΣΤΟΣ (</a:t>
            </a:r>
            <a:r>
              <a:rPr lang="en-GB" dirty="0" smtClean="0"/>
              <a:t>MARGINAL COST)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ΤΟ ΚΟΣΤΟΣ ΓΙΑ ΤΗΝ ΑΥΞΗΣΗ ΤΗΣ ΠΑΡΑΓΩΓΗΣ ΚΑΤΆ ΜΙΑ ΠΡΟΣΘΕΤΗ ΜΟΝΑΔΑ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9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1"/>
            <a:ext cx="7543800" cy="1307975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Ενεργειακός Σχεδιασμός και </a:t>
            </a:r>
            <a:r>
              <a:rPr lang="el-GR" dirty="0"/>
              <a:t>Ο</a:t>
            </a:r>
            <a:r>
              <a:rPr lang="el-GR" dirty="0" smtClean="0"/>
              <a:t>ικονομική Ανάλυση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l-GR" dirty="0" smtClean="0"/>
              <a:t>ΔΙΑΛΕΞΗ </a:t>
            </a:r>
            <a:r>
              <a:rPr lang="el-GR" dirty="0" err="1" smtClean="0"/>
              <a:t>Νο</a:t>
            </a:r>
            <a:r>
              <a:rPr lang="el-GR" dirty="0" smtClean="0"/>
              <a:t> 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13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ΠΛΗΘΩΡΙΣΜΟΣ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60" y="476672"/>
            <a:ext cx="8435280" cy="6264696"/>
          </a:xfrm>
        </p:spPr>
        <p:txBody>
          <a:bodyPr>
            <a:noAutofit/>
          </a:bodyPr>
          <a:lstStyle/>
          <a:p>
            <a:pPr marL="177800" indent="-177800"/>
            <a:r>
              <a:rPr lang="el-GR" sz="2400" b="1" dirty="0"/>
              <a:t>Πληθωρισμός</a:t>
            </a:r>
            <a:r>
              <a:rPr lang="el-GR" sz="2400" dirty="0"/>
              <a:t>  </a:t>
            </a:r>
            <a:r>
              <a:rPr lang="el-GR" sz="2400" dirty="0" smtClean="0"/>
              <a:t>- η </a:t>
            </a:r>
            <a:r>
              <a:rPr lang="el-GR" sz="2400" dirty="0"/>
              <a:t>συνεχής αύξηση του γενικού επιπέδου των τιμών μιας </a:t>
            </a:r>
            <a:r>
              <a:rPr lang="el-GR" sz="2400" dirty="0">
                <a:hlinkClick r:id="rId2" tooltip="Οικονομία"/>
              </a:rPr>
              <a:t>οικονομίας</a:t>
            </a:r>
            <a:r>
              <a:rPr lang="el-GR" sz="2400" dirty="0"/>
              <a:t> μέσα σε μια συγκεκριμένη χρονική περίοδο. </a:t>
            </a:r>
            <a:endParaRPr lang="el-GR" sz="2400" dirty="0" smtClean="0"/>
          </a:p>
          <a:p>
            <a:pPr marL="177800" indent="-177800"/>
            <a:r>
              <a:rPr lang="el-GR" sz="2400" dirty="0"/>
              <a:t>Μ</a:t>
            </a:r>
            <a:r>
              <a:rPr lang="el-GR" sz="2400" dirty="0" smtClean="0"/>
              <a:t>πορεί </a:t>
            </a:r>
            <a:r>
              <a:rPr lang="el-GR" sz="2400" dirty="0"/>
              <a:t>να είναι </a:t>
            </a:r>
            <a:r>
              <a:rPr lang="el-GR" sz="2400" dirty="0" smtClean="0"/>
              <a:t>θετικός ή αρνητικός (</a:t>
            </a:r>
            <a:r>
              <a:rPr lang="el-GR" sz="2400" i="1" dirty="0" smtClean="0"/>
              <a:t>αποπληθωρισμός)</a:t>
            </a:r>
          </a:p>
          <a:p>
            <a:pPr marL="177800" indent="-177800"/>
            <a:r>
              <a:rPr lang="el-GR" sz="2400" dirty="0" smtClean="0"/>
              <a:t>Πληθωρισμός </a:t>
            </a:r>
            <a:r>
              <a:rPr lang="el-GR" sz="2400" dirty="0"/>
              <a:t>είναι η μεταβολή των </a:t>
            </a:r>
            <a:r>
              <a:rPr lang="el-GR" sz="2400" dirty="0">
                <a:hlinkClick r:id="rId3" tooltip="Τιμή"/>
              </a:rPr>
              <a:t>τιμών</a:t>
            </a:r>
            <a:r>
              <a:rPr lang="el-GR" sz="2400" dirty="0"/>
              <a:t> και δεν υφίσταται όταν οι τιμές σταθεροποιηθούν, ανεξαρτήτως αν είναι υψηλές ή όχι. </a:t>
            </a:r>
            <a:endParaRPr lang="el-GR" sz="2400" dirty="0" smtClean="0"/>
          </a:p>
          <a:p>
            <a:pPr marL="177800" indent="-177800"/>
            <a:r>
              <a:rPr lang="el-GR" sz="2400" dirty="0" smtClean="0"/>
              <a:t>Σε </a:t>
            </a:r>
            <a:r>
              <a:rPr lang="el-GR" sz="2400" dirty="0"/>
              <a:t>μια οικονομία όταν μετράμε τον πληθωρισμό, </a:t>
            </a:r>
            <a:r>
              <a:rPr lang="el-GR" sz="2400" dirty="0" smtClean="0"/>
              <a:t>μελετάμε </a:t>
            </a:r>
            <a:r>
              <a:rPr lang="el-GR" sz="2400" dirty="0"/>
              <a:t>την </a:t>
            </a:r>
            <a:r>
              <a:rPr lang="el-GR" sz="2400" dirty="0" smtClean="0"/>
              <a:t>% μεταβολή </a:t>
            </a:r>
            <a:r>
              <a:rPr lang="el-GR" sz="2400" dirty="0"/>
              <a:t>του επιπέδου των τιμών, όχι για το σύνολο των </a:t>
            </a:r>
            <a:r>
              <a:rPr lang="el-GR" sz="2400" dirty="0">
                <a:hlinkClick r:id="rId4" tooltip="Αγαθά"/>
              </a:rPr>
              <a:t>αγαθών</a:t>
            </a:r>
            <a:r>
              <a:rPr lang="el-GR" sz="2400" dirty="0"/>
              <a:t> ή </a:t>
            </a:r>
            <a:r>
              <a:rPr lang="el-GR" sz="2400" dirty="0">
                <a:hlinkClick r:id="rId5" tooltip="Παροχή υπηρεσιών"/>
              </a:rPr>
              <a:t>παροχή υπηρεσιών</a:t>
            </a:r>
            <a:r>
              <a:rPr lang="el-GR" sz="2400" dirty="0"/>
              <a:t> που καταναλώνονται, αλλά για κάποια συγκεκριμένα αγαθά ή υπηρεσίες, </a:t>
            </a:r>
            <a:endParaRPr lang="el-GR" sz="2400" dirty="0" smtClean="0"/>
          </a:p>
          <a:p>
            <a:pPr marL="177800" indent="-177800"/>
            <a:r>
              <a:rPr lang="el-GR" sz="2400" dirty="0" smtClean="0"/>
              <a:t>Για </a:t>
            </a:r>
            <a:r>
              <a:rPr lang="el-GR" sz="2400" dirty="0"/>
              <a:t>να μετρηθεί ο πληθωρισμός, λαμβάνεται υπόψη το </a:t>
            </a:r>
            <a:r>
              <a:rPr lang="el-GR" sz="2400" dirty="0" smtClean="0"/>
              <a:t>% μεταβολής </a:t>
            </a:r>
            <a:r>
              <a:rPr lang="el-GR" sz="2400" dirty="0"/>
              <a:t>του επιπέδου τιμών κατά την διάρκεια μιας ορισμένης χρονικής περιόδου.</a:t>
            </a:r>
          </a:p>
          <a:p>
            <a:pPr marL="177800" indent="-177800"/>
            <a:r>
              <a:rPr lang="el-GR" sz="2400" dirty="0" smtClean="0"/>
              <a:t>Ο </a:t>
            </a:r>
            <a:r>
              <a:rPr lang="el-GR" sz="2400" dirty="0"/>
              <a:t>πληθωρισμός θεωρείται ένα </a:t>
            </a:r>
            <a:r>
              <a:rPr lang="el-GR" sz="2400" b="1" dirty="0"/>
              <a:t>Νομισματικό Φαινόμενο</a:t>
            </a:r>
            <a:r>
              <a:rPr lang="el-GR" sz="2400" dirty="0"/>
              <a:t>, </a:t>
            </a:r>
            <a:r>
              <a:rPr lang="el-GR" sz="2400" dirty="0" smtClean="0"/>
              <a:t>είναι </a:t>
            </a:r>
            <a:r>
              <a:rPr lang="el-GR" sz="2400" dirty="0"/>
              <a:t>αποτέλεσμα </a:t>
            </a:r>
            <a:r>
              <a:rPr lang="el-GR" sz="2400" dirty="0" smtClean="0"/>
              <a:t>της </a:t>
            </a:r>
            <a:r>
              <a:rPr lang="el-GR" sz="2400" dirty="0"/>
              <a:t>αυξημένης προσφοράς </a:t>
            </a:r>
            <a:r>
              <a:rPr lang="el-GR" sz="2400" dirty="0">
                <a:hlinkClick r:id="rId6" tooltip="Χρήμα"/>
              </a:rPr>
              <a:t>χρήματος</a:t>
            </a:r>
            <a:r>
              <a:rPr lang="el-GR" sz="2400" dirty="0"/>
              <a:t>.</a:t>
            </a: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6621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ΧΡΟΝΙΚΗ ΑΞΙΑ ΤΟΥ ΧΡΗΜΑΤΟΣ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ΤΟΚΙΣΜΟΣ </a:t>
            </a:r>
            <a:r>
              <a:rPr lang="el-GR" dirty="0" smtClean="0">
                <a:sym typeface="Wingdings" panose="05000000000000000000" pitchFamily="2" charset="2"/>
              </a:rPr>
              <a:t> </a:t>
            </a:r>
            <a:r>
              <a:rPr lang="el-GR" dirty="0" smtClean="0"/>
              <a:t>ΤΟ ΙΔΙΟ ΧΡΗΜΑΤΙΚΟ ΠΟΣΟΝ ΣΕ ΔΙΑΦΟΡΕΤΙΚΟ ΧΡΟΝΟ ΕΧΕΙ ΔΙΑΦΟΡΕΤΙΚΗ ΑΞΙΑ</a:t>
            </a:r>
          </a:p>
          <a:p>
            <a:endParaRPr lang="el-GR" dirty="0"/>
          </a:p>
          <a:p>
            <a:r>
              <a:rPr lang="el-GR" dirty="0" smtClean="0"/>
              <a:t>ΠΛΗΘΩΡΙΣΜΟΣ </a:t>
            </a:r>
            <a:r>
              <a:rPr lang="el-GR" dirty="0" smtClean="0">
                <a:sym typeface="Wingdings" panose="05000000000000000000" pitchFamily="2" charset="2"/>
              </a:rPr>
              <a:t> Η ΑΓΟΡΑΣΤΙΚΗ ΑΞΙΑ ΤΟΥ ΧΡΗΜΑΤΟΣ ΑΛΛΑΖΕΙ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72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ΧΡΟΝΙΚΗ ΑΞΙΑ ΤΟΥ ΧΡΗΜΑΤΟΣ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ΕΠΙΤΟΚΙΟ – Ο ΤΟΚΟΣ ΑΝΑ ΜΟΝΑΔΑ ΧΡΟΝΟΥ</a:t>
            </a:r>
          </a:p>
          <a:p>
            <a:r>
              <a:rPr lang="el-GR" dirty="0" smtClean="0"/>
              <a:t>ΤΟΚΟΣ – </a:t>
            </a:r>
          </a:p>
          <a:p>
            <a:endParaRPr lang="el-GR" dirty="0"/>
          </a:p>
          <a:p>
            <a:r>
              <a:rPr lang="el-GR" dirty="0" smtClean="0"/>
              <a:t>ΕΠΙΤΟΚΙΟ ΔΑΝΕΙΣΜΟΥ – ΑΥΤΌ ΠΟΥ ΚΑΤΑΒΑΛΛΕΙ Ο ΔΑΝΕΙΖΟΜΕΝΟΣ (ΔΑΠΑΝΗ)</a:t>
            </a:r>
          </a:p>
          <a:p>
            <a:endParaRPr lang="el-GR" dirty="0"/>
          </a:p>
          <a:p>
            <a:r>
              <a:rPr lang="el-GR" dirty="0" smtClean="0"/>
              <a:t>ΕΠΙΤΟΚΙΟ ΑΓΟΡΑΣ (</a:t>
            </a:r>
            <a:r>
              <a:rPr lang="en-GB" dirty="0" smtClean="0"/>
              <a:t>MARKET INTEREST RATE)</a:t>
            </a:r>
            <a:r>
              <a:rPr lang="el-GR" dirty="0" smtClean="0"/>
              <a:t> – ΑΥΤΌ ΜΕ ΤΟ ΟΠΟΙΟ ΕΠΕΝΔΥΕΙ ΚΑΠΟΙΟΣ (ΜΕ ΚΑΤΑΘΕΣΕΙΣ, ΜΕ ΑΓΟΡΑ ΜΕΤΟΧΩΝ, ΚΛΠ.)</a:t>
            </a:r>
          </a:p>
          <a:p>
            <a:r>
              <a:rPr lang="el-GR" dirty="0" smtClean="0"/>
              <a:t>[ ή «ΕΠΙΤΟΚΙΟ ΑΝΑΓΩΓΗΣ ΣΕ ΠΑΡΟΥΣΑ ΑΞΙΑ/</a:t>
            </a:r>
            <a:r>
              <a:rPr lang="en-GB" dirty="0" smtClean="0"/>
              <a:t>market discount rate</a:t>
            </a:r>
            <a:r>
              <a:rPr lang="el-GR" dirty="0" smtClean="0"/>
              <a:t>»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898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41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0" y="100435"/>
            <a:ext cx="8229600" cy="1028889"/>
          </a:xfrm>
        </p:spPr>
        <p:txBody>
          <a:bodyPr>
            <a:noAutofit/>
          </a:bodyPr>
          <a:lstStyle/>
          <a:p>
            <a:pPr algn="l"/>
            <a:r>
              <a:rPr lang="en-GB" sz="2800" b="0" dirty="0" smtClean="0">
                <a:solidFill>
                  <a:srgbClr val="FF0000"/>
                </a:solidFill>
              </a:rPr>
              <a:t>Mayer </a:t>
            </a:r>
            <a:r>
              <a:rPr lang="en-GB" sz="2800" b="0" dirty="0" err="1" smtClean="0">
                <a:solidFill>
                  <a:srgbClr val="FF0000"/>
                </a:solidFill>
              </a:rPr>
              <a:t>Amschel</a:t>
            </a:r>
            <a:r>
              <a:rPr lang="en-GB" sz="2800" b="0" dirty="0" smtClean="0">
                <a:solidFill>
                  <a:srgbClr val="FF0000"/>
                </a:solidFill>
              </a:rPr>
              <a:t> Rothschild</a:t>
            </a:r>
            <a:r>
              <a:rPr lang="el-GR" sz="2800" b="0" dirty="0" smtClean="0">
                <a:solidFill>
                  <a:srgbClr val="FF0000"/>
                </a:solidFill>
              </a:rPr>
              <a:t/>
            </a:r>
            <a:br>
              <a:rPr lang="el-GR" sz="2800" b="0" dirty="0" smtClean="0">
                <a:solidFill>
                  <a:srgbClr val="FF0000"/>
                </a:solidFill>
              </a:rPr>
            </a:br>
            <a:r>
              <a:rPr lang="en-GB" sz="2400" b="0" dirty="0"/>
              <a:t>JUDENGASSE – FRANKFURT (1760)</a:t>
            </a:r>
            <a:r>
              <a:rPr lang="el-GR" sz="2400" b="0" dirty="0"/>
              <a:t/>
            </a:r>
            <a:br>
              <a:rPr lang="el-GR" sz="2400" b="0" dirty="0"/>
            </a:br>
            <a:r>
              <a:rPr lang="el-GR" sz="2400" b="0" dirty="0"/>
              <a:t>ΤΟ ΓΚΕΤΤΟ ΤΗΣ ΦΡΑΝΚΦΟΥΡΤΗΣ</a:t>
            </a:r>
            <a:endParaRPr lang="en-GB" sz="2400" b="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upload.wikimedia.org/wikipedia/commons/5/5f/Mayer_Amschel_Rothschi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45" y="2144315"/>
            <a:ext cx="26479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upload.wikimedia.org/wikipedia/commons/5/55/ArcoDelleAzimelleInGhettoByRoeslerFran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74" y="110888"/>
            <a:ext cx="32194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9324"/>
            <a:ext cx="4078287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70" y="2417008"/>
            <a:ext cx="6034617" cy="4525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7" y="1412776"/>
            <a:ext cx="4608512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Η ΑΝΑΔΥΣΗ ΤΟΥ ΧΡΗΜΑΤΟΠΙΣΤΩΤΙΚΟΥ ΤΟΜΕΑ</a:t>
            </a:r>
            <a:endParaRPr lang="en-GB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5868144" y="1298044"/>
            <a:ext cx="1677456" cy="59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defRPr>
            </a:lvl1pPr>
          </a:lstStyle>
          <a:p>
            <a:r>
              <a:rPr lang="en-GB" dirty="0" smtClean="0"/>
              <a:t>BIENNH</a:t>
            </a:r>
            <a:endParaRPr lang="en-GB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07702" y="2492138"/>
            <a:ext cx="204184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/>
              <a:t>ΑΓΓΛΙΑ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927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Autofit/>
          </a:bodyPr>
          <a:lstStyle/>
          <a:p>
            <a:r>
              <a:rPr lang="el-GR" sz="3600" dirty="0" smtClean="0"/>
              <a:t>ΜΙΚΡΟ-ΟΙΚΟΝΟΜΙΑ-</a:t>
            </a:r>
            <a:br>
              <a:rPr lang="el-GR" sz="3600" dirty="0" smtClean="0"/>
            </a:br>
            <a:r>
              <a:rPr lang="el-GR" sz="3600" dirty="0" smtClean="0"/>
              <a:t>ΑΞΙΟΛΟΓΗΣΗ ΕΠΕΝΔΥΣΕΩΝ</a:t>
            </a:r>
            <a:endParaRPr lang="en-GB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504" y="1700808"/>
            <a:ext cx="8712968" cy="4699992"/>
          </a:xfrm>
        </p:spPr>
        <p:txBody>
          <a:bodyPr>
            <a:noAutofit/>
          </a:bodyPr>
          <a:lstStyle/>
          <a:p>
            <a:pPr marL="174625" indent="-174625">
              <a:lnSpc>
                <a:spcPct val="150000"/>
              </a:lnSpc>
            </a:pPr>
            <a:r>
              <a:rPr lang="el-G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ΕΠΕΝΔΥΣΕΙΣ </a:t>
            </a:r>
          </a:p>
          <a:p>
            <a:pPr marL="574675" lvl="2" indent="-174625">
              <a:lnSpc>
                <a:spcPct val="150000"/>
              </a:lnSpc>
            </a:pPr>
            <a:r>
              <a:rPr lang="el-G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ΚΑΥΣΙΜΟΥ, </a:t>
            </a:r>
          </a:p>
          <a:p>
            <a:pPr marL="574675" lvl="2" indent="-174625">
              <a:lnSpc>
                <a:spcPct val="150000"/>
              </a:lnSpc>
            </a:pPr>
            <a:r>
              <a:rPr lang="el-G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ΤΕΧΝΟΛΟΓΙΑΣ, </a:t>
            </a:r>
          </a:p>
          <a:p>
            <a:pPr marL="574675" lvl="2" indent="-174625">
              <a:lnSpc>
                <a:spcPct val="150000"/>
              </a:lnSpc>
            </a:pPr>
            <a:r>
              <a:rPr lang="el-G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ΔΙΑΔΙΚΑΣΙΑΣ</a:t>
            </a:r>
          </a:p>
          <a:p>
            <a:pPr marL="174625" indent="-174625">
              <a:lnSpc>
                <a:spcPct val="150000"/>
              </a:lnSpc>
            </a:pP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ΠΟΛΥΚΡΙΤΗΡΙΑΚΗ ΑΝΑΛΥΣΗ ΚΑΙ ΛΗΨΗ ΑΠΟΦΑΣΕΩΝ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4625" indent="-174625">
              <a:lnSpc>
                <a:spcPct val="150000"/>
              </a:lnSpc>
            </a:pPr>
            <a:r>
              <a:rPr lang="el-G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ΚΡΙΤΗΡΙΑ ΑΞΙΟΛΟΓΗΣΗΣ ΚΑΙ ΒΑΡΥΤΗΤΑ ΑΥΤΩΝ</a:t>
            </a:r>
          </a:p>
          <a:p>
            <a:pPr marL="174625" indent="-174625">
              <a:lnSpc>
                <a:spcPct val="150000"/>
              </a:lnSpc>
            </a:pPr>
            <a:r>
              <a:rPr lang="el-G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ΑΝΑΛΥΣΗ ΕΥΑΙΣΘΗΣΙΑΣ</a:t>
            </a:r>
          </a:p>
        </p:txBody>
      </p:sp>
    </p:spTree>
    <p:extLst>
      <p:ext uri="{BB962C8B-B14F-4D97-AF65-F5344CB8AC3E}">
        <p14:creationId xmlns:p14="http://schemas.microsoft.com/office/powerpoint/2010/main" val="316248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ΑΞΙΟΛΟΓΗΣΗ ΕΠΕΝΔΥΣΕΩΝ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r>
              <a:rPr lang="el-GR" sz="2800" dirty="0" smtClean="0"/>
              <a:t>ΑΠΟΔΟΣΗ ΕΠΕΝΔΥΣΗΣ</a:t>
            </a:r>
          </a:p>
          <a:p>
            <a:r>
              <a:rPr lang="el-GR" sz="2800" dirty="0" smtClean="0"/>
              <a:t>ΧΡΟΝΟΣ ΑΠΟΣΒΕΣΗΣ</a:t>
            </a:r>
          </a:p>
          <a:p>
            <a:r>
              <a:rPr lang="el-GR" sz="2800" dirty="0" smtClean="0"/>
              <a:t>ΣΥΓΚΡΙΣΗ ΕΝΑΛΛΑΚΤΙΚΩΝ ΠΡΟΤΑΣΕΩΝ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9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>
            <a:normAutofit/>
          </a:bodyPr>
          <a:lstStyle/>
          <a:p>
            <a:r>
              <a:rPr lang="el-GR" sz="3200" dirty="0" smtClean="0"/>
              <a:t>ΠΑΡΑΜΕΤΡΟΙ ΠΟΥ ΥΠΕΙΣΕΡΧΟΝΤΑΙ ΣΤΗΝ ΑΞΙΟΛΟΓΗΣΗ ΜΙΑΣ ΕΠΕΝΔΥΣΗΣ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91264" cy="4453955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ΠΛΗΘΩΡΙΣΜΟΣ</a:t>
            </a:r>
            <a:r>
              <a:rPr lang="el-GR" dirty="0" smtClean="0"/>
              <a:t> </a:t>
            </a:r>
            <a:r>
              <a:rPr lang="el-GR" sz="2400" dirty="0" smtClean="0"/>
              <a:t>(Η ΧΡΟΝΙΚΗ ΑΞΙΑ ΤΟΥ ΧΡΗΜΑΤΟΣ)</a:t>
            </a:r>
            <a:endParaRPr lang="el-GR" dirty="0" smtClean="0"/>
          </a:p>
          <a:p>
            <a:r>
              <a:rPr lang="el-GR" dirty="0" smtClean="0">
                <a:solidFill>
                  <a:srgbClr val="C00000"/>
                </a:solidFill>
              </a:rPr>
              <a:t>ΡΙΣΚΟ ΕΠΕΝΔΥΣΗΣ </a:t>
            </a:r>
            <a:r>
              <a:rPr lang="el-GR" sz="2400" dirty="0" smtClean="0"/>
              <a:t>(ΑΠΟΤΥΧΙΑ, ΑΛΛΑΓΗ ΣΥΝΘΗΚΩΝ)</a:t>
            </a:r>
            <a:endParaRPr lang="el-GR" dirty="0" smtClean="0"/>
          </a:p>
          <a:p>
            <a:r>
              <a:rPr lang="el-GR" dirty="0" smtClean="0">
                <a:solidFill>
                  <a:srgbClr val="C00000"/>
                </a:solidFill>
              </a:rPr>
              <a:t>ΚΟΣΤΟΣ ΕΥΚΑΙΡΙΑΣ </a:t>
            </a:r>
            <a:r>
              <a:rPr lang="el-GR" sz="2400" dirty="0" smtClean="0"/>
              <a:t>(ΕΠΕΝΔΥΣΗ ΠΟΥ ΔΕΝ ΕΠΙΛΕΓΕΤΑΙ, ΕΝΑΝΤΙ ΤΗΣ ΛΥΣΗΣ ΠΟΥ ΥΙΟΘΕΤΕΙΤΑΙ)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952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ΠΑΡΟΥΣΑ ΑΞΙΑ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003232" cy="480060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l-GR" dirty="0" smtClean="0"/>
                  <a:t>ΠΑΡΑΔΕΙΓΜΑ – ΠΛΗΘΩΡΙΣΜΟΣ 4%</a:t>
                </a:r>
              </a:p>
              <a:p>
                <a:r>
                  <a:rPr lang="el-GR" dirty="0" smtClean="0"/>
                  <a:t>Η ΕΙΣΠΡΑΞΗ ΕΝΟΣ ΠΟΣΟΥ 1000 ΕΥΡΩ ΣΗΜΕΡΑ, ή</a:t>
                </a:r>
              </a:p>
              <a:p>
                <a:r>
                  <a:rPr lang="el-GR" dirty="0" smtClean="0"/>
                  <a:t>Η ΕΙΣΠΡΑΞΗ ΕΝΟΣ ΠΟΣΟΥ 1200 ΕΥΡΩ ΣΕ ΤΡΙΑ (3) ΧΡΟΝΙΑ</a:t>
                </a:r>
              </a:p>
              <a:p>
                <a:endParaRPr lang="el-GR" dirty="0" smtClean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600" b="0" i="0" smtClean="0">
                        <a:latin typeface="Cambria Math"/>
                      </a:rPr>
                      <m:t>ΠΑΡΟΥΣΑ</m:t>
                    </m:r>
                    <m:r>
                      <a:rPr lang="el-GR" sz="36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3600" b="0" i="0" smtClean="0">
                        <a:latin typeface="Cambria Math"/>
                      </a:rPr>
                      <m:t>ΑΞΙΑ</m:t>
                    </m:r>
                    <m:r>
                      <a:rPr lang="el-GR" sz="3600" b="0" i="0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l-G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l-GR" sz="3600" b="0" i="1" smtClean="0">
                            <a:latin typeface="Cambria Math"/>
                          </a:rPr>
                          <m:t>1200</m:t>
                        </m:r>
                      </m:num>
                      <m:den>
                        <m:sSup>
                          <m:sSupPr>
                            <m:ctrlPr>
                              <a:rPr lang="el-GR" sz="3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l-GR" sz="3600" b="0" i="1" smtClean="0">
                                <a:latin typeface="Cambria Math"/>
                              </a:rPr>
                              <m:t>(100% + 4%)</m:t>
                            </m:r>
                          </m:e>
                          <m:sup>
                            <m:r>
                              <a:rPr lang="el-GR" sz="3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l-GR" dirty="0" smtClean="0"/>
                  <a:t> = 1025.77</a:t>
                </a:r>
              </a:p>
              <a:p>
                <a:endParaRPr lang="el-GR" i="1" dirty="0" smtClean="0">
                  <a:solidFill>
                    <a:srgbClr val="C00000"/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l-GR" i="1" smtClean="0">
                        <a:solidFill>
                          <a:srgbClr val="C00000"/>
                        </a:solidFill>
                        <a:latin typeface="Cambria Math"/>
                      </a:rPr>
                      <m:t>𝛱𝛢𝛲𝛰𝛶𝛴𝛢</m:t>
                    </m:r>
                    <m:r>
                      <a:rPr lang="el-GR" i="1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r>
                      <a:rPr lang="el-GR" i="1" smtClean="0">
                        <a:solidFill>
                          <a:srgbClr val="C00000"/>
                        </a:solidFill>
                        <a:latin typeface="Cambria Math"/>
                      </a:rPr>
                      <m:t>𝛢𝛯𝛪𝛢</m:t>
                    </m:r>
                    <m:r>
                      <a:rPr lang="el-GR" i="1" smtClean="0">
                        <a:solidFill>
                          <a:srgbClr val="C00000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l-GR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l-GR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𝛭𝛦𝛬𝛬𝛰𝛮𝛵𝛪𝛫𝛨</m:t>
                        </m:r>
                        <m:r>
                          <a:rPr lang="el-GR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l-GR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𝛢𝛯𝛪𝛢</m:t>
                        </m:r>
                      </m:num>
                      <m:den>
                        <m:sSup>
                          <m:sSupPr>
                            <m:ctrlPr>
                              <a:rPr lang="el-GR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l-GR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(1+</m:t>
                            </m:r>
                            <m:r>
                              <a:rPr lang="en-GB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𝑖</m:t>
                            </m:r>
                            <m:r>
                              <a:rPr lang="el-GR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𝑁</m:t>
                            </m:r>
                          </m:sup>
                        </m:sSup>
                      </m:den>
                    </m:f>
                  </m:oMath>
                </a14:m>
                <a:endParaRPr lang="en-GB" i="1" dirty="0" smtClean="0"/>
              </a:p>
              <a:p>
                <a:r>
                  <a:rPr lang="en-GB" i="1" dirty="0" smtClean="0">
                    <a:solidFill>
                      <a:srgbClr val="C00000"/>
                    </a:solidFill>
                  </a:rPr>
                  <a:t>i : </a:t>
                </a:r>
                <a:r>
                  <a:rPr lang="el-GR" i="1" dirty="0" smtClean="0">
                    <a:solidFill>
                      <a:srgbClr val="C00000"/>
                    </a:solidFill>
                  </a:rPr>
                  <a:t>ΠΛΗΘΩΡΙΣΜΟΣ</a:t>
                </a:r>
              </a:p>
              <a:p>
                <a:r>
                  <a:rPr lang="el-GR" i="1" dirty="0" smtClean="0">
                    <a:solidFill>
                      <a:srgbClr val="C00000"/>
                    </a:solidFill>
                  </a:rPr>
                  <a:t>Ν : ΧΡΟΝΙΚΗ ΔΙΑΡΚΕΙΑ</a:t>
                </a:r>
                <a:endParaRPr lang="en-GB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003232" cy="4800600"/>
              </a:xfrm>
              <a:blipFill rotWithShape="1">
                <a:blip r:embed="rId2"/>
                <a:stretch>
                  <a:fillRect t="-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77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ΧΡΗΜΑΤΙΚΕΣ ΡΟΕΣ ΕΠΕΝΔΥΣΗΣ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400" dirty="0" smtClean="0">
                <a:solidFill>
                  <a:srgbClr val="C00000"/>
                </a:solidFill>
              </a:rPr>
              <a:t>ΔΑΠΑΝΗ/ΕΣΟΔΟ ΕΠΑΝΑΛΑΜΒΑΝΕΤΑΙ ΣΤΗΝ ΑΡΧΗ/ΤΕΛΟΣ ΚΆΘΕ ΧΡΟΝΙΚΗΣ ΠΕΡΙΟΔΟΥ – ΥΦΙΣΤΑΜΕΝΟ ΚΑΙ ΤΟΝ ΠΛΗΘΩΡΙΣΜΟ</a:t>
            </a:r>
          </a:p>
          <a:p>
            <a:endParaRPr lang="el-GR" dirty="0" smtClean="0"/>
          </a:p>
          <a:p>
            <a:r>
              <a:rPr lang="el-GR" u="sng" dirty="0" smtClean="0"/>
              <a:t>ΠΑΡΑΔΕΙΓΜΑ </a:t>
            </a:r>
          </a:p>
          <a:p>
            <a:r>
              <a:rPr lang="el-GR" dirty="0" smtClean="0"/>
              <a:t>ΕΝΑ ΦΩΤΟΒΟΛΤΑΪΚΟ ΣΥΣΤΗΜΑ ΛΕΙΤΟΥΡΓΕΙ ΓΙΑ 20 ΕΤΗ, ΚΑΙ ΑΠΟΦΕΡΕΙ ΚΑΘΕ ΧΡΟΝΟ ΕΝΑ ΕΣΟΔΟ. ΠΩΣ ΘΑ ΥΠΟΛΟΓΙΣΤΕΙ Η ΠΑΡΟΥΣΑ ΑΞΙΑ ΤΩΝ ΧΡΗΜΑΤΟΡΡΟΩΝ.</a:t>
            </a:r>
          </a:p>
          <a:p>
            <a:endParaRPr lang="el-GR" dirty="0"/>
          </a:p>
          <a:p>
            <a:r>
              <a:rPr lang="el-GR" dirty="0" smtClean="0"/>
              <a:t>ΠΩΣ ΣΥΓΚΡΙΝΕΤΑΙ Η ΕΠΕΝΔΥΣΗ ΜΕ ΜΙΑ ΚΑΤΑΘΕΣΗ ΣΤΗΝ ΤΡΑΠΕΖΑ ΜΕ ΕΠΙΤΟΚΙΟ  Ε%.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71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ΕΝΕΡΓΕΙΑΚΕΣ ΜΕΤΑΤΡΟΠΕΣ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161443"/>
              </p:ext>
            </p:extLst>
          </p:nvPr>
        </p:nvGraphicFramePr>
        <p:xfrm>
          <a:off x="323528" y="840466"/>
          <a:ext cx="8201025" cy="598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Worksheet" r:id="rId4" imgW="8201185" imgH="5981787" progId="Excel.Sheet.12">
                  <p:embed/>
                </p:oleObj>
              </mc:Choice>
              <mc:Fallback>
                <p:oleObj name="Worksheet" r:id="rId4" imgW="8201185" imgH="598178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840466"/>
                        <a:ext cx="8201025" cy="598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279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ΥΠΟΛΟΓΙΣΜΟΣ ΠΑΡΟΥΣΑΣ ΑΞΙΑΣ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l-GR" sz="3200" b="0" i="1" smtClean="0">
                        <a:latin typeface="Cambria Math"/>
                      </a:rPr>
                      <m:t>𝛱𝛼𝜌𝜊</m:t>
                    </m:r>
                    <m:r>
                      <m:rPr>
                        <m:sty m:val="p"/>
                      </m:rPr>
                      <a:rPr lang="el-GR" sz="3200" b="0" i="1" smtClean="0">
                        <a:latin typeface="Cambria Math"/>
                      </a:rPr>
                      <m:t>ύ</m:t>
                    </m:r>
                    <m:r>
                      <a:rPr lang="el-GR" sz="3200" b="0" i="1" smtClean="0">
                        <a:latin typeface="Cambria Math"/>
                      </a:rPr>
                      <m:t>𝜎𝛼</m:t>
                    </m:r>
                    <m:r>
                      <a:rPr lang="el-GR" sz="3200" b="0" i="1" smtClean="0">
                        <a:latin typeface="Cambria Math"/>
                      </a:rPr>
                      <m:t> </m:t>
                    </m:r>
                    <m:r>
                      <a:rPr lang="el-GR" sz="3200" b="0" i="1" smtClean="0">
                        <a:latin typeface="Cambria Math"/>
                      </a:rPr>
                      <m:t>𝛢𝜉𝜄𝛼</m:t>
                    </m:r>
                    <m:r>
                      <a:rPr lang="el-GR" sz="3200" b="0" i="0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l-GR" sz="3200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sz="3200" b="0" i="1" smtClean="0">
                            <a:latin typeface="Cambria Math"/>
                          </a:rPr>
                          <m:t>𝑗</m:t>
                        </m:r>
                        <m:r>
                          <a:rPr lang="en-GB" sz="3200" b="0" i="1" smtClean="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l-GR" sz="3200" b="0" i="1" smtClean="0">
                            <a:latin typeface="Cambria Math"/>
                          </a:rPr>
                          <m:t>20</m:t>
                        </m:r>
                      </m:sup>
                      <m:e>
                        <m:box>
                          <m:boxPr>
                            <m:ctrlPr>
                              <a:rPr lang="el-GR" sz="3200" b="0" i="1" smtClean="0">
                                <a:latin typeface="Cambria Math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l-GR" sz="32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l-GR" sz="32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3200" i="1">
                                        <a:latin typeface="Cambria Math"/>
                                      </a:rPr>
                                      <m:t>𝑋</m:t>
                                    </m:r>
                                    <m:r>
                                      <a:rPr lang="el-GR" sz="3200" b="0" i="1" smtClean="0">
                                        <a:latin typeface="Cambria Math"/>
                                      </a:rPr>
                                      <m:t>𝜌𝜂𝜇𝛼𝜏𝜊𝜌𝜌𝜊𝜂</m:t>
                                    </m:r>
                                  </m:e>
                                  <m:sub>
                                    <m:r>
                                      <a:rPr lang="en-GB" sz="3200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</m:num>
                              <m:den>
                                <m:sSup>
                                  <m:sSupPr>
                                    <m:ctrlPr>
                                      <a:rPr lang="el-GR" sz="32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3200" b="0" i="1" smtClean="0">
                                        <a:latin typeface="Cambria Math"/>
                                      </a:rPr>
                                      <m:t>(1+</m:t>
                                    </m:r>
                                    <m:r>
                                      <a:rPr lang="en-GB" sz="3200" b="0" i="1" smtClean="0">
                                        <a:latin typeface="Cambria Math"/>
                                      </a:rPr>
                                      <m:t>𝑁</m:t>
                                    </m:r>
                                    <m:r>
                                      <a:rPr lang="en-GB" sz="3200" b="0" i="1" smtClean="0">
                                        <a:latin typeface="Cambria Math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GB" sz="3200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p>
                                </m:sSup>
                              </m:den>
                            </m:f>
                          </m:e>
                        </m:box>
                      </m:e>
                    </m:nary>
                  </m:oMath>
                </a14:m>
                <a:endParaRPr lang="el-GR" sz="3200" dirty="0" smtClean="0"/>
              </a:p>
              <a:p>
                <a:r>
                  <a:rPr lang="en-GB" sz="3200" dirty="0" smtClean="0"/>
                  <a:t>j : </a:t>
                </a:r>
                <a:r>
                  <a:rPr lang="el-GR" sz="3200" dirty="0" smtClean="0"/>
                  <a:t>έτος χρηματορροής</a:t>
                </a:r>
              </a:p>
              <a:p>
                <a:r>
                  <a:rPr lang="el-GR" sz="3200" dirty="0" smtClean="0"/>
                  <a:t>Ν : πληθωρισμός</a:t>
                </a:r>
              </a:p>
              <a:p>
                <a:r>
                  <a:rPr lang="el-GR" sz="3200" dirty="0" smtClean="0"/>
                  <a:t>Χρηματορροή</a:t>
                </a:r>
                <a:r>
                  <a:rPr lang="en-GB" sz="3200" dirty="0" smtClean="0"/>
                  <a:t> </a:t>
                </a:r>
                <a:r>
                  <a:rPr lang="en-GB" sz="3200" baseline="-25000" dirty="0" smtClean="0"/>
                  <a:t>j</a:t>
                </a:r>
                <a:r>
                  <a:rPr lang="el-GR" sz="3200" dirty="0" smtClean="0"/>
                  <a:t> : ετήσιο έσοδο τον χρόνο </a:t>
                </a:r>
                <a:r>
                  <a:rPr lang="en-GB" sz="3200" dirty="0" smtClean="0"/>
                  <a:t>j</a:t>
                </a:r>
                <a:endParaRPr lang="el-GR" sz="3200" dirty="0" smtClean="0"/>
              </a:p>
              <a:p>
                <a:endParaRPr lang="en-GB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359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390844"/>
              </p:ext>
            </p:extLst>
          </p:nvPr>
        </p:nvGraphicFramePr>
        <p:xfrm>
          <a:off x="833438" y="223838"/>
          <a:ext cx="7477125" cy="641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Worksheet" r:id="rId4" imgW="7477251" imgH="6410465" progId="Excel.Sheet.12">
                  <p:embed/>
                </p:oleObj>
              </mc:Choice>
              <mc:Fallback>
                <p:oleObj name="Worksheet" r:id="rId4" imgW="7477251" imgH="641046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3438" y="223838"/>
                        <a:ext cx="7477125" cy="6410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236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360040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337304"/>
              </p:ext>
            </p:extLst>
          </p:nvPr>
        </p:nvGraphicFramePr>
        <p:xfrm>
          <a:off x="1979712" y="-96044"/>
          <a:ext cx="5832475" cy="705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Worksheet" r:id="rId4" imgW="4400719" imgH="5391264" progId="Excel.Sheet.12">
                  <p:embed/>
                </p:oleObj>
              </mc:Choice>
              <mc:Fallback>
                <p:oleObj name="Worksheet" r:id="rId4" imgW="4400719" imgH="539126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79712" y="-96044"/>
                        <a:ext cx="5832475" cy="7050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294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</p:spPr>
        <p:txBody>
          <a:bodyPr>
            <a:noAutofit/>
          </a:bodyPr>
          <a:lstStyle/>
          <a:p>
            <a:r>
              <a:rPr lang="el-GR" sz="2400" dirty="0" smtClean="0"/>
              <a:t>ΚΟΣΤΟΛΟΓΗΣΗ ΑΝΕΜΟΓΕΝΝΗΤΡΙΑΣ</a:t>
            </a:r>
            <a:endParaRPr lang="en-GB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74" y="514350"/>
            <a:ext cx="7172325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41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360040"/>
          </a:xfrm>
        </p:spPr>
        <p:txBody>
          <a:bodyPr>
            <a:noAutofit/>
          </a:bodyPr>
          <a:lstStyle/>
          <a:p>
            <a:r>
              <a:rPr lang="el-GR" sz="2400" dirty="0"/>
              <a:t>ΚΟΣΤΟΛΟΓΗΣΗ ΑΝΕΜΟΓΕΝΝΗΤΡΙΑΣ</a:t>
            </a:r>
            <a:endParaRPr lang="en-GB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632380"/>
              </p:ext>
            </p:extLst>
          </p:nvPr>
        </p:nvGraphicFramePr>
        <p:xfrm>
          <a:off x="539552" y="764703"/>
          <a:ext cx="6840760" cy="5844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Worksheet" r:id="rId4" imgW="5952979" imgH="5086528" progId="Excel.Sheet.12">
                  <p:embed/>
                </p:oleObj>
              </mc:Choice>
              <mc:Fallback>
                <p:oleObj name="Worksheet" r:id="rId4" imgW="5952979" imgH="508652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552" y="764703"/>
                        <a:ext cx="6840760" cy="5844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525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3970784" cy="490066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441036"/>
              </p:ext>
            </p:extLst>
          </p:nvPr>
        </p:nvGraphicFramePr>
        <p:xfrm>
          <a:off x="0" y="0"/>
          <a:ext cx="4716016" cy="6863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1" name="Worksheet" r:id="rId4" imgW="3952893" imgH="5753234" progId="Excel.Sheet.12">
                  <p:embed/>
                </p:oleObj>
              </mc:Choice>
              <mc:Fallback>
                <p:oleObj name="Worksheet" r:id="rId4" imgW="3952893" imgH="575323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716016" cy="68637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794074"/>
              </p:ext>
            </p:extLst>
          </p:nvPr>
        </p:nvGraphicFramePr>
        <p:xfrm>
          <a:off x="3923928" y="3453598"/>
          <a:ext cx="4416953" cy="1543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2" name="Worksheet" r:id="rId7" imgW="2752766" imgH="961968" progId="Excel.Sheet.12">
                  <p:embed/>
                </p:oleObj>
              </mc:Choice>
              <mc:Fallback>
                <p:oleObj name="Worksheet" r:id="rId7" imgW="2752766" imgH="961968" progId="Excel.Shee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3453598"/>
                        <a:ext cx="4416953" cy="15430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55976" y="119675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Βλ. ΠΑΡΑΔΕΙΓΜΑ ΣΤΗΝ ΕΠΟΜΕΝΗ ΔΙΑΦΑΝΕΙΑ</a:t>
            </a:r>
            <a:endParaRPr lang="en-GB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144389"/>
              </p:ext>
            </p:extLst>
          </p:nvPr>
        </p:nvGraphicFramePr>
        <p:xfrm>
          <a:off x="4811832" y="5757890"/>
          <a:ext cx="1896600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3" name="Worksheet" r:id="rId10" imgW="1381300" imgH="924065" progId="Excel.Sheet.12">
                  <p:embed/>
                </p:oleObj>
              </mc:Choice>
              <mc:Fallback>
                <p:oleObj name="Worksheet" r:id="rId10" imgW="1381300" imgH="92406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11832" y="5757890"/>
                        <a:ext cx="1896600" cy="1080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593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ΠΑΡΑΔΕΙΓΜΑ </a:t>
            </a:r>
            <a:r>
              <a:rPr lang="el-GR" sz="2200" dirty="0" smtClean="0"/>
              <a:t>(βλ. προηγούμενη διαφάνεια για θεωρία)</a:t>
            </a:r>
            <a:endParaRPr lang="en-GB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450122"/>
              </p:ext>
            </p:extLst>
          </p:nvPr>
        </p:nvGraphicFramePr>
        <p:xfrm>
          <a:off x="175320" y="1988840"/>
          <a:ext cx="8968680" cy="2937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Worksheet" r:id="rId4" imgW="5496076" imgH="1800373" progId="Excel.Sheet.12">
                  <p:embed/>
                </p:oleObj>
              </mc:Choice>
              <mc:Fallback>
                <p:oleObj name="Worksheet" r:id="rId4" imgW="5496076" imgH="180037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320" y="1988840"/>
                        <a:ext cx="8968680" cy="2937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578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ΠΑΡΑΔΕΙΓΜΑ</a:t>
            </a:r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825472"/>
              </p:ext>
            </p:extLst>
          </p:nvPr>
        </p:nvGraphicFramePr>
        <p:xfrm>
          <a:off x="28849" y="836711"/>
          <a:ext cx="8791623" cy="5994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Worksheet" r:id="rId4" imgW="6048294" imgH="4124181" progId="Excel.Sheet.12">
                  <p:embed/>
                </p:oleObj>
              </mc:Choice>
              <mc:Fallback>
                <p:oleObj name="Worksheet" r:id="rId4" imgW="6048294" imgH="412418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849" y="836711"/>
                        <a:ext cx="8791623" cy="5994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632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ΠΑΡΑΔΕΙΓΜΑ</a:t>
            </a:r>
            <a:endParaRPr lang="en-GB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790399"/>
              </p:ext>
            </p:extLst>
          </p:nvPr>
        </p:nvGraphicFramePr>
        <p:xfrm>
          <a:off x="85512" y="980728"/>
          <a:ext cx="9021620" cy="518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Worksheet" r:id="rId4" imgW="3762265" imgH="2162343" progId="Excel.Sheet.12">
                  <p:embed/>
                </p:oleObj>
              </mc:Choice>
              <mc:Fallback>
                <p:oleObj name="Worksheet" r:id="rId4" imgW="3762265" imgH="216234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512" y="980728"/>
                        <a:ext cx="9021620" cy="518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71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l-GR" sz="3200" b="1" dirty="0" smtClean="0"/>
              <a:t>ΒΙΩΣΙΜΗ ΑΝΑΠΤΥΞΗ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052736"/>
            <a:ext cx="7416824" cy="521744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GB" dirty="0"/>
              <a:t>Sustainable development may be defined as a development that seeks to improve the quality of human life while living within the carrying capacity of supporting eco-systems. </a:t>
            </a:r>
            <a:endParaRPr lang="el-GR" dirty="0" smtClean="0"/>
          </a:p>
          <a:p>
            <a:pPr marL="0" indent="0" algn="just">
              <a:buNone/>
            </a:pPr>
            <a:r>
              <a:rPr lang="en-GB" dirty="0" smtClean="0"/>
              <a:t>In </a:t>
            </a:r>
            <a:r>
              <a:rPr lang="en-GB" dirty="0"/>
              <a:t>this context, tools and analyses are needed for supporting decision making that considers environmental constraints. </a:t>
            </a:r>
            <a:endParaRPr lang="el-GR" dirty="0" smtClean="0"/>
          </a:p>
          <a:p>
            <a:pPr marL="0" indent="0" algn="just">
              <a:buNone/>
            </a:pPr>
            <a:r>
              <a:rPr lang="en-GB" dirty="0" smtClean="0"/>
              <a:t>Therefore</a:t>
            </a:r>
            <a:r>
              <a:rPr lang="en-GB" dirty="0"/>
              <a:t>, </a:t>
            </a:r>
            <a:r>
              <a:rPr lang="en-GB" dirty="0" smtClean="0"/>
              <a:t>research must cover</a:t>
            </a:r>
            <a:r>
              <a:rPr lang="en-GB" dirty="0"/>
              <a:t> </a:t>
            </a:r>
            <a:endParaRPr lang="en-GB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GB" dirty="0" smtClean="0"/>
              <a:t> </a:t>
            </a:r>
            <a:r>
              <a:rPr lang="en-GB" dirty="0"/>
              <a:t>the assessment of impacts of </a:t>
            </a:r>
            <a:r>
              <a:rPr lang="en-GB" b="1" dirty="0">
                <a:solidFill>
                  <a:srgbClr val="C00000"/>
                </a:solidFill>
              </a:rPr>
              <a:t>power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b="1" dirty="0">
                <a:solidFill>
                  <a:srgbClr val="C00000"/>
                </a:solidFill>
              </a:rPr>
              <a:t>supply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/>
              <a:t>on the </a:t>
            </a:r>
            <a:r>
              <a:rPr lang="en-GB" b="1" dirty="0">
                <a:solidFill>
                  <a:srgbClr val="C00000"/>
                </a:solidFill>
              </a:rPr>
              <a:t>environment</a:t>
            </a:r>
            <a:r>
              <a:rPr lang="en-GB" dirty="0"/>
              <a:t> </a:t>
            </a:r>
            <a:r>
              <a:rPr lang="en-GB" dirty="0" smtClean="0"/>
              <a:t>and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dirty="0" smtClean="0"/>
              <a:t>the </a:t>
            </a:r>
            <a:r>
              <a:rPr lang="en-GB" dirty="0"/>
              <a:t>assessment of impacts of </a:t>
            </a:r>
            <a:r>
              <a:rPr lang="en-GB" b="1" dirty="0">
                <a:solidFill>
                  <a:srgbClr val="C00000"/>
                </a:solidFill>
              </a:rPr>
              <a:t>environmental</a:t>
            </a:r>
            <a:r>
              <a:rPr lang="en-GB" dirty="0"/>
              <a:t> factors on </a:t>
            </a:r>
            <a:r>
              <a:rPr lang="en-GB" b="1" dirty="0">
                <a:solidFill>
                  <a:srgbClr val="C00000"/>
                </a:solidFill>
              </a:rPr>
              <a:t>power supply</a:t>
            </a:r>
            <a:r>
              <a:rPr lang="en-GB" dirty="0"/>
              <a:t>.</a:t>
            </a:r>
          </a:p>
          <a:p>
            <a:pPr marL="0" indent="0" algn="just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29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l-GR" sz="3600" dirty="0" smtClean="0"/>
              <a:t>ΔΙΑΧΕΙΡΙΣΗ ΕΝΕΡΓΕΙΑΣ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640960" cy="5760640"/>
          </a:xfrm>
        </p:spPr>
        <p:txBody>
          <a:bodyPr>
            <a:normAutofit fontScale="77500" lnSpcReduction="20000"/>
          </a:bodyPr>
          <a:lstStyle/>
          <a:p>
            <a:pPr>
              <a:tabLst>
                <a:tab pos="538163" algn="l"/>
              </a:tabLst>
            </a:pPr>
            <a:r>
              <a:rPr lang="el-GR" b="1" dirty="0" smtClean="0"/>
              <a:t>ΕΝΕΡΓΕΙΑΚΗ ΔΙΑΧΕΙΡΙΣΗ : ΕΠΙΣΤΗΜΗ</a:t>
            </a:r>
            <a:endParaRPr lang="el-GR" dirty="0"/>
          </a:p>
          <a:p>
            <a:pPr marL="400050" lvl="1" indent="0">
              <a:buNone/>
              <a:tabLst>
                <a:tab pos="538163" algn="l"/>
              </a:tabLst>
            </a:pPr>
            <a:r>
              <a:rPr lang="el-GR" dirty="0" smtClean="0"/>
              <a:t>ΘΕΡΜΟΔΥΝΑΜΙΚΗ, ΜΕΤΑΦΟΡΑ ΘΕΡΜΟΤΗΤΑΣ, ΑΠΟΔΟΣΗ</a:t>
            </a:r>
            <a:r>
              <a:rPr lang="en-GB" dirty="0" smtClean="0"/>
              <a:t> </a:t>
            </a:r>
            <a:endParaRPr lang="en-GB" dirty="0"/>
          </a:p>
          <a:p>
            <a:pPr>
              <a:tabLst>
                <a:tab pos="538163" algn="l"/>
              </a:tabLst>
            </a:pPr>
            <a:r>
              <a:rPr lang="el-GR" b="1" dirty="0" smtClean="0"/>
              <a:t>ΕΝΕΡΓΕΙΑΚΗ ΔΙΑΧΕΙΡΙΣΗ : ΑΠΟΔΟΣΗ ΣΤΑ ΚΤΙΡΙΑ ΚΑΙ ΤΗΝ ΒΙΟΜΗΧΑΝΙΑ</a:t>
            </a:r>
            <a:endParaRPr lang="el-GR" dirty="0"/>
          </a:p>
          <a:p>
            <a:pPr>
              <a:tabLst>
                <a:tab pos="538163" algn="l"/>
              </a:tabLst>
            </a:pPr>
            <a:r>
              <a:rPr lang="el-GR" dirty="0" smtClean="0"/>
              <a:t>ΠΡΟΣΔΙΟΡΙΣΜΟΣ ΜΕΤΑΒΛΗΤΩΝ, ΣΥΝΑΡΤΗΣΕΩΝ, ΓΡΑΦΗΜΑΤΩΝ, ΣΤΑΤΙΣΤΙΚΩΝ, ΥΠΟΛΟΓΙΣΜΩΝ, ΑΝΑΛΥΣΗ ΧΡΟΝΟΣΕΙΡΩΝ</a:t>
            </a:r>
            <a:endParaRPr lang="en-GB" dirty="0"/>
          </a:p>
          <a:p>
            <a:pPr>
              <a:tabLst>
                <a:tab pos="538163" algn="l"/>
              </a:tabLst>
            </a:pPr>
            <a:r>
              <a:rPr lang="el-GR" b="1" dirty="0" smtClean="0"/>
              <a:t>ΕΝΕΡΓΕΙΑΚΗ ΔΙΑΧΕΙΡΙΣΗ : ΤΕΧΝΙΚΕΣ</a:t>
            </a:r>
            <a:endParaRPr lang="en-GB" dirty="0"/>
          </a:p>
          <a:p>
            <a:pPr>
              <a:tabLst>
                <a:tab pos="538163" algn="l"/>
              </a:tabLst>
            </a:pPr>
            <a:r>
              <a:rPr lang="el-GR" dirty="0" smtClean="0"/>
              <a:t>ΕΡΕΥΝΑ, ΕΠΙΘΕΩΡΗΣΗ, ΙΣΟΖΥΓΙΟ, ΚΑΤΑΓΡΑΦΗ, ΣΤΟΧΟΙ. ΑΛΛΗΛΕΠΙΔΡΑΣΕΙΣ.</a:t>
            </a:r>
            <a:r>
              <a:rPr lang="en-GB" dirty="0" smtClean="0"/>
              <a:t> </a:t>
            </a:r>
            <a:endParaRPr lang="en-GB" dirty="0"/>
          </a:p>
          <a:p>
            <a:pPr>
              <a:tabLst>
                <a:tab pos="538163" algn="l"/>
              </a:tabLst>
            </a:pPr>
            <a:r>
              <a:rPr lang="el-GR" b="1" dirty="0" smtClean="0"/>
              <a:t>ΣΥΛΛΟΓΗ ΔΕΔΟΜΕΝΩΝ ΚΑΙ ΠΡΟΣΔΙΟΡΙΣΜΟΣ ΣΤΟΧΩΝ</a:t>
            </a:r>
            <a:endParaRPr lang="en-GB" dirty="0"/>
          </a:p>
          <a:p>
            <a:pPr>
              <a:tabLst>
                <a:tab pos="538163" algn="l"/>
              </a:tabLst>
            </a:pPr>
            <a:r>
              <a:rPr lang="el-GR" dirty="0" smtClean="0"/>
              <a:t>ΑΝΑΛΥΣΗ ΔΕΔΟΜΕΝΩΝ ΜΕ </a:t>
            </a:r>
            <a:r>
              <a:rPr lang="en-GB" dirty="0" smtClean="0"/>
              <a:t>EXCEL </a:t>
            </a:r>
            <a:r>
              <a:rPr lang="el-GR" dirty="0" smtClean="0"/>
              <a:t>ΣΕ ΕΠΙΠΕΔΟ ΚΤΙΡΙΟΥ, ΔΙΕΡΓΑΣΙΑΣ, ΟΙΚΟΝΟΜΙΑΣ</a:t>
            </a:r>
            <a:endParaRPr lang="en-GB" dirty="0"/>
          </a:p>
          <a:p>
            <a:pPr>
              <a:tabLst>
                <a:tab pos="538163" algn="l"/>
              </a:tabLst>
            </a:pPr>
            <a:r>
              <a:rPr lang="el-GR" b="1" dirty="0" smtClean="0"/>
              <a:t>ΜΕΤΡΑ ΕΝΕΡΓΕΙΑΚΗΣ ΑΠΟΔΟΣΗΣ</a:t>
            </a:r>
            <a:endParaRPr lang="en-GB" dirty="0"/>
          </a:p>
          <a:p>
            <a:pPr>
              <a:tabLst>
                <a:tab pos="538163" algn="l"/>
              </a:tabLst>
            </a:pPr>
            <a:r>
              <a:rPr lang="el-GR" dirty="0" smtClean="0"/>
              <a:t>ΜΕΤΡΑ ΓΙΑ ΜΕΙΩΣΗ ΑΕΡΙΩΝ ΦΘ ΓΙΑ ΤΑ ΚΤΙΡΙΑ ΚΑΙ ΤΗΝ ΒΙΟΜΗΧΑΝΙΑ</a:t>
            </a:r>
            <a:r>
              <a:rPr lang="en-GB" dirty="0" smtClean="0"/>
              <a:t>. </a:t>
            </a:r>
            <a:endParaRPr lang="en-GB" dirty="0"/>
          </a:p>
          <a:p>
            <a:pPr>
              <a:tabLst>
                <a:tab pos="538163" algn="l"/>
              </a:tabLst>
            </a:pPr>
            <a:r>
              <a:rPr lang="el-GR" b="1" dirty="0" smtClean="0"/>
              <a:t>ΕΠΕΝΔΥΣΕΙΣ : ΤΕΧΝΙΚΕΣ ΑΠΟΤΙΜΗΣΗΣ</a:t>
            </a:r>
            <a:endParaRPr lang="en-GB" dirty="0"/>
          </a:p>
          <a:p>
            <a:pPr>
              <a:tabLst>
                <a:tab pos="538163" algn="l"/>
              </a:tabLst>
            </a:pPr>
            <a:r>
              <a:rPr lang="el-GR" dirty="0" smtClean="0"/>
              <a:t>ΑΠΟ ΤΑ ΔΕΔΟΜΕΝΑ ΤΗΣ ΑΝΑΛΥΣΗΣ ΣΤΙΣ ΕΠΕΝΔΥΣΕΙΣ ΣΕ ΕΠΙΠΕΔΟ ΚΤΙΡΙΩΝ, ΚΑΤΟΙΚΙΩΝ, ΒΙΟΜΗΧΑΝΙΑΣ.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8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ΕΞΕΛΙΞΗ ΕΝΕΡΓΕΙΑΚΟΥ ΜΕΛΛΟΝΤΟΣ 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IIASAfig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97360"/>
            <a:ext cx="816470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44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84" y="0"/>
            <a:ext cx="5903868" cy="691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Callout 1"/>
          <p:cNvSpPr/>
          <p:nvPr/>
        </p:nvSpPr>
        <p:spPr>
          <a:xfrm>
            <a:off x="179512" y="188640"/>
            <a:ext cx="1656972" cy="1728192"/>
          </a:xfrm>
          <a:prstGeom prst="downArrowCallout">
            <a:avLst/>
          </a:prstGeom>
          <a:solidFill>
            <a:srgbClr val="FFFF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C00000"/>
                </a:solidFill>
              </a:rPr>
              <a:t>ΚΡΑΤΟΣ</a:t>
            </a:r>
          </a:p>
          <a:p>
            <a:pPr algn="ctr"/>
            <a:r>
              <a:rPr lang="el-GR" dirty="0" smtClean="0">
                <a:solidFill>
                  <a:srgbClr val="C00000"/>
                </a:solidFill>
              </a:rPr>
              <a:t>ΜΑΚΡΟ-ΟΙΚΟΝΟΜΙΑ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Up Arrow Callout 2"/>
          <p:cNvSpPr/>
          <p:nvPr/>
        </p:nvSpPr>
        <p:spPr>
          <a:xfrm>
            <a:off x="7236296" y="4509120"/>
            <a:ext cx="1656972" cy="1872208"/>
          </a:xfrm>
          <a:prstGeom prst="upArrowCallout">
            <a:avLst/>
          </a:prstGeom>
          <a:solidFill>
            <a:srgbClr val="FFFF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C00000"/>
                </a:solidFill>
              </a:rPr>
              <a:t>ΜΙΚΡΟ-ΟΙΚΟΝΟΜΙΑ</a:t>
            </a:r>
          </a:p>
          <a:p>
            <a:pPr algn="ctr"/>
            <a:r>
              <a:rPr lang="el-GR" dirty="0" smtClean="0">
                <a:solidFill>
                  <a:srgbClr val="C00000"/>
                </a:solidFill>
              </a:rPr>
              <a:t>ΕΠΙΧΕΙΡΗΣΗ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3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6094</TotalTime>
  <Words>1198</Words>
  <Application>Microsoft Office PowerPoint</Application>
  <PresentationFormat>On-screen Show (4:3)</PresentationFormat>
  <Paragraphs>301</Paragraphs>
  <Slides>58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Office Theme</vt:lpstr>
      <vt:lpstr>Worksheet</vt:lpstr>
      <vt:lpstr>ΕΝΕΡΓΕΙΑΚΗ ΠΟΛΙΤΙΚΗ ΚΑΙ ΔΙΑΧΕΙΡΙΣΗ - ΛΗΨΗ ΑΠΟΦΑΣΕΩΝ</vt:lpstr>
      <vt:lpstr>PowerPoint Presentation</vt:lpstr>
      <vt:lpstr>PowerPoint Presentation</vt:lpstr>
      <vt:lpstr>Ενεργειακός Σχεδιασμός και Οικονομική Ανάλυση</vt:lpstr>
      <vt:lpstr>ΕΝΕΡΓΕΙΑΚΕΣ ΜΕΤΑΤΡΟΠΕΣ</vt:lpstr>
      <vt:lpstr>ΒΙΩΣΙΜΗ ΑΝΑΠΤΥΞΗ</vt:lpstr>
      <vt:lpstr>ΔΙΑΧΕΙΡΙΣΗ ΕΝΕΡΓΕΙΑΣ</vt:lpstr>
      <vt:lpstr>ΕΞΕΛΙΞΗ ΕΝΕΡΓΕΙΑΚΟΥ ΜΕΛΛΟΝΤΟΣ ?</vt:lpstr>
      <vt:lpstr>PowerPoint Presentation</vt:lpstr>
      <vt:lpstr>ΔΙΚΤΥΟ ΕΝΕΡΓΕΙΑΚΟΥ ΣΥΣΤΗΜΑΤΟΣ</vt:lpstr>
      <vt:lpstr>ΣΧΕΔΙΑΣΜΟΣ ΕΝΟΣ ΕΝΕΡΓΕΙΑΚΟΥ ΠΡΟΓΡΑΜΜΑΤΟΣ</vt:lpstr>
      <vt:lpstr>ΕΝΝΟΙΕΣ</vt:lpstr>
      <vt:lpstr>ΕΝΕΡΓΕΙΑΚΗ ΑΠΟΔΟΣΗ</vt:lpstr>
      <vt:lpstr>ΒΑΘΜΟΣ ΑΠΟΔΟΣΗΣ ΚΑΙ ΡΟΕΣ ΕΝΕΡΓΕΙΑΣ</vt:lpstr>
      <vt:lpstr>ΒΑΘΜΟΣ ΑΠΟΔΟΣΗΣ ΣΥΣΚΕΥΩΝ</vt:lpstr>
      <vt:lpstr>ΠΑΡΑΓΩΓΗ ΗΛΕΚΤΡΙΣΜΟΥ</vt:lpstr>
      <vt:lpstr>ΑΠΟΔΟΣΗ ΕΝΕΡΓΕΙΑΣ ΩΣ ΠΡΟΣ ΤΗΝ ΕΠΕΝΔΥΣΗ ΣΕ ΕΝΕΡΓΕΙΑ  (EROEI)</vt:lpstr>
      <vt:lpstr>ΕΝΕΡΓΕΙΑΚΗ ΑΠΟΔΟΣΗ : ΟΦΕΛΗ</vt:lpstr>
      <vt:lpstr>ΕΝΕΡΓΕΙΑΚΗ ΕΝΤΑΣΗ</vt:lpstr>
      <vt:lpstr>Ενεργειακή ένταση χωρών</vt:lpstr>
      <vt:lpstr>ΟΙΚΟΝΟΜΙΚΗ ΑΝΑΛΥΣΗ ΕΠΕΝΔΥΣΕΩΝ</vt:lpstr>
      <vt:lpstr>ΚΕΡΔΟΦΟΡΙΑ ΕΠΕΝΔΥΣΗΣ : ΠΑΡΑΓΟΝΤΕΣ ΠΟΥ ΕΠΙΔΡΟΥΝ</vt:lpstr>
      <vt:lpstr>ΔΕΔΟΜΕΝΑ ΚΟΣΤΟΥΣ</vt:lpstr>
      <vt:lpstr>ΠΛΗΡΗΣ ΟΙΚΟΝΟΜΙΚΗ ΑΝΑΛΥΣΗ</vt:lpstr>
      <vt:lpstr>ΑΝΑΛΥΣΗ ΚΟΣΤΟΥΣ ΚΕΦΑΛΑΙΟΥ</vt:lpstr>
      <vt:lpstr>ΚΟΣΤΟΣ ΛΕΙΤΟΥΡΓΙΑΣ ΚΑΙ ΣΥΝΤΗΡΗΣΗΣ</vt:lpstr>
      <vt:lpstr>ΚΟΣΤΟΣ ΕΝΕΡΓΕΙΑΚΩΝ ΣΤΑΘΜΩΝ</vt:lpstr>
      <vt:lpstr>ΚΟΣΤΟΣ</vt:lpstr>
      <vt:lpstr>Η ΔΙΑΚΥΜΑΝΣΗ ΤΗΣ ΤΙΜΗΣ ΤΟΥ ΠΕΤΡΕΛΑΙΟΥ</vt:lpstr>
      <vt:lpstr>ΚΟΣΤΟΣ ΚΑΤΑΣΚΕΥΗΣ</vt:lpstr>
      <vt:lpstr>ΚΟΣΤΟΣ ΣΤΑΘΜΩΝ: ΚΑΤΑΣΚΕΥΗ,  ΛΕΙΤΟΥΡΓΙΑ &amp; ΣΥΝΤΗΡΗΣΗ</vt:lpstr>
      <vt:lpstr>ΚΟΣΤΟΣ ΕΛΕΓΧΟΥ ΑΕΡΙΩΝ ΕΚΠΟΜΠΩΝ ΓΙΑ ΣΤΑΘΜΟΥΣ ΜΕ ΑΝΘΡΑΚΑ ΚΑΙ ΦΥΣΙΚΟ ΑΕΡΙΟ</vt:lpstr>
      <vt:lpstr>ΚΟΣΤΟΣ ΕΛΕΓΧΟΥ ΕΚΠΟΜΠΩΝ ΓΙΑ ΣΤΑΘΜΟ ΜΕ ΚΑΡΒΟΥΝΟ ΩΣ ΠΟΣΟΣΤΟ ΤΟΥ ΣΥΝΟΛΙΚΟΥ ΚΟΣΤΟΥΣ</vt:lpstr>
      <vt:lpstr>ΟΙΚΟΝΟΜΙΚΗ ΑΝΑΛΥΣΗ </vt:lpstr>
      <vt:lpstr>ΑΡΧΙΚΟ ΚΟΣΤΟΣ</vt:lpstr>
      <vt:lpstr>ΚΟΣΤΟΣ ΛΕΙΤΟΥΡΓΙΑΣ ΚΑΙ ΣΥΝΤΗΡΗΣΕΩΣ</vt:lpstr>
      <vt:lpstr>ΚΟΣΤΟΣ ΚΥΚΛΟΥ ΖΩΗΣ</vt:lpstr>
      <vt:lpstr>ΕΙΔΗ ΚΟΣΤΟΥΣ</vt:lpstr>
      <vt:lpstr>ΟΡΙΑΚΟ ΚΟΣΤΟΣ (MARGINAL COST)</vt:lpstr>
      <vt:lpstr>ΠΛΗΘΩΡΙΣΜΟΣ</vt:lpstr>
      <vt:lpstr>Η ΧΡΟΝΙΚΗ ΑΞΙΑ ΤΟΥ ΧΡΗΜΑΤΟΣ</vt:lpstr>
      <vt:lpstr>Η ΧΡΟΝΙΚΗ ΑΞΙΑ ΤΟΥ ΧΡΗΜΑΤΟΣ</vt:lpstr>
      <vt:lpstr>PowerPoint Presentation</vt:lpstr>
      <vt:lpstr>Mayer Amschel Rothschild JUDENGASSE – FRANKFURT (1760) ΤΟ ΓΚΕΤΤΟ ΤΗΣ ΦΡΑΝΚΦΟΥΡΤΗΣ</vt:lpstr>
      <vt:lpstr>ΜΙΚΡΟ-ΟΙΚΟΝΟΜΙΑ- ΑΞΙΟΛΟΓΗΣΗ ΕΠΕΝΔΥΣΕΩΝ</vt:lpstr>
      <vt:lpstr>ΑΞΙΟΛΟΓΗΣΗ ΕΠΕΝΔΥΣΕΩΝ</vt:lpstr>
      <vt:lpstr>ΠΑΡΑΜΕΤΡΟΙ ΠΟΥ ΥΠΕΙΣΕΡΧΟΝΤΑΙ ΣΤΗΝ ΑΞΙΟΛΟΓΗΣΗ ΜΙΑΣ ΕΠΕΝΔΥΣΗΣ</vt:lpstr>
      <vt:lpstr>ΠΑΡΟΥΣΑ ΑΞΙΑ</vt:lpstr>
      <vt:lpstr>ΧΡΗΜΑΤΙΚΕΣ ΡΟΕΣ ΕΠΕΝΔΥΣΗΣ</vt:lpstr>
      <vt:lpstr>ΥΠΟΛΟΓΙΣΜΟΣ ΠΑΡΟΥΣΑΣ ΑΞΙΑΣ</vt:lpstr>
      <vt:lpstr>PowerPoint Presentation</vt:lpstr>
      <vt:lpstr>PowerPoint Presentation</vt:lpstr>
      <vt:lpstr>ΚΟΣΤΟΛΟΓΗΣΗ ΑΝΕΜΟΓΕΝΝΗΤΡΙΑΣ</vt:lpstr>
      <vt:lpstr>ΚΟΣΤΟΛΟΓΗΣΗ ΑΝΕΜΟΓΕΝΝΗΤΡΙΑΣ</vt:lpstr>
      <vt:lpstr>PowerPoint Presentation</vt:lpstr>
      <vt:lpstr>ΠΑΡΑΔΕΙΓΜΑ (βλ. προηγούμενη διαφάνεια για θεωρία)</vt:lpstr>
      <vt:lpstr>ΠΑΡΑΔΕΙΓΜΑ</vt:lpstr>
      <vt:lpstr>ΠΑΡΑΔΕΙΓΜΑ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Ενεργειακή Ανάλυση και Σχεδιασμός</dc:title>
  <dc:creator>Dias Haralambopoulos</dc:creator>
  <cp:lastModifiedBy>Dias Haralambopoulos</cp:lastModifiedBy>
  <cp:revision>63</cp:revision>
  <cp:lastPrinted>2015-02-02T17:31:04Z</cp:lastPrinted>
  <dcterms:created xsi:type="dcterms:W3CDTF">2014-03-03T22:36:03Z</dcterms:created>
  <dcterms:modified xsi:type="dcterms:W3CDTF">2015-02-14T23:03:02Z</dcterms:modified>
</cp:coreProperties>
</file>