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256" r:id="rId3"/>
    <p:sldId id="257" r:id="rId4"/>
    <p:sldId id="258" r:id="rId5"/>
    <p:sldId id="259" r:id="rId6"/>
    <p:sldId id="260" r:id="rId7"/>
    <p:sldId id="261" r:id="rId8"/>
    <p:sldId id="262" r:id="rId9"/>
    <p:sldId id="263" r:id="rId10"/>
    <p:sldId id="270" r:id="rId11"/>
    <p:sldId id="271" r:id="rId12"/>
    <p:sldId id="272" r:id="rId13"/>
    <p:sldId id="264" r:id="rId14"/>
    <p:sldId id="273" r:id="rId15"/>
    <p:sldId id="265" r:id="rId16"/>
    <p:sldId id="266" r:id="rId17"/>
    <p:sldId id="267" r:id="rId18"/>
    <p:sldId id="268" r:id="rId19"/>
    <p:sldId id="269"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93" r:id="rId34"/>
    <p:sldId id="287" r:id="rId35"/>
    <p:sldId id="288" r:id="rId36"/>
    <p:sldId id="289" r:id="rId37"/>
    <p:sldId id="290" r:id="rId38"/>
    <p:sldId id="291" r:id="rId39"/>
    <p:sldId id="292" r:id="rId40"/>
    <p:sldId id="294" r:id="rId41"/>
    <p:sldId id="295" r:id="rId42"/>
    <p:sldId id="29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71" d="100"/>
          <a:sy n="71"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4/9/2021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4/9/2021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4/9/2021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42850"/>
          </a:xfrm>
        </p:spPr>
        <p:txBody>
          <a:bodyPr/>
          <a:lstStyle/>
          <a:p>
            <a:pPr algn="ctr"/>
            <a:r>
              <a:rPr lang="el-GR" sz="5400" b="1" dirty="0" smtClean="0"/>
              <a:t>ΦΙΛΟΣΟΦΙΑ</a:t>
            </a:r>
            <a:r>
              <a:rPr lang="el-GR" b="1" dirty="0" smtClean="0"/>
              <a:t> </a:t>
            </a:r>
            <a:endParaRPr lang="el-GR" b="1" dirty="0"/>
          </a:p>
        </p:txBody>
      </p:sp>
      <p:sp>
        <p:nvSpPr>
          <p:cNvPr id="3" name="Content Placeholder 2"/>
          <p:cNvSpPr>
            <a:spLocks noGrp="1"/>
          </p:cNvSpPr>
          <p:nvPr>
            <p:ph idx="1"/>
          </p:nvPr>
        </p:nvSpPr>
        <p:spPr>
          <a:xfrm>
            <a:off x="838200" y="3307975"/>
            <a:ext cx="10515600" cy="2868987"/>
          </a:xfrm>
        </p:spPr>
        <p:txBody>
          <a:bodyPr>
            <a:normAutofit/>
          </a:bodyPr>
          <a:lstStyle/>
          <a:p>
            <a:pPr marL="0" indent="0" algn="ctr">
              <a:buNone/>
            </a:pPr>
            <a:r>
              <a:rPr lang="el-GR" sz="3600" dirty="0" smtClean="0"/>
              <a:t>ΧΑΡΙΚΛΕΙΑ ΠΑΠΠΑ</a:t>
            </a:r>
          </a:p>
          <a:p>
            <a:pPr marL="0" indent="0" algn="ctr">
              <a:buNone/>
            </a:pPr>
            <a:r>
              <a:rPr lang="el-GR" sz="3600" dirty="0" smtClean="0"/>
              <a:t>(2020-2021)</a:t>
            </a:r>
            <a:endParaRPr lang="el-GR" sz="3600" dirty="0"/>
          </a:p>
        </p:txBody>
      </p:sp>
    </p:spTree>
    <p:extLst>
      <p:ext uri="{BB962C8B-B14F-4D97-AF65-F5344CB8AC3E}">
        <p14:creationId xmlns:p14="http://schemas.microsoft.com/office/powerpoint/2010/main" val="286476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0640"/>
          </a:xfrm>
        </p:spPr>
        <p:txBody>
          <a:bodyPr>
            <a:normAutofit/>
          </a:bodyPr>
          <a:lstStyle/>
          <a:p>
            <a:pPr algn="ctr"/>
            <a:r>
              <a:rPr lang="el-GR" sz="3200" b="1" dirty="0" smtClean="0"/>
              <a:t>ΣΟΦΙΣΤΕΣ</a:t>
            </a:r>
            <a:endParaRPr lang="el-GR" sz="3200" b="1" dirty="0"/>
          </a:p>
        </p:txBody>
      </p:sp>
      <p:sp>
        <p:nvSpPr>
          <p:cNvPr id="3" name="Content Placeholder 2"/>
          <p:cNvSpPr>
            <a:spLocks noGrp="1"/>
          </p:cNvSpPr>
          <p:nvPr>
            <p:ph idx="1"/>
          </p:nvPr>
        </p:nvSpPr>
        <p:spPr>
          <a:xfrm>
            <a:off x="389964" y="1075766"/>
            <a:ext cx="11134165" cy="5634316"/>
          </a:xfrm>
        </p:spPr>
        <p:txBody>
          <a:bodyPr>
            <a:normAutofit/>
          </a:bodyPr>
          <a:lstStyle/>
          <a:p>
            <a:r>
              <a:rPr lang="el-GR" dirty="0" smtClean="0"/>
              <a:t>Επαναστατική διδασκαλία: καταργούν τα αριστοκρατικά ιδεώδη περί κληρονομικότητας της αρετής και αναδεικνύουν την αξία της παιδείας μέσω της συστηματικής μόρφωσης ( </a:t>
            </a:r>
            <a:r>
              <a:rPr lang="el-GR" i="1" dirty="0" smtClean="0"/>
              <a:t>φύσις</a:t>
            </a:r>
            <a:r>
              <a:rPr lang="el-GR" dirty="0" smtClean="0"/>
              <a:t> ή </a:t>
            </a:r>
            <a:r>
              <a:rPr lang="el-GR" i="1" dirty="0" smtClean="0"/>
              <a:t>παιδεία</a:t>
            </a:r>
            <a:r>
              <a:rPr lang="el-GR" dirty="0" smtClean="0"/>
              <a:t>;)</a:t>
            </a:r>
          </a:p>
          <a:p>
            <a:r>
              <a:rPr lang="el-GR" dirty="0" smtClean="0"/>
              <a:t>Με την δύναμη της αγωγής οι μαθητές μπορούν να αναζητήσουν μόνοι τους την αρετή</a:t>
            </a:r>
          </a:p>
          <a:p>
            <a:r>
              <a:rPr lang="el-GR" dirty="0" smtClean="0"/>
              <a:t>Κεντρική θέση στη θεωρία τους είχε η διδασκαλία της πολιτικής αρετής</a:t>
            </a:r>
          </a:p>
          <a:p>
            <a:r>
              <a:rPr lang="el-GR" dirty="0" smtClean="0"/>
              <a:t>Διδασκαλία ανθρωποκετρική, συνυφασμένη με την πολιτική και την ρητορική (Αθηναϊκή Δημοκρατία, Εκκλησία του Δήμου)</a:t>
            </a:r>
            <a:endParaRPr lang="el-GR" dirty="0"/>
          </a:p>
          <a:p>
            <a:pPr>
              <a:buFont typeface="Wingdings" panose="05000000000000000000" pitchFamily="2" charset="2"/>
              <a:buChar char="q"/>
            </a:pPr>
            <a:r>
              <a:rPr lang="el-GR" dirty="0" smtClean="0"/>
              <a:t>Ο λόγος εχει πρωτεύοντα ρόλο και όχι η γραφή όπως σήμερα</a:t>
            </a:r>
          </a:p>
          <a:p>
            <a:pPr>
              <a:buFont typeface="Wingdings" panose="05000000000000000000" pitchFamily="2" charset="2"/>
              <a:buChar char="q"/>
            </a:pPr>
            <a:r>
              <a:rPr lang="el-GR" dirty="0" smtClean="0"/>
              <a:t>Στην άμεση δημοκρατία ο κάθε πολίτης έπαιρνε το λόγο για να υποστηρίξει τις απόψεις του</a:t>
            </a:r>
          </a:p>
          <a:p>
            <a:pPr marL="0" indent="0">
              <a:buNone/>
            </a:pPr>
            <a:endParaRPr lang="el-GR" dirty="0" smtClean="0"/>
          </a:p>
          <a:p>
            <a:endParaRPr lang="el-GR" dirty="0"/>
          </a:p>
        </p:txBody>
      </p:sp>
    </p:spTree>
    <p:extLst>
      <p:ext uri="{BB962C8B-B14F-4D97-AF65-F5344CB8AC3E}">
        <p14:creationId xmlns:p14="http://schemas.microsoft.com/office/powerpoint/2010/main" val="2640509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914400"/>
          </a:xfrm>
        </p:spPr>
        <p:txBody>
          <a:bodyPr>
            <a:normAutofit/>
          </a:bodyPr>
          <a:lstStyle/>
          <a:p>
            <a:pPr algn="ctr"/>
            <a:r>
              <a:rPr lang="el-GR" sz="3200" b="1" dirty="0"/>
              <a:t>ΣΟΦΙΣΤΕΣ</a:t>
            </a:r>
            <a:endParaRPr lang="el-GR" sz="3200" dirty="0"/>
          </a:p>
        </p:txBody>
      </p:sp>
      <p:sp>
        <p:nvSpPr>
          <p:cNvPr id="3" name="Content Placeholder 2"/>
          <p:cNvSpPr>
            <a:spLocks noGrp="1"/>
          </p:cNvSpPr>
          <p:nvPr>
            <p:ph idx="1"/>
          </p:nvPr>
        </p:nvSpPr>
        <p:spPr>
          <a:xfrm>
            <a:off x="322729" y="766482"/>
            <a:ext cx="11658600" cy="6091518"/>
          </a:xfrm>
        </p:spPr>
        <p:txBody>
          <a:bodyPr>
            <a:normAutofit lnSpcReduction="10000"/>
          </a:bodyPr>
          <a:lstStyle/>
          <a:p>
            <a:r>
              <a:rPr lang="el-GR" dirty="0" smtClean="0"/>
              <a:t>Δίδασκαν: γραμματική, διαλεκτική, ποίηση, μουσική</a:t>
            </a:r>
          </a:p>
          <a:p>
            <a:r>
              <a:rPr lang="el-GR" dirty="0" smtClean="0"/>
              <a:t>Κεντρικός άξονας: το </a:t>
            </a:r>
            <a:r>
              <a:rPr lang="el-GR" i="1" dirty="0"/>
              <a:t>εὖ </a:t>
            </a:r>
            <a:r>
              <a:rPr lang="el-GR" i="1" dirty="0" smtClean="0"/>
              <a:t>λέγειν </a:t>
            </a:r>
          </a:p>
          <a:p>
            <a:r>
              <a:rPr lang="el-GR" dirty="0" smtClean="0"/>
              <a:t>Τελικός σκοπός: η συμμόρφωση των πολιτών προς τους νόμους της πόλης-κράτους</a:t>
            </a:r>
          </a:p>
          <a:p>
            <a:r>
              <a:rPr lang="el-GR" dirty="0" smtClean="0"/>
              <a:t>Ανοίγουν τον δρόμο για την κρατική παιδεία· ο πολίτης πολιτικοποιείται βάσει νόμων και αρχών</a:t>
            </a:r>
          </a:p>
          <a:p>
            <a:r>
              <a:rPr lang="el-GR" dirty="0" smtClean="0"/>
              <a:t>Θεωρία της τριμερούς δόμησης της αγωγής: μάθηση, διδασκαλία, άσκηση. </a:t>
            </a:r>
          </a:p>
          <a:p>
            <a:r>
              <a:rPr lang="el-GR" dirty="0" smtClean="0"/>
              <a:t>Η </a:t>
            </a:r>
            <a:r>
              <a:rPr lang="el-GR" i="1" dirty="0" smtClean="0"/>
              <a:t>φύση</a:t>
            </a:r>
            <a:r>
              <a:rPr lang="el-GR" dirty="0" smtClean="0"/>
              <a:t> του ανθρώπου ως σύνολο που περικλείει το σώμα, την ψυχή και τις έμφυτες διαθέσεις</a:t>
            </a:r>
          </a:p>
          <a:p>
            <a:pPr>
              <a:buFont typeface="Wingdings" panose="05000000000000000000" pitchFamily="2" charset="2"/>
              <a:buChar char="Ø"/>
            </a:pPr>
            <a:r>
              <a:rPr lang="el-GR" dirty="0" smtClean="0"/>
              <a:t>Τριμερής κύκλος μαθημάτων (</a:t>
            </a:r>
            <a:r>
              <a:rPr lang="en-US" dirty="0" err="1" smtClean="0"/>
              <a:t>trivium</a:t>
            </a:r>
            <a:r>
              <a:rPr lang="en-US" dirty="0" smtClean="0"/>
              <a:t>, </a:t>
            </a:r>
            <a:r>
              <a:rPr lang="el-GR" i="1" dirty="0" smtClean="0"/>
              <a:t>τριττύς</a:t>
            </a:r>
            <a:r>
              <a:rPr lang="el-GR" dirty="0" smtClean="0"/>
              <a:t>):ρητορική, γραμματική, διαλεκτική</a:t>
            </a:r>
          </a:p>
          <a:p>
            <a:pPr>
              <a:buFont typeface="Wingdings" panose="05000000000000000000" pitchFamily="2" charset="2"/>
              <a:buChar char="Ø"/>
            </a:pPr>
            <a:r>
              <a:rPr lang="en-US" dirty="0" err="1" smtClean="0"/>
              <a:t>Quadrivium</a:t>
            </a:r>
            <a:r>
              <a:rPr lang="en-US" dirty="0" smtClean="0"/>
              <a:t> </a:t>
            </a:r>
            <a:r>
              <a:rPr lang="el-GR" dirty="0" smtClean="0"/>
              <a:t>(</a:t>
            </a:r>
            <a:r>
              <a:rPr lang="el-GR" i="1" dirty="0" smtClean="0"/>
              <a:t>τετρακτύς</a:t>
            </a:r>
            <a:r>
              <a:rPr lang="el-GR" dirty="0" smtClean="0"/>
              <a:t>): αριθμητική, γεωμετρία, μουσική, αστρονομία</a:t>
            </a:r>
          </a:p>
          <a:p>
            <a:pPr>
              <a:buFont typeface="Wingdings" panose="05000000000000000000" pitchFamily="2" charset="2"/>
              <a:buChar char="Ø"/>
            </a:pPr>
            <a:r>
              <a:rPr lang="en-US" dirty="0" err="1" smtClean="0"/>
              <a:t>Septem</a:t>
            </a:r>
            <a:r>
              <a:rPr lang="en-US" dirty="0" smtClean="0"/>
              <a:t> </a:t>
            </a:r>
            <a:r>
              <a:rPr lang="en-US" dirty="0" err="1" smtClean="0"/>
              <a:t>artes</a:t>
            </a:r>
            <a:r>
              <a:rPr lang="en-US" dirty="0" smtClean="0"/>
              <a:t> liberals (</a:t>
            </a:r>
            <a:r>
              <a:rPr lang="el-GR" dirty="0" smtClean="0"/>
              <a:t>σύστημα των επτά ελεύθερων τεχνών): Συνδυασμός των παραπάνω κύκλων μαθημάτων</a:t>
            </a:r>
          </a:p>
        </p:txBody>
      </p:sp>
    </p:spTree>
    <p:extLst>
      <p:ext uri="{BB962C8B-B14F-4D97-AF65-F5344CB8AC3E}">
        <p14:creationId xmlns:p14="http://schemas.microsoft.com/office/powerpoint/2010/main" val="401897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9928"/>
          </a:xfrm>
        </p:spPr>
        <p:txBody>
          <a:bodyPr>
            <a:normAutofit/>
          </a:bodyPr>
          <a:lstStyle/>
          <a:p>
            <a:pPr algn="ctr"/>
            <a:r>
              <a:rPr lang="el-GR" sz="3200" b="1" dirty="0" smtClean="0"/>
              <a:t>ΣΟΦΙΣΤΕΣ</a:t>
            </a:r>
            <a:endParaRPr lang="el-GR" sz="3200" b="1" dirty="0"/>
          </a:p>
        </p:txBody>
      </p:sp>
      <p:sp>
        <p:nvSpPr>
          <p:cNvPr id="3" name="Content Placeholder 2"/>
          <p:cNvSpPr>
            <a:spLocks noGrp="1"/>
          </p:cNvSpPr>
          <p:nvPr>
            <p:ph idx="1"/>
          </p:nvPr>
        </p:nvSpPr>
        <p:spPr>
          <a:xfrm>
            <a:off x="322729" y="672353"/>
            <a:ext cx="11658600" cy="6024282"/>
          </a:xfrm>
        </p:spPr>
        <p:txBody>
          <a:bodyPr>
            <a:normAutofit lnSpcReduction="10000"/>
          </a:bodyPr>
          <a:lstStyle/>
          <a:p>
            <a:r>
              <a:rPr lang="el-GR" dirty="0" smtClean="0"/>
              <a:t> Τον σοφιστή δεν τον ενδιαφέρει η εξακρίβωση της αλήθειας αλλά να πείσει</a:t>
            </a:r>
          </a:p>
          <a:p>
            <a:r>
              <a:rPr lang="el-GR" dirty="0" smtClean="0"/>
              <a:t>Η συζήτηση έπαιρνε δύο μορφές: εξαντλητική ομιλία και απάντηση (μακρολογία) ή διάλογος με σύντομους ισχυρισμούς (βραχυλογία)</a:t>
            </a:r>
          </a:p>
          <a:p>
            <a:r>
              <a:rPr lang="el-GR" i="1" dirty="0" smtClean="0"/>
              <a:t>Ἒπαινος</a:t>
            </a:r>
            <a:r>
              <a:rPr lang="el-GR" dirty="0" smtClean="0"/>
              <a:t> και </a:t>
            </a:r>
            <a:r>
              <a:rPr lang="el-GR" i="1" dirty="0" smtClean="0"/>
              <a:t>ψόγος  </a:t>
            </a:r>
            <a:r>
              <a:rPr lang="el-GR" dirty="0" smtClean="0"/>
              <a:t>ως μέθοδοι διδασκαλίας</a:t>
            </a:r>
          </a:p>
          <a:p>
            <a:r>
              <a:rPr lang="el-GR" dirty="0" smtClean="0"/>
              <a:t>Σύγκριση μεταξύ αγωγής και γεωργίας ( ο Πλούταρχος παραλληλίζει τα τρία στοιχεία της αγωγής με την καλλιέργεια του αγρού): κατάλληλο έδαφος (φύση του ανθρώπου), καλός καλλιεργητής (παιδαγωγός), καλός σπόρος (διδασκαλία)</a:t>
            </a:r>
          </a:p>
          <a:p>
            <a:pPr>
              <a:buFont typeface="Wingdings" panose="05000000000000000000" pitchFamily="2" charset="2"/>
              <a:buChar char="Ø"/>
            </a:pPr>
            <a:r>
              <a:rPr lang="el-GR" sz="2400" dirty="0" smtClean="0"/>
              <a:t> </a:t>
            </a:r>
            <a:r>
              <a:rPr lang="en-US" sz="2400" dirty="0" err="1" smtClean="0"/>
              <a:t>Agricultura</a:t>
            </a:r>
            <a:r>
              <a:rPr lang="el-GR" sz="2400" dirty="0"/>
              <a:t> </a:t>
            </a:r>
            <a:r>
              <a:rPr lang="el-GR" sz="2400" dirty="0" smtClean="0"/>
              <a:t>, </a:t>
            </a:r>
            <a:r>
              <a:rPr lang="en-US" sz="2400" dirty="0" err="1" smtClean="0"/>
              <a:t>Cultura</a:t>
            </a:r>
            <a:r>
              <a:rPr lang="en-US" sz="2400" dirty="0" smtClean="0"/>
              <a:t> animi, </a:t>
            </a:r>
            <a:r>
              <a:rPr lang="el-GR" sz="2400" dirty="0" smtClean="0"/>
              <a:t>κουλτούρα</a:t>
            </a:r>
          </a:p>
          <a:p>
            <a:pPr>
              <a:buFont typeface="Wingdings" panose="05000000000000000000" pitchFamily="2" charset="2"/>
              <a:buChar char="q"/>
            </a:pPr>
            <a:r>
              <a:rPr lang="el-GR" dirty="0" smtClean="0"/>
              <a:t> Έθεσαν τις βάσεις ενός παγκόσμιου εκπαιδευτικού συστήματος </a:t>
            </a:r>
          </a:p>
          <a:p>
            <a:pPr>
              <a:buFont typeface="Wingdings" panose="05000000000000000000" pitchFamily="2" charset="2"/>
              <a:buChar char="q"/>
            </a:pPr>
            <a:r>
              <a:rPr lang="el-GR" dirty="0" smtClean="0"/>
              <a:t>Τοποθέτησαν τον άνθρωπο στο κέντρο της φιλοσοφίας</a:t>
            </a:r>
          </a:p>
          <a:p>
            <a:pPr>
              <a:buFont typeface="Wingdings" panose="05000000000000000000" pitchFamily="2" charset="2"/>
              <a:buChar char="q"/>
            </a:pPr>
            <a:r>
              <a:rPr lang="el-GR" dirty="0" smtClean="0"/>
              <a:t>Καλλιέργησαν την συγκριτική και ιστορική  μέθοδο</a:t>
            </a:r>
          </a:p>
          <a:p>
            <a:pPr>
              <a:buFont typeface="Wingdings" panose="05000000000000000000" pitchFamily="2" charset="2"/>
              <a:buChar char="q"/>
            </a:pPr>
            <a:r>
              <a:rPr lang="el-GR" dirty="0" smtClean="0"/>
              <a:t>Διαχώρισαν το φυσικό από το συμβατικό δίκαιο ( </a:t>
            </a:r>
            <a:r>
              <a:rPr lang="el-GR" i="1" dirty="0" smtClean="0"/>
              <a:t>φύσει</a:t>
            </a:r>
            <a:r>
              <a:rPr lang="el-GR" dirty="0" smtClean="0"/>
              <a:t>, </a:t>
            </a:r>
            <a:r>
              <a:rPr lang="el-GR" i="1" dirty="0" smtClean="0"/>
              <a:t>νόμῳ</a:t>
            </a:r>
            <a:r>
              <a:rPr lang="el-GR" dirty="0" smtClean="0"/>
              <a:t> )</a:t>
            </a:r>
          </a:p>
          <a:p>
            <a:pPr>
              <a:buFont typeface="Wingdings" panose="05000000000000000000" pitchFamily="2" charset="2"/>
              <a:buChar char="q"/>
            </a:pPr>
            <a:r>
              <a:rPr lang="el-GR" dirty="0" smtClean="0"/>
              <a:t>Θεωρήθηκαν αμοραλιστές και μηδενιστές </a:t>
            </a:r>
          </a:p>
          <a:p>
            <a:endParaRPr lang="el-GR" i="1" dirty="0"/>
          </a:p>
        </p:txBody>
      </p:sp>
    </p:spTree>
    <p:extLst>
      <p:ext uri="{BB962C8B-B14F-4D97-AF65-F5344CB8AC3E}">
        <p14:creationId xmlns:p14="http://schemas.microsoft.com/office/powerpoint/2010/main" val="1698961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70299"/>
          </a:xfrm>
        </p:spPr>
        <p:txBody>
          <a:bodyPr>
            <a:normAutofit/>
          </a:bodyPr>
          <a:lstStyle/>
          <a:p>
            <a:pPr algn="ctr"/>
            <a:r>
              <a:rPr lang="el-GR" sz="3200" b="1" dirty="0" smtClean="0"/>
              <a:t>ΣΟΦΙΣΤΕΣ</a:t>
            </a:r>
            <a:endParaRPr lang="el-GR" sz="3200" b="1" dirty="0"/>
          </a:p>
        </p:txBody>
      </p:sp>
      <p:sp>
        <p:nvSpPr>
          <p:cNvPr id="3" name="Content Placeholder 2"/>
          <p:cNvSpPr>
            <a:spLocks noGrp="1"/>
          </p:cNvSpPr>
          <p:nvPr>
            <p:ph idx="1"/>
          </p:nvPr>
        </p:nvSpPr>
        <p:spPr>
          <a:xfrm>
            <a:off x="838200" y="1452282"/>
            <a:ext cx="10515600" cy="5204012"/>
          </a:xfrm>
        </p:spPr>
        <p:txBody>
          <a:bodyPr/>
          <a:lstStyle/>
          <a:p>
            <a:pPr>
              <a:buFont typeface="Wingdings" panose="05000000000000000000" pitchFamily="2" charset="2"/>
              <a:buChar char="q"/>
            </a:pPr>
            <a:r>
              <a:rPr lang="el-GR" dirty="0" smtClean="0"/>
              <a:t> Κυριότεροι σοφιστές: ο Πρωταγόρας από τα Άβδηρα της Θράκης, ο Γοργίας από τους Λεοντίνους της Σικελίας, ο Πρόδικος από τη νήσο Κέα των Κυκλάδων, ο Ιππίας από την Ήλιδα.</a:t>
            </a:r>
          </a:p>
          <a:p>
            <a:pPr>
              <a:buFont typeface="Wingdings" panose="05000000000000000000" pitchFamily="2" charset="2"/>
              <a:buChar char="q"/>
            </a:pPr>
            <a:endParaRPr lang="el-GR" dirty="0"/>
          </a:p>
          <a:p>
            <a:pPr>
              <a:buFont typeface="Wingdings" panose="05000000000000000000" pitchFamily="2" charset="2"/>
              <a:buChar char="q"/>
            </a:pPr>
            <a:r>
              <a:rPr lang="el-GR" dirty="0" smtClean="0"/>
              <a:t> Άλλοι σημαντικοί σοφιστές: Αντιφών, Θρασύμαχος, Αντισθένης, Λυκόφρων, Αλκιδάμας, Κριτίας</a:t>
            </a:r>
            <a:endParaRPr lang="el-GR" dirty="0"/>
          </a:p>
        </p:txBody>
      </p:sp>
    </p:spTree>
    <p:extLst>
      <p:ext uri="{BB962C8B-B14F-4D97-AF65-F5344CB8AC3E}">
        <p14:creationId xmlns:p14="http://schemas.microsoft.com/office/powerpoint/2010/main" val="2122517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26140"/>
          </a:xfrm>
        </p:spPr>
        <p:txBody>
          <a:bodyPr>
            <a:normAutofit/>
          </a:bodyPr>
          <a:lstStyle/>
          <a:p>
            <a:pPr algn="ctr"/>
            <a:r>
              <a:rPr lang="el-GR" sz="3200" b="1" dirty="0" smtClean="0"/>
              <a:t>ΣΟΦΙΣΤΕΣ</a:t>
            </a:r>
            <a:endParaRPr lang="el-GR" sz="3200" b="1" dirty="0"/>
          </a:p>
        </p:txBody>
      </p:sp>
      <p:sp>
        <p:nvSpPr>
          <p:cNvPr id="3" name="Content Placeholder 2"/>
          <p:cNvSpPr>
            <a:spLocks noGrp="1"/>
          </p:cNvSpPr>
          <p:nvPr>
            <p:ph idx="1"/>
          </p:nvPr>
        </p:nvSpPr>
        <p:spPr>
          <a:xfrm>
            <a:off x="838200" y="484095"/>
            <a:ext cx="10515600" cy="6239434"/>
          </a:xfrm>
        </p:spPr>
        <p:txBody>
          <a:bodyPr>
            <a:normAutofit fontScale="92500" lnSpcReduction="10000"/>
          </a:bodyPr>
          <a:lstStyle/>
          <a:p>
            <a:r>
              <a:rPr lang="el-GR" dirty="0" smtClean="0"/>
              <a:t>Διατάραξη της μέχρι τότε αντίληψης περί αρετής (αριστοκρατικά ιδεώδη) και διδασκαλία της αρετής με πληρωμή</a:t>
            </a:r>
          </a:p>
          <a:p>
            <a:r>
              <a:rPr lang="el-GR" dirty="0" smtClean="0"/>
              <a:t>Διαμάχη για το αν διδάσκεται ή όχι η πολιτική αρετή</a:t>
            </a:r>
          </a:p>
          <a:p>
            <a:r>
              <a:rPr lang="el-GR" dirty="0" smtClean="0"/>
              <a:t>Ο ισχυρισμός τους έβρισκε αντίθετους τους συντηρητικούς, τον Σωκράτη και τον Πλάτωνα</a:t>
            </a:r>
          </a:p>
          <a:p>
            <a:r>
              <a:rPr lang="el-GR" dirty="0" smtClean="0"/>
              <a:t>Ο Πρωταγόρας απαντά στον Πλάτωνα με επιχειρήματα που βασίζονται στην ιστορία του ανθρώπινου είδους και στον μύθο</a:t>
            </a:r>
          </a:p>
          <a:p>
            <a:r>
              <a:rPr lang="el-GR" dirty="0"/>
              <a:t>Λ</a:t>
            </a:r>
            <a:r>
              <a:rPr lang="el-GR" dirty="0" smtClean="0"/>
              <a:t>έει για την τιμωρία: </a:t>
            </a:r>
            <a:r>
              <a:rPr lang="el-GR" sz="2600" i="1" dirty="0" smtClean="0"/>
              <a:t>Όταν </a:t>
            </a:r>
            <a:r>
              <a:rPr lang="el-GR" sz="2600" i="1" dirty="0"/>
              <a:t>τιμωρεί κανείς τους κακοποιούς, δεν σκέφτεται ότι κάποιος έσφαλε στο παρελθόν, ούτε τον τιμωρεί, γιατί έχει προηγούμενα μαζί του, εκτός αν εξωθείται σ’ αυτό από τυφλή εκδίκηση, όπως ένα άγριο θηρίο. O λογικός άνθρωπος δεν επιβάλλει την ποινή για το έγκλημα που έχει διαπραχθεί (σε τελευταία ανάλυση κανείς δεν μπορεί να επανορθώσει κάτι που έγινε στο παρελθόν), αλλά το κάνει έχοντας στο νου του το μέλλον, για να αποτρέψει είτε τον ίδιο άνθρωπο είτε κάποιον άλλον που θα προέβλεπε την τιμωρία του αν διέπραττε το ίδιο έγκλημα. Aυτή όμως η άποψη ισοδυναμεί με την πίστη ότι </a:t>
            </a:r>
            <a:r>
              <a:rPr lang="el-GR" sz="2600" i="1" dirty="0" smtClean="0"/>
              <a:t>η </a:t>
            </a:r>
            <a:r>
              <a:rPr lang="el-GR" sz="2600" i="1" dirty="0"/>
              <a:t>αρετή μπορεί να μεταδοθεί με διδασκαλία· οπωσδήποτε η τιμωρία επιβάλλεται ως μέσο </a:t>
            </a:r>
            <a:r>
              <a:rPr lang="el-GR" sz="2600" i="1" dirty="0" smtClean="0"/>
              <a:t>αποτροπής</a:t>
            </a:r>
          </a:p>
          <a:p>
            <a:pPr>
              <a:buFont typeface="Wingdings" panose="05000000000000000000" pitchFamily="2" charset="2"/>
              <a:buChar char="Ø"/>
            </a:pPr>
            <a:r>
              <a:rPr lang="el-GR" sz="2600" dirty="0" smtClean="0"/>
              <a:t> Για να αποδείξει ότι η αρετή είναι κάτι που μπορεί να διδαχθεί</a:t>
            </a:r>
          </a:p>
          <a:p>
            <a:endParaRPr lang="el-GR" sz="2600" dirty="0" smtClean="0"/>
          </a:p>
          <a:p>
            <a:endParaRPr lang="el-GR" dirty="0" smtClean="0"/>
          </a:p>
          <a:p>
            <a:endParaRPr lang="el-GR" dirty="0"/>
          </a:p>
        </p:txBody>
      </p:sp>
    </p:spTree>
    <p:extLst>
      <p:ext uri="{BB962C8B-B14F-4D97-AF65-F5344CB8AC3E}">
        <p14:creationId xmlns:p14="http://schemas.microsoft.com/office/powerpoint/2010/main" val="2346019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954742"/>
          </a:xfrm>
        </p:spPr>
        <p:txBody>
          <a:bodyPr>
            <a:normAutofit/>
          </a:bodyPr>
          <a:lstStyle/>
          <a:p>
            <a:pPr algn="ctr"/>
            <a:r>
              <a:rPr lang="el-GR" sz="3200" b="1" dirty="0" smtClean="0"/>
              <a:t>ΠΡΩΤΑΓΟΡΑΣ</a:t>
            </a:r>
            <a:r>
              <a:rPr lang="en-US" sz="3200" b="1" dirty="0" smtClean="0"/>
              <a:t> (</a:t>
            </a:r>
            <a:r>
              <a:rPr lang="el-GR" sz="3200" b="1" dirty="0" smtClean="0"/>
              <a:t>περ. 490 π.Χ.- 420 π.Χ.)</a:t>
            </a:r>
            <a:endParaRPr lang="el-GR" sz="3200" b="1" dirty="0"/>
          </a:p>
        </p:txBody>
      </p:sp>
      <p:sp>
        <p:nvSpPr>
          <p:cNvPr id="3" name="Content Placeholder 2"/>
          <p:cNvSpPr>
            <a:spLocks noGrp="1"/>
          </p:cNvSpPr>
          <p:nvPr>
            <p:ph idx="1"/>
          </p:nvPr>
        </p:nvSpPr>
        <p:spPr>
          <a:xfrm>
            <a:off x="838200" y="927847"/>
            <a:ext cx="10515600" cy="5795682"/>
          </a:xfrm>
        </p:spPr>
        <p:txBody>
          <a:bodyPr/>
          <a:lstStyle/>
          <a:p>
            <a:r>
              <a:rPr lang="el-GR" dirty="0" smtClean="0"/>
              <a:t>Δάσκαλος της ρητορικής</a:t>
            </a:r>
          </a:p>
          <a:p>
            <a:r>
              <a:rPr lang="el-GR" dirty="0" smtClean="0"/>
              <a:t>Χρήση της λογικής και της αντιλογικής</a:t>
            </a:r>
          </a:p>
          <a:p>
            <a:r>
              <a:rPr lang="el-GR" dirty="0" smtClean="0"/>
              <a:t>Είχε ιδιαίτερη ευχέρεια λόγου και μπορύσε</a:t>
            </a:r>
            <a:r>
              <a:rPr lang="el-GR" i="1" dirty="0" smtClean="0"/>
              <a:t> τὸν </a:t>
            </a:r>
            <a:r>
              <a:rPr lang="el-GR" i="1" dirty="0"/>
              <a:t>ἥττω λόγον κρείττω </a:t>
            </a:r>
            <a:r>
              <a:rPr lang="el-GR" i="1" dirty="0" smtClean="0"/>
              <a:t>ποιεῖν </a:t>
            </a:r>
            <a:r>
              <a:rPr lang="el-GR" dirty="0" smtClean="0"/>
              <a:t>όπως λέει ο Αριστοτέλης</a:t>
            </a:r>
          </a:p>
          <a:p>
            <a:r>
              <a:rPr lang="el-GR" dirty="0" smtClean="0"/>
              <a:t>Θεωρείται ο εμπνευστής της γραμματικής</a:t>
            </a:r>
          </a:p>
          <a:p>
            <a:r>
              <a:rPr lang="el-GR" dirty="0" smtClean="0"/>
              <a:t>Υποστηρίζει πως ο άνθρωπος είνι το μέτρο για όλα τα πράγματα: </a:t>
            </a:r>
            <a:r>
              <a:rPr lang="el-GR" i="1" dirty="0"/>
              <a:t>πάντων χρημάτων μέτρον ἐστὶν ἄνθρωπος, τῶν μὲν ὄντων ὡς ἔστιν, τῶν δὲ οὐκ ὄντων ὡς οὐκ </a:t>
            </a:r>
            <a:r>
              <a:rPr lang="el-GR" i="1" dirty="0" smtClean="0"/>
              <a:t>ἔστιν</a:t>
            </a:r>
          </a:p>
          <a:p>
            <a:r>
              <a:rPr lang="el-GR" dirty="0" smtClean="0"/>
              <a:t>Υποστηρίζει ότι δεν υπάρχει μία γενική, αντικειμενική, καθολική αλήθεια, αλλά τόσες αλήθειες όσες και οι άνθρωποι</a:t>
            </a:r>
          </a:p>
          <a:p>
            <a:r>
              <a:rPr lang="el-GR" dirty="0" smtClean="0"/>
              <a:t>Το αντικείμενο της γνώσης, το </a:t>
            </a:r>
            <a:r>
              <a:rPr lang="el-GR" i="1" dirty="0" smtClean="0"/>
              <a:t>εἶναι</a:t>
            </a:r>
            <a:r>
              <a:rPr lang="el-GR" dirty="0" smtClean="0"/>
              <a:t>, δεν είναι ένα και σταθερό, αλλά πολλά και απειρόμορφα</a:t>
            </a:r>
            <a:endParaRPr lang="el-GR" dirty="0"/>
          </a:p>
        </p:txBody>
      </p:sp>
    </p:spTree>
    <p:extLst>
      <p:ext uri="{BB962C8B-B14F-4D97-AF65-F5344CB8AC3E}">
        <p14:creationId xmlns:p14="http://schemas.microsoft.com/office/powerpoint/2010/main" val="3343810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259"/>
            <a:ext cx="10515600" cy="779929"/>
          </a:xfrm>
        </p:spPr>
        <p:txBody>
          <a:bodyPr>
            <a:normAutofit/>
          </a:bodyPr>
          <a:lstStyle/>
          <a:p>
            <a:pPr algn="ctr"/>
            <a:r>
              <a:rPr lang="el-GR" sz="3200" b="1" dirty="0" smtClean="0"/>
              <a:t>ΠΡΩΤΑΓΟΡΑΣ</a:t>
            </a:r>
            <a:endParaRPr lang="el-GR" sz="3200" b="1" dirty="0"/>
          </a:p>
        </p:txBody>
      </p:sp>
      <p:sp>
        <p:nvSpPr>
          <p:cNvPr id="3" name="Content Placeholder 2"/>
          <p:cNvSpPr>
            <a:spLocks noGrp="1"/>
          </p:cNvSpPr>
          <p:nvPr>
            <p:ph idx="1"/>
          </p:nvPr>
        </p:nvSpPr>
        <p:spPr>
          <a:xfrm>
            <a:off x="838200" y="1075764"/>
            <a:ext cx="10515600" cy="5661211"/>
          </a:xfrm>
        </p:spPr>
        <p:txBody>
          <a:bodyPr>
            <a:normAutofit lnSpcReduction="10000"/>
          </a:bodyPr>
          <a:lstStyle/>
          <a:p>
            <a:r>
              <a:rPr lang="el-GR" dirty="0" smtClean="0"/>
              <a:t>Παρέμεινε στον χώρο των αισθήσεων και δεν προχώρησε στον χώρο της νόησης</a:t>
            </a:r>
          </a:p>
          <a:p>
            <a:r>
              <a:rPr lang="el-GR" dirty="0" smtClean="0"/>
              <a:t>Πίστευε, όπως και ο Ηράκλειτος, ότι όλα τα πράγματα υπόκεινται σε αδιάκοπη μεταβολή αλλά δεν έισχωρησε πολύ στο πνεύμα του </a:t>
            </a:r>
          </a:p>
          <a:p>
            <a:r>
              <a:rPr lang="el-GR" dirty="0" smtClean="0"/>
              <a:t>Όσον αφορά στο ζήτημα της θρησκείας και των θεών λέει: </a:t>
            </a:r>
          </a:p>
          <a:p>
            <a:pPr marL="0" indent="0">
              <a:buNone/>
            </a:pPr>
            <a:r>
              <a:rPr lang="el-GR" i="1" dirty="0"/>
              <a:t>περὶ μὲν θεῶν οὐκ ἔχω εἰδέναι, οὔθ᾽ ὡς εἰσὶν οὔθ᾽ ὡς οὐκ εἰσὶν οὔθ᾽ ὁποῖοί τινες ἰδέαν· πολλὰ γὰρ τὰ κωλύοντα εἰδέναι ἥ τ᾽ ἀδηλότης καὶ βραχὺς ὢν ὁ βίος τοῦ </a:t>
            </a:r>
            <a:r>
              <a:rPr lang="el-GR" i="1" dirty="0" smtClean="0"/>
              <a:t>ἀνθρώπου</a:t>
            </a:r>
          </a:p>
          <a:p>
            <a:pPr marL="0" indent="0">
              <a:buNone/>
            </a:pPr>
            <a:endParaRPr lang="el-GR" i="1" dirty="0"/>
          </a:p>
          <a:p>
            <a:pPr marL="0" indent="0">
              <a:buNone/>
            </a:pPr>
            <a:r>
              <a:rPr lang="el-GR" i="1" dirty="0"/>
              <a:t>Για τους θεούς δεν μπορώ να ξέρω ούτε αν υπάρχουν ούτε αν δεν υπάρχουν ούτε ποια είναι η μορφή τους. Γιατί πολλά μας εμποδίζουν να μάθουμε γι’ αυτούς: το γεγονός ότι είναι αόρατοι και ο σύντομος βίος του ανθρώπου</a:t>
            </a:r>
            <a:r>
              <a:rPr lang="el-GR" dirty="0"/>
              <a:t> (απ. B 4). </a:t>
            </a:r>
          </a:p>
        </p:txBody>
      </p:sp>
    </p:spTree>
    <p:extLst>
      <p:ext uri="{BB962C8B-B14F-4D97-AF65-F5344CB8AC3E}">
        <p14:creationId xmlns:p14="http://schemas.microsoft.com/office/powerpoint/2010/main" val="4060559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08528"/>
          </a:xfrm>
        </p:spPr>
        <p:txBody>
          <a:bodyPr>
            <a:normAutofit/>
          </a:bodyPr>
          <a:lstStyle/>
          <a:p>
            <a:pPr algn="ctr"/>
            <a:r>
              <a:rPr lang="el-GR" sz="3200" b="1" dirty="0" smtClean="0"/>
              <a:t>ΓΟΡΓΙΑΣ</a:t>
            </a:r>
            <a:endParaRPr lang="el-GR" sz="3200" b="1" dirty="0"/>
          </a:p>
        </p:txBody>
      </p:sp>
      <p:sp>
        <p:nvSpPr>
          <p:cNvPr id="3" name="Content Placeholder 2"/>
          <p:cNvSpPr>
            <a:spLocks noGrp="1"/>
          </p:cNvSpPr>
          <p:nvPr>
            <p:ph idx="1"/>
          </p:nvPr>
        </p:nvSpPr>
        <p:spPr>
          <a:xfrm>
            <a:off x="838200" y="726142"/>
            <a:ext cx="10515600" cy="6010834"/>
          </a:xfrm>
        </p:spPr>
        <p:txBody>
          <a:bodyPr>
            <a:normAutofit lnSpcReduction="10000"/>
          </a:bodyPr>
          <a:lstStyle/>
          <a:p>
            <a:r>
              <a:rPr lang="el-GR" dirty="0" smtClean="0"/>
              <a:t>Από τους μεγαλύτερους ρητοροδιδασκάλους του 5</a:t>
            </a:r>
            <a:r>
              <a:rPr lang="el-GR" baseline="30000" dirty="0" smtClean="0"/>
              <a:t>ου</a:t>
            </a:r>
            <a:r>
              <a:rPr lang="el-GR" dirty="0" smtClean="0"/>
              <a:t> αι. Μαθητής του Εμπεδοκλή και κορυφαία φυσιογνωμία της Σικελικης ρητορικής Σχολής</a:t>
            </a:r>
          </a:p>
          <a:p>
            <a:r>
              <a:rPr lang="el-GR" dirty="0" smtClean="0"/>
              <a:t>Υπέρμαχος της κοινής λογικής και της καθημερινής πείρας ως μοναδικά κριτήρια για τη γνώση</a:t>
            </a:r>
          </a:p>
          <a:p>
            <a:r>
              <a:rPr lang="el-GR" dirty="0" smtClean="0"/>
              <a:t>Υποστηρίζει ότι δεν υπάρχει τίποτε κι αν υπάρχει, είναι ακατάληπτο στον άνθρωπο κι αν είναι καταληπτό δεν μεταδίδεται και δεν μεταφέρεται στον πλησίον: </a:t>
            </a:r>
          </a:p>
          <a:p>
            <a:pPr marL="0" indent="0">
              <a:buNone/>
            </a:pPr>
            <a:r>
              <a:rPr lang="el-GR" sz="2400" i="1" dirty="0" smtClean="0"/>
              <a:t>οὐδὲν </a:t>
            </a:r>
            <a:r>
              <a:rPr lang="el-GR" sz="2400" i="1" dirty="0"/>
              <a:t>ἔστιν, εἰ καὶ ἔστιν, ἀκατάληπτον ἀνθρώπωι, εἰ καὶ καταληπτόν, </a:t>
            </a:r>
            <a:r>
              <a:rPr lang="el-GR" sz="2400" i="1" dirty="0" smtClean="0"/>
              <a:t>ἀλλὰ </a:t>
            </a:r>
            <a:r>
              <a:rPr lang="el-GR" sz="2400" i="1" dirty="0"/>
              <a:t>τοί γε ἀνέξοιστον καὶ ἀνερμήνευτον τῶι </a:t>
            </a:r>
            <a:r>
              <a:rPr lang="el-GR" sz="2400" i="1" dirty="0" smtClean="0"/>
              <a:t>πέλας</a:t>
            </a:r>
          </a:p>
          <a:p>
            <a:pPr marL="0" indent="0">
              <a:buNone/>
            </a:pPr>
            <a:r>
              <a:rPr lang="el-GR" dirty="0" smtClean="0"/>
              <a:t>Αντιστρέφει τα επιχειρήματα των Ελεατών φιλοσόφων Εμπεδοκλή και Παρμενίδη που πίστευαν ότι μόνο το</a:t>
            </a:r>
            <a:r>
              <a:rPr lang="el-GR" i="1" dirty="0" smtClean="0"/>
              <a:t> ὂν </a:t>
            </a:r>
            <a:r>
              <a:rPr lang="el-GR" dirty="0" smtClean="0"/>
              <a:t>υπάρχει</a:t>
            </a:r>
            <a:endParaRPr lang="el-GR" dirty="0"/>
          </a:p>
          <a:p>
            <a:r>
              <a:rPr lang="el-GR" dirty="0" smtClean="0"/>
              <a:t> Συνετέλεσε στην ανάπτυξη της ρητορικης και του λόγου τον οποίον μελέτησε σε βάθος καθώς και την επίδρασή του στην ψυχή του ανθρώπου (</a:t>
            </a:r>
            <a:r>
              <a:rPr lang="el-GR" i="1" dirty="0" smtClean="0"/>
              <a:t>ἐπῳδοί</a:t>
            </a:r>
            <a:r>
              <a:rPr lang="el-GR" dirty="0" smtClean="0"/>
              <a:t>)</a:t>
            </a:r>
            <a:endParaRPr lang="el-GR" dirty="0"/>
          </a:p>
        </p:txBody>
      </p:sp>
    </p:spTree>
    <p:extLst>
      <p:ext uri="{BB962C8B-B14F-4D97-AF65-F5344CB8AC3E}">
        <p14:creationId xmlns:p14="http://schemas.microsoft.com/office/powerpoint/2010/main" val="2973471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4087"/>
          </a:xfrm>
        </p:spPr>
        <p:txBody>
          <a:bodyPr>
            <a:normAutofit/>
          </a:bodyPr>
          <a:lstStyle/>
          <a:p>
            <a:pPr algn="ctr"/>
            <a:r>
              <a:rPr lang="el-GR" sz="3200" b="1" dirty="0" smtClean="0"/>
              <a:t>ΓΟΡΓΙΑΣ</a:t>
            </a:r>
            <a:endParaRPr lang="el-GR" sz="3200" b="1" dirty="0"/>
          </a:p>
        </p:txBody>
      </p:sp>
      <p:sp>
        <p:nvSpPr>
          <p:cNvPr id="3" name="Content Placeholder 2"/>
          <p:cNvSpPr>
            <a:spLocks noGrp="1"/>
          </p:cNvSpPr>
          <p:nvPr>
            <p:ph idx="1"/>
          </p:nvPr>
        </p:nvSpPr>
        <p:spPr>
          <a:xfrm>
            <a:off x="838200" y="1237129"/>
            <a:ext cx="10515600" cy="5513294"/>
          </a:xfrm>
        </p:spPr>
        <p:txBody>
          <a:bodyPr/>
          <a:lstStyle/>
          <a:p>
            <a:r>
              <a:rPr lang="el-GR" dirty="0" smtClean="0"/>
              <a:t>Έδινε μεγάλη σημασία στην έννοια του </a:t>
            </a:r>
            <a:r>
              <a:rPr lang="el-GR" i="1" dirty="0" smtClean="0"/>
              <a:t>καιροῦ </a:t>
            </a:r>
            <a:r>
              <a:rPr lang="el-GR" dirty="0" smtClean="0"/>
              <a:t>( κατάλληλη στιγμή)</a:t>
            </a:r>
            <a:endParaRPr lang="en-US" dirty="0" smtClean="0"/>
          </a:p>
          <a:p>
            <a:r>
              <a:rPr lang="el-GR" dirty="0" smtClean="0"/>
              <a:t>Στο </a:t>
            </a:r>
            <a:r>
              <a:rPr lang="el-GR" i="1" dirty="0"/>
              <a:t>Ἑλένης </a:t>
            </a:r>
            <a:r>
              <a:rPr lang="el-GR" i="1" dirty="0" smtClean="0"/>
              <a:t>ἐγκώμιον </a:t>
            </a:r>
            <a:r>
              <a:rPr lang="el-GR" dirty="0" smtClean="0"/>
              <a:t>υπερασπίζεται την κατηγορουμένη Ελένη με πιθανά επιχειρήματα (</a:t>
            </a:r>
            <a:r>
              <a:rPr lang="el-GR" i="1" dirty="0" smtClean="0"/>
              <a:t>εἰκότα</a:t>
            </a:r>
            <a:r>
              <a:rPr lang="el-GR" dirty="0" smtClean="0"/>
              <a:t>) </a:t>
            </a:r>
          </a:p>
          <a:p>
            <a:r>
              <a:rPr lang="el-GR" dirty="0" smtClean="0"/>
              <a:t>Η διάρθρωση του λόγου στο έργο αυτό είναι απλή και σαφής για να διευκολύνεται η απομνημόνευση από τους μαθητές του</a:t>
            </a:r>
          </a:p>
          <a:p>
            <a:r>
              <a:rPr lang="el-GR" dirty="0" smtClean="0"/>
              <a:t>Χρησιμοποιεί τον λόγο και την πειθώ για να αποδείξει τις θέσεις του και θεωρεί ότι αυτό που προέχει είναι η τέχνη και η επιδεξιότητα του λόγου και όχι το περιεχόμενό του</a:t>
            </a:r>
          </a:p>
          <a:p>
            <a:r>
              <a:rPr lang="el-GR" i="1" dirty="0" smtClean="0"/>
              <a:t>Γοργίεια σχήματα</a:t>
            </a:r>
            <a:r>
              <a:rPr lang="el-GR" dirty="0" smtClean="0"/>
              <a:t>: λεπτεπίλεπτη χρήση του λόγου με την εκμετάλλευση μέσων που χρησιμοποιούσε η ποίηση και ο συναισθηματικός λόγος (ομοιοτέλευτα, πάρισα, ισόκωλα)</a:t>
            </a:r>
            <a:endParaRPr lang="en-US" dirty="0" smtClean="0"/>
          </a:p>
          <a:p>
            <a:endParaRPr lang="el-GR" dirty="0" smtClean="0"/>
          </a:p>
          <a:p>
            <a:endParaRPr lang="el-GR" i="1" dirty="0" smtClean="0"/>
          </a:p>
        </p:txBody>
      </p:sp>
    </p:spTree>
    <p:extLst>
      <p:ext uri="{BB962C8B-B14F-4D97-AF65-F5344CB8AC3E}">
        <p14:creationId xmlns:p14="http://schemas.microsoft.com/office/powerpoint/2010/main" val="2653638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85799"/>
          </a:xfrm>
        </p:spPr>
        <p:txBody>
          <a:bodyPr>
            <a:normAutofit/>
          </a:bodyPr>
          <a:lstStyle/>
          <a:p>
            <a:pPr algn="ctr"/>
            <a:r>
              <a:rPr lang="el-GR" sz="3200" b="1" dirty="0" smtClean="0"/>
              <a:t>ΣΩΚΡΑΤΗΣ (470/69-399 π.Χ.)</a:t>
            </a:r>
            <a:endParaRPr lang="el-GR" sz="3200" b="1" dirty="0"/>
          </a:p>
        </p:txBody>
      </p:sp>
      <p:sp>
        <p:nvSpPr>
          <p:cNvPr id="3" name="Content Placeholder 2"/>
          <p:cNvSpPr>
            <a:spLocks noGrp="1"/>
          </p:cNvSpPr>
          <p:nvPr>
            <p:ph idx="1"/>
          </p:nvPr>
        </p:nvSpPr>
        <p:spPr>
          <a:xfrm>
            <a:off x="838200" y="685800"/>
            <a:ext cx="10515600" cy="6051176"/>
          </a:xfrm>
        </p:spPr>
        <p:txBody>
          <a:bodyPr>
            <a:normAutofit fontScale="92500" lnSpcReduction="10000"/>
          </a:bodyPr>
          <a:lstStyle/>
          <a:p>
            <a:r>
              <a:rPr lang="el-GR" dirty="0"/>
              <a:t> </a:t>
            </a:r>
            <a:r>
              <a:rPr lang="el-GR" dirty="0" smtClean="0"/>
              <a:t>Η ακμή της ηλικίας του συμπίπτει με την ακμή της αθηναϊκής δύναμης</a:t>
            </a:r>
          </a:p>
          <a:p>
            <a:r>
              <a:rPr lang="el-GR" dirty="0" smtClean="0"/>
              <a:t>Αν και δεν αναμείχθηκε ενεργά στην πολιτική δίδασκε την υπακοή και την πειθαρχία στους νόμους</a:t>
            </a:r>
          </a:p>
          <a:p>
            <a:r>
              <a:rPr lang="el-GR" dirty="0" smtClean="0"/>
              <a:t>Υπήρξε υπόδειγμα δικαιοσύνης, ευσέβειας, ολιγάρκειας, ηθικής αγνότητας</a:t>
            </a:r>
          </a:p>
          <a:p>
            <a:r>
              <a:rPr lang="el-GR" dirty="0" smtClean="0"/>
              <a:t>Αν και διακατέχεται από βαθιά θρησκευτικότητα δεν είναι φιλόσοφος της θρησκείας. Πιστεύει σε έναν θεό- υπέρτατο νου, πλάστη του ανθρώπου και εγγυητή της τάξης του Σύμπαντος</a:t>
            </a:r>
          </a:p>
          <a:p>
            <a:r>
              <a:rPr lang="el-GR" dirty="0" smtClean="0"/>
              <a:t>Έπεσε θύμα της άγριας πολεμικής και ηθικής κρίσης που πέρασε η Άθήνα μετά το τέλος του Πελοποννησιακού πολέμου</a:t>
            </a:r>
          </a:p>
          <a:p>
            <a:r>
              <a:rPr lang="el-GR" dirty="0"/>
              <a:t>Oι Άνυτος, Mέλητος και Λύκων τον κατηγόρησαν και τον εισήγαγαν σε δίκη. H κατηγορία είχε ως εξής: </a:t>
            </a:r>
            <a:r>
              <a:rPr lang="el-GR" i="1" dirty="0"/>
              <a:t>τάδε ἐγράψατο καὶ ἀντωμόσατο Μέλητος Μελήτου Πιτθεὺς Σωκράτει Σωφρονίσκου Ἀλωπεκῆθεν</a:t>
            </a:r>
            <a:r>
              <a:rPr lang="el-GR" dirty="0"/>
              <a:t>·</a:t>
            </a:r>
            <a:r>
              <a:rPr lang="el-GR" i="1" dirty="0"/>
              <a:t> ἀδικεῖ Σωκράτης, οὓς μὲν ἡ πόλις νομίζει θεοὺς οὐ νομίζων, ἕτερα δὲ καινὰ δαιμόνια εἰσηγούμενος</a:t>
            </a:r>
            <a:r>
              <a:rPr lang="el-GR" dirty="0"/>
              <a:t>·</a:t>
            </a:r>
            <a:r>
              <a:rPr lang="el-GR" i="1" dirty="0"/>
              <a:t> ἀδικεῖ δὲ καὶ τοὺς νέους διαφθείρων</a:t>
            </a:r>
            <a:r>
              <a:rPr lang="el-GR" dirty="0"/>
              <a:t>·</a:t>
            </a:r>
            <a:r>
              <a:rPr lang="el-GR" i="1" dirty="0"/>
              <a:t> τίμημα θάνατος</a:t>
            </a:r>
            <a:r>
              <a:rPr lang="el-GR" dirty="0"/>
              <a:t>.</a:t>
            </a:r>
          </a:p>
        </p:txBody>
      </p:sp>
    </p:spTree>
    <p:extLst>
      <p:ext uri="{BB962C8B-B14F-4D97-AF65-F5344CB8AC3E}">
        <p14:creationId xmlns:p14="http://schemas.microsoft.com/office/powerpoint/2010/main" val="251284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7577"/>
            <a:ext cx="9144000" cy="806824"/>
          </a:xfrm>
        </p:spPr>
        <p:txBody>
          <a:bodyPr>
            <a:normAutofit/>
          </a:bodyPr>
          <a:lstStyle/>
          <a:p>
            <a:r>
              <a:rPr lang="el-GR" sz="3600" b="1" dirty="0" smtClean="0"/>
              <a:t>ΠΡΩΙΜΗ ΕΛΛΗΝΙΚΗ ΦΙΛΟΣΟΦΙΑ</a:t>
            </a:r>
            <a:endParaRPr lang="en-US" sz="3600" b="1" dirty="0"/>
          </a:p>
        </p:txBody>
      </p:sp>
      <p:sp>
        <p:nvSpPr>
          <p:cNvPr id="3" name="Subtitle 2"/>
          <p:cNvSpPr>
            <a:spLocks noGrp="1"/>
          </p:cNvSpPr>
          <p:nvPr>
            <p:ph type="subTitle" idx="1"/>
          </p:nvPr>
        </p:nvSpPr>
        <p:spPr>
          <a:xfrm>
            <a:off x="645459" y="1237130"/>
            <a:ext cx="11053482" cy="5486400"/>
          </a:xfrm>
        </p:spPr>
        <p:txBody>
          <a:bodyPr/>
          <a:lstStyle/>
          <a:p>
            <a:r>
              <a:rPr lang="el-GR" b="1" dirty="0" smtClean="0"/>
              <a:t>Πυθαγόρας (575-485 π.Χ.)</a:t>
            </a:r>
          </a:p>
          <a:p>
            <a:pPr marL="342900" indent="-342900" algn="l">
              <a:buFont typeface="Arial" panose="020B0604020202020204" pitchFamily="34" charset="0"/>
              <a:buChar char="•"/>
            </a:pPr>
            <a:r>
              <a:rPr lang="el-GR" dirty="0"/>
              <a:t> </a:t>
            </a:r>
            <a:r>
              <a:rPr lang="el-GR" dirty="0" smtClean="0"/>
              <a:t>Καταγωγή από Σάμο αλλά έδρασε κυρίως στην Κάτω Ιταλία, στον Κρότωνα όπου ίδρυσε τον Πυθαγόρειο Σύλλογο, μια θρησκευτική αδελφότητα που εξελίχθηκε σε εκπαιδευτικο ίδρυμα</a:t>
            </a:r>
          </a:p>
          <a:p>
            <a:pPr algn="l"/>
            <a:endParaRPr lang="el-GR" dirty="0"/>
          </a:p>
          <a:p>
            <a:pPr marL="342900" indent="-342900" algn="l">
              <a:buFont typeface="Arial" panose="020B0604020202020204" pitchFamily="34" charset="0"/>
              <a:buChar char="•"/>
            </a:pPr>
            <a:r>
              <a:rPr lang="el-GR" dirty="0" smtClean="0"/>
              <a:t>Μετά τον Όμηρο θεωρείται ο θεμελιωτής της ελληνικής παιδείας</a:t>
            </a:r>
          </a:p>
          <a:p>
            <a:pPr marL="342900" indent="-342900" algn="l">
              <a:buFont typeface="Arial" panose="020B0604020202020204" pitchFamily="34" charset="0"/>
              <a:buChar char="•"/>
            </a:pPr>
            <a:endParaRPr lang="el-GR" dirty="0"/>
          </a:p>
          <a:p>
            <a:pPr marL="342900" indent="-342900" algn="l">
              <a:buFont typeface="Arial" panose="020B0604020202020204" pitchFamily="34" charset="0"/>
              <a:buChar char="•"/>
            </a:pPr>
            <a:r>
              <a:rPr lang="el-GR" dirty="0" smtClean="0"/>
              <a:t>Οι πυθαγόριοι εστίασαν το ενδιαφέρον τους στην ανθρώπινη ψυχή: πίστευαν στην αθανασία της, απείχαν από το κρέας (όπως και οι Ορφικοί)</a:t>
            </a:r>
          </a:p>
          <a:p>
            <a:pPr marL="342900" indent="-342900" algn="l">
              <a:buFont typeface="Arial" panose="020B0604020202020204" pitchFamily="34" charset="0"/>
              <a:buChar char="•"/>
            </a:pPr>
            <a:endParaRPr lang="el-GR" dirty="0"/>
          </a:p>
          <a:p>
            <a:pPr marL="342900" indent="-342900" algn="l">
              <a:buFont typeface="Arial" panose="020B0604020202020204" pitchFamily="34" charset="0"/>
              <a:buChar char="•"/>
            </a:pPr>
            <a:r>
              <a:rPr lang="el-GR" dirty="0" smtClean="0"/>
              <a:t>Ονόμασε πρώτος το Σύμπαν </a:t>
            </a:r>
            <a:r>
              <a:rPr lang="el-GR" i="1" dirty="0" smtClean="0"/>
              <a:t>κόσμον, </a:t>
            </a:r>
            <a:r>
              <a:rPr lang="el-GR" dirty="0" smtClean="0"/>
              <a:t>δηλαδή ένα ορισμένο και αυστηρά τακτοποιημένο σύνολο </a:t>
            </a:r>
            <a:endParaRPr lang="el-GR" i="1" dirty="0" smtClean="0"/>
          </a:p>
          <a:p>
            <a:pPr algn="l"/>
            <a:endParaRPr lang="el-GR" dirty="0" smtClean="0"/>
          </a:p>
          <a:p>
            <a:pPr algn="l"/>
            <a:endParaRPr lang="el-GR" dirty="0"/>
          </a:p>
          <a:p>
            <a:pPr algn="l"/>
            <a:endParaRPr lang="el-GR" dirty="0" smtClean="0"/>
          </a:p>
          <a:p>
            <a:pPr algn="l"/>
            <a:endParaRPr lang="en-US" dirty="0"/>
          </a:p>
        </p:txBody>
      </p:sp>
    </p:spTree>
    <p:extLst>
      <p:ext uri="{BB962C8B-B14F-4D97-AF65-F5344CB8AC3E}">
        <p14:creationId xmlns:p14="http://schemas.microsoft.com/office/powerpoint/2010/main" val="3072013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27846"/>
          </a:xfrm>
        </p:spPr>
        <p:txBody>
          <a:bodyPr>
            <a:normAutofit/>
          </a:bodyPr>
          <a:lstStyle/>
          <a:p>
            <a:pPr algn="ctr"/>
            <a:r>
              <a:rPr lang="el-GR" sz="3200" b="1" dirty="0" smtClean="0"/>
              <a:t>ΣΩΚΡΑΤΗΣ</a:t>
            </a:r>
            <a:endParaRPr lang="el-GR" sz="3200" b="1" dirty="0"/>
          </a:p>
        </p:txBody>
      </p:sp>
      <p:sp>
        <p:nvSpPr>
          <p:cNvPr id="3" name="Content Placeholder 2"/>
          <p:cNvSpPr>
            <a:spLocks noGrp="1"/>
          </p:cNvSpPr>
          <p:nvPr>
            <p:ph idx="1"/>
          </p:nvPr>
        </p:nvSpPr>
        <p:spPr>
          <a:xfrm>
            <a:off x="838200" y="820270"/>
            <a:ext cx="10515600" cy="5862917"/>
          </a:xfrm>
        </p:spPr>
        <p:txBody>
          <a:bodyPr/>
          <a:lstStyle/>
          <a:p>
            <a:r>
              <a:rPr lang="el-GR" dirty="0" smtClean="0"/>
              <a:t>Διατάραξε την κοινή νοοτροπία και γι αυτό κρίθηκε επικίνδυνος. Η αντίδραση εναντίον του ήταν συλλογική</a:t>
            </a:r>
          </a:p>
          <a:p>
            <a:r>
              <a:rPr lang="el-GR" dirty="0" smtClean="0"/>
              <a:t>Δίδασκε πως σκοπός του ανθρώπου είναι η αναζήτηση του ηθικού αγαθού, της αρετής και της δικαιοσύνης μέσω της αυτοσυνειδησίας</a:t>
            </a:r>
          </a:p>
          <a:p>
            <a:r>
              <a:rPr lang="el-GR" i="1" dirty="0"/>
              <a:t>οὐ τὸ ζῆν περὶ πλείστου ποιητέον, ἀλλὰ τὸ εὖ </a:t>
            </a:r>
            <a:r>
              <a:rPr lang="el-GR" i="1" dirty="0" smtClean="0"/>
              <a:t>ζῆν : </a:t>
            </a:r>
            <a:r>
              <a:rPr lang="el-GR" dirty="0" smtClean="0"/>
              <a:t>δεν είναι η ζωή το ανώτερο αγαθό αλλά ο ορθός τρόπος ζωής</a:t>
            </a:r>
          </a:p>
          <a:p>
            <a:r>
              <a:rPr lang="el-GR" dirty="0" smtClean="0"/>
              <a:t>Ο άνθρωπος πρέπει να φροντίζει για την βελτίωση της ψυχής του και όχι για την απόκτηση υλικών αγαθών </a:t>
            </a:r>
          </a:p>
          <a:p>
            <a:r>
              <a:rPr lang="el-GR" dirty="0" smtClean="0"/>
              <a:t>Θεωρεί ότι η ψυχή είναι αυτή που κατακτά την σοφία, την αρετή και μας οδηγεί στην αυτογνωσία</a:t>
            </a:r>
          </a:p>
          <a:p>
            <a:r>
              <a:rPr lang="el-GR" dirty="0"/>
              <a:t> </a:t>
            </a:r>
            <a:r>
              <a:rPr lang="el-GR" dirty="0" smtClean="0"/>
              <a:t>Σωκράτης πίστευε πως η ψυχή είναι αθάνατη και ότι με τον θάνατο του ανθρώπου ελευθερώνεται και αλλάζει κατοικία</a:t>
            </a:r>
            <a:endParaRPr lang="el-GR" dirty="0"/>
          </a:p>
        </p:txBody>
      </p:sp>
    </p:spTree>
    <p:extLst>
      <p:ext uri="{BB962C8B-B14F-4D97-AF65-F5344CB8AC3E}">
        <p14:creationId xmlns:p14="http://schemas.microsoft.com/office/powerpoint/2010/main" val="3687684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6823"/>
          </a:xfrm>
        </p:spPr>
        <p:txBody>
          <a:bodyPr>
            <a:normAutofit/>
          </a:bodyPr>
          <a:lstStyle/>
          <a:p>
            <a:pPr algn="ctr"/>
            <a:r>
              <a:rPr lang="el-GR" sz="3200" b="1" dirty="0" smtClean="0"/>
              <a:t>ΣΩΚΡΑΤΗΣ</a:t>
            </a:r>
            <a:endParaRPr lang="el-GR" sz="3200" b="1" dirty="0"/>
          </a:p>
        </p:txBody>
      </p:sp>
      <p:sp>
        <p:nvSpPr>
          <p:cNvPr id="3" name="Content Placeholder 2"/>
          <p:cNvSpPr>
            <a:spLocks noGrp="1"/>
          </p:cNvSpPr>
          <p:nvPr>
            <p:ph idx="1"/>
          </p:nvPr>
        </p:nvSpPr>
        <p:spPr>
          <a:xfrm>
            <a:off x="838200" y="806824"/>
            <a:ext cx="10515600" cy="5889811"/>
          </a:xfrm>
        </p:spPr>
        <p:txBody>
          <a:bodyPr>
            <a:normAutofit lnSpcReduction="10000"/>
          </a:bodyPr>
          <a:lstStyle/>
          <a:p>
            <a:r>
              <a:rPr lang="el-GR" dirty="0" smtClean="0"/>
              <a:t>Η σωκρατική μέθοδος βασίζειται: στην διαλεκτική, στην παραδοχή της άγνοιας και στην «σωκρατική ειρωνεία»</a:t>
            </a:r>
          </a:p>
          <a:p>
            <a:pPr marL="0" indent="0">
              <a:buNone/>
            </a:pPr>
            <a:r>
              <a:rPr lang="el-GR" i="1" dirty="0"/>
              <a:t>«O γνήσιος σωκρατισμός αντιπροσωπεύει πρώτα και πρώτιστα μια στάση του πνεύματος, μια πνευματική ταπεινοφροσύνη που εύκολα την συγχέει κανείς με την αλαζονεία, εφόσον ο αληθινά σωκρατικός φιλόσοφος είναι πεπεισμένος για την άγνοια όχι μόνο του εαυτού του, αλλά και όλης της ανθρωπότητας. Aυτή περισσότερο απ’ οποιοδήποτε σώμα θετικής φιλοσοφικής θεωρίας είναι η συμβολή του </a:t>
            </a:r>
            <a:r>
              <a:rPr lang="el-GR" i="1" dirty="0" smtClean="0"/>
              <a:t>Σωκράτη»</a:t>
            </a:r>
          </a:p>
          <a:p>
            <a:pPr marL="0" indent="0" algn="r">
              <a:buNone/>
            </a:pPr>
            <a:r>
              <a:rPr lang="el-GR" sz="2400" dirty="0"/>
              <a:t>W.K.C. </a:t>
            </a:r>
            <a:r>
              <a:rPr lang="el-GR" sz="2400" dirty="0" smtClean="0"/>
              <a:t>Guthrie</a:t>
            </a:r>
          </a:p>
          <a:p>
            <a:r>
              <a:rPr lang="el-GR" i="1" dirty="0"/>
              <a:t>ἕν οἶδα ὅτι οὐδὲν </a:t>
            </a:r>
            <a:r>
              <a:rPr lang="el-GR" i="1" dirty="0" smtClean="0"/>
              <a:t>οἶδα </a:t>
            </a:r>
            <a:r>
              <a:rPr lang="el-GR" dirty="0" smtClean="0"/>
              <a:t>: λόγω της συνείδησης της άγνοιάς του το μαντείο των Δελφών τον χαρακτήρισε ως τον σοφότατο των Ελλήνων</a:t>
            </a:r>
          </a:p>
          <a:p>
            <a:r>
              <a:rPr lang="el-GR" dirty="0" smtClean="0"/>
              <a:t>Μαιευτική μέθοδος: οδηγεί τον συνομιλητή του μέσω αυτής να ανακαλύψει την αλήθεια και να την ανασύρει μόνος του από τα έγκατά του αφού προϋπάρχει μέσα του</a:t>
            </a:r>
            <a:endParaRPr lang="el-GR" dirty="0"/>
          </a:p>
        </p:txBody>
      </p:sp>
    </p:spTree>
    <p:extLst>
      <p:ext uri="{BB962C8B-B14F-4D97-AF65-F5344CB8AC3E}">
        <p14:creationId xmlns:p14="http://schemas.microsoft.com/office/powerpoint/2010/main" val="3087655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47164"/>
          </a:xfrm>
        </p:spPr>
        <p:txBody>
          <a:bodyPr>
            <a:normAutofit/>
          </a:bodyPr>
          <a:lstStyle/>
          <a:p>
            <a:pPr algn="ctr"/>
            <a:r>
              <a:rPr lang="el-GR" sz="3200" b="1" dirty="0" smtClean="0"/>
              <a:t>ΣΩΚΡΑΤΗΣ</a:t>
            </a:r>
            <a:endParaRPr lang="el-GR" sz="3200" b="1" dirty="0"/>
          </a:p>
        </p:txBody>
      </p:sp>
      <p:sp>
        <p:nvSpPr>
          <p:cNvPr id="3" name="Content Placeholder 2"/>
          <p:cNvSpPr>
            <a:spLocks noGrp="1"/>
          </p:cNvSpPr>
          <p:nvPr>
            <p:ph idx="1"/>
          </p:nvPr>
        </p:nvSpPr>
        <p:spPr>
          <a:xfrm>
            <a:off x="838200" y="847164"/>
            <a:ext cx="10515600" cy="5862917"/>
          </a:xfrm>
        </p:spPr>
        <p:txBody>
          <a:bodyPr/>
          <a:lstStyle/>
          <a:p>
            <a:r>
              <a:rPr lang="el-GR" dirty="0" smtClean="0"/>
              <a:t>Ο Σωκράτης επιδιώκει να κερδίσει πρώτα το ενδιαφέρον του άλλου προκαλώντας το «θαυμασμό» και προσελκύοντάς τον με την μαγεία του λόγου. Το πώς το πετυχαίνει το βλέπουμε στο </a:t>
            </a:r>
            <a:r>
              <a:rPr lang="el-GR" i="1" dirty="0" smtClean="0"/>
              <a:t>Φαίδωνα </a:t>
            </a:r>
            <a:r>
              <a:rPr lang="el-GR" dirty="0" smtClean="0"/>
              <a:t>(89</a:t>
            </a:r>
            <a:r>
              <a:rPr lang="en-US" dirty="0" smtClean="0"/>
              <a:t>a</a:t>
            </a:r>
            <a:r>
              <a:rPr lang="el-GR" dirty="0" smtClean="0"/>
              <a:t>, μτφρ. Κ.Θ. Αραπόπουλος): </a:t>
            </a:r>
          </a:p>
          <a:p>
            <a:pPr marL="0" indent="0">
              <a:buNone/>
            </a:pPr>
            <a:r>
              <a:rPr lang="el-GR" sz="2400" i="1" cap="all" dirty="0"/>
              <a:t>K</a:t>
            </a:r>
            <a:r>
              <a:rPr lang="el-GR" sz="2400" i="1" dirty="0"/>
              <a:t>αι βέβαια, Eχεκράτη, ενώ πολλές φορές θαύμασα το Σωκράτη, ποτέ όμως πριν δεν τον θαύμασα τόσο όσο τις ώρες που πέρασα κοντά του. Kαι το ότι είχε ευχέρεια στο να ομιλεί δεν είναι παράδοξο. Kαι κυρίως εγώ τον θαύμασα, πρώτα πρώτα γιατί δέχθηκε με ευχαρίστηση, με ευμένεια και με θαυμασμό τις αντιρρήσεις αυτών των νέων, έπειτα και γιατί αντιλήφθηκε σε βάθος το πόσο επέδρασαν πάνω μας οι λόγοι τους</a:t>
            </a:r>
            <a:r>
              <a:rPr lang="el-GR" sz="2400" dirty="0"/>
              <a:t>·</a:t>
            </a:r>
            <a:r>
              <a:rPr lang="el-GR" sz="2400" i="1" dirty="0"/>
              <a:t> και τέλος γιατί τόσο καλά μας θεράπευσε. Eίμαστε ίδιοι με τους φυγάδες και τους νικημένους και η φωνή του μας κάλεσε μπροστά και μας προέτρεψε να τον παρακολουθούμε και να εξετάζουμε μαζί του το επιχείρημα</a:t>
            </a:r>
            <a:r>
              <a:rPr lang="el-GR" sz="2400" dirty="0"/>
              <a:t>.</a:t>
            </a:r>
          </a:p>
        </p:txBody>
      </p:sp>
    </p:spTree>
    <p:extLst>
      <p:ext uri="{BB962C8B-B14F-4D97-AF65-F5344CB8AC3E}">
        <p14:creationId xmlns:p14="http://schemas.microsoft.com/office/powerpoint/2010/main" val="505860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658906"/>
          </a:xfrm>
        </p:spPr>
        <p:txBody>
          <a:bodyPr>
            <a:normAutofit/>
          </a:bodyPr>
          <a:lstStyle/>
          <a:p>
            <a:pPr algn="ctr"/>
            <a:r>
              <a:rPr lang="el-GR" sz="3200" b="1" dirty="0" smtClean="0"/>
              <a:t>ΣΩΚΡΑΤΗΣ</a:t>
            </a:r>
            <a:endParaRPr lang="el-GR" sz="3200" b="1" dirty="0"/>
          </a:p>
        </p:txBody>
      </p:sp>
      <p:sp>
        <p:nvSpPr>
          <p:cNvPr id="3" name="Content Placeholder 2"/>
          <p:cNvSpPr>
            <a:spLocks noGrp="1"/>
          </p:cNvSpPr>
          <p:nvPr>
            <p:ph idx="1"/>
          </p:nvPr>
        </p:nvSpPr>
        <p:spPr>
          <a:xfrm>
            <a:off x="730623" y="753035"/>
            <a:ext cx="10515600" cy="5943599"/>
          </a:xfrm>
        </p:spPr>
        <p:txBody>
          <a:bodyPr/>
          <a:lstStyle/>
          <a:p>
            <a:r>
              <a:rPr lang="el-GR" dirty="0" smtClean="0"/>
              <a:t>Ξεκινώντας από την αρχή της αυτογνωσίας ο Σωκράτης έθετε ερωτήματα ( τί είναι η δικαιοσύνη, η σωφροσύνη κλπ) και στην συνέχεια προσπαθούσε να προσδιορίσει την έννοια με επαγωγικό τρόπο: </a:t>
            </a:r>
          </a:p>
          <a:p>
            <a:pPr>
              <a:buFont typeface="Wingdings" panose="05000000000000000000" pitchFamily="2" charset="2"/>
              <a:buChar char="v"/>
            </a:pPr>
            <a:r>
              <a:rPr lang="el-GR" dirty="0" smtClean="0"/>
              <a:t> διάφορα παραδείγματα&gt; κοινή ιδιότητα&gt;σύνολο ιδιοτήτων= Ορισμός της έννοιας</a:t>
            </a:r>
            <a:endParaRPr lang="el-GR" dirty="0"/>
          </a:p>
          <a:p>
            <a:r>
              <a:rPr lang="el-GR" dirty="0" smtClean="0"/>
              <a:t>Με την μέθοδο της επαγωγής ο Σωκράτης αποδεικνύει στον συνομιλητή ότι ο αρχικός ορισμός ήταν λανθασμένος και ασκεί «έλεγχο» στον συνομιλιτή ώστε να καταλήξει στην εκάστοτε γενικη έννοια η οποία αναφέρεται σε έναν ηθικό κανόνα</a:t>
            </a:r>
          </a:p>
          <a:p>
            <a:r>
              <a:rPr lang="el-GR" dirty="0" smtClean="0"/>
              <a:t>Χρησιμοποιεί δύο ρητορικά μέσα κατά την διαλεκτική μέθοδο: την προτροπή και την εξέταση</a:t>
            </a:r>
          </a:p>
        </p:txBody>
      </p:sp>
    </p:spTree>
    <p:extLst>
      <p:ext uri="{BB962C8B-B14F-4D97-AF65-F5344CB8AC3E}">
        <p14:creationId xmlns:p14="http://schemas.microsoft.com/office/powerpoint/2010/main" val="4293431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9928"/>
          </a:xfrm>
        </p:spPr>
        <p:txBody>
          <a:bodyPr>
            <a:normAutofit/>
          </a:bodyPr>
          <a:lstStyle/>
          <a:p>
            <a:pPr algn="ctr"/>
            <a:r>
              <a:rPr lang="el-GR" sz="3200" b="1" dirty="0" smtClean="0"/>
              <a:t>ΣΩΚΡΑΤΗΣ</a:t>
            </a:r>
            <a:endParaRPr lang="el-GR" sz="3200" b="1" dirty="0"/>
          </a:p>
        </p:txBody>
      </p:sp>
      <p:sp>
        <p:nvSpPr>
          <p:cNvPr id="3" name="Content Placeholder 2"/>
          <p:cNvSpPr>
            <a:spLocks noGrp="1"/>
          </p:cNvSpPr>
          <p:nvPr>
            <p:ph idx="1"/>
          </p:nvPr>
        </p:nvSpPr>
        <p:spPr>
          <a:xfrm>
            <a:off x="838200" y="874059"/>
            <a:ext cx="10515600" cy="5795682"/>
          </a:xfrm>
        </p:spPr>
        <p:txBody>
          <a:bodyPr>
            <a:normAutofit lnSpcReduction="10000"/>
          </a:bodyPr>
          <a:lstStyle/>
          <a:p>
            <a:r>
              <a:rPr lang="el-GR" i="1" dirty="0"/>
              <a:t>δύο γάρ ἐστιν ἅ τις ἂν ἀποδοίη Σωκράτει δικαίως, τούς τ᾽ ἐπακτικοὺς λόγους καὶ τὸ ὁρίζεσθαι </a:t>
            </a:r>
            <a:r>
              <a:rPr lang="el-GR" i="1" dirty="0" smtClean="0"/>
              <a:t>καθόλου </a:t>
            </a:r>
            <a:r>
              <a:rPr lang="el-GR" dirty="0" smtClean="0"/>
              <a:t>(Αριστοτέλης, </a:t>
            </a:r>
            <a:r>
              <a:rPr lang="el-GR" i="1" dirty="0" smtClean="0"/>
              <a:t>Μετά τα Φυσικά</a:t>
            </a:r>
            <a:r>
              <a:rPr lang="el-GR" dirty="0" smtClean="0"/>
              <a:t>) </a:t>
            </a:r>
          </a:p>
          <a:p>
            <a:r>
              <a:rPr lang="el-GR" dirty="0" smtClean="0"/>
              <a:t>Ο Αριστοτέλης διευκρινίζει το τι εστί επαγωγική  μέθοδος καθώς κα τον σκοπό της που είναι να οδηγήσει στον ορισμό των εννοιών πχ. Της δικαιοσύνης, της ανδρείας, αρετής κλπ ( οι σοφιστές αμφισβήτησαν την αντικειμενικότητα αυτών των εννοιών) </a:t>
            </a:r>
          </a:p>
          <a:p>
            <a:r>
              <a:rPr lang="el-GR" dirty="0" smtClean="0"/>
              <a:t>Ο Σωκράτης είχε κι αυτός, όπως και οι σοφιστές, έναν κύκλο οπαδών και φίλων μόνο που ουδέποτε έλαβε δίδακτρα</a:t>
            </a:r>
          </a:p>
          <a:p>
            <a:r>
              <a:rPr lang="el-GR" dirty="0" smtClean="0"/>
              <a:t>Είχε πολύ υψηλά κριτήρια για την έννοια της Παιδείας γι αυτό και δεν θεωρεί τον εαυτό του «διδάσκαλο» </a:t>
            </a:r>
          </a:p>
          <a:p>
            <a:r>
              <a:rPr lang="el-GR" dirty="0" smtClean="0"/>
              <a:t>Κατακρίνει: αυτούς που θεωρούν ότι είναι πολύ ευφυείς και νομίζουν ότι δεν χρειάζονται περαιτέρω μόρφωση, τους πλούσιους που πιστεύουν ότι τα πλούτη μπορουν να υποκαταστήσουν την παιδεία και του αλαζόνες που υπερηφανεύονται ότι είναι πιο μορφωμένοι από άλλους</a:t>
            </a:r>
            <a:endParaRPr lang="el-GR" dirty="0"/>
          </a:p>
        </p:txBody>
      </p:sp>
    </p:spTree>
    <p:extLst>
      <p:ext uri="{BB962C8B-B14F-4D97-AF65-F5344CB8AC3E}">
        <p14:creationId xmlns:p14="http://schemas.microsoft.com/office/powerpoint/2010/main" val="1014363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95081"/>
          </a:xfrm>
        </p:spPr>
        <p:txBody>
          <a:bodyPr>
            <a:normAutofit/>
          </a:bodyPr>
          <a:lstStyle/>
          <a:p>
            <a:pPr algn="ctr"/>
            <a:r>
              <a:rPr lang="el-GR" sz="3200" b="1" dirty="0" smtClean="0"/>
              <a:t>ΠΛΑΤΩΝ (427-347 π.Χ.)</a:t>
            </a:r>
            <a:endParaRPr lang="el-GR" sz="3200" b="1" dirty="0"/>
          </a:p>
        </p:txBody>
      </p:sp>
      <p:sp>
        <p:nvSpPr>
          <p:cNvPr id="3" name="Content Placeholder 2"/>
          <p:cNvSpPr>
            <a:spLocks noGrp="1"/>
          </p:cNvSpPr>
          <p:nvPr>
            <p:ph idx="1"/>
          </p:nvPr>
        </p:nvSpPr>
        <p:spPr>
          <a:xfrm>
            <a:off x="838200" y="874059"/>
            <a:ext cx="10515600" cy="5889812"/>
          </a:xfrm>
        </p:spPr>
        <p:txBody>
          <a:bodyPr/>
          <a:lstStyle/>
          <a:p>
            <a:r>
              <a:rPr lang="el-GR" dirty="0" smtClean="0"/>
              <a:t>Ο Πλάτων ανήκει στην αριστοκρατική τάξη των Αθηνών</a:t>
            </a:r>
          </a:p>
          <a:p>
            <a:r>
              <a:rPr lang="el-GR" dirty="0" smtClean="0"/>
              <a:t>Όνειρό του ήταν να ασχοληθεί με την πολιτική όπως φαίνεται και στα έργα του</a:t>
            </a:r>
          </a:p>
          <a:p>
            <a:r>
              <a:rPr lang="el-GR" dirty="0" smtClean="0"/>
              <a:t>Ίδρυσε την Ακαδημία το 387 π.Χ. μια σχολή όχι αμιγώς φιλοσοφική ή αμιγώς πολιτικών επιστημών</a:t>
            </a:r>
          </a:p>
          <a:p>
            <a:r>
              <a:rPr lang="el-GR" dirty="0" smtClean="0"/>
              <a:t>Ο Πλάτων απέβλεπε κυρίως στην κατάρτιση του ειδήμονος της πολιτικής και όχι τόσο στην  μόρφωση του πλήθους</a:t>
            </a:r>
          </a:p>
          <a:p>
            <a:r>
              <a:rPr lang="el-GR" dirty="0" smtClean="0"/>
              <a:t>Πυρήνας της πλατωνικής φιλοσοφίας είναι η θεωρία των ιδεών:</a:t>
            </a:r>
          </a:p>
          <a:p>
            <a:pPr>
              <a:buFont typeface="Wingdings" panose="05000000000000000000" pitchFamily="2" charset="2"/>
              <a:buChar char="v"/>
            </a:pPr>
            <a:r>
              <a:rPr lang="el-GR" dirty="0" smtClean="0"/>
              <a:t> Η </a:t>
            </a:r>
            <a:r>
              <a:rPr lang="el-GR" i="1" dirty="0" smtClean="0"/>
              <a:t>ἰδέα </a:t>
            </a:r>
            <a:r>
              <a:rPr lang="el-GR" dirty="0" smtClean="0"/>
              <a:t>του Πλάτωνα είναι ανεξάρτητες και αυθυπόστατες υπάρξεις και δεν ταυτίζονται με τον νεοελληνικό όρο «ιδέα»</a:t>
            </a:r>
          </a:p>
          <a:p>
            <a:pPr>
              <a:buFont typeface="Wingdings" panose="05000000000000000000" pitchFamily="2" charset="2"/>
              <a:buChar char="v"/>
            </a:pPr>
            <a:r>
              <a:rPr lang="el-GR" dirty="0" smtClean="0"/>
              <a:t>Αυτές προϋπήρχαν σε έναν κόσμο πέρα από τον χρόνο και τον χώρο και η ψυχή του ανθρώπου έχει γνωρίσει αυτές τις έννοιες πριν γεννηθεί</a:t>
            </a:r>
          </a:p>
          <a:p>
            <a:pPr marL="0" indent="0">
              <a:buNone/>
            </a:pPr>
            <a:endParaRPr lang="el-GR" dirty="0"/>
          </a:p>
        </p:txBody>
      </p:sp>
    </p:spTree>
    <p:extLst>
      <p:ext uri="{BB962C8B-B14F-4D97-AF65-F5344CB8AC3E}">
        <p14:creationId xmlns:p14="http://schemas.microsoft.com/office/powerpoint/2010/main" val="3200591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4058"/>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874059"/>
            <a:ext cx="10515600" cy="5822576"/>
          </a:xfrm>
        </p:spPr>
        <p:txBody>
          <a:bodyPr/>
          <a:lstStyle/>
          <a:p>
            <a:pPr>
              <a:buFont typeface="Wingdings" panose="05000000000000000000" pitchFamily="2" charset="2"/>
              <a:buChar char="Ø"/>
            </a:pPr>
            <a:r>
              <a:rPr lang="el-GR" dirty="0" smtClean="0"/>
              <a:t> Κάθε γνώση είναι μία </a:t>
            </a:r>
            <a:r>
              <a:rPr lang="el-GR" b="1" dirty="0" smtClean="0"/>
              <a:t>ανάμνηση</a:t>
            </a:r>
          </a:p>
          <a:p>
            <a:pPr>
              <a:buFont typeface="Wingdings" panose="05000000000000000000" pitchFamily="2" charset="2"/>
              <a:buChar char="ü"/>
            </a:pPr>
            <a:r>
              <a:rPr lang="el-GR" b="1" dirty="0" smtClean="0"/>
              <a:t> </a:t>
            </a:r>
            <a:r>
              <a:rPr lang="el-GR" dirty="0" smtClean="0"/>
              <a:t>Αληθινά όντα είναι μόνο τα αρχέτυπα των αισθητών πραγμάτων, δηλαδή οι ιδέες, ενώ τα αντικείμενα των αισθήσεων είναι μεταβλητά και φθαρτά</a:t>
            </a:r>
          </a:p>
          <a:p>
            <a:pPr>
              <a:buFont typeface="Wingdings" panose="05000000000000000000" pitchFamily="2" charset="2"/>
              <a:buChar char="Ø"/>
            </a:pPr>
            <a:r>
              <a:rPr lang="el-GR" b="1" dirty="0" smtClean="0"/>
              <a:t> </a:t>
            </a:r>
            <a:r>
              <a:rPr lang="el-GR" dirty="0" smtClean="0"/>
              <a:t>Άρα υπάρχει η ιδέα πχ του αγαθού, το αγαθό αυτό καθεαυτό, της δικαιοσύνης κλπ</a:t>
            </a:r>
          </a:p>
          <a:p>
            <a:endParaRPr lang="el-GR" b="1" dirty="0" smtClean="0"/>
          </a:p>
          <a:p>
            <a:r>
              <a:rPr lang="el-GR" dirty="0" smtClean="0"/>
              <a:t>Στα έργα </a:t>
            </a:r>
            <a:r>
              <a:rPr lang="el-GR" i="1" dirty="0" smtClean="0"/>
              <a:t>Φαῖδρος</a:t>
            </a:r>
            <a:r>
              <a:rPr lang="el-GR" dirty="0" smtClean="0"/>
              <a:t> και </a:t>
            </a:r>
            <a:r>
              <a:rPr lang="el-GR" i="1" dirty="0" smtClean="0"/>
              <a:t>Συμπόσιο </a:t>
            </a:r>
            <a:r>
              <a:rPr lang="el-GR" dirty="0" smtClean="0"/>
              <a:t>αναπτύσσει την ιδέα του κάλλους και την σχέση της με τον αισθητό κόσμο: </a:t>
            </a:r>
          </a:p>
          <a:p>
            <a:pPr>
              <a:buFont typeface="Wingdings" panose="05000000000000000000" pitchFamily="2" charset="2"/>
              <a:buChar char="v"/>
            </a:pPr>
            <a:r>
              <a:rPr lang="el-GR" i="1" dirty="0" smtClean="0"/>
              <a:t> </a:t>
            </a:r>
            <a:r>
              <a:rPr lang="el-GR" dirty="0" smtClean="0"/>
              <a:t>Η θέα του κάλλους ξυπνά μέσα μας την ανάμνηση του πρωταρχικά ωραίου που είχε δει κάποτε η ψυχή μας. Από αυτή την μέθεξη προέρχεται ο </a:t>
            </a:r>
            <a:r>
              <a:rPr lang="el-GR" i="1" dirty="0" smtClean="0"/>
              <a:t>ἒρως</a:t>
            </a:r>
          </a:p>
          <a:p>
            <a:pPr>
              <a:buFont typeface="Wingdings" panose="05000000000000000000" pitchFamily="2" charset="2"/>
              <a:buChar char="Ø"/>
            </a:pPr>
            <a:endParaRPr lang="el-GR" dirty="0"/>
          </a:p>
          <a:p>
            <a:pPr marL="0" indent="0">
              <a:buNone/>
            </a:pPr>
            <a:endParaRPr lang="el-GR" dirty="0"/>
          </a:p>
        </p:txBody>
      </p:sp>
    </p:spTree>
    <p:extLst>
      <p:ext uri="{BB962C8B-B14F-4D97-AF65-F5344CB8AC3E}">
        <p14:creationId xmlns:p14="http://schemas.microsoft.com/office/powerpoint/2010/main" val="10439214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6823"/>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914400"/>
            <a:ext cx="10515600" cy="5849471"/>
          </a:xfrm>
        </p:spPr>
        <p:txBody>
          <a:bodyPr>
            <a:normAutofit lnSpcReduction="10000"/>
          </a:bodyPr>
          <a:lstStyle/>
          <a:p>
            <a:r>
              <a:rPr lang="el-GR" dirty="0" smtClean="0"/>
              <a:t>Την σχέση των δύο κόσμων (του πραγματικού και του ιδανικού κόσμου των ιδεών) την ερμηνεύει με τη βοήθεια της μεταφοράς</a:t>
            </a:r>
          </a:p>
          <a:p>
            <a:r>
              <a:rPr lang="el-GR" dirty="0" smtClean="0"/>
              <a:t>Στο </a:t>
            </a:r>
            <a:r>
              <a:rPr lang="el-GR" i="1" dirty="0" smtClean="0"/>
              <a:t>Φαίδωνα </a:t>
            </a:r>
            <a:r>
              <a:rPr lang="el-GR" dirty="0" smtClean="0"/>
              <a:t>ο Σωκράτης αποδεικνύει την αθανασία της ψυχής με τη βοήθεια της θεωρίας των ιδεών (</a:t>
            </a:r>
            <a:r>
              <a:rPr lang="el-GR" i="1" dirty="0"/>
              <a:t>Φαίδων,</a:t>
            </a:r>
            <a:r>
              <a:rPr lang="el-GR" dirty="0"/>
              <a:t> 100c-d, μτφρ. K.Θ. Aραπόπουλος)</a:t>
            </a:r>
            <a:r>
              <a:rPr lang="el-GR" dirty="0" smtClean="0"/>
              <a:t>:</a:t>
            </a:r>
          </a:p>
          <a:p>
            <a:pPr marL="0" indent="0">
              <a:buNone/>
            </a:pPr>
            <a:r>
              <a:rPr lang="el-GR" i="1" dirty="0"/>
              <a:t>Διότι είναι φανερό, υποστηρίζει ο Σωκράτης, ότι αν υπάρχει άλλο ωραίο, εκτός από το ωραίο αυτό καθαυτό, για τίποτε άλλο δεν είναι ωραίο παρά γιατί συμμετέχει στο απόλυτο ωραίο </a:t>
            </a:r>
            <a:r>
              <a:rPr lang="el-GR" dirty="0"/>
              <a:t>[</a:t>
            </a:r>
            <a:r>
              <a:rPr lang="el-GR" i="1" dirty="0"/>
              <a:t>...</a:t>
            </a:r>
            <a:r>
              <a:rPr lang="el-GR" dirty="0"/>
              <a:t>]</a:t>
            </a:r>
            <a:r>
              <a:rPr lang="el-GR" i="1" dirty="0"/>
              <a:t> αλλά εάν κάποιος μου λέει ότι κάτι είναι όμορφο, ή γιατί έχει χρώμα ζωηρό ή μορφή ή κάτι άλλο τέτοιο, τα άλλα αφήνω, γιατί σαστίζω με όλα αυτά, και σ’ αυτό προσκολλούμαι απλά και με βεβαιότητα και ίσως με αφέλεια, ότι τίποτε άλλο δεν το κάνει ωραίο παρά η παρουσία της ιδέας του καλού και η συμμετοχή σ’ αυτή με οποιοδήποτε τρόπο, διότι σ’ αυτό το τελευταίο σημείο δε βεβαιώνω ακόμη παρά μόνο ότι όλα τα ωραία πράγματα γίνονται ωραία δια μέσου της ιδέας του ωραίου</a:t>
            </a:r>
            <a:r>
              <a:rPr lang="el-GR" dirty="0"/>
              <a:t>.</a:t>
            </a:r>
          </a:p>
          <a:p>
            <a:endParaRPr lang="el-GR" i="1" dirty="0"/>
          </a:p>
        </p:txBody>
      </p:sp>
    </p:spTree>
    <p:extLst>
      <p:ext uri="{BB962C8B-B14F-4D97-AF65-F5344CB8AC3E}">
        <p14:creationId xmlns:p14="http://schemas.microsoft.com/office/powerpoint/2010/main" val="3432560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77"/>
            <a:ext cx="10515600" cy="685799"/>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927846"/>
            <a:ext cx="10515600" cy="5809129"/>
          </a:xfrm>
        </p:spPr>
        <p:txBody>
          <a:bodyPr/>
          <a:lstStyle/>
          <a:p>
            <a:r>
              <a:rPr lang="el-GR" dirty="0" smtClean="0"/>
              <a:t>Ο Πλάτων υποστηρίζει την</a:t>
            </a:r>
            <a:r>
              <a:rPr lang="en-US" dirty="0" smtClean="0"/>
              <a:t> </a:t>
            </a:r>
            <a:r>
              <a:rPr lang="el-GR" dirty="0" smtClean="0"/>
              <a:t>αθανασία της ψυχής και θεωρεί πως η γνώση είναι απλώς μια ανάμνηση γι αυτό οι κυβερνήτες πρέπει να ξαναβρούν την γνώση της τέλειας ιδέας ώστε να κυβερνήσουν σωστά</a:t>
            </a:r>
          </a:p>
          <a:p>
            <a:r>
              <a:rPr lang="el-GR" dirty="0" smtClean="0"/>
              <a:t>Η ψυχή έχει θεία καταγωγή</a:t>
            </a:r>
            <a:r>
              <a:rPr lang="en-US" dirty="0" smtClean="0"/>
              <a:t>. H </a:t>
            </a:r>
            <a:r>
              <a:rPr lang="el-GR" dirty="0" smtClean="0"/>
              <a:t>έννοια του Θεού συμπίπτει με την ιδέα του αγαθού</a:t>
            </a:r>
          </a:p>
          <a:p>
            <a:r>
              <a:rPr lang="el-GR" dirty="0" smtClean="0"/>
              <a:t>Το σώμα παραλληλίζεται με φυλακή και τάφο από τον οποίο η ψυχή λαχταρά να ελευθερωθεί για να επιστρέψει στον κόσμο των ιδεών</a:t>
            </a:r>
          </a:p>
          <a:p>
            <a:r>
              <a:rPr lang="el-GR" dirty="0" smtClean="0"/>
              <a:t>Η ιδέα του αγαθού είναι η ανώτερη επιστήμη, αυτή που προσφέρει την αλήθεια, το </a:t>
            </a:r>
            <a:r>
              <a:rPr lang="el-GR" i="1" dirty="0" smtClean="0"/>
              <a:t>εἶναι</a:t>
            </a:r>
            <a:r>
              <a:rPr lang="el-GR" dirty="0" smtClean="0"/>
              <a:t> και την </a:t>
            </a:r>
            <a:r>
              <a:rPr lang="el-GR" i="1" dirty="0" smtClean="0"/>
              <a:t>οὐσία </a:t>
            </a:r>
            <a:endParaRPr lang="el-GR" dirty="0" smtClean="0"/>
          </a:p>
          <a:p>
            <a:r>
              <a:rPr lang="el-GR" dirty="0" smtClean="0"/>
              <a:t>Στην </a:t>
            </a:r>
            <a:r>
              <a:rPr lang="el-GR" i="1" dirty="0" smtClean="0"/>
              <a:t>Πολιτεία </a:t>
            </a:r>
            <a:r>
              <a:rPr lang="el-GR" dirty="0" smtClean="0"/>
              <a:t>παρουσιάζει τρεις δυνάμεις-λειτουργίες της ψυχής:το λογιστικόν (σκέψη και γνώση), το θυμοειδές (θάρρος, οργή κλπ) και το επιθυμητικόν (φυσικές επιθυμίες και σωματικές απολαύσεις)</a:t>
            </a:r>
            <a:endParaRPr lang="el-GR" i="1" dirty="0"/>
          </a:p>
        </p:txBody>
      </p:sp>
    </p:spTree>
    <p:extLst>
      <p:ext uri="{BB962C8B-B14F-4D97-AF65-F5344CB8AC3E}">
        <p14:creationId xmlns:p14="http://schemas.microsoft.com/office/powerpoint/2010/main" val="7904036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77"/>
            <a:ext cx="10515600" cy="712694"/>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927846"/>
            <a:ext cx="10515600" cy="5728447"/>
          </a:xfrm>
        </p:spPr>
        <p:txBody>
          <a:bodyPr/>
          <a:lstStyle/>
          <a:p>
            <a:r>
              <a:rPr lang="el-GR" dirty="0" smtClean="0"/>
              <a:t>Το κακό οφείλεται στην άγνοια αφού, θεωρεί πως όποιος γνωρίζει το καλό είναι καλός και ότι κανένας δεν είναι κακός με τη θέλησή του</a:t>
            </a:r>
          </a:p>
          <a:p>
            <a:pPr>
              <a:buFont typeface="Wingdings" panose="05000000000000000000" pitchFamily="2" charset="2"/>
              <a:buChar char="Ø"/>
            </a:pPr>
            <a:r>
              <a:rPr lang="el-GR" dirty="0" smtClean="0"/>
              <a:t> Η αρετή είναι η κυριαρχία του νου πάνω στο θυμοειδές και το επιθυμητικό</a:t>
            </a:r>
          </a:p>
          <a:p>
            <a:pPr>
              <a:buFont typeface="Wingdings" panose="05000000000000000000" pitchFamily="2" charset="2"/>
              <a:buChar char="Ø"/>
            </a:pPr>
            <a:r>
              <a:rPr lang="el-GR" dirty="0" smtClean="0"/>
              <a:t>Γι αυτό και ο δίκαιος άνθρωπος ζει με τον απλούστερο και καλύτερο τρόπο και είναι ευτυχής και  καλός</a:t>
            </a:r>
          </a:p>
          <a:p>
            <a:endParaRPr lang="el-GR" dirty="0" smtClean="0"/>
          </a:p>
          <a:p>
            <a:r>
              <a:rPr lang="el-GR" dirty="0" smtClean="0"/>
              <a:t>Η αρετή δεν είναι υπόθεση μόνο του ατόμου αλλά και μέλημα της πολιτείας γι αύτό διακήρυξε την ανάγκη της σωστής εκπαίδευσης του πολίτη</a:t>
            </a:r>
          </a:p>
          <a:p>
            <a:r>
              <a:rPr lang="el-GR" dirty="0" smtClean="0"/>
              <a:t>Ως βασική αιτία της παρακμής των πολιτικών βλέπει την απαιδευσία των πολιτικών</a:t>
            </a:r>
            <a:endParaRPr lang="el-GR" dirty="0"/>
          </a:p>
        </p:txBody>
      </p:sp>
    </p:spTree>
    <p:extLst>
      <p:ext uri="{BB962C8B-B14F-4D97-AF65-F5344CB8AC3E}">
        <p14:creationId xmlns:p14="http://schemas.microsoft.com/office/powerpoint/2010/main" val="30823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918"/>
            <a:ext cx="10515600" cy="658906"/>
          </a:xfrm>
        </p:spPr>
        <p:txBody>
          <a:bodyPr>
            <a:normAutofit/>
          </a:bodyPr>
          <a:lstStyle/>
          <a:p>
            <a:pPr algn="ctr"/>
            <a:r>
              <a:rPr lang="el-GR" sz="3200" b="1" dirty="0" smtClean="0"/>
              <a:t>ΠΥΘΑΓΟΡΑΣ</a:t>
            </a:r>
            <a:endParaRPr lang="el-GR" sz="3200" b="1" dirty="0"/>
          </a:p>
        </p:txBody>
      </p:sp>
      <p:sp>
        <p:nvSpPr>
          <p:cNvPr id="3" name="Content Placeholder 2"/>
          <p:cNvSpPr>
            <a:spLocks noGrp="1"/>
          </p:cNvSpPr>
          <p:nvPr>
            <p:ph idx="1"/>
          </p:nvPr>
        </p:nvSpPr>
        <p:spPr>
          <a:xfrm>
            <a:off x="838200" y="981634"/>
            <a:ext cx="10515600" cy="5876365"/>
          </a:xfrm>
        </p:spPr>
        <p:txBody>
          <a:bodyPr/>
          <a:lstStyle/>
          <a:p>
            <a:r>
              <a:rPr lang="el-GR" dirty="0" smtClean="0"/>
              <a:t>Δίδασκε: ηθική, αυτοκυριαρχία, εγκράτεια, εχεμύθια, κοσμιότητα, υπακοή στους ανωτέρους, αγαθοεργία </a:t>
            </a:r>
            <a:endParaRPr lang="el-GR" dirty="0"/>
          </a:p>
          <a:p>
            <a:r>
              <a:rPr lang="el-GR" dirty="0" smtClean="0"/>
              <a:t>Οι μαθητές του επίσης σπούδαζαν: αριθμητική, γεωμετρία, μουσική και αστρολογία </a:t>
            </a:r>
            <a:endParaRPr lang="el-GR" dirty="0"/>
          </a:p>
          <a:p>
            <a:r>
              <a:rPr lang="el-GR" dirty="0" smtClean="0"/>
              <a:t>Ο Πυθαγόρας διακρίθηκε στον τομέα των μαθηματικών και στο πεδίο της μουσικής </a:t>
            </a:r>
            <a:endParaRPr lang="el-GR" dirty="0"/>
          </a:p>
          <a:p>
            <a:r>
              <a:rPr lang="el-GR" dirty="0" smtClean="0"/>
              <a:t>Βασικό δόγμα της πυθαγορικής διδασκαλίας, μετά από την μελέτη της μουσικής, είναι η αρχή πως ουσία των όντων είναι ο αριθμός</a:t>
            </a:r>
          </a:p>
          <a:p>
            <a:r>
              <a:rPr lang="el-GR" dirty="0" smtClean="0"/>
              <a:t>Σύμφωνα με τους Πυθαγόρειους οι διάφοροι αριθμοί αποτελούν την ποιοτική ουσία των πραγμάτων όπως είναι ο γάμος, η δικαιοσύνη, ο καιρός κλπ.</a:t>
            </a:r>
          </a:p>
          <a:p>
            <a:pPr>
              <a:buFont typeface="Wingdings" panose="05000000000000000000" pitchFamily="2" charset="2"/>
              <a:buChar char="Ø"/>
            </a:pPr>
            <a:r>
              <a:rPr lang="el-GR" dirty="0" smtClean="0"/>
              <a:t> «Τα όντα είναι οι αριθμοί»</a:t>
            </a:r>
          </a:p>
          <a:p>
            <a:pPr>
              <a:buFont typeface="Wingdings" panose="05000000000000000000" pitchFamily="2" charset="2"/>
              <a:buChar char="Ø"/>
            </a:pPr>
            <a:r>
              <a:rPr lang="el-GR" dirty="0"/>
              <a:t> </a:t>
            </a:r>
            <a:r>
              <a:rPr lang="el-GR" dirty="0" smtClean="0"/>
              <a:t>Βασική αρχή του κόσμου η αρμονία</a:t>
            </a:r>
            <a:endParaRPr lang="el-GR" dirty="0"/>
          </a:p>
        </p:txBody>
      </p:sp>
    </p:spTree>
    <p:extLst>
      <p:ext uri="{BB962C8B-B14F-4D97-AF65-F5344CB8AC3E}">
        <p14:creationId xmlns:p14="http://schemas.microsoft.com/office/powerpoint/2010/main" val="3872115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025"/>
            <a:ext cx="10515600" cy="887504"/>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1008529"/>
            <a:ext cx="10515600" cy="5715000"/>
          </a:xfrm>
        </p:spPr>
        <p:txBody>
          <a:bodyPr/>
          <a:lstStyle/>
          <a:p>
            <a:r>
              <a:rPr lang="el-GR" dirty="0" smtClean="0"/>
              <a:t>Στην </a:t>
            </a:r>
            <a:r>
              <a:rPr lang="el-GR" i="1" dirty="0" smtClean="0"/>
              <a:t>Πολιτεία </a:t>
            </a:r>
            <a:r>
              <a:rPr lang="el-GR" dirty="0" smtClean="0"/>
              <a:t>παρουσιάζει ένα σχέδιο του ιδανικού πολιτεύματος:</a:t>
            </a:r>
          </a:p>
          <a:p>
            <a:pPr>
              <a:buFont typeface="Wingdings" panose="05000000000000000000" pitchFamily="2" charset="2"/>
              <a:buChar char="v"/>
            </a:pPr>
            <a:r>
              <a:rPr lang="el-GR" dirty="0" smtClean="0"/>
              <a:t> Η πολιτεία πρέπει να απαρτίζεται από τρεις τάξεις: Στην κορυφή τοποθετείται η </a:t>
            </a:r>
            <a:r>
              <a:rPr lang="el-GR" b="1" dirty="0" smtClean="0"/>
              <a:t>άρχουσα τάξη </a:t>
            </a:r>
            <a:r>
              <a:rPr lang="el-GR" dirty="0" smtClean="0"/>
              <a:t>που έχει ως χαρακτηριστικό την πνευματική δύναμη</a:t>
            </a:r>
            <a:r>
              <a:rPr lang="en-US" dirty="0" smtClean="0"/>
              <a:t>, </a:t>
            </a:r>
            <a:r>
              <a:rPr lang="el-GR" dirty="0" smtClean="0"/>
              <a:t>δεύτερη είναι η τάξη των </a:t>
            </a:r>
            <a:r>
              <a:rPr lang="el-GR" b="1" dirty="0" smtClean="0"/>
              <a:t>φυλάκων </a:t>
            </a:r>
            <a:r>
              <a:rPr lang="el-GR" dirty="0" smtClean="0"/>
              <a:t>που έχει ως αποστολή να υπερασπίζεται την πόλη και τρίτη είναι η τάξη των </a:t>
            </a:r>
            <a:r>
              <a:rPr lang="el-GR" b="1" dirty="0" smtClean="0"/>
              <a:t>γεωργών, των εμπόρων και των βιοτεχνών</a:t>
            </a:r>
            <a:r>
              <a:rPr lang="el-GR" dirty="0" smtClean="0"/>
              <a:t> που θα παρέχει τα οικονομικά μέσα σε όλους</a:t>
            </a:r>
          </a:p>
          <a:p>
            <a:pPr>
              <a:buFont typeface="Wingdings" panose="05000000000000000000" pitchFamily="2" charset="2"/>
              <a:buChar char="§"/>
            </a:pPr>
            <a:r>
              <a:rPr lang="el-GR" b="1" dirty="0" smtClean="0"/>
              <a:t> </a:t>
            </a:r>
            <a:r>
              <a:rPr lang="el-GR" dirty="0" smtClean="0"/>
              <a:t>Η τριμερής υπόσταση του ατόμου (λογικό, θυμοειδές, επιθυμητικό) αντιστοιχεί στις τρεις τάξεις της πλατωνικής πολιτείας</a:t>
            </a:r>
            <a:endParaRPr lang="el-GR" b="1" dirty="0" smtClean="0"/>
          </a:p>
        </p:txBody>
      </p:sp>
    </p:spTree>
    <p:extLst>
      <p:ext uri="{BB962C8B-B14F-4D97-AF65-F5344CB8AC3E}">
        <p14:creationId xmlns:p14="http://schemas.microsoft.com/office/powerpoint/2010/main" val="146893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29"/>
            <a:ext cx="10515600" cy="699247"/>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717176" y="938118"/>
            <a:ext cx="10515600" cy="5718175"/>
          </a:xfrm>
        </p:spPr>
        <p:txBody>
          <a:bodyPr/>
          <a:lstStyle/>
          <a:p>
            <a:r>
              <a:rPr lang="el-GR" dirty="0" smtClean="0"/>
              <a:t>Στον </a:t>
            </a:r>
            <a:r>
              <a:rPr lang="el-GR" i="1" dirty="0" smtClean="0"/>
              <a:t>Πρωταγόρα </a:t>
            </a:r>
            <a:r>
              <a:rPr lang="el-GR" dirty="0" smtClean="0"/>
              <a:t>επιχειρείται αντιπαράθεση μεταξύ των παιδαγωγικών ιδεών του πλατωνικού Σωκράτη και των σοφιστών</a:t>
            </a:r>
          </a:p>
          <a:p>
            <a:r>
              <a:rPr lang="el-GR" dirty="0" smtClean="0"/>
              <a:t>Με αφορμή την επιθυμία του φίλου και μαθητή του Σωκράτη Ιπποκράτη να παρακολουθήσει την διδασκαλία του Πρωταγόρα ακολουθεί ο διάλογος του Σωκράτη με τον διάσημο σοφιστή</a:t>
            </a:r>
          </a:p>
          <a:p>
            <a:r>
              <a:rPr lang="el-GR" dirty="0" smtClean="0"/>
              <a:t>Συζητώντας για το κατά πόσο η πολιτική τέχνη είναι κάτι που μπορεί να διδαχθεί οι δύο φιλόσοφοι αναλύουν τα επιχειρήματά τους χρησιμοποιώντας ο καθένας τις δικές του τεχνικές στον λόγο</a:t>
            </a:r>
          </a:p>
          <a:p>
            <a:r>
              <a:rPr lang="el-GR" dirty="0" smtClean="0"/>
              <a:t>Με την χρήση επαγωγικών συλλογισμών αλλά και της γνωστής σωκρατικής ειρωνείας ο Σωκράτης καταφέρνει να κυριαρχίσει στην συζήτηση</a:t>
            </a:r>
          </a:p>
          <a:p>
            <a:endParaRPr lang="el-GR" i="1" dirty="0"/>
          </a:p>
        </p:txBody>
      </p:sp>
    </p:spTree>
    <p:extLst>
      <p:ext uri="{BB962C8B-B14F-4D97-AF65-F5344CB8AC3E}">
        <p14:creationId xmlns:p14="http://schemas.microsoft.com/office/powerpoint/2010/main" val="2013703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77"/>
            <a:ext cx="10515600" cy="793376"/>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900953"/>
            <a:ext cx="10515600" cy="5822576"/>
          </a:xfrm>
        </p:spPr>
        <p:txBody>
          <a:bodyPr>
            <a:normAutofit fontScale="92500" lnSpcReduction="10000"/>
          </a:bodyPr>
          <a:lstStyle/>
          <a:p>
            <a:r>
              <a:rPr lang="el-GR" dirty="0" smtClean="0"/>
              <a:t>Στον </a:t>
            </a:r>
            <a:r>
              <a:rPr lang="el-GR" i="1" dirty="0" smtClean="0"/>
              <a:t>Γοργία </a:t>
            </a:r>
            <a:r>
              <a:rPr lang="el-GR" dirty="0" smtClean="0"/>
              <a:t>τίθεται το ερώτημα αν η ρητορική είναι πραγματική τέχνη και αποτελείται από τρεις διαδοχικές συζητήσεις </a:t>
            </a:r>
          </a:p>
          <a:p>
            <a:pPr>
              <a:buFont typeface="Wingdings" panose="05000000000000000000" pitchFamily="2" charset="2"/>
              <a:buChar char="v"/>
            </a:pPr>
            <a:r>
              <a:rPr lang="el-GR" i="1" dirty="0" smtClean="0"/>
              <a:t> </a:t>
            </a:r>
            <a:r>
              <a:rPr lang="el-GR" dirty="0" smtClean="0"/>
              <a:t>Η πρώτη συζήτηση είναι μεταξύ του Σωκράτη και του Γοργία, η δεύτερη μεταξύ Σωκράτη και Πώλου και ο τρίτος μεταξύ Σωκράτη και Καλλικλή</a:t>
            </a:r>
          </a:p>
          <a:p>
            <a:r>
              <a:rPr lang="el-GR" i="1" dirty="0" smtClean="0"/>
              <a:t> </a:t>
            </a:r>
            <a:r>
              <a:rPr lang="el-GR" dirty="0" smtClean="0"/>
              <a:t>Στον πρώτο διάλογο ο Γοργίας προσπαθεί να ορίσει τον χαρακτήρα της ρητορικής και να υπερασπιστεί την καλή χρήση της ενώ ο Σωκράτης υποστηρίζει ότι είναι πειθώ χωρίς γνώση</a:t>
            </a:r>
          </a:p>
          <a:p>
            <a:r>
              <a:rPr lang="el-GR" dirty="0" smtClean="0"/>
              <a:t>Στον δεύτερο διάλογο ο Σωκράτης επιχειρεί και καταφέρνει να πείσει τον Πώλο ο οποίος υποστηρίζει ότι ο ευτυχισμένος άνθρπος δεν είναι απαραίτητα και δίκαιος για την χρησιμότητα της τιμωρίας και την έλλειψη χρησιμότητας της ρητορικής </a:t>
            </a:r>
          </a:p>
          <a:p>
            <a:r>
              <a:rPr lang="el-GR" dirty="0" smtClean="0"/>
              <a:t>Στον τρίτο διάλογο με τον Καλλικλή τίθεται το ζήτημα της αντίθεσης της φύσης με τον νόμο. Ο Καλλικλής υπερασπίζεται με μία σειρά επιχειρημάτων την υπεροχή της φύσης πάνω στον νόμο για να κυριαρχίσει στο τέλος της  συζήτησης ο Σωκράτης ο οποίος ανατρέπει τα επιχειρήματα του Καλλικλή </a:t>
            </a:r>
            <a:endParaRPr lang="el-GR" dirty="0"/>
          </a:p>
        </p:txBody>
      </p:sp>
    </p:spTree>
    <p:extLst>
      <p:ext uri="{BB962C8B-B14F-4D97-AF65-F5344CB8AC3E}">
        <p14:creationId xmlns:p14="http://schemas.microsoft.com/office/powerpoint/2010/main" val="1516512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260"/>
            <a:ext cx="10515600" cy="860612"/>
          </a:xfrm>
        </p:spPr>
        <p:txBody>
          <a:bodyPr>
            <a:normAutofit/>
          </a:bodyPr>
          <a:lstStyle/>
          <a:p>
            <a:pPr algn="ctr"/>
            <a:r>
              <a:rPr lang="el-GR" sz="3200" b="1" dirty="0" smtClean="0"/>
              <a:t>ΠΛΑΤΩΝ</a:t>
            </a:r>
            <a:endParaRPr lang="el-GR" sz="3200" b="1" dirty="0"/>
          </a:p>
        </p:txBody>
      </p:sp>
      <p:sp>
        <p:nvSpPr>
          <p:cNvPr id="3" name="Content Placeholder 2"/>
          <p:cNvSpPr>
            <a:spLocks noGrp="1"/>
          </p:cNvSpPr>
          <p:nvPr>
            <p:ph idx="1"/>
          </p:nvPr>
        </p:nvSpPr>
        <p:spPr>
          <a:xfrm>
            <a:off x="838200" y="1048872"/>
            <a:ext cx="10515600" cy="5661210"/>
          </a:xfrm>
        </p:spPr>
        <p:txBody>
          <a:bodyPr>
            <a:normAutofit lnSpcReduction="10000"/>
          </a:bodyPr>
          <a:lstStyle/>
          <a:p>
            <a:r>
              <a:rPr lang="el-GR" dirty="0" smtClean="0"/>
              <a:t>Στον </a:t>
            </a:r>
            <a:r>
              <a:rPr lang="el-GR" i="1" dirty="0" smtClean="0"/>
              <a:t>Μένωνα </a:t>
            </a:r>
            <a:r>
              <a:rPr lang="el-GR" dirty="0" smtClean="0"/>
              <a:t>τίθεται το ερώτημα αν η αρετή μπορεί να διδαχθεί</a:t>
            </a:r>
          </a:p>
          <a:p>
            <a:r>
              <a:rPr lang="el-GR" dirty="0" smtClean="0"/>
              <a:t>Ο Σωκράτης ζητά από τον Μένωνα τον ορισμό της αρετής και μετά από κάποιες ελλιπείς προσπάθειες ορισμού της από τον Μένωνα ο Σωκράτης αναλύει την θεωρία της ανάμνησης των ιδεών</a:t>
            </a:r>
          </a:p>
          <a:p>
            <a:pPr>
              <a:buFont typeface="Wingdings" panose="05000000000000000000" pitchFamily="2" charset="2"/>
              <a:buChar char="Ø"/>
            </a:pPr>
            <a:r>
              <a:rPr lang="el-GR" dirty="0" smtClean="0"/>
              <a:t> Η ψυχή είναι αθάνατη και έχει μάθει τα πάντα σε κάποιο απώτερο χρόνο, μεταξύ των οποίων και την γνώση της αρετής</a:t>
            </a:r>
          </a:p>
          <a:p>
            <a:pPr>
              <a:buFont typeface="Wingdings" panose="05000000000000000000" pitchFamily="2" charset="2"/>
              <a:buChar char="Ø"/>
            </a:pPr>
            <a:r>
              <a:rPr lang="el-GR" dirty="0"/>
              <a:t> </a:t>
            </a:r>
            <a:r>
              <a:rPr lang="el-GR" dirty="0" smtClean="0"/>
              <a:t>Η αρετή δεν είναι ούτε φυσικό χάρισμα ούτε αποτέλεσμα μελέτης άρα και δεν μπορεί να διδαχθεί </a:t>
            </a:r>
          </a:p>
          <a:p>
            <a:pPr>
              <a:buFont typeface="Wingdings" panose="05000000000000000000" pitchFamily="2" charset="2"/>
              <a:buChar char="Ø"/>
            </a:pPr>
            <a:r>
              <a:rPr lang="el-GR" dirty="0" smtClean="0"/>
              <a:t> Η αρετή οφείλεται στην θεία χάρη </a:t>
            </a:r>
          </a:p>
          <a:p>
            <a:r>
              <a:rPr lang="el-GR" dirty="0" smtClean="0"/>
              <a:t> Γίνεται διάκριση ανάμεσα στο ανώτερο είδος αρετής (φιλοσοφική αρετή) και στο κατώτερο («γνώμες»-αντανάκλαση της πραγματικής αρετής)</a:t>
            </a:r>
          </a:p>
          <a:p>
            <a:pPr>
              <a:buFont typeface="Wingdings" panose="05000000000000000000" pitchFamily="2" charset="2"/>
              <a:buChar char="Ø"/>
            </a:pPr>
            <a:r>
              <a:rPr lang="el-GR" dirty="0" smtClean="0"/>
              <a:t> Ο πραγματικός πολιτικός είναι ο σωκρατικός φιλόσοφος γιατί είναι σε θέση να διδάξει τη φιλοσοφική αρετή</a:t>
            </a:r>
            <a:endParaRPr lang="el-GR" dirty="0"/>
          </a:p>
        </p:txBody>
      </p:sp>
    </p:spTree>
    <p:extLst>
      <p:ext uri="{BB962C8B-B14F-4D97-AF65-F5344CB8AC3E}">
        <p14:creationId xmlns:p14="http://schemas.microsoft.com/office/powerpoint/2010/main" val="798001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472"/>
            <a:ext cx="10515600" cy="712694"/>
          </a:xfrm>
        </p:spPr>
        <p:txBody>
          <a:bodyPr>
            <a:normAutofit/>
          </a:bodyPr>
          <a:lstStyle/>
          <a:p>
            <a:pPr algn="ctr"/>
            <a:r>
              <a:rPr lang="el-GR" sz="3200" b="1" dirty="0" smtClean="0"/>
              <a:t>ΑΡΙΣΤΟΤΕΛΗΣ (384-322 π.Χ.)</a:t>
            </a:r>
            <a:endParaRPr lang="el-GR" sz="3200" b="1" dirty="0"/>
          </a:p>
        </p:txBody>
      </p:sp>
      <p:sp>
        <p:nvSpPr>
          <p:cNvPr id="3" name="Content Placeholder 2"/>
          <p:cNvSpPr>
            <a:spLocks noGrp="1"/>
          </p:cNvSpPr>
          <p:nvPr>
            <p:ph idx="1"/>
          </p:nvPr>
        </p:nvSpPr>
        <p:spPr>
          <a:xfrm>
            <a:off x="838200" y="847166"/>
            <a:ext cx="10515600" cy="5876363"/>
          </a:xfrm>
        </p:spPr>
        <p:txBody>
          <a:bodyPr/>
          <a:lstStyle/>
          <a:p>
            <a:r>
              <a:rPr lang="el-GR" dirty="0" smtClean="0"/>
              <a:t>Το  έργο του Αριστοτέλη περιέχει σχεδόν όλες τις επιστήμες (ηθική, πολιτική θεωρία, ρητορική, θεωρία για φύση, ποίηση)</a:t>
            </a:r>
          </a:p>
          <a:p>
            <a:r>
              <a:rPr lang="el-GR" dirty="0" smtClean="0"/>
              <a:t>Τα έργα του διακρίνονται σε </a:t>
            </a:r>
            <a:r>
              <a:rPr lang="el-GR" i="1" dirty="0" smtClean="0"/>
              <a:t>εξωτερικά</a:t>
            </a:r>
            <a:r>
              <a:rPr lang="el-GR" dirty="0" smtClean="0"/>
              <a:t> (που απευθύνονται στο κοινό) και </a:t>
            </a:r>
            <a:r>
              <a:rPr lang="el-GR" i="1" dirty="0" smtClean="0"/>
              <a:t>ακροαματικά </a:t>
            </a:r>
            <a:r>
              <a:rPr lang="el-GR" dirty="0" smtClean="0"/>
              <a:t>( έργα προς τους μαθητές) </a:t>
            </a:r>
          </a:p>
          <a:p>
            <a:r>
              <a:rPr lang="el-GR" dirty="0" smtClean="0"/>
              <a:t>Σώθηκαν τρία έργα με ηθικό περιεχόμενο:τα </a:t>
            </a:r>
            <a:r>
              <a:rPr lang="el-GR" i="1" dirty="0" smtClean="0"/>
              <a:t>Ἠθικὰ Μεγάλα</a:t>
            </a:r>
            <a:r>
              <a:rPr lang="el-GR" dirty="0" smtClean="0"/>
              <a:t>, τα </a:t>
            </a:r>
            <a:r>
              <a:rPr lang="el-GR" i="1" dirty="0" smtClean="0"/>
              <a:t>Ἠθικὰ Εὐδήμεια </a:t>
            </a:r>
            <a:r>
              <a:rPr lang="el-GR" dirty="0" smtClean="0"/>
              <a:t>και τα </a:t>
            </a:r>
            <a:r>
              <a:rPr lang="el-GR" i="1" dirty="0" smtClean="0"/>
              <a:t>Ἠθικὰ Νικομάχεια</a:t>
            </a:r>
          </a:p>
          <a:p>
            <a:r>
              <a:rPr lang="el-GR" dirty="0" smtClean="0"/>
              <a:t>Ένα από τα σημαντικότερα ακροαματικά έργα είναι τα </a:t>
            </a:r>
            <a:r>
              <a:rPr lang="el-GR" i="1" dirty="0" smtClean="0"/>
              <a:t>Ἠθικὰ Νικομάχεια: </a:t>
            </a:r>
            <a:r>
              <a:rPr lang="el-GR" dirty="0" smtClean="0"/>
              <a:t>αποτελούν τον ωριμότερο καρπό της σκέψης του φιλοσόφου πάνω σε ζητήματα ηθικής, διανοητικών αρετών και συμπεριφοράς</a:t>
            </a:r>
          </a:p>
          <a:p>
            <a:r>
              <a:rPr lang="el-GR" dirty="0" smtClean="0"/>
              <a:t>Για τον Αριστοτέλη το μέσο για την επίτευξη της </a:t>
            </a:r>
            <a:r>
              <a:rPr lang="el-GR" b="1" dirty="0" smtClean="0"/>
              <a:t>ευτυχίας </a:t>
            </a:r>
            <a:r>
              <a:rPr lang="el-GR" dirty="0" smtClean="0"/>
              <a:t>είναι η </a:t>
            </a:r>
            <a:r>
              <a:rPr lang="el-GR" b="1" dirty="0" smtClean="0"/>
              <a:t>αρετή</a:t>
            </a:r>
            <a:endParaRPr lang="el-GR" b="1" dirty="0"/>
          </a:p>
        </p:txBody>
      </p:sp>
    </p:spTree>
    <p:extLst>
      <p:ext uri="{BB962C8B-B14F-4D97-AF65-F5344CB8AC3E}">
        <p14:creationId xmlns:p14="http://schemas.microsoft.com/office/powerpoint/2010/main" val="486183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025"/>
            <a:ext cx="10515600" cy="779928"/>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900953"/>
            <a:ext cx="10515600" cy="5741894"/>
          </a:xfrm>
        </p:spPr>
        <p:txBody>
          <a:bodyPr/>
          <a:lstStyle/>
          <a:p>
            <a:r>
              <a:rPr lang="el-GR" dirty="0" smtClean="0"/>
              <a:t>Στα </a:t>
            </a:r>
            <a:r>
              <a:rPr lang="el-GR" i="1" dirty="0" smtClean="0"/>
              <a:t>Ἠθικά Νικομάχεια </a:t>
            </a:r>
            <a:r>
              <a:rPr lang="el-GR" dirty="0" smtClean="0"/>
              <a:t>αναλύει την ηθικότητα και αναζητά την φύση της </a:t>
            </a:r>
            <a:r>
              <a:rPr lang="el-GR" i="1" dirty="0" smtClean="0"/>
              <a:t>εὐδαιμονίας </a:t>
            </a:r>
            <a:r>
              <a:rPr lang="el-GR" dirty="0" smtClean="0"/>
              <a:t>η οποία ορίζεται ως είδος ψυχικής ενέργειας (</a:t>
            </a:r>
            <a:r>
              <a:rPr lang="el-GR" i="1" dirty="0"/>
              <a:t>ψυχῆς ἐνέργειά κατ᾽ ἀρετὴν </a:t>
            </a:r>
            <a:r>
              <a:rPr lang="el-GR" i="1" dirty="0" smtClean="0"/>
              <a:t>τελείαν</a:t>
            </a:r>
            <a:r>
              <a:rPr lang="el-GR" dirty="0" smtClean="0"/>
              <a:t>) και στηρίζεται στην λογική δράση του ατόμου</a:t>
            </a:r>
          </a:p>
          <a:p>
            <a:pPr>
              <a:buFont typeface="Wingdings" panose="05000000000000000000" pitchFamily="2" charset="2"/>
              <a:buChar char="Ø"/>
            </a:pPr>
            <a:r>
              <a:rPr lang="el-GR" dirty="0" smtClean="0"/>
              <a:t> Η </a:t>
            </a:r>
            <a:r>
              <a:rPr lang="el-GR" i="1" dirty="0" smtClean="0"/>
              <a:t>εὐδαιμονία </a:t>
            </a:r>
            <a:r>
              <a:rPr lang="el-GR" dirty="0" smtClean="0"/>
              <a:t>είναι το ύψιστο αγαθό και το μέσο για την κατάκτησή της είναι η αρετή. Οι αρετές χωρίζονται σε ηθικές και διανοητικές</a:t>
            </a:r>
          </a:p>
          <a:p>
            <a:pPr>
              <a:buFont typeface="Wingdings" panose="05000000000000000000" pitchFamily="2" charset="2"/>
              <a:buChar char="Ø"/>
            </a:pPr>
            <a:r>
              <a:rPr lang="el-GR" dirty="0"/>
              <a:t> </a:t>
            </a:r>
            <a:r>
              <a:rPr lang="el-GR" dirty="0" smtClean="0"/>
              <a:t>Η αρετή δεν είναι ούτε </a:t>
            </a:r>
            <a:r>
              <a:rPr lang="el-GR" i="1" dirty="0" smtClean="0"/>
              <a:t>πάθος </a:t>
            </a:r>
            <a:r>
              <a:rPr lang="el-GR" dirty="0" smtClean="0"/>
              <a:t>ούτε </a:t>
            </a:r>
            <a:r>
              <a:rPr lang="el-GR" i="1" dirty="0" smtClean="0"/>
              <a:t>δύναμις, </a:t>
            </a:r>
            <a:r>
              <a:rPr lang="el-GR" dirty="0" smtClean="0"/>
              <a:t>είναι </a:t>
            </a:r>
            <a:r>
              <a:rPr lang="el-GR" i="1" dirty="0" smtClean="0"/>
              <a:t>ἓξις</a:t>
            </a:r>
          </a:p>
          <a:p>
            <a:pPr>
              <a:buFont typeface="Wingdings" panose="05000000000000000000" pitchFamily="2" charset="2"/>
              <a:buChar char="Ø"/>
            </a:pPr>
            <a:r>
              <a:rPr lang="el-GR" dirty="0"/>
              <a:t> </a:t>
            </a:r>
            <a:r>
              <a:rPr lang="el-GR" dirty="0" smtClean="0"/>
              <a:t>Η αρετή είναι </a:t>
            </a:r>
            <a:r>
              <a:rPr lang="el-GR" i="1" dirty="0" smtClean="0"/>
              <a:t>μεσότης </a:t>
            </a:r>
            <a:r>
              <a:rPr lang="el-GR" dirty="0" smtClean="0"/>
              <a:t>ανάμεσα σε δύο άκρα, την υπερβολή και την έλλειψη</a:t>
            </a:r>
          </a:p>
          <a:p>
            <a:pPr>
              <a:buFont typeface="Wingdings" panose="05000000000000000000" pitchFamily="2" charset="2"/>
              <a:buChar char="Ø"/>
            </a:pPr>
            <a:r>
              <a:rPr lang="el-GR" i="1" dirty="0"/>
              <a:t> </a:t>
            </a:r>
            <a:r>
              <a:rPr lang="el-GR" dirty="0" smtClean="0"/>
              <a:t>Οι ενέργειες διακρίνονται σε εκούσιες και ακούσιες</a:t>
            </a:r>
          </a:p>
          <a:p>
            <a:r>
              <a:rPr lang="el-GR" i="1" dirty="0" smtClean="0"/>
              <a:t> </a:t>
            </a:r>
            <a:r>
              <a:rPr lang="el-GR" dirty="0" smtClean="0"/>
              <a:t>Χωρίζει τις αρετές σε επιμέρους κατηγορίες και τις αναλύει ( ανδρεία, δικαιοσύνη, σωφροσύνη κλπ)</a:t>
            </a:r>
            <a:endParaRPr lang="el-GR" i="1" dirty="0"/>
          </a:p>
        </p:txBody>
      </p:sp>
    </p:spTree>
    <p:extLst>
      <p:ext uri="{BB962C8B-B14F-4D97-AF65-F5344CB8AC3E}">
        <p14:creationId xmlns:p14="http://schemas.microsoft.com/office/powerpoint/2010/main" val="1539995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577"/>
            <a:ext cx="10515600" cy="847164"/>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847166"/>
            <a:ext cx="10515600" cy="5889810"/>
          </a:xfrm>
        </p:spPr>
        <p:txBody>
          <a:bodyPr/>
          <a:lstStyle/>
          <a:p>
            <a:r>
              <a:rPr lang="el-GR" dirty="0" smtClean="0"/>
              <a:t>Διανοητικές αρετές: επιστήμη, τέχνη, φρόνησις, νους, σοφία </a:t>
            </a:r>
          </a:p>
          <a:p>
            <a:r>
              <a:rPr lang="el-GR" dirty="0" smtClean="0"/>
              <a:t>Τρεις αρετές που ανταποκρίνονται στη φρόνηση: η </a:t>
            </a:r>
            <a:r>
              <a:rPr lang="el-GR" i="1" dirty="0"/>
              <a:t>εὐβουλία</a:t>
            </a:r>
            <a:r>
              <a:rPr lang="el-GR" dirty="0"/>
              <a:t>, η </a:t>
            </a:r>
            <a:r>
              <a:rPr lang="el-GR" i="1" dirty="0"/>
              <a:t>σύνεσις</a:t>
            </a:r>
            <a:r>
              <a:rPr lang="el-GR" dirty="0"/>
              <a:t> και η </a:t>
            </a:r>
            <a:r>
              <a:rPr lang="el-GR" i="1" dirty="0" smtClean="0"/>
              <a:t>δόξα</a:t>
            </a:r>
          </a:p>
          <a:p>
            <a:r>
              <a:rPr lang="el-GR" dirty="0" smtClean="0"/>
              <a:t>Τρεις διαβαθμίσεις κακίας: </a:t>
            </a:r>
            <a:r>
              <a:rPr lang="el-GR" i="1" dirty="0"/>
              <a:t>ἀκρασίαν</a:t>
            </a:r>
            <a:r>
              <a:rPr lang="el-GR" dirty="0"/>
              <a:t> (ακράτεια), </a:t>
            </a:r>
            <a:r>
              <a:rPr lang="el-GR" i="1" dirty="0" smtClean="0"/>
              <a:t>κακίαν</a:t>
            </a:r>
            <a:r>
              <a:rPr lang="el-GR" dirty="0" smtClean="0"/>
              <a:t> </a:t>
            </a:r>
            <a:r>
              <a:rPr lang="el-GR" dirty="0"/>
              <a:t>και </a:t>
            </a:r>
            <a:r>
              <a:rPr lang="el-GR" dirty="0" smtClean="0"/>
              <a:t> </a:t>
            </a:r>
            <a:r>
              <a:rPr lang="el-GR" i="1" dirty="0"/>
              <a:t>θηριότητα</a:t>
            </a:r>
            <a:r>
              <a:rPr lang="el-GR" dirty="0" smtClean="0"/>
              <a:t> </a:t>
            </a:r>
          </a:p>
          <a:p>
            <a:r>
              <a:rPr lang="el-GR" dirty="0" smtClean="0"/>
              <a:t>Κάνει διάκριση στα είδη της φιλίας ανάλογα με το αν στηρίζεται στην αρετή, την ηδονή ή το συμφέρον και τα αντιστοιχεί με τις πολιτειακές μορφές (μοναρχία, αριστοκρατία, δημοκρατία) και τις παρεκκλίσεις τους (τυραννίδα, ολιγαρχία, οχλοκρατία) </a:t>
            </a:r>
          </a:p>
          <a:p>
            <a:r>
              <a:rPr lang="el-GR" dirty="0" smtClean="0"/>
              <a:t>Αναλύει την έννοια της ηδονής και της ευδαιμονίας η οποία πρέπει να εκπορεύεται από την ευγενέστερη δύναμη του ανθρώπου, τη διανοητική. Δευτερεύουσα θέση έχει η ηδονή </a:t>
            </a:r>
            <a:endParaRPr lang="el-GR" dirty="0"/>
          </a:p>
        </p:txBody>
      </p:sp>
    </p:spTree>
    <p:extLst>
      <p:ext uri="{BB962C8B-B14F-4D97-AF65-F5344CB8AC3E}">
        <p14:creationId xmlns:p14="http://schemas.microsoft.com/office/powerpoint/2010/main" val="3343650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806824"/>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900954"/>
            <a:ext cx="10515600" cy="5795681"/>
          </a:xfrm>
        </p:spPr>
        <p:txBody>
          <a:bodyPr/>
          <a:lstStyle/>
          <a:p>
            <a:r>
              <a:rPr lang="el-GR" dirty="0" smtClean="0"/>
              <a:t>Η μεγάλη πρωτοτυπία του Αριστοτέλη είναι στον τομέα της μεθοδολογίας (αριστοτελική </a:t>
            </a:r>
            <a:r>
              <a:rPr lang="el-GR" i="1" dirty="0" smtClean="0"/>
              <a:t>συλλογιστική</a:t>
            </a:r>
            <a:r>
              <a:rPr lang="el-GR" dirty="0" smtClean="0"/>
              <a:t>)</a:t>
            </a:r>
          </a:p>
          <a:p>
            <a:r>
              <a:rPr lang="el-GR" dirty="0" smtClean="0"/>
              <a:t>Η </a:t>
            </a:r>
            <a:r>
              <a:rPr lang="el-GR" i="1" dirty="0" smtClean="0"/>
              <a:t>ἀκρασία</a:t>
            </a:r>
            <a:r>
              <a:rPr lang="el-GR" dirty="0" smtClean="0"/>
              <a:t> και η</a:t>
            </a:r>
            <a:r>
              <a:rPr lang="el-GR" i="1" dirty="0" smtClean="0"/>
              <a:t> ἐγκράτεια </a:t>
            </a:r>
            <a:r>
              <a:rPr lang="el-GR" dirty="0" smtClean="0"/>
              <a:t>είναι οι δύο τρόποι συμπεριφοράς που παίζουν σημαντικό ρόλο στην φιλοσοφία του Αριστοτέλη</a:t>
            </a:r>
          </a:p>
          <a:p>
            <a:r>
              <a:rPr lang="el-GR" dirty="0" smtClean="0"/>
              <a:t>Αποδεικνύει ότι η αγωγή του </a:t>
            </a:r>
            <a:r>
              <a:rPr lang="el-GR" i="1" dirty="0" smtClean="0"/>
              <a:t>ἀλόγου </a:t>
            </a:r>
            <a:r>
              <a:rPr lang="el-GR" dirty="0" smtClean="0"/>
              <a:t>γίνεται με την άσκηση και την οικείωση. Το αποτέλεσμα είναι </a:t>
            </a:r>
            <a:r>
              <a:rPr lang="el-GR" i="1" dirty="0" smtClean="0"/>
              <a:t>ἒθος</a:t>
            </a:r>
            <a:r>
              <a:rPr lang="el-GR" dirty="0" smtClean="0"/>
              <a:t>, στάση ζωής και όχι γνώση</a:t>
            </a:r>
          </a:p>
          <a:p>
            <a:r>
              <a:rPr lang="el-GR" dirty="0" smtClean="0"/>
              <a:t>Ο Αριστοτέλης διαχωρίζει το αγαθό σε πολλά διαφορετικά αγαθά ανάλογα με το είδος της δραστηριότητας του ανθρώπου και αναγνωρίζει ως κοινό χαρακτηριστικό το ότι είναι αντικείμενα ελεύθερης επιλογής, </a:t>
            </a:r>
            <a:r>
              <a:rPr lang="el-GR" i="1" dirty="0" smtClean="0"/>
              <a:t>αἰρετά </a:t>
            </a:r>
            <a:endParaRPr lang="el-GR" dirty="0" smtClean="0"/>
          </a:p>
          <a:p>
            <a:r>
              <a:rPr lang="el-GR" dirty="0" smtClean="0"/>
              <a:t>Η ηθική του Αριστοτέλη είναι τελολογική και κάθε αγαθή πράξη οδηγεί στο ανθρώπινο αγαθό το οποίο ερευνά η πολιτική επιστήμη</a:t>
            </a:r>
          </a:p>
        </p:txBody>
      </p:sp>
    </p:spTree>
    <p:extLst>
      <p:ext uri="{BB962C8B-B14F-4D97-AF65-F5344CB8AC3E}">
        <p14:creationId xmlns:p14="http://schemas.microsoft.com/office/powerpoint/2010/main" val="2441144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29"/>
            <a:ext cx="10515600" cy="847165"/>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941294"/>
            <a:ext cx="10515600" cy="5755341"/>
          </a:xfrm>
        </p:spPr>
        <p:txBody>
          <a:bodyPr/>
          <a:lstStyle/>
          <a:p>
            <a:r>
              <a:rPr lang="el-GR" dirty="0" smtClean="0"/>
              <a:t>Σύμφωνα με τον Αριστοτέλη τα πάντα τείνουν στην πραγματοποίηση ενός σκοπού</a:t>
            </a:r>
          </a:p>
          <a:p>
            <a:r>
              <a:rPr lang="el-GR" dirty="0" smtClean="0"/>
              <a:t>Ο τελικός σκοπός είναι το </a:t>
            </a:r>
            <a:r>
              <a:rPr lang="el-GR" i="1" dirty="0" smtClean="0"/>
              <a:t>ἀγαθόν</a:t>
            </a:r>
          </a:p>
          <a:p>
            <a:r>
              <a:rPr lang="el-GR" dirty="0" smtClean="0"/>
              <a:t>Οι άνθρωποι επιλέγουν ανάμεσα σε τέσσερις βασικούς τρόπους ζωής: την </a:t>
            </a:r>
            <a:r>
              <a:rPr lang="el-GR" b="1" dirty="0" smtClean="0"/>
              <a:t>ηδονή</a:t>
            </a:r>
            <a:r>
              <a:rPr lang="el-GR" dirty="0" smtClean="0"/>
              <a:t>, που επιλέγουν οι περισσότεροι, την </a:t>
            </a:r>
            <a:r>
              <a:rPr lang="el-GR" b="1" dirty="0" smtClean="0"/>
              <a:t>τιμή</a:t>
            </a:r>
            <a:r>
              <a:rPr lang="el-GR" dirty="0" smtClean="0"/>
              <a:t> που είναι το αντικείμενο της πολιτικής ζωής, τον </a:t>
            </a:r>
            <a:r>
              <a:rPr lang="el-GR" b="1" dirty="0" smtClean="0"/>
              <a:t>πλούτο</a:t>
            </a:r>
            <a:r>
              <a:rPr lang="el-GR" dirty="0" smtClean="0"/>
              <a:t> και τα υλικά αγαθά αλλά </a:t>
            </a:r>
            <a:r>
              <a:rPr lang="el-GR" i="1" dirty="0" smtClean="0"/>
              <a:t>εὐδαίμων</a:t>
            </a:r>
            <a:r>
              <a:rPr lang="el-GR" dirty="0" smtClean="0"/>
              <a:t> είναι ο άνθρωπος που έρχεται σε επαφη με την λογική φύση του, την </a:t>
            </a:r>
            <a:r>
              <a:rPr lang="el-GR" b="1" dirty="0" smtClean="0"/>
              <a:t>νόηση</a:t>
            </a:r>
            <a:r>
              <a:rPr lang="el-GR" dirty="0" smtClean="0"/>
              <a:t>.</a:t>
            </a:r>
          </a:p>
          <a:p>
            <a:r>
              <a:rPr lang="el-GR" dirty="0" smtClean="0"/>
              <a:t>Ο Αριστοτέλης δεν απορρίπτει τα υλικά αγαθά, τα θεωρεί απαραίτητα για μια ευτυχισμένη ζωή </a:t>
            </a:r>
          </a:p>
          <a:p>
            <a:r>
              <a:rPr lang="el-GR" dirty="0" smtClean="0"/>
              <a:t>Οι αρετές διακρίνονται σε ηθικές και διανοητικές: οι διανοητικές οφείλονται στην μάθηση και θέλουν χρόνο να αναπτυχθούν ενώ οι ηθικές είναι αποτέλεσμα συνήθειας</a:t>
            </a:r>
          </a:p>
          <a:p>
            <a:endParaRPr lang="el-GR" dirty="0"/>
          </a:p>
        </p:txBody>
      </p:sp>
    </p:spTree>
    <p:extLst>
      <p:ext uri="{BB962C8B-B14F-4D97-AF65-F5344CB8AC3E}">
        <p14:creationId xmlns:p14="http://schemas.microsoft.com/office/powerpoint/2010/main" val="31153675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024"/>
            <a:ext cx="10515600" cy="806824"/>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927848"/>
            <a:ext cx="10515600" cy="5809128"/>
          </a:xfrm>
        </p:spPr>
        <p:txBody>
          <a:bodyPr/>
          <a:lstStyle/>
          <a:p>
            <a:pPr>
              <a:buFont typeface="Wingdings" panose="05000000000000000000" pitchFamily="2" charset="2"/>
              <a:buChar char="Ø"/>
            </a:pPr>
            <a:r>
              <a:rPr lang="el-GR" dirty="0" smtClean="0"/>
              <a:t> Οι ηθικές αρετές είναι αποτέλεσμα εθισμού δεν είναι έμφυτες αλλά δεν είναι και αντίθετες στην φύση μας, είμαστε επιδεκτικοί στις αρετές και μόνο με την διαδικασία του </a:t>
            </a:r>
            <a:r>
              <a:rPr lang="el-GR" i="1" dirty="0" smtClean="0"/>
              <a:t>ἒθους</a:t>
            </a:r>
            <a:r>
              <a:rPr lang="el-GR" dirty="0" smtClean="0"/>
              <a:t> γινόμαστε τέλειοι σε αυτές</a:t>
            </a:r>
          </a:p>
          <a:p>
            <a:pPr>
              <a:buFont typeface="Wingdings" panose="05000000000000000000" pitchFamily="2" charset="2"/>
              <a:buChar char="Ø"/>
            </a:pPr>
            <a:r>
              <a:rPr lang="el-GR" dirty="0"/>
              <a:t> </a:t>
            </a:r>
            <a:r>
              <a:rPr lang="el-GR" dirty="0" smtClean="0"/>
              <a:t>Οι κυριοι τρόποι ζωής είναι τρεις: </a:t>
            </a:r>
            <a:r>
              <a:rPr lang="el-GR" i="1" dirty="0" smtClean="0"/>
              <a:t>τὰ πάθη</a:t>
            </a:r>
            <a:r>
              <a:rPr lang="el-GR" dirty="0" smtClean="0"/>
              <a:t>,</a:t>
            </a:r>
            <a:r>
              <a:rPr lang="el-GR" i="1" dirty="0" smtClean="0"/>
              <a:t>αἱ δυνάμεις </a:t>
            </a:r>
            <a:r>
              <a:rPr lang="el-GR" dirty="0" smtClean="0"/>
              <a:t>και </a:t>
            </a:r>
            <a:r>
              <a:rPr lang="el-GR" i="1" dirty="0" smtClean="0"/>
              <a:t>αἱ ἓξεις</a:t>
            </a:r>
          </a:p>
          <a:p>
            <a:pPr>
              <a:buFont typeface="Wingdings" panose="05000000000000000000" pitchFamily="2" charset="2"/>
              <a:buChar char="Ø"/>
            </a:pPr>
            <a:r>
              <a:rPr lang="el-GR" i="1" dirty="0" smtClean="0"/>
              <a:t> </a:t>
            </a:r>
            <a:r>
              <a:rPr lang="el-GR" dirty="0" smtClean="0"/>
              <a:t>Η αρετή είναι </a:t>
            </a:r>
            <a:r>
              <a:rPr lang="el-GR" i="1" dirty="0" smtClean="0"/>
              <a:t>ἓξις </a:t>
            </a:r>
            <a:r>
              <a:rPr lang="el-GR" dirty="0" smtClean="0"/>
              <a:t>και οφείλεται σε μία μεσότητα σε σχέση μ’ εμάς</a:t>
            </a:r>
          </a:p>
          <a:p>
            <a:pPr>
              <a:buFont typeface="Wingdings" panose="05000000000000000000" pitchFamily="2" charset="2"/>
              <a:buChar char="Ø"/>
            </a:pPr>
            <a:r>
              <a:rPr lang="el-GR" i="1" dirty="0"/>
              <a:t> </a:t>
            </a:r>
            <a:r>
              <a:rPr lang="el-GR" dirty="0" smtClean="0"/>
              <a:t>Τρία τα χαρακτηριστικά της αρετής: η ελεύθερη επιλογή, η σχετική μ’εμάς μεσότητα και η μεσότητα με βάση την λογική και με μέτρο τον φρόνιμο άνθρωπο</a:t>
            </a:r>
          </a:p>
          <a:p>
            <a:pPr>
              <a:buFont typeface="Wingdings" panose="05000000000000000000" pitchFamily="2" charset="2"/>
              <a:buChar char="v"/>
            </a:pPr>
            <a:r>
              <a:rPr lang="el-GR" i="1" dirty="0" smtClean="0"/>
              <a:t> </a:t>
            </a:r>
            <a:r>
              <a:rPr lang="el-GR" dirty="0" smtClean="0"/>
              <a:t>Κατά τη θεωρία της μεσότητας ό,τι υπάρχει στον σωστό βαθμό είναι αρετή ενώ όταν κάτι υπάρχει σε υπερβολή ή έλλειωη είναι ελάττωμα</a:t>
            </a:r>
          </a:p>
          <a:p>
            <a:pPr>
              <a:buFont typeface="Wingdings" panose="05000000000000000000" pitchFamily="2" charset="2"/>
              <a:buChar char="Ø"/>
            </a:pPr>
            <a:r>
              <a:rPr lang="el-GR" i="1" dirty="0" smtClean="0"/>
              <a:t> </a:t>
            </a:r>
            <a:r>
              <a:rPr lang="el-GR" dirty="0" smtClean="0"/>
              <a:t>Μεσότης είναι το σωστό μέτρο ανάμεσα σε δύο ακρότητες</a:t>
            </a:r>
            <a:endParaRPr lang="el-GR" i="1" dirty="0"/>
          </a:p>
        </p:txBody>
      </p:sp>
    </p:spTree>
    <p:extLst>
      <p:ext uri="{BB962C8B-B14F-4D97-AF65-F5344CB8AC3E}">
        <p14:creationId xmlns:p14="http://schemas.microsoft.com/office/powerpoint/2010/main" val="377113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210235"/>
          </a:xfrm>
        </p:spPr>
        <p:txBody>
          <a:bodyPr>
            <a:normAutofit/>
          </a:bodyPr>
          <a:lstStyle/>
          <a:p>
            <a:pPr algn="ctr"/>
            <a:r>
              <a:rPr lang="el-GR" sz="3200" b="1" dirty="0" smtClean="0"/>
              <a:t>ΗΡΑΚΛΕΙΤΟΣ</a:t>
            </a:r>
            <a:endParaRPr lang="el-GR" sz="3200" b="1" dirty="0"/>
          </a:p>
        </p:txBody>
      </p:sp>
      <p:sp>
        <p:nvSpPr>
          <p:cNvPr id="3" name="Content Placeholder 2"/>
          <p:cNvSpPr>
            <a:spLocks noGrp="1"/>
          </p:cNvSpPr>
          <p:nvPr>
            <p:ph idx="1"/>
          </p:nvPr>
        </p:nvSpPr>
        <p:spPr>
          <a:xfrm>
            <a:off x="838200" y="968188"/>
            <a:ext cx="10515600" cy="5741893"/>
          </a:xfrm>
        </p:spPr>
        <p:txBody>
          <a:bodyPr>
            <a:normAutofit/>
          </a:bodyPr>
          <a:lstStyle/>
          <a:p>
            <a:r>
              <a:rPr lang="el-GR" dirty="0" smtClean="0"/>
              <a:t>Γεννήθηκε στην Έφεσο γύρω στο 540 π.Χ. και είναι σύγχρονος του Ξενοφάνη, του Παρμενίδη και του Εμπεδοκλή</a:t>
            </a:r>
          </a:p>
          <a:p>
            <a:r>
              <a:rPr lang="el-GR" dirty="0" smtClean="0"/>
              <a:t>Διαθέτουμε πολύ λίγα αποσπάσματα από το έργο του και γι αυτό δεν  μπορούμε να αντιληφθούμε καθαρά τις σκέψεις του. Ο ίδιος εκφράζεται υποτιμητικά για τους συνανθρώπους του με ύφος υπεροπτικό και προφητικό</a:t>
            </a:r>
          </a:p>
          <a:p>
            <a:r>
              <a:rPr lang="el-GR" dirty="0" smtClean="0"/>
              <a:t>Ο Κόσμος ως κύκλος συνεχών αλλαγών με αντιθέσεις από αντιμαχόμενα ζεύγη: πόλεμος/ειρήνη, ημέρα/νύχτα, αθάνατοι/θνητοί, καλό/κακό κλπ. Από τις αντιθέσεις αυτές προέρχεται η ενότητα και η αρμονία</a:t>
            </a:r>
          </a:p>
          <a:p>
            <a:r>
              <a:rPr lang="el-GR" dirty="0" smtClean="0"/>
              <a:t>Η ενότητα επιτυγχάνεται από αυτό που ο ίδιος ονομάζει </a:t>
            </a:r>
            <a:r>
              <a:rPr lang="el-GR" i="1" dirty="0" smtClean="0"/>
              <a:t>Λόγο </a:t>
            </a:r>
          </a:p>
          <a:p>
            <a:r>
              <a:rPr lang="el-GR" dirty="0" smtClean="0"/>
              <a:t>Τον κοσμικό λόγο τον φαντάζεται δεμένο μ΄ένα ορισμένο υλικό υποκείμενο τη </a:t>
            </a:r>
            <a:r>
              <a:rPr lang="el-GR" i="1" dirty="0" smtClean="0"/>
              <a:t>φωτιά, πῦρ άείζωον</a:t>
            </a:r>
            <a:endParaRPr lang="en-US" dirty="0" smtClean="0"/>
          </a:p>
          <a:p>
            <a:endParaRPr lang="el-GR" dirty="0" smtClean="0"/>
          </a:p>
          <a:p>
            <a:endParaRPr lang="el-GR" dirty="0"/>
          </a:p>
        </p:txBody>
      </p:sp>
    </p:spTree>
    <p:extLst>
      <p:ext uri="{BB962C8B-B14F-4D97-AF65-F5344CB8AC3E}">
        <p14:creationId xmlns:p14="http://schemas.microsoft.com/office/powerpoint/2010/main" val="1577908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833718"/>
          </a:xfrm>
        </p:spPr>
        <p:txBody>
          <a:bodyPr>
            <a:normAutofit/>
          </a:bodyPr>
          <a:lstStyle/>
          <a:p>
            <a:pPr algn="ctr"/>
            <a:r>
              <a:rPr lang="el-GR" sz="3200" b="1" dirty="0" smtClean="0"/>
              <a:t>ΑΡΙΣΤΟΤΕΛΗΣ </a:t>
            </a:r>
            <a:endParaRPr lang="el-GR" sz="3200" b="1" dirty="0"/>
          </a:p>
        </p:txBody>
      </p:sp>
      <p:sp>
        <p:nvSpPr>
          <p:cNvPr id="3" name="Content Placeholder 2"/>
          <p:cNvSpPr>
            <a:spLocks noGrp="1"/>
          </p:cNvSpPr>
          <p:nvPr>
            <p:ph idx="1"/>
          </p:nvPr>
        </p:nvSpPr>
        <p:spPr>
          <a:xfrm>
            <a:off x="838200" y="927848"/>
            <a:ext cx="10515600" cy="5741893"/>
          </a:xfrm>
        </p:spPr>
        <p:txBody>
          <a:bodyPr>
            <a:normAutofit fontScale="92500" lnSpcReduction="10000"/>
          </a:bodyPr>
          <a:lstStyle/>
          <a:p>
            <a:r>
              <a:rPr lang="el-GR" dirty="0" smtClean="0"/>
              <a:t>Κεντρικό ρόλο στην φιλοσοφία του Αριστοτέλη έχει ο </a:t>
            </a:r>
            <a:r>
              <a:rPr lang="el-GR" i="1" dirty="0" smtClean="0"/>
              <a:t>ὀρθὸς λόγος</a:t>
            </a:r>
            <a:endParaRPr lang="el-GR" dirty="0" smtClean="0"/>
          </a:p>
          <a:p>
            <a:r>
              <a:rPr lang="el-GR" dirty="0" smtClean="0"/>
              <a:t>Ο Αριστοτέλης εκπροσωπεί την θετικιστική πλευρά στο πνεύμα των αρχαίων Ελλήνων </a:t>
            </a:r>
          </a:p>
          <a:p>
            <a:r>
              <a:rPr lang="el-GR" dirty="0" smtClean="0"/>
              <a:t>Η </a:t>
            </a:r>
            <a:r>
              <a:rPr lang="el-GR" i="1" dirty="0" smtClean="0"/>
              <a:t>φρόνησις </a:t>
            </a:r>
            <a:r>
              <a:rPr lang="el-GR" dirty="0" smtClean="0"/>
              <a:t>αποτελεί απαραίτητη προϋπόθεση για την κατάκτηση της αρετής γιατί απαιτείται άσκηση της κρίσης για την εξεύτρεση του μέτρου</a:t>
            </a:r>
          </a:p>
          <a:p>
            <a:r>
              <a:rPr lang="el-GR" dirty="0" smtClean="0"/>
              <a:t>Η </a:t>
            </a:r>
            <a:r>
              <a:rPr lang="el-GR" i="1" dirty="0" smtClean="0"/>
              <a:t>βούλευσις </a:t>
            </a:r>
            <a:r>
              <a:rPr lang="el-GR" dirty="0" smtClean="0"/>
              <a:t>βοηθάει στο να εφαρμοστεί η η φρόνηση και η </a:t>
            </a:r>
            <a:r>
              <a:rPr lang="el-GR" i="1" dirty="0" smtClean="0"/>
              <a:t>κρίσις </a:t>
            </a:r>
            <a:r>
              <a:rPr lang="el-GR" dirty="0" smtClean="0"/>
              <a:t>στην αναγνώριση της καλύτερης εναλλακτικής πράξης σε σχέση με κάποιαν άλλη</a:t>
            </a:r>
          </a:p>
          <a:p>
            <a:pPr>
              <a:buFont typeface="Wingdings" panose="05000000000000000000" pitchFamily="2" charset="2"/>
              <a:buChar char="Ø"/>
            </a:pPr>
            <a:r>
              <a:rPr lang="el-GR" i="1" dirty="0" smtClean="0"/>
              <a:t> </a:t>
            </a:r>
            <a:r>
              <a:rPr lang="el-GR" dirty="0"/>
              <a:t>Τ</a:t>
            </a:r>
            <a:r>
              <a:rPr lang="el-GR" dirty="0" smtClean="0"/>
              <a:t>ο άτομο οδηγείται στην προαίρεση, την κατά προτίμησιν επιλογή</a:t>
            </a:r>
          </a:p>
          <a:p>
            <a:pPr>
              <a:buFont typeface="Wingdings" panose="05000000000000000000" pitchFamily="2" charset="2"/>
              <a:buChar char="Ø"/>
            </a:pPr>
            <a:r>
              <a:rPr lang="el-GR" i="1" dirty="0"/>
              <a:t> </a:t>
            </a:r>
            <a:r>
              <a:rPr lang="el-GR" dirty="0" smtClean="0"/>
              <a:t>Τέλος, οδηγείται στην εφαρμογή της φρόνησης, στην </a:t>
            </a:r>
            <a:r>
              <a:rPr lang="el-GR" i="1" dirty="0" smtClean="0"/>
              <a:t>πρᾶξιν </a:t>
            </a:r>
            <a:endParaRPr lang="el-GR" dirty="0" smtClean="0"/>
          </a:p>
          <a:p>
            <a:pPr>
              <a:buFont typeface="Wingdings" panose="05000000000000000000" pitchFamily="2" charset="2"/>
              <a:buChar char="Ø"/>
            </a:pPr>
            <a:r>
              <a:rPr lang="el-GR" i="1" dirty="0"/>
              <a:t> </a:t>
            </a:r>
            <a:r>
              <a:rPr lang="el-GR" dirty="0" smtClean="0"/>
              <a:t>Σύμφωνα με τον Αριστοτέλη μόνο αυτός που ενεργεί πάντοτε </a:t>
            </a:r>
            <a:r>
              <a:rPr lang="el-GR" i="1" dirty="0" smtClean="0"/>
              <a:t>κατὰ προαίρεσιν </a:t>
            </a:r>
            <a:r>
              <a:rPr lang="el-GR" dirty="0" smtClean="0"/>
              <a:t>και έχει ως στόχο του το καλό, είναι ενάρετος άνθρωπος</a:t>
            </a:r>
          </a:p>
          <a:p>
            <a:pPr>
              <a:buFont typeface="Wingdings" panose="05000000000000000000" pitchFamily="2" charset="2"/>
              <a:buChar char="Ø"/>
            </a:pPr>
            <a:r>
              <a:rPr lang="el-GR" dirty="0"/>
              <a:t> </a:t>
            </a:r>
            <a:r>
              <a:rPr lang="el-GR" dirty="0" smtClean="0"/>
              <a:t>Ο άνθρωπος πράττει εκούσια και έχει ο ίδιος την ευθύνη των επιλογών του</a:t>
            </a:r>
            <a:endParaRPr lang="el-GR" i="1" dirty="0" smtClean="0"/>
          </a:p>
        </p:txBody>
      </p:sp>
    </p:spTree>
    <p:extLst>
      <p:ext uri="{BB962C8B-B14F-4D97-AF65-F5344CB8AC3E}">
        <p14:creationId xmlns:p14="http://schemas.microsoft.com/office/powerpoint/2010/main" val="6994210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399"/>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914400"/>
            <a:ext cx="10515600" cy="5836024"/>
          </a:xfrm>
        </p:spPr>
        <p:txBody>
          <a:bodyPr/>
          <a:lstStyle/>
          <a:p>
            <a:r>
              <a:rPr lang="el-GR" dirty="0" smtClean="0"/>
              <a:t>Η δικαιοσύνη σύμφωνα με τον Αριστοτέλη διακρίνεται σε τρία είδη:</a:t>
            </a:r>
          </a:p>
          <a:p>
            <a:pPr>
              <a:buFont typeface="Wingdings" panose="05000000000000000000" pitchFamily="2" charset="2"/>
              <a:buChar char="ü"/>
            </a:pPr>
            <a:r>
              <a:rPr lang="el-GR" dirty="0" smtClean="0"/>
              <a:t> την διανεμητική: κατανέμει τα εξωτερικά αγαθά της τιμής και του χρήματος</a:t>
            </a:r>
          </a:p>
          <a:p>
            <a:pPr>
              <a:buFont typeface="Wingdings" panose="05000000000000000000" pitchFamily="2" charset="2"/>
              <a:buChar char="ü"/>
            </a:pPr>
            <a:r>
              <a:rPr lang="el-GR" dirty="0" smtClean="0"/>
              <a:t>Την διορθωτική: α. εκούσιες συναλλαγές (πωλήσεις, δανεισμοί κλπ)</a:t>
            </a:r>
          </a:p>
          <a:p>
            <a:pPr marL="0" indent="0">
              <a:buNone/>
            </a:pPr>
            <a:r>
              <a:rPr lang="el-GR" dirty="0" smtClean="0"/>
              <a:t>β. ακούσιες συναλλαγές ( κλοπή, σωματική κακοποίηση κλπ)</a:t>
            </a:r>
          </a:p>
          <a:p>
            <a:pPr>
              <a:buFont typeface="Wingdings" panose="05000000000000000000" pitchFamily="2" charset="2"/>
              <a:buChar char="ü"/>
            </a:pPr>
            <a:r>
              <a:rPr lang="el-GR" dirty="0" smtClean="0"/>
              <a:t> την δικαιοσύνη της αναλογικής αμοιβαιότητας: αυτή βασίζεται στην ελεύθερη βούληση των μελών της πολιτικής κοινωνίας και όχι στα όργανα της δικαστικής εξουσίας όπως οι προηγούμενες</a:t>
            </a:r>
            <a:endParaRPr lang="en-US" dirty="0" smtClean="0"/>
          </a:p>
          <a:p>
            <a:r>
              <a:rPr lang="el-GR" dirty="0" smtClean="0"/>
              <a:t>Μεσότητα στην δικαιοσύνη: η δικαιοσύνη βρίσκεται ανάμεσα στο </a:t>
            </a:r>
            <a:r>
              <a:rPr lang="el-GR" i="1" dirty="0" smtClean="0"/>
              <a:t>ἀδικεῖν</a:t>
            </a:r>
            <a:r>
              <a:rPr lang="el-GR" dirty="0" smtClean="0"/>
              <a:t> και στο </a:t>
            </a:r>
            <a:r>
              <a:rPr lang="el-GR" i="1" dirty="0" smtClean="0"/>
              <a:t>ἀδικεῖσθαι  </a:t>
            </a:r>
          </a:p>
          <a:p>
            <a:r>
              <a:rPr lang="el-GR" dirty="0" smtClean="0"/>
              <a:t>Βασική προϋπόθεση για την απονομή της δικαιοσύνης είναι η επιείκεια</a:t>
            </a:r>
          </a:p>
          <a:p>
            <a:pPr>
              <a:buFont typeface="Wingdings" panose="05000000000000000000" pitchFamily="2" charset="2"/>
              <a:buChar char="ü"/>
            </a:pPr>
            <a:endParaRPr lang="el-GR" dirty="0" smtClean="0"/>
          </a:p>
        </p:txBody>
      </p:sp>
    </p:spTree>
    <p:extLst>
      <p:ext uri="{BB962C8B-B14F-4D97-AF65-F5344CB8AC3E}">
        <p14:creationId xmlns:p14="http://schemas.microsoft.com/office/powerpoint/2010/main" val="26456856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2317"/>
          </a:xfrm>
        </p:spPr>
        <p:txBody>
          <a:bodyPr>
            <a:normAutofit/>
          </a:bodyPr>
          <a:lstStyle/>
          <a:p>
            <a:pPr algn="ctr"/>
            <a:r>
              <a:rPr lang="el-GR" sz="3200" b="1" dirty="0" smtClean="0"/>
              <a:t>ΑΡΙΣΤΟΤΕΛΗΣ</a:t>
            </a:r>
            <a:endParaRPr lang="el-GR" sz="3200" b="1" dirty="0"/>
          </a:p>
        </p:txBody>
      </p:sp>
      <p:sp>
        <p:nvSpPr>
          <p:cNvPr id="3" name="Content Placeholder 2"/>
          <p:cNvSpPr>
            <a:spLocks noGrp="1"/>
          </p:cNvSpPr>
          <p:nvPr>
            <p:ph idx="1"/>
          </p:nvPr>
        </p:nvSpPr>
        <p:spPr>
          <a:xfrm>
            <a:off x="838200" y="1062318"/>
            <a:ext cx="10515600" cy="5674658"/>
          </a:xfrm>
        </p:spPr>
        <p:txBody>
          <a:bodyPr>
            <a:normAutofit/>
          </a:bodyPr>
          <a:lstStyle/>
          <a:p>
            <a:r>
              <a:rPr lang="el-GR" dirty="0" smtClean="0"/>
              <a:t>Η φιλία κατέχει ιδιαίτερη θέση στο σύστημα αρετών του Αριστοτέλη καθώς έχει ως κίνητρο την αμοιβαία ευχαρίστηση και χαρακτηρίζεται από ανιδιοτέλεια και συμπάθεια</a:t>
            </a:r>
          </a:p>
          <a:p>
            <a:r>
              <a:rPr lang="el-GR" dirty="0" smtClean="0"/>
              <a:t>Η έννοια της ηδονής συνδέεται με την διανοητική δράση του ανθρώπου και τον οδηγεί στην πνευματική ευδαιμονία </a:t>
            </a:r>
          </a:p>
          <a:p>
            <a:r>
              <a:rPr lang="el-GR" dirty="0" smtClean="0"/>
              <a:t>Η διανοητική ενέργεια του σοφού ανθρώπου είναι η μόνη ενέργεια που οδηγεί στην ύψιστη μορφή ευδαιμονίας </a:t>
            </a:r>
          </a:p>
          <a:p>
            <a:pPr>
              <a:buFont typeface="Wingdings" panose="05000000000000000000" pitchFamily="2" charset="2"/>
              <a:buChar char="Ø"/>
            </a:pPr>
            <a:r>
              <a:rPr lang="el-GR" dirty="0" smtClean="0"/>
              <a:t> Η ευδαιμονία είναι ενέργεια σύμφωνη προς την αρετή του νου</a:t>
            </a:r>
          </a:p>
          <a:p>
            <a:pPr>
              <a:buFont typeface="Wingdings" panose="05000000000000000000" pitchFamily="2" charset="2"/>
              <a:buChar char="Ø"/>
            </a:pPr>
            <a:r>
              <a:rPr lang="el-GR" dirty="0" smtClean="0"/>
              <a:t> Η γνώση είναι δυνατότητα, </a:t>
            </a:r>
            <a:r>
              <a:rPr lang="el-GR" i="1" dirty="0" smtClean="0"/>
              <a:t>δύναμις</a:t>
            </a:r>
            <a:r>
              <a:rPr lang="el-GR" dirty="0" smtClean="0"/>
              <a:t>, θεωρία, η απολαυστικότερη ενέργεια του νου, </a:t>
            </a:r>
            <a:r>
              <a:rPr lang="el-GR" i="1" dirty="0" smtClean="0"/>
              <a:t>θεωρητική ενέργεια</a:t>
            </a:r>
          </a:p>
          <a:p>
            <a:pPr>
              <a:buFont typeface="Wingdings" panose="05000000000000000000" pitchFamily="2" charset="2"/>
              <a:buChar char="Ø"/>
            </a:pPr>
            <a:r>
              <a:rPr lang="el-GR" i="1" dirty="0"/>
              <a:t> </a:t>
            </a:r>
            <a:r>
              <a:rPr lang="el-GR" dirty="0" smtClean="0"/>
              <a:t>Μόνο οι πολύ αξιόλογοι άνθρωποι μπορούν να φτάσουν στην ύψιστη μορφή ευδαιμονίας</a:t>
            </a:r>
          </a:p>
          <a:p>
            <a:pPr marL="0" indent="0">
              <a:buNone/>
            </a:pPr>
            <a:endParaRPr lang="el-GR" i="1" dirty="0"/>
          </a:p>
        </p:txBody>
      </p:sp>
    </p:spTree>
    <p:extLst>
      <p:ext uri="{BB962C8B-B14F-4D97-AF65-F5344CB8AC3E}">
        <p14:creationId xmlns:p14="http://schemas.microsoft.com/office/powerpoint/2010/main" val="56746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20271"/>
          </a:xfrm>
        </p:spPr>
        <p:txBody>
          <a:bodyPr>
            <a:normAutofit/>
          </a:bodyPr>
          <a:lstStyle/>
          <a:p>
            <a:pPr algn="ctr"/>
            <a:r>
              <a:rPr lang="el-GR" sz="3200" b="1" dirty="0" smtClean="0"/>
              <a:t>ΗΡΑΚΛΕΙΤΟΣ</a:t>
            </a:r>
            <a:endParaRPr lang="el-GR" sz="3200" b="1" dirty="0"/>
          </a:p>
        </p:txBody>
      </p:sp>
      <p:sp>
        <p:nvSpPr>
          <p:cNvPr id="3" name="Content Placeholder 2"/>
          <p:cNvSpPr>
            <a:spLocks noGrp="1"/>
          </p:cNvSpPr>
          <p:nvPr>
            <p:ph idx="1"/>
          </p:nvPr>
        </p:nvSpPr>
        <p:spPr>
          <a:xfrm>
            <a:off x="838200" y="927847"/>
            <a:ext cx="10515600" cy="5930152"/>
          </a:xfrm>
        </p:spPr>
        <p:txBody>
          <a:bodyPr>
            <a:normAutofit/>
          </a:bodyPr>
          <a:lstStyle/>
          <a:p>
            <a:r>
              <a:rPr lang="el-GR" dirty="0" smtClean="0"/>
              <a:t> Ο άνθρωπος είναι ένα σύνολο που αποτελεί  μέρος ενός ευρύτερου συνόλου, είναι μέρος του Σύμπαντος</a:t>
            </a:r>
          </a:p>
          <a:p>
            <a:r>
              <a:rPr lang="el-GR" dirty="0" smtClean="0"/>
              <a:t>Δίδαξε το </a:t>
            </a:r>
            <a:r>
              <a:rPr lang="el-GR" i="1" dirty="0"/>
              <a:t>γνῶθι </a:t>
            </a:r>
            <a:r>
              <a:rPr lang="el-GR" i="1" dirty="0" smtClean="0"/>
              <a:t>σαὐτόν </a:t>
            </a:r>
            <a:r>
              <a:rPr lang="el-GR" dirty="0" smtClean="0"/>
              <a:t>που ξαναβρίσκουμε αργότερα στην σωκρατική φιλοσοφία</a:t>
            </a:r>
          </a:p>
          <a:p>
            <a:r>
              <a:rPr lang="el-GR" i="1" dirty="0" smtClean="0"/>
              <a:t> </a:t>
            </a:r>
            <a:r>
              <a:rPr lang="el-GR" dirty="0" smtClean="0"/>
              <a:t>Ο Λόγος είναι απαραίτητος για τον Ηράκλειτο. Ο λόγος του στοχαστή μοιάζει να είναι θεϊκός νόμος</a:t>
            </a:r>
          </a:p>
          <a:p>
            <a:r>
              <a:rPr lang="el-GR" dirty="0" smtClean="0"/>
              <a:t> Όλα τα φαινόμενα είναι διαμάχη ή συμφωνία </a:t>
            </a:r>
          </a:p>
          <a:p>
            <a:pPr marL="0" indent="0" algn="ctr">
              <a:buNone/>
            </a:pPr>
            <a:r>
              <a:rPr lang="el-GR" sz="2000" i="1" dirty="0"/>
              <a:t>Πόλεμος πάντων μὲν πατήρ ἐστι, πάντων δὲ </a:t>
            </a:r>
            <a:endParaRPr lang="el-GR" sz="2000" dirty="0"/>
          </a:p>
          <a:p>
            <a:pPr marL="0" indent="0" algn="ctr">
              <a:buNone/>
            </a:pPr>
            <a:r>
              <a:rPr lang="el-GR" sz="2000" i="1" dirty="0"/>
              <a:t>βασιλεύς, καὶ τοὺς μὲν θεοὺς ἔδειξε τοὺς δὲ ἀνθρώπους, </a:t>
            </a:r>
            <a:endParaRPr lang="el-GR" sz="2000" dirty="0"/>
          </a:p>
          <a:p>
            <a:pPr marL="0" indent="0" algn="ctr">
              <a:buNone/>
            </a:pPr>
            <a:r>
              <a:rPr lang="el-GR" sz="2000" i="1" dirty="0"/>
              <a:t>τοὺς μὲν δούλους ἐποίησε τοὺς δὲ ἐλευθέρους. </a:t>
            </a:r>
            <a:endParaRPr lang="el-GR" sz="2000" dirty="0"/>
          </a:p>
          <a:p>
            <a:pPr marL="0" indent="0" algn="ctr">
              <a:buNone/>
            </a:pPr>
            <a:r>
              <a:rPr lang="el-GR" sz="2000" i="1" dirty="0"/>
              <a:t> </a:t>
            </a:r>
            <a:endParaRPr lang="el-GR" sz="2000" dirty="0"/>
          </a:p>
          <a:p>
            <a:pPr marL="0" indent="0" algn="ctr">
              <a:buNone/>
            </a:pPr>
            <a:r>
              <a:rPr lang="el-GR" sz="2000" dirty="0"/>
              <a:t>[</a:t>
            </a:r>
            <a:r>
              <a:rPr lang="el-GR" sz="2000" i="1" dirty="0"/>
              <a:t>H διαμάχη είναι η αρχή όλων, ο κυρίαρχος όλων, τούτη η πάλη έπλασε άλλους θεούς, άλλους ανθρώπους· άλλους έκανε δούλους κι άλλους ελεύθερους</a:t>
            </a:r>
            <a:r>
              <a:rPr lang="el-GR" sz="2000" dirty="0"/>
              <a:t>].</a:t>
            </a:r>
          </a:p>
          <a:p>
            <a:pPr marL="0" indent="0" algn="ctr">
              <a:buNone/>
            </a:pPr>
            <a:endParaRPr lang="el-GR" dirty="0"/>
          </a:p>
        </p:txBody>
      </p:sp>
    </p:spTree>
    <p:extLst>
      <p:ext uri="{BB962C8B-B14F-4D97-AF65-F5344CB8AC3E}">
        <p14:creationId xmlns:p14="http://schemas.microsoft.com/office/powerpoint/2010/main" val="3175856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29"/>
            <a:ext cx="10515600" cy="820271"/>
          </a:xfrm>
        </p:spPr>
        <p:txBody>
          <a:bodyPr>
            <a:normAutofit/>
          </a:bodyPr>
          <a:lstStyle/>
          <a:p>
            <a:pPr algn="ctr"/>
            <a:r>
              <a:rPr lang="el-GR" sz="3200" b="1" dirty="0" smtClean="0"/>
              <a:t>ΗΡΑΚΛΕΙΤΟΣ</a:t>
            </a:r>
            <a:endParaRPr lang="el-GR" sz="3200" b="1" dirty="0"/>
          </a:p>
        </p:txBody>
      </p:sp>
      <p:sp>
        <p:nvSpPr>
          <p:cNvPr id="3" name="Content Placeholder 2"/>
          <p:cNvSpPr>
            <a:spLocks noGrp="1"/>
          </p:cNvSpPr>
          <p:nvPr>
            <p:ph idx="1"/>
          </p:nvPr>
        </p:nvSpPr>
        <p:spPr>
          <a:xfrm>
            <a:off x="838200" y="1048870"/>
            <a:ext cx="10515600" cy="5634317"/>
          </a:xfrm>
        </p:spPr>
        <p:txBody>
          <a:bodyPr/>
          <a:lstStyle/>
          <a:p>
            <a:r>
              <a:rPr lang="el-GR" dirty="0" smtClean="0"/>
              <a:t>Δεν γνωρίζουμε ακριβώς την σκέψη του Ηράκλειτου παρα μόνο μερικές εκλάμψεις της σκέψης του</a:t>
            </a:r>
          </a:p>
          <a:p>
            <a:r>
              <a:rPr lang="el-GR" i="1" dirty="0"/>
              <a:t>ἓν πάντα </a:t>
            </a:r>
            <a:r>
              <a:rPr lang="el-GR" i="1" dirty="0" smtClean="0"/>
              <a:t>εἶναι: </a:t>
            </a:r>
            <a:r>
              <a:rPr lang="el-GR" dirty="0" smtClean="0"/>
              <a:t>ο κόσμος είναι η  μονάδα του συνόλου</a:t>
            </a:r>
          </a:p>
          <a:p>
            <a:r>
              <a:rPr lang="el-GR" dirty="0" smtClean="0"/>
              <a:t>Η αρχή της θεωρίας του Ηράκλειτου είναι το </a:t>
            </a:r>
            <a:r>
              <a:rPr lang="el-GR" i="1" dirty="0" smtClean="0"/>
              <a:t>ἓν </a:t>
            </a:r>
            <a:r>
              <a:rPr lang="el-GR" dirty="0" smtClean="0"/>
              <a:t>( το άτομο) του συνόλου</a:t>
            </a:r>
          </a:p>
          <a:p>
            <a:r>
              <a:rPr lang="el-GR" dirty="0" smtClean="0"/>
              <a:t>Με τη βοήθεια της μονάδας φωτίζεται η εξέλιξη του συνόλου </a:t>
            </a:r>
          </a:p>
          <a:p>
            <a:r>
              <a:rPr lang="el-GR" dirty="0" smtClean="0"/>
              <a:t>Ο </a:t>
            </a:r>
            <a:r>
              <a:rPr lang="el-GR" i="1" dirty="0" smtClean="0"/>
              <a:t>λόγος </a:t>
            </a:r>
            <a:r>
              <a:rPr lang="el-GR" dirty="0" smtClean="0"/>
              <a:t>του Ηράκλειτου είναι η γνώση που πηγάζει από τη συμμετρία του λόγου προς την πραξη</a:t>
            </a:r>
          </a:p>
          <a:p>
            <a:r>
              <a:rPr lang="el-GR" dirty="0" smtClean="0"/>
              <a:t>Εισάγει την έννοια της </a:t>
            </a:r>
            <a:r>
              <a:rPr lang="el-GR" i="1" dirty="0" smtClean="0"/>
              <a:t>φρόνησης</a:t>
            </a:r>
            <a:r>
              <a:rPr lang="el-GR" dirty="0" smtClean="0"/>
              <a:t> εξισώνοντάς την με την </a:t>
            </a:r>
            <a:r>
              <a:rPr lang="el-GR" i="1" dirty="0" smtClean="0"/>
              <a:t>σοφία</a:t>
            </a:r>
          </a:p>
          <a:p>
            <a:r>
              <a:rPr lang="el-GR" dirty="0" smtClean="0"/>
              <a:t>Κριτήριο του λόγου είναι η κοινότητα (</a:t>
            </a:r>
            <a:r>
              <a:rPr lang="el-GR" i="1" dirty="0" smtClean="0"/>
              <a:t>ξυνόν</a:t>
            </a:r>
            <a:r>
              <a:rPr lang="el-GR" dirty="0" smtClean="0"/>
              <a:t>) μεταξύ αυτών που δεν κοιμούνται, όπως λέει</a:t>
            </a:r>
          </a:p>
          <a:p>
            <a:r>
              <a:rPr lang="el-GR" dirty="0" smtClean="0"/>
              <a:t>Ο λόγος του είναι λακωνικός και διαλεκτικός </a:t>
            </a:r>
            <a:endParaRPr lang="el-GR" dirty="0"/>
          </a:p>
        </p:txBody>
      </p:sp>
    </p:spTree>
    <p:extLst>
      <p:ext uri="{BB962C8B-B14F-4D97-AF65-F5344CB8AC3E}">
        <p14:creationId xmlns:p14="http://schemas.microsoft.com/office/powerpoint/2010/main" val="52599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919"/>
            <a:ext cx="10515600" cy="712693"/>
          </a:xfrm>
        </p:spPr>
        <p:txBody>
          <a:bodyPr>
            <a:normAutofit/>
          </a:bodyPr>
          <a:lstStyle/>
          <a:p>
            <a:pPr algn="ctr"/>
            <a:r>
              <a:rPr lang="el-GR" sz="3200" b="1" dirty="0" smtClean="0"/>
              <a:t>ΗΡΑΚΛΕΙΤΟΣ</a:t>
            </a:r>
            <a:endParaRPr lang="el-GR" sz="3200" b="1" dirty="0"/>
          </a:p>
        </p:txBody>
      </p:sp>
      <p:sp>
        <p:nvSpPr>
          <p:cNvPr id="3" name="Content Placeholder 2"/>
          <p:cNvSpPr>
            <a:spLocks noGrp="1"/>
          </p:cNvSpPr>
          <p:nvPr>
            <p:ph idx="1"/>
          </p:nvPr>
        </p:nvSpPr>
        <p:spPr>
          <a:xfrm>
            <a:off x="838200" y="1223682"/>
            <a:ext cx="10515600" cy="4908177"/>
          </a:xfrm>
        </p:spPr>
        <p:txBody>
          <a:bodyPr>
            <a:normAutofit lnSpcReduction="10000"/>
          </a:bodyPr>
          <a:lstStyle/>
          <a:p>
            <a:pPr marL="0" indent="0">
              <a:buNone/>
            </a:pPr>
            <a:r>
              <a:rPr lang="el-GR" i="1" dirty="0"/>
              <a:t>ξὺν νόωι λέγοντας ἰσχυρίζεσθαι χρὴ </a:t>
            </a:r>
            <a:endParaRPr lang="el-GR" dirty="0"/>
          </a:p>
          <a:p>
            <a:pPr marL="0" indent="0">
              <a:buNone/>
            </a:pPr>
            <a:r>
              <a:rPr lang="el-GR" i="1" dirty="0"/>
              <a:t>τῶι ξυνῶι πάντων, ὅκωσπερ νόμωι πόλις, καὶ πολὺ </a:t>
            </a:r>
            <a:endParaRPr lang="el-GR" dirty="0"/>
          </a:p>
          <a:p>
            <a:pPr marL="0" indent="0">
              <a:buNone/>
            </a:pPr>
            <a:r>
              <a:rPr lang="el-GR" i="1" dirty="0"/>
              <a:t>ἰσχυροτέρως. τρέφονται γὰρ πάντες οἱ ἀνθρώπειοι </a:t>
            </a:r>
            <a:endParaRPr lang="el-GR" dirty="0"/>
          </a:p>
          <a:p>
            <a:pPr marL="0" indent="0">
              <a:buNone/>
            </a:pPr>
            <a:r>
              <a:rPr lang="el-GR" i="1" dirty="0"/>
              <a:t>νόμοι ὑπὸ ἑνὸς τοῦ θείου· κρατεῖ γὰρ τοσοῦτον </a:t>
            </a:r>
            <a:endParaRPr lang="el-GR" dirty="0"/>
          </a:p>
          <a:p>
            <a:pPr marL="0" indent="0">
              <a:buNone/>
            </a:pPr>
            <a:r>
              <a:rPr lang="el-GR" i="1" dirty="0"/>
              <a:t>ὁκόσον ἐθέλει καὶ ἐξαρκεῖ πᾶσι καὶ περιγίνεται. </a:t>
            </a:r>
            <a:endParaRPr lang="el-GR" dirty="0"/>
          </a:p>
          <a:p>
            <a:pPr marL="0" indent="0">
              <a:buNone/>
            </a:pPr>
            <a:r>
              <a:rPr lang="el-GR" i="1" dirty="0"/>
              <a:t> </a:t>
            </a:r>
            <a:endParaRPr lang="el-GR" dirty="0"/>
          </a:p>
          <a:p>
            <a:pPr marL="0" indent="0">
              <a:buNone/>
            </a:pPr>
            <a:r>
              <a:rPr lang="el-GR" dirty="0"/>
              <a:t>[</a:t>
            </a:r>
            <a:r>
              <a:rPr lang="el-GR" i="1" dirty="0"/>
              <a:t>Mιλώντας σύμφωνα με τη σκέψη, πρέπει να οχυρωνόμαστε μ’ αυτό που είναι σ’ όλους κοινό, όπως οχυρώνεται η πόλη με το νόμο, και πιο δυναμικά ακόμη. Διότι όλοι οι ανθρώπινοι νόμοι τρέφονται από το μόνο θεϊκό νόμο· η ισχύς του απλώνεται όσο μακριά θέλει, αρκεί σ’ όλους και περισσεύει</a:t>
            </a:r>
            <a:r>
              <a:rPr lang="el-GR" dirty="0"/>
              <a:t>].</a:t>
            </a:r>
          </a:p>
          <a:p>
            <a:endParaRPr lang="el-GR" dirty="0"/>
          </a:p>
        </p:txBody>
      </p:sp>
    </p:spTree>
    <p:extLst>
      <p:ext uri="{BB962C8B-B14F-4D97-AF65-F5344CB8AC3E}">
        <p14:creationId xmlns:p14="http://schemas.microsoft.com/office/powerpoint/2010/main" val="2625860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253440"/>
          </a:xfrm>
        </p:spPr>
        <p:txBody>
          <a:bodyPr>
            <a:normAutofit fontScale="90000"/>
          </a:bodyPr>
          <a:lstStyle/>
          <a:p>
            <a:endParaRPr lang="el-GR" dirty="0"/>
          </a:p>
        </p:txBody>
      </p:sp>
      <p:sp>
        <p:nvSpPr>
          <p:cNvPr id="3" name="Content Placeholder 2"/>
          <p:cNvSpPr>
            <a:spLocks noGrp="1"/>
          </p:cNvSpPr>
          <p:nvPr>
            <p:ph idx="1"/>
          </p:nvPr>
        </p:nvSpPr>
        <p:spPr>
          <a:xfrm>
            <a:off x="838200" y="900952"/>
            <a:ext cx="10515600" cy="5782235"/>
          </a:xfrm>
        </p:spPr>
        <p:txBody>
          <a:bodyPr/>
          <a:lstStyle/>
          <a:p>
            <a:pPr>
              <a:buFont typeface="Wingdings" panose="05000000000000000000" pitchFamily="2" charset="2"/>
              <a:buChar char="ü"/>
            </a:pPr>
            <a:r>
              <a:rPr lang="el-GR" dirty="0" smtClean="0"/>
              <a:t> Όλη η προσωκρατική φιλοσοφία, από την αρχή του 6</a:t>
            </a:r>
            <a:r>
              <a:rPr lang="el-GR" baseline="30000" dirty="0" smtClean="0"/>
              <a:t>ου</a:t>
            </a:r>
            <a:r>
              <a:rPr lang="el-GR" dirty="0" smtClean="0"/>
              <a:t> αιώνα μέχρι τα μέσα του 5</a:t>
            </a:r>
            <a:r>
              <a:rPr lang="el-GR" baseline="30000" dirty="0" smtClean="0"/>
              <a:t>ου</a:t>
            </a:r>
            <a:r>
              <a:rPr lang="el-GR" dirty="0" smtClean="0"/>
              <a:t> ασχολείται με τον φυσικό κόσμο</a:t>
            </a:r>
          </a:p>
          <a:p>
            <a:pPr>
              <a:buFont typeface="Wingdings" panose="05000000000000000000" pitchFamily="2" charset="2"/>
              <a:buChar char="ü"/>
            </a:pPr>
            <a:r>
              <a:rPr lang="el-GR" dirty="0"/>
              <a:t> </a:t>
            </a:r>
            <a:r>
              <a:rPr lang="el-GR" dirty="0" smtClean="0"/>
              <a:t>Από τα μέσα του 5</a:t>
            </a:r>
            <a:r>
              <a:rPr lang="el-GR" baseline="30000" dirty="0" smtClean="0"/>
              <a:t>ου</a:t>
            </a:r>
            <a:r>
              <a:rPr lang="el-GR" dirty="0" smtClean="0"/>
              <a:t> αιώνα παρατηρείται στροφή της φιλοσοφίας προς τον άνθρωπο</a:t>
            </a:r>
          </a:p>
          <a:p>
            <a:pPr>
              <a:buFont typeface="Wingdings" panose="05000000000000000000" pitchFamily="2" charset="2"/>
              <a:buChar char="ü"/>
            </a:pPr>
            <a:r>
              <a:rPr lang="el-GR" dirty="0"/>
              <a:t> </a:t>
            </a:r>
            <a:r>
              <a:rPr lang="el-GR" dirty="0" smtClean="0"/>
              <a:t>Άνοδος του δημοκρατικού πολιτεύματος, οικονομική και πνευματική άνθηση, παρακμή της θεωρίας περί ηρώϊκής και θεϊκής καταγωγής των ευγενών</a:t>
            </a:r>
          </a:p>
          <a:p>
            <a:pPr>
              <a:buFont typeface="Wingdings" panose="05000000000000000000" pitchFamily="2" charset="2"/>
              <a:buChar char="ü"/>
            </a:pPr>
            <a:r>
              <a:rPr lang="el-GR" dirty="0" smtClean="0"/>
              <a:t>Πρωταρχικό ρόλο παίζει ο </a:t>
            </a:r>
            <a:r>
              <a:rPr lang="el-GR" i="1" dirty="0" smtClean="0"/>
              <a:t>λόγος </a:t>
            </a:r>
            <a:endParaRPr lang="el-GR" dirty="0" smtClean="0"/>
          </a:p>
          <a:p>
            <a:pPr>
              <a:buFont typeface="Wingdings" panose="05000000000000000000" pitchFamily="2" charset="2"/>
              <a:buChar char="ü"/>
            </a:pPr>
            <a:r>
              <a:rPr lang="el-GR" i="1" dirty="0"/>
              <a:t> </a:t>
            </a:r>
            <a:r>
              <a:rPr lang="el-GR" dirty="0" smtClean="0"/>
              <a:t>Ο απλός πολίτης αρχίζει να διευρύνει την μόρφωσή του για να μπορέσει να ασκήσει τα δικαιώματά του και η πολιτική αρετή παίρνει κεντρική θέση στην παιδεία</a:t>
            </a:r>
          </a:p>
          <a:p>
            <a:pPr>
              <a:buFont typeface="Wingdings" panose="05000000000000000000" pitchFamily="2" charset="2"/>
              <a:buChar char="ü"/>
            </a:pPr>
            <a:r>
              <a:rPr lang="el-GR" dirty="0"/>
              <a:t> </a:t>
            </a:r>
            <a:r>
              <a:rPr lang="el-GR" dirty="0" smtClean="0"/>
              <a:t>Δάσκαλοι της πολιτικής αρετής είναι οι σοφιστές</a:t>
            </a:r>
            <a:endParaRPr lang="el-GR" dirty="0"/>
          </a:p>
        </p:txBody>
      </p:sp>
    </p:spTree>
    <p:extLst>
      <p:ext uri="{BB962C8B-B14F-4D97-AF65-F5344CB8AC3E}">
        <p14:creationId xmlns:p14="http://schemas.microsoft.com/office/powerpoint/2010/main" val="1378109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30"/>
            <a:ext cx="10515600" cy="887506"/>
          </a:xfrm>
        </p:spPr>
        <p:txBody>
          <a:bodyPr>
            <a:normAutofit/>
          </a:bodyPr>
          <a:lstStyle/>
          <a:p>
            <a:pPr algn="ctr"/>
            <a:r>
              <a:rPr lang="el-GR" sz="3200" b="1" dirty="0" smtClean="0"/>
              <a:t>ΣΟΦΙΣΤΕΣ</a:t>
            </a:r>
            <a:endParaRPr lang="el-GR" sz="3200" b="1" dirty="0"/>
          </a:p>
        </p:txBody>
      </p:sp>
      <p:sp>
        <p:nvSpPr>
          <p:cNvPr id="3" name="Content Placeholder 2"/>
          <p:cNvSpPr>
            <a:spLocks noGrp="1"/>
          </p:cNvSpPr>
          <p:nvPr>
            <p:ph idx="1"/>
          </p:nvPr>
        </p:nvSpPr>
        <p:spPr>
          <a:xfrm>
            <a:off x="838200" y="981636"/>
            <a:ext cx="10515600" cy="5714999"/>
          </a:xfrm>
        </p:spPr>
        <p:txBody>
          <a:bodyPr/>
          <a:lstStyle/>
          <a:p>
            <a:r>
              <a:rPr lang="el-GR" dirty="0" smtClean="0"/>
              <a:t>Η λέξη σημαίνει αρχικά τον σοφό, τον ικανό, τον έμπειρο ή και τον ποιητή</a:t>
            </a:r>
          </a:p>
          <a:p>
            <a:r>
              <a:rPr lang="el-GR" dirty="0" smtClean="0"/>
              <a:t>Στην κλασική εποχή η λέξη δηλώνει τον δάσκαλο κυρίως της πολιτικής γνώσης </a:t>
            </a:r>
          </a:p>
          <a:p>
            <a:r>
              <a:rPr lang="el-GR" dirty="0" smtClean="0"/>
              <a:t>Από τα μισά του 5</a:t>
            </a:r>
            <a:r>
              <a:rPr lang="el-GR" baseline="30000" dirty="0" smtClean="0"/>
              <a:t>ου</a:t>
            </a:r>
            <a:r>
              <a:rPr lang="el-GR" dirty="0" smtClean="0"/>
              <a:t> αιώνα προσέλαβε υποτιμητική χροιά και χαρακτήριζει τον κάτοχο μιας φαινομενικής και όχι πραγματικής σοφίας</a:t>
            </a:r>
          </a:p>
          <a:p>
            <a:pPr>
              <a:buFont typeface="Wingdings" panose="05000000000000000000" pitchFamily="2" charset="2"/>
              <a:buChar char="§"/>
            </a:pPr>
            <a:r>
              <a:rPr lang="el-GR" dirty="0" smtClean="0"/>
              <a:t> Αντικείμενό τους: ο άνθρωπος ως άτομο και ως κοινωνικό ον</a:t>
            </a:r>
          </a:p>
          <a:p>
            <a:pPr>
              <a:buFont typeface="Wingdings" panose="05000000000000000000" pitchFamily="2" charset="2"/>
              <a:buChar char="§"/>
            </a:pPr>
            <a:r>
              <a:rPr lang="el-GR" dirty="0" smtClean="0"/>
              <a:t> Μέθοδος: εμπειρική παρατήρηση, σύγκριση και επαγωγικά    κατέληγαν σε θεωρητικά ή πρακτικά συμπεράσματα</a:t>
            </a:r>
          </a:p>
          <a:p>
            <a:pPr>
              <a:buFont typeface="Wingdings" panose="05000000000000000000" pitchFamily="2" charset="2"/>
              <a:buChar char="§"/>
            </a:pPr>
            <a:r>
              <a:rPr lang="el-GR" dirty="0"/>
              <a:t> </a:t>
            </a:r>
            <a:r>
              <a:rPr lang="el-GR" dirty="0" smtClean="0"/>
              <a:t>Σκοπός: να παράσχουν τη γενική μόρφωση που χρειάζεται ο άνθρωπος για τη ζωή του</a:t>
            </a:r>
            <a:endParaRPr lang="el-GR" dirty="0"/>
          </a:p>
        </p:txBody>
      </p:sp>
    </p:spTree>
    <p:extLst>
      <p:ext uri="{BB962C8B-B14F-4D97-AF65-F5344CB8AC3E}">
        <p14:creationId xmlns:p14="http://schemas.microsoft.com/office/powerpoint/2010/main" val="951363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12763</TotalTime>
  <Words>4647</Words>
  <Application>Microsoft Office PowerPoint</Application>
  <PresentationFormat>Widescreen</PresentationFormat>
  <Paragraphs>287</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Wingdings</vt:lpstr>
      <vt:lpstr>Office Theme</vt:lpstr>
      <vt:lpstr>ΦΙΛΟΣΟΦΙΑ </vt:lpstr>
      <vt:lpstr>ΠΡΩΙΜΗ ΕΛΛΗΝΙΚΗ ΦΙΛΟΣΟΦΙΑ</vt:lpstr>
      <vt:lpstr>ΠΥΘΑΓΟΡΑΣ</vt:lpstr>
      <vt:lpstr>ΗΡΑΚΛΕΙΤΟΣ</vt:lpstr>
      <vt:lpstr>ΗΡΑΚΛΕΙΤΟΣ</vt:lpstr>
      <vt:lpstr>ΗΡΑΚΛΕΙΤΟΣ</vt:lpstr>
      <vt:lpstr>ΗΡΑΚΛΕΙΤΟΣ</vt:lpstr>
      <vt:lpstr>PowerPoint Presentation</vt:lpstr>
      <vt:lpstr>ΣΟΦΙΣΤΕΣ</vt:lpstr>
      <vt:lpstr>ΣΟΦΙΣΤΕΣ</vt:lpstr>
      <vt:lpstr>ΣΟΦΙΣΤΕΣ</vt:lpstr>
      <vt:lpstr>ΣΟΦΙΣΤΕΣ</vt:lpstr>
      <vt:lpstr>ΣΟΦΙΣΤΕΣ</vt:lpstr>
      <vt:lpstr>ΣΟΦΙΣΤΕΣ</vt:lpstr>
      <vt:lpstr>ΠΡΩΤΑΓΟΡΑΣ (περ. 490 π.Χ.- 420 π.Χ.)</vt:lpstr>
      <vt:lpstr>ΠΡΩΤΑΓΟΡΑΣ</vt:lpstr>
      <vt:lpstr>ΓΟΡΓΙΑΣ</vt:lpstr>
      <vt:lpstr>ΓΟΡΓΙΑΣ</vt:lpstr>
      <vt:lpstr>ΣΩΚΡΑΤΗΣ (470/69-399 π.Χ.)</vt:lpstr>
      <vt:lpstr>ΣΩΚΡΑΤΗΣ</vt:lpstr>
      <vt:lpstr>ΣΩΚΡΑΤΗΣ</vt:lpstr>
      <vt:lpstr>ΣΩΚΡΑΤΗΣ</vt:lpstr>
      <vt:lpstr>ΣΩΚΡΑΤΗΣ</vt:lpstr>
      <vt:lpstr>ΣΩΚΡΑΤΗΣ</vt:lpstr>
      <vt:lpstr>ΠΛΑΤΩΝ (427-347 π.Χ.)</vt:lpstr>
      <vt:lpstr>ΠΛΑΤΩΝ</vt:lpstr>
      <vt:lpstr>ΠΛΑΤΩΝ</vt:lpstr>
      <vt:lpstr>ΠΛΑΤΩΝ</vt:lpstr>
      <vt:lpstr>ΠΛΑΤΩΝ</vt:lpstr>
      <vt:lpstr>ΠΛΑΤΩΝ</vt:lpstr>
      <vt:lpstr>ΠΛΑΤΩΝ</vt:lpstr>
      <vt:lpstr>ΠΛΑΤΩΝ</vt:lpstr>
      <vt:lpstr>ΠΛΑΤΩΝ</vt:lpstr>
      <vt:lpstr>ΑΡΙΣΤΟΤΕΛΗΣ (384-322 π.Χ.)</vt:lpstr>
      <vt:lpstr>ΑΡΙΣΤΟΤΕΛΗΣ</vt:lpstr>
      <vt:lpstr>ΑΡΙΣΤΟΤΕΛΗΣ</vt:lpstr>
      <vt:lpstr>ΑΡΙΣΤΟΤΕΛΗΣ</vt:lpstr>
      <vt:lpstr>ΑΡΙΣΤΟΤΕΛΗΣ</vt:lpstr>
      <vt:lpstr>ΑΡΙΣΤΟΤΕΛΗΣ</vt:lpstr>
      <vt:lpstr>ΑΡΙΣΤΟΤΕΛΗΣ </vt:lpstr>
      <vt:lpstr>ΑΡΙΣΤΟΤΕΛΗΣ</vt:lpstr>
      <vt:lpstr>ΑΡΙΣΤΟΤΕΛΗΣ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Clio Pappa</dc:creator>
  <cp:lastModifiedBy>Clio Pappa</cp:lastModifiedBy>
  <cp:revision>115</cp:revision>
  <dcterms:created xsi:type="dcterms:W3CDTF">2021-03-16T10:38:53Z</dcterms:created>
  <dcterms:modified xsi:type="dcterms:W3CDTF">2021-04-09T07:36:31Z</dcterms:modified>
</cp:coreProperties>
</file>