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61"/>
  </p:notesMasterIdLst>
  <p:handoutMasterIdLst>
    <p:handoutMasterId r:id="rId62"/>
  </p:handoutMasterIdLst>
  <p:sldIdLst>
    <p:sldId id="316" r:id="rId2"/>
    <p:sldId id="355" r:id="rId3"/>
    <p:sldId id="257" r:id="rId4"/>
    <p:sldId id="338" r:id="rId5"/>
    <p:sldId id="301" r:id="rId6"/>
    <p:sldId id="258" r:id="rId7"/>
    <p:sldId id="339" r:id="rId8"/>
    <p:sldId id="292" r:id="rId9"/>
    <p:sldId id="259" r:id="rId10"/>
    <p:sldId id="340" r:id="rId11"/>
    <p:sldId id="260" r:id="rId12"/>
    <p:sldId id="309" r:id="rId13"/>
    <p:sldId id="291" r:id="rId14"/>
    <p:sldId id="310" r:id="rId15"/>
    <p:sldId id="326" r:id="rId16"/>
    <p:sldId id="293" r:id="rId17"/>
    <p:sldId id="294" r:id="rId18"/>
    <p:sldId id="295" r:id="rId19"/>
    <p:sldId id="296" r:id="rId20"/>
    <p:sldId id="320" r:id="rId21"/>
    <p:sldId id="297" r:id="rId22"/>
    <p:sldId id="298" r:id="rId23"/>
    <p:sldId id="299" r:id="rId24"/>
    <p:sldId id="341" r:id="rId25"/>
    <p:sldId id="263" r:id="rId26"/>
    <p:sldId id="351" r:id="rId27"/>
    <p:sldId id="313" r:id="rId28"/>
    <p:sldId id="353" r:id="rId29"/>
    <p:sldId id="352" r:id="rId30"/>
    <p:sldId id="321" r:id="rId31"/>
    <p:sldId id="348" r:id="rId32"/>
    <p:sldId id="342" r:id="rId33"/>
    <p:sldId id="302" r:id="rId34"/>
    <p:sldId id="303" r:id="rId35"/>
    <p:sldId id="304" r:id="rId36"/>
    <p:sldId id="305" r:id="rId37"/>
    <p:sldId id="306" r:id="rId38"/>
    <p:sldId id="327" r:id="rId39"/>
    <p:sldId id="307" r:id="rId40"/>
    <p:sldId id="323" r:id="rId41"/>
    <p:sldId id="308" r:id="rId42"/>
    <p:sldId id="343" r:id="rId43"/>
    <p:sldId id="349" r:id="rId44"/>
    <p:sldId id="336" r:id="rId45"/>
    <p:sldId id="267" r:id="rId46"/>
    <p:sldId id="324" r:id="rId47"/>
    <p:sldId id="328" r:id="rId48"/>
    <p:sldId id="333" r:id="rId49"/>
    <p:sldId id="271" r:id="rId50"/>
    <p:sldId id="270" r:id="rId51"/>
    <p:sldId id="311" r:id="rId52"/>
    <p:sldId id="325" r:id="rId53"/>
    <p:sldId id="345" r:id="rId54"/>
    <p:sldId id="346" r:id="rId55"/>
    <p:sldId id="350" r:id="rId56"/>
    <p:sldId id="317" r:id="rId57"/>
    <p:sldId id="318" r:id="rId58"/>
    <p:sldId id="354" r:id="rId59"/>
    <p:sldId id="356"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ngsworth, Megan"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66"/>
    <a:srgbClr val="006699"/>
    <a:srgbClr val="5EBB01"/>
    <a:srgbClr val="7102E0"/>
    <a:srgbClr val="0084D6"/>
    <a:srgbClr val="D63604"/>
    <a:srgbClr val="F5C209"/>
    <a:srgbClr val="E13601"/>
    <a:srgbClr val="EC5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2" autoAdjust="0"/>
    <p:restoredTop sz="88475" autoAdjust="0"/>
  </p:normalViewPr>
  <p:slideViewPr>
    <p:cSldViewPr>
      <p:cViewPr varScale="1">
        <p:scale>
          <a:sx n="101" d="100"/>
          <a:sy n="101" d="100"/>
        </p:scale>
        <p:origin x="18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9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1A45F-49FD-4860-9CC3-2D3D2F9A9F8E}" type="datetimeFigureOut">
              <a:rPr lang="en-US" smtClean="0"/>
              <a:t>10/29/2020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118ED-8947-42C4-B70B-7686D3352440}" type="slidenum">
              <a:rPr lang="en-US" smtClean="0"/>
              <a:t>‹#›</a:t>
            </a:fld>
            <a:endParaRPr lang="en-US"/>
          </a:p>
        </p:txBody>
      </p:sp>
    </p:spTree>
    <p:extLst>
      <p:ext uri="{BB962C8B-B14F-4D97-AF65-F5344CB8AC3E}">
        <p14:creationId xmlns:p14="http://schemas.microsoft.com/office/powerpoint/2010/main" val="405605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22B10-FE80-4935-B9C9-55F2DE02CE53}" type="datetimeFigureOut">
              <a:rPr lang="en-US" smtClean="0"/>
              <a:pPr/>
              <a:t>10/29/2020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74C31-EB4A-4B21-8134-CB5741A1DC5F}" type="slidenum">
              <a:rPr lang="en-US" smtClean="0"/>
              <a:pPr/>
              <a:t>‹#›</a:t>
            </a:fld>
            <a:endParaRPr lang="en-US"/>
          </a:p>
        </p:txBody>
      </p:sp>
    </p:spTree>
    <p:extLst>
      <p:ext uri="{BB962C8B-B14F-4D97-AF65-F5344CB8AC3E}">
        <p14:creationId xmlns:p14="http://schemas.microsoft.com/office/powerpoint/2010/main" val="211314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kaggsisland.org/sustainable/muhammadyunus.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1</a:t>
            </a:fld>
            <a:endParaRPr lang="en-US"/>
          </a:p>
        </p:txBody>
      </p:sp>
    </p:spTree>
    <p:extLst>
      <p:ext uri="{BB962C8B-B14F-4D97-AF65-F5344CB8AC3E}">
        <p14:creationId xmlns:p14="http://schemas.microsoft.com/office/powerpoint/2010/main" val="205980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Μαθησιακός Στόχος </a:t>
            </a:r>
            <a:r>
              <a:rPr lang="en-US" sz="1200" kern="1200" dirty="0">
                <a:solidFill>
                  <a:schemeClr val="tx1"/>
                </a:solidFill>
                <a:effectLst/>
                <a:latin typeface="+mn-lt"/>
                <a:ea typeface="+mn-ea"/>
                <a:cs typeface="+mn-cs"/>
              </a:rPr>
              <a:t>1.2 </a:t>
            </a:r>
            <a:r>
              <a:rPr lang="el-GR" dirty="0"/>
              <a:t>Να απαριθμήσουμε τις επτά λιγότερο γνωστές αλήθειες για την επιχειρηματικότητα.</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15</a:t>
            </a:fld>
            <a:endParaRPr lang="en-US"/>
          </a:p>
        </p:txBody>
      </p:sp>
    </p:spTree>
    <p:extLst>
      <p:ext uri="{BB962C8B-B14F-4D97-AF65-F5344CB8AC3E}">
        <p14:creationId xmlns:p14="http://schemas.microsoft.com/office/powerpoint/2010/main" val="233044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Ο όρος </a:t>
            </a:r>
            <a:r>
              <a:rPr lang="el-GR" sz="1200" i="1" kern="1200" dirty="0">
                <a:solidFill>
                  <a:schemeClr val="tx1"/>
                </a:solidFill>
                <a:effectLst/>
                <a:latin typeface="+mn-lt"/>
                <a:ea typeface="+mn-ea"/>
                <a:cs typeface="+mn-cs"/>
              </a:rPr>
              <a:t>νεοφυής επιχείρηση </a:t>
            </a:r>
            <a:r>
              <a:rPr lang="el-GR" sz="1200" kern="1200" dirty="0">
                <a:solidFill>
                  <a:schemeClr val="tx1"/>
                </a:solidFill>
                <a:effectLst/>
                <a:latin typeface="+mn-lt"/>
                <a:ea typeface="+mn-ea"/>
                <a:cs typeface="+mn-cs"/>
              </a:rPr>
              <a:t>(</a:t>
            </a:r>
            <a:r>
              <a:rPr lang="el-GR" sz="1200" kern="1200" dirty="0" err="1">
                <a:solidFill>
                  <a:schemeClr val="tx1"/>
                </a:solidFill>
                <a:effectLst/>
                <a:latin typeface="+mn-lt"/>
                <a:ea typeface="+mn-ea"/>
                <a:cs typeface="+mn-cs"/>
              </a:rPr>
              <a:t>startup</a:t>
            </a:r>
            <a:r>
              <a:rPr lang="el-GR" sz="1200" kern="1200" dirty="0">
                <a:solidFill>
                  <a:schemeClr val="tx1"/>
                </a:solidFill>
                <a:effectLst/>
                <a:latin typeface="+mn-lt"/>
                <a:ea typeface="+mn-ea"/>
                <a:cs typeface="+mn-cs"/>
              </a:rPr>
              <a:t>) ήρθε στη μόδα κατά τη διάρκεια της φούσκας ‘</a:t>
            </a:r>
            <a:r>
              <a:rPr lang="el-GR" sz="1200" kern="1200" dirty="0" err="1">
                <a:solidFill>
                  <a:schemeClr val="tx1"/>
                </a:solidFill>
                <a:effectLst/>
                <a:latin typeface="+mn-lt"/>
                <a:ea typeface="+mn-ea"/>
                <a:cs typeface="+mn-cs"/>
              </a:rPr>
              <a:t>dot</a:t>
            </a:r>
            <a:r>
              <a:rPr lang="el-GR" sz="1200" kern="1200" dirty="0">
                <a:solidFill>
                  <a:schemeClr val="tx1"/>
                </a:solidFill>
                <a:effectLst/>
                <a:latin typeface="+mn-lt"/>
                <a:ea typeface="+mn-ea"/>
                <a:cs typeface="+mn-cs"/>
              </a:rPr>
              <a:t>-com’ της δεκαετίας του</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1990, όταν εμφανίστηκε μια πληθώρα ηλεκτρονικών επιχειρήσεων. Ενώ η λέξη έχει πολλές σημασίες, εμείς συμφωνούμε με τον ορισμό του </a:t>
            </a:r>
            <a:r>
              <a:rPr lang="el-GR" sz="1200" kern="1200" dirty="0" err="1">
                <a:solidFill>
                  <a:schemeClr val="tx1"/>
                </a:solidFill>
                <a:effectLst/>
                <a:latin typeface="+mn-lt"/>
                <a:ea typeface="+mn-ea"/>
                <a:cs typeface="+mn-cs"/>
              </a:rPr>
              <a:t>SteveBlankγια</a:t>
            </a:r>
            <a:r>
              <a:rPr lang="el-GR" sz="1200" kern="1200" dirty="0">
                <a:solidFill>
                  <a:schemeClr val="tx1"/>
                </a:solidFill>
                <a:effectLst/>
                <a:latin typeface="+mn-lt"/>
                <a:ea typeface="+mn-ea"/>
                <a:cs typeface="+mn-cs"/>
              </a:rPr>
              <a:t> τη </a:t>
            </a:r>
            <a:r>
              <a:rPr lang="el-GR" sz="1200" b="1" kern="1200" dirty="0">
                <a:solidFill>
                  <a:schemeClr val="tx1"/>
                </a:solidFill>
                <a:effectLst/>
                <a:latin typeface="+mn-lt"/>
                <a:ea typeface="+mn-ea"/>
                <a:cs typeface="+mn-cs"/>
              </a:rPr>
              <a:t>νεοφυή επιχείρηση</a:t>
            </a:r>
            <a:r>
              <a:rPr lang="el-GR" sz="1200" kern="1200" dirty="0">
                <a:solidFill>
                  <a:schemeClr val="tx1"/>
                </a:solidFill>
                <a:effectLst/>
                <a:latin typeface="+mn-lt"/>
                <a:ea typeface="+mn-ea"/>
                <a:cs typeface="+mn-cs"/>
              </a:rPr>
              <a:t>: ένας προσωρινός οργανισμός σε αναζήτηση</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ενός κλιμακωτού επιχειρηματικού μοντέλου.</a:t>
            </a:r>
            <a:r>
              <a:rPr lang="el-GR"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Blank, S., </a:t>
            </a:r>
            <a:r>
              <a:rPr lang="el-GR" sz="1200" kern="1200" dirty="0">
                <a:solidFill>
                  <a:schemeClr val="tx1"/>
                </a:solidFill>
                <a:effectLst/>
                <a:latin typeface="+mn-lt"/>
                <a:ea typeface="+mn-ea"/>
                <a:cs typeface="+mn-cs"/>
              </a:rPr>
              <a:t>και </a:t>
            </a:r>
            <a:r>
              <a:rPr lang="en-US" sz="1200" kern="1200" dirty="0">
                <a:solidFill>
                  <a:schemeClr val="tx1"/>
                </a:solidFill>
                <a:effectLst/>
                <a:latin typeface="+mn-lt"/>
                <a:ea typeface="+mn-ea"/>
                <a:cs typeface="+mn-cs"/>
              </a:rPr>
              <a:t>Dorf, B. 2012. </a:t>
            </a:r>
            <a:r>
              <a:rPr lang="en-US" sz="1200" i="1" kern="1200" dirty="0">
                <a:solidFill>
                  <a:schemeClr val="tx1"/>
                </a:solidFill>
                <a:effectLst/>
                <a:latin typeface="+mn-lt"/>
                <a:ea typeface="+mn-ea"/>
                <a:cs typeface="+mn-cs"/>
              </a:rPr>
              <a:t>The Startup Owner’s Manual: The Step-by-Step Guide for Building a Great Company</a:t>
            </a:r>
            <a:r>
              <a:rPr lang="en-US" sz="1200" kern="1200" dirty="0">
                <a:solidFill>
                  <a:schemeClr val="tx1"/>
                </a:solidFill>
                <a:effectLst/>
                <a:latin typeface="+mn-lt"/>
                <a:ea typeface="+mn-ea"/>
                <a:cs typeface="+mn-cs"/>
              </a:rPr>
              <a:t>. K&amp;S Ranch.</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16</a:t>
            </a:fld>
            <a:endParaRPr lang="en-US" dirty="0"/>
          </a:p>
        </p:txBody>
      </p:sp>
    </p:spTree>
    <p:extLst>
      <p:ext uri="{BB962C8B-B14F-4D97-AF65-F5344CB8AC3E}">
        <p14:creationId xmlns:p14="http://schemas.microsoft.com/office/powerpoint/2010/main" val="158996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Οι ερευνητές έχουν απομακρυνθεί από την οπτική των χαρακτηριστικών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και έχουν εστιάσει περισσότερο στο πώς σκέφτονται και δρουν οι επιχειρηματίες, ενώ παράλληλα έχουν ανακαλύψει ότι υπάρχουν μοτίβα στον τρόπο σκέψης των επιχειρηματιών. Αυτό σημαίνει πως όλοι έχουμε την </a:t>
            </a:r>
            <a:r>
              <a:rPr lang="el-GR" sz="1200" kern="1200" dirty="0" err="1">
                <a:solidFill>
                  <a:schemeClr val="tx1"/>
                </a:solidFill>
                <a:effectLst/>
                <a:latin typeface="+mn-lt"/>
                <a:ea typeface="+mn-ea"/>
                <a:cs typeface="+mn-cs"/>
              </a:rPr>
              <a:t>ικανότη</a:t>
            </a:r>
            <a:r>
              <a:rPr lang="el-GR"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τα να σκεφτόμαστε επιχειρηματικά χάρη στην εξάσκηση.</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17</a:t>
            </a:fld>
            <a:endParaRPr lang="en-US" dirty="0"/>
          </a:p>
        </p:txBody>
      </p:sp>
    </p:spTree>
    <p:extLst>
      <p:ext uri="{BB962C8B-B14F-4D97-AF65-F5344CB8AC3E}">
        <p14:creationId xmlns:p14="http://schemas.microsoft.com/office/powerpoint/2010/main" val="40731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Η επιχειρηματικότητα δεν είναι προβλέψιμη, επομένως δεν μπορεί να διδαχθεί επαρκώς ως διαδικασία. Αντ’</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αυτού, η μέθοδος ή η πρακτική προσέγγιση που υποστηρίζεται σε αυτό το κείμενο αναπαριστά ένα σύνολο πληροφοριών που όταν αναπτυχθούν με εξάσκηση μέσα στον χρόνο αποτελούν μια εργαλειοθήκη επιχειρηματικής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δράσης. Η επιχειρηματική μέθοδος απαιτεί συνεχή εξάσκηση έτσι ώστε η γνώση και η εξειδίκευση να μπορούν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να αναπτύσσονται συνεχώς και να εφαρμόζονται σε μελλοντικά εγχειρήματα. </a:t>
            </a:r>
            <a:r>
              <a:rPr lang="en-US" sz="1200" kern="1200" dirty="0">
                <a:solidFill>
                  <a:schemeClr val="tx1"/>
                </a:solidFill>
                <a:effectLst/>
                <a:latin typeface="+mn-lt"/>
                <a:ea typeface="+mn-ea"/>
                <a:cs typeface="+mn-cs"/>
              </a:rPr>
              <a:t>Neck, H.M., </a:t>
            </a:r>
            <a:r>
              <a:rPr lang="el-GR" sz="1200" kern="1200" dirty="0">
                <a:solidFill>
                  <a:schemeClr val="tx1"/>
                </a:solidFill>
                <a:effectLst/>
                <a:latin typeface="+mn-lt"/>
                <a:ea typeface="+mn-ea"/>
                <a:cs typeface="+mn-cs"/>
              </a:rPr>
              <a:t>και</a:t>
            </a:r>
            <a:r>
              <a:rPr lang="en-US" sz="1200" kern="1200" dirty="0">
                <a:solidFill>
                  <a:schemeClr val="tx1"/>
                </a:solidFill>
                <a:effectLst/>
                <a:latin typeface="+mn-lt"/>
                <a:ea typeface="+mn-ea"/>
                <a:cs typeface="+mn-cs"/>
              </a:rPr>
              <a:t> Greene, P.G. 2011. Entrepreneurship education: Known worlds and new frontiers. </a:t>
            </a:r>
            <a:r>
              <a:rPr lang="en-US" sz="1200" i="1" kern="1200" dirty="0">
                <a:solidFill>
                  <a:schemeClr val="tx1"/>
                </a:solidFill>
                <a:effectLst/>
                <a:latin typeface="+mn-lt"/>
                <a:ea typeface="+mn-ea"/>
                <a:cs typeface="+mn-cs"/>
              </a:rPr>
              <a:t>Journal of Small Business Management</a:t>
            </a:r>
            <a:r>
              <a:rPr lang="en-US" sz="1200" kern="1200" dirty="0">
                <a:solidFill>
                  <a:schemeClr val="tx1"/>
                </a:solidFill>
                <a:effectLst/>
                <a:latin typeface="+mn-lt"/>
                <a:ea typeface="+mn-ea"/>
                <a:cs typeface="+mn-cs"/>
              </a:rPr>
              <a:t>, 49(1), 55–70.</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18</a:t>
            </a:fld>
            <a:endParaRPr lang="en-US" dirty="0"/>
          </a:p>
        </p:txBody>
      </p:sp>
    </p:spTree>
    <p:extLst>
      <p:ext uri="{BB962C8B-B14F-4D97-AF65-F5344CB8AC3E}">
        <p14:creationId xmlns:p14="http://schemas.microsoft.com/office/powerpoint/2010/main" val="2008412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Η επιχειρηματική φιλοδοξία ήταν ανέκαθεν βαθιά ριζωμένη στην αμερικανική κοινωνία. Αναφερόμενη ως «η γη</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της ευκαιρίας», αυτή η σχετικά πρόσφατα ανακαλυφθείσα ήπειρος προσέλκυε μετανάστες, κυρίως από τις Βρετανικές νήσους και άλλα ευρωπαϊκά έθνη, καθώς άρχισαν να διαμορφώνονται οι οικισμοί και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οι αποικίες. Μέσα στον θρίαμβο της ελευθερίας</a:t>
            </a:r>
            <a:r>
              <a:rPr lang="el-GR" sz="1200" kern="1200" baseline="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επανεπινόησής</a:t>
            </a:r>
            <a:r>
              <a:rPr lang="el-GR" sz="1200" kern="1200" dirty="0">
                <a:solidFill>
                  <a:schemeClr val="tx1"/>
                </a:solidFill>
                <a:effectLst/>
                <a:latin typeface="+mn-lt"/>
                <a:ea typeface="+mn-ea"/>
                <a:cs typeface="+mn-cs"/>
              </a:rPr>
              <a:t> τους, χωρίς το βάρος των ταξικών διαφορών ή άλλων μορφών διώξεων, οι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αποικιοκράτες επιχείρησαν νέα εγχειρήματα,</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δημιούργησαν καινούριες αγορές και εκμεταλλεύτηκαν ευκαιρίες στην εξερεύνηση, τη γεωργία, το εμπόριο και άλλες εμπορικές δραστηριότητες.</a:t>
            </a:r>
          </a:p>
        </p:txBody>
      </p:sp>
      <p:sp>
        <p:nvSpPr>
          <p:cNvPr id="4" name="Slide Number Placeholder 3"/>
          <p:cNvSpPr>
            <a:spLocks noGrp="1"/>
          </p:cNvSpPr>
          <p:nvPr>
            <p:ph type="sldNum" sz="quarter" idx="10"/>
          </p:nvPr>
        </p:nvSpPr>
        <p:spPr/>
        <p:txBody>
          <a:bodyPr/>
          <a:lstStyle/>
          <a:p>
            <a:fld id="{39974C31-EB4A-4B21-8134-CB5741A1DC5F}" type="slidenum">
              <a:rPr lang="en-US" smtClean="0"/>
              <a:pPr/>
              <a:t>25</a:t>
            </a:fld>
            <a:endParaRPr lang="en-US" dirty="0"/>
          </a:p>
        </p:txBody>
      </p:sp>
    </p:spTree>
    <p:extLst>
      <p:ext uri="{BB962C8B-B14F-4D97-AF65-F5344CB8AC3E}">
        <p14:creationId xmlns:p14="http://schemas.microsoft.com/office/powerpoint/2010/main" val="13662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26</a:t>
            </a:fld>
            <a:endParaRPr lang="en-US" dirty="0"/>
          </a:p>
        </p:txBody>
      </p:sp>
    </p:spTree>
    <p:extLst>
      <p:ext uri="{BB962C8B-B14F-4D97-AF65-F5344CB8AC3E}">
        <p14:creationId xmlns:p14="http://schemas.microsoft.com/office/powerpoint/2010/main" val="43413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27</a:t>
            </a:fld>
            <a:endParaRPr lang="en-US" dirty="0"/>
          </a:p>
        </p:txBody>
      </p:sp>
    </p:spTree>
    <p:extLst>
      <p:ext uri="{BB962C8B-B14F-4D97-AF65-F5344CB8AC3E}">
        <p14:creationId xmlns:p14="http://schemas.microsoft.com/office/powerpoint/2010/main" val="13662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28</a:t>
            </a:fld>
            <a:endParaRPr lang="en-US" dirty="0"/>
          </a:p>
        </p:txBody>
      </p:sp>
    </p:spTree>
    <p:extLst>
      <p:ext uri="{BB962C8B-B14F-4D97-AF65-F5344CB8AC3E}">
        <p14:creationId xmlns:p14="http://schemas.microsoft.com/office/powerpoint/2010/main" val="2119736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29</a:t>
            </a:fld>
            <a:endParaRPr lang="en-US" dirty="0"/>
          </a:p>
        </p:txBody>
      </p:sp>
    </p:spTree>
    <p:extLst>
      <p:ext uri="{BB962C8B-B14F-4D97-AF65-F5344CB8AC3E}">
        <p14:creationId xmlns:p14="http://schemas.microsoft.com/office/powerpoint/2010/main" val="66891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err="1">
                <a:solidFill>
                  <a:schemeClr val="tx1"/>
                </a:solidFill>
                <a:effectLst/>
                <a:latin typeface="+mn-lt"/>
                <a:ea typeface="+mn-ea"/>
                <a:cs typeface="+mn-cs"/>
              </a:rPr>
              <a:t>Chris</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Cranston</a:t>
            </a:r>
            <a:r>
              <a:rPr lang="el-GR" sz="1200" kern="1200" dirty="0">
                <a:solidFill>
                  <a:schemeClr val="tx1"/>
                </a:solidFill>
                <a:effectLst/>
                <a:latin typeface="+mn-lt"/>
                <a:ea typeface="+mn-ea"/>
                <a:cs typeface="+mn-cs"/>
              </a:rPr>
              <a:t> έχει ιδρύσει το </a:t>
            </a:r>
            <a:r>
              <a:rPr lang="el-GR" sz="1200" kern="1200" dirty="0" err="1">
                <a:solidFill>
                  <a:schemeClr val="tx1"/>
                </a:solidFill>
                <a:effectLst/>
                <a:latin typeface="+mn-lt"/>
                <a:ea typeface="+mn-ea"/>
                <a:cs typeface="+mn-cs"/>
              </a:rPr>
              <a:t>FlowDog</a:t>
            </a:r>
            <a:r>
              <a:rPr lang="el-GR" sz="1200" kern="1200" dirty="0">
                <a:solidFill>
                  <a:schemeClr val="tx1"/>
                </a:solidFill>
                <a:effectLst/>
                <a:latin typeface="+mn-lt"/>
                <a:ea typeface="+mn-ea"/>
                <a:cs typeface="+mn-cs"/>
              </a:rPr>
              <a:t>, ένα κέντρο</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αποκατάστασης και υγρού στίβου για σκύλους έξω από τη Βοστώνη. Το 2009, αγόρασε από τον προηγούμενο ιδιοκτήτη την επιχείρηση, που τότε είχε το</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όνομα </a:t>
            </a:r>
            <a:r>
              <a:rPr lang="el-GR" sz="1200" kern="1200" dirty="0" err="1">
                <a:solidFill>
                  <a:schemeClr val="tx1"/>
                </a:solidFill>
                <a:effectLst/>
                <a:latin typeface="+mn-lt"/>
                <a:ea typeface="+mn-ea"/>
                <a:cs typeface="+mn-cs"/>
              </a:rPr>
              <a:t>Aquadog</a:t>
            </a:r>
            <a:r>
              <a:rPr lang="el-GR" sz="1200" kern="1200" dirty="0">
                <a:solidFill>
                  <a:schemeClr val="tx1"/>
                </a:solidFill>
                <a:effectLst/>
                <a:latin typeface="+mn-lt"/>
                <a:ea typeface="+mn-ea"/>
                <a:cs typeface="+mn-cs"/>
              </a:rPr>
              <a:t>. Η </a:t>
            </a:r>
            <a:r>
              <a:rPr lang="el-GR" sz="1200" kern="1200" dirty="0" err="1">
                <a:solidFill>
                  <a:schemeClr val="tx1"/>
                </a:solidFill>
                <a:effectLst/>
                <a:latin typeface="+mn-lt"/>
                <a:ea typeface="+mn-ea"/>
                <a:cs typeface="+mn-cs"/>
              </a:rPr>
              <a:t>Cranstonάλλαξε</a:t>
            </a:r>
            <a:r>
              <a:rPr lang="el-GR" sz="1200" kern="1200" dirty="0">
                <a:solidFill>
                  <a:schemeClr val="tx1"/>
                </a:solidFill>
                <a:effectLst/>
                <a:latin typeface="+mn-lt"/>
                <a:ea typeface="+mn-ea"/>
                <a:cs typeface="+mn-cs"/>
              </a:rPr>
              <a:t> το όνομα, όμως διατήρησε την πελατειακή βάση, τον εξοπλισμό της πισίνας,</a:t>
            </a:r>
          </a:p>
          <a:p>
            <a:r>
              <a:rPr lang="el-GR" sz="1200" kern="1200" dirty="0">
                <a:solidFill>
                  <a:schemeClr val="tx1"/>
                </a:solidFill>
                <a:effectLst/>
                <a:latin typeface="+mn-lt"/>
                <a:ea typeface="+mn-ea"/>
                <a:cs typeface="+mn-cs"/>
              </a:rPr>
              <a:t>την τοποθεσία, ορισμένους εργαζομένους και ένα ευνοϊκό μισθωτήριο. Όπως δήλωσε η ίδια:</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 να ξεκινήσω</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από</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 μηδέν φάνταζε απίστευτα δύσκολο για μένα. Χρειαζόμουν κάτι πάνω στο οποίο μπορούσα να χτίσω. Αυτό, μάλιστα,</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μπορούσα να το χειριστώ»! Και το χειρίστηκε με απόλυτη επιτυχία. Το </a:t>
            </a:r>
            <a:r>
              <a:rPr lang="el-GR" sz="1200" kern="1200" dirty="0" err="1">
                <a:solidFill>
                  <a:schemeClr val="tx1"/>
                </a:solidFill>
                <a:effectLst/>
                <a:latin typeface="+mn-lt"/>
                <a:ea typeface="+mn-ea"/>
                <a:cs typeface="+mn-cs"/>
              </a:rPr>
              <a:t>FlowDog</a:t>
            </a:r>
            <a:r>
              <a:rPr lang="el-GR" sz="1200" kern="1200" dirty="0">
                <a:solidFill>
                  <a:schemeClr val="tx1"/>
                </a:solidFill>
                <a:effectLst/>
                <a:latin typeface="+mn-lt"/>
                <a:ea typeface="+mn-ea"/>
                <a:cs typeface="+mn-cs"/>
              </a:rPr>
              <a:t> παρουσίασε ετήσια αύξηση περίπου 20% από το 2009, όταν και αγοράστηκε.</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Συνέντευξη με την</a:t>
            </a:r>
            <a:r>
              <a:rPr lang="en-US" sz="1200" kern="1200" dirty="0">
                <a:solidFill>
                  <a:schemeClr val="tx1"/>
                </a:solidFill>
                <a:effectLst/>
                <a:latin typeface="+mn-lt"/>
                <a:ea typeface="+mn-ea"/>
                <a:cs typeface="+mn-cs"/>
              </a:rPr>
              <a:t> Chris Cranston, </a:t>
            </a:r>
            <a:r>
              <a:rPr lang="en-US" sz="1200" kern="1200" dirty="0" err="1">
                <a:solidFill>
                  <a:schemeClr val="tx1"/>
                </a:solidFill>
                <a:effectLst/>
                <a:latin typeface="+mn-lt"/>
                <a:ea typeface="+mn-ea"/>
                <a:cs typeface="+mn-cs"/>
              </a:rPr>
              <a:t>FlowDog</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36</a:t>
            </a:fld>
            <a:endParaRPr lang="en-US" dirty="0"/>
          </a:p>
        </p:txBody>
      </p:sp>
    </p:spTree>
    <p:extLst>
      <p:ext uri="{BB962C8B-B14F-4D97-AF65-F5344CB8AC3E}">
        <p14:creationId xmlns:p14="http://schemas.microsoft.com/office/powerpoint/2010/main" val="426282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2</a:t>
            </a:fld>
            <a:endParaRPr lang="en-US"/>
          </a:p>
        </p:txBody>
      </p:sp>
    </p:spTree>
    <p:extLst>
      <p:ext uri="{BB962C8B-B14F-4D97-AF65-F5344CB8AC3E}">
        <p14:creationId xmlns:p14="http://schemas.microsoft.com/office/powerpoint/2010/main" val="577178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47</a:t>
            </a:fld>
            <a:endParaRPr lang="en-US"/>
          </a:p>
        </p:txBody>
      </p:sp>
    </p:spTree>
    <p:extLst>
      <p:ext uri="{BB962C8B-B14F-4D97-AF65-F5344CB8AC3E}">
        <p14:creationId xmlns:p14="http://schemas.microsoft.com/office/powerpoint/2010/main" val="3386390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err="1">
                <a:solidFill>
                  <a:schemeClr val="tx1"/>
                </a:solidFill>
                <a:effectLst/>
                <a:latin typeface="+mn-lt"/>
                <a:ea typeface="+mn-ea"/>
                <a:cs typeface="+mn-cs"/>
              </a:rPr>
              <a:t>To</a:t>
            </a:r>
            <a:r>
              <a:rPr lang="el-GR" sz="1200" kern="1200" dirty="0">
                <a:solidFill>
                  <a:schemeClr val="tx1"/>
                </a:solidFill>
                <a:effectLst/>
                <a:latin typeface="+mn-lt"/>
                <a:ea typeface="+mn-ea"/>
                <a:cs typeface="+mn-cs"/>
              </a:rPr>
              <a:t> 2014, το </a:t>
            </a:r>
            <a:r>
              <a:rPr lang="el-GR" sz="1200" kern="1200" dirty="0" err="1">
                <a:solidFill>
                  <a:schemeClr val="tx1"/>
                </a:solidFill>
                <a:effectLst/>
                <a:latin typeface="+mn-lt"/>
                <a:ea typeface="+mn-ea"/>
                <a:cs typeface="+mn-cs"/>
              </a:rPr>
              <a:t>Diana</a:t>
            </a:r>
            <a:r>
              <a:rPr lang="el-GR" sz="1200" kern="1200" dirty="0">
                <a:solidFill>
                  <a:schemeClr val="tx1"/>
                </a:solidFill>
                <a:effectLst/>
                <a:latin typeface="+mn-lt"/>
                <a:ea typeface="+mn-ea"/>
                <a:cs typeface="+mn-cs"/>
              </a:rPr>
              <a:t> Project εξέτασε 6.793 επιχειρήσεις, για να διαπιστώσει εάν υπάρχουν γυναίκες στην ομάδα διευθυντικών στελεχών, και στη συνέχεια, να αναλύσει τις εν λόγω εταιρίες για να ανακαλύψει πόσες από αυτές είχαν λάβει κεφάλαια επιχειρηματικών επενδύσεων μεταξύ του 2011 και του 2013 σε σχέση με αυτές που απασχολούσαν αποκλειστικά άνδρες ως διοικητικά στελέχη. Σε σύγκριση με το 1999, ανακάλυψαν πως ο αριθμός των επιχειρήσεων που</a:t>
            </a:r>
            <a:r>
              <a:rPr lang="el-GR" sz="1200" kern="1200" baseline="0" dirty="0">
                <a:solidFill>
                  <a:schemeClr val="tx1"/>
                </a:solidFill>
                <a:effectLst/>
                <a:latin typeface="+mn-lt"/>
                <a:ea typeface="+mn-ea"/>
                <a:cs typeface="+mn-cs"/>
              </a:rPr>
              <a:t> α</a:t>
            </a:r>
            <a:r>
              <a:rPr lang="el-GR" sz="1200" kern="1200" dirty="0">
                <a:solidFill>
                  <a:schemeClr val="tx1"/>
                </a:solidFill>
                <a:effectLst/>
                <a:latin typeface="+mn-lt"/>
                <a:ea typeface="+mn-ea"/>
                <a:cs typeface="+mn-cs"/>
              </a:rPr>
              <a:t>πασχολούσαν γυναίκες και λάμβαναν κεφάλαια επιχειρηματικών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επενδύσεων είχε τριπλασιαστεί, από 5% στο 15%, γεγονός που καταδεικνύει ότι έχει σημειωθεί πρόοδος.</a:t>
            </a:r>
            <a:r>
              <a:rPr lang="el-GR" sz="1200" kern="1200" baseline="0" dirty="0">
                <a:solidFill>
                  <a:schemeClr val="tx1"/>
                </a:solidFill>
                <a:effectLst/>
                <a:latin typeface="+mn-lt"/>
                <a:ea typeface="+mn-ea"/>
                <a:cs typeface="+mn-cs"/>
              </a:rPr>
              <a:t> Επίσης, διαπίστωσαν πως οι ομάδες στις οποίες συμμετέχουν γυναίκες έτειναν να έχουν τις ίδιες ή και καλύτερες επιδόσεις σε σχέση με τις αποκλειστικά ανδροκρατούμενες επιχειρήσεις.</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50</a:t>
            </a:fld>
            <a:endParaRPr lang="en-US"/>
          </a:p>
        </p:txBody>
      </p:sp>
    </p:spTree>
    <p:extLst>
      <p:ext uri="{BB962C8B-B14F-4D97-AF65-F5344CB8AC3E}">
        <p14:creationId xmlns:p14="http://schemas.microsoft.com/office/powerpoint/2010/main" val="2308882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51</a:t>
            </a:fld>
            <a:endParaRPr lang="en-US" dirty="0"/>
          </a:p>
        </p:txBody>
      </p:sp>
    </p:spTree>
    <p:extLst>
      <p:ext uri="{BB962C8B-B14F-4D97-AF65-F5344CB8AC3E}">
        <p14:creationId xmlns:p14="http://schemas.microsoft.com/office/powerpoint/2010/main" val="324653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58</a:t>
            </a:fld>
            <a:endParaRPr lang="en-US"/>
          </a:p>
        </p:txBody>
      </p:sp>
    </p:spTree>
    <p:extLst>
      <p:ext uri="{BB962C8B-B14F-4D97-AF65-F5344CB8AC3E}">
        <p14:creationId xmlns:p14="http://schemas.microsoft.com/office/powerpoint/2010/main" val="134681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Απομαγνητοφώνηση συνέντευξης στο </a:t>
            </a:r>
            <a:r>
              <a:rPr lang="en-US" sz="1200" kern="1200" dirty="0">
                <a:solidFill>
                  <a:schemeClr val="tx1"/>
                </a:solidFill>
                <a:effectLst/>
                <a:latin typeface="+mn-lt"/>
                <a:ea typeface="+mn-ea"/>
                <a:cs typeface="+mn-cs"/>
              </a:rPr>
              <a:t>PBS News Hour. </a:t>
            </a:r>
            <a:r>
              <a:rPr lang="el-GR" sz="1200" kern="1200" dirty="0">
                <a:solidFill>
                  <a:schemeClr val="tx1"/>
                </a:solidFill>
                <a:effectLst/>
                <a:latin typeface="+mn-lt"/>
                <a:ea typeface="+mn-ea"/>
                <a:cs typeface="+mn-cs"/>
              </a:rPr>
              <a:t>Διατίθεται</a:t>
            </a:r>
            <a:r>
              <a:rPr lang="el-GR" sz="1200" kern="1200" baseline="0" dirty="0">
                <a:solidFill>
                  <a:schemeClr val="tx1"/>
                </a:solidFill>
                <a:effectLst/>
                <a:latin typeface="+mn-lt"/>
                <a:ea typeface="+mn-ea"/>
                <a:cs typeface="+mn-cs"/>
              </a:rPr>
              <a:t> στο </a:t>
            </a:r>
            <a:r>
              <a:rPr lang="en-US" sz="1200" u="sng" kern="1200" dirty="0">
                <a:solidFill>
                  <a:schemeClr val="tx1"/>
                </a:solidFill>
                <a:effectLst/>
                <a:latin typeface="+mn-lt"/>
                <a:ea typeface="+mn-ea"/>
                <a:cs typeface="+mn-cs"/>
                <a:hlinkClick r:id="rId3"/>
              </a:rPr>
              <a:t>http://www.skaggsisland.org/sustainable/muhammadyunus.htm</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6</a:t>
            </a:fld>
            <a:endParaRPr lang="en-US" dirty="0"/>
          </a:p>
        </p:txBody>
      </p:sp>
    </p:spTree>
    <p:extLst>
      <p:ext uri="{BB962C8B-B14F-4D97-AF65-F5344CB8AC3E}">
        <p14:creationId xmlns:p14="http://schemas.microsoft.com/office/powerpoint/2010/main" val="252628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π.χ. μιας καινούργιας ιδέας, ενός νέου</a:t>
            </a:r>
            <a:r>
              <a:rPr lang="el-GR" baseline="0" dirty="0"/>
              <a:t> αντικειμένου ή προϊόντος, ενός νέου ιδρύματος, μιας νέας αγοράς, ενός νέου συνόλου δυνατοτήτων.</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8</a:t>
            </a:fld>
            <a:endParaRPr lang="en-US" dirty="0"/>
          </a:p>
        </p:txBody>
      </p:sp>
    </p:spTree>
    <p:extLst>
      <p:ext uri="{BB962C8B-B14F-4D97-AF65-F5344CB8AC3E}">
        <p14:creationId xmlns:p14="http://schemas.microsoft.com/office/powerpoint/2010/main" val="29661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Yunus</a:t>
            </a:r>
            <a:r>
              <a:rPr lang="en-US" sz="1200" kern="1200" dirty="0">
                <a:solidFill>
                  <a:schemeClr val="tx1"/>
                </a:solidFill>
                <a:effectLst/>
                <a:latin typeface="+mn-lt"/>
                <a:ea typeface="+mn-ea"/>
                <a:cs typeface="+mn-cs"/>
              </a:rPr>
              <a:t>, M.,</a:t>
            </a:r>
            <a:r>
              <a:rPr lang="el-GR" sz="1200" kern="1200" dirty="0">
                <a:solidFill>
                  <a:schemeClr val="tx1"/>
                </a:solidFill>
                <a:effectLst/>
                <a:latin typeface="+mn-lt"/>
                <a:ea typeface="+mn-ea"/>
                <a:cs typeface="+mn-cs"/>
              </a:rPr>
              <a:t> και </a:t>
            </a:r>
            <a:r>
              <a:rPr lang="en-US" sz="1200" kern="1200" dirty="0" err="1">
                <a:solidFill>
                  <a:schemeClr val="tx1"/>
                </a:solidFill>
                <a:effectLst/>
                <a:latin typeface="+mn-lt"/>
                <a:ea typeface="+mn-ea"/>
                <a:cs typeface="+mn-cs"/>
              </a:rPr>
              <a:t>Jolis</a:t>
            </a:r>
            <a:r>
              <a:rPr lang="en-US" sz="1200" kern="1200" dirty="0">
                <a:solidFill>
                  <a:schemeClr val="tx1"/>
                </a:solidFill>
                <a:effectLst/>
                <a:latin typeface="+mn-lt"/>
                <a:ea typeface="+mn-ea"/>
                <a:cs typeface="+mn-cs"/>
              </a:rPr>
              <a:t>, A. 2007. </a:t>
            </a:r>
            <a:r>
              <a:rPr lang="en-US" sz="1200" i="1" kern="1200" dirty="0">
                <a:solidFill>
                  <a:schemeClr val="tx1"/>
                </a:solidFill>
                <a:effectLst/>
                <a:latin typeface="+mn-lt"/>
                <a:ea typeface="+mn-ea"/>
                <a:cs typeface="+mn-cs"/>
              </a:rPr>
              <a:t>Banker to the Poor: Micro-Lending and the Battle Against World Poverty</a:t>
            </a:r>
            <a:r>
              <a:rPr lang="en-US" sz="1200" kern="1200" dirty="0">
                <a:solidFill>
                  <a:schemeClr val="tx1"/>
                </a:solidFill>
                <a:effectLst/>
                <a:latin typeface="+mn-lt"/>
                <a:ea typeface="+mn-ea"/>
                <a:cs typeface="+mn-cs"/>
              </a:rPr>
              <a:t>. New York: Public Affairs</a:t>
            </a: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9</a:t>
            </a:fld>
            <a:endParaRPr lang="en-US" dirty="0"/>
          </a:p>
        </p:txBody>
      </p:sp>
    </p:spTree>
    <p:extLst>
      <p:ext uri="{BB962C8B-B14F-4D97-AF65-F5344CB8AC3E}">
        <p14:creationId xmlns:p14="http://schemas.microsoft.com/office/powerpoint/2010/main" val="241949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11</a:t>
            </a:fld>
            <a:endParaRPr lang="en-US" dirty="0"/>
          </a:p>
        </p:txBody>
      </p:sp>
    </p:spTree>
    <p:extLst>
      <p:ext uri="{BB962C8B-B14F-4D97-AF65-F5344CB8AC3E}">
        <p14:creationId xmlns:p14="http://schemas.microsoft.com/office/powerpoint/2010/main" val="84403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Ενώ άνθρωποι σαν τον </a:t>
            </a:r>
            <a:r>
              <a:rPr lang="el-GR" sz="1200" kern="1200" dirty="0" err="1">
                <a:solidFill>
                  <a:schemeClr val="tx1"/>
                </a:solidFill>
                <a:effectLst/>
                <a:latin typeface="+mn-lt"/>
                <a:ea typeface="+mn-ea"/>
                <a:cs typeface="+mn-cs"/>
              </a:rPr>
              <a:t>Bill</a:t>
            </a:r>
            <a:r>
              <a:rPr lang="en-GB" sz="1200" kern="1200" baseline="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Gates</a:t>
            </a:r>
            <a:r>
              <a:rPr lang="el-GR" sz="1200" kern="1200" dirty="0">
                <a:solidFill>
                  <a:schemeClr val="tx1"/>
                </a:solidFill>
                <a:effectLst/>
                <a:latin typeface="+mn-lt"/>
                <a:ea typeface="+mn-ea"/>
                <a:cs typeface="+mn-cs"/>
              </a:rPr>
              <a:t> και τους όμοιούς του αποτελούν σίγουρα πηγή έμπνευσης, θα λέγαμε ότι</a:t>
            </a:r>
            <a:r>
              <a:rPr lang="en-GB"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λίγοι μπορούν να ταυτιστούν προσωπικά με τις ιστορίες που τους περιβάλλουν</a:t>
            </a:r>
            <a:r>
              <a:rPr lang="en-GB"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και δεν συμβάλουν στο να παρουσιαστεί η πραγματικότητα της επιχειρηματικότητας.</a:t>
            </a:r>
          </a:p>
        </p:txBody>
      </p:sp>
      <p:sp>
        <p:nvSpPr>
          <p:cNvPr id="4" name="Slide Number Placeholder 3"/>
          <p:cNvSpPr>
            <a:spLocks noGrp="1"/>
          </p:cNvSpPr>
          <p:nvPr>
            <p:ph type="sldNum" sz="quarter" idx="10"/>
          </p:nvPr>
        </p:nvSpPr>
        <p:spPr/>
        <p:txBody>
          <a:bodyPr/>
          <a:lstStyle/>
          <a:p>
            <a:fld id="{39974C31-EB4A-4B21-8134-CB5741A1DC5F}" type="slidenum">
              <a:rPr lang="en-US" smtClean="0"/>
              <a:pPr/>
              <a:t>12</a:t>
            </a:fld>
            <a:endParaRPr lang="en-US" dirty="0"/>
          </a:p>
        </p:txBody>
      </p:sp>
    </p:spTree>
    <p:extLst>
      <p:ext uri="{BB962C8B-B14F-4D97-AF65-F5344CB8AC3E}">
        <p14:creationId xmlns:p14="http://schemas.microsoft.com/office/powerpoint/2010/main" val="318212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Η </a:t>
            </a:r>
            <a:r>
              <a:rPr lang="el-GR" sz="1200" kern="1200" dirty="0" err="1">
                <a:solidFill>
                  <a:schemeClr val="tx1"/>
                </a:solidFill>
                <a:effectLst/>
                <a:latin typeface="+mn-lt"/>
                <a:ea typeface="+mn-ea"/>
                <a:cs typeface="+mn-cs"/>
              </a:rPr>
              <a:t>Niari</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Keverian</a:t>
            </a:r>
            <a:r>
              <a:rPr lang="el-GR" sz="1200" kern="1200" dirty="0">
                <a:solidFill>
                  <a:schemeClr val="tx1"/>
                </a:solidFill>
                <a:effectLst/>
                <a:latin typeface="+mn-lt"/>
                <a:ea typeface="+mn-ea"/>
                <a:cs typeface="+mn-cs"/>
              </a:rPr>
              <a:t> είναι η Διευθύνουσα Σύμβουλος της ZOOS, εταιρείας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που εδρεύει στη Βοστώνη, ιδρύθηκε το 2014 και εμπορεύεται ελληνικό κρύο τσάι. Μαζί με τη συνέταιρό της, η </a:t>
            </a:r>
            <a:r>
              <a:rPr lang="el-GR" sz="1200" kern="1200" dirty="0" err="1">
                <a:solidFill>
                  <a:schemeClr val="tx1"/>
                </a:solidFill>
                <a:effectLst/>
                <a:latin typeface="+mn-lt"/>
                <a:ea typeface="+mn-ea"/>
                <a:cs typeface="+mn-cs"/>
              </a:rPr>
              <a:t>Keverian</a:t>
            </a:r>
            <a:r>
              <a:rPr lang="el-GR" sz="1200" kern="1200" dirty="0">
                <a:solidFill>
                  <a:schemeClr val="tx1"/>
                </a:solidFill>
                <a:effectLst/>
                <a:latin typeface="+mn-lt"/>
                <a:ea typeface="+mn-ea"/>
                <a:cs typeface="+mn-cs"/>
              </a:rPr>
              <a:t> επιβλέπει την υγιή</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ανάπτυξη της χαμηλής σε σάκχαρα και θερμίδες και εντελώς φυσικής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απόλαυσης. </a:t>
            </a:r>
            <a:r>
              <a:rPr lang="en-US" sz="1200" kern="1200" dirty="0">
                <a:solidFill>
                  <a:schemeClr val="tx1"/>
                </a:solidFill>
                <a:effectLst/>
                <a:latin typeface="+mn-lt"/>
                <a:ea typeface="+mn-ea"/>
                <a:cs typeface="+mn-cs"/>
              </a:rPr>
              <a:t>their low-sugar, low-calorie, all-natural indulgence. </a:t>
            </a:r>
            <a:r>
              <a:rPr lang="el-GR" sz="1200" kern="1200" dirty="0">
                <a:solidFill>
                  <a:schemeClr val="tx1"/>
                </a:solidFill>
                <a:effectLst/>
                <a:latin typeface="+mn-lt"/>
                <a:ea typeface="+mn-ea"/>
                <a:cs typeface="+mn-cs"/>
              </a:rPr>
              <a:t>Μέσα σε ένα χρόνο από την παρουσίασή του, το τσάι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ZOOS βρισκόταν στα ράφια κάθε εμπορικού καταστήματος τροφίμων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της αλυσίδας </a:t>
            </a:r>
            <a:r>
              <a:rPr lang="el-GR" sz="1200" kern="1200" dirty="0" err="1">
                <a:solidFill>
                  <a:schemeClr val="tx1"/>
                </a:solidFill>
                <a:effectLst/>
                <a:latin typeface="+mn-lt"/>
                <a:ea typeface="+mn-ea"/>
                <a:cs typeface="+mn-cs"/>
              </a:rPr>
              <a:t>Wegman</a:t>
            </a:r>
            <a:r>
              <a:rPr lang="el-GR" sz="1200" kern="1200" dirty="0">
                <a:solidFill>
                  <a:schemeClr val="tx1"/>
                </a:solidFill>
                <a:effectLst/>
                <a:latin typeface="+mn-lt"/>
                <a:ea typeface="+mn-ea"/>
                <a:cs typeface="+mn-cs"/>
              </a:rPr>
              <a:t> στη Μασαχουσέτη (η αλυσίδα αυτή βρίσκεται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στη Βορειοανατολική και </a:t>
            </a:r>
            <a:r>
              <a:rPr lang="el-GR" sz="1200" kern="1200" dirty="0" err="1">
                <a:solidFill>
                  <a:schemeClr val="tx1"/>
                </a:solidFill>
                <a:effectLst/>
                <a:latin typeface="+mn-lt"/>
                <a:ea typeface="+mn-ea"/>
                <a:cs typeface="+mn-cs"/>
              </a:rPr>
              <a:t>Μεσοατλαντική</a:t>
            </a:r>
            <a:r>
              <a:rPr lang="el-GR" sz="1200" kern="1200" dirty="0">
                <a:solidFill>
                  <a:schemeClr val="tx1"/>
                </a:solidFill>
                <a:effectLst/>
                <a:latin typeface="+mn-lt"/>
                <a:ea typeface="+mn-ea"/>
                <a:cs typeface="+mn-cs"/>
              </a:rPr>
              <a:t> περιοχή των Ηνωμένων Πολιτειών), όπως και σε πάνω από 200 καταστήματα τροφίμων, σε </a:t>
            </a:r>
            <a:r>
              <a:rPr lang="el-GR" sz="1200" kern="1200" dirty="0" err="1">
                <a:solidFill>
                  <a:schemeClr val="tx1"/>
                </a:solidFill>
                <a:effectLst/>
                <a:latin typeface="+mn-lt"/>
                <a:ea typeface="+mn-ea"/>
                <a:cs typeface="+mn-cs"/>
              </a:rPr>
              <a:t>σπα</a:t>
            </a:r>
            <a:r>
              <a:rPr lang="el-GR" sz="1200" kern="1200" dirty="0">
                <a:solidFill>
                  <a:schemeClr val="tx1"/>
                </a:solidFill>
                <a:effectLst/>
                <a:latin typeface="+mn-lt"/>
                <a:ea typeface="+mn-ea"/>
                <a:cs typeface="+mn-cs"/>
              </a:rPr>
              <a:t>,</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γυμναστήρια και παντοπωλεία.</a:t>
            </a:r>
          </a:p>
        </p:txBody>
      </p:sp>
      <p:sp>
        <p:nvSpPr>
          <p:cNvPr id="4" name="Slide Number Placeholder 3"/>
          <p:cNvSpPr>
            <a:spLocks noGrp="1"/>
          </p:cNvSpPr>
          <p:nvPr>
            <p:ph type="sldNum" sz="quarter" idx="10"/>
          </p:nvPr>
        </p:nvSpPr>
        <p:spPr/>
        <p:txBody>
          <a:bodyPr/>
          <a:lstStyle/>
          <a:p>
            <a:fld id="{39974C31-EB4A-4B21-8134-CB5741A1DC5F}" type="slidenum">
              <a:rPr lang="en-US" smtClean="0"/>
              <a:pPr/>
              <a:t>13</a:t>
            </a:fld>
            <a:endParaRPr lang="en-US" dirty="0"/>
          </a:p>
        </p:txBody>
      </p:sp>
    </p:spTree>
    <p:extLst>
      <p:ext uri="{BB962C8B-B14F-4D97-AF65-F5344CB8AC3E}">
        <p14:creationId xmlns:p14="http://schemas.microsoft.com/office/powerpoint/2010/main" val="404891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Η </a:t>
            </a:r>
            <a:r>
              <a:rPr lang="el-GR" sz="1200" kern="1200" dirty="0" err="1">
                <a:solidFill>
                  <a:schemeClr val="tx1"/>
                </a:solidFill>
                <a:effectLst/>
                <a:latin typeface="+mn-lt"/>
                <a:ea typeface="+mn-ea"/>
                <a:cs typeface="+mn-cs"/>
              </a:rPr>
              <a:t>Keverian</a:t>
            </a:r>
            <a:r>
              <a:rPr lang="el-GR" sz="1200" kern="1200" dirty="0">
                <a:solidFill>
                  <a:schemeClr val="tx1"/>
                </a:solidFill>
                <a:effectLst/>
                <a:latin typeface="+mn-lt"/>
                <a:ea typeface="+mn-ea"/>
                <a:cs typeface="+mn-cs"/>
              </a:rPr>
              <a:t>, η οποία περιγράφει τον εαυτό της ως μια «αποφασιστική προσωπικότητα» που «αποδίδει καλύτερα υπό πίεση», ανέφερε ότι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εργαζόταν 15 ώρες την ημέρα (και σαββατοκύριακα), θυσιάζοντας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τω</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μεταξύ το μεγαλύτερο μέρος της κοινωνικής της ζωής. Η συμβουλή της προς τους συναδέλφους επιχειρηματίες είναι η εξής: «Πρέπει να</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είσαι έτοιμος να αφιερώσεις ολόκληρη τη ζωή σου για να ορθοποδήσει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την επιχείρηση. Πάντα να γνωρίζεις ότι εσύ έχεις τον έλεγχο του τι σου επιφυλάσσει το μέλλον. Κανείς δεν θα σου το επιβάλλει αυτό-είναι δική σου</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υπόθεση».</a:t>
            </a:r>
          </a:p>
        </p:txBody>
      </p:sp>
      <p:sp>
        <p:nvSpPr>
          <p:cNvPr id="4" name="Slide Number Placeholder 3"/>
          <p:cNvSpPr>
            <a:spLocks noGrp="1"/>
          </p:cNvSpPr>
          <p:nvPr>
            <p:ph type="sldNum" sz="quarter" idx="10"/>
          </p:nvPr>
        </p:nvSpPr>
        <p:spPr/>
        <p:txBody>
          <a:bodyPr/>
          <a:lstStyle/>
          <a:p>
            <a:fld id="{39974C31-EB4A-4B21-8134-CB5741A1DC5F}" type="slidenum">
              <a:rPr lang="en-US" smtClean="0"/>
              <a:pPr/>
              <a:t>14</a:t>
            </a:fld>
            <a:endParaRPr lang="en-US" dirty="0"/>
          </a:p>
        </p:txBody>
      </p:sp>
    </p:spTree>
    <p:extLst>
      <p:ext uri="{BB962C8B-B14F-4D97-AF65-F5344CB8AC3E}">
        <p14:creationId xmlns:p14="http://schemas.microsoft.com/office/powerpoint/2010/main" val="237178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8069B-DF82-4D9C-A68A-EEF8C011EB7F}"/>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DE53DD8-7CDD-4DE4-85BD-BF009FBFF6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4440454-0A41-4878-9049-3E33420639C5}"/>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Θέση υποσέλιδου 4">
            <a:extLst>
              <a:ext uri="{FF2B5EF4-FFF2-40B4-BE49-F238E27FC236}">
                <a16:creationId xmlns:a16="http://schemas.microsoft.com/office/drawing/2014/main" id="{6DBD1500-AC16-4AFA-9EC8-EAAEC2BC79F1}"/>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4E0D298C-25F9-40B8-ABFE-ADAD182B16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147437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8046C-A002-46A6-91E7-88E8F20D90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79BF4B7-2757-4662-B1FC-3D558D5F68B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B3A04B-9562-4F6E-B5E2-738B215F49B0}"/>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Θέση υποσέλιδου 4">
            <a:extLst>
              <a:ext uri="{FF2B5EF4-FFF2-40B4-BE49-F238E27FC236}">
                <a16:creationId xmlns:a16="http://schemas.microsoft.com/office/drawing/2014/main" id="{BFD43558-067C-482F-BC09-5A41C3B0AE0A}"/>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B4842E57-6E45-42CB-9E66-F8C3F7D73D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436177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9896254-6CCC-4246-81D6-EF26D8B75BA7}"/>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4EB682A-BBE1-4994-A0DB-C48F920F5E14}"/>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2CE53C-C818-4C24-BA75-21F42967C0ED}"/>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Θέση υποσέλιδου 4">
            <a:extLst>
              <a:ext uri="{FF2B5EF4-FFF2-40B4-BE49-F238E27FC236}">
                <a16:creationId xmlns:a16="http://schemas.microsoft.com/office/drawing/2014/main" id="{E6D2486C-3D0C-45C6-BA87-2EB37596B849}"/>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95A634D3-E5C6-43BB-B671-F7F125AFEB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01870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earning Objective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07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1" y="152400"/>
            <a:ext cx="4724399" cy="2514600"/>
          </a:xfrm>
          <a:prstGeom prst="rect">
            <a:avLst/>
          </a:prstGeom>
        </p:spPr>
        <p:txBody>
          <a:bodyPr anchor="t">
            <a:normAutofit/>
          </a:bodyPr>
          <a:lstStyle>
            <a:lvl1pPr algn="l">
              <a:defRPr sz="3600" b="0">
                <a:solidFill>
                  <a:srgbClr val="FEF190"/>
                </a:solidFill>
              </a:defRPr>
            </a:lvl1pPr>
          </a:lstStyle>
          <a:p>
            <a:r>
              <a:rPr lang="en-US"/>
              <a:t>Click to edit Master title style</a:t>
            </a:r>
            <a:endParaRPr lang="en-US" dirty="0"/>
          </a:p>
        </p:txBody>
      </p:sp>
    </p:spTree>
    <p:extLst>
      <p:ext uri="{BB962C8B-B14F-4D97-AF65-F5344CB8AC3E}">
        <p14:creationId xmlns:p14="http://schemas.microsoft.com/office/powerpoint/2010/main" val="761342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305800" cy="3687763"/>
          </a:xfrm>
        </p:spPr>
        <p:txBody>
          <a:bodyPr/>
          <a:lstStyle>
            <a:lvl1pPr marL="0" indent="0">
              <a:buNone/>
              <a:defRPr>
                <a:solidFill>
                  <a:srgbClr val="333399"/>
                </a:solidFill>
              </a:defRPr>
            </a:lvl1pPr>
            <a:lvl2pPr>
              <a:defRPr>
                <a:solidFill>
                  <a:srgbClr val="333399"/>
                </a:solidFill>
              </a:defRPr>
            </a:lvl2pPr>
            <a:lvl3pPr>
              <a:defRPr>
                <a:solidFill>
                  <a:srgbClr val="333399"/>
                </a:solidFill>
              </a:defRPr>
            </a:lvl3pPr>
            <a:lvl4pPr>
              <a:defRPr>
                <a:solidFill>
                  <a:srgbClr val="333399"/>
                </a:solidFill>
              </a:defRPr>
            </a:lvl4pPr>
            <a:lvl5pPr>
              <a:defRPr>
                <a:solidFill>
                  <a:srgbClr val="333399"/>
                </a:solidFill>
              </a:defRPr>
            </a:lvl5pPr>
          </a:lstStyle>
          <a:p>
            <a:pPr lvl="0"/>
            <a:r>
              <a:rPr lang="en-US"/>
              <a:t>Edit Master text styles</a:t>
            </a:r>
          </a:p>
        </p:txBody>
      </p:sp>
      <p:sp>
        <p:nvSpPr>
          <p:cNvPr id="5" name="Footer Placeholder 4"/>
          <p:cNvSpPr>
            <a:spLocks noGrp="1"/>
          </p:cNvSpPr>
          <p:nvPr>
            <p:ph type="ftr" sz="quarter" idx="11"/>
          </p:nvPr>
        </p:nvSpPr>
        <p:spPr/>
        <p:txBody>
          <a:bodyPr/>
          <a:lstStyle/>
          <a:p>
            <a:pPr algn="l"/>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5" name="Title 14"/>
          <p:cNvSpPr>
            <a:spLocks noGrp="1"/>
          </p:cNvSpPr>
          <p:nvPr>
            <p:ph type="title"/>
          </p:nvPr>
        </p:nvSpPr>
        <p:spPr/>
        <p:txBody>
          <a:bodyPr/>
          <a:lstStyle>
            <a:lvl1pPr>
              <a:defRPr>
                <a:solidFill>
                  <a:srgbClr val="027578"/>
                </a:solidFill>
              </a:defRPr>
            </a:lvl1pPr>
          </a:lstStyle>
          <a:p>
            <a:r>
              <a:rPr lang="en-US"/>
              <a:t>Click to edit Master title style</a:t>
            </a:r>
            <a:endParaRPr lang="en-US" dirty="0"/>
          </a:p>
        </p:txBody>
      </p:sp>
    </p:spTree>
    <p:extLst>
      <p:ext uri="{BB962C8B-B14F-4D97-AF65-F5344CB8AC3E}">
        <p14:creationId xmlns:p14="http://schemas.microsoft.com/office/powerpoint/2010/main" val="97145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1115456"/>
          </a:xfrm>
        </p:spPr>
        <p:txBody>
          <a:bodyPr/>
          <a:lstStyle>
            <a:lvl1pPr>
              <a:defRPr>
                <a:solidFill>
                  <a:srgbClr val="39029C"/>
                </a:solidFill>
              </a:defRPr>
            </a:lvl1pPr>
          </a:lstStyle>
          <a:p>
            <a:r>
              <a:rPr lang="en-US"/>
              <a:t>Click to edit Master title style</a:t>
            </a:r>
            <a:endParaRPr lang="en-US" dirty="0"/>
          </a:p>
        </p:txBody>
      </p:sp>
      <p:sp>
        <p:nvSpPr>
          <p:cNvPr id="7" name="Content Placeholder 2"/>
          <p:cNvSpPr>
            <a:spLocks noGrp="1"/>
          </p:cNvSpPr>
          <p:nvPr>
            <p:ph idx="1"/>
          </p:nvPr>
        </p:nvSpPr>
        <p:spPr>
          <a:xfrm>
            <a:off x="457200" y="2514600"/>
            <a:ext cx="8305800" cy="3581400"/>
          </a:xfrm>
        </p:spPr>
        <p:txBody>
          <a:bodyPr/>
          <a:lstStyle>
            <a:lvl1pPr>
              <a:defRPr>
                <a:solidFill>
                  <a:srgbClr val="7102E0"/>
                </a:solidFill>
              </a:defRPr>
            </a:lvl1pPr>
            <a:lvl2pPr>
              <a:defRPr>
                <a:solidFill>
                  <a:srgbClr val="7102E0"/>
                </a:solidFill>
              </a:defRPr>
            </a:lvl2pPr>
            <a:lvl3pPr>
              <a:defRPr>
                <a:solidFill>
                  <a:srgbClr val="7102E0"/>
                </a:solidFill>
              </a:defRPr>
            </a:lvl3pPr>
            <a:lvl4pPr>
              <a:defRPr>
                <a:solidFill>
                  <a:srgbClr val="7102E0"/>
                </a:solidFill>
              </a:defRPr>
            </a:lvl4pPr>
            <a:lvl5pPr>
              <a:defRPr>
                <a:solidFill>
                  <a:srgbClr val="7102E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457200" y="6400800"/>
            <a:ext cx="3352800" cy="320675"/>
          </a:xfrm>
        </p:spPr>
        <p:txBody>
          <a:bodyPr/>
          <a:lstStyle/>
          <a:p>
            <a:pPr algn="l"/>
            <a:r>
              <a:rPr lang="fr-FR"/>
              <a:t>Neck, Entrepreneurship. © SAGE Publications, 2018.</a:t>
            </a:r>
            <a:endParaRPr lang="en-US" dirty="0"/>
          </a:p>
        </p:txBody>
      </p:sp>
      <p:sp>
        <p:nvSpPr>
          <p:cNvPr id="9" name="Slide Number Placeholder 5"/>
          <p:cNvSpPr>
            <a:spLocks noGrp="1"/>
          </p:cNvSpPr>
          <p:nvPr>
            <p:ph type="sldNum" sz="quarter" idx="12"/>
          </p:nvPr>
        </p:nvSpPr>
        <p:spPr>
          <a:xfrm>
            <a:off x="8229600" y="6356350"/>
            <a:ext cx="533400" cy="365125"/>
          </a:xfrm>
        </p:spPr>
        <p:txBody>
          <a:bodyPr/>
          <a:lstStyle/>
          <a:p>
            <a:fld id="{B6F15528-21DE-4FAA-801E-634DDDAF4B2B}" type="slidenum">
              <a:rPr lang="en-US" smtClean="0"/>
              <a:pPr/>
              <a:t>‹#›</a:t>
            </a:fld>
            <a:endParaRPr lang="en-US"/>
          </a:p>
        </p:txBody>
      </p:sp>
      <p:sp>
        <p:nvSpPr>
          <p:cNvPr id="4" name="Text Placeholder 3"/>
          <p:cNvSpPr>
            <a:spLocks noGrp="1"/>
          </p:cNvSpPr>
          <p:nvPr>
            <p:ph type="body" sz="quarter" idx="13"/>
          </p:nvPr>
        </p:nvSpPr>
        <p:spPr>
          <a:xfrm>
            <a:off x="457200" y="762000"/>
            <a:ext cx="8305800" cy="304800"/>
          </a:xfrm>
        </p:spPr>
        <p:txBody>
          <a:bodyPr/>
          <a:lstStyle>
            <a:lvl1pPr marL="0" indent="0" algn="r">
              <a:buNone/>
              <a:defRPr sz="2000" cap="all" baseline="0">
                <a:solidFill>
                  <a:schemeClr val="bg1">
                    <a:lumMod val="65000"/>
                  </a:schemeClr>
                </a:solidFill>
              </a:defRPr>
            </a:lvl1pPr>
          </a:lstStyle>
          <a:p>
            <a:pPr lvl="0"/>
            <a:r>
              <a:rPr lang="en-US"/>
              <a:t>Edit Master text styles</a:t>
            </a:r>
          </a:p>
        </p:txBody>
      </p:sp>
    </p:spTree>
    <p:extLst>
      <p:ext uri="{BB962C8B-B14F-4D97-AF65-F5344CB8AC3E}">
        <p14:creationId xmlns:p14="http://schemas.microsoft.com/office/powerpoint/2010/main" val="228546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Head Title">
    <p:spTree>
      <p:nvGrpSpPr>
        <p:cNvPr id="1" name=""/>
        <p:cNvGrpSpPr/>
        <p:nvPr/>
      </p:nvGrpSpPr>
      <p:grpSpPr>
        <a:xfrm>
          <a:off x="0" y="0"/>
          <a:ext cx="0" cy="0"/>
          <a:chOff x="0" y="0"/>
          <a:chExt cx="0" cy="0"/>
        </a:xfrm>
      </p:grpSpPr>
      <p:sp>
        <p:nvSpPr>
          <p:cNvPr id="8" name="Title 1"/>
          <p:cNvSpPr>
            <a:spLocks noGrp="1"/>
          </p:cNvSpPr>
          <p:nvPr>
            <p:ph type="title"/>
          </p:nvPr>
        </p:nvSpPr>
        <p:spPr>
          <a:xfrm>
            <a:off x="228600" y="304800"/>
            <a:ext cx="8686800" cy="1600200"/>
          </a:xfrm>
          <a:prstGeom prst="rect">
            <a:avLst/>
          </a:prstGeom>
        </p:spPr>
        <p:txBody>
          <a:bodyPr anchor="t">
            <a:normAutofit/>
          </a:bodyPr>
          <a:lstStyle>
            <a:lvl1pPr>
              <a:defRPr sz="5400">
                <a:solidFill>
                  <a:srgbClr val="0084D6"/>
                </a:solidFill>
              </a:defRPr>
            </a:lvl1pPr>
          </a:lstStyle>
          <a:p>
            <a:r>
              <a:rPr lang="en-US"/>
              <a:t>Click to edit Master title style</a:t>
            </a:r>
            <a:endParaRPr lang="en-US" dirty="0"/>
          </a:p>
        </p:txBody>
      </p:sp>
    </p:spTree>
    <p:extLst>
      <p:ext uri="{BB962C8B-B14F-4D97-AF65-F5344CB8AC3E}">
        <p14:creationId xmlns:p14="http://schemas.microsoft.com/office/powerpoint/2010/main" val="116249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400800"/>
            <a:ext cx="3352800" cy="320675"/>
          </a:xfrm>
        </p:spPr>
        <p:txBody>
          <a:bodyPr/>
          <a:lstStyle/>
          <a:p>
            <a:pPr algn="l"/>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lvl1pPr>
              <a:defRPr>
                <a:solidFill>
                  <a:srgbClr val="BF016E"/>
                </a:solidFill>
              </a:defRPr>
            </a:lvl1pPr>
          </a:lstStyle>
          <a:p>
            <a:r>
              <a:rPr lang="en-US"/>
              <a:t>Click to edit Master title style</a:t>
            </a:r>
            <a:endParaRPr lang="en-US" dirty="0"/>
          </a:p>
        </p:txBody>
      </p:sp>
      <p:sp>
        <p:nvSpPr>
          <p:cNvPr id="12" name="Text Placeholder 11"/>
          <p:cNvSpPr>
            <a:spLocks noGrp="1"/>
          </p:cNvSpPr>
          <p:nvPr>
            <p:ph type="body" sz="quarter" idx="14"/>
          </p:nvPr>
        </p:nvSpPr>
        <p:spPr>
          <a:xfrm>
            <a:off x="457200" y="2500828"/>
            <a:ext cx="8305800" cy="3657600"/>
          </a:xfrm>
        </p:spPr>
        <p:txBody>
          <a:bodyPr/>
          <a:lstStyle>
            <a:lvl1pPr>
              <a:defRPr>
                <a:solidFill>
                  <a:srgbClr val="EA006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5"/>
          </p:nvPr>
        </p:nvSpPr>
        <p:spPr>
          <a:xfrm>
            <a:off x="457200" y="762000"/>
            <a:ext cx="8305800" cy="304800"/>
          </a:xfrm>
        </p:spPr>
        <p:txBody>
          <a:bodyPr>
            <a:noAutofit/>
          </a:bodyPr>
          <a:lstStyle>
            <a:lvl1pPr marL="0" indent="0" algn="r">
              <a:buNone/>
              <a:defRPr sz="2000" cap="all" baseline="0">
                <a:solidFill>
                  <a:schemeClr val="bg1">
                    <a:lumMod val="65000"/>
                  </a:schemeClr>
                </a:solidFill>
              </a:defRPr>
            </a:lvl1pPr>
          </a:lstStyle>
          <a:p>
            <a:pPr lvl="0"/>
            <a:r>
              <a:rPr lang="en-US"/>
              <a:t>Edit Master text styles</a:t>
            </a:r>
          </a:p>
        </p:txBody>
      </p:sp>
    </p:spTree>
    <p:extLst>
      <p:ext uri="{BB962C8B-B14F-4D97-AF65-F5344CB8AC3E}">
        <p14:creationId xmlns:p14="http://schemas.microsoft.com/office/powerpoint/2010/main" val="13087313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400800"/>
            <a:ext cx="3352800" cy="320675"/>
          </a:xfrm>
        </p:spPr>
        <p:txBody>
          <a:bodyPr/>
          <a:lstStyle/>
          <a:p>
            <a:pPr algn="l"/>
            <a:r>
              <a:rPr lang="fr-FR" dirty="0"/>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4"/>
          </p:nvPr>
        </p:nvSpPr>
        <p:spPr>
          <a:xfrm>
            <a:off x="476250" y="2500828"/>
            <a:ext cx="8305800" cy="3657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5"/>
          </p:nvPr>
        </p:nvSpPr>
        <p:spPr>
          <a:xfrm>
            <a:off x="457200" y="762000"/>
            <a:ext cx="8324850" cy="304800"/>
          </a:xfrm>
        </p:spPr>
        <p:txBody>
          <a:bodyPr>
            <a:noAutofit/>
          </a:bodyPr>
          <a:lstStyle>
            <a:lvl1pPr marL="0" indent="0" algn="r">
              <a:buNone/>
              <a:defRPr sz="2000" cap="all" baseline="0">
                <a:solidFill>
                  <a:srgbClr val="0084D6"/>
                </a:solidFill>
              </a:defRPr>
            </a:lvl1pPr>
          </a:lstStyle>
          <a:p>
            <a:pPr lvl="0"/>
            <a:r>
              <a:rPr lang="en-US" dirty="0"/>
              <a:t>Edit Master text styles</a:t>
            </a:r>
          </a:p>
        </p:txBody>
      </p:sp>
    </p:spTree>
    <p:extLst>
      <p:ext uri="{BB962C8B-B14F-4D97-AF65-F5344CB8AC3E}">
        <p14:creationId xmlns:p14="http://schemas.microsoft.com/office/powerpoint/2010/main" val="2722424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ritical Thinking ">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8600" y="1352550"/>
            <a:ext cx="8610600" cy="1619250"/>
          </a:xfrm>
        </p:spPr>
        <p:txBody>
          <a:bodyPr/>
          <a:lstStyle>
            <a:lvl1pPr marL="0" indent="0">
              <a:buNone/>
              <a:defRPr>
                <a:solidFill>
                  <a:srgbClr val="5EBB01"/>
                </a:solidFill>
              </a:defRPr>
            </a:lvl1pPr>
          </a:lstStyle>
          <a:p>
            <a:pPr lvl="0"/>
            <a:r>
              <a:rPr lang="en-US"/>
              <a:t>Edit Master text styles</a:t>
            </a:r>
          </a:p>
        </p:txBody>
      </p:sp>
    </p:spTree>
    <p:extLst>
      <p:ext uri="{BB962C8B-B14F-4D97-AF65-F5344CB8AC3E}">
        <p14:creationId xmlns:p14="http://schemas.microsoft.com/office/powerpoint/2010/main" val="184073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021EA2-1A09-430B-AAE0-CF75B141644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082B5C3-2512-4787-A313-647CA29F245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464BBD8-66AA-4987-B8A3-1847C8EAF310}"/>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Θέση υποσέλιδου 4">
            <a:extLst>
              <a:ext uri="{FF2B5EF4-FFF2-40B4-BE49-F238E27FC236}">
                <a16:creationId xmlns:a16="http://schemas.microsoft.com/office/drawing/2014/main" id="{90294A7B-21EC-42CF-971A-08DAB441B0FF}"/>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647166F9-B723-4C17-8801-207708B40D6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735875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indshift ">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305800" cy="655638"/>
          </a:xfrm>
          <a:prstGeom prst="rect">
            <a:avLst/>
          </a:prstGeom>
          <a:ln>
            <a:solidFill>
              <a:srgbClr val="D63604"/>
            </a:solidFill>
          </a:ln>
        </p:spPr>
        <p:txBody>
          <a:bodyPr>
            <a:noAutofit/>
          </a:bodyPr>
          <a:lstStyle>
            <a:lvl1pPr>
              <a:defRPr sz="3200">
                <a:solidFill>
                  <a:srgbClr val="E22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133600"/>
            <a:ext cx="8305800" cy="3992563"/>
          </a:xfrm>
        </p:spPr>
        <p:txBody>
          <a:bodyPr/>
          <a:lstStyle>
            <a:lvl1pPr>
              <a:defRPr>
                <a:solidFill>
                  <a:srgbClr val="F44A06"/>
                </a:solidFill>
              </a:defRPr>
            </a:lvl1pPr>
            <a:lvl2pPr>
              <a:defRPr>
                <a:solidFill>
                  <a:srgbClr val="F44A06"/>
                </a:solidFill>
              </a:defRPr>
            </a:lvl2pPr>
            <a:lvl3pPr>
              <a:defRPr>
                <a:solidFill>
                  <a:srgbClr val="F44A06"/>
                </a:solidFill>
              </a:defRPr>
            </a:lvl3pPr>
            <a:lvl4pPr>
              <a:defRPr>
                <a:solidFill>
                  <a:srgbClr val="F44A06"/>
                </a:solidFill>
              </a:defRPr>
            </a:lvl4pPr>
            <a:lvl5pPr>
              <a:defRPr>
                <a:solidFill>
                  <a:srgbClr val="F44A0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algn="l"/>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359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305800" cy="3687763"/>
          </a:xfrm>
        </p:spPr>
        <p:txBody>
          <a:bodyPr/>
          <a:lstStyle>
            <a:lvl1pPr marL="0" indent="0">
              <a:buNone/>
              <a:defRPr>
                <a:solidFill>
                  <a:srgbClr val="333399"/>
                </a:solidFill>
              </a:defRPr>
            </a:lvl1pPr>
            <a:lvl2pPr>
              <a:defRPr>
                <a:solidFill>
                  <a:srgbClr val="333399"/>
                </a:solidFill>
              </a:defRPr>
            </a:lvl2pPr>
            <a:lvl3pPr>
              <a:defRPr>
                <a:solidFill>
                  <a:srgbClr val="333399"/>
                </a:solidFill>
              </a:defRPr>
            </a:lvl3pPr>
            <a:lvl4pPr>
              <a:defRPr>
                <a:solidFill>
                  <a:srgbClr val="333399"/>
                </a:solidFill>
              </a:defRPr>
            </a:lvl4pPr>
            <a:lvl5pPr>
              <a:defRPr>
                <a:solidFill>
                  <a:srgbClr val="333399"/>
                </a:solidFill>
              </a:defRPr>
            </a:lvl5pPr>
          </a:lstStyle>
          <a:p>
            <a:pPr lvl="0"/>
            <a:r>
              <a:rPr lang="en-US" dirty="0"/>
              <a:t>Edit Master text styles</a:t>
            </a:r>
          </a:p>
        </p:txBody>
      </p:sp>
      <p:sp>
        <p:nvSpPr>
          <p:cNvPr id="5" name="Footer Placeholder 4"/>
          <p:cNvSpPr>
            <a:spLocks noGrp="1"/>
          </p:cNvSpPr>
          <p:nvPr>
            <p:ph type="ftr" sz="quarter" idx="11"/>
          </p:nvPr>
        </p:nvSpPr>
        <p:spPr/>
        <p:txBody>
          <a:bodyPr/>
          <a:lstStyle/>
          <a:p>
            <a:pPr algn="l"/>
            <a:r>
              <a:rPr lang="fr-FR" dirty="0"/>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a:endCxn id="9" idx="0"/>
          </p:cNvCxnSpPr>
          <p:nvPr/>
        </p:nvCxnSpPr>
        <p:spPr>
          <a:xfrm>
            <a:off x="228600" y="838200"/>
            <a:ext cx="0" cy="5440681"/>
          </a:xfrm>
          <a:prstGeom prst="line">
            <a:avLst/>
          </a:prstGeom>
          <a:ln w="57150">
            <a:solidFill>
              <a:srgbClr val="02757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6248400"/>
            <a:ext cx="8610600" cy="0"/>
          </a:xfrm>
          <a:prstGeom prst="line">
            <a:avLst/>
          </a:prstGeom>
          <a:ln w="57150">
            <a:solidFill>
              <a:srgbClr val="027578"/>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400" y="6278881"/>
            <a:ext cx="1524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9525" y="0"/>
            <a:ext cx="9144000" cy="707682"/>
          </a:xfrm>
          <a:prstGeom prst="rect">
            <a:avLst/>
          </a:prstGeom>
        </p:spPr>
      </p:pic>
      <p:sp>
        <p:nvSpPr>
          <p:cNvPr id="15" name="Title 14"/>
          <p:cNvSpPr>
            <a:spLocks noGrp="1"/>
          </p:cNvSpPr>
          <p:nvPr>
            <p:ph type="title"/>
          </p:nvPr>
        </p:nvSpPr>
        <p:spPr/>
        <p:txBody>
          <a:bodyPr/>
          <a:lstStyle>
            <a:lvl1pPr>
              <a:defRPr>
                <a:solidFill>
                  <a:srgbClr val="027578"/>
                </a:solidFill>
              </a:defRPr>
            </a:lvl1pPr>
          </a:lstStyle>
          <a:p>
            <a:r>
              <a:rPr lang="en-US"/>
              <a:t>Click to edit Master title style</a:t>
            </a:r>
            <a:endParaRPr lang="en-US" dirty="0"/>
          </a:p>
        </p:txBody>
      </p:sp>
    </p:spTree>
    <p:extLst>
      <p:ext uri="{BB962C8B-B14F-4D97-AF65-F5344CB8AC3E}">
        <p14:creationId xmlns:p14="http://schemas.microsoft.com/office/powerpoint/2010/main" val="3107653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 Bar">
    <p:spTree>
      <p:nvGrpSpPr>
        <p:cNvPr id="1" name=""/>
        <p:cNvGrpSpPr/>
        <p:nvPr/>
      </p:nvGrpSpPr>
      <p:grpSpPr>
        <a:xfrm>
          <a:off x="0" y="0"/>
          <a:ext cx="0" cy="0"/>
          <a:chOff x="0" y="0"/>
          <a:chExt cx="0" cy="0"/>
        </a:xfrm>
      </p:grpSpPr>
      <p:sp>
        <p:nvSpPr>
          <p:cNvPr id="7" name="Title 1"/>
          <p:cNvSpPr>
            <a:spLocks noGrp="1"/>
          </p:cNvSpPr>
          <p:nvPr>
            <p:ph type="title"/>
          </p:nvPr>
        </p:nvSpPr>
        <p:spPr>
          <a:xfrm>
            <a:off x="838200" y="411162"/>
            <a:ext cx="7848600" cy="1112838"/>
          </a:xfrm>
          <a:prstGeom prst="rect">
            <a:avLst/>
          </a:prstGeom>
        </p:spPr>
        <p:txBody>
          <a:bodyPr/>
          <a:lstStyle>
            <a:lvl1pPr>
              <a:defRPr>
                <a:solidFill>
                  <a:srgbClr val="C00000"/>
                </a:solidFill>
              </a:defRPr>
            </a:lvl1pPr>
          </a:lstStyle>
          <a:p>
            <a:r>
              <a:rPr lang="en-US"/>
              <a:t>Click to edit Master title style</a:t>
            </a:r>
            <a:endParaRPr lang="en-US" dirty="0"/>
          </a:p>
        </p:txBody>
      </p:sp>
      <p:sp>
        <p:nvSpPr>
          <p:cNvPr id="8" name="Content Placeholder 2"/>
          <p:cNvSpPr>
            <a:spLocks noGrp="1"/>
          </p:cNvSpPr>
          <p:nvPr>
            <p:ph idx="1"/>
          </p:nvPr>
        </p:nvSpPr>
        <p:spPr>
          <a:xfrm>
            <a:off x="838200" y="1752600"/>
            <a:ext cx="7848600" cy="4343401"/>
          </a:xfrm>
        </p:spPr>
        <p:txBody>
          <a:bodyPr/>
          <a:lstStyle>
            <a:lvl1pPr>
              <a:defRPr>
                <a:solidFill>
                  <a:srgbClr val="FF0000"/>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838200" y="6324600"/>
            <a:ext cx="3352800" cy="396875"/>
          </a:xfrm>
        </p:spPr>
        <p:txBody>
          <a:bodyPr/>
          <a:lstStyle>
            <a:lvl1pPr algn="l">
              <a:defRPr/>
            </a:lvl1pPr>
          </a:lstStyle>
          <a:p>
            <a:r>
              <a:rPr lang="fr-FR"/>
              <a:t>Neck, Entrepreneurship. © SAGE Publications, 2018.</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p>
            <a:fld id="{B6F15528-21DE-4FAA-801E-634DDDAF4B2B}" type="slidenum">
              <a:rPr lang="en-US" smtClean="0"/>
              <a:pPr/>
              <a:t>‹#›</a:t>
            </a:fld>
            <a:endParaRPr lang="en-US"/>
          </a:p>
        </p:txBody>
      </p:sp>
      <p:pic>
        <p:nvPicPr>
          <p:cNvPr id="2" name="Picture 1"/>
          <p:cNvPicPr>
            <a:picLocks noChangeAspect="1"/>
          </p:cNvPicPr>
          <p:nvPr/>
        </p:nvPicPr>
        <p:blipFill>
          <a:blip r:embed="rId2"/>
          <a:stretch>
            <a:fillRect/>
          </a:stretch>
        </p:blipFill>
        <p:spPr>
          <a:xfrm rot="16200000">
            <a:off x="-3071374" y="3071376"/>
            <a:ext cx="6858001" cy="715252"/>
          </a:xfrm>
          <a:prstGeom prst="rect">
            <a:avLst/>
          </a:prstGeom>
        </p:spPr>
      </p:pic>
    </p:spTree>
    <p:extLst>
      <p:ext uri="{BB962C8B-B14F-4D97-AF65-F5344CB8AC3E}">
        <p14:creationId xmlns:p14="http://schemas.microsoft.com/office/powerpoint/2010/main" val="2827882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ritical Thinking ">
    <p:spTree>
      <p:nvGrpSpPr>
        <p:cNvPr id="1" name=""/>
        <p:cNvGrpSpPr/>
        <p:nvPr/>
      </p:nvGrpSpPr>
      <p:grpSpPr>
        <a:xfrm>
          <a:off x="0" y="0"/>
          <a:ext cx="0" cy="0"/>
          <a:chOff x="0" y="0"/>
          <a:chExt cx="0" cy="0"/>
        </a:xfrm>
      </p:grpSpPr>
      <p:sp>
        <p:nvSpPr>
          <p:cNvPr id="3" name="TextBox 2"/>
          <p:cNvSpPr txBox="1"/>
          <p:nvPr/>
        </p:nvSpPr>
        <p:spPr>
          <a:xfrm>
            <a:off x="101600" y="152400"/>
            <a:ext cx="8966200" cy="1200329"/>
          </a:xfrm>
          <a:prstGeom prst="rect">
            <a:avLst/>
          </a:prstGeom>
          <a:noFill/>
        </p:spPr>
        <p:txBody>
          <a:bodyPr wrap="square" rtlCol="0">
            <a:spAutoFit/>
          </a:bodyPr>
          <a:lstStyle/>
          <a:p>
            <a:r>
              <a:rPr lang="en-US" sz="7200" dirty="0">
                <a:solidFill>
                  <a:srgbClr val="2A9101"/>
                </a:solidFill>
              </a:rPr>
              <a:t>CRITICAL THINKING</a:t>
            </a:r>
            <a:endParaRPr lang="en-US" sz="1600" dirty="0">
              <a:solidFill>
                <a:srgbClr val="2A9101"/>
              </a:solidFill>
            </a:endParaRPr>
          </a:p>
        </p:txBody>
      </p:sp>
      <p:pic>
        <p:nvPicPr>
          <p:cNvPr id="6" name="Picture 5"/>
          <p:cNvPicPr>
            <a:picLocks noChangeAspect="1"/>
          </p:cNvPicPr>
          <p:nvPr/>
        </p:nvPicPr>
        <p:blipFill>
          <a:blip r:embed="rId2"/>
          <a:stretch>
            <a:fillRect/>
          </a:stretch>
        </p:blipFill>
        <p:spPr>
          <a:xfrm>
            <a:off x="12700" y="3172929"/>
            <a:ext cx="9131300" cy="3672371"/>
          </a:xfrm>
          <a:prstGeom prst="rect">
            <a:avLst/>
          </a:prstGeom>
        </p:spPr>
      </p:pic>
      <p:sp>
        <p:nvSpPr>
          <p:cNvPr id="5" name="Text Placeholder 4"/>
          <p:cNvSpPr>
            <a:spLocks noGrp="1"/>
          </p:cNvSpPr>
          <p:nvPr>
            <p:ph type="body" sz="quarter" idx="10"/>
          </p:nvPr>
        </p:nvSpPr>
        <p:spPr>
          <a:xfrm>
            <a:off x="228600" y="1352550"/>
            <a:ext cx="8610600" cy="1619250"/>
          </a:xfrm>
        </p:spPr>
        <p:txBody>
          <a:bodyPr/>
          <a:lstStyle>
            <a:lvl1pPr marL="0" indent="0">
              <a:buNone/>
              <a:defRPr>
                <a:solidFill>
                  <a:srgbClr val="5EBB01"/>
                </a:solidFill>
              </a:defRPr>
            </a:lvl1pPr>
          </a:lstStyle>
          <a:p>
            <a:pPr lvl="0"/>
            <a:r>
              <a:rPr lang="en-US" dirty="0"/>
              <a:t>Edit Master text styles</a:t>
            </a:r>
          </a:p>
        </p:txBody>
      </p:sp>
    </p:spTree>
    <p:extLst>
      <p:ext uri="{BB962C8B-B14F-4D97-AF65-F5344CB8AC3E}">
        <p14:creationId xmlns:p14="http://schemas.microsoft.com/office/powerpoint/2010/main" val="211535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172F1-4E78-4ED4-8017-EE4B26FB68BF}"/>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B8D1117-AF73-4FD3-B52D-D0392A13D0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A32F8E1-4433-41EC-B358-3B429D122C91}"/>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Θέση υποσέλιδου 4">
            <a:extLst>
              <a:ext uri="{FF2B5EF4-FFF2-40B4-BE49-F238E27FC236}">
                <a16:creationId xmlns:a16="http://schemas.microsoft.com/office/drawing/2014/main" id="{5862A3C1-98F5-477D-8190-3EE21952946B}"/>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9D9CE9C2-E2B3-46F0-8E0E-A3115B7C642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09813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B0F66F-0D79-4A3F-97FE-907D7BF489B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B2346B9-0BE1-471E-9526-BF7348EBBFE8}"/>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6B4347E-89A5-428C-BDA4-0C22946CAA92}"/>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AC4C8E6-5A7E-4731-ADA6-68F0C1EE972C}"/>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6" name="Θέση υποσέλιδου 5">
            <a:extLst>
              <a:ext uri="{FF2B5EF4-FFF2-40B4-BE49-F238E27FC236}">
                <a16:creationId xmlns:a16="http://schemas.microsoft.com/office/drawing/2014/main" id="{FEB1DCE8-0563-4940-84FD-42A9327F66C6}"/>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423216A1-90B4-4896-AB7F-2FEA897DDC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92020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54293D-EBF7-415D-8C34-CAECF5963F73}"/>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DF339A1-5358-4331-BEAF-6C169932451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0ECBEC5-5234-4A65-87B7-23181D7955FA}"/>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4656334-0A2E-4F5D-B795-2015E9D291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2B423AA-41CA-478A-9B99-E272376D1569}"/>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7A34EAB-D1B1-4DDA-8D1F-B4CF7A54A91A}"/>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8" name="Θέση υποσέλιδου 7">
            <a:extLst>
              <a:ext uri="{FF2B5EF4-FFF2-40B4-BE49-F238E27FC236}">
                <a16:creationId xmlns:a16="http://schemas.microsoft.com/office/drawing/2014/main" id="{68B9EC81-C328-47E4-85D8-5A0D08648C72}"/>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9" name="Θέση αριθμού διαφάνειας 8">
            <a:extLst>
              <a:ext uri="{FF2B5EF4-FFF2-40B4-BE49-F238E27FC236}">
                <a16:creationId xmlns:a16="http://schemas.microsoft.com/office/drawing/2014/main" id="{591A2198-BD32-4964-A13B-7C086A958EF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74110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4C268D-A76E-425C-BF1A-104ED91F6E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2A4363D-99D0-4646-BD24-06412F0373D9}"/>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4" name="Θέση υποσέλιδου 3">
            <a:extLst>
              <a:ext uri="{FF2B5EF4-FFF2-40B4-BE49-F238E27FC236}">
                <a16:creationId xmlns:a16="http://schemas.microsoft.com/office/drawing/2014/main" id="{9B9EFF98-DDCA-42B6-98D5-ED7ECADDFE79}"/>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5" name="Θέση αριθμού διαφάνειας 4">
            <a:extLst>
              <a:ext uri="{FF2B5EF4-FFF2-40B4-BE49-F238E27FC236}">
                <a16:creationId xmlns:a16="http://schemas.microsoft.com/office/drawing/2014/main" id="{AFFE7A87-8D08-4F8E-B94C-FC010BF754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04110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E95FABB-CA2B-4D41-A065-8B46DCEAC41B}"/>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3" name="Θέση υποσέλιδου 2">
            <a:extLst>
              <a:ext uri="{FF2B5EF4-FFF2-40B4-BE49-F238E27FC236}">
                <a16:creationId xmlns:a16="http://schemas.microsoft.com/office/drawing/2014/main" id="{4E8C778F-B045-407E-8A6A-6A57BBC89F9E}"/>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4" name="Θέση αριθμού διαφάνειας 3">
            <a:extLst>
              <a:ext uri="{FF2B5EF4-FFF2-40B4-BE49-F238E27FC236}">
                <a16:creationId xmlns:a16="http://schemas.microsoft.com/office/drawing/2014/main" id="{5348AB3E-D645-4468-B066-C10AA19ABC9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316404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0DB798-9BBB-40E2-980A-F6E12B963C37}"/>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E8ABA07-6915-421B-9999-50866D0309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67D74AF-BBE0-49D0-B817-95C61C013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7FC2803-F975-4488-B29D-89CF946246E2}"/>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6" name="Θέση υποσέλιδου 5">
            <a:extLst>
              <a:ext uri="{FF2B5EF4-FFF2-40B4-BE49-F238E27FC236}">
                <a16:creationId xmlns:a16="http://schemas.microsoft.com/office/drawing/2014/main" id="{E0AD619E-B122-4B0E-A50E-0C1D147BD5DA}"/>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4175BB38-FC42-42C6-9ECA-90505B0765A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432629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812AF6-9A10-4E6C-BB8C-DF235431CBFA}"/>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31F5E4F-7343-4E6B-8753-E62DBE5C3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AEEC9AF1-EDD7-45E1-958B-B71615FC2E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B3CDFED-3BA4-44E4-85FF-EC594E40F795}"/>
              </a:ext>
            </a:extLst>
          </p:cNvPr>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6" name="Θέση υποσέλιδου 5">
            <a:extLst>
              <a:ext uri="{FF2B5EF4-FFF2-40B4-BE49-F238E27FC236}">
                <a16:creationId xmlns:a16="http://schemas.microsoft.com/office/drawing/2014/main" id="{32DDD65E-EF1A-40AB-951B-1B8E3526F625}"/>
              </a:ext>
            </a:extLst>
          </p:cNvPr>
          <p:cNvSpPr>
            <a:spLocks noGrp="1"/>
          </p:cNvSpPr>
          <p:nvPr>
            <p:ph type="ftr" sz="quarter" idx="11"/>
          </p:nvPr>
        </p:nvSpPr>
        <p:spPr/>
        <p:txBody>
          <a:bodyPr/>
          <a:lstStyle/>
          <a:p>
            <a:pPr algn="l"/>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CDE1C1DC-D60A-40D8-A4A2-7085E503DA5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07108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4DB2F7F-443D-4368-9150-9CEA9E8B14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5D62B0-FFE4-4BE4-B220-3E66EDCC59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837B3BA-23F1-40E3-9D05-EA0CDF91D3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10/29/2020</a:t>
            </a:fld>
            <a:endParaRPr lang="en-US" dirty="0"/>
          </a:p>
        </p:txBody>
      </p:sp>
      <p:sp>
        <p:nvSpPr>
          <p:cNvPr id="5" name="Θέση υποσέλιδου 4">
            <a:extLst>
              <a:ext uri="{FF2B5EF4-FFF2-40B4-BE49-F238E27FC236}">
                <a16:creationId xmlns:a16="http://schemas.microsoft.com/office/drawing/2014/main" id="{E66D5E11-8FD9-495D-BB45-796ED73173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FF23A221-2AC7-405F-8FCC-7A47E1EBC5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
        <p:nvSpPr>
          <p:cNvPr id="7" name="TextBox 7">
            <a:extLst>
              <a:ext uri="{FF2B5EF4-FFF2-40B4-BE49-F238E27FC236}">
                <a16:creationId xmlns:a16="http://schemas.microsoft.com/office/drawing/2014/main" id="{0A308461-F2C1-4E12-8076-EDEC176E35B7}"/>
              </a:ext>
            </a:extLst>
          </p:cNvPr>
          <p:cNvSpPr txBox="1"/>
          <p:nvPr userDrawn="1"/>
        </p:nvSpPr>
        <p:spPr>
          <a:xfrm>
            <a:off x="6934200" y="131861"/>
            <a:ext cx="4572000" cy="323165"/>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500" dirty="0">
                <a:latin typeface="Arial" panose="020B0604020202020204" pitchFamily="34" charset="0"/>
                <a:cs typeface="Arial" panose="020B0604020202020204" pitchFamily="34" charset="0"/>
              </a:rPr>
              <a:t>© Εκδόσεις Κριτική</a:t>
            </a:r>
          </a:p>
        </p:txBody>
      </p:sp>
    </p:spTree>
    <p:extLst>
      <p:ext uri="{BB962C8B-B14F-4D97-AF65-F5344CB8AC3E}">
        <p14:creationId xmlns:p14="http://schemas.microsoft.com/office/powerpoint/2010/main" val="176569750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690" r:id="rId21"/>
    <p:sldLayoutId id="2147483693" r:id="rId22"/>
    <p:sldLayoutId id="2147483694" r:id="rId2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8552E82-306C-4F15-A8EB-AFFB073DA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0" y="1089002"/>
            <a:ext cx="3387425" cy="467999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40" name="Rectangle 2">
            <a:extLst>
              <a:ext uri="{FF2B5EF4-FFF2-40B4-BE49-F238E27FC236}">
                <a16:creationId xmlns:a16="http://schemas.microsoft.com/office/drawing/2014/main" id="{455D4FA0-2C4C-4642-A8CA-CDA14EA8FA57}"/>
              </a:ext>
            </a:extLst>
          </p:cNvPr>
          <p:cNvSpPr txBox="1">
            <a:spLocks noChangeArrowheads="1"/>
          </p:cNvSpPr>
          <p:nvPr/>
        </p:nvSpPr>
        <p:spPr>
          <a:xfrm>
            <a:off x="3962400" y="1524000"/>
            <a:ext cx="4953000" cy="20192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altLang="el-GR" sz="2200" dirty="0"/>
              <a:t>H. M. Neck, C. P. Neck, E. L. Murray</a:t>
            </a:r>
            <a:br>
              <a:rPr lang="en-US" altLang="el-GR" sz="3900" dirty="0"/>
            </a:br>
            <a:r>
              <a:rPr lang="el-GR" altLang="el-GR" sz="3600" i="1" dirty="0"/>
              <a:t>Επιχειρηματικότητα</a:t>
            </a:r>
          </a:p>
          <a:p>
            <a:pPr algn="ctr">
              <a:lnSpc>
                <a:spcPct val="150000"/>
              </a:lnSpc>
            </a:pPr>
            <a:r>
              <a:rPr lang="el-GR" altLang="el-GR" sz="2800" dirty="0"/>
              <a:t>Νοοτροπία και πρακτική </a:t>
            </a:r>
            <a:endParaRPr lang="en-US" altLang="el-GR" sz="2800" b="1" dirty="0"/>
          </a:p>
        </p:txBody>
      </p:sp>
      <p:pic>
        <p:nvPicPr>
          <p:cNvPr id="42" name="Εικόνα 41">
            <a:extLst>
              <a:ext uri="{FF2B5EF4-FFF2-40B4-BE49-F238E27FC236}">
                <a16:creationId xmlns:a16="http://schemas.microsoft.com/office/drawing/2014/main" id="{3DB3211B-3F2D-40C2-9CA3-B8A865060418}"/>
              </a:ext>
            </a:extLst>
          </p:cNvPr>
          <p:cNvPicPr>
            <a:picLocks noChangeAspect="1"/>
          </p:cNvPicPr>
          <p:nvPr/>
        </p:nvPicPr>
        <p:blipFill>
          <a:blip r:embed="rId4"/>
          <a:stretch>
            <a:fillRect/>
          </a:stretch>
        </p:blipFill>
        <p:spPr>
          <a:xfrm>
            <a:off x="6911635" y="5941841"/>
            <a:ext cx="1969179" cy="646232"/>
          </a:xfrm>
          <a:prstGeom prst="rect">
            <a:avLst/>
          </a:prstGeom>
        </p:spPr>
      </p:pic>
    </p:spTree>
    <p:extLst>
      <p:ext uri="{BB962C8B-B14F-4D97-AF65-F5344CB8AC3E}">
        <p14:creationId xmlns:p14="http://schemas.microsoft.com/office/powerpoint/2010/main" val="55158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24000"/>
            <a:ext cx="8686800" cy="1600200"/>
          </a:xfrm>
        </p:spPr>
        <p:txBody>
          <a:bodyPr>
            <a:noAutofit/>
          </a:bodyPr>
          <a:lstStyle/>
          <a:p>
            <a:pPr algn="ctr"/>
            <a:r>
              <a:rPr lang="en-US" sz="4000" dirty="0">
                <a:solidFill>
                  <a:schemeClr val="tx1"/>
                </a:solidFill>
              </a:rPr>
              <a:t>1.2 </a:t>
            </a:r>
            <a:r>
              <a:rPr lang="el-GR" sz="4000" dirty="0">
                <a:solidFill>
                  <a:schemeClr val="tx1"/>
                </a:solidFill>
              </a:rPr>
              <a:t>Η επιχειρηματικότητα ίσως είναι διαφορετική από αυτό που πιστεύατε</a:t>
            </a:r>
          </a:p>
        </p:txBody>
      </p:sp>
      <p:sp>
        <p:nvSpPr>
          <p:cNvPr id="5" name="Slide Number Placeholder 4"/>
          <p:cNvSpPr>
            <a:spLocks noGrp="1"/>
          </p:cNvSpPr>
          <p:nvPr>
            <p:ph type="sldNum" sz="quarter" idx="4294967295"/>
          </p:nvPr>
        </p:nvSpPr>
        <p:spPr>
          <a:xfrm>
            <a:off x="7010400" y="6356350"/>
            <a:ext cx="2133600" cy="365125"/>
          </a:xfrm>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55987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14" name="Title 13"/>
          <p:cNvSpPr>
            <a:spLocks noGrp="1"/>
          </p:cNvSpPr>
          <p:nvPr>
            <p:ph type="title"/>
          </p:nvPr>
        </p:nvSpPr>
        <p:spPr>
          <a:xfrm>
            <a:off x="457200" y="641217"/>
            <a:ext cx="8305800" cy="658256"/>
          </a:xfrm>
        </p:spPr>
        <p:txBody>
          <a:bodyPr>
            <a:normAutofit fontScale="90000"/>
          </a:bodyPr>
          <a:lstStyle/>
          <a:p>
            <a:pPr algn="ctr"/>
            <a:r>
              <a:rPr lang="el-GR" dirty="0">
                <a:solidFill>
                  <a:schemeClr val="tx1"/>
                </a:solidFill>
              </a:rPr>
              <a:t>Προφίλ επιχειρηματιών στα μέσα μαζικής ενημέρωσης</a:t>
            </a:r>
          </a:p>
        </p:txBody>
      </p:sp>
      <p:sp>
        <p:nvSpPr>
          <p:cNvPr id="3" name="Content Placeholder 2"/>
          <p:cNvSpPr>
            <a:spLocks noGrp="1"/>
          </p:cNvSpPr>
          <p:nvPr>
            <p:ph type="body" sz="quarter" idx="14"/>
          </p:nvPr>
        </p:nvSpPr>
        <p:spPr>
          <a:xfrm>
            <a:off x="457200" y="2133600"/>
            <a:ext cx="8305800" cy="3657600"/>
          </a:xfrm>
        </p:spPr>
        <p:txBody>
          <a:bodyPr>
            <a:normAutofit/>
          </a:bodyPr>
          <a:lstStyle/>
          <a:p>
            <a:r>
              <a:rPr lang="el-GR" sz="2400" dirty="0">
                <a:solidFill>
                  <a:schemeClr val="tx1"/>
                </a:solidFill>
              </a:rPr>
              <a:t>Μύθος</a:t>
            </a:r>
            <a:r>
              <a:rPr lang="en-US" sz="2400" dirty="0">
                <a:solidFill>
                  <a:schemeClr val="tx1"/>
                </a:solidFill>
              </a:rPr>
              <a:t>: </a:t>
            </a:r>
            <a:r>
              <a:rPr lang="el-GR" sz="2400" dirty="0">
                <a:solidFill>
                  <a:schemeClr val="tx1"/>
                </a:solidFill>
              </a:rPr>
              <a:t>το «αρσενικό ήρωας-ιδιοφυΐα της τεχνολογίας» </a:t>
            </a:r>
          </a:p>
          <a:p>
            <a:r>
              <a:rPr lang="el-GR" sz="2400" dirty="0">
                <a:solidFill>
                  <a:schemeClr val="tx1"/>
                </a:solidFill>
              </a:rPr>
              <a:t>Παρωδία</a:t>
            </a:r>
            <a:r>
              <a:rPr lang="en-US" sz="2400" dirty="0">
                <a:solidFill>
                  <a:schemeClr val="tx1"/>
                </a:solidFill>
              </a:rPr>
              <a:t>: </a:t>
            </a:r>
            <a:r>
              <a:rPr lang="el-GR" sz="2400" dirty="0">
                <a:solidFill>
                  <a:schemeClr val="tx1"/>
                </a:solidFill>
              </a:rPr>
              <a:t>ο μοναχικός λύκος του οποίου τα χαρακτηριστικά εξηγούν την εκπληκτική επιτυχία </a:t>
            </a:r>
          </a:p>
          <a:p>
            <a:r>
              <a:rPr lang="el-GR" sz="2400" dirty="0">
                <a:solidFill>
                  <a:schemeClr val="tx1"/>
                </a:solidFill>
              </a:rPr>
              <a:t>Πραγματικότητα</a:t>
            </a:r>
            <a:r>
              <a:rPr lang="en-US" sz="2400" dirty="0">
                <a:solidFill>
                  <a:schemeClr val="tx1"/>
                </a:solidFill>
              </a:rPr>
              <a:t>: </a:t>
            </a:r>
            <a:r>
              <a:rPr lang="el-GR" sz="2400" dirty="0">
                <a:solidFill>
                  <a:schemeClr val="tx1"/>
                </a:solidFill>
              </a:rPr>
              <a:t>συνεχής εξάσκηση</a:t>
            </a:r>
            <a:endParaRPr lang="en-US" sz="2400" dirty="0">
              <a:solidFill>
                <a:schemeClr val="tx1"/>
              </a:solidFill>
            </a:endParaRPr>
          </a:p>
          <a:p>
            <a:endParaRPr lang="en-US" sz="2400" dirty="0">
              <a:solidFill>
                <a:srgbClr val="7030A0"/>
              </a:solidFill>
            </a:endParaRPr>
          </a:p>
        </p:txBody>
      </p:sp>
    </p:spTree>
    <p:extLst>
      <p:ext uri="{BB962C8B-B14F-4D97-AF65-F5344CB8AC3E}">
        <p14:creationId xmlns:p14="http://schemas.microsoft.com/office/powerpoint/2010/main" val="36634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2" name="Title 1"/>
          <p:cNvSpPr>
            <a:spLocks noGrp="1"/>
          </p:cNvSpPr>
          <p:nvPr>
            <p:ph type="title"/>
          </p:nvPr>
        </p:nvSpPr>
        <p:spPr>
          <a:xfrm>
            <a:off x="1096206" y="512463"/>
            <a:ext cx="6589200" cy="1280890"/>
          </a:xfrm>
        </p:spPr>
        <p:txBody>
          <a:bodyPr>
            <a:normAutofit/>
          </a:bodyPr>
          <a:lstStyle/>
          <a:p>
            <a:pPr algn="ctr"/>
            <a:r>
              <a:rPr lang="el-GR" dirty="0">
                <a:solidFill>
                  <a:schemeClr val="tx1"/>
                </a:solidFill>
              </a:rPr>
              <a:t>Διάσημοι επιχειρηματίες</a:t>
            </a:r>
            <a:endParaRPr lang="en-US" dirty="0">
              <a:solidFill>
                <a:schemeClr val="tx1"/>
              </a:solidFill>
            </a:endParaRPr>
          </a:p>
        </p:txBody>
      </p:sp>
      <p:sp>
        <p:nvSpPr>
          <p:cNvPr id="3" name="Content Placeholder 2"/>
          <p:cNvSpPr>
            <a:spLocks noGrp="1"/>
          </p:cNvSpPr>
          <p:nvPr>
            <p:ph type="body" sz="quarter" idx="14"/>
          </p:nvPr>
        </p:nvSpPr>
        <p:spPr>
          <a:xfrm>
            <a:off x="533400" y="1828800"/>
            <a:ext cx="8305800" cy="3657600"/>
          </a:xfrm>
        </p:spPr>
        <p:txBody>
          <a:bodyPr>
            <a:normAutofit/>
          </a:bodyPr>
          <a:lstStyle/>
          <a:p>
            <a:r>
              <a:rPr lang="en-US" sz="2400" dirty="0">
                <a:solidFill>
                  <a:schemeClr val="tx1"/>
                </a:solidFill>
              </a:rPr>
              <a:t>Bill Gates (Microsoft)</a:t>
            </a:r>
          </a:p>
          <a:p>
            <a:r>
              <a:rPr lang="en-US" sz="2400" dirty="0">
                <a:solidFill>
                  <a:schemeClr val="tx1"/>
                </a:solidFill>
              </a:rPr>
              <a:t>Steve Jobs (Apple)</a:t>
            </a:r>
          </a:p>
          <a:p>
            <a:r>
              <a:rPr lang="en-US" sz="2400" dirty="0">
                <a:solidFill>
                  <a:schemeClr val="tx1"/>
                </a:solidFill>
              </a:rPr>
              <a:t>Mark Zuckerberg (Facebook)</a:t>
            </a:r>
          </a:p>
          <a:p>
            <a:r>
              <a:rPr lang="en-US" sz="2400" dirty="0">
                <a:solidFill>
                  <a:schemeClr val="tx1"/>
                </a:solidFill>
              </a:rPr>
              <a:t>Elon Musk (Tesla)</a:t>
            </a:r>
          </a:p>
        </p:txBody>
      </p:sp>
    </p:spTree>
    <p:extLst>
      <p:ext uri="{BB962C8B-B14F-4D97-AF65-F5344CB8AC3E}">
        <p14:creationId xmlns:p14="http://schemas.microsoft.com/office/powerpoint/2010/main" val="199055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267200"/>
            <a:ext cx="8305800" cy="2011363"/>
          </a:xfrm>
        </p:spPr>
        <p:txBody>
          <a:bodyPr>
            <a:normAutofit/>
          </a:bodyPr>
          <a:lstStyle/>
          <a:p>
            <a:pPr marL="457200" indent="-457200">
              <a:buFont typeface="Arial" panose="020B0604020202020204" pitchFamily="34" charset="0"/>
              <a:buChar char="•"/>
            </a:pPr>
            <a:r>
              <a:rPr lang="el-GR" sz="2400" dirty="0">
                <a:solidFill>
                  <a:schemeClr val="tx1"/>
                </a:solidFill>
              </a:rPr>
              <a:t>Διεξήγαγε έρευνα πελατών μέσω του </a:t>
            </a:r>
            <a:r>
              <a:rPr lang="en-US" sz="2400" dirty="0">
                <a:solidFill>
                  <a:schemeClr val="tx1"/>
                </a:solidFill>
              </a:rPr>
              <a:t>Facebook</a:t>
            </a:r>
          </a:p>
          <a:p>
            <a:pPr marL="457200" indent="-457200">
              <a:buFont typeface="Arial" panose="020B0604020202020204" pitchFamily="34" charset="0"/>
              <a:buChar char="•"/>
            </a:pPr>
            <a:r>
              <a:rPr lang="el-GR" sz="2400" dirty="0">
                <a:solidFill>
                  <a:schemeClr val="tx1"/>
                </a:solidFill>
              </a:rPr>
              <a:t>Επιτυχία μέσω αφοσίωσης και θυσιών</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2" name="Title 1"/>
          <p:cNvSpPr>
            <a:spLocks noGrp="1"/>
          </p:cNvSpPr>
          <p:nvPr>
            <p:ph type="title"/>
          </p:nvPr>
        </p:nvSpPr>
        <p:spPr>
          <a:xfrm>
            <a:off x="381000" y="1447800"/>
            <a:ext cx="3505200" cy="1905000"/>
          </a:xfrm>
        </p:spPr>
        <p:txBody>
          <a:bodyPr>
            <a:normAutofit/>
          </a:bodyPr>
          <a:lstStyle/>
          <a:p>
            <a:r>
              <a:rPr lang="en-US" sz="2400" dirty="0" err="1">
                <a:solidFill>
                  <a:schemeClr val="tx1"/>
                </a:solidFill>
              </a:rPr>
              <a:t>Niari</a:t>
            </a:r>
            <a:r>
              <a:rPr lang="en-US" sz="2400" dirty="0">
                <a:solidFill>
                  <a:schemeClr val="tx1"/>
                </a:solidFill>
              </a:rPr>
              <a:t> </a:t>
            </a:r>
            <a:r>
              <a:rPr lang="en-US" sz="2400" dirty="0" err="1">
                <a:solidFill>
                  <a:schemeClr val="tx1"/>
                </a:solidFill>
              </a:rPr>
              <a:t>Keverian</a:t>
            </a:r>
            <a:r>
              <a:rPr lang="en-US" sz="2400" dirty="0">
                <a:solidFill>
                  <a:schemeClr val="tx1"/>
                </a:solidFill>
              </a:rPr>
              <a:t>, </a:t>
            </a:r>
            <a:r>
              <a:rPr lang="el-GR" sz="2400" dirty="0">
                <a:solidFill>
                  <a:schemeClr val="tx1"/>
                </a:solidFill>
              </a:rPr>
              <a:t>Διευθύνουσα Σύμβουλος της </a:t>
            </a:r>
            <a:r>
              <a:rPr lang="en-US" sz="2400" dirty="0">
                <a:solidFill>
                  <a:schemeClr val="tx1"/>
                </a:solidFill>
              </a:rPr>
              <a:t>ZOOS Greek Iced Tea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353006"/>
            <a:ext cx="4267200" cy="252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14325" y="727041"/>
            <a:ext cx="3810000" cy="400110"/>
          </a:xfrm>
          <a:prstGeom prst="rect">
            <a:avLst/>
          </a:prstGeom>
          <a:ln>
            <a:solidFill>
              <a:srgbClr val="5EBB01"/>
            </a:solidFill>
          </a:ln>
        </p:spPr>
        <p:txBody>
          <a:bodyPr wrap="square">
            <a:spAutoFit/>
          </a:bodyPr>
          <a:lstStyle/>
          <a:p>
            <a:r>
              <a:rPr lang="el-GR" sz="2000" b="0" i="0" u="none" strike="noStrike" baseline="0" dirty="0">
                <a:latin typeface="MyriadPro-Regular"/>
              </a:rPr>
              <a:t>ΕΠΙΧΕΙΡΗΜΑΤΙΚΟΤΗΤΑ ΕΝ ΔΡΑΣΕΙ</a:t>
            </a:r>
            <a:endParaRPr lang="el-GR" sz="2000" dirty="0"/>
          </a:p>
        </p:txBody>
      </p:sp>
    </p:spTree>
    <p:extLst>
      <p:ext uri="{BB962C8B-B14F-4D97-AF65-F5344CB8AC3E}">
        <p14:creationId xmlns:p14="http://schemas.microsoft.com/office/powerpoint/2010/main" val="409349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81000" y="1657350"/>
            <a:ext cx="8610600" cy="1619250"/>
          </a:xfrm>
        </p:spPr>
        <p:txBody>
          <a:bodyPr>
            <a:noAutofit/>
          </a:bodyPr>
          <a:lstStyle/>
          <a:p>
            <a:r>
              <a:rPr lang="el-GR" sz="2400" dirty="0">
                <a:solidFill>
                  <a:schemeClr val="tx1"/>
                </a:solidFill>
              </a:rPr>
              <a:t>Ποια σημεία καταδεικνύουν ότι η </a:t>
            </a:r>
            <a:r>
              <a:rPr lang="el-GR" sz="2400" dirty="0" err="1">
                <a:solidFill>
                  <a:schemeClr val="tx1"/>
                </a:solidFill>
              </a:rPr>
              <a:t>Niari</a:t>
            </a:r>
            <a:r>
              <a:rPr lang="el-GR" sz="2400" dirty="0">
                <a:solidFill>
                  <a:schemeClr val="tx1"/>
                </a:solidFill>
              </a:rPr>
              <a:t> </a:t>
            </a:r>
            <a:r>
              <a:rPr lang="el-GR" sz="2400" dirty="0" err="1">
                <a:solidFill>
                  <a:schemeClr val="tx1"/>
                </a:solidFill>
              </a:rPr>
              <a:t>Keverian</a:t>
            </a:r>
            <a:r>
              <a:rPr lang="el-GR" sz="2400" dirty="0">
                <a:solidFill>
                  <a:schemeClr val="tx1"/>
                </a:solidFill>
              </a:rPr>
              <a:t> είναι πλήρως αφοσιωμένη στην επιτυχία της ZOOS; Τι σημαίνει αφοσίωση για έναν επιχειρηματία;</a:t>
            </a:r>
          </a:p>
          <a:p>
            <a:endParaRPr lang="en-US" sz="2400" dirty="0">
              <a:solidFill>
                <a:srgbClr val="7030A0"/>
              </a:solidFill>
            </a:endParaRP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14</a:t>
            </a:fld>
            <a:endParaRPr lang="en-US"/>
          </a:p>
        </p:txBody>
      </p:sp>
      <p:sp>
        <p:nvSpPr>
          <p:cNvPr id="4" name="Title 1">
            <a:extLst>
              <a:ext uri="{FF2B5EF4-FFF2-40B4-BE49-F238E27FC236}">
                <a16:creationId xmlns:a16="http://schemas.microsoft.com/office/drawing/2014/main" id="{78661160-E1A7-41B4-8CC3-31FBF6F05328}"/>
              </a:ext>
            </a:extLst>
          </p:cNvPr>
          <p:cNvSpPr txBox="1">
            <a:spLocks/>
          </p:cNvSpPr>
          <p:nvPr/>
        </p:nvSpPr>
        <p:spPr>
          <a:xfrm>
            <a:off x="457200" y="624110"/>
            <a:ext cx="8077200" cy="1280890"/>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solidFill>
                  <a:schemeClr val="tx1"/>
                </a:solidFill>
              </a:rPr>
              <a:t>Κριτική σκέψη</a:t>
            </a:r>
            <a:endParaRPr lang="en-US" dirty="0">
              <a:solidFill>
                <a:schemeClr val="tx1"/>
              </a:solidFill>
            </a:endParaRPr>
          </a:p>
        </p:txBody>
      </p:sp>
    </p:spTree>
    <p:extLst>
      <p:ext uri="{BB962C8B-B14F-4D97-AF65-F5344CB8AC3E}">
        <p14:creationId xmlns:p14="http://schemas.microsoft.com/office/powerpoint/2010/main" val="317141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dirty="0"/>
              <a:t>	</a:t>
            </a:r>
            <a:r>
              <a:rPr lang="el-GR" sz="2400" dirty="0">
                <a:solidFill>
                  <a:schemeClr val="tx1"/>
                </a:solidFill>
              </a:rPr>
              <a:t>Πίνακας</a:t>
            </a:r>
            <a:r>
              <a:rPr lang="en-US" sz="2400" dirty="0">
                <a:solidFill>
                  <a:schemeClr val="tx1"/>
                </a:solidFill>
              </a:rPr>
              <a:t> 1.1: </a:t>
            </a:r>
            <a:r>
              <a:rPr lang="el-GR" sz="2400" dirty="0">
                <a:solidFill>
                  <a:schemeClr val="tx1"/>
                </a:solidFill>
              </a:rPr>
              <a:t>Οι αλήθειες για την επιχειρηματικότητα</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Εικόνα 2">
            <a:extLst>
              <a:ext uri="{FF2B5EF4-FFF2-40B4-BE49-F238E27FC236}">
                <a16:creationId xmlns:a16="http://schemas.microsoft.com/office/drawing/2014/main" id="{2A5ED67A-7506-4C10-B21B-238D6F65D622}"/>
              </a:ext>
            </a:extLst>
          </p:cNvPr>
          <p:cNvPicPr>
            <a:picLocks noChangeAspect="1"/>
          </p:cNvPicPr>
          <p:nvPr/>
        </p:nvPicPr>
        <p:blipFill rotWithShape="1">
          <a:blip r:embed="rId3"/>
          <a:srcRect l="8150" t="35185" r="36666" b="33704"/>
          <a:stretch/>
        </p:blipFill>
        <p:spPr>
          <a:xfrm>
            <a:off x="1295400" y="2229881"/>
            <a:ext cx="6470655" cy="2052000"/>
          </a:xfrm>
          <a:prstGeom prst="rect">
            <a:avLst/>
          </a:prstGeom>
        </p:spPr>
      </p:pic>
    </p:spTree>
    <p:extLst>
      <p:ext uri="{BB962C8B-B14F-4D97-AF65-F5344CB8AC3E}">
        <p14:creationId xmlns:p14="http://schemas.microsoft.com/office/powerpoint/2010/main" val="299227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2" name="Title 1"/>
          <p:cNvSpPr>
            <a:spLocks noGrp="1"/>
          </p:cNvSpPr>
          <p:nvPr>
            <p:ph type="title"/>
          </p:nvPr>
        </p:nvSpPr>
        <p:spPr>
          <a:xfrm>
            <a:off x="419100" y="595180"/>
            <a:ext cx="8305800" cy="1115456"/>
          </a:xfrm>
        </p:spPr>
        <p:txBody>
          <a:bodyPr>
            <a:noAutofit/>
          </a:bodyPr>
          <a:lstStyle/>
          <a:p>
            <a:r>
              <a:rPr lang="el-GR" sz="3200" dirty="0">
                <a:solidFill>
                  <a:schemeClr val="tx1"/>
                </a:solidFill>
              </a:rPr>
              <a:t>Αλήθεια</a:t>
            </a:r>
            <a:r>
              <a:rPr lang="en-US" sz="3200" dirty="0">
                <a:solidFill>
                  <a:schemeClr val="tx1"/>
                </a:solidFill>
              </a:rPr>
              <a:t> 1: </a:t>
            </a:r>
            <a:r>
              <a:rPr lang="el-GR" sz="3200" dirty="0">
                <a:solidFill>
                  <a:schemeClr val="tx1"/>
                </a:solidFill>
              </a:rPr>
              <a:t>Η επιχειρηματικότητα δεν είναι αποκλειστικότητα των νεοφυών επιχειρήσεων</a:t>
            </a:r>
          </a:p>
        </p:txBody>
      </p:sp>
      <p:sp>
        <p:nvSpPr>
          <p:cNvPr id="3" name="Content Placeholder 2"/>
          <p:cNvSpPr>
            <a:spLocks noGrp="1"/>
          </p:cNvSpPr>
          <p:nvPr>
            <p:ph type="body" sz="quarter" idx="14"/>
          </p:nvPr>
        </p:nvSpPr>
        <p:spPr>
          <a:xfrm>
            <a:off x="457200" y="2412617"/>
            <a:ext cx="8305800" cy="3657600"/>
          </a:xfrm>
        </p:spPr>
        <p:txBody>
          <a:bodyPr>
            <a:normAutofit/>
          </a:bodyPr>
          <a:lstStyle/>
          <a:p>
            <a:r>
              <a:rPr lang="el-GR" sz="2400" dirty="0">
                <a:solidFill>
                  <a:schemeClr val="tx1"/>
                </a:solidFill>
              </a:rPr>
              <a:t>Δημιουργία μιας επιχείρησης με βάση την έρευνα </a:t>
            </a:r>
          </a:p>
          <a:p>
            <a:r>
              <a:rPr lang="el-GR" sz="2400" dirty="0">
                <a:solidFill>
                  <a:schemeClr val="tx1"/>
                </a:solidFill>
              </a:rPr>
              <a:t>Μια επιτυχημένη επιχείρηση μπορεί</a:t>
            </a:r>
            <a:r>
              <a:rPr lang="en-US" sz="2400" dirty="0">
                <a:solidFill>
                  <a:schemeClr val="tx1"/>
                </a:solidFill>
              </a:rPr>
              <a:t>: </a:t>
            </a:r>
          </a:p>
          <a:p>
            <a:pPr lvl="1"/>
            <a:r>
              <a:rPr lang="el-GR" sz="2400" dirty="0"/>
              <a:t>να αναπτυχθεί σε αυτοτελή οργανισμό</a:t>
            </a:r>
            <a:endParaRPr lang="en-US" sz="2400" dirty="0"/>
          </a:p>
          <a:p>
            <a:pPr lvl="1"/>
            <a:r>
              <a:rPr lang="el-GR" sz="2400" dirty="0"/>
              <a:t>να συγχωνευθεί με έναν άλλο οργανισμό ή να εξαγοραστεί από μια άλλη εταιρεία</a:t>
            </a:r>
            <a:endParaRPr lang="en-US" sz="2400" dirty="0"/>
          </a:p>
        </p:txBody>
      </p:sp>
    </p:spTree>
    <p:extLst>
      <p:ext uri="{BB962C8B-B14F-4D97-AF65-F5344CB8AC3E}">
        <p14:creationId xmlns:p14="http://schemas.microsoft.com/office/powerpoint/2010/main" val="283376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2" name="Title 1"/>
          <p:cNvSpPr>
            <a:spLocks noGrp="1"/>
          </p:cNvSpPr>
          <p:nvPr>
            <p:ph type="title"/>
          </p:nvPr>
        </p:nvSpPr>
        <p:spPr>
          <a:xfrm>
            <a:off x="409575" y="704354"/>
            <a:ext cx="8839200" cy="1016495"/>
          </a:xfrm>
        </p:spPr>
        <p:txBody>
          <a:bodyPr>
            <a:noAutofit/>
          </a:bodyPr>
          <a:lstStyle/>
          <a:p>
            <a:r>
              <a:rPr lang="el-GR" sz="3200" dirty="0">
                <a:solidFill>
                  <a:schemeClr val="tx1"/>
                </a:solidFill>
              </a:rPr>
              <a:t>Αλήθεια</a:t>
            </a:r>
            <a:r>
              <a:rPr lang="en-US" sz="3200" dirty="0">
                <a:solidFill>
                  <a:schemeClr val="tx1"/>
                </a:solidFill>
              </a:rPr>
              <a:t> 2: </a:t>
            </a:r>
            <a:r>
              <a:rPr lang="el-GR" sz="3200" dirty="0">
                <a:solidFill>
                  <a:schemeClr val="tx1"/>
                </a:solidFill>
              </a:rPr>
              <a:t>Οι επιχειρηματίες δεν έχουν κάποια ιδιαίτερα χαρακτηριστικά προσωπικότητας</a:t>
            </a:r>
          </a:p>
        </p:txBody>
      </p:sp>
      <p:sp>
        <p:nvSpPr>
          <p:cNvPr id="3" name="Content Placeholder 2"/>
          <p:cNvSpPr>
            <a:spLocks noGrp="1"/>
          </p:cNvSpPr>
          <p:nvPr>
            <p:ph type="body" sz="quarter" idx="14"/>
          </p:nvPr>
        </p:nvSpPr>
        <p:spPr>
          <a:xfrm>
            <a:off x="438150" y="2209800"/>
            <a:ext cx="8305800" cy="3657600"/>
          </a:xfrm>
        </p:spPr>
        <p:txBody>
          <a:bodyPr>
            <a:normAutofit/>
          </a:bodyPr>
          <a:lstStyle/>
          <a:p>
            <a:r>
              <a:rPr lang="el-GR" sz="2400" dirty="0">
                <a:solidFill>
                  <a:schemeClr val="tx1"/>
                </a:solidFill>
              </a:rPr>
              <a:t>Τα χαρακτηριστικά περιλαμβάνουν τα παρακάτω χωρίς να περιορίζονται σε αυτά</a:t>
            </a:r>
            <a:r>
              <a:rPr lang="en-US" sz="2400" dirty="0">
                <a:solidFill>
                  <a:schemeClr val="tx1"/>
                </a:solidFill>
              </a:rPr>
              <a:t>:</a:t>
            </a:r>
          </a:p>
          <a:p>
            <a:pPr lvl="1"/>
            <a:r>
              <a:rPr lang="el-GR" sz="2400" dirty="0"/>
              <a:t>Επιθυμία για επιτυχία</a:t>
            </a:r>
            <a:endParaRPr lang="en-US" sz="2400" dirty="0"/>
          </a:p>
          <a:p>
            <a:pPr lvl="1"/>
            <a:r>
              <a:rPr lang="el-GR" sz="2400" dirty="0"/>
              <a:t>Ικανότητα να επηρεάζουν τα γεγονότα</a:t>
            </a:r>
            <a:endParaRPr lang="en-US" sz="2400" dirty="0"/>
          </a:p>
          <a:p>
            <a:pPr lvl="1"/>
            <a:r>
              <a:rPr lang="el-GR" sz="2400" dirty="0"/>
              <a:t>Τάση για ανάληψη ρίσκου</a:t>
            </a:r>
            <a:endParaRPr lang="en-US" sz="2400" dirty="0"/>
          </a:p>
          <a:p>
            <a:pPr lvl="1"/>
            <a:r>
              <a:rPr lang="el-GR" sz="2400" dirty="0"/>
              <a:t>Ανοχή στην αβεβαιότητα</a:t>
            </a:r>
            <a:endParaRPr lang="en-US" sz="2400" dirty="0"/>
          </a:p>
          <a:p>
            <a:r>
              <a:rPr lang="el-GR" sz="2400" dirty="0">
                <a:solidFill>
                  <a:schemeClr val="tx1"/>
                </a:solidFill>
              </a:rPr>
              <a:t>Υπάρχουν μοτίβα στην επιχειρηματική σκέψη</a:t>
            </a:r>
            <a:endParaRPr lang="en-US" sz="2400" dirty="0">
              <a:solidFill>
                <a:schemeClr val="tx1"/>
              </a:solidFill>
            </a:endParaRPr>
          </a:p>
        </p:txBody>
      </p:sp>
    </p:spTree>
    <p:extLst>
      <p:ext uri="{BB962C8B-B14F-4D97-AF65-F5344CB8AC3E}">
        <p14:creationId xmlns:p14="http://schemas.microsoft.com/office/powerpoint/2010/main" val="185973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2" name="Title 1"/>
          <p:cNvSpPr>
            <a:spLocks noGrp="1"/>
          </p:cNvSpPr>
          <p:nvPr>
            <p:ph type="title"/>
          </p:nvPr>
        </p:nvSpPr>
        <p:spPr>
          <a:xfrm>
            <a:off x="609600" y="556912"/>
            <a:ext cx="7543800" cy="1280890"/>
          </a:xfrm>
        </p:spPr>
        <p:txBody>
          <a:bodyPr>
            <a:normAutofit/>
          </a:bodyPr>
          <a:lstStyle/>
          <a:p>
            <a:r>
              <a:rPr lang="el-GR" sz="3200" dirty="0">
                <a:solidFill>
                  <a:schemeClr val="tx1"/>
                </a:solidFill>
              </a:rPr>
              <a:t>Αλήθεια</a:t>
            </a:r>
            <a:r>
              <a:rPr lang="en-US" sz="3200" dirty="0">
                <a:solidFill>
                  <a:schemeClr val="tx1"/>
                </a:solidFill>
              </a:rPr>
              <a:t> 3: </a:t>
            </a:r>
            <a:r>
              <a:rPr lang="el-GR" sz="3200" dirty="0">
                <a:solidFill>
                  <a:schemeClr val="tx1"/>
                </a:solidFill>
              </a:rPr>
              <a:t>Η επιχειρηματικότητα μπορεί </a:t>
            </a:r>
            <a:br>
              <a:rPr lang="el-GR" sz="3200" dirty="0">
                <a:solidFill>
                  <a:schemeClr val="tx1"/>
                </a:solidFill>
              </a:rPr>
            </a:br>
            <a:r>
              <a:rPr lang="el-GR" sz="3200" dirty="0">
                <a:solidFill>
                  <a:schemeClr val="tx1"/>
                </a:solidFill>
              </a:rPr>
              <a:t>να διδαχθεί</a:t>
            </a:r>
            <a:endParaRPr lang="en-US" sz="3200" dirty="0">
              <a:solidFill>
                <a:schemeClr val="tx1"/>
              </a:solidFill>
            </a:endParaRPr>
          </a:p>
        </p:txBody>
      </p:sp>
      <p:sp>
        <p:nvSpPr>
          <p:cNvPr id="3" name="Content Placeholder 2"/>
          <p:cNvSpPr>
            <a:spLocks noGrp="1"/>
          </p:cNvSpPr>
          <p:nvPr>
            <p:ph type="body" sz="quarter" idx="14"/>
          </p:nvPr>
        </p:nvSpPr>
        <p:spPr>
          <a:xfrm>
            <a:off x="476250" y="1948054"/>
            <a:ext cx="8305800" cy="3657600"/>
          </a:xfrm>
        </p:spPr>
        <p:txBody>
          <a:bodyPr>
            <a:normAutofit/>
          </a:bodyPr>
          <a:lstStyle/>
          <a:p>
            <a:r>
              <a:rPr lang="el-GR" sz="2400" dirty="0">
                <a:solidFill>
                  <a:schemeClr val="tx1"/>
                </a:solidFill>
              </a:rPr>
              <a:t>Είναι μέθοδος που χρειάζεται πρακτική εφαρμογή, όχι διαδικασία</a:t>
            </a:r>
            <a:endParaRPr lang="en-US" sz="2400" dirty="0">
              <a:solidFill>
                <a:schemeClr val="tx1"/>
              </a:solidFill>
            </a:endParaRPr>
          </a:p>
          <a:p>
            <a:r>
              <a:rPr lang="el-GR" sz="2400" dirty="0">
                <a:solidFill>
                  <a:schemeClr val="tx1"/>
                </a:solidFill>
              </a:rPr>
              <a:t>Η «διαδικασία» υποδηλώνει ένα γνωστό αποτέλεσμα, ενώ η επιχειρηματικότητα είναι απρόβλεπτη</a:t>
            </a:r>
          </a:p>
          <a:p>
            <a:pPr marL="0" indent="0">
              <a:buNone/>
            </a:pPr>
            <a:endParaRPr lang="en-US" sz="2400" dirty="0">
              <a:solidFill>
                <a:srgbClr val="7030A0"/>
              </a:solidFill>
            </a:endParaRPr>
          </a:p>
        </p:txBody>
      </p:sp>
    </p:spTree>
    <p:extLst>
      <p:ext uri="{BB962C8B-B14F-4D97-AF65-F5344CB8AC3E}">
        <p14:creationId xmlns:p14="http://schemas.microsoft.com/office/powerpoint/2010/main" val="202551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2" name="Title 1"/>
          <p:cNvSpPr>
            <a:spLocks noGrp="1"/>
          </p:cNvSpPr>
          <p:nvPr>
            <p:ph type="title"/>
          </p:nvPr>
        </p:nvSpPr>
        <p:spPr>
          <a:xfrm>
            <a:off x="419100" y="685800"/>
            <a:ext cx="8175572" cy="1280890"/>
          </a:xfrm>
        </p:spPr>
        <p:txBody>
          <a:bodyPr>
            <a:normAutofit fontScale="90000"/>
          </a:bodyPr>
          <a:lstStyle/>
          <a:p>
            <a:br>
              <a:rPr lang="en-US" dirty="0">
                <a:solidFill>
                  <a:srgbClr val="7030A0"/>
                </a:solidFill>
              </a:rPr>
            </a:br>
            <a:r>
              <a:rPr lang="el-GR" dirty="0">
                <a:solidFill>
                  <a:schemeClr val="tx1"/>
                </a:solidFill>
              </a:rPr>
              <a:t>Αλήθεια</a:t>
            </a:r>
            <a:r>
              <a:rPr lang="en-US" dirty="0">
                <a:solidFill>
                  <a:schemeClr val="tx1"/>
                </a:solidFill>
              </a:rPr>
              <a:t> 4: </a:t>
            </a:r>
            <a:r>
              <a:rPr lang="el-GR" dirty="0">
                <a:solidFill>
                  <a:schemeClr val="tx1"/>
                </a:solidFill>
              </a:rPr>
              <a:t>Οι επιχειρηματίες δεν είναι </a:t>
            </a:r>
            <a:br>
              <a:rPr lang="el-GR" dirty="0">
                <a:solidFill>
                  <a:schemeClr val="tx1"/>
                </a:solidFill>
              </a:rPr>
            </a:br>
            <a:r>
              <a:rPr lang="el-GR" dirty="0">
                <a:solidFill>
                  <a:schemeClr val="tx1"/>
                </a:solidFill>
              </a:rPr>
              <a:t>εξαιρετικά ριψοκίνδυνοι</a:t>
            </a:r>
            <a:br>
              <a:rPr lang="el-GR" dirty="0">
                <a:solidFill>
                  <a:srgbClr val="7030A0"/>
                </a:solidFill>
              </a:rPr>
            </a:br>
            <a:br>
              <a:rPr lang="en-US" dirty="0">
                <a:solidFill>
                  <a:srgbClr val="7030A0"/>
                </a:solidFill>
              </a:rPr>
            </a:br>
            <a:endParaRPr lang="en-US" dirty="0">
              <a:solidFill>
                <a:srgbClr val="7030A0"/>
              </a:solidFill>
            </a:endParaRPr>
          </a:p>
        </p:txBody>
      </p:sp>
      <p:sp>
        <p:nvSpPr>
          <p:cNvPr id="3" name="Content Placeholder 2"/>
          <p:cNvSpPr>
            <a:spLocks noGrp="1"/>
          </p:cNvSpPr>
          <p:nvPr>
            <p:ph type="body" sz="quarter" idx="14"/>
          </p:nvPr>
        </p:nvSpPr>
        <p:spPr>
          <a:xfrm>
            <a:off x="419100" y="2362200"/>
            <a:ext cx="8305800" cy="3657600"/>
          </a:xfrm>
        </p:spPr>
        <p:txBody>
          <a:bodyPr>
            <a:normAutofit/>
          </a:bodyPr>
          <a:lstStyle/>
          <a:p>
            <a:r>
              <a:rPr lang="el-GR" sz="2400" dirty="0">
                <a:solidFill>
                  <a:schemeClr val="tx1"/>
                </a:solidFill>
              </a:rPr>
              <a:t>Παίρνουν υπολογισμένο ρίσκο </a:t>
            </a:r>
          </a:p>
          <a:p>
            <a:r>
              <a:rPr lang="el-GR" sz="2400" dirty="0">
                <a:solidFill>
                  <a:schemeClr val="tx1"/>
                </a:solidFill>
              </a:rPr>
              <a:t>Υπολογίζουν τι είναι διατεθειμένοι να χάσουν </a:t>
            </a:r>
          </a:p>
          <a:p>
            <a:r>
              <a:rPr lang="el-GR" sz="2400" dirty="0">
                <a:solidFill>
                  <a:schemeClr val="tx1"/>
                </a:solidFill>
              </a:rPr>
              <a:t>Εφαρμόζουν στην πράξη τον κύκλο πράττω-μαθαίνω-δημιουργώ</a:t>
            </a:r>
            <a:endParaRPr lang="en-US" sz="2400" dirty="0">
              <a:solidFill>
                <a:schemeClr val="tx1"/>
              </a:solidFill>
            </a:endParaRPr>
          </a:p>
          <a:p>
            <a:endParaRPr lang="en-US" sz="2400" dirty="0">
              <a:solidFill>
                <a:srgbClr val="7030A0"/>
              </a:solidFill>
            </a:endParaRPr>
          </a:p>
        </p:txBody>
      </p:sp>
    </p:spTree>
    <p:extLst>
      <p:ext uri="{BB962C8B-B14F-4D97-AF65-F5344CB8AC3E}">
        <p14:creationId xmlns:p14="http://schemas.microsoft.com/office/powerpoint/2010/main" val="8074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7315200" cy="2514600"/>
          </a:xfrm>
        </p:spPr>
        <p:txBody>
          <a:bodyPr>
            <a:normAutofit/>
          </a:bodyPr>
          <a:lstStyle/>
          <a:p>
            <a:pPr algn="ctr"/>
            <a:r>
              <a:rPr lang="el-GR" sz="4000" dirty="0">
                <a:solidFill>
                  <a:schemeClr val="tx1"/>
                </a:solidFill>
              </a:rPr>
              <a:t>Κεφάλαιο</a:t>
            </a:r>
            <a:r>
              <a:rPr lang="en-US" sz="4000" dirty="0">
                <a:solidFill>
                  <a:schemeClr val="tx1"/>
                </a:solidFill>
              </a:rPr>
              <a:t> 1: </a:t>
            </a:r>
            <a:br>
              <a:rPr lang="en-US" sz="4000" dirty="0">
                <a:solidFill>
                  <a:schemeClr val="tx1"/>
                </a:solidFill>
              </a:rPr>
            </a:br>
            <a:r>
              <a:rPr lang="el-GR" sz="4000" dirty="0">
                <a:solidFill>
                  <a:schemeClr val="tx1"/>
                </a:solidFill>
              </a:rPr>
              <a:t>Επιχειρηματικότητα: Ένα παγκόσμιο κοινωνικό κίνημα</a:t>
            </a:r>
            <a:endParaRPr lang="en-US" sz="4000" dirty="0">
              <a:solidFill>
                <a:schemeClr val="tx1"/>
              </a:solidFill>
            </a:endParaRPr>
          </a:p>
        </p:txBody>
      </p:sp>
    </p:spTree>
    <p:extLst>
      <p:ext uri="{BB962C8B-B14F-4D97-AF65-F5344CB8AC3E}">
        <p14:creationId xmlns:p14="http://schemas.microsoft.com/office/powerpoint/2010/main" val="261610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1456"/>
            <a:ext cx="3962400" cy="1267856"/>
          </a:xfrm>
        </p:spPr>
        <p:txBody>
          <a:bodyPr>
            <a:normAutofit/>
          </a:bodyPr>
          <a:lstStyle/>
          <a:p>
            <a:r>
              <a:rPr lang="el-GR" sz="2400" dirty="0">
                <a:solidFill>
                  <a:schemeClr val="tx1"/>
                </a:solidFill>
              </a:rPr>
              <a:t>Σχήμα</a:t>
            </a:r>
            <a:r>
              <a:rPr lang="en-US" sz="2400" dirty="0">
                <a:solidFill>
                  <a:schemeClr val="tx1"/>
                </a:solidFill>
              </a:rPr>
              <a:t> 1.1: </a:t>
            </a:r>
            <a:br>
              <a:rPr lang="en-US" sz="2400" dirty="0">
                <a:solidFill>
                  <a:schemeClr val="tx1"/>
                </a:solidFill>
              </a:rPr>
            </a:br>
            <a:r>
              <a:rPr lang="el-GR" sz="2400" dirty="0">
                <a:solidFill>
                  <a:schemeClr val="tx1"/>
                </a:solidFill>
              </a:rPr>
              <a:t>Πράττω-Μαθαίνω-</a:t>
            </a:r>
            <a:br>
              <a:rPr lang="el-GR" sz="2400" dirty="0">
                <a:solidFill>
                  <a:schemeClr val="tx1"/>
                </a:solidFill>
              </a:rPr>
            </a:br>
            <a:r>
              <a:rPr lang="el-GR" sz="2400" dirty="0">
                <a:solidFill>
                  <a:schemeClr val="tx1"/>
                </a:solidFill>
              </a:rPr>
              <a:t>Δημιουργώ</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pic>
        <p:nvPicPr>
          <p:cNvPr id="9" name="Εικόνα 8">
            <a:extLst>
              <a:ext uri="{FF2B5EF4-FFF2-40B4-BE49-F238E27FC236}">
                <a16:creationId xmlns:a16="http://schemas.microsoft.com/office/drawing/2014/main" id="{5D725EF4-6924-4A91-8E09-1580EB5AA880}"/>
              </a:ext>
            </a:extLst>
          </p:cNvPr>
          <p:cNvPicPr>
            <a:picLocks noChangeAspect="1"/>
          </p:cNvPicPr>
          <p:nvPr/>
        </p:nvPicPr>
        <p:blipFill rotWithShape="1">
          <a:blip r:embed="rId2"/>
          <a:srcRect l="26667" t="23333" r="41667" b="30741"/>
          <a:stretch/>
        </p:blipFill>
        <p:spPr>
          <a:xfrm>
            <a:off x="3377335" y="1170544"/>
            <a:ext cx="5118965" cy="4176000"/>
          </a:xfrm>
          <a:prstGeom prst="rect">
            <a:avLst/>
          </a:prstGeom>
        </p:spPr>
      </p:pic>
    </p:spTree>
    <p:extLst>
      <p:ext uri="{BB962C8B-B14F-4D97-AF65-F5344CB8AC3E}">
        <p14:creationId xmlns:p14="http://schemas.microsoft.com/office/powerpoint/2010/main" val="118497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2" name="Title 1"/>
          <p:cNvSpPr>
            <a:spLocks noGrp="1"/>
          </p:cNvSpPr>
          <p:nvPr>
            <p:ph type="title"/>
          </p:nvPr>
        </p:nvSpPr>
        <p:spPr>
          <a:xfrm>
            <a:off x="501703" y="469040"/>
            <a:ext cx="8686800" cy="1357828"/>
          </a:xfrm>
        </p:spPr>
        <p:txBody>
          <a:bodyPr>
            <a:normAutofit/>
          </a:bodyPr>
          <a:lstStyle/>
          <a:p>
            <a:r>
              <a:rPr lang="el-GR" dirty="0">
                <a:solidFill>
                  <a:schemeClr val="tx1"/>
                </a:solidFill>
              </a:rPr>
              <a:t>Αλήθεια</a:t>
            </a:r>
            <a:r>
              <a:rPr lang="en-US" dirty="0">
                <a:solidFill>
                  <a:schemeClr val="tx1"/>
                </a:solidFill>
              </a:rPr>
              <a:t> 5: </a:t>
            </a:r>
            <a:r>
              <a:rPr lang="el-GR" dirty="0">
                <a:solidFill>
                  <a:schemeClr val="tx1"/>
                </a:solidFill>
              </a:rPr>
              <a:t>Οι επιχειρηματίες συνεργάζονται περισσότερο απ’ ό,τι ανταγωνίζονται</a:t>
            </a:r>
          </a:p>
        </p:txBody>
      </p:sp>
      <p:sp>
        <p:nvSpPr>
          <p:cNvPr id="3" name="Content Placeholder 2"/>
          <p:cNvSpPr>
            <a:spLocks noGrp="1"/>
          </p:cNvSpPr>
          <p:nvPr>
            <p:ph type="body" sz="quarter" idx="14"/>
          </p:nvPr>
        </p:nvSpPr>
        <p:spPr>
          <a:xfrm>
            <a:off x="457200" y="2126561"/>
            <a:ext cx="8305800" cy="3657600"/>
          </a:xfrm>
        </p:spPr>
        <p:txBody>
          <a:bodyPr>
            <a:normAutofit/>
          </a:bodyPr>
          <a:lstStyle/>
          <a:p>
            <a:endParaRPr lang="el-GR" sz="2400" dirty="0">
              <a:solidFill>
                <a:srgbClr val="7030A0"/>
              </a:solidFill>
            </a:endParaRPr>
          </a:p>
          <a:p>
            <a:r>
              <a:rPr lang="el-GR" sz="2400" dirty="0">
                <a:solidFill>
                  <a:schemeClr val="tx1"/>
                </a:solidFill>
              </a:rPr>
              <a:t>Η κοινότητα διαδραματίζει σημαντικό ρόλο</a:t>
            </a:r>
            <a:endParaRPr lang="en-US" sz="2400" dirty="0">
              <a:solidFill>
                <a:schemeClr val="tx1"/>
              </a:solidFill>
            </a:endParaRPr>
          </a:p>
          <a:p>
            <a:r>
              <a:rPr lang="el-GR" sz="2400" dirty="0">
                <a:solidFill>
                  <a:schemeClr val="tx1"/>
                </a:solidFill>
              </a:rPr>
              <a:t>Αξιοποιούν την κοινή εμπειρία </a:t>
            </a:r>
          </a:p>
          <a:p>
            <a:r>
              <a:rPr lang="el-GR" sz="2400" dirty="0">
                <a:solidFill>
                  <a:schemeClr val="tx1"/>
                </a:solidFill>
              </a:rPr>
              <a:t>Ελέγχουν νέες ιδέες με πελάτες-στόχους</a:t>
            </a:r>
            <a:endParaRPr lang="en-US" sz="2400" dirty="0">
              <a:solidFill>
                <a:schemeClr val="tx1"/>
              </a:solidFill>
            </a:endParaRPr>
          </a:p>
        </p:txBody>
      </p:sp>
    </p:spTree>
    <p:extLst>
      <p:ext uri="{BB962C8B-B14F-4D97-AF65-F5344CB8AC3E}">
        <p14:creationId xmlns:p14="http://schemas.microsoft.com/office/powerpoint/2010/main" val="222644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2" name="Title 1"/>
          <p:cNvSpPr>
            <a:spLocks noGrp="1"/>
          </p:cNvSpPr>
          <p:nvPr>
            <p:ph type="title"/>
          </p:nvPr>
        </p:nvSpPr>
        <p:spPr>
          <a:xfrm>
            <a:off x="419100" y="738623"/>
            <a:ext cx="8305800" cy="1115456"/>
          </a:xfrm>
        </p:spPr>
        <p:txBody>
          <a:bodyPr>
            <a:normAutofit fontScale="90000"/>
          </a:bodyPr>
          <a:lstStyle/>
          <a:p>
            <a:br>
              <a:rPr lang="en-US" dirty="0">
                <a:solidFill>
                  <a:srgbClr val="7030A0"/>
                </a:solidFill>
              </a:rPr>
            </a:br>
            <a:r>
              <a:rPr lang="el-GR" dirty="0">
                <a:solidFill>
                  <a:schemeClr val="tx1"/>
                </a:solidFill>
              </a:rPr>
              <a:t>Αλήθεια</a:t>
            </a:r>
            <a:r>
              <a:rPr lang="en-US" dirty="0">
                <a:solidFill>
                  <a:schemeClr val="tx1"/>
                </a:solidFill>
              </a:rPr>
              <a:t> 6: </a:t>
            </a:r>
            <a:r>
              <a:rPr lang="el-GR" dirty="0">
                <a:solidFill>
                  <a:schemeClr val="tx1"/>
                </a:solidFill>
              </a:rPr>
              <a:t>Οι επιχειρηματίες πράττουν </a:t>
            </a:r>
            <a:br>
              <a:rPr lang="el-GR" dirty="0">
                <a:solidFill>
                  <a:schemeClr val="tx1"/>
                </a:solidFill>
              </a:rPr>
            </a:br>
            <a:r>
              <a:rPr lang="el-GR" dirty="0">
                <a:solidFill>
                  <a:schemeClr val="tx1"/>
                </a:solidFill>
              </a:rPr>
              <a:t>περισσότερο απ’ ό,τι σχεδιάζουν</a:t>
            </a:r>
            <a:br>
              <a:rPr lang="el-GR" dirty="0">
                <a:solidFill>
                  <a:srgbClr val="7030A0"/>
                </a:solidFill>
              </a:rPr>
            </a:br>
            <a:br>
              <a:rPr lang="en-US" dirty="0">
                <a:solidFill>
                  <a:srgbClr val="7030A0"/>
                </a:solidFill>
              </a:rPr>
            </a:br>
            <a:endParaRPr lang="en-US" dirty="0">
              <a:solidFill>
                <a:srgbClr val="7030A0"/>
              </a:solidFill>
            </a:endParaRPr>
          </a:p>
        </p:txBody>
      </p:sp>
      <p:sp>
        <p:nvSpPr>
          <p:cNvPr id="3" name="Content Placeholder 2"/>
          <p:cNvSpPr>
            <a:spLocks noGrp="1"/>
          </p:cNvSpPr>
          <p:nvPr>
            <p:ph type="body" sz="quarter" idx="14"/>
          </p:nvPr>
        </p:nvSpPr>
        <p:spPr>
          <a:xfrm>
            <a:off x="485775" y="2135636"/>
            <a:ext cx="8305800" cy="3657600"/>
          </a:xfrm>
        </p:spPr>
        <p:txBody>
          <a:bodyPr>
            <a:normAutofit/>
          </a:bodyPr>
          <a:lstStyle/>
          <a:p>
            <a:endParaRPr lang="el-GR" sz="2400" dirty="0">
              <a:solidFill>
                <a:srgbClr val="7030A0"/>
              </a:solidFill>
            </a:endParaRPr>
          </a:p>
          <a:p>
            <a:r>
              <a:rPr lang="el-GR" sz="2400" dirty="0">
                <a:solidFill>
                  <a:schemeClr val="tx1"/>
                </a:solidFill>
              </a:rPr>
              <a:t>Έρχονται σε επαφή με επενδυτές και δυνητικούς πελάτες </a:t>
            </a:r>
          </a:p>
          <a:p>
            <a:r>
              <a:rPr lang="el-GR" sz="2400" dirty="0">
                <a:solidFill>
                  <a:schemeClr val="tx1"/>
                </a:solidFill>
              </a:rPr>
              <a:t>Δημιουργούν θόρυβο γύρω από το προϊόν/υπηρεσία</a:t>
            </a:r>
            <a:r>
              <a:rPr lang="en-US" sz="2400" dirty="0">
                <a:solidFill>
                  <a:schemeClr val="tx1"/>
                </a:solidFill>
              </a:rPr>
              <a:t> </a:t>
            </a:r>
            <a:endParaRPr lang="el-GR" sz="2400" dirty="0">
              <a:solidFill>
                <a:schemeClr val="tx1"/>
              </a:solidFill>
            </a:endParaRPr>
          </a:p>
          <a:p>
            <a:r>
              <a:rPr lang="el-GR" sz="2400" dirty="0">
                <a:solidFill>
                  <a:schemeClr val="tx1"/>
                </a:solidFill>
              </a:rPr>
              <a:t>Δημιουργούν ένα ισχυρό δίκτυο</a:t>
            </a:r>
            <a:endParaRPr lang="en-US" sz="2400" dirty="0">
              <a:solidFill>
                <a:schemeClr val="tx1"/>
              </a:solidFill>
            </a:endParaRPr>
          </a:p>
        </p:txBody>
      </p:sp>
    </p:spTree>
    <p:extLst>
      <p:ext uri="{BB962C8B-B14F-4D97-AF65-F5344CB8AC3E}">
        <p14:creationId xmlns:p14="http://schemas.microsoft.com/office/powerpoint/2010/main" val="226681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2" name="Title 1"/>
          <p:cNvSpPr>
            <a:spLocks noGrp="1"/>
          </p:cNvSpPr>
          <p:nvPr>
            <p:ph type="title"/>
          </p:nvPr>
        </p:nvSpPr>
        <p:spPr>
          <a:xfrm>
            <a:off x="419100" y="576830"/>
            <a:ext cx="8305800" cy="1115456"/>
          </a:xfrm>
        </p:spPr>
        <p:txBody>
          <a:bodyPr>
            <a:normAutofit fontScale="90000"/>
          </a:bodyPr>
          <a:lstStyle/>
          <a:p>
            <a:br>
              <a:rPr lang="en-US" dirty="0">
                <a:solidFill>
                  <a:srgbClr val="7030A0"/>
                </a:solidFill>
              </a:rPr>
            </a:br>
            <a:r>
              <a:rPr lang="el-GR" dirty="0">
                <a:solidFill>
                  <a:schemeClr val="tx1"/>
                </a:solidFill>
              </a:rPr>
              <a:t>Αλήθεια </a:t>
            </a:r>
            <a:r>
              <a:rPr lang="en-US" dirty="0">
                <a:solidFill>
                  <a:schemeClr val="tx1"/>
                </a:solidFill>
              </a:rPr>
              <a:t>7: </a:t>
            </a:r>
            <a:r>
              <a:rPr lang="el-GR" dirty="0">
                <a:solidFill>
                  <a:schemeClr val="tx1"/>
                </a:solidFill>
              </a:rPr>
              <a:t>Η επιχειρηματικότητα αποτελεί δεξιότητα ζωής</a:t>
            </a:r>
            <a:br>
              <a:rPr lang="el-GR" dirty="0">
                <a:solidFill>
                  <a:srgbClr val="7030A0"/>
                </a:solidFill>
              </a:rPr>
            </a:br>
            <a:endParaRPr lang="en-US" dirty="0">
              <a:solidFill>
                <a:srgbClr val="7030A0"/>
              </a:solidFill>
            </a:endParaRPr>
          </a:p>
        </p:txBody>
      </p:sp>
      <p:sp>
        <p:nvSpPr>
          <p:cNvPr id="3" name="Content Placeholder 2"/>
          <p:cNvSpPr>
            <a:spLocks noGrp="1"/>
          </p:cNvSpPr>
          <p:nvPr>
            <p:ph type="body" sz="quarter" idx="14"/>
          </p:nvPr>
        </p:nvSpPr>
        <p:spPr>
          <a:xfrm>
            <a:off x="485775" y="1905000"/>
            <a:ext cx="3352800" cy="3415228"/>
          </a:xfrm>
        </p:spPr>
        <p:txBody>
          <a:bodyPr>
            <a:normAutofit/>
          </a:bodyPr>
          <a:lstStyle/>
          <a:p>
            <a:pPr marL="0" indent="0">
              <a:buNone/>
            </a:pPr>
            <a:r>
              <a:rPr lang="el-GR" sz="2400" dirty="0">
                <a:solidFill>
                  <a:schemeClr val="tx1"/>
                </a:solidFill>
              </a:rPr>
              <a:t>Οι επιχειρηματίες:</a:t>
            </a:r>
          </a:p>
          <a:p>
            <a:r>
              <a:rPr lang="el-GR" sz="2400" dirty="0">
                <a:solidFill>
                  <a:schemeClr val="tx1"/>
                </a:solidFill>
              </a:rPr>
              <a:t>Σκέφτονται</a:t>
            </a:r>
            <a:r>
              <a:rPr lang="en-US" sz="2400" dirty="0">
                <a:solidFill>
                  <a:schemeClr val="tx1"/>
                </a:solidFill>
              </a:rPr>
              <a:t> </a:t>
            </a:r>
          </a:p>
          <a:p>
            <a:r>
              <a:rPr lang="el-GR" sz="2400" dirty="0">
                <a:solidFill>
                  <a:schemeClr val="tx1"/>
                </a:solidFill>
              </a:rPr>
              <a:t>Ενεργούν</a:t>
            </a:r>
            <a:endParaRPr lang="en-US" sz="2400" dirty="0">
              <a:solidFill>
                <a:schemeClr val="tx1"/>
              </a:solidFill>
            </a:endParaRPr>
          </a:p>
          <a:p>
            <a:r>
              <a:rPr lang="el-GR" sz="2400" dirty="0">
                <a:solidFill>
                  <a:schemeClr val="tx1"/>
                </a:solidFill>
              </a:rPr>
              <a:t>Βρίσκουν ευκαιρίες</a:t>
            </a:r>
            <a:endParaRPr lang="en-US" sz="2400" dirty="0">
              <a:solidFill>
                <a:schemeClr val="tx1"/>
              </a:solidFill>
            </a:endParaRPr>
          </a:p>
        </p:txBody>
      </p:sp>
      <p:sp>
        <p:nvSpPr>
          <p:cNvPr id="11" name="Content Placeholder 2"/>
          <p:cNvSpPr txBox="1">
            <a:spLocks/>
          </p:cNvSpPr>
          <p:nvPr/>
        </p:nvSpPr>
        <p:spPr>
          <a:xfrm>
            <a:off x="3714750" y="2330429"/>
            <a:ext cx="4800600" cy="2963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EA00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EA00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EA00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EA00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EA00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sz="2400" dirty="0">
                <a:solidFill>
                  <a:schemeClr val="tx1"/>
                </a:solidFill>
              </a:rPr>
              <a:t>Προσεγγίζουν προβλήματα με συγκεκριμένο τρόπο</a:t>
            </a:r>
            <a:endParaRPr lang="en-US" sz="2400" dirty="0">
              <a:solidFill>
                <a:schemeClr val="tx1"/>
              </a:solidFill>
            </a:endParaRPr>
          </a:p>
          <a:p>
            <a:r>
              <a:rPr lang="el-GR" sz="2400" dirty="0">
                <a:solidFill>
                  <a:schemeClr val="tx1"/>
                </a:solidFill>
              </a:rPr>
              <a:t>Προσαρμόζονται σε νέες συνθήκες</a:t>
            </a:r>
            <a:endParaRPr lang="en-US" sz="2400" dirty="0">
              <a:solidFill>
                <a:schemeClr val="tx1"/>
              </a:solidFill>
            </a:endParaRPr>
          </a:p>
          <a:p>
            <a:r>
              <a:rPr lang="el-GR" sz="2400" dirty="0">
                <a:solidFill>
                  <a:schemeClr val="tx1"/>
                </a:solidFill>
              </a:rPr>
              <a:t>Παίρνουν τον έλεγχο των προσωπικών στόχων</a:t>
            </a:r>
            <a:endParaRPr lang="en-US" sz="2400" dirty="0">
              <a:solidFill>
                <a:schemeClr val="tx1"/>
              </a:solidFill>
            </a:endParaRPr>
          </a:p>
        </p:txBody>
      </p:sp>
    </p:spTree>
    <p:extLst>
      <p:ext uri="{BB962C8B-B14F-4D97-AF65-F5344CB8AC3E}">
        <p14:creationId xmlns:p14="http://schemas.microsoft.com/office/powerpoint/2010/main" val="3919046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524000"/>
            <a:ext cx="8458200" cy="1600200"/>
          </a:xfrm>
        </p:spPr>
        <p:txBody>
          <a:bodyPr>
            <a:noAutofit/>
          </a:bodyPr>
          <a:lstStyle/>
          <a:p>
            <a:pPr algn="ctr"/>
            <a:r>
              <a:rPr lang="en-US" sz="4000" dirty="0">
                <a:solidFill>
                  <a:schemeClr val="tx1"/>
                </a:solidFill>
              </a:rPr>
              <a:t>1.3 </a:t>
            </a:r>
            <a:r>
              <a:rPr lang="el-GR" sz="4000" dirty="0">
                <a:solidFill>
                  <a:schemeClr val="tx1"/>
                </a:solidFill>
              </a:rPr>
              <a:t>Σύντομη αναφορά της εξέλιξης της επιχειρηματικότητας στις </a:t>
            </a:r>
            <a:br>
              <a:rPr lang="el-GR" sz="4000" dirty="0">
                <a:solidFill>
                  <a:schemeClr val="tx1"/>
                </a:solidFill>
              </a:rPr>
            </a:br>
            <a:r>
              <a:rPr lang="el-GR" sz="4000" dirty="0">
                <a:solidFill>
                  <a:schemeClr val="tx1"/>
                </a:solidFill>
              </a:rPr>
              <a:t>Ηνωμένες Πολιτείες</a:t>
            </a: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86553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11" name="Title 10"/>
          <p:cNvSpPr>
            <a:spLocks noGrp="1"/>
          </p:cNvSpPr>
          <p:nvPr>
            <p:ph type="title"/>
          </p:nvPr>
        </p:nvSpPr>
        <p:spPr>
          <a:xfrm>
            <a:off x="371475" y="429424"/>
            <a:ext cx="8401050" cy="1280890"/>
          </a:xfrm>
        </p:spPr>
        <p:txBody>
          <a:bodyPr>
            <a:noAutofit/>
          </a:bodyPr>
          <a:lstStyle/>
          <a:p>
            <a:pPr algn="ctr"/>
            <a:r>
              <a:rPr lang="el-GR" sz="3000" dirty="0"/>
              <a:t>Εμφάνιση του αυτοδημιούργητου ανθρώπου (εποχή της αποικιοκρατίας στην Αμερική πριν από το 1776)</a:t>
            </a:r>
          </a:p>
        </p:txBody>
      </p:sp>
      <p:sp>
        <p:nvSpPr>
          <p:cNvPr id="3" name="Content Placeholder 2"/>
          <p:cNvSpPr>
            <a:spLocks noGrp="1"/>
          </p:cNvSpPr>
          <p:nvPr>
            <p:ph type="body" sz="quarter" idx="14"/>
          </p:nvPr>
        </p:nvSpPr>
        <p:spPr>
          <a:xfrm>
            <a:off x="381000" y="2118126"/>
            <a:ext cx="4629150" cy="3670005"/>
          </a:xfrm>
        </p:spPr>
        <p:txBody>
          <a:bodyPr>
            <a:normAutofit/>
          </a:bodyPr>
          <a:lstStyle/>
          <a:p>
            <a:r>
              <a:rPr lang="el-GR" sz="2400" dirty="0"/>
              <a:t>Μετανάστευση στη «γη των ευκαιριών» </a:t>
            </a:r>
          </a:p>
          <a:p>
            <a:r>
              <a:rPr lang="el-GR" sz="2400" dirty="0"/>
              <a:t>Ελευθερία </a:t>
            </a:r>
            <a:r>
              <a:rPr lang="el-GR" sz="2400" dirty="0" err="1"/>
              <a:t>επανεπινόησης</a:t>
            </a:r>
            <a:endParaRPr lang="en-US" sz="2400" dirty="0"/>
          </a:p>
          <a:p>
            <a:r>
              <a:rPr lang="el-GR" sz="2400" dirty="0"/>
              <a:t>Παράδειγμα</a:t>
            </a:r>
            <a:r>
              <a:rPr lang="en-US" sz="2400" dirty="0"/>
              <a:t>: Benjamin Franklin</a:t>
            </a:r>
          </a:p>
        </p:txBody>
      </p:sp>
      <p:pic>
        <p:nvPicPr>
          <p:cNvPr id="12" name="Picture 11"/>
          <p:cNvPicPr>
            <a:picLocks noChangeAspect="1"/>
          </p:cNvPicPr>
          <p:nvPr/>
        </p:nvPicPr>
        <p:blipFill>
          <a:blip r:embed="rId3"/>
          <a:stretch>
            <a:fillRect/>
          </a:stretch>
        </p:blipFill>
        <p:spPr>
          <a:xfrm>
            <a:off x="4876800" y="3810000"/>
            <a:ext cx="4117339" cy="2676271"/>
          </a:xfrm>
          <a:prstGeom prst="rect">
            <a:avLst/>
          </a:prstGeom>
        </p:spPr>
      </p:pic>
    </p:spTree>
    <p:extLst>
      <p:ext uri="{BB962C8B-B14F-4D97-AF65-F5344CB8AC3E}">
        <p14:creationId xmlns:p14="http://schemas.microsoft.com/office/powerpoint/2010/main" val="275659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19200" y="458307"/>
            <a:ext cx="6589200" cy="1280890"/>
          </a:xfrm>
        </p:spPr>
        <p:txBody>
          <a:bodyPr>
            <a:noAutofit/>
          </a:bodyPr>
          <a:lstStyle/>
          <a:p>
            <a:pPr algn="ctr"/>
            <a:r>
              <a:rPr lang="el-GR" sz="3000" dirty="0"/>
              <a:t>Ένα επιχειρηματικό έθνος</a:t>
            </a:r>
            <a:br>
              <a:rPr lang="en-US" sz="3000" dirty="0"/>
            </a:br>
            <a:r>
              <a:rPr lang="en-US" sz="3000" dirty="0"/>
              <a:t>(1</a:t>
            </a:r>
            <a:r>
              <a:rPr lang="el-GR" sz="3000" dirty="0"/>
              <a:t>η</a:t>
            </a:r>
            <a:r>
              <a:rPr lang="en-US" sz="3000" dirty="0"/>
              <a:t> </a:t>
            </a:r>
            <a:r>
              <a:rPr lang="el-GR" sz="3000" dirty="0"/>
              <a:t>Βιομηχανική Επανάσταση </a:t>
            </a:r>
            <a:br>
              <a:rPr lang="el-GR" sz="3000" dirty="0"/>
            </a:br>
            <a:r>
              <a:rPr lang="en-US" sz="3000" dirty="0"/>
              <a:t>1776</a:t>
            </a:r>
            <a:r>
              <a:rPr lang="el-GR" sz="3000" dirty="0"/>
              <a:t>-</a:t>
            </a:r>
            <a:r>
              <a:rPr lang="en-US" sz="3000" dirty="0"/>
              <a:t>1865)</a:t>
            </a:r>
          </a:p>
        </p:txBody>
      </p:sp>
      <p:sp>
        <p:nvSpPr>
          <p:cNvPr id="3" name="Content Placeholder 2"/>
          <p:cNvSpPr>
            <a:spLocks noGrp="1"/>
          </p:cNvSpPr>
          <p:nvPr>
            <p:ph type="body" sz="quarter" idx="14"/>
          </p:nvPr>
        </p:nvSpPr>
        <p:spPr>
          <a:xfrm>
            <a:off x="419100" y="2286000"/>
            <a:ext cx="8305800" cy="3657600"/>
          </a:xfrm>
        </p:spPr>
        <p:txBody>
          <a:bodyPr>
            <a:normAutofit/>
          </a:bodyPr>
          <a:lstStyle/>
          <a:p>
            <a:r>
              <a:rPr lang="el-GR" sz="2400" dirty="0"/>
              <a:t>Συνταγματική προστασία της περιουσίας </a:t>
            </a:r>
          </a:p>
          <a:p>
            <a:r>
              <a:rPr lang="el-GR" sz="2400" dirty="0"/>
              <a:t>Νέοι νόμοι περί ευρεσιτεχνίας</a:t>
            </a:r>
            <a:endParaRPr lang="en-US" sz="2400" dirty="0"/>
          </a:p>
          <a:p>
            <a:r>
              <a:rPr lang="el-GR" sz="2400" dirty="0"/>
              <a:t>Σημαντική αύξηση των καινοτομιών</a:t>
            </a:r>
            <a:endParaRPr lang="en-US" sz="2400" dirty="0"/>
          </a:p>
          <a:p>
            <a:r>
              <a:rPr lang="el-GR" sz="2400" dirty="0"/>
              <a:t>Εκρηκτική οικονομική ανάπτυξη</a:t>
            </a:r>
            <a:endParaRPr lang="en-US" sz="2400" dirty="0"/>
          </a:p>
        </p:txBody>
      </p:sp>
    </p:spTree>
    <p:extLst>
      <p:ext uri="{BB962C8B-B14F-4D97-AF65-F5344CB8AC3E}">
        <p14:creationId xmlns:p14="http://schemas.microsoft.com/office/powerpoint/2010/main" val="427308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2" name="Title 1"/>
          <p:cNvSpPr>
            <a:spLocks noGrp="1"/>
          </p:cNvSpPr>
          <p:nvPr>
            <p:ph type="title"/>
          </p:nvPr>
        </p:nvSpPr>
        <p:spPr>
          <a:xfrm>
            <a:off x="485775" y="412617"/>
            <a:ext cx="8305800" cy="1115456"/>
          </a:xfrm>
        </p:spPr>
        <p:txBody>
          <a:bodyPr>
            <a:normAutofit/>
          </a:bodyPr>
          <a:lstStyle/>
          <a:p>
            <a:pPr algn="ctr"/>
            <a:r>
              <a:rPr lang="el-GR" sz="3000" dirty="0"/>
              <a:t>Το αποκορύφωμα της επιχειρηματικότητας</a:t>
            </a:r>
            <a:br>
              <a:rPr lang="el-GR" sz="3000" dirty="0"/>
            </a:br>
            <a:r>
              <a:rPr lang="en-US" sz="3000" dirty="0"/>
              <a:t>(2</a:t>
            </a:r>
            <a:r>
              <a:rPr lang="el-GR" sz="3000" dirty="0"/>
              <a:t>η</a:t>
            </a:r>
            <a:r>
              <a:rPr lang="en-US" sz="3000" dirty="0"/>
              <a:t> </a:t>
            </a:r>
            <a:r>
              <a:rPr lang="el-GR" sz="3000" dirty="0"/>
              <a:t>Βιομηχανική Επανάσταση </a:t>
            </a:r>
            <a:r>
              <a:rPr lang="en-US" sz="3000" dirty="0"/>
              <a:t>1865</a:t>
            </a:r>
            <a:r>
              <a:rPr lang="el-GR" sz="3000" dirty="0"/>
              <a:t>-</a:t>
            </a:r>
            <a:r>
              <a:rPr lang="en-US" sz="3000" dirty="0"/>
              <a:t>1920)</a:t>
            </a:r>
          </a:p>
        </p:txBody>
      </p:sp>
      <p:sp>
        <p:nvSpPr>
          <p:cNvPr id="3" name="Content Placeholder 2"/>
          <p:cNvSpPr>
            <a:spLocks noGrp="1"/>
          </p:cNvSpPr>
          <p:nvPr>
            <p:ph type="body" sz="quarter" idx="14"/>
          </p:nvPr>
        </p:nvSpPr>
        <p:spPr>
          <a:xfrm>
            <a:off x="5715000" y="2286000"/>
            <a:ext cx="3124200" cy="3643828"/>
          </a:xfrm>
        </p:spPr>
        <p:txBody>
          <a:bodyPr>
            <a:noAutofit/>
          </a:bodyPr>
          <a:lstStyle/>
          <a:p>
            <a:pPr marL="0" indent="0">
              <a:buNone/>
            </a:pPr>
            <a:r>
              <a:rPr lang="el-GR" sz="2400" dirty="0"/>
              <a:t>Καινοτομίες που αλλάζουν το τοπίο καταλυτικά, π.χ.</a:t>
            </a:r>
          </a:p>
          <a:p>
            <a:r>
              <a:rPr lang="el-GR" sz="2400" dirty="0"/>
              <a:t>Μετατροπή ορυκτών σε ατσάλι</a:t>
            </a:r>
          </a:p>
          <a:p>
            <a:r>
              <a:rPr lang="el-GR" sz="2400" dirty="0"/>
              <a:t>Τηλέφωνα</a:t>
            </a:r>
            <a:endParaRPr lang="en-US" sz="2400" dirty="0"/>
          </a:p>
          <a:p>
            <a:r>
              <a:rPr lang="el-GR" sz="2400" dirty="0"/>
              <a:t>Ηλεκτρικοί λαμπτήρες</a:t>
            </a:r>
            <a:endParaRPr lang="en-US" sz="2400" dirty="0"/>
          </a:p>
        </p:txBody>
      </p:sp>
      <p:pic>
        <p:nvPicPr>
          <p:cNvPr id="11" name="Picture 10"/>
          <p:cNvPicPr>
            <a:picLocks noChangeAspect="1"/>
          </p:cNvPicPr>
          <p:nvPr/>
        </p:nvPicPr>
        <p:blipFill>
          <a:blip r:embed="rId3"/>
          <a:stretch>
            <a:fillRect/>
          </a:stretch>
        </p:blipFill>
        <p:spPr>
          <a:xfrm>
            <a:off x="506969" y="2514600"/>
            <a:ext cx="4903231" cy="3290372"/>
          </a:xfrm>
          <a:prstGeom prst="rect">
            <a:avLst/>
          </a:prstGeom>
        </p:spPr>
      </p:pic>
    </p:spTree>
    <p:extLst>
      <p:ext uri="{BB962C8B-B14F-4D97-AF65-F5344CB8AC3E}">
        <p14:creationId xmlns:p14="http://schemas.microsoft.com/office/powerpoint/2010/main" val="275659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2" name="Title 1"/>
          <p:cNvSpPr>
            <a:spLocks noGrp="1"/>
          </p:cNvSpPr>
          <p:nvPr>
            <p:ph type="title"/>
          </p:nvPr>
        </p:nvSpPr>
        <p:spPr>
          <a:xfrm>
            <a:off x="361950" y="595180"/>
            <a:ext cx="8763000" cy="1115456"/>
          </a:xfrm>
        </p:spPr>
        <p:txBody>
          <a:bodyPr>
            <a:noAutofit/>
          </a:bodyPr>
          <a:lstStyle/>
          <a:p>
            <a:pPr algn="ctr"/>
            <a:r>
              <a:rPr lang="el-GR" sz="3000" dirty="0"/>
              <a:t>Άνοδος της θεσμικής Αμερικής</a:t>
            </a:r>
            <a:br>
              <a:rPr lang="el-GR" sz="3000" dirty="0"/>
            </a:br>
            <a:r>
              <a:rPr lang="en-US" sz="3000" dirty="0"/>
              <a:t>(</a:t>
            </a:r>
            <a:r>
              <a:rPr lang="el-GR" sz="3000" dirty="0"/>
              <a:t>μεσοπολεμική και μεταπολεμική </a:t>
            </a:r>
            <a:br>
              <a:rPr lang="el-GR" sz="3000" dirty="0"/>
            </a:br>
            <a:r>
              <a:rPr lang="el-GR" sz="3000" dirty="0"/>
              <a:t>Αμερική</a:t>
            </a:r>
            <a:r>
              <a:rPr lang="en-US" sz="3000" dirty="0"/>
              <a:t>1920</a:t>
            </a:r>
            <a:r>
              <a:rPr lang="el-GR" sz="3000" dirty="0"/>
              <a:t>-</a:t>
            </a:r>
            <a:r>
              <a:rPr lang="en-US" sz="3000" dirty="0"/>
              <a:t>1975)</a:t>
            </a:r>
          </a:p>
        </p:txBody>
      </p:sp>
      <p:sp>
        <p:nvSpPr>
          <p:cNvPr id="3" name="Content Placeholder 2"/>
          <p:cNvSpPr>
            <a:spLocks noGrp="1"/>
          </p:cNvSpPr>
          <p:nvPr>
            <p:ph type="body" sz="quarter" idx="14"/>
          </p:nvPr>
        </p:nvSpPr>
        <p:spPr>
          <a:xfrm>
            <a:off x="476250" y="2438400"/>
            <a:ext cx="8305800" cy="3657600"/>
          </a:xfrm>
        </p:spPr>
        <p:txBody>
          <a:bodyPr>
            <a:normAutofit/>
          </a:bodyPr>
          <a:lstStyle/>
          <a:p>
            <a:r>
              <a:rPr lang="el-GR" sz="2400" dirty="0"/>
              <a:t>Μικρές εταιρείες συγχωνεύτηκαν με μεγαλύτερους οργανισμούς </a:t>
            </a:r>
          </a:p>
          <a:p>
            <a:r>
              <a:rPr lang="el-GR" sz="2400" dirty="0"/>
              <a:t>Η Μεγάλη Ύφεση</a:t>
            </a:r>
            <a:endParaRPr lang="en-US" sz="2400" dirty="0"/>
          </a:p>
          <a:p>
            <a:r>
              <a:rPr lang="el-GR" sz="2400" dirty="0"/>
              <a:t>Οικονομική ανάπτυξη μετά τον Δεύτερο Παγκόσμιο Πόλεμο</a:t>
            </a:r>
            <a:endParaRPr lang="en-US" sz="2400" dirty="0"/>
          </a:p>
          <a:p>
            <a:endParaRPr lang="en-US" sz="2400" dirty="0">
              <a:solidFill>
                <a:srgbClr val="7030A0"/>
              </a:solidFill>
            </a:endParaRPr>
          </a:p>
        </p:txBody>
      </p:sp>
    </p:spTree>
    <p:extLst>
      <p:ext uri="{BB962C8B-B14F-4D97-AF65-F5344CB8AC3E}">
        <p14:creationId xmlns:p14="http://schemas.microsoft.com/office/powerpoint/2010/main" val="3631968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2" name="Title 1"/>
          <p:cNvSpPr>
            <a:spLocks noGrp="1"/>
          </p:cNvSpPr>
          <p:nvPr>
            <p:ph type="title"/>
          </p:nvPr>
        </p:nvSpPr>
        <p:spPr>
          <a:xfrm>
            <a:off x="511228" y="448782"/>
            <a:ext cx="7794572" cy="1280890"/>
          </a:xfrm>
        </p:spPr>
        <p:txBody>
          <a:bodyPr>
            <a:noAutofit/>
          </a:bodyPr>
          <a:lstStyle/>
          <a:p>
            <a:pPr algn="ctr"/>
            <a:r>
              <a:rPr lang="el-GR" sz="3000" dirty="0"/>
              <a:t>Περιορισμένη επανεμφάνιση</a:t>
            </a:r>
            <a:br>
              <a:rPr lang="en-US" sz="3000" dirty="0"/>
            </a:br>
            <a:r>
              <a:rPr lang="en-US" sz="3000" dirty="0"/>
              <a:t>(</a:t>
            </a:r>
            <a:r>
              <a:rPr lang="el-GR" sz="3000" dirty="0"/>
              <a:t>οικονομία της γνώσης </a:t>
            </a:r>
            <a:r>
              <a:rPr lang="en-US" sz="3000" dirty="0"/>
              <a:t>1.0, </a:t>
            </a:r>
            <a:br>
              <a:rPr lang="el-GR" sz="3000" dirty="0"/>
            </a:br>
            <a:r>
              <a:rPr lang="en-US" sz="3000" dirty="0"/>
              <a:t>1975</a:t>
            </a:r>
            <a:r>
              <a:rPr lang="el-GR" sz="3000" dirty="0"/>
              <a:t>-σήμερα</a:t>
            </a:r>
            <a:r>
              <a:rPr lang="en-US" sz="3000" dirty="0"/>
              <a:t>)</a:t>
            </a:r>
          </a:p>
        </p:txBody>
      </p:sp>
      <p:sp>
        <p:nvSpPr>
          <p:cNvPr id="3" name="Content Placeholder 2"/>
          <p:cNvSpPr>
            <a:spLocks noGrp="1"/>
          </p:cNvSpPr>
          <p:nvPr>
            <p:ph type="body" sz="quarter" idx="14"/>
          </p:nvPr>
        </p:nvSpPr>
        <p:spPr>
          <a:xfrm>
            <a:off x="466725" y="2236436"/>
            <a:ext cx="8305800" cy="3657600"/>
          </a:xfrm>
        </p:spPr>
        <p:txBody>
          <a:bodyPr>
            <a:normAutofit/>
          </a:bodyPr>
          <a:lstStyle/>
          <a:p>
            <a:r>
              <a:rPr lang="el-GR" sz="2400" dirty="0"/>
              <a:t>Άνοδος της τεχνολογίας πληροφοριών</a:t>
            </a:r>
            <a:endParaRPr lang="en-US" sz="2400" dirty="0"/>
          </a:p>
          <a:p>
            <a:r>
              <a:rPr lang="el-GR" sz="2400" dirty="0"/>
              <a:t>Αλλαγές στον νόμο περί διπλωμάτων ευρεσιτεχνίας</a:t>
            </a:r>
          </a:p>
          <a:p>
            <a:r>
              <a:rPr lang="el-GR" sz="2400" dirty="0"/>
              <a:t>Οικονομία που βασίζεται στις υπηρεσίες και τη γνώση</a:t>
            </a:r>
            <a:endParaRPr lang="en-US" sz="2400" dirty="0"/>
          </a:p>
        </p:txBody>
      </p:sp>
    </p:spTree>
    <p:extLst>
      <p:ext uri="{BB962C8B-B14F-4D97-AF65-F5344CB8AC3E}">
        <p14:creationId xmlns:p14="http://schemas.microsoft.com/office/powerpoint/2010/main" val="51015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600200"/>
            <a:ext cx="8305800" cy="3687763"/>
          </a:xfrm>
        </p:spPr>
        <p:txBody>
          <a:bodyPr>
            <a:normAutofit/>
          </a:bodyPr>
          <a:lstStyle/>
          <a:p>
            <a:r>
              <a:rPr lang="en-US" sz="2400" dirty="0">
                <a:solidFill>
                  <a:schemeClr val="tx1"/>
                </a:solidFill>
              </a:rPr>
              <a:t>1.1</a:t>
            </a:r>
            <a:r>
              <a:rPr lang="el-GR" sz="2400" dirty="0">
                <a:solidFill>
                  <a:schemeClr val="tx1"/>
                </a:solidFill>
              </a:rPr>
              <a:t> </a:t>
            </a:r>
          </a:p>
          <a:p>
            <a:r>
              <a:rPr lang="el-GR" sz="2400" dirty="0">
                <a:solidFill>
                  <a:schemeClr val="tx1"/>
                </a:solidFill>
              </a:rPr>
              <a:t>Να επεξηγήσουμε τη σημασία της δράσης και της πρακτικής εφαρμογής στην επιχειρηματικότητα</a:t>
            </a:r>
          </a:p>
          <a:p>
            <a:endParaRPr lang="en-US" sz="2400" dirty="0">
              <a:solidFill>
                <a:schemeClr val="tx1"/>
              </a:solidFill>
            </a:endParaRPr>
          </a:p>
          <a:p>
            <a:r>
              <a:rPr lang="el-GR" sz="2400" dirty="0">
                <a:solidFill>
                  <a:schemeClr val="tx1"/>
                </a:solidFill>
              </a:rPr>
              <a:t>1.2 </a:t>
            </a:r>
          </a:p>
          <a:p>
            <a:r>
              <a:rPr lang="el-GR" sz="2400" dirty="0">
                <a:solidFill>
                  <a:schemeClr val="tx1"/>
                </a:solidFill>
              </a:rPr>
              <a:t>Να απαριθμήσουμε τις επτά λιγότερο γνωστές αλήθειες για την επιχειρηματικότητα</a:t>
            </a:r>
          </a:p>
          <a:p>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8" name="Title 7"/>
          <p:cNvSpPr>
            <a:spLocks noGrp="1"/>
          </p:cNvSpPr>
          <p:nvPr>
            <p:ph type="title"/>
          </p:nvPr>
        </p:nvSpPr>
        <p:spPr/>
        <p:txBody>
          <a:bodyPr/>
          <a:lstStyle/>
          <a:p>
            <a:pPr algn="ctr"/>
            <a:r>
              <a:rPr lang="el-GR" dirty="0">
                <a:solidFill>
                  <a:schemeClr val="tx1"/>
                </a:solidFill>
              </a:rPr>
              <a:t>Μαθησιακοί στόχοι</a:t>
            </a:r>
            <a:endParaRPr lang="en-US" dirty="0">
              <a:solidFill>
                <a:schemeClr val="tx1"/>
              </a:solidFill>
            </a:endParaRPr>
          </a:p>
        </p:txBody>
      </p:sp>
    </p:spTree>
    <p:extLst>
      <p:ext uri="{BB962C8B-B14F-4D97-AF65-F5344CB8AC3E}">
        <p14:creationId xmlns:p14="http://schemas.microsoft.com/office/powerpoint/2010/main" val="1187023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1115456"/>
          </a:xfrm>
        </p:spPr>
        <p:txBody>
          <a:bodyPr>
            <a:noAutofit/>
          </a:bodyPr>
          <a:lstStyle/>
          <a:p>
            <a:r>
              <a:rPr lang="el-GR" sz="2400" dirty="0">
                <a:solidFill>
                  <a:schemeClr val="tx1"/>
                </a:solidFill>
              </a:rPr>
              <a:t>Σχήμα</a:t>
            </a:r>
            <a:r>
              <a:rPr lang="en-US" sz="2400" dirty="0">
                <a:solidFill>
                  <a:schemeClr val="tx1"/>
                </a:solidFill>
              </a:rPr>
              <a:t> 1.2: </a:t>
            </a:r>
            <a:r>
              <a:rPr lang="el-GR" sz="2400" dirty="0">
                <a:solidFill>
                  <a:schemeClr val="tx1"/>
                </a:solidFill>
              </a:rPr>
              <a:t>Η γενιά της χιλιετηρίδας - Η γενιά υψηλού επιπέδου εκπαίδευσης και επιχειρηματικότητας</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18" name="Εικόνα 17">
            <a:extLst>
              <a:ext uri="{FF2B5EF4-FFF2-40B4-BE49-F238E27FC236}">
                <a16:creationId xmlns:a16="http://schemas.microsoft.com/office/drawing/2014/main" id="{7F3B46C9-6FF1-44FF-AD30-6E19006378FD}"/>
              </a:ext>
            </a:extLst>
          </p:cNvPr>
          <p:cNvPicPr>
            <a:picLocks noChangeAspect="1"/>
          </p:cNvPicPr>
          <p:nvPr/>
        </p:nvPicPr>
        <p:blipFill rotWithShape="1">
          <a:blip r:embed="rId2"/>
          <a:srcRect l="5832" t="39630" r="16667" b="4074"/>
          <a:stretch/>
        </p:blipFill>
        <p:spPr>
          <a:xfrm>
            <a:off x="1028700" y="2133600"/>
            <a:ext cx="7086600" cy="2895600"/>
          </a:xfrm>
          <a:prstGeom prst="rect">
            <a:avLst/>
          </a:prstGeom>
        </p:spPr>
      </p:pic>
    </p:spTree>
    <p:extLst>
      <p:ext uri="{BB962C8B-B14F-4D97-AF65-F5344CB8AC3E}">
        <p14:creationId xmlns:p14="http://schemas.microsoft.com/office/powerpoint/2010/main" val="70229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33400"/>
            <a:ext cx="8686800" cy="1115456"/>
          </a:xfrm>
        </p:spPr>
        <p:txBody>
          <a:bodyPr>
            <a:noAutofit/>
          </a:bodyPr>
          <a:lstStyle/>
          <a:p>
            <a:r>
              <a:rPr lang="el-GR" sz="2400" dirty="0">
                <a:solidFill>
                  <a:schemeClr val="tx1"/>
                </a:solidFill>
              </a:rPr>
              <a:t>Σχήμα</a:t>
            </a:r>
            <a:r>
              <a:rPr lang="en-US" sz="2400" dirty="0">
                <a:solidFill>
                  <a:schemeClr val="tx1"/>
                </a:solidFill>
              </a:rPr>
              <a:t> 1.2: </a:t>
            </a:r>
            <a:r>
              <a:rPr lang="el-GR" sz="2400" dirty="0">
                <a:solidFill>
                  <a:schemeClr val="tx1"/>
                </a:solidFill>
              </a:rPr>
              <a:t>Η γενιά της χιλιετηρίδας - Η γενιά υψηλού επιπέδου εκπαίδευσης και επιχειρηματικότητας</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4" name="Εικόνα 3">
            <a:extLst>
              <a:ext uri="{FF2B5EF4-FFF2-40B4-BE49-F238E27FC236}">
                <a16:creationId xmlns:a16="http://schemas.microsoft.com/office/drawing/2014/main" id="{0EA0825B-0BF1-4F2B-A850-5B9F2C2E00C6}"/>
              </a:ext>
            </a:extLst>
          </p:cNvPr>
          <p:cNvPicPr>
            <a:picLocks noChangeAspect="1"/>
          </p:cNvPicPr>
          <p:nvPr/>
        </p:nvPicPr>
        <p:blipFill rotWithShape="1">
          <a:blip r:embed="rId2"/>
          <a:srcRect l="8333" t="11481" r="21666" b="29260"/>
          <a:stretch/>
        </p:blipFill>
        <p:spPr>
          <a:xfrm>
            <a:off x="1066800" y="1828800"/>
            <a:ext cx="6553200" cy="3048000"/>
          </a:xfrm>
          <a:prstGeom prst="rect">
            <a:avLst/>
          </a:prstGeom>
        </p:spPr>
      </p:pic>
    </p:spTree>
    <p:extLst>
      <p:ext uri="{BB962C8B-B14F-4D97-AF65-F5344CB8AC3E}">
        <p14:creationId xmlns:p14="http://schemas.microsoft.com/office/powerpoint/2010/main" val="1611406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371600"/>
            <a:ext cx="8686800" cy="1600200"/>
          </a:xfrm>
        </p:spPr>
        <p:txBody>
          <a:bodyPr>
            <a:noAutofit/>
          </a:bodyPr>
          <a:lstStyle/>
          <a:p>
            <a:pPr algn="ctr"/>
            <a:r>
              <a:rPr lang="en-US" sz="4000" dirty="0">
                <a:solidFill>
                  <a:schemeClr val="tx1"/>
                </a:solidFill>
              </a:rPr>
              <a:t>1.4 </a:t>
            </a:r>
            <a:r>
              <a:rPr lang="el-GR" sz="4000" dirty="0">
                <a:solidFill>
                  <a:schemeClr val="tx1"/>
                </a:solidFill>
              </a:rPr>
              <a:t>Είδη επιχειρηματικότητας</a:t>
            </a:r>
            <a:br>
              <a:rPr lang="el-GR" sz="3600" dirty="0">
                <a:solidFill>
                  <a:schemeClr val="tx1"/>
                </a:solidFill>
              </a:rPr>
            </a:br>
            <a:endParaRPr lang="en-US" sz="3600" dirty="0">
              <a:solidFill>
                <a:schemeClr val="tx1"/>
              </a:solidFill>
            </a:endParaRP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911070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2" name="Title 1"/>
          <p:cNvSpPr>
            <a:spLocks noGrp="1"/>
          </p:cNvSpPr>
          <p:nvPr>
            <p:ph type="title"/>
          </p:nvPr>
        </p:nvSpPr>
        <p:spPr>
          <a:xfrm>
            <a:off x="1315500" y="699572"/>
            <a:ext cx="6589200" cy="1280890"/>
          </a:xfrm>
        </p:spPr>
        <p:txBody>
          <a:bodyPr>
            <a:normAutofit/>
          </a:bodyPr>
          <a:lstStyle/>
          <a:p>
            <a:pPr algn="ctr"/>
            <a:r>
              <a:rPr lang="el-GR" dirty="0">
                <a:solidFill>
                  <a:schemeClr val="tx1"/>
                </a:solidFill>
              </a:rPr>
              <a:t>Εταιρική επιχειρηματικότητα</a:t>
            </a:r>
          </a:p>
        </p:txBody>
      </p:sp>
      <p:sp>
        <p:nvSpPr>
          <p:cNvPr id="3" name="Content Placeholder 2"/>
          <p:cNvSpPr>
            <a:spLocks noGrp="1"/>
          </p:cNvSpPr>
          <p:nvPr>
            <p:ph type="body" sz="quarter" idx="14"/>
          </p:nvPr>
        </p:nvSpPr>
        <p:spPr>
          <a:xfrm>
            <a:off x="457200" y="1828800"/>
            <a:ext cx="8305800" cy="3657600"/>
          </a:xfrm>
        </p:spPr>
        <p:txBody>
          <a:bodyPr>
            <a:normAutofit/>
          </a:bodyPr>
          <a:lstStyle/>
          <a:p>
            <a:r>
              <a:rPr lang="el-GR" sz="2400" dirty="0">
                <a:solidFill>
                  <a:schemeClr val="tx1"/>
                </a:solidFill>
              </a:rPr>
              <a:t>Δημιουργία νέων προϊόντων ή εγχειρημάτων στο πλαίσιο υφιστάμενων μεγάλων οργανισμών</a:t>
            </a:r>
          </a:p>
          <a:p>
            <a:r>
              <a:rPr lang="el-GR" sz="2400" dirty="0">
                <a:solidFill>
                  <a:schemeClr val="tx1"/>
                </a:solidFill>
              </a:rPr>
              <a:t>Διεξάγεται από εργαζομένους</a:t>
            </a:r>
            <a:endParaRPr lang="en-US" sz="2400" dirty="0">
              <a:solidFill>
                <a:schemeClr val="tx1"/>
              </a:solidFill>
            </a:endParaRPr>
          </a:p>
          <a:p>
            <a:r>
              <a:rPr lang="el-GR" sz="2400" dirty="0">
                <a:solidFill>
                  <a:schemeClr val="tx1"/>
                </a:solidFill>
              </a:rPr>
              <a:t>Δημιουργείται με στόχο τη βελτίωση του οργανισμού</a:t>
            </a:r>
            <a:endParaRPr lang="en-US" sz="2400" dirty="0">
              <a:solidFill>
                <a:schemeClr val="tx1"/>
              </a:solidFill>
            </a:endParaRPr>
          </a:p>
        </p:txBody>
      </p:sp>
    </p:spTree>
    <p:extLst>
      <p:ext uri="{BB962C8B-B14F-4D97-AF65-F5344CB8AC3E}">
        <p14:creationId xmlns:p14="http://schemas.microsoft.com/office/powerpoint/2010/main" val="1676150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2" name="Title 1"/>
          <p:cNvSpPr>
            <a:spLocks noGrp="1"/>
          </p:cNvSpPr>
          <p:nvPr>
            <p:ph type="title"/>
          </p:nvPr>
        </p:nvSpPr>
        <p:spPr>
          <a:xfrm>
            <a:off x="1277400" y="699572"/>
            <a:ext cx="6589200" cy="1280890"/>
          </a:xfrm>
        </p:spPr>
        <p:txBody>
          <a:bodyPr/>
          <a:lstStyle/>
          <a:p>
            <a:pPr algn="ctr"/>
            <a:r>
              <a:rPr lang="el-GR" dirty="0">
                <a:solidFill>
                  <a:schemeClr val="tx1"/>
                </a:solidFill>
              </a:rPr>
              <a:t>Οι επιχειρηματίες εντός</a:t>
            </a:r>
          </a:p>
        </p:txBody>
      </p:sp>
      <p:sp>
        <p:nvSpPr>
          <p:cNvPr id="3" name="Content Placeholder 2"/>
          <p:cNvSpPr>
            <a:spLocks noGrp="1"/>
          </p:cNvSpPr>
          <p:nvPr>
            <p:ph type="body" sz="quarter" idx="14"/>
          </p:nvPr>
        </p:nvSpPr>
        <p:spPr>
          <a:xfrm>
            <a:off x="511228" y="1980462"/>
            <a:ext cx="8305800" cy="3657600"/>
          </a:xfrm>
        </p:spPr>
        <p:txBody>
          <a:bodyPr>
            <a:normAutofit/>
          </a:bodyPr>
          <a:lstStyle/>
          <a:p>
            <a:r>
              <a:rPr lang="el-GR" sz="2400" dirty="0">
                <a:solidFill>
                  <a:schemeClr val="tx1"/>
                </a:solidFill>
              </a:rPr>
              <a:t>Σχηματίζονται σε διάφορους τύπους οργανισμών </a:t>
            </a:r>
          </a:p>
          <a:p>
            <a:r>
              <a:rPr lang="el-GR" sz="2400" dirty="0">
                <a:solidFill>
                  <a:schemeClr val="tx1"/>
                </a:solidFill>
              </a:rPr>
              <a:t>Αποτελούνται από εργαζομένους</a:t>
            </a:r>
            <a:endParaRPr lang="en-US" sz="2400" dirty="0">
              <a:solidFill>
                <a:schemeClr val="tx1"/>
              </a:solidFill>
            </a:endParaRPr>
          </a:p>
          <a:p>
            <a:r>
              <a:rPr lang="el-GR" sz="2400" dirty="0">
                <a:solidFill>
                  <a:schemeClr val="tx1"/>
                </a:solidFill>
              </a:rPr>
              <a:t>Δημιουργούν κάτι που έχει αξία</a:t>
            </a:r>
            <a:endParaRPr lang="en-US" sz="2400" dirty="0">
              <a:solidFill>
                <a:schemeClr val="tx1"/>
              </a:solidFill>
            </a:endParaRPr>
          </a:p>
          <a:p>
            <a:endParaRPr lang="en-US" sz="2400" dirty="0">
              <a:solidFill>
                <a:srgbClr val="7030A0"/>
              </a:solidFill>
            </a:endParaRPr>
          </a:p>
          <a:p>
            <a:endParaRPr lang="en-US" sz="2400" dirty="0">
              <a:solidFill>
                <a:srgbClr val="7030A0"/>
              </a:solidFill>
            </a:endParaRPr>
          </a:p>
        </p:txBody>
      </p:sp>
    </p:spTree>
    <p:extLst>
      <p:ext uri="{BB962C8B-B14F-4D97-AF65-F5344CB8AC3E}">
        <p14:creationId xmlns:p14="http://schemas.microsoft.com/office/powerpoint/2010/main" val="240584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2" name="Title 1"/>
          <p:cNvSpPr>
            <a:spLocks noGrp="1"/>
          </p:cNvSpPr>
          <p:nvPr>
            <p:ph type="title"/>
          </p:nvPr>
        </p:nvSpPr>
        <p:spPr>
          <a:xfrm>
            <a:off x="850900" y="545978"/>
            <a:ext cx="7620000" cy="1280890"/>
          </a:xfrm>
        </p:spPr>
        <p:txBody>
          <a:bodyPr>
            <a:normAutofit/>
          </a:bodyPr>
          <a:lstStyle/>
          <a:p>
            <a:pPr algn="ctr"/>
            <a:r>
              <a:rPr lang="el-GR" dirty="0">
                <a:solidFill>
                  <a:schemeClr val="tx1"/>
                </a:solidFill>
              </a:rPr>
              <a:t>Αγορά </a:t>
            </a:r>
            <a:r>
              <a:rPr lang="el-GR" dirty="0" err="1">
                <a:solidFill>
                  <a:schemeClr val="tx1"/>
                </a:solidFill>
              </a:rPr>
              <a:t>δικαιόχρησης</a:t>
            </a:r>
            <a:r>
              <a:rPr lang="el-GR" dirty="0">
                <a:solidFill>
                  <a:schemeClr val="tx1"/>
                </a:solidFill>
              </a:rPr>
              <a:t> (</a:t>
            </a:r>
            <a:r>
              <a:rPr lang="en-US" dirty="0">
                <a:solidFill>
                  <a:schemeClr val="tx1"/>
                </a:solidFill>
              </a:rPr>
              <a:t>franchise)</a:t>
            </a:r>
          </a:p>
        </p:txBody>
      </p:sp>
      <p:sp>
        <p:nvSpPr>
          <p:cNvPr id="3" name="Content Placeholder 2"/>
          <p:cNvSpPr>
            <a:spLocks noGrp="1"/>
          </p:cNvSpPr>
          <p:nvPr>
            <p:ph type="body" sz="quarter" idx="14"/>
          </p:nvPr>
        </p:nvSpPr>
        <p:spPr>
          <a:xfrm>
            <a:off x="381000" y="2105879"/>
            <a:ext cx="3429000" cy="3657600"/>
          </a:xfrm>
        </p:spPr>
        <p:txBody>
          <a:bodyPr>
            <a:normAutofit/>
          </a:bodyPr>
          <a:lstStyle/>
          <a:p>
            <a:r>
              <a:rPr lang="el-GR" sz="2400" dirty="0">
                <a:solidFill>
                  <a:schemeClr val="tx1"/>
                </a:solidFill>
              </a:rPr>
              <a:t>Επιχείρηση «με το κλειδί στο χέρι»</a:t>
            </a:r>
            <a:endParaRPr lang="en-US" sz="2400" dirty="0">
              <a:solidFill>
                <a:schemeClr val="tx1"/>
              </a:solidFill>
            </a:endParaRPr>
          </a:p>
          <a:p>
            <a:r>
              <a:rPr lang="el-GR" sz="2400" dirty="0">
                <a:solidFill>
                  <a:schemeClr val="tx1"/>
                </a:solidFill>
              </a:rPr>
              <a:t>Άτομα εκτός της αγοράς αποκτούν πρόσβαση</a:t>
            </a:r>
            <a:endParaRPr lang="en-US" sz="2400" dirty="0">
              <a:solidFill>
                <a:schemeClr val="tx1"/>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6550" y="2105879"/>
            <a:ext cx="4343400" cy="327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144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
        <p:nvSpPr>
          <p:cNvPr id="2" name="Title 1"/>
          <p:cNvSpPr>
            <a:spLocks noGrp="1"/>
          </p:cNvSpPr>
          <p:nvPr>
            <p:ph type="title"/>
          </p:nvPr>
        </p:nvSpPr>
        <p:spPr>
          <a:xfrm>
            <a:off x="1447800" y="512463"/>
            <a:ext cx="6589200" cy="1280890"/>
          </a:xfrm>
        </p:spPr>
        <p:txBody>
          <a:bodyPr>
            <a:normAutofit/>
          </a:bodyPr>
          <a:lstStyle/>
          <a:p>
            <a:pPr algn="ctr"/>
            <a:r>
              <a:rPr lang="el-GR" dirty="0">
                <a:solidFill>
                  <a:schemeClr val="tx1"/>
                </a:solidFill>
              </a:rPr>
              <a:t>Αγορά μικρής επιχείρησης</a:t>
            </a:r>
          </a:p>
        </p:txBody>
      </p:sp>
      <p:sp>
        <p:nvSpPr>
          <p:cNvPr id="3" name="Content Placeholder 2"/>
          <p:cNvSpPr>
            <a:spLocks noGrp="1"/>
          </p:cNvSpPr>
          <p:nvPr>
            <p:ph type="body" sz="quarter" idx="14"/>
          </p:nvPr>
        </p:nvSpPr>
        <p:spPr>
          <a:xfrm>
            <a:off x="457200" y="1905000"/>
            <a:ext cx="8305800" cy="3657600"/>
          </a:xfrm>
        </p:spPr>
        <p:txBody>
          <a:bodyPr>
            <a:normAutofit/>
          </a:bodyPr>
          <a:lstStyle/>
          <a:p>
            <a:r>
              <a:rPr lang="el-GR" sz="2400" dirty="0">
                <a:solidFill>
                  <a:schemeClr val="tx1"/>
                </a:solidFill>
              </a:rPr>
              <a:t>Ο επιχειρηματίας αγοράζει μια υφιστάμενη επιχείρηση </a:t>
            </a:r>
          </a:p>
          <a:p>
            <a:r>
              <a:rPr lang="el-GR" sz="2400" dirty="0">
                <a:solidFill>
                  <a:schemeClr val="tx1"/>
                </a:solidFill>
              </a:rPr>
              <a:t>Αναλαμβάνει τη λειτουργία της</a:t>
            </a:r>
            <a:endParaRPr lang="en-US" sz="2400" dirty="0">
              <a:solidFill>
                <a:schemeClr val="tx1"/>
              </a:solidFill>
            </a:endParaRPr>
          </a:p>
          <a:p>
            <a:r>
              <a:rPr lang="el-GR" sz="2400" dirty="0">
                <a:solidFill>
                  <a:schemeClr val="tx1"/>
                </a:solidFill>
              </a:rPr>
              <a:t>Λιγότερο ριψοκίνδυνη προσέγγιση </a:t>
            </a:r>
            <a:r>
              <a:rPr lang="el-GR" sz="2400" dirty="0" err="1">
                <a:solidFill>
                  <a:schemeClr val="tx1"/>
                </a:solidFill>
              </a:rPr>
              <a:t>απ</a:t>
            </a:r>
            <a:r>
              <a:rPr lang="en-US" sz="2400" dirty="0">
                <a:solidFill>
                  <a:schemeClr val="tx1"/>
                </a:solidFill>
              </a:rPr>
              <a:t>’</a:t>
            </a:r>
            <a:r>
              <a:rPr lang="el-GR" sz="2400" dirty="0">
                <a:solidFill>
                  <a:schemeClr val="tx1"/>
                </a:solidFill>
              </a:rPr>
              <a:t> ό,τι να ξεκινήσει κάτι από το μηδέν</a:t>
            </a:r>
            <a:endParaRPr lang="en-US" sz="2400" dirty="0">
              <a:solidFill>
                <a:schemeClr val="tx1"/>
              </a:solidFill>
            </a:endParaRPr>
          </a:p>
        </p:txBody>
      </p:sp>
    </p:spTree>
    <p:extLst>
      <p:ext uri="{BB962C8B-B14F-4D97-AF65-F5344CB8AC3E}">
        <p14:creationId xmlns:p14="http://schemas.microsoft.com/office/powerpoint/2010/main" val="3834941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2" name="Title 1"/>
          <p:cNvSpPr>
            <a:spLocks noGrp="1"/>
          </p:cNvSpPr>
          <p:nvPr>
            <p:ph type="title"/>
          </p:nvPr>
        </p:nvSpPr>
        <p:spPr>
          <a:xfrm>
            <a:off x="1277400" y="362364"/>
            <a:ext cx="6589200" cy="1280890"/>
          </a:xfrm>
        </p:spPr>
        <p:txBody>
          <a:bodyPr>
            <a:noAutofit/>
          </a:bodyPr>
          <a:lstStyle/>
          <a:p>
            <a:pPr lvl="0" algn="ctr"/>
            <a:br>
              <a:rPr lang="en-US" dirty="0">
                <a:solidFill>
                  <a:srgbClr val="7030A0"/>
                </a:solidFill>
              </a:rPr>
            </a:br>
            <a:r>
              <a:rPr lang="el-GR" dirty="0">
                <a:solidFill>
                  <a:schemeClr val="tx1"/>
                </a:solidFill>
              </a:rPr>
              <a:t>Κοινωνική επιχειρηματικότητα</a:t>
            </a:r>
            <a:br>
              <a:rPr lang="en-US" dirty="0">
                <a:solidFill>
                  <a:srgbClr val="7030A0"/>
                </a:solidFill>
              </a:rPr>
            </a:br>
            <a:endParaRPr lang="en-US" dirty="0">
              <a:solidFill>
                <a:srgbClr val="7030A0"/>
              </a:solidFill>
            </a:endParaRPr>
          </a:p>
        </p:txBody>
      </p:sp>
      <p:sp>
        <p:nvSpPr>
          <p:cNvPr id="3" name="Content Placeholder 2"/>
          <p:cNvSpPr>
            <a:spLocks noGrp="1"/>
          </p:cNvSpPr>
          <p:nvPr>
            <p:ph type="body" sz="quarter" idx="14"/>
          </p:nvPr>
        </p:nvSpPr>
        <p:spPr>
          <a:xfrm>
            <a:off x="511228" y="1905000"/>
            <a:ext cx="8305800" cy="3657600"/>
          </a:xfrm>
        </p:spPr>
        <p:txBody>
          <a:bodyPr>
            <a:normAutofit/>
          </a:bodyPr>
          <a:lstStyle/>
          <a:p>
            <a:r>
              <a:rPr lang="el-GR" sz="2400" dirty="0">
                <a:solidFill>
                  <a:schemeClr val="tx1"/>
                </a:solidFill>
              </a:rPr>
              <a:t>Κερδοσκοπική ή μη κερδοσκοπική</a:t>
            </a:r>
            <a:endParaRPr lang="en-US" sz="2400" dirty="0">
              <a:solidFill>
                <a:schemeClr val="tx1"/>
              </a:solidFill>
            </a:endParaRPr>
          </a:p>
          <a:p>
            <a:r>
              <a:rPr lang="el-GR" sz="2400" dirty="0">
                <a:solidFill>
                  <a:schemeClr val="tx1"/>
                </a:solidFill>
              </a:rPr>
              <a:t>Επιλύει ένα κοινωνικό πρόβλημα</a:t>
            </a:r>
            <a:endParaRPr lang="en-US" sz="2400" dirty="0">
              <a:solidFill>
                <a:schemeClr val="tx1"/>
              </a:solidFill>
            </a:endParaRPr>
          </a:p>
          <a:p>
            <a:r>
              <a:rPr lang="el-GR" sz="2400" dirty="0">
                <a:solidFill>
                  <a:schemeClr val="tx1"/>
                </a:solidFill>
              </a:rPr>
              <a:t>Λαμβάνει επιχορηγήσεις για την παραγωγή προϊόντων </a:t>
            </a:r>
          </a:p>
          <a:p>
            <a:r>
              <a:rPr lang="el-GR" sz="2400" dirty="0">
                <a:solidFill>
                  <a:schemeClr val="tx1"/>
                </a:solidFill>
              </a:rPr>
              <a:t>Προγράμματα τύπου «Αγόρασε ένα, χάρισε ένα»</a:t>
            </a:r>
            <a:endParaRPr lang="en-US" sz="2400" dirty="0">
              <a:solidFill>
                <a:schemeClr val="tx1"/>
              </a:solidFill>
            </a:endParaRPr>
          </a:p>
          <a:p>
            <a:endParaRPr lang="en-US" sz="2400" dirty="0">
              <a:solidFill>
                <a:srgbClr val="7030A0"/>
              </a:solidFill>
            </a:endParaRPr>
          </a:p>
          <a:p>
            <a:endParaRPr lang="en-US" sz="2400" dirty="0">
              <a:solidFill>
                <a:srgbClr val="7030A0"/>
              </a:solidFill>
            </a:endParaRPr>
          </a:p>
        </p:txBody>
      </p:sp>
    </p:spTree>
    <p:extLst>
      <p:ext uri="{BB962C8B-B14F-4D97-AF65-F5344CB8AC3E}">
        <p14:creationId xmlns:p14="http://schemas.microsoft.com/office/powerpoint/2010/main" val="199365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615"/>
            <a:ext cx="8686800" cy="533857"/>
          </a:xfrm>
        </p:spPr>
        <p:txBody>
          <a:bodyPr>
            <a:noAutofit/>
          </a:bodyPr>
          <a:lstStyle/>
          <a:p>
            <a:r>
              <a:rPr lang="el-GR" sz="2400" dirty="0">
                <a:solidFill>
                  <a:schemeClr val="tx1"/>
                </a:solidFill>
              </a:rPr>
              <a:t>Σχήμα</a:t>
            </a:r>
            <a:r>
              <a:rPr lang="en-US" sz="2400" dirty="0">
                <a:solidFill>
                  <a:schemeClr val="tx1"/>
                </a:solidFill>
              </a:rPr>
              <a:t> 1.</a:t>
            </a:r>
            <a:r>
              <a:rPr lang="el-GR" sz="2400" dirty="0">
                <a:solidFill>
                  <a:schemeClr val="tx1"/>
                </a:solidFill>
              </a:rPr>
              <a:t>3</a:t>
            </a:r>
            <a:r>
              <a:rPr lang="en-US" sz="2400" dirty="0">
                <a:solidFill>
                  <a:schemeClr val="tx1"/>
                </a:solidFill>
              </a:rPr>
              <a:t>: </a:t>
            </a:r>
            <a:r>
              <a:rPr lang="el-GR" sz="2400" dirty="0">
                <a:solidFill>
                  <a:schemeClr val="tx1"/>
                </a:solidFill>
              </a:rPr>
              <a:t>Πλεονεκτήματα και μειονεκτήματα </a:t>
            </a:r>
            <a:r>
              <a:rPr lang="el-GR" sz="2400" dirty="0" err="1">
                <a:solidFill>
                  <a:schemeClr val="tx1"/>
                </a:solidFill>
              </a:rPr>
              <a:t>δικαιόχρησης</a:t>
            </a:r>
            <a:endParaRPr lang="el-GR" sz="2400" dirty="0">
              <a:solidFill>
                <a:schemeClr val="tx1"/>
              </a:solidFill>
            </a:endParaRPr>
          </a:p>
        </p:txBody>
      </p:sp>
      <p:sp>
        <p:nvSpPr>
          <p:cNvPr id="11" name="Content Placeholder 10"/>
          <p:cNvSpPr>
            <a:spLocks noGrp="1"/>
          </p:cNvSpPr>
          <p:nvPr>
            <p:ph idx="1"/>
          </p:nvPr>
        </p:nvSpPr>
        <p:spPr>
          <a:xfrm>
            <a:off x="457200" y="5179411"/>
            <a:ext cx="8458200" cy="461578"/>
          </a:xfrm>
        </p:spPr>
        <p:txBody>
          <a:bodyPr>
            <a:normAutofit/>
          </a:bodyPr>
          <a:lstStyle/>
          <a:p>
            <a:pPr marL="0" indent="0">
              <a:buNone/>
            </a:pPr>
            <a:r>
              <a:rPr lang="el-GR" sz="1100" dirty="0">
                <a:solidFill>
                  <a:schemeClr val="tx1"/>
                </a:solidFill>
              </a:rPr>
              <a:t>Πηγή</a:t>
            </a:r>
            <a:r>
              <a:rPr lang="en-US" sz="1100" dirty="0">
                <a:solidFill>
                  <a:schemeClr val="tx1"/>
                </a:solidFill>
              </a:rPr>
              <a:t>: </a:t>
            </a:r>
            <a:r>
              <a:rPr lang="el-GR" sz="1100" dirty="0">
                <a:solidFill>
                  <a:schemeClr val="tx1"/>
                </a:solidFill>
              </a:rPr>
              <a:t>Βάσει υλικού της </a:t>
            </a:r>
            <a:r>
              <a:rPr lang="en-US" sz="1100" dirty="0" err="1">
                <a:solidFill>
                  <a:schemeClr val="tx1"/>
                </a:solidFill>
              </a:rPr>
              <a:t>Libava</a:t>
            </a:r>
            <a:r>
              <a:rPr lang="en-US" sz="1100" dirty="0">
                <a:solidFill>
                  <a:schemeClr val="tx1"/>
                </a:solidFill>
              </a:rPr>
              <a:t>, J. (</a:t>
            </a:r>
            <a:r>
              <a:rPr lang="el-GR" sz="1100" dirty="0">
                <a:solidFill>
                  <a:schemeClr val="tx1"/>
                </a:solidFill>
              </a:rPr>
              <a:t>16 Φεβρουαρίου 2015</a:t>
            </a:r>
            <a:r>
              <a:rPr lang="en-US" sz="1100" dirty="0">
                <a:solidFill>
                  <a:schemeClr val="tx1"/>
                </a:solidFill>
              </a:rPr>
              <a:t>). The pros and cons of owning a franchise. Entrepreneur. </a:t>
            </a:r>
            <a:r>
              <a:rPr lang="el-GR" sz="1100" dirty="0">
                <a:solidFill>
                  <a:schemeClr val="tx1"/>
                </a:solidFill>
              </a:rPr>
              <a:t>Ανάκτηση από τη διεύθυνση </a:t>
            </a:r>
            <a:r>
              <a:rPr lang="en-US" sz="1100" dirty="0">
                <a:solidFill>
                  <a:schemeClr val="tx1"/>
                </a:solidFill>
              </a:rPr>
              <a:t>https://www.entrepreneur.com/article/242848 </a:t>
            </a:r>
            <a:r>
              <a:rPr lang="el-GR" sz="1100" dirty="0">
                <a:solidFill>
                  <a:schemeClr val="tx1"/>
                </a:solidFill>
              </a:rPr>
              <a:t>Αρχικά στο </a:t>
            </a:r>
            <a:r>
              <a:rPr lang="en-US" sz="1100" dirty="0">
                <a:solidFill>
                  <a:schemeClr val="tx1"/>
                </a:solidFill>
              </a:rPr>
              <a:t>http://www.thefranchiseking.com/franchise-owner- ship-pros-cons </a:t>
            </a:r>
          </a:p>
          <a:p>
            <a:pPr marL="0" indent="0">
              <a:buNone/>
            </a:pPr>
            <a:endParaRPr lang="en-US" sz="1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3" name="Εικόνα 2">
            <a:extLst>
              <a:ext uri="{FF2B5EF4-FFF2-40B4-BE49-F238E27FC236}">
                <a16:creationId xmlns:a16="http://schemas.microsoft.com/office/drawing/2014/main" id="{DCDAA92D-861D-423F-89F1-D2CCD42A57EA}"/>
              </a:ext>
            </a:extLst>
          </p:cNvPr>
          <p:cNvPicPr>
            <a:picLocks noChangeAspect="1"/>
          </p:cNvPicPr>
          <p:nvPr/>
        </p:nvPicPr>
        <p:blipFill rotWithShape="1">
          <a:blip r:embed="rId2"/>
          <a:srcRect l="6667" t="23333" r="25833" b="20370"/>
          <a:stretch/>
        </p:blipFill>
        <p:spPr>
          <a:xfrm>
            <a:off x="788809" y="1488600"/>
            <a:ext cx="7059791" cy="3312000"/>
          </a:xfrm>
          <a:prstGeom prst="rect">
            <a:avLst/>
          </a:prstGeom>
        </p:spPr>
      </p:pic>
    </p:spTree>
    <p:extLst>
      <p:ext uri="{BB962C8B-B14F-4D97-AF65-F5344CB8AC3E}">
        <p14:creationId xmlns:p14="http://schemas.microsoft.com/office/powerpoint/2010/main" val="3165362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2" name="Title 1"/>
          <p:cNvSpPr>
            <a:spLocks noGrp="1"/>
          </p:cNvSpPr>
          <p:nvPr>
            <p:ph type="title"/>
          </p:nvPr>
        </p:nvSpPr>
        <p:spPr>
          <a:xfrm>
            <a:off x="1277400" y="512463"/>
            <a:ext cx="6589200" cy="1280890"/>
          </a:xfrm>
        </p:spPr>
        <p:txBody>
          <a:bodyPr/>
          <a:lstStyle/>
          <a:p>
            <a:pPr algn="ctr"/>
            <a:r>
              <a:rPr lang="el-GR" dirty="0">
                <a:solidFill>
                  <a:schemeClr val="tx1"/>
                </a:solidFill>
              </a:rPr>
              <a:t>Οικογενειακή επιχείρηση</a:t>
            </a:r>
          </a:p>
        </p:txBody>
      </p:sp>
      <p:sp>
        <p:nvSpPr>
          <p:cNvPr id="3" name="Content Placeholder 2"/>
          <p:cNvSpPr>
            <a:spLocks noGrp="1"/>
          </p:cNvSpPr>
          <p:nvPr>
            <p:ph type="body" sz="quarter" idx="14"/>
          </p:nvPr>
        </p:nvSpPr>
        <p:spPr>
          <a:xfrm>
            <a:off x="419100" y="2000633"/>
            <a:ext cx="8305800" cy="3657600"/>
          </a:xfrm>
        </p:spPr>
        <p:txBody>
          <a:bodyPr>
            <a:normAutofit/>
          </a:bodyPr>
          <a:lstStyle/>
          <a:p>
            <a:r>
              <a:rPr lang="el-GR" sz="2400" dirty="0">
                <a:solidFill>
                  <a:schemeClr val="tx1"/>
                </a:solidFill>
              </a:rPr>
              <a:t>Η επιχείρηση βρίσκεται στην κατοχή και διαχείριση των μελών μιας οικογένειας</a:t>
            </a:r>
          </a:p>
          <a:p>
            <a:r>
              <a:rPr lang="el-GR" sz="2400" dirty="0">
                <a:solidFill>
                  <a:schemeClr val="tx1"/>
                </a:solidFill>
              </a:rPr>
              <a:t>Κάθε γενιά προβαίνει σε αλλαγές</a:t>
            </a:r>
          </a:p>
          <a:p>
            <a:r>
              <a:rPr lang="el-GR" sz="2400" dirty="0">
                <a:solidFill>
                  <a:schemeClr val="tx1"/>
                </a:solidFill>
              </a:rPr>
              <a:t>Ενίοτε είναι δύσκολη η συνεργασία με συγγενείς (θολές γραμμές) </a:t>
            </a:r>
          </a:p>
          <a:p>
            <a:r>
              <a:rPr lang="el-GR" sz="2400" dirty="0">
                <a:solidFill>
                  <a:schemeClr val="tx1"/>
                </a:solidFill>
              </a:rPr>
              <a:t>Αντίσταση σε αλλαγές</a:t>
            </a:r>
            <a:endParaRPr lang="en-US" sz="2400" dirty="0">
              <a:solidFill>
                <a:schemeClr val="tx1"/>
              </a:solidFill>
            </a:endParaRPr>
          </a:p>
        </p:txBody>
      </p:sp>
    </p:spTree>
    <p:extLst>
      <p:ext uri="{BB962C8B-B14F-4D97-AF65-F5344CB8AC3E}">
        <p14:creationId xmlns:p14="http://schemas.microsoft.com/office/powerpoint/2010/main" val="389775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47800"/>
            <a:ext cx="8305800" cy="3687763"/>
          </a:xfrm>
        </p:spPr>
        <p:txBody>
          <a:bodyPr>
            <a:noAutofit/>
          </a:bodyPr>
          <a:lstStyle/>
          <a:p>
            <a:r>
              <a:rPr lang="el-GR" sz="2400" dirty="0">
                <a:solidFill>
                  <a:schemeClr val="tx1"/>
                </a:solidFill>
              </a:rPr>
              <a:t>1.3 </a:t>
            </a:r>
          </a:p>
          <a:p>
            <a:r>
              <a:rPr lang="el-GR" sz="2400" dirty="0">
                <a:solidFill>
                  <a:schemeClr val="tx1"/>
                </a:solidFill>
              </a:rPr>
              <a:t>Να επεξηγήσουμε την ιστορία της επιχειρηματικότητας στις Ηνωμένες Πολιτείες</a:t>
            </a:r>
          </a:p>
          <a:p>
            <a:endParaRPr lang="en-US" sz="2400" dirty="0">
              <a:solidFill>
                <a:schemeClr val="tx1"/>
              </a:solidFill>
            </a:endParaRPr>
          </a:p>
          <a:p>
            <a:r>
              <a:rPr lang="en-US" sz="2400" dirty="0">
                <a:solidFill>
                  <a:schemeClr val="tx1"/>
                </a:solidFill>
              </a:rPr>
              <a:t>1.4</a:t>
            </a:r>
          </a:p>
          <a:p>
            <a:r>
              <a:rPr lang="el-GR" sz="2400" dirty="0">
                <a:solidFill>
                  <a:schemeClr val="tx1"/>
                </a:solidFill>
              </a:rPr>
              <a:t>Να συγκρίνουμε και αντιπαραβάλουμε τις διαφορετικές μορφές επιχειρηματικότητας στην πράξη σήμερα</a:t>
            </a:r>
          </a:p>
          <a:p>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8" name="Title 7"/>
          <p:cNvSpPr>
            <a:spLocks noGrp="1"/>
          </p:cNvSpPr>
          <p:nvPr>
            <p:ph type="title"/>
          </p:nvPr>
        </p:nvSpPr>
        <p:spPr/>
        <p:txBody>
          <a:bodyPr/>
          <a:lstStyle/>
          <a:p>
            <a:pPr algn="ctr"/>
            <a:r>
              <a:rPr lang="el-GR" dirty="0">
                <a:solidFill>
                  <a:schemeClr val="tx1"/>
                </a:solidFill>
              </a:rPr>
              <a:t>Μαθησιακοί στόχοι</a:t>
            </a:r>
            <a:endParaRPr lang="en-US" dirty="0">
              <a:solidFill>
                <a:schemeClr val="tx1"/>
              </a:solidFill>
            </a:endParaRPr>
          </a:p>
        </p:txBody>
      </p:sp>
    </p:spTree>
    <p:extLst>
      <p:ext uri="{BB962C8B-B14F-4D97-AF65-F5344CB8AC3E}">
        <p14:creationId xmlns:p14="http://schemas.microsoft.com/office/powerpoint/2010/main" val="3088209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544"/>
            <a:ext cx="8305800" cy="505856"/>
          </a:xfrm>
        </p:spPr>
        <p:txBody>
          <a:bodyPr>
            <a:noAutofit/>
          </a:bodyPr>
          <a:lstStyle/>
          <a:p>
            <a:r>
              <a:rPr lang="el-GR" sz="2400" dirty="0">
                <a:solidFill>
                  <a:schemeClr val="tx1"/>
                </a:solidFill>
              </a:rPr>
              <a:t>Εικόνα</a:t>
            </a:r>
            <a:r>
              <a:rPr lang="en-US" sz="2400" dirty="0">
                <a:solidFill>
                  <a:schemeClr val="tx1"/>
                </a:solidFill>
              </a:rPr>
              <a:t> 1.</a:t>
            </a:r>
            <a:r>
              <a:rPr lang="el-GR" sz="2400" dirty="0">
                <a:solidFill>
                  <a:schemeClr val="tx1"/>
                </a:solidFill>
              </a:rPr>
              <a:t>1</a:t>
            </a:r>
            <a:r>
              <a:rPr lang="en-US" sz="2400" dirty="0">
                <a:solidFill>
                  <a:schemeClr val="tx1"/>
                </a:solidFill>
              </a:rPr>
              <a:t>: </a:t>
            </a:r>
            <a:r>
              <a:rPr lang="el-GR" sz="2400" dirty="0">
                <a:solidFill>
                  <a:schemeClr val="tx1"/>
                </a:solidFill>
              </a:rPr>
              <a:t>Ποσοστό οικογενειακών επιχειρήσεων</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pic>
        <p:nvPicPr>
          <p:cNvPr id="7" name="Εικόνα 6">
            <a:extLst>
              <a:ext uri="{FF2B5EF4-FFF2-40B4-BE49-F238E27FC236}">
                <a16:creationId xmlns:a16="http://schemas.microsoft.com/office/drawing/2014/main" id="{0989E497-78A4-4597-8FC6-770E8CA43B02}"/>
              </a:ext>
            </a:extLst>
          </p:cNvPr>
          <p:cNvPicPr>
            <a:picLocks noChangeAspect="1"/>
          </p:cNvPicPr>
          <p:nvPr/>
        </p:nvPicPr>
        <p:blipFill rotWithShape="1">
          <a:blip r:embed="rId2"/>
          <a:srcRect l="8333" t="18889" r="20000" b="17407"/>
          <a:stretch/>
        </p:blipFill>
        <p:spPr>
          <a:xfrm>
            <a:off x="381000" y="1752600"/>
            <a:ext cx="7992000" cy="3996000"/>
          </a:xfrm>
          <a:prstGeom prst="rect">
            <a:avLst/>
          </a:prstGeom>
        </p:spPr>
      </p:pic>
    </p:spTree>
    <p:extLst>
      <p:ext uri="{BB962C8B-B14F-4D97-AF65-F5344CB8AC3E}">
        <p14:creationId xmlns:p14="http://schemas.microsoft.com/office/powerpoint/2010/main" val="2329006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2" name="Title 1"/>
          <p:cNvSpPr>
            <a:spLocks noGrp="1"/>
          </p:cNvSpPr>
          <p:nvPr>
            <p:ph type="title"/>
          </p:nvPr>
        </p:nvSpPr>
        <p:spPr>
          <a:xfrm>
            <a:off x="438150" y="699572"/>
            <a:ext cx="8534400" cy="1115456"/>
          </a:xfrm>
        </p:spPr>
        <p:txBody>
          <a:bodyPr>
            <a:normAutofit/>
          </a:bodyPr>
          <a:lstStyle/>
          <a:p>
            <a:pPr algn="ctr"/>
            <a:r>
              <a:rPr lang="el-GR" dirty="0">
                <a:solidFill>
                  <a:schemeClr val="tx1"/>
                </a:solidFill>
              </a:rPr>
              <a:t>Επαναλαμβανόμενοι επιχειρηματίες</a:t>
            </a:r>
          </a:p>
        </p:txBody>
      </p:sp>
      <p:sp>
        <p:nvSpPr>
          <p:cNvPr id="3" name="Content Placeholder 2"/>
          <p:cNvSpPr>
            <a:spLocks noGrp="1"/>
          </p:cNvSpPr>
          <p:nvPr>
            <p:ph type="body" sz="quarter" idx="14"/>
          </p:nvPr>
        </p:nvSpPr>
        <p:spPr>
          <a:xfrm>
            <a:off x="511228" y="1815028"/>
            <a:ext cx="8305800" cy="3657600"/>
          </a:xfrm>
        </p:spPr>
        <p:txBody>
          <a:bodyPr>
            <a:normAutofit/>
          </a:bodyPr>
          <a:lstStyle/>
          <a:p>
            <a:r>
              <a:rPr lang="el-GR" sz="2400" dirty="0">
                <a:solidFill>
                  <a:schemeClr val="tx1"/>
                </a:solidFill>
              </a:rPr>
              <a:t>Ο επιχειρηματίας ξεκινάει πολλές επιχειρήσεις ταυτόχρονα ή τη μία μετά την άλλη σε σύντομο διάστημα </a:t>
            </a:r>
          </a:p>
          <a:p>
            <a:r>
              <a:rPr lang="el-GR" sz="2400" dirty="0">
                <a:solidFill>
                  <a:schemeClr val="tx1"/>
                </a:solidFill>
              </a:rPr>
              <a:t>Πάντα νέες ιδέες </a:t>
            </a:r>
          </a:p>
          <a:p>
            <a:r>
              <a:rPr lang="el-GR" sz="2400" dirty="0">
                <a:solidFill>
                  <a:schemeClr val="tx1"/>
                </a:solidFill>
              </a:rPr>
              <a:t>Αναζητάει μεγαλύτερες ευκαιρίες</a:t>
            </a:r>
            <a:endParaRPr lang="en-US" sz="2400" dirty="0">
              <a:solidFill>
                <a:schemeClr val="tx1"/>
              </a:solidFill>
            </a:endParaRPr>
          </a:p>
        </p:txBody>
      </p:sp>
    </p:spTree>
    <p:extLst>
      <p:ext uri="{BB962C8B-B14F-4D97-AF65-F5344CB8AC3E}">
        <p14:creationId xmlns:p14="http://schemas.microsoft.com/office/powerpoint/2010/main" val="1968472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 y="1600200"/>
            <a:ext cx="8686800" cy="1600200"/>
          </a:xfrm>
        </p:spPr>
        <p:txBody>
          <a:bodyPr>
            <a:normAutofit/>
          </a:bodyPr>
          <a:lstStyle/>
          <a:p>
            <a:pPr algn="ctr"/>
            <a:r>
              <a:rPr lang="en-US" sz="4000" dirty="0">
                <a:solidFill>
                  <a:schemeClr val="tx1"/>
                </a:solidFill>
              </a:rPr>
              <a:t>1.5 </a:t>
            </a:r>
            <a:r>
              <a:rPr lang="el-GR" sz="4000" dirty="0">
                <a:solidFill>
                  <a:schemeClr val="tx1"/>
                </a:solidFill>
              </a:rPr>
              <a:t>Ο κόσμος συμμετέχει στην επιχειρηματικότητα</a:t>
            </a: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535099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
        <p:nvSpPr>
          <p:cNvPr id="4" name="Title 3"/>
          <p:cNvSpPr>
            <a:spLocks noGrp="1"/>
          </p:cNvSpPr>
          <p:nvPr>
            <p:ph type="title"/>
          </p:nvPr>
        </p:nvSpPr>
        <p:spPr>
          <a:xfrm>
            <a:off x="914400" y="699572"/>
            <a:ext cx="6589200" cy="1280890"/>
          </a:xfrm>
        </p:spPr>
        <p:txBody>
          <a:bodyPr>
            <a:normAutofit/>
          </a:bodyPr>
          <a:lstStyle/>
          <a:p>
            <a:pPr algn="ctr"/>
            <a:r>
              <a:rPr lang="el-GR" dirty="0">
                <a:solidFill>
                  <a:schemeClr val="tx1"/>
                </a:solidFill>
              </a:rPr>
              <a:t>Ο αντίκτυπος των επιχειρηματιών παγκοσμίως</a:t>
            </a:r>
            <a:endParaRPr lang="en-US" dirty="0">
              <a:solidFill>
                <a:schemeClr val="tx1"/>
              </a:solidFill>
            </a:endParaRPr>
          </a:p>
        </p:txBody>
      </p:sp>
      <p:sp>
        <p:nvSpPr>
          <p:cNvPr id="5" name="Text Placeholder 4"/>
          <p:cNvSpPr>
            <a:spLocks noGrp="1"/>
          </p:cNvSpPr>
          <p:nvPr>
            <p:ph type="body" sz="quarter" idx="14"/>
          </p:nvPr>
        </p:nvSpPr>
        <p:spPr>
          <a:xfrm>
            <a:off x="419100" y="2286000"/>
            <a:ext cx="8305800" cy="3657600"/>
          </a:xfrm>
        </p:spPr>
        <p:txBody>
          <a:bodyPr>
            <a:normAutofit/>
          </a:bodyPr>
          <a:lstStyle/>
          <a:p>
            <a:r>
              <a:rPr lang="el-GR" sz="2400" dirty="0">
                <a:solidFill>
                  <a:schemeClr val="tx1"/>
                </a:solidFill>
              </a:rPr>
              <a:t>Ώθηση προς θετικές αλλαγές</a:t>
            </a:r>
            <a:endParaRPr lang="en-US" sz="2400" dirty="0">
              <a:solidFill>
                <a:schemeClr val="tx1"/>
              </a:solidFill>
            </a:endParaRPr>
          </a:p>
          <a:p>
            <a:r>
              <a:rPr lang="el-GR" sz="2400" dirty="0">
                <a:solidFill>
                  <a:schemeClr val="tx1"/>
                </a:solidFill>
              </a:rPr>
              <a:t>Διατήρηση της ειρήνης μακροπρόθεσμα </a:t>
            </a:r>
          </a:p>
          <a:p>
            <a:r>
              <a:rPr lang="el-GR" sz="2400" dirty="0">
                <a:solidFill>
                  <a:schemeClr val="tx1"/>
                </a:solidFill>
              </a:rPr>
              <a:t>Δημιουργία θέσεων εργασίας</a:t>
            </a:r>
            <a:endParaRPr lang="en-US" sz="2400" dirty="0">
              <a:solidFill>
                <a:schemeClr val="tx1"/>
              </a:solidFill>
            </a:endParaRPr>
          </a:p>
          <a:p>
            <a:r>
              <a:rPr lang="el-GR" sz="2400" dirty="0">
                <a:solidFill>
                  <a:schemeClr val="tx1"/>
                </a:solidFill>
              </a:rPr>
              <a:t>Επαναπροσδιορισμός του κόσμου στον οποίο ζούμε</a:t>
            </a:r>
            <a:endParaRPr lang="en-US" sz="2400" dirty="0">
              <a:solidFill>
                <a:schemeClr val="tx1"/>
              </a:solidFill>
            </a:endParaRPr>
          </a:p>
          <a:p>
            <a:endParaRPr lang="en-US" sz="2400" dirty="0">
              <a:solidFill>
                <a:srgbClr val="7030A0"/>
              </a:solidFill>
            </a:endParaRPr>
          </a:p>
        </p:txBody>
      </p:sp>
    </p:spTree>
    <p:extLst>
      <p:ext uri="{BB962C8B-B14F-4D97-AF65-F5344CB8AC3E}">
        <p14:creationId xmlns:p14="http://schemas.microsoft.com/office/powerpoint/2010/main" val="3824647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2" name="Title 1"/>
          <p:cNvSpPr>
            <a:spLocks noGrp="1"/>
          </p:cNvSpPr>
          <p:nvPr>
            <p:ph type="title"/>
          </p:nvPr>
        </p:nvSpPr>
        <p:spPr>
          <a:xfrm>
            <a:off x="1219200" y="458307"/>
            <a:ext cx="6589200" cy="1280890"/>
          </a:xfrm>
        </p:spPr>
        <p:txBody>
          <a:bodyPr>
            <a:normAutofit/>
          </a:bodyPr>
          <a:lstStyle/>
          <a:p>
            <a:pPr algn="ctr"/>
            <a:r>
              <a:rPr lang="el-GR" dirty="0">
                <a:solidFill>
                  <a:schemeClr val="tx1"/>
                </a:solidFill>
              </a:rPr>
              <a:t>Η επιχειρηματικότητα </a:t>
            </a:r>
            <a:br>
              <a:rPr lang="el-GR" dirty="0">
                <a:solidFill>
                  <a:schemeClr val="tx1"/>
                </a:solidFill>
              </a:rPr>
            </a:br>
            <a:r>
              <a:rPr lang="el-GR" dirty="0">
                <a:solidFill>
                  <a:schemeClr val="tx1"/>
                </a:solidFill>
              </a:rPr>
              <a:t>ως κοινωνικό κίνημα</a:t>
            </a:r>
          </a:p>
        </p:txBody>
      </p:sp>
      <p:sp>
        <p:nvSpPr>
          <p:cNvPr id="3" name="Content Placeholder 2"/>
          <p:cNvSpPr>
            <a:spLocks noGrp="1"/>
          </p:cNvSpPr>
          <p:nvPr>
            <p:ph type="body" sz="quarter" idx="14"/>
          </p:nvPr>
        </p:nvSpPr>
        <p:spPr>
          <a:xfrm>
            <a:off x="457200" y="1948054"/>
            <a:ext cx="8305800" cy="3657600"/>
          </a:xfrm>
        </p:spPr>
        <p:txBody>
          <a:bodyPr>
            <a:normAutofit/>
          </a:bodyPr>
          <a:lstStyle/>
          <a:p>
            <a:r>
              <a:rPr lang="el-GR" sz="2400" dirty="0">
                <a:solidFill>
                  <a:schemeClr val="tx1"/>
                </a:solidFill>
              </a:rPr>
              <a:t>Οι μικρές ιδέες μπορούν να εξελιχθούν σε πραγματικές αλλαγές παγκόσμιας εμβέλειας</a:t>
            </a:r>
          </a:p>
          <a:p>
            <a:r>
              <a:rPr lang="el-GR" sz="2400" dirty="0">
                <a:solidFill>
                  <a:schemeClr val="tx1"/>
                </a:solidFill>
              </a:rPr>
              <a:t>Παράδειγμα</a:t>
            </a:r>
            <a:r>
              <a:rPr lang="en-US" sz="2400" dirty="0">
                <a:solidFill>
                  <a:schemeClr val="tx1"/>
                </a:solidFill>
              </a:rPr>
              <a:t>: Unreasonable at Sea </a:t>
            </a:r>
          </a:p>
          <a:p>
            <a:pPr lvl="1"/>
            <a:r>
              <a:rPr lang="el-GR" sz="2400" dirty="0"/>
              <a:t>Φέρνει κοντά επιχειρηματίες για την επίλυση μείζονων προβλημάτων </a:t>
            </a:r>
          </a:p>
          <a:p>
            <a:pPr lvl="1"/>
            <a:r>
              <a:rPr lang="el-GR" sz="2400" dirty="0"/>
              <a:t>Οι επιχειρηματίες ταξιδεύουν, ακούν και μαθαίνουν</a:t>
            </a:r>
            <a:endParaRPr lang="en-US" sz="2400" dirty="0"/>
          </a:p>
        </p:txBody>
      </p:sp>
    </p:spTree>
    <p:extLst>
      <p:ext uri="{BB962C8B-B14F-4D97-AF65-F5344CB8AC3E}">
        <p14:creationId xmlns:p14="http://schemas.microsoft.com/office/powerpoint/2010/main" val="2970076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2" name="Title 1"/>
          <p:cNvSpPr>
            <a:spLocks noGrp="1"/>
          </p:cNvSpPr>
          <p:nvPr>
            <p:ph type="title"/>
          </p:nvPr>
        </p:nvSpPr>
        <p:spPr>
          <a:xfrm>
            <a:off x="990600" y="545978"/>
            <a:ext cx="6589200" cy="1280890"/>
          </a:xfrm>
        </p:spPr>
        <p:txBody>
          <a:bodyPr>
            <a:normAutofit/>
          </a:bodyPr>
          <a:lstStyle/>
          <a:p>
            <a:pPr algn="ctr"/>
            <a:r>
              <a:rPr lang="el-GR" dirty="0">
                <a:solidFill>
                  <a:schemeClr val="tx1"/>
                </a:solidFill>
              </a:rPr>
              <a:t>Παγκόσμια επιχειρηματικότητα</a:t>
            </a:r>
          </a:p>
        </p:txBody>
      </p:sp>
      <p:sp>
        <p:nvSpPr>
          <p:cNvPr id="3" name="Content Placeholder 2"/>
          <p:cNvSpPr>
            <a:spLocks noGrp="1"/>
          </p:cNvSpPr>
          <p:nvPr>
            <p:ph type="body" sz="quarter" idx="14"/>
          </p:nvPr>
        </p:nvSpPr>
        <p:spPr>
          <a:xfrm>
            <a:off x="419100" y="2078198"/>
            <a:ext cx="8305800" cy="3657600"/>
          </a:xfrm>
        </p:spPr>
        <p:txBody>
          <a:bodyPr>
            <a:normAutofit/>
          </a:bodyPr>
          <a:lstStyle/>
          <a:p>
            <a:r>
              <a:rPr lang="en-US" sz="2400" dirty="0">
                <a:solidFill>
                  <a:schemeClr val="tx1"/>
                </a:solidFill>
              </a:rPr>
              <a:t>Global Entrepreneurship Monitor (GEM)</a:t>
            </a:r>
          </a:p>
          <a:p>
            <a:r>
              <a:rPr lang="en-US" sz="2400" dirty="0">
                <a:solidFill>
                  <a:schemeClr val="tx1"/>
                </a:solidFill>
              </a:rPr>
              <a:t>400 </a:t>
            </a:r>
            <a:r>
              <a:rPr lang="el-GR" sz="2400" dirty="0">
                <a:solidFill>
                  <a:schemeClr val="tx1"/>
                </a:solidFill>
              </a:rPr>
              <a:t>εκατομμύρια επιχειρηματίες παγκοσμίως</a:t>
            </a:r>
          </a:p>
          <a:p>
            <a:pPr lvl="1"/>
            <a:r>
              <a:rPr lang="el-GR" sz="2400" dirty="0"/>
              <a:t>Εν δυνάμει και εκκολαπτόμενοι επιχειρηματίες </a:t>
            </a:r>
          </a:p>
          <a:p>
            <a:pPr lvl="1"/>
            <a:r>
              <a:rPr lang="el-GR" sz="2400" dirty="0"/>
              <a:t>Νέοι και καταξιωμένοι ιδιοκτήτες επιχειρήσεων</a:t>
            </a:r>
          </a:p>
          <a:p>
            <a:r>
              <a:rPr lang="el-GR" sz="2400" dirty="0">
                <a:solidFill>
                  <a:schemeClr val="tx1"/>
                </a:solidFill>
              </a:rPr>
              <a:t>Επιχειρηματίες από ανάγκη και ευκαιριακοί επιχειρηματίες</a:t>
            </a:r>
            <a:endParaRPr lang="en-US" sz="2400" dirty="0">
              <a:solidFill>
                <a:schemeClr val="tx1"/>
              </a:solidFill>
            </a:endParaRPr>
          </a:p>
          <a:p>
            <a:endParaRPr lang="en-US" sz="2400" dirty="0">
              <a:solidFill>
                <a:srgbClr val="7030A0"/>
              </a:solidFill>
            </a:endParaRPr>
          </a:p>
          <a:p>
            <a:endParaRPr lang="en-US" sz="2400" dirty="0">
              <a:solidFill>
                <a:srgbClr val="7030A0"/>
              </a:solidFill>
            </a:endParaRPr>
          </a:p>
        </p:txBody>
      </p:sp>
    </p:spTree>
    <p:extLst>
      <p:ext uri="{BB962C8B-B14F-4D97-AF65-F5344CB8AC3E}">
        <p14:creationId xmlns:p14="http://schemas.microsoft.com/office/powerpoint/2010/main" val="2531175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505856"/>
          </a:xfrm>
        </p:spPr>
        <p:txBody>
          <a:bodyPr>
            <a:noAutofit/>
          </a:bodyPr>
          <a:lstStyle/>
          <a:p>
            <a:r>
              <a:rPr lang="el-GR" sz="2400" dirty="0">
                <a:solidFill>
                  <a:schemeClr val="tx1"/>
                </a:solidFill>
              </a:rPr>
              <a:t>Σχήμα 1.4: Η έρευνα </a:t>
            </a:r>
            <a:r>
              <a:rPr lang="el-GR" sz="2400" dirty="0" err="1">
                <a:solidFill>
                  <a:schemeClr val="tx1"/>
                </a:solidFill>
              </a:rPr>
              <a:t>Global</a:t>
            </a:r>
            <a:r>
              <a:rPr lang="el-GR" sz="2400" dirty="0">
                <a:solidFill>
                  <a:schemeClr val="tx1"/>
                </a:solidFill>
              </a:rPr>
              <a:t> </a:t>
            </a:r>
            <a:r>
              <a:rPr lang="el-GR" sz="2400" dirty="0" err="1">
                <a:solidFill>
                  <a:schemeClr val="tx1"/>
                </a:solidFill>
              </a:rPr>
              <a:t>Entrepreneurship</a:t>
            </a:r>
            <a:r>
              <a:rPr lang="el-GR" sz="2400" dirty="0">
                <a:solidFill>
                  <a:schemeClr val="tx1"/>
                </a:solidFill>
              </a:rPr>
              <a:t> </a:t>
            </a:r>
            <a:r>
              <a:rPr lang="el-GR" sz="2400" dirty="0" err="1">
                <a:solidFill>
                  <a:schemeClr val="tx1"/>
                </a:solidFill>
              </a:rPr>
              <a:t>Monitor</a:t>
            </a:r>
            <a:r>
              <a:rPr lang="el-GR" sz="2400" dirty="0">
                <a:solidFill>
                  <a:schemeClr val="tx1"/>
                </a:solidFill>
              </a:rPr>
              <a:t> μετρά την επιχειρηματική δραστηριότητα</a:t>
            </a:r>
          </a:p>
        </p:txBody>
      </p:sp>
      <p:sp>
        <p:nvSpPr>
          <p:cNvPr id="16" name="Content Placeholder 15"/>
          <p:cNvSpPr>
            <a:spLocks noGrp="1"/>
          </p:cNvSpPr>
          <p:nvPr>
            <p:ph idx="1"/>
          </p:nvPr>
        </p:nvSpPr>
        <p:spPr>
          <a:xfrm>
            <a:off x="457200" y="5913437"/>
            <a:ext cx="2438400" cy="258763"/>
          </a:xfrm>
        </p:spPr>
        <p:txBody>
          <a:bodyPr>
            <a:normAutofit/>
          </a:bodyPr>
          <a:lstStyle/>
          <a:p>
            <a:pPr marL="0" indent="0">
              <a:buNone/>
            </a:pPr>
            <a:r>
              <a:rPr lang="el-GR" sz="1000" dirty="0">
                <a:solidFill>
                  <a:schemeClr val="tx1"/>
                </a:solidFill>
              </a:rPr>
              <a:t>Πηγή</a:t>
            </a:r>
            <a:r>
              <a:rPr lang="en-US" sz="1000" dirty="0">
                <a:solidFill>
                  <a:schemeClr val="tx1"/>
                </a:solidFill>
              </a:rPr>
              <a:t>: http://www.gemconsortium.org/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pic>
        <p:nvPicPr>
          <p:cNvPr id="4" name="Εικόνα 3">
            <a:extLst>
              <a:ext uri="{FF2B5EF4-FFF2-40B4-BE49-F238E27FC236}">
                <a16:creationId xmlns:a16="http://schemas.microsoft.com/office/drawing/2014/main" id="{9EDEF182-31D7-4E3A-8DEE-5E82A7B83F8E}"/>
              </a:ext>
            </a:extLst>
          </p:cNvPr>
          <p:cNvPicPr>
            <a:picLocks noChangeAspect="1"/>
          </p:cNvPicPr>
          <p:nvPr/>
        </p:nvPicPr>
        <p:blipFill rotWithShape="1">
          <a:blip r:embed="rId2"/>
          <a:srcRect l="833" t="24814" r="14166" b="5555"/>
          <a:stretch/>
        </p:blipFill>
        <p:spPr>
          <a:xfrm>
            <a:off x="609600" y="1638300"/>
            <a:ext cx="7772400" cy="3581400"/>
          </a:xfrm>
          <a:prstGeom prst="rect">
            <a:avLst/>
          </a:prstGeom>
        </p:spPr>
      </p:pic>
    </p:spTree>
    <p:extLst>
      <p:ext uri="{BB962C8B-B14F-4D97-AF65-F5344CB8AC3E}">
        <p14:creationId xmlns:p14="http://schemas.microsoft.com/office/powerpoint/2010/main" val="1836479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88724"/>
            <a:ext cx="8305800" cy="487363"/>
          </a:xfrm>
        </p:spPr>
        <p:txBody>
          <a:bodyPr>
            <a:noAutofit/>
          </a:bodyPr>
          <a:lstStyle/>
          <a:p>
            <a:r>
              <a:rPr lang="el-GR" sz="2400" dirty="0">
                <a:solidFill>
                  <a:schemeClr val="tx1"/>
                </a:solidFill>
              </a:rPr>
              <a:t>Πίνακας</a:t>
            </a:r>
            <a:r>
              <a:rPr lang="en-US" sz="2400" dirty="0">
                <a:solidFill>
                  <a:schemeClr val="tx1"/>
                </a:solidFill>
              </a:rPr>
              <a:t> 1.</a:t>
            </a:r>
            <a:r>
              <a:rPr lang="el-GR" sz="2400" dirty="0">
                <a:solidFill>
                  <a:schemeClr val="tx1"/>
                </a:solidFill>
              </a:rPr>
              <a:t>2</a:t>
            </a:r>
            <a:r>
              <a:rPr lang="en-US" sz="2400" dirty="0">
                <a:solidFill>
                  <a:schemeClr val="tx1"/>
                </a:solidFill>
              </a:rPr>
              <a:t>: </a:t>
            </a:r>
            <a:r>
              <a:rPr lang="el-GR" sz="2400" dirty="0">
                <a:solidFill>
                  <a:schemeClr val="tx1"/>
                </a:solidFill>
              </a:rPr>
              <a:t>Επιχειρηματικές δραστηριότητες με βάση τη γεωγραφική περιοχή το 2015</a:t>
            </a:r>
          </a:p>
        </p:txBody>
      </p:sp>
      <p:sp>
        <p:nvSpPr>
          <p:cNvPr id="10" name="Content Placeholder 9"/>
          <p:cNvSpPr>
            <a:spLocks noGrp="1"/>
          </p:cNvSpPr>
          <p:nvPr>
            <p:ph idx="1"/>
          </p:nvPr>
        </p:nvSpPr>
        <p:spPr>
          <a:xfrm>
            <a:off x="457200" y="5594350"/>
            <a:ext cx="8305800" cy="531813"/>
          </a:xfrm>
        </p:spPr>
        <p:txBody>
          <a:bodyPr>
            <a:normAutofit/>
          </a:bodyPr>
          <a:lstStyle/>
          <a:p>
            <a:pPr marL="0" indent="0">
              <a:buNone/>
            </a:pPr>
            <a:r>
              <a:rPr lang="el-GR" sz="1200" dirty="0"/>
              <a:t>Βλέπε περισσότερα στον Πίνακα 1.2 του βιβλίου</a:t>
            </a:r>
            <a:r>
              <a:rPr lang="en-US" sz="1200" dirty="0"/>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pic>
        <p:nvPicPr>
          <p:cNvPr id="4" name="Εικόνα 3">
            <a:extLst>
              <a:ext uri="{FF2B5EF4-FFF2-40B4-BE49-F238E27FC236}">
                <a16:creationId xmlns:a16="http://schemas.microsoft.com/office/drawing/2014/main" id="{49F73F42-C76C-4A18-95AF-1C682C597900}"/>
              </a:ext>
            </a:extLst>
          </p:cNvPr>
          <p:cNvPicPr>
            <a:picLocks noChangeAspect="1"/>
          </p:cNvPicPr>
          <p:nvPr/>
        </p:nvPicPr>
        <p:blipFill rotWithShape="1">
          <a:blip r:embed="rId3"/>
          <a:srcRect l="7498" t="30740" r="22502" b="7902"/>
          <a:stretch/>
        </p:blipFill>
        <p:spPr>
          <a:xfrm>
            <a:off x="990600" y="1831831"/>
            <a:ext cx="7086600" cy="3406775"/>
          </a:xfrm>
          <a:prstGeom prst="rect">
            <a:avLst/>
          </a:prstGeom>
        </p:spPr>
      </p:pic>
    </p:spTree>
    <p:extLst>
      <p:ext uri="{BB962C8B-B14F-4D97-AF65-F5344CB8AC3E}">
        <p14:creationId xmlns:p14="http://schemas.microsoft.com/office/powerpoint/2010/main" val="721037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156"/>
            <a:ext cx="8305800" cy="626878"/>
          </a:xfrm>
        </p:spPr>
        <p:txBody>
          <a:bodyPr>
            <a:noAutofit/>
          </a:bodyPr>
          <a:lstStyle/>
          <a:p>
            <a:r>
              <a:rPr lang="el-GR" sz="2400" dirty="0">
                <a:solidFill>
                  <a:schemeClr val="tx1"/>
                </a:solidFill>
              </a:rPr>
              <a:t>Πίνακας</a:t>
            </a:r>
            <a:r>
              <a:rPr lang="en-US" sz="2400" dirty="0">
                <a:solidFill>
                  <a:schemeClr val="tx1"/>
                </a:solidFill>
              </a:rPr>
              <a:t> 1.</a:t>
            </a:r>
            <a:r>
              <a:rPr lang="el-GR" sz="2400" dirty="0">
                <a:solidFill>
                  <a:schemeClr val="tx1"/>
                </a:solidFill>
              </a:rPr>
              <a:t>3</a:t>
            </a:r>
            <a:r>
              <a:rPr lang="en-US" sz="2400" dirty="0">
                <a:solidFill>
                  <a:schemeClr val="tx1"/>
                </a:solidFill>
              </a:rPr>
              <a:t>: </a:t>
            </a:r>
            <a:r>
              <a:rPr lang="el-GR" sz="2400" dirty="0">
                <a:solidFill>
                  <a:schemeClr val="tx1"/>
                </a:solidFill>
              </a:rPr>
              <a:t>Πρώιμη επιχειρηματική δραστηριότητα ανδρών και γυναικών ανά γεωγραφική περιοχή, 2013</a:t>
            </a:r>
          </a:p>
        </p:txBody>
      </p:sp>
      <p:sp>
        <p:nvSpPr>
          <p:cNvPr id="11" name="Content Placeholder 10"/>
          <p:cNvSpPr>
            <a:spLocks noGrp="1"/>
          </p:cNvSpPr>
          <p:nvPr>
            <p:ph idx="1"/>
          </p:nvPr>
        </p:nvSpPr>
        <p:spPr>
          <a:xfrm>
            <a:off x="457200" y="6110471"/>
            <a:ext cx="8534400" cy="428441"/>
          </a:xfrm>
        </p:spPr>
        <p:txBody>
          <a:bodyPr>
            <a:normAutofit fontScale="92500" lnSpcReduction="20000"/>
          </a:bodyPr>
          <a:lstStyle/>
          <a:p>
            <a:pPr marL="0" indent="0">
              <a:buNone/>
            </a:pPr>
            <a:r>
              <a:rPr lang="el-GR" sz="1050" dirty="0">
                <a:solidFill>
                  <a:schemeClr val="tx1"/>
                </a:solidFill>
              </a:rPr>
              <a:t>Πηγή</a:t>
            </a:r>
            <a:r>
              <a:rPr lang="en-US" sz="1050" dirty="0">
                <a:solidFill>
                  <a:schemeClr val="tx1"/>
                </a:solidFill>
              </a:rPr>
              <a:t>: </a:t>
            </a:r>
            <a:r>
              <a:rPr lang="en-US" sz="1050" i="1" dirty="0">
                <a:solidFill>
                  <a:schemeClr val="tx1"/>
                </a:solidFill>
              </a:rPr>
              <a:t>Global Entrepreneurship Monitor 2015 Special Report: Women’s Entrepreneurship Report </a:t>
            </a:r>
            <a:r>
              <a:rPr lang="el-GR" sz="1050" i="1" dirty="0">
                <a:solidFill>
                  <a:schemeClr val="tx1"/>
                </a:solidFill>
              </a:rPr>
              <a:t>του </a:t>
            </a:r>
            <a:r>
              <a:rPr lang="en-US" sz="1050" i="1" dirty="0" err="1">
                <a:solidFill>
                  <a:schemeClr val="tx1"/>
                </a:solidFill>
              </a:rPr>
              <a:t>D.Kelley</a:t>
            </a:r>
            <a:r>
              <a:rPr lang="en-US" sz="1050" i="1" dirty="0">
                <a:solidFill>
                  <a:schemeClr val="tx1"/>
                </a:solidFill>
              </a:rPr>
              <a:t> et. A., </a:t>
            </a:r>
            <a:r>
              <a:rPr lang="el-GR" sz="1050" i="1" dirty="0">
                <a:solidFill>
                  <a:schemeClr val="tx1"/>
                </a:solidFill>
              </a:rPr>
              <a:t>σ. 17, Πίνακας 3.</a:t>
            </a:r>
          </a:p>
          <a:p>
            <a:pPr marL="0" indent="0">
              <a:buNone/>
            </a:pPr>
            <a:r>
              <a:rPr lang="el-GR" sz="1050" i="1" dirty="0">
                <a:solidFill>
                  <a:schemeClr val="tx1"/>
                </a:solidFill>
              </a:rPr>
              <a:t>Αντλήθηκε από τη διεύθυνση </a:t>
            </a:r>
            <a:r>
              <a:rPr lang="en-US" sz="1050" i="1" dirty="0">
                <a:solidFill>
                  <a:schemeClr val="tx1"/>
                </a:solidFill>
              </a:rPr>
              <a:t>http://www.gemconsortium.org/report/49281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4" name="Εικόνα 3">
            <a:extLst>
              <a:ext uri="{FF2B5EF4-FFF2-40B4-BE49-F238E27FC236}">
                <a16:creationId xmlns:a16="http://schemas.microsoft.com/office/drawing/2014/main" id="{5E4B1E6D-3B79-49A2-8AAE-A22509206BAD}"/>
              </a:ext>
            </a:extLst>
          </p:cNvPr>
          <p:cNvPicPr>
            <a:picLocks noChangeAspect="1"/>
          </p:cNvPicPr>
          <p:nvPr/>
        </p:nvPicPr>
        <p:blipFill rotWithShape="1">
          <a:blip r:embed="rId2"/>
          <a:srcRect l="19999" t="27778" r="32500" b="24814"/>
          <a:stretch/>
        </p:blipFill>
        <p:spPr>
          <a:xfrm>
            <a:off x="1219200" y="1828800"/>
            <a:ext cx="6705600" cy="3810000"/>
          </a:xfrm>
          <a:prstGeom prst="rect">
            <a:avLst/>
          </a:prstGeom>
        </p:spPr>
      </p:pic>
    </p:spTree>
    <p:extLst>
      <p:ext uri="{BB962C8B-B14F-4D97-AF65-F5344CB8AC3E}">
        <p14:creationId xmlns:p14="http://schemas.microsoft.com/office/powerpoint/2010/main" val="4002023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
        <p:nvSpPr>
          <p:cNvPr id="2" name="Title 1"/>
          <p:cNvSpPr>
            <a:spLocks noGrp="1"/>
          </p:cNvSpPr>
          <p:nvPr>
            <p:ph type="title"/>
          </p:nvPr>
        </p:nvSpPr>
        <p:spPr>
          <a:xfrm>
            <a:off x="990600" y="512463"/>
            <a:ext cx="6589200" cy="1280890"/>
          </a:xfrm>
        </p:spPr>
        <p:txBody>
          <a:bodyPr>
            <a:normAutofit/>
          </a:bodyPr>
          <a:lstStyle/>
          <a:p>
            <a:pPr algn="ctr"/>
            <a:r>
              <a:rPr lang="el-GR" dirty="0">
                <a:solidFill>
                  <a:schemeClr val="tx1"/>
                </a:solidFill>
              </a:rPr>
              <a:t>Τι κάνει μια χώρα επιχειρηματική;</a:t>
            </a:r>
          </a:p>
        </p:txBody>
      </p:sp>
      <p:sp>
        <p:nvSpPr>
          <p:cNvPr id="3" name="Content Placeholder 2"/>
          <p:cNvSpPr>
            <a:spLocks noGrp="1"/>
          </p:cNvSpPr>
          <p:nvPr>
            <p:ph type="body" sz="quarter" idx="14"/>
          </p:nvPr>
        </p:nvSpPr>
        <p:spPr>
          <a:xfrm>
            <a:off x="457200" y="2131330"/>
            <a:ext cx="8305800" cy="3657600"/>
          </a:xfrm>
        </p:spPr>
        <p:txBody>
          <a:bodyPr>
            <a:normAutofit/>
          </a:bodyPr>
          <a:lstStyle/>
          <a:p>
            <a:r>
              <a:rPr lang="el-GR" sz="2400" dirty="0">
                <a:solidFill>
                  <a:schemeClr val="tx1"/>
                </a:solidFill>
              </a:rPr>
              <a:t>Οικονομικοί πόροι</a:t>
            </a:r>
            <a:endParaRPr lang="en-US" sz="2400" dirty="0">
              <a:solidFill>
                <a:schemeClr val="tx1"/>
              </a:solidFill>
            </a:endParaRPr>
          </a:p>
          <a:p>
            <a:r>
              <a:rPr lang="el-GR" sz="2400" dirty="0">
                <a:solidFill>
                  <a:schemeClr val="tx1"/>
                </a:solidFill>
              </a:rPr>
              <a:t>Στήριξη από την κυβέρνηση</a:t>
            </a:r>
            <a:endParaRPr lang="en-US" sz="2400" dirty="0">
              <a:solidFill>
                <a:schemeClr val="tx1"/>
              </a:solidFill>
            </a:endParaRPr>
          </a:p>
          <a:p>
            <a:r>
              <a:rPr lang="el-GR" sz="2400" dirty="0">
                <a:solidFill>
                  <a:schemeClr val="tx1"/>
                </a:solidFill>
              </a:rPr>
              <a:t>Επιχειρηματική εκπαίδευση</a:t>
            </a:r>
            <a:endParaRPr lang="en-US" sz="2400" dirty="0">
              <a:solidFill>
                <a:schemeClr val="tx1"/>
              </a:solidFill>
            </a:endParaRPr>
          </a:p>
          <a:p>
            <a:r>
              <a:rPr lang="el-GR" sz="2400" dirty="0">
                <a:solidFill>
                  <a:schemeClr val="tx1"/>
                </a:solidFill>
              </a:rPr>
              <a:t>Μετάδοση της Έρευνας και της Ανάπτυξης (R&amp;D)</a:t>
            </a:r>
          </a:p>
          <a:p>
            <a:r>
              <a:rPr lang="el-GR" sz="2400" dirty="0">
                <a:solidFill>
                  <a:schemeClr val="tx1"/>
                </a:solidFill>
              </a:rPr>
              <a:t>Εμπορικές και νομικές δομές</a:t>
            </a:r>
          </a:p>
          <a:p>
            <a:r>
              <a:rPr lang="el-GR" sz="2400" dirty="0">
                <a:solidFill>
                  <a:schemeClr val="tx1"/>
                </a:solidFill>
              </a:rPr>
              <a:t>Κανόνες εισόδου</a:t>
            </a:r>
          </a:p>
          <a:p>
            <a:r>
              <a:rPr lang="el-GR" sz="2400" dirty="0">
                <a:solidFill>
                  <a:schemeClr val="tx1"/>
                </a:solidFill>
              </a:rPr>
              <a:t>Υλικές υποδομές</a:t>
            </a:r>
          </a:p>
          <a:p>
            <a:r>
              <a:rPr lang="el-GR" sz="2400" dirty="0">
                <a:solidFill>
                  <a:schemeClr val="tx1"/>
                </a:solidFill>
              </a:rPr>
              <a:t>Πολιτισμικά και κοινωνικά πρότυπα</a:t>
            </a:r>
            <a:endParaRPr lang="en-US" sz="2400" dirty="0">
              <a:solidFill>
                <a:schemeClr val="tx1"/>
              </a:solidFill>
            </a:endParaRPr>
          </a:p>
          <a:p>
            <a:endParaRPr lang="el-GR" sz="2400" dirty="0">
              <a:solidFill>
                <a:srgbClr val="7030A0"/>
              </a:solidFill>
            </a:endParaRPr>
          </a:p>
          <a:p>
            <a:endParaRPr lang="el-GR" sz="2400" dirty="0">
              <a:solidFill>
                <a:srgbClr val="7030A0"/>
              </a:solidFill>
            </a:endParaRPr>
          </a:p>
          <a:p>
            <a:endParaRPr lang="el-GR" sz="2400" dirty="0">
              <a:solidFill>
                <a:srgbClr val="7030A0"/>
              </a:solidFill>
            </a:endParaRPr>
          </a:p>
          <a:p>
            <a:endParaRPr lang="en-US" sz="2400" dirty="0">
              <a:solidFill>
                <a:srgbClr val="7030A0"/>
              </a:solidFill>
            </a:endParaRPr>
          </a:p>
        </p:txBody>
      </p:sp>
    </p:spTree>
    <p:extLst>
      <p:ext uri="{BB962C8B-B14F-4D97-AF65-F5344CB8AC3E}">
        <p14:creationId xmlns:p14="http://schemas.microsoft.com/office/powerpoint/2010/main" val="210161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1228" y="1447800"/>
            <a:ext cx="8305800" cy="3687763"/>
          </a:xfrm>
        </p:spPr>
        <p:txBody>
          <a:bodyPr>
            <a:noAutofit/>
          </a:bodyPr>
          <a:lstStyle/>
          <a:p>
            <a:r>
              <a:rPr lang="en-US" sz="2400" dirty="0">
                <a:solidFill>
                  <a:schemeClr val="tx1"/>
                </a:solidFill>
              </a:rPr>
              <a:t>1.5</a:t>
            </a:r>
          </a:p>
          <a:p>
            <a:r>
              <a:rPr lang="el-GR" sz="2400" dirty="0">
                <a:solidFill>
                  <a:schemeClr val="tx1"/>
                </a:solidFill>
              </a:rPr>
              <a:t>Να παρουσιάσουμε την παγκόσμια ποικιλομορφία</a:t>
            </a:r>
          </a:p>
          <a:p>
            <a:r>
              <a:rPr lang="el-GR" sz="2400" dirty="0">
                <a:solidFill>
                  <a:schemeClr val="tx1"/>
                </a:solidFill>
              </a:rPr>
              <a:t>της επιχειρηματικότητας και τις επιπτώσεις της</a:t>
            </a:r>
          </a:p>
          <a:p>
            <a:endParaRPr lang="en-US" sz="2400" dirty="0">
              <a:solidFill>
                <a:schemeClr val="tx1"/>
              </a:solidFill>
            </a:endParaRPr>
          </a:p>
          <a:p>
            <a:r>
              <a:rPr lang="en-US" sz="2400" dirty="0">
                <a:solidFill>
                  <a:schemeClr val="tx1"/>
                </a:solidFill>
              </a:rPr>
              <a:t>1.6 </a:t>
            </a:r>
          </a:p>
          <a:p>
            <a:r>
              <a:rPr lang="el-GR" sz="2400" dirty="0">
                <a:solidFill>
                  <a:schemeClr val="tx1"/>
                </a:solidFill>
              </a:rPr>
              <a:t>Να προτείνουμε διαφορετικούς τρόπους με τους</a:t>
            </a:r>
          </a:p>
          <a:p>
            <a:r>
              <a:rPr lang="el-GR" sz="2400" dirty="0">
                <a:solidFill>
                  <a:schemeClr val="tx1"/>
                </a:solidFill>
              </a:rPr>
              <a:t>οποίους το παρόν βιβλίο μπορεί να σας βοηθήσει</a:t>
            </a:r>
          </a:p>
          <a:p>
            <a:r>
              <a:rPr lang="el-GR" sz="2400" dirty="0">
                <a:solidFill>
                  <a:schemeClr val="tx1"/>
                </a:solidFill>
              </a:rPr>
              <a:t>στην άσκηση της επιχειρηματικότητας</a:t>
            </a:r>
          </a:p>
          <a:p>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3" name="Title 2"/>
          <p:cNvSpPr>
            <a:spLocks noGrp="1"/>
          </p:cNvSpPr>
          <p:nvPr>
            <p:ph type="title"/>
          </p:nvPr>
        </p:nvSpPr>
        <p:spPr/>
        <p:txBody>
          <a:bodyPr/>
          <a:lstStyle/>
          <a:p>
            <a:pPr algn="ctr"/>
            <a:r>
              <a:rPr lang="el-GR" dirty="0">
                <a:solidFill>
                  <a:schemeClr val="tx1"/>
                </a:solidFill>
              </a:rPr>
              <a:t>Μαθησιακοί στόχοι</a:t>
            </a:r>
            <a:endParaRPr lang="en-US" dirty="0">
              <a:solidFill>
                <a:schemeClr val="tx1"/>
              </a:solidFill>
            </a:endParaRPr>
          </a:p>
        </p:txBody>
      </p:sp>
    </p:spTree>
    <p:extLst>
      <p:ext uri="{BB962C8B-B14F-4D97-AF65-F5344CB8AC3E}">
        <p14:creationId xmlns:p14="http://schemas.microsoft.com/office/powerpoint/2010/main" val="2296995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807822"/>
            <a:ext cx="8305800" cy="3687763"/>
          </a:xfrm>
        </p:spPr>
        <p:txBody>
          <a:bodyPr>
            <a:normAutofit/>
          </a:bodyPr>
          <a:lstStyle/>
          <a:p>
            <a:pPr marL="457200" indent="-457200">
              <a:buFont typeface="Arial" panose="020B0604020202020204" pitchFamily="34" charset="0"/>
              <a:buChar char="•"/>
            </a:pPr>
            <a:r>
              <a:rPr lang="en-US" sz="2400" dirty="0">
                <a:solidFill>
                  <a:schemeClr val="tx1"/>
                </a:solidFill>
              </a:rPr>
              <a:t>6</a:t>
            </a:r>
            <a:r>
              <a:rPr lang="el-GR" sz="2400" dirty="0">
                <a:solidFill>
                  <a:schemeClr val="tx1"/>
                </a:solidFill>
              </a:rPr>
              <a:t>.</a:t>
            </a:r>
            <a:r>
              <a:rPr lang="en-US" sz="2400" dirty="0">
                <a:solidFill>
                  <a:schemeClr val="tx1"/>
                </a:solidFill>
              </a:rPr>
              <a:t>793 </a:t>
            </a:r>
            <a:r>
              <a:rPr lang="el-GR" sz="2400" dirty="0">
                <a:solidFill>
                  <a:schemeClr val="tx1"/>
                </a:solidFill>
              </a:rPr>
              <a:t>εταιρείες</a:t>
            </a:r>
            <a:endParaRPr lang="en-US" sz="2400" dirty="0">
              <a:solidFill>
                <a:schemeClr val="tx1"/>
              </a:solidFill>
            </a:endParaRPr>
          </a:p>
          <a:p>
            <a:pPr marL="457200" indent="-457200">
              <a:buFont typeface="Arial" panose="020B0604020202020204" pitchFamily="34" charset="0"/>
              <a:buChar char="•"/>
            </a:pPr>
            <a:r>
              <a:rPr lang="el-GR" sz="2400" dirty="0">
                <a:solidFill>
                  <a:schemeClr val="tx1"/>
                </a:solidFill>
              </a:rPr>
              <a:t>Μελετήθηκε η σχέση μεταξύ της ύπαρξης γυναικών σε διευθυντικές θέσεις και της απόδοσης των εταιρειών</a:t>
            </a:r>
            <a:endParaRPr lang="en-US" sz="2400" dirty="0">
              <a:solidFill>
                <a:schemeClr val="tx1"/>
              </a:solidFill>
            </a:endParaRPr>
          </a:p>
          <a:p>
            <a:pPr marL="457200" indent="-457200">
              <a:buFont typeface="Arial" panose="020B0604020202020204" pitchFamily="34" charset="0"/>
              <a:buChar char="•"/>
            </a:pPr>
            <a:r>
              <a:rPr lang="el-GR" sz="2400" dirty="0">
                <a:solidFill>
                  <a:schemeClr val="tx1"/>
                </a:solidFill>
              </a:rPr>
              <a:t>Οι εταιρείες με γυναίκες επιχειρηματίες είχαν τις ίδιες ή και καλύτερες επιδόσεις σε σχέση με τις αποκλειστικά ανδροκρατούμενες επιχειρήσεις</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
        <p:nvSpPr>
          <p:cNvPr id="2" name="Title 1"/>
          <p:cNvSpPr>
            <a:spLocks noGrp="1"/>
          </p:cNvSpPr>
          <p:nvPr>
            <p:ph type="title"/>
          </p:nvPr>
        </p:nvSpPr>
        <p:spPr>
          <a:xfrm>
            <a:off x="1115256" y="512242"/>
            <a:ext cx="6589200" cy="1280890"/>
          </a:xfrm>
        </p:spPr>
        <p:txBody>
          <a:bodyPr/>
          <a:lstStyle/>
          <a:p>
            <a:pPr algn="ctr"/>
            <a:r>
              <a:rPr lang="el-GR" dirty="0">
                <a:solidFill>
                  <a:schemeClr val="tx1"/>
                </a:solidFill>
              </a:rPr>
              <a:t>Το Πρόγραμμα </a:t>
            </a:r>
            <a:r>
              <a:rPr lang="en-US" dirty="0">
                <a:solidFill>
                  <a:schemeClr val="tx1"/>
                </a:solidFill>
              </a:rPr>
              <a:t>Diana</a:t>
            </a:r>
          </a:p>
        </p:txBody>
      </p:sp>
    </p:spTree>
    <p:extLst>
      <p:ext uri="{BB962C8B-B14F-4D97-AF65-F5344CB8AC3E}">
        <p14:creationId xmlns:p14="http://schemas.microsoft.com/office/powerpoint/2010/main" val="1285591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1524000"/>
            <a:ext cx="8610600" cy="1619250"/>
          </a:xfrm>
        </p:spPr>
        <p:txBody>
          <a:bodyPr>
            <a:normAutofit/>
          </a:bodyPr>
          <a:lstStyle/>
          <a:p>
            <a:r>
              <a:rPr lang="el-GR" sz="2400" dirty="0">
                <a:solidFill>
                  <a:schemeClr val="tx1"/>
                </a:solidFill>
              </a:rPr>
              <a:t>Γιατί είναι σημαντικό να μελετηθεί η συμμετοχή των γυναικών στην επιχειρηματικότητα;</a:t>
            </a:r>
          </a:p>
          <a:p>
            <a:endParaRPr lang="en-US" sz="2400" dirty="0">
              <a:solidFill>
                <a:srgbClr val="7030A0"/>
              </a:solidFill>
            </a:endParaRP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51</a:t>
            </a:fld>
            <a:endParaRPr lang="en-US"/>
          </a:p>
        </p:txBody>
      </p:sp>
      <p:sp>
        <p:nvSpPr>
          <p:cNvPr id="4" name="Title 1">
            <a:extLst>
              <a:ext uri="{FF2B5EF4-FFF2-40B4-BE49-F238E27FC236}">
                <a16:creationId xmlns:a16="http://schemas.microsoft.com/office/drawing/2014/main" id="{A22C12B0-B2F1-46F6-8EBB-C3A3CFD97B8A}"/>
              </a:ext>
            </a:extLst>
          </p:cNvPr>
          <p:cNvSpPr txBox="1">
            <a:spLocks/>
          </p:cNvSpPr>
          <p:nvPr/>
        </p:nvSpPr>
        <p:spPr>
          <a:xfrm>
            <a:off x="457200" y="624110"/>
            <a:ext cx="8077200" cy="1280890"/>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solidFill>
                  <a:schemeClr val="tx1"/>
                </a:solidFill>
              </a:rPr>
              <a:t>Κριτική σκέψη</a:t>
            </a:r>
            <a:endParaRPr lang="en-US" dirty="0">
              <a:solidFill>
                <a:schemeClr val="tx1"/>
              </a:solidFill>
            </a:endParaRPr>
          </a:p>
        </p:txBody>
      </p:sp>
      <p:sp>
        <p:nvSpPr>
          <p:cNvPr id="6" name="Content Placeholder 2">
            <a:extLst>
              <a:ext uri="{FF2B5EF4-FFF2-40B4-BE49-F238E27FC236}">
                <a16:creationId xmlns:a16="http://schemas.microsoft.com/office/drawing/2014/main" id="{27FFA1C8-E8C5-4A39-AFE9-BC08BE4DA721}"/>
              </a:ext>
            </a:extLst>
          </p:cNvPr>
          <p:cNvSpPr txBox="1">
            <a:spLocks/>
          </p:cNvSpPr>
          <p:nvPr/>
        </p:nvSpPr>
        <p:spPr>
          <a:xfrm>
            <a:off x="266700" y="2514600"/>
            <a:ext cx="8610600" cy="1619250"/>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rgbClr val="5EBB0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l-GR" sz="2400" dirty="0">
                <a:solidFill>
                  <a:schemeClr val="tx1"/>
                </a:solidFill>
              </a:rPr>
              <a:t>Ακόμα κι αν οι επενδύσεις επιχειρηματικού κεφαλαίου έχουν τριπλασιαστεί για τις γυναίκες τα τελευταία 15 χρόνια, υπάρχει ακόμα πολύς δρόμος. Ποια πιστεύετε πως είναι τα κύρια εμπόδια τα οποία θα αντιμετωπίσουν οι γυναίκες στην επιχειρηματικότητα;</a:t>
            </a:r>
          </a:p>
          <a:p>
            <a:endParaRPr lang="en-US" sz="2400" dirty="0">
              <a:solidFill>
                <a:srgbClr val="7030A0"/>
              </a:solidFill>
            </a:endParaRPr>
          </a:p>
          <a:p>
            <a:endParaRPr lang="en-US" sz="2400" dirty="0">
              <a:solidFill>
                <a:srgbClr val="7030A0"/>
              </a:solidFill>
            </a:endParaRPr>
          </a:p>
        </p:txBody>
      </p:sp>
      <p:sp>
        <p:nvSpPr>
          <p:cNvPr id="7" name="Content Placeholder 2">
            <a:extLst>
              <a:ext uri="{FF2B5EF4-FFF2-40B4-BE49-F238E27FC236}">
                <a16:creationId xmlns:a16="http://schemas.microsoft.com/office/drawing/2014/main" id="{12EA0E94-DDBD-4E67-B5C9-7FECFAEA2586}"/>
              </a:ext>
            </a:extLst>
          </p:cNvPr>
          <p:cNvSpPr txBox="1">
            <a:spLocks/>
          </p:cNvSpPr>
          <p:nvPr/>
        </p:nvSpPr>
        <p:spPr>
          <a:xfrm>
            <a:off x="314325" y="4605115"/>
            <a:ext cx="8610600" cy="1619250"/>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rgbClr val="5EBB0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l-GR" sz="2400" dirty="0">
                <a:solidFill>
                  <a:schemeClr val="tx1"/>
                </a:solidFill>
              </a:rPr>
              <a:t>Εάν σχεδιάζατε μια έρευνα αναφορικά με κάποια άλλη ομάδα η οποία έχει ελλιπή εκπροσώπηση, ποια βήματα θα ακολουθούσατε; Τι θα έπρεπε να γνωρίζετε για να συντάξετε τις ερωτήσεις της έρευνάς σας;</a:t>
            </a:r>
          </a:p>
        </p:txBody>
      </p:sp>
    </p:spTree>
    <p:extLst>
      <p:ext uri="{BB962C8B-B14F-4D97-AF65-F5344CB8AC3E}">
        <p14:creationId xmlns:p14="http://schemas.microsoft.com/office/powerpoint/2010/main" val="172212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3750"/>
            <a:ext cx="7924800" cy="425450"/>
          </a:xfrm>
        </p:spPr>
        <p:txBody>
          <a:bodyPr>
            <a:noAutofit/>
          </a:bodyPr>
          <a:lstStyle/>
          <a:p>
            <a:r>
              <a:rPr lang="el-GR" sz="2400" dirty="0">
                <a:solidFill>
                  <a:schemeClr val="tx1"/>
                </a:solidFill>
              </a:rPr>
              <a:t>Σχήμα</a:t>
            </a:r>
            <a:r>
              <a:rPr lang="en-US" sz="2400" dirty="0">
                <a:solidFill>
                  <a:schemeClr val="tx1"/>
                </a:solidFill>
              </a:rPr>
              <a:t> 1.</a:t>
            </a:r>
            <a:r>
              <a:rPr lang="el-GR" sz="2400" dirty="0">
                <a:solidFill>
                  <a:schemeClr val="tx1"/>
                </a:solidFill>
              </a:rPr>
              <a:t>5</a:t>
            </a:r>
            <a:r>
              <a:rPr lang="en-US" sz="2400" dirty="0">
                <a:solidFill>
                  <a:schemeClr val="tx1"/>
                </a:solidFill>
              </a:rPr>
              <a:t>: </a:t>
            </a:r>
            <a:r>
              <a:rPr lang="el-GR" sz="2400" dirty="0">
                <a:solidFill>
                  <a:schemeClr val="tx1"/>
                </a:solidFill>
              </a:rPr>
              <a:t>Το επιχειρηματικό οικοσύστημα</a:t>
            </a:r>
            <a:endParaRPr lang="en-US" sz="2400" dirty="0">
              <a:solidFill>
                <a:schemeClr val="tx1"/>
              </a:solidFill>
            </a:endParaRPr>
          </a:p>
        </p:txBody>
      </p:sp>
      <p:sp>
        <p:nvSpPr>
          <p:cNvPr id="3" name="Content Placeholder 2"/>
          <p:cNvSpPr>
            <a:spLocks noGrp="1"/>
          </p:cNvSpPr>
          <p:nvPr>
            <p:ph idx="1"/>
          </p:nvPr>
        </p:nvSpPr>
        <p:spPr>
          <a:xfrm>
            <a:off x="457200" y="5791200"/>
            <a:ext cx="8305800" cy="334963"/>
          </a:xfrm>
        </p:spPr>
        <p:txBody>
          <a:bodyPr>
            <a:normAutofit fontScale="92500" lnSpcReduction="20000"/>
          </a:bodyPr>
          <a:lstStyle/>
          <a:p>
            <a:pPr marL="0" indent="0">
              <a:buNone/>
            </a:pPr>
            <a:r>
              <a:rPr lang="el-GR" sz="1100" dirty="0">
                <a:solidFill>
                  <a:schemeClr val="tx1"/>
                </a:solidFill>
              </a:rPr>
              <a:t>Πηγή</a:t>
            </a:r>
            <a:r>
              <a:rPr lang="en-US" sz="1100" dirty="0">
                <a:solidFill>
                  <a:schemeClr val="tx1"/>
                </a:solidFill>
              </a:rPr>
              <a:t>: </a:t>
            </a:r>
            <a:r>
              <a:rPr lang="en-US" sz="1100" i="1" dirty="0">
                <a:solidFill>
                  <a:schemeClr val="tx1"/>
                </a:solidFill>
              </a:rPr>
              <a:t>Global Entrepreneurship Monitor 2015-2016 Report </a:t>
            </a:r>
            <a:r>
              <a:rPr lang="en-US" sz="1100" dirty="0">
                <a:solidFill>
                  <a:schemeClr val="tx1"/>
                </a:solidFill>
              </a:rPr>
              <a:t>by </a:t>
            </a:r>
            <a:r>
              <a:rPr lang="en-US" sz="1100" dirty="0" err="1">
                <a:solidFill>
                  <a:schemeClr val="tx1"/>
                </a:solidFill>
              </a:rPr>
              <a:t>D.Kelley</a:t>
            </a:r>
            <a:r>
              <a:rPr lang="en-US" sz="1100" dirty="0">
                <a:solidFill>
                  <a:schemeClr val="tx1"/>
                </a:solidFill>
              </a:rPr>
              <a:t>, </a:t>
            </a:r>
            <a:r>
              <a:rPr lang="en-US" sz="1100" dirty="0" err="1">
                <a:solidFill>
                  <a:schemeClr val="tx1"/>
                </a:solidFill>
              </a:rPr>
              <a:t>S.Singer</a:t>
            </a:r>
            <a:r>
              <a:rPr lang="en-US" sz="1100" dirty="0">
                <a:solidFill>
                  <a:schemeClr val="tx1"/>
                </a:solidFill>
              </a:rPr>
              <a:t> </a:t>
            </a:r>
            <a:r>
              <a:rPr lang="el-GR" sz="1100" dirty="0">
                <a:solidFill>
                  <a:schemeClr val="tx1"/>
                </a:solidFill>
              </a:rPr>
              <a:t>και</a:t>
            </a:r>
            <a:r>
              <a:rPr lang="en-US" sz="1100" dirty="0">
                <a:solidFill>
                  <a:schemeClr val="tx1"/>
                </a:solidFill>
              </a:rPr>
              <a:t> </a:t>
            </a:r>
            <a:r>
              <a:rPr lang="en-US" sz="1100" dirty="0" err="1">
                <a:solidFill>
                  <a:schemeClr val="tx1"/>
                </a:solidFill>
              </a:rPr>
              <a:t>M.Herrington</a:t>
            </a:r>
            <a:r>
              <a:rPr lang="en-US" sz="1100" dirty="0">
                <a:solidFill>
                  <a:schemeClr val="tx1"/>
                </a:solidFill>
              </a:rPr>
              <a:t>, </a:t>
            </a:r>
            <a:r>
              <a:rPr lang="el-GR" sz="1100" dirty="0" err="1">
                <a:solidFill>
                  <a:schemeClr val="tx1"/>
                </a:solidFill>
              </a:rPr>
              <a:t>σελ</a:t>
            </a:r>
            <a:r>
              <a:rPr lang="en-US" sz="1100" dirty="0">
                <a:solidFill>
                  <a:schemeClr val="tx1"/>
                </a:solidFill>
              </a:rPr>
              <a:t>. 30, </a:t>
            </a:r>
            <a:r>
              <a:rPr lang="el-GR" sz="1100" dirty="0">
                <a:solidFill>
                  <a:schemeClr val="tx1"/>
                </a:solidFill>
              </a:rPr>
              <a:t>Εικόνα</a:t>
            </a:r>
            <a:r>
              <a:rPr lang="en-US" sz="1100" dirty="0">
                <a:solidFill>
                  <a:schemeClr val="tx1"/>
                </a:solidFill>
              </a:rPr>
              <a:t> 20. </a:t>
            </a:r>
            <a:r>
              <a:rPr lang="el-GR" sz="1100" dirty="0">
                <a:solidFill>
                  <a:schemeClr val="tx1"/>
                </a:solidFill>
              </a:rPr>
              <a:t>Ανακτήθηκε από τη διεύθυνση </a:t>
            </a:r>
            <a:r>
              <a:rPr lang="en-US" sz="1100" dirty="0">
                <a:solidFill>
                  <a:schemeClr val="tx1"/>
                </a:solidFill>
              </a:rPr>
              <a:t>http://www.gemconsortium.org</a:t>
            </a:r>
          </a:p>
          <a:p>
            <a:pPr marL="0" indent="0">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pic>
        <p:nvPicPr>
          <p:cNvPr id="6" name="Εικόνα 5">
            <a:extLst>
              <a:ext uri="{FF2B5EF4-FFF2-40B4-BE49-F238E27FC236}">
                <a16:creationId xmlns:a16="http://schemas.microsoft.com/office/drawing/2014/main" id="{F57AFB73-BF8E-4B19-A665-4F1C96A4DED3}"/>
              </a:ext>
            </a:extLst>
          </p:cNvPr>
          <p:cNvPicPr>
            <a:picLocks noChangeAspect="1"/>
          </p:cNvPicPr>
          <p:nvPr/>
        </p:nvPicPr>
        <p:blipFill rotWithShape="1">
          <a:blip r:embed="rId2"/>
          <a:srcRect l="10833" t="20371" r="27500" b="11482"/>
          <a:stretch/>
        </p:blipFill>
        <p:spPr>
          <a:xfrm>
            <a:off x="1333500" y="1447800"/>
            <a:ext cx="6477000" cy="4113213"/>
          </a:xfrm>
          <a:prstGeom prst="rect">
            <a:avLst/>
          </a:prstGeom>
        </p:spPr>
      </p:pic>
    </p:spTree>
    <p:extLst>
      <p:ext uri="{BB962C8B-B14F-4D97-AF65-F5344CB8AC3E}">
        <p14:creationId xmlns:p14="http://schemas.microsoft.com/office/powerpoint/2010/main" val="2356801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524000"/>
            <a:ext cx="8686800" cy="1600200"/>
          </a:xfrm>
        </p:spPr>
        <p:txBody>
          <a:bodyPr>
            <a:noAutofit/>
          </a:bodyPr>
          <a:lstStyle/>
          <a:p>
            <a:pPr algn="ctr"/>
            <a:r>
              <a:rPr lang="en-US" sz="3600" dirty="0">
                <a:solidFill>
                  <a:schemeClr val="tx1"/>
                </a:solidFill>
              </a:rPr>
              <a:t>1.6 </a:t>
            </a:r>
            <a:r>
              <a:rPr lang="el-GR" sz="3600" dirty="0">
                <a:solidFill>
                  <a:schemeClr val="tx1"/>
                </a:solidFill>
              </a:rPr>
              <a:t>Πώς το παρόν βιβλίο θα σας βοηθήσει να ασκήσετε</a:t>
            </a:r>
            <a:br>
              <a:rPr lang="el-GR" sz="3600" dirty="0">
                <a:solidFill>
                  <a:schemeClr val="tx1"/>
                </a:solidFill>
              </a:rPr>
            </a:br>
            <a:r>
              <a:rPr lang="el-GR" sz="3600" dirty="0">
                <a:solidFill>
                  <a:schemeClr val="tx1"/>
                </a:solidFill>
              </a:rPr>
              <a:t>την επιχειρηματική δραστηριότητα</a:t>
            </a:r>
            <a:br>
              <a:rPr lang="el-GR" sz="3600" dirty="0">
                <a:solidFill>
                  <a:schemeClr val="tx1"/>
                </a:solidFill>
              </a:rPr>
            </a:br>
            <a:endParaRPr lang="en-US" sz="3600" dirty="0">
              <a:solidFill>
                <a:schemeClr val="tx1"/>
              </a:solidFill>
            </a:endParaRP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787358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
        <p:nvSpPr>
          <p:cNvPr id="7" name="Title 6"/>
          <p:cNvSpPr>
            <a:spLocks noGrp="1"/>
          </p:cNvSpPr>
          <p:nvPr>
            <p:ph type="title"/>
          </p:nvPr>
        </p:nvSpPr>
        <p:spPr>
          <a:xfrm>
            <a:off x="990600" y="680522"/>
            <a:ext cx="6589200" cy="1280890"/>
          </a:xfrm>
        </p:spPr>
        <p:txBody>
          <a:bodyPr/>
          <a:lstStyle/>
          <a:p>
            <a:pPr algn="ctr"/>
            <a:r>
              <a:rPr lang="el-GR" dirty="0">
                <a:solidFill>
                  <a:schemeClr val="tx1"/>
                </a:solidFill>
              </a:rPr>
              <a:t>Πεποιθήσεις</a:t>
            </a:r>
            <a:endParaRPr lang="en-US" dirty="0">
              <a:solidFill>
                <a:schemeClr val="tx1"/>
              </a:solidFill>
            </a:endParaRPr>
          </a:p>
        </p:txBody>
      </p:sp>
      <p:sp>
        <p:nvSpPr>
          <p:cNvPr id="8" name="Text Placeholder 7"/>
          <p:cNvSpPr>
            <a:spLocks noGrp="1"/>
          </p:cNvSpPr>
          <p:nvPr>
            <p:ph type="body" sz="quarter" idx="14"/>
          </p:nvPr>
        </p:nvSpPr>
        <p:spPr>
          <a:xfrm>
            <a:off x="530278" y="1828800"/>
            <a:ext cx="8305800" cy="3657600"/>
          </a:xfrm>
        </p:spPr>
        <p:txBody>
          <a:bodyPr>
            <a:normAutofit/>
          </a:bodyPr>
          <a:lstStyle/>
          <a:p>
            <a:r>
              <a:rPr lang="el-GR" sz="2400" dirty="0">
                <a:solidFill>
                  <a:schemeClr val="tx1"/>
                </a:solidFill>
              </a:rPr>
              <a:t>Η επιχειρηματικότητα μπορεί να κατακτηθεί</a:t>
            </a:r>
            <a:endParaRPr lang="en-US" sz="2400" dirty="0">
              <a:solidFill>
                <a:schemeClr val="tx1"/>
              </a:solidFill>
            </a:endParaRPr>
          </a:p>
          <a:p>
            <a:r>
              <a:rPr lang="el-GR" sz="2400" dirty="0">
                <a:solidFill>
                  <a:schemeClr val="tx1"/>
                </a:solidFill>
              </a:rPr>
              <a:t>Όποιος ασκείται μπορεί να τα καταφέρει </a:t>
            </a:r>
          </a:p>
          <a:p>
            <a:r>
              <a:rPr lang="el-GR" sz="2400" dirty="0">
                <a:solidFill>
                  <a:schemeClr val="tx1"/>
                </a:solidFill>
              </a:rPr>
              <a:t>Η επιχειρηματικότητα είναι μέθοδος</a:t>
            </a:r>
            <a:endParaRPr lang="en-US" sz="2400" dirty="0">
              <a:solidFill>
                <a:schemeClr val="tx1"/>
              </a:solidFill>
            </a:endParaRPr>
          </a:p>
          <a:p>
            <a:r>
              <a:rPr lang="el-GR" sz="2400" dirty="0">
                <a:solidFill>
                  <a:schemeClr val="tx1"/>
                </a:solidFill>
              </a:rPr>
              <a:t>Συνεχής κύκλος δράσης, μάθησης, δόμησης και περαιτέρω δράσης </a:t>
            </a:r>
            <a:endParaRPr lang="en-US" sz="2400" dirty="0">
              <a:solidFill>
                <a:schemeClr val="tx1"/>
              </a:solidFill>
            </a:endParaRPr>
          </a:p>
          <a:p>
            <a:r>
              <a:rPr lang="el-GR" sz="2400" dirty="0">
                <a:solidFill>
                  <a:schemeClr val="tx1"/>
                </a:solidFill>
              </a:rPr>
              <a:t>Όλοι μπορούν να επηρεάσουν τον κόσμο</a:t>
            </a:r>
            <a:endParaRPr lang="en-US" sz="2400" dirty="0">
              <a:solidFill>
                <a:schemeClr val="tx1"/>
              </a:solidFill>
            </a:endParaRPr>
          </a:p>
        </p:txBody>
      </p:sp>
    </p:spTree>
    <p:extLst>
      <p:ext uri="{BB962C8B-B14F-4D97-AF65-F5344CB8AC3E}">
        <p14:creationId xmlns:p14="http://schemas.microsoft.com/office/powerpoint/2010/main" val="2661047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
        <p:nvSpPr>
          <p:cNvPr id="4" name="Title 3"/>
          <p:cNvSpPr>
            <a:spLocks noGrp="1"/>
          </p:cNvSpPr>
          <p:nvPr>
            <p:ph type="title"/>
          </p:nvPr>
        </p:nvSpPr>
        <p:spPr>
          <a:xfrm>
            <a:off x="990600" y="483505"/>
            <a:ext cx="6589200" cy="1280890"/>
          </a:xfrm>
        </p:spPr>
        <p:txBody>
          <a:bodyPr/>
          <a:lstStyle/>
          <a:p>
            <a:pPr algn="ctr"/>
            <a:r>
              <a:rPr lang="el-GR" dirty="0">
                <a:solidFill>
                  <a:schemeClr val="tx1"/>
                </a:solidFill>
              </a:rPr>
              <a:t>Στοιχεία του βιβλίου</a:t>
            </a:r>
            <a:endParaRPr lang="en-US" dirty="0">
              <a:solidFill>
                <a:schemeClr val="tx1"/>
              </a:solidFill>
            </a:endParaRPr>
          </a:p>
        </p:txBody>
      </p:sp>
      <p:sp>
        <p:nvSpPr>
          <p:cNvPr id="5" name="Text Placeholder 4"/>
          <p:cNvSpPr>
            <a:spLocks noGrp="1"/>
          </p:cNvSpPr>
          <p:nvPr>
            <p:ph type="body" sz="quarter" idx="14"/>
          </p:nvPr>
        </p:nvSpPr>
        <p:spPr>
          <a:xfrm>
            <a:off x="447675" y="1933575"/>
            <a:ext cx="8305800" cy="3657600"/>
          </a:xfrm>
        </p:spPr>
        <p:txBody>
          <a:bodyPr>
            <a:normAutofit/>
          </a:bodyPr>
          <a:lstStyle/>
          <a:p>
            <a:r>
              <a:rPr lang="el-GR" sz="2400" dirty="0">
                <a:solidFill>
                  <a:schemeClr val="tx1"/>
                </a:solidFill>
              </a:rPr>
              <a:t>Επιχειρηματικότητα εν δράσει</a:t>
            </a:r>
          </a:p>
          <a:p>
            <a:r>
              <a:rPr lang="el-GR" sz="2400" dirty="0">
                <a:solidFill>
                  <a:schemeClr val="tx1"/>
                </a:solidFill>
              </a:rPr>
              <a:t>Αλλαγή νοοτροπίας</a:t>
            </a:r>
            <a:endParaRPr lang="en-US" sz="2400" dirty="0">
              <a:solidFill>
                <a:schemeClr val="tx1"/>
              </a:solidFill>
            </a:endParaRPr>
          </a:p>
          <a:p>
            <a:r>
              <a:rPr lang="el-GR" sz="2400" dirty="0">
                <a:solidFill>
                  <a:schemeClr val="tx1"/>
                </a:solidFill>
              </a:rPr>
              <a:t>Από τη θέση του επιχειρηματία</a:t>
            </a:r>
          </a:p>
          <a:p>
            <a:r>
              <a:rPr lang="el-GR" sz="2400" dirty="0">
                <a:solidFill>
                  <a:schemeClr val="tx1"/>
                </a:solidFill>
              </a:rPr>
              <a:t>Η επιχειρηματικότητα συναντά την ηθική </a:t>
            </a:r>
          </a:p>
          <a:p>
            <a:r>
              <a:rPr lang="el-GR" sz="2400" dirty="0">
                <a:solidFill>
                  <a:schemeClr val="tx1"/>
                </a:solidFill>
              </a:rPr>
              <a:t>Έρευνα στην εργασία</a:t>
            </a:r>
            <a:endParaRPr lang="en-US" sz="2400" dirty="0">
              <a:solidFill>
                <a:schemeClr val="tx1"/>
              </a:solidFill>
            </a:endParaRPr>
          </a:p>
          <a:p>
            <a:r>
              <a:rPr lang="el-GR" sz="2400" dirty="0">
                <a:solidFill>
                  <a:schemeClr val="tx1"/>
                </a:solidFill>
              </a:rPr>
              <a:t>Μελέτη περίπτωσης</a:t>
            </a:r>
            <a:endParaRPr lang="en-US" sz="2400" dirty="0">
              <a:solidFill>
                <a:schemeClr val="tx1"/>
              </a:solidFill>
            </a:endParaRPr>
          </a:p>
        </p:txBody>
      </p:sp>
    </p:spTree>
    <p:extLst>
      <p:ext uri="{BB962C8B-B14F-4D97-AF65-F5344CB8AC3E}">
        <p14:creationId xmlns:p14="http://schemas.microsoft.com/office/powerpoint/2010/main" val="1182016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81000" y="642526"/>
            <a:ext cx="7772400" cy="1186274"/>
          </a:xfrm>
        </p:spPr>
        <p:txBody>
          <a:bodyPr>
            <a:normAutofit/>
          </a:bodyPr>
          <a:lstStyle/>
          <a:p>
            <a:r>
              <a:rPr lang="el-GR" dirty="0">
                <a:solidFill>
                  <a:schemeClr val="tx1"/>
                </a:solidFill>
              </a:rPr>
              <a:t>ΑΛΛΑΓΗ ΝΟΟΤΡΟΠΙΑΣ</a:t>
            </a:r>
            <a:r>
              <a:rPr lang="en-US" dirty="0">
                <a:solidFill>
                  <a:schemeClr val="tx1"/>
                </a:solidFill>
              </a:rPr>
              <a:t>: </a:t>
            </a:r>
            <a:br>
              <a:rPr lang="el-GR">
                <a:solidFill>
                  <a:schemeClr val="tx1"/>
                </a:solidFill>
              </a:rPr>
            </a:br>
            <a:r>
              <a:rPr lang="el-GR">
                <a:solidFill>
                  <a:schemeClr val="tx1"/>
                </a:solidFill>
              </a:rPr>
              <a:t>Πείτε </a:t>
            </a:r>
            <a:r>
              <a:rPr lang="el-GR" dirty="0">
                <a:solidFill>
                  <a:schemeClr val="tx1"/>
                </a:solidFill>
              </a:rPr>
              <a:t>μου την ιστορία σας </a:t>
            </a:r>
            <a:endParaRPr lang="en-US" dirty="0">
              <a:solidFill>
                <a:schemeClr val="tx1"/>
              </a:solidFill>
            </a:endParaRPr>
          </a:p>
        </p:txBody>
      </p:sp>
      <p:sp>
        <p:nvSpPr>
          <p:cNvPr id="13" name="Content Placeholder 12"/>
          <p:cNvSpPr>
            <a:spLocks noGrp="1"/>
          </p:cNvSpPr>
          <p:nvPr>
            <p:ph idx="1"/>
          </p:nvPr>
        </p:nvSpPr>
        <p:spPr>
          <a:xfrm>
            <a:off x="381000" y="1981200"/>
            <a:ext cx="8305800" cy="3992563"/>
          </a:xfrm>
        </p:spPr>
        <p:txBody>
          <a:bodyPr>
            <a:noAutofit/>
          </a:bodyPr>
          <a:lstStyle/>
          <a:p>
            <a:pPr marL="0" indent="0">
              <a:buNone/>
            </a:pPr>
            <a:r>
              <a:rPr lang="el-GR" sz="2200" dirty="0">
                <a:solidFill>
                  <a:schemeClr val="tx1"/>
                </a:solidFill>
              </a:rPr>
              <a:t>Ποιες σκέψεις και ποιες προσδοκίες σάς γέννησαν οι ιστορίες των επιχειρηματιών; Σε ποιον βαθμό πιστεύετε ότι είναι σύμφωνες με το προφίλ των επιχειρηματιών που διαμορφώνουν τα ΜΜΕ; Ως προς τι πιστεύατε ότι ήταν διαφορετικοί; Δείτε την παρακάτω δραστηριότητα, που θα σας βοηθήσει να διερευνήσετε τις πεποιθήσεις και τις προσδοκίες σας. </a:t>
            </a:r>
            <a:endParaRPr lang="en-US" sz="2200" dirty="0">
              <a:solidFill>
                <a:schemeClr val="tx1"/>
              </a:solidFill>
            </a:endParaRPr>
          </a:p>
          <a:p>
            <a:pPr marL="0" indent="0">
              <a:buNone/>
            </a:pPr>
            <a:r>
              <a:rPr lang="el-GR" sz="2200" dirty="0">
                <a:solidFill>
                  <a:schemeClr val="tx1"/>
                </a:solidFill>
              </a:rPr>
              <a:t>Βρείτε και συστηθείτε σε έναν επιχειρηματία ‒ οποιαδήποτε κατηγορία επιχειρηματία. Ζητήστε του να σας αφιερώσει 20 λεπτά από τον χρόνο του και ξεκινήστε με την ερώτηση: </a:t>
            </a:r>
            <a:r>
              <a:rPr lang="el-GR" sz="2200" i="1" dirty="0">
                <a:solidFill>
                  <a:schemeClr val="tx1"/>
                </a:solidFill>
              </a:rPr>
              <a:t>Μπορείτε να μου αφηγηθείτε την ιστορία του πώς γίνατε επιχειρηματίας;</a:t>
            </a:r>
          </a:p>
          <a:p>
            <a:pPr marL="0" indent="0">
              <a:buNone/>
            </a:pPr>
            <a:r>
              <a:rPr lang="el-GR" sz="2000" dirty="0">
                <a:solidFill>
                  <a:schemeClr val="tx1"/>
                </a:solidFill>
              </a:rPr>
              <a:t>Καθώς η ιστορία ξετυλίγεται, θα μπορούσατε να του θέσετε τις ερωτήσεις της επόμενης διαφάνειας. </a:t>
            </a:r>
            <a:endParaRPr lang="en-US" sz="2000" dirty="0">
              <a:solidFill>
                <a:schemeClr val="tx1"/>
              </a:solidFill>
            </a:endParaRPr>
          </a:p>
          <a:p>
            <a:pPr marL="0" indent="0">
              <a:buNone/>
            </a:pPr>
            <a:endParaRPr lang="en-US" sz="2200" i="1" dirty="0">
              <a:solidFill>
                <a:schemeClr val="accent6">
                  <a:lumMod val="50000"/>
                </a:schemeClr>
              </a:solidFill>
            </a:endParaRPr>
          </a:p>
        </p:txBody>
      </p:sp>
    </p:spTree>
    <p:extLst>
      <p:ext uri="{BB962C8B-B14F-4D97-AF65-F5344CB8AC3E}">
        <p14:creationId xmlns:p14="http://schemas.microsoft.com/office/powerpoint/2010/main" val="2267545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97270"/>
            <a:ext cx="7343775" cy="1255330"/>
          </a:xfrm>
        </p:spPr>
        <p:txBody>
          <a:bodyPr>
            <a:normAutofit/>
          </a:bodyPr>
          <a:lstStyle/>
          <a:p>
            <a:r>
              <a:rPr lang="el-GR" dirty="0">
                <a:solidFill>
                  <a:schemeClr val="tx1"/>
                </a:solidFill>
              </a:rPr>
              <a:t>ΑΛΛΑΓΗ ΝΟΟΤΡΟΠΙΑΣ</a:t>
            </a:r>
            <a:r>
              <a:rPr lang="en-US" dirty="0">
                <a:solidFill>
                  <a:schemeClr val="tx1"/>
                </a:solidFill>
              </a:rPr>
              <a:t>: </a:t>
            </a:r>
            <a:br>
              <a:rPr lang="el-GR" dirty="0">
                <a:solidFill>
                  <a:schemeClr val="tx1"/>
                </a:solidFill>
              </a:rPr>
            </a:br>
            <a:r>
              <a:rPr lang="el-GR" dirty="0">
                <a:solidFill>
                  <a:schemeClr val="tx1"/>
                </a:solidFill>
              </a:rPr>
              <a:t>Πείτε μου την ιστορία σας </a:t>
            </a:r>
            <a:endParaRPr lang="en-US" dirty="0">
              <a:solidFill>
                <a:schemeClr val="tx1"/>
              </a:solidFill>
            </a:endParaRPr>
          </a:p>
        </p:txBody>
      </p:sp>
      <p:sp>
        <p:nvSpPr>
          <p:cNvPr id="3" name="Content Placeholder 2"/>
          <p:cNvSpPr>
            <a:spLocks noGrp="1"/>
          </p:cNvSpPr>
          <p:nvPr>
            <p:ph idx="1"/>
          </p:nvPr>
        </p:nvSpPr>
        <p:spPr>
          <a:xfrm>
            <a:off x="419100" y="2014538"/>
            <a:ext cx="8305800" cy="3992563"/>
          </a:xfrm>
        </p:spPr>
        <p:txBody>
          <a:bodyPr>
            <a:noAutofit/>
          </a:bodyPr>
          <a:lstStyle/>
          <a:p>
            <a:r>
              <a:rPr lang="el-GR" sz="2200" i="1" dirty="0">
                <a:solidFill>
                  <a:schemeClr val="tx1"/>
                </a:solidFill>
              </a:rPr>
              <a:t>Ποια ήταν η μεγαλύτερη ανησυχία σας όταν ξεκινήσατε το επιχειρηματικό εγχείρημά σας;</a:t>
            </a:r>
          </a:p>
          <a:p>
            <a:r>
              <a:rPr lang="el-GR" sz="2200" i="1" dirty="0">
                <a:solidFill>
                  <a:schemeClr val="tx1"/>
                </a:solidFill>
              </a:rPr>
              <a:t>Τι σας ενθουσίασε περισσότερο στις αρχές του εγχειρήματός σας;</a:t>
            </a:r>
          </a:p>
          <a:p>
            <a:r>
              <a:rPr lang="el-GR" sz="2200" i="1" dirty="0">
                <a:solidFill>
                  <a:schemeClr val="tx1"/>
                </a:solidFill>
              </a:rPr>
              <a:t>Τι πόρους χρησιμοποιήσατε για να ξεκινήσετε; Από πού προέρχονταν οι εν λόγω πόροι;</a:t>
            </a:r>
          </a:p>
          <a:p>
            <a:r>
              <a:rPr lang="el-GR" sz="2200" i="1" dirty="0">
                <a:solidFill>
                  <a:schemeClr val="tx1"/>
                </a:solidFill>
              </a:rPr>
              <a:t>Ποιες στιγμές θυμάστε περισσότερο;</a:t>
            </a:r>
          </a:p>
          <a:p>
            <a:r>
              <a:rPr lang="el-GR" sz="2200" i="1" dirty="0">
                <a:solidFill>
                  <a:schemeClr val="tx1"/>
                </a:solidFill>
              </a:rPr>
              <a:t>Ποιος σας βοήθησε περισσότερο στην πορεία σας;</a:t>
            </a:r>
          </a:p>
          <a:p>
            <a:r>
              <a:rPr lang="el-GR" sz="2200" i="1" dirty="0">
                <a:solidFill>
                  <a:schemeClr val="tx1"/>
                </a:solidFill>
              </a:rPr>
              <a:t>Πώς περιγράφετε τον εαυτό σας στους άλλους;</a:t>
            </a:r>
          </a:p>
          <a:p>
            <a:r>
              <a:rPr lang="el-GR" sz="2200" i="1" dirty="0">
                <a:solidFill>
                  <a:schemeClr val="tx1"/>
                </a:solidFill>
              </a:rPr>
              <a:t>Ποιες συμβουλές θα δίνατε σε εμένα ως φοιτητή/φοιτήτρια επιχειρηματικότητας;</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187069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05000"/>
            <a:ext cx="8077200" cy="1890490"/>
          </a:xfrm>
        </p:spPr>
        <p:txBody>
          <a:bodyPr>
            <a:noAutofit/>
          </a:bodyPr>
          <a:lstStyle/>
          <a:p>
            <a:br>
              <a:rPr lang="el-GR" sz="2400" dirty="0">
                <a:latin typeface="+mn-lt"/>
              </a:rPr>
            </a:br>
            <a:br>
              <a:rPr lang="el-GR" sz="2400" dirty="0">
                <a:latin typeface="+mn-lt"/>
              </a:rPr>
            </a:br>
            <a:br>
              <a:rPr lang="el-GR" sz="2400" dirty="0">
                <a:latin typeface="+mn-lt"/>
              </a:rPr>
            </a:br>
            <a:br>
              <a:rPr lang="el-GR" sz="2400" dirty="0">
                <a:latin typeface="+mn-lt"/>
              </a:rPr>
            </a:br>
            <a:r>
              <a:rPr lang="el-GR" sz="2400" dirty="0">
                <a:latin typeface="+mn-lt"/>
              </a:rPr>
              <a:t>Με ποιους τρόπους ο επιχειρηματίας που επιλέξατε επιβεβαίωσε τις πεποιθήσεις και τις προσδοκίες σας;</a:t>
            </a:r>
            <a:br>
              <a:rPr lang="el-GR" sz="2400" dirty="0">
                <a:latin typeface="+mn-lt"/>
              </a:rPr>
            </a:br>
            <a:br>
              <a:rPr lang="el-GR" sz="2400" dirty="0">
                <a:latin typeface="+mn-lt"/>
              </a:rPr>
            </a:br>
            <a:r>
              <a:rPr lang="el-GR" sz="2400" dirty="0">
                <a:latin typeface="+mn-lt"/>
              </a:rPr>
              <a:t>Με ποιους τρόπους σάς παρακίνησε (ή όχι) η ιστορία;</a:t>
            </a:r>
            <a:br>
              <a:rPr lang="el-GR" sz="2400" dirty="0">
                <a:latin typeface="+mn-lt"/>
              </a:rPr>
            </a:br>
            <a:br>
              <a:rPr lang="el-GR" sz="2400" dirty="0">
                <a:latin typeface="+mn-lt"/>
              </a:rPr>
            </a:br>
            <a:r>
              <a:rPr lang="el-GR" sz="2400" dirty="0">
                <a:latin typeface="+mn-lt"/>
              </a:rPr>
              <a:t>Μάθατε κάτι το οποίο ήταν τελείως απροσδόκητο, κι αν ναι, τι ήταν αυτό;</a:t>
            </a:r>
          </a:p>
        </p:txBody>
      </p:sp>
      <p:sp>
        <p:nvSpPr>
          <p:cNvPr id="5" name="Slide Number Placeholder 4"/>
          <p:cNvSpPr>
            <a:spLocks noGrp="1"/>
          </p:cNvSpPr>
          <p:nvPr>
            <p:ph type="sldNum" sz="quarter" idx="12"/>
          </p:nvPr>
        </p:nvSpPr>
        <p:spPr>
          <a:xfrm>
            <a:off x="8610600" y="6356350"/>
            <a:ext cx="533400" cy="365125"/>
          </a:xfrm>
        </p:spPr>
        <p:txBody>
          <a:bodyPr/>
          <a:lstStyle/>
          <a:p>
            <a:fld id="{B6F15528-21DE-4FAA-801E-634DDDAF4B2B}" type="slidenum">
              <a:rPr lang="en-US" smtClean="0"/>
              <a:pPr/>
              <a:t>58</a:t>
            </a:fld>
            <a:endParaRPr lang="en-US"/>
          </a:p>
        </p:txBody>
      </p:sp>
      <p:sp>
        <p:nvSpPr>
          <p:cNvPr id="7" name="Title 1">
            <a:extLst>
              <a:ext uri="{FF2B5EF4-FFF2-40B4-BE49-F238E27FC236}">
                <a16:creationId xmlns:a16="http://schemas.microsoft.com/office/drawing/2014/main" id="{04F8BDA5-B25B-4782-8C7F-88EC9414B1D7}"/>
              </a:ext>
            </a:extLst>
          </p:cNvPr>
          <p:cNvSpPr txBox="1">
            <a:spLocks/>
          </p:cNvSpPr>
          <p:nvPr/>
        </p:nvSpPr>
        <p:spPr>
          <a:xfrm>
            <a:off x="457200" y="624110"/>
            <a:ext cx="8077200" cy="1128490"/>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solidFill>
                  <a:schemeClr val="tx1"/>
                </a:solidFill>
              </a:rPr>
              <a:t>Κριτική σκέψη</a:t>
            </a:r>
            <a:endParaRPr lang="en-US" dirty="0">
              <a:solidFill>
                <a:schemeClr val="tx1"/>
              </a:solidFill>
            </a:endParaRPr>
          </a:p>
        </p:txBody>
      </p:sp>
    </p:spTree>
    <p:extLst>
      <p:ext uri="{BB962C8B-B14F-4D97-AF65-F5344CB8AC3E}">
        <p14:creationId xmlns:p14="http://schemas.microsoft.com/office/powerpoint/2010/main" val="3409731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a:extLst>
              <a:ext uri="{FF2B5EF4-FFF2-40B4-BE49-F238E27FC236}">
                <a16:creationId xmlns:a16="http://schemas.microsoft.com/office/drawing/2014/main" id="{5F291A26-A144-4436-9BFA-6AB4DECBF474}"/>
              </a:ext>
            </a:extLst>
          </p:cNvPr>
          <p:cNvSpPr txBox="1"/>
          <p:nvPr/>
        </p:nvSpPr>
        <p:spPr>
          <a:xfrm>
            <a:off x="1027113" y="2362200"/>
            <a:ext cx="7010400" cy="1477328"/>
          </a:xfrm>
          <a:prstGeom prst="rect">
            <a:avLst/>
          </a:prstGeom>
          <a:noFill/>
          <a:ln>
            <a:solidFill>
              <a:srgbClr val="FF0000"/>
            </a:solidFill>
          </a:ln>
        </p:spPr>
        <p:txBody>
          <a:bodyPr>
            <a:spAutoFit/>
          </a:bodyPr>
          <a:lstStyle/>
          <a:p>
            <a:pPr algn="ctr">
              <a:defRPr/>
            </a:pPr>
            <a:r>
              <a:rPr lang="el-GR" dirty="0">
                <a:cs typeface="Arial"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dirty="0">
                <a:cs typeface="Arial" charset="0"/>
              </a:rPr>
              <a:t>(που έχει κυρωθεί με τον Ν. 100/1975)</a:t>
            </a:r>
          </a:p>
        </p:txBody>
      </p:sp>
    </p:spTree>
    <p:extLst>
      <p:ext uri="{BB962C8B-B14F-4D97-AF65-F5344CB8AC3E}">
        <p14:creationId xmlns:p14="http://schemas.microsoft.com/office/powerpoint/2010/main" val="139863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85800"/>
            <a:ext cx="8305800" cy="1115456"/>
          </a:xfrm>
        </p:spPr>
        <p:txBody>
          <a:bodyPr/>
          <a:lstStyle/>
          <a:p>
            <a:r>
              <a:rPr lang="el-GR" dirty="0">
                <a:solidFill>
                  <a:schemeClr val="tx1"/>
                </a:solidFill>
              </a:rPr>
              <a:t>Αξιοσημείωτη ρήση</a:t>
            </a:r>
            <a:endParaRPr lang="en-US" dirty="0">
              <a:solidFill>
                <a:schemeClr val="tx1"/>
              </a:solidFill>
            </a:endParaRPr>
          </a:p>
        </p:txBody>
      </p:sp>
      <p:sp>
        <p:nvSpPr>
          <p:cNvPr id="10" name="Content Placeholder 9"/>
          <p:cNvSpPr>
            <a:spLocks noGrp="1"/>
          </p:cNvSpPr>
          <p:nvPr>
            <p:ph idx="1"/>
          </p:nvPr>
        </p:nvSpPr>
        <p:spPr>
          <a:xfrm>
            <a:off x="228600" y="1638300"/>
            <a:ext cx="8763000" cy="3581400"/>
          </a:xfrm>
        </p:spPr>
        <p:txBody>
          <a:bodyPr>
            <a:noAutofit/>
          </a:bodyPr>
          <a:lstStyle/>
          <a:p>
            <a:pPr marL="0" indent="0">
              <a:buNone/>
            </a:pPr>
            <a:r>
              <a:rPr lang="el-GR" sz="2400" i="1" dirty="0">
                <a:solidFill>
                  <a:schemeClr val="tx1"/>
                </a:solidFill>
              </a:rPr>
              <a:t>Όλα τα ανθρώπινα όντα είμαστε επιχειρηματίες. Όταν ζούσαμε σε σπηλιές ήμασταν όλοι αυτοαπασχολούμενοι... προσπαθούσαμε να βρούμε την τροφή μας, να συντηρήσουμε τους εαυτούς μας. Από εκεί ξεκίνησε η ανθρώπινη ιστορία... Όταν ήρθε ο πολιτισμός την καταπιέσαμε. Γίναμε εργάτες γιατί μας όρισαν «Είσαι εργάτης». Λησμονήσαμε ότι είμαστε επιχειρηματίες.</a:t>
            </a:r>
            <a:endParaRPr lang="en-US" sz="2400" i="1" dirty="0">
              <a:solidFill>
                <a:schemeClr val="tx1"/>
              </a:solidFill>
            </a:endParaRPr>
          </a:p>
          <a:p>
            <a:pPr lvl="1"/>
            <a:r>
              <a:rPr lang="en-US" sz="2400" dirty="0">
                <a:solidFill>
                  <a:schemeClr val="tx1"/>
                </a:solidFill>
              </a:rPr>
              <a:t>Muhammad </a:t>
            </a:r>
            <a:r>
              <a:rPr lang="en-US" sz="2400" dirty="0" err="1">
                <a:solidFill>
                  <a:schemeClr val="tx1"/>
                </a:solidFill>
              </a:rPr>
              <a:t>Yunus</a:t>
            </a:r>
            <a:r>
              <a:rPr lang="en-US" sz="2400" dirty="0">
                <a:solidFill>
                  <a:schemeClr val="tx1"/>
                </a:solidFill>
              </a:rPr>
              <a:t>, </a:t>
            </a:r>
            <a:r>
              <a:rPr lang="el-GR" sz="2400" dirty="0">
                <a:solidFill>
                  <a:schemeClr val="tx1"/>
                </a:solidFill>
              </a:rPr>
              <a:t>συγγραφέας και κοινωνικός επιχειρηματίας</a:t>
            </a:r>
            <a:endParaRPr lang="en-US" sz="2400" dirty="0">
              <a:solidFill>
                <a:schemeClr val="tx1"/>
              </a:solidFill>
            </a:endParaRPr>
          </a:p>
          <a:p>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45442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752600"/>
            <a:ext cx="8686800" cy="1600200"/>
          </a:xfrm>
        </p:spPr>
        <p:txBody>
          <a:bodyPr>
            <a:noAutofit/>
          </a:bodyPr>
          <a:lstStyle/>
          <a:p>
            <a:pPr algn="ctr"/>
            <a:r>
              <a:rPr lang="en-US" sz="4000" dirty="0">
                <a:solidFill>
                  <a:schemeClr val="tx1"/>
                </a:solidFill>
              </a:rPr>
              <a:t>1.1 </a:t>
            </a:r>
            <a:r>
              <a:rPr lang="el-GR" sz="4000" dirty="0">
                <a:solidFill>
                  <a:schemeClr val="tx1"/>
                </a:solidFill>
              </a:rPr>
              <a:t>Η επιχειρηματικότητα απαιτεί δράση και πρακτική εφαρμογή</a:t>
            </a:r>
          </a:p>
        </p:txBody>
      </p:sp>
      <p:sp>
        <p:nvSpPr>
          <p:cNvPr id="4" name="Slide Number Placeholder 3"/>
          <p:cNvSpPr>
            <a:spLocks noGrp="1"/>
          </p:cNvSpPr>
          <p:nvPr>
            <p:ph type="sldNum" sz="quarter" idx="4294967295"/>
          </p:nvPr>
        </p:nvSpPr>
        <p:spPr>
          <a:xfrm>
            <a:off x="8610600" y="6356350"/>
            <a:ext cx="533400" cy="365125"/>
          </a:xfrm>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70556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978"/>
            <a:ext cx="8229600" cy="1280890"/>
          </a:xfrm>
        </p:spPr>
        <p:txBody>
          <a:bodyPr>
            <a:normAutofit/>
          </a:bodyPr>
          <a:lstStyle/>
          <a:p>
            <a:pPr algn="ctr"/>
            <a:r>
              <a:rPr lang="el-GR" dirty="0">
                <a:solidFill>
                  <a:schemeClr val="tx1"/>
                </a:solidFill>
              </a:rPr>
              <a:t>Οποιοσδήποτε μπορεί να </a:t>
            </a:r>
            <a:br>
              <a:rPr lang="el-GR" dirty="0">
                <a:solidFill>
                  <a:schemeClr val="tx1"/>
                </a:solidFill>
              </a:rPr>
            </a:br>
            <a:r>
              <a:rPr lang="el-GR" dirty="0">
                <a:solidFill>
                  <a:schemeClr val="tx1"/>
                </a:solidFill>
              </a:rPr>
              <a:t>γίνει επιχειρηματίας</a:t>
            </a:r>
            <a:endParaRPr lang="en-US" dirty="0">
              <a:solidFill>
                <a:schemeClr val="tx1"/>
              </a:solidFill>
            </a:endParaRPr>
          </a:p>
        </p:txBody>
      </p:sp>
      <p:sp>
        <p:nvSpPr>
          <p:cNvPr id="3" name="Content Placeholder 2"/>
          <p:cNvSpPr>
            <a:spLocks noGrp="1"/>
          </p:cNvSpPr>
          <p:nvPr>
            <p:ph type="body" sz="quarter" idx="14"/>
          </p:nvPr>
        </p:nvSpPr>
        <p:spPr>
          <a:xfrm>
            <a:off x="485775" y="2133600"/>
            <a:ext cx="8305800" cy="3657600"/>
          </a:xfrm>
        </p:spPr>
        <p:txBody>
          <a:bodyPr>
            <a:normAutofit/>
          </a:bodyPr>
          <a:lstStyle/>
          <a:p>
            <a:r>
              <a:rPr lang="el-GR" sz="2400" dirty="0">
                <a:solidFill>
                  <a:schemeClr val="tx1"/>
                </a:solidFill>
              </a:rPr>
              <a:t>Πρακτική εξάσκηση μέσω της δράσης</a:t>
            </a:r>
            <a:endParaRPr lang="en-US" sz="2400" dirty="0">
              <a:solidFill>
                <a:schemeClr val="tx1"/>
              </a:solidFill>
            </a:endParaRPr>
          </a:p>
          <a:p>
            <a:r>
              <a:rPr lang="el-GR" sz="2400" dirty="0">
                <a:solidFill>
                  <a:schemeClr val="tx1"/>
                </a:solidFill>
              </a:rPr>
              <a:t>Διαμόρφωση της σωστής νοητικής στάσης </a:t>
            </a:r>
          </a:p>
          <a:p>
            <a:r>
              <a:rPr lang="el-GR" sz="2400" dirty="0">
                <a:solidFill>
                  <a:schemeClr val="tx1"/>
                </a:solidFill>
              </a:rPr>
              <a:t>Δημιουργία καινούργιου πράγματος</a:t>
            </a:r>
            <a:endParaRPr lang="en-US" sz="2400" dirty="0">
              <a:solidFill>
                <a:schemeClr val="tx1"/>
              </a:solidFill>
            </a:endParaRPr>
          </a:p>
        </p:txBody>
      </p:sp>
    </p:spTree>
    <p:extLst>
      <p:ext uri="{BB962C8B-B14F-4D97-AF65-F5344CB8AC3E}">
        <p14:creationId xmlns:p14="http://schemas.microsoft.com/office/powerpoint/2010/main" val="377299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2" name="Title 1"/>
          <p:cNvSpPr>
            <a:spLocks noGrp="1"/>
          </p:cNvSpPr>
          <p:nvPr>
            <p:ph type="title"/>
          </p:nvPr>
        </p:nvSpPr>
        <p:spPr>
          <a:xfrm>
            <a:off x="1277400" y="381000"/>
            <a:ext cx="6589200" cy="1280890"/>
          </a:xfrm>
        </p:spPr>
        <p:txBody>
          <a:bodyPr>
            <a:normAutofit/>
          </a:bodyPr>
          <a:lstStyle/>
          <a:p>
            <a:pPr algn="ctr"/>
            <a:r>
              <a:rPr lang="el-GR" dirty="0"/>
              <a:t>Παράδειγμα</a:t>
            </a:r>
            <a:r>
              <a:rPr lang="en-US" dirty="0"/>
              <a:t>: </a:t>
            </a:r>
            <a:br>
              <a:rPr lang="el-GR" dirty="0"/>
            </a:br>
            <a:r>
              <a:rPr lang="en-US" dirty="0"/>
              <a:t>Muhammad </a:t>
            </a:r>
            <a:r>
              <a:rPr lang="en-US" dirty="0" err="1"/>
              <a:t>Yunus</a:t>
            </a:r>
            <a:endParaRPr lang="en-US" dirty="0"/>
          </a:p>
        </p:txBody>
      </p:sp>
      <p:sp>
        <p:nvSpPr>
          <p:cNvPr id="3" name="Content Placeholder 2"/>
          <p:cNvSpPr>
            <a:spLocks noGrp="1"/>
          </p:cNvSpPr>
          <p:nvPr>
            <p:ph type="body" sz="quarter" idx="14"/>
          </p:nvPr>
        </p:nvSpPr>
        <p:spPr>
          <a:xfrm>
            <a:off x="3352800" y="2258456"/>
            <a:ext cx="5429250" cy="3899972"/>
          </a:xfrm>
        </p:spPr>
        <p:txBody>
          <a:bodyPr>
            <a:normAutofit/>
          </a:bodyPr>
          <a:lstStyle/>
          <a:p>
            <a:r>
              <a:rPr lang="el-GR" sz="2400" dirty="0"/>
              <a:t>Νικητής του Νόμπελ Ειρήνης το 2006</a:t>
            </a:r>
          </a:p>
          <a:p>
            <a:r>
              <a:rPr lang="el-GR" sz="2400" dirty="0"/>
              <a:t>Ίδρυσε την</a:t>
            </a:r>
            <a:r>
              <a:rPr lang="en-US" sz="2400" dirty="0"/>
              <a:t> </a:t>
            </a:r>
            <a:r>
              <a:rPr lang="en-US" sz="2400" dirty="0" err="1"/>
              <a:t>Grameen</a:t>
            </a:r>
            <a:r>
              <a:rPr lang="en-US" sz="2400" dirty="0"/>
              <a:t> Bank</a:t>
            </a:r>
          </a:p>
          <a:p>
            <a:r>
              <a:rPr lang="el-GR" sz="2400" dirty="0"/>
              <a:t>Έδωσε βραχυπρόθεσμα </a:t>
            </a:r>
            <a:r>
              <a:rPr lang="el-GR" sz="2400" dirty="0" err="1"/>
              <a:t>μικροδάνεια</a:t>
            </a:r>
            <a:r>
              <a:rPr lang="el-GR" sz="2400" dirty="0"/>
              <a:t> σε άπορες οικογένειες στο Μπαγκλαντές</a:t>
            </a:r>
            <a:endParaRPr lang="en-US" sz="2400" dirty="0"/>
          </a:p>
        </p:txBody>
      </p:sp>
      <p:pic>
        <p:nvPicPr>
          <p:cNvPr id="11" name="Picture 10"/>
          <p:cNvPicPr>
            <a:picLocks noChangeAspect="1"/>
          </p:cNvPicPr>
          <p:nvPr/>
        </p:nvPicPr>
        <p:blipFill>
          <a:blip r:embed="rId3"/>
          <a:stretch>
            <a:fillRect/>
          </a:stretch>
        </p:blipFill>
        <p:spPr>
          <a:xfrm>
            <a:off x="609600" y="2258456"/>
            <a:ext cx="2496178" cy="3746928"/>
          </a:xfrm>
          <a:prstGeom prst="rect">
            <a:avLst/>
          </a:prstGeom>
        </p:spPr>
      </p:pic>
    </p:spTree>
    <p:extLst>
      <p:ext uri="{BB962C8B-B14F-4D97-AF65-F5344CB8AC3E}">
        <p14:creationId xmlns:p14="http://schemas.microsoft.com/office/powerpoint/2010/main" val="322018545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TotalTime>
  <Words>2798</Words>
  <Application>Microsoft Office PowerPoint</Application>
  <PresentationFormat>Προβολή στην οθόνη (4:3)</PresentationFormat>
  <Paragraphs>315</Paragraphs>
  <Slides>59</Slides>
  <Notes>23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59</vt:i4>
      </vt:variant>
    </vt:vector>
  </HeadingPairs>
  <TitlesOfParts>
    <vt:vector size="65" baseType="lpstr">
      <vt:lpstr>Arial</vt:lpstr>
      <vt:lpstr>Calibri</vt:lpstr>
      <vt:lpstr>Calibri Light</vt:lpstr>
      <vt:lpstr>MyriadPro-Regular</vt:lpstr>
      <vt:lpstr>Wingdings 3</vt:lpstr>
      <vt:lpstr>Θέμα του Office</vt:lpstr>
      <vt:lpstr>Παρουσίαση του PowerPoint</vt:lpstr>
      <vt:lpstr>Κεφάλαιο 1:  Επιχειρηματικότητα: Ένα παγκόσμιο κοινωνικό κίνημα</vt:lpstr>
      <vt:lpstr>Μαθησιακοί στόχοι</vt:lpstr>
      <vt:lpstr>Μαθησιακοί στόχοι</vt:lpstr>
      <vt:lpstr>Μαθησιακοί στόχοι</vt:lpstr>
      <vt:lpstr>Αξιοσημείωτη ρήση</vt:lpstr>
      <vt:lpstr>1.1 Η επιχειρηματικότητα απαιτεί δράση και πρακτική εφαρμογή</vt:lpstr>
      <vt:lpstr>Οποιοσδήποτε μπορεί να  γίνει επιχειρηματίας</vt:lpstr>
      <vt:lpstr>Παράδειγμα:  Muhammad Yunus</vt:lpstr>
      <vt:lpstr>1.2 Η επιχειρηματικότητα ίσως είναι διαφορετική από αυτό που πιστεύατε</vt:lpstr>
      <vt:lpstr>Προφίλ επιχειρηματιών στα μέσα μαζικής ενημέρωσης</vt:lpstr>
      <vt:lpstr>Διάσημοι επιχειρηματίες</vt:lpstr>
      <vt:lpstr>Niari Keverian, Διευθύνουσα Σύμβουλος της ZOOS Greek Iced Tea </vt:lpstr>
      <vt:lpstr>Παρουσίαση του PowerPoint</vt:lpstr>
      <vt:lpstr> Πίνακας 1.1: Οι αλήθειες για την επιχειρηματικότητα</vt:lpstr>
      <vt:lpstr>Αλήθεια 1: Η επιχειρηματικότητα δεν είναι αποκλειστικότητα των νεοφυών επιχειρήσεων</vt:lpstr>
      <vt:lpstr>Αλήθεια 2: Οι επιχειρηματίες δεν έχουν κάποια ιδιαίτερα χαρακτηριστικά προσωπικότητας</vt:lpstr>
      <vt:lpstr>Αλήθεια 3: Η επιχειρηματικότητα μπορεί  να διδαχθεί</vt:lpstr>
      <vt:lpstr> Αλήθεια 4: Οι επιχειρηματίες δεν είναι  εξαιρετικά ριψοκίνδυνοι  </vt:lpstr>
      <vt:lpstr>Σχήμα 1.1:  Πράττω-Μαθαίνω- Δημιουργώ</vt:lpstr>
      <vt:lpstr>Αλήθεια 5: Οι επιχειρηματίες συνεργάζονται περισσότερο απ’ ό,τι ανταγωνίζονται</vt:lpstr>
      <vt:lpstr> Αλήθεια 6: Οι επιχειρηματίες πράττουν  περισσότερο απ’ ό,τι σχεδιάζουν  </vt:lpstr>
      <vt:lpstr> Αλήθεια 7: Η επιχειρηματικότητα αποτελεί δεξιότητα ζωής </vt:lpstr>
      <vt:lpstr>1.3 Σύντομη αναφορά της εξέλιξης της επιχειρηματικότητας στις  Ηνωμένες Πολιτείες</vt:lpstr>
      <vt:lpstr>Εμφάνιση του αυτοδημιούργητου ανθρώπου (εποχή της αποικιοκρατίας στην Αμερική πριν από το 1776)</vt:lpstr>
      <vt:lpstr>Ένα επιχειρηματικό έθνος (1η Βιομηχανική Επανάσταση  1776-1865)</vt:lpstr>
      <vt:lpstr>Το αποκορύφωμα της επιχειρηματικότητας (2η Βιομηχανική Επανάσταση 1865-1920)</vt:lpstr>
      <vt:lpstr>Άνοδος της θεσμικής Αμερικής (μεσοπολεμική και μεταπολεμική  Αμερική1920-1975)</vt:lpstr>
      <vt:lpstr>Περιορισμένη επανεμφάνιση (οικονομία της γνώσης 1.0,  1975-σήμερα)</vt:lpstr>
      <vt:lpstr>Σχήμα 1.2: Η γενιά της χιλιετηρίδας - Η γενιά υψηλού επιπέδου εκπαίδευσης και επιχειρηματικότητας</vt:lpstr>
      <vt:lpstr>Σχήμα 1.2: Η γενιά της χιλιετηρίδας - Η γενιά υψηλού επιπέδου εκπαίδευσης και επιχειρηματικότητας</vt:lpstr>
      <vt:lpstr>1.4 Είδη επιχειρηματικότητας </vt:lpstr>
      <vt:lpstr>Εταιρική επιχειρηματικότητα</vt:lpstr>
      <vt:lpstr>Οι επιχειρηματίες εντός</vt:lpstr>
      <vt:lpstr>Αγορά δικαιόχρησης (franchise)</vt:lpstr>
      <vt:lpstr>Αγορά μικρής επιχείρησης</vt:lpstr>
      <vt:lpstr> Κοινωνική επιχειρηματικότητα </vt:lpstr>
      <vt:lpstr>Σχήμα 1.3: Πλεονεκτήματα και μειονεκτήματα δικαιόχρησης</vt:lpstr>
      <vt:lpstr>Οικογενειακή επιχείρηση</vt:lpstr>
      <vt:lpstr>Εικόνα 1.1: Ποσοστό οικογενειακών επιχειρήσεων</vt:lpstr>
      <vt:lpstr>Επαναλαμβανόμενοι επιχειρηματίες</vt:lpstr>
      <vt:lpstr>1.5 Ο κόσμος συμμετέχει στην επιχειρηματικότητα</vt:lpstr>
      <vt:lpstr>Ο αντίκτυπος των επιχειρηματιών παγκοσμίως</vt:lpstr>
      <vt:lpstr>Η επιχειρηματικότητα  ως κοινωνικό κίνημα</vt:lpstr>
      <vt:lpstr>Παγκόσμια επιχειρηματικότητα</vt:lpstr>
      <vt:lpstr>Σχήμα 1.4: Η έρευνα Global Entrepreneurship Monitor μετρά την επιχειρηματική δραστηριότητα</vt:lpstr>
      <vt:lpstr>Πίνακας 1.2: Επιχειρηματικές δραστηριότητες με βάση τη γεωγραφική περιοχή το 2015</vt:lpstr>
      <vt:lpstr>Πίνακας 1.3: Πρώιμη επιχειρηματική δραστηριότητα ανδρών και γυναικών ανά γεωγραφική περιοχή, 2013</vt:lpstr>
      <vt:lpstr>Τι κάνει μια χώρα επιχειρηματική;</vt:lpstr>
      <vt:lpstr>Το Πρόγραμμα Diana</vt:lpstr>
      <vt:lpstr>Παρουσίαση του PowerPoint</vt:lpstr>
      <vt:lpstr>Σχήμα 1.5: Το επιχειρηματικό οικοσύστημα</vt:lpstr>
      <vt:lpstr>1.6 Πώς το παρόν βιβλίο θα σας βοηθήσει να ασκήσετε την επιχειρηματική δραστηριότητα </vt:lpstr>
      <vt:lpstr>Πεποιθήσεις</vt:lpstr>
      <vt:lpstr>Στοιχεία του βιβλίου</vt:lpstr>
      <vt:lpstr>ΑΛΛΑΓΗ ΝΟΟΤΡΟΠΙΑΣ:  Πείτε μου την ιστορία σας </vt:lpstr>
      <vt:lpstr>ΑΛΛΑΓΗ ΝΟΟΤΡΟΠΙΑΣ:  Πείτε μου την ιστορία σας </vt:lpstr>
      <vt:lpstr>    Με ποιους τρόπους ο επιχειρηματίας που επιλέξατε επιβεβαίωσε τις πεποιθήσεις και τις προσδοκίες σας;  Με ποιους τρόπους σάς παρακίνησε (ή όχι) η ιστορία;  Μάθατε κάτι το οποίο ήταν τελείως απροσδόκητο, κι αν ναι, τι ήταν αυτό;</vt:lpstr>
      <vt:lpstr>Παρουσίαση του PowerPoint</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Hollingsworth, Megan</dc:creator>
  <cp:lastModifiedBy>ΜΑΓΔΑ ΚΑΡΑΒΙΩΤΗ</cp:lastModifiedBy>
  <cp:revision>159</cp:revision>
  <dcterms:created xsi:type="dcterms:W3CDTF">2016-11-09T22:31:09Z</dcterms:created>
  <dcterms:modified xsi:type="dcterms:W3CDTF">2020-10-29T12:07:58Z</dcterms:modified>
</cp:coreProperties>
</file>