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4906" r:id="rId2"/>
  </p:sldMasterIdLst>
  <p:notesMasterIdLst>
    <p:notesMasterId r:id="rId33"/>
  </p:notesMasterIdLst>
  <p:sldIdLst>
    <p:sldId id="691" r:id="rId3"/>
    <p:sldId id="692" r:id="rId4"/>
    <p:sldId id="693" r:id="rId5"/>
    <p:sldId id="687" r:id="rId6"/>
    <p:sldId id="689" r:id="rId7"/>
    <p:sldId id="659" r:id="rId8"/>
    <p:sldId id="652" r:id="rId9"/>
    <p:sldId id="657" r:id="rId10"/>
    <p:sldId id="690" r:id="rId11"/>
    <p:sldId id="654" r:id="rId12"/>
    <p:sldId id="655" r:id="rId13"/>
    <p:sldId id="666" r:id="rId14"/>
    <p:sldId id="667" r:id="rId15"/>
    <p:sldId id="668" r:id="rId16"/>
    <p:sldId id="669" r:id="rId17"/>
    <p:sldId id="670" r:id="rId18"/>
    <p:sldId id="671" r:id="rId19"/>
    <p:sldId id="672" r:id="rId20"/>
    <p:sldId id="673" r:id="rId21"/>
    <p:sldId id="674" r:id="rId22"/>
    <p:sldId id="675" r:id="rId23"/>
    <p:sldId id="676" r:id="rId24"/>
    <p:sldId id="677" r:id="rId25"/>
    <p:sldId id="678" r:id="rId26"/>
    <p:sldId id="679" r:id="rId27"/>
    <p:sldId id="681" r:id="rId28"/>
    <p:sldId id="682" r:id="rId29"/>
    <p:sldId id="683" r:id="rId30"/>
    <p:sldId id="684" r:id="rId31"/>
    <p:sldId id="686" r:id="rId3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AFAB8"/>
    <a:srgbClr val="000066"/>
    <a:srgbClr val="FF0066"/>
    <a:srgbClr val="C3DEEB"/>
    <a:srgbClr val="660033"/>
    <a:srgbClr val="663300"/>
    <a:srgbClr val="0000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75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48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D165C88-C2CC-4EB0-82E9-5E2447896A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0BADC-F83E-4406-9307-E24706E53B79}" type="slidenum">
              <a:rPr lang="de-DE" smtClean="0">
                <a:cs typeface="Times New Roman" pitchFamily="18" charset="0"/>
              </a:rPr>
              <a:pPr/>
              <a:t>21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9FC8D-C618-4FB1-99F9-A281CF5A78F3}" type="slidenum">
              <a:rPr lang="de-DE" smtClean="0">
                <a:cs typeface="Times New Roman" pitchFamily="18" charset="0"/>
              </a:rPr>
              <a:pPr/>
              <a:t>22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E5163-8CBD-46F4-9D3B-8394C3FE6BEF}" type="slidenum">
              <a:rPr lang="de-DE" smtClean="0">
                <a:cs typeface="Times New Roman" pitchFamily="18" charset="0"/>
              </a:rPr>
              <a:pPr/>
              <a:t>23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4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021B8F-D9EF-463C-B9D5-CBA02E86C691}" type="slidenum">
              <a:rPr lang="de-DE" smtClean="0">
                <a:cs typeface="Times New Roman" pitchFamily="18" charset="0"/>
              </a:rPr>
              <a:pPr/>
              <a:t>24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CC145-8F70-4892-97BF-B92874475B4E}" type="slidenum">
              <a:rPr lang="de-DE" smtClean="0">
                <a:cs typeface="Times New Roman" pitchFamily="18" charset="0"/>
              </a:rPr>
              <a:pPr/>
              <a:t>25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FC503-E311-4D97-9D89-BAC729899491}" type="slidenum">
              <a:rPr lang="de-DE" smtClean="0">
                <a:cs typeface="Times New Roman" pitchFamily="18" charset="0"/>
              </a:rPr>
              <a:pPr/>
              <a:t>26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51AF9-B7D6-445B-AA17-51243D1E5FBA}" type="slidenum">
              <a:rPr lang="de-DE" smtClean="0">
                <a:cs typeface="Times New Roman" pitchFamily="18" charset="0"/>
              </a:rPr>
              <a:pPr/>
              <a:t>29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4217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302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BCAD2-E900-4522-A79C-E44022B2432A}" type="slidenum">
              <a:rPr lang="en-US" smtClean="0">
                <a:cs typeface="Times New Roman" pitchFamily="18" charset="0"/>
              </a:rPr>
              <a:pPr/>
              <a:t>5</a:t>
            </a:fld>
            <a:endParaRPr lang="en-US" smtClean="0">
              <a:cs typeface="Times New Roman" pitchFamily="18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B45EC-A7E4-4FB6-8A0A-B4B4EF5D7825}" type="slidenum">
              <a:rPr lang="de-DE" smtClean="0">
                <a:cs typeface="Times New Roman" pitchFamily="18" charset="0"/>
              </a:rPr>
              <a:pPr/>
              <a:t>12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435A1-C692-4FE1-BA69-FB91F23E9A1F}" type="slidenum">
              <a:rPr lang="de-DE" smtClean="0">
                <a:cs typeface="Times New Roman" pitchFamily="18" charset="0"/>
              </a:rPr>
              <a:pPr/>
              <a:t>16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2D55F-C6A7-4DFF-ADE8-506C10FF7376}" type="slidenum">
              <a:rPr lang="de-DE" smtClean="0">
                <a:cs typeface="Times New Roman" pitchFamily="18" charset="0"/>
              </a:rPr>
              <a:pPr/>
              <a:t>17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D465A-3AA4-474F-AD93-C76250E6D665}" type="slidenum">
              <a:rPr lang="de-DE" smtClean="0">
                <a:cs typeface="Times New Roman" pitchFamily="18" charset="0"/>
              </a:rPr>
              <a:pPr/>
              <a:t>18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554E0-6987-4867-9066-04840094E052}" type="slidenum">
              <a:rPr lang="de-DE" smtClean="0">
                <a:cs typeface="Times New Roman" pitchFamily="18" charset="0"/>
              </a:rPr>
              <a:pPr/>
              <a:t>19</a:t>
            </a:fld>
            <a:endParaRPr lang="de-DE" smtClean="0">
              <a:cs typeface="Times New Roman" pitchFamily="18" charset="0"/>
            </a:endParaRPr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l-G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46367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</p:cxn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470852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540250" y="3525838"/>
            <a:ext cx="46038" cy="4603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2F37C-9BDF-4560-8893-742CE0341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BC0C-2585-4634-BE32-29BCA9817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8ED1-328C-47DF-B17C-4A57BBEC6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l-GR"/>
              <a:t>27/5 &amp; 3/6/2011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Διάλεξη 8-9 - ΣΤ΄ Εξάμηνο, 2011                          Π. Κουσούλης, ΤΜΣ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E1AC-3C56-49B5-8111-495137776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D7D23-699C-48FD-9B71-3CE3CA9FDB1B}" type="slidenum">
              <a:rPr lang="el-GR"/>
              <a:pPr>
                <a:defRPr/>
              </a:pPr>
              <a:t>‹#›</a:t>
            </a:fld>
            <a:endParaRPr lang="el-GR">
              <a:latin typeface="Times New Roman Greek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2F37C-9BDF-4560-8893-742CE0341D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CDCCB2-0957-4BED-A847-B92962ADE7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E50CC-B543-4919-A72A-B30BB3DBFD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5FE3-39C3-47B6-8166-44E397322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017C1-8D51-462E-8F52-350D6F8305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3D9F9-C8E1-4CFA-9526-DDCD857C4C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CCB2-0957-4BED-A847-B92962ADE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A4A53-76F6-4611-9973-94937F973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59C2E-22BE-4B03-B3E0-08A1EB85BB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43967-216E-4511-B042-C2D8C794E9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FBC0C-2585-4634-BE32-29BCA9817C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F8ED1-328C-47DF-B17C-4A57BBEC63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685800" y="4916488"/>
            <a:ext cx="7924800" cy="4762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E50CC-B543-4919-A72A-B30BB3DBF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D5FE3-39C3-47B6-8166-44E397322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63563" y="2179638"/>
            <a:ext cx="3748087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754563" y="2179638"/>
            <a:ext cx="3749675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algn="tl" rotWithShape="0">
              <a:srgbClr val="808080">
                <a:alpha val="54999"/>
              </a:srgbClr>
            </a:outerShdw>
          </a:effec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017C1-8D51-462E-8F52-350D6F830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D9F9-C8E1-4CFA-9526-DDCD857C4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4A53-76F6-4611-9973-94937F973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59C2E-22BE-4B03-B3E0-08A1EB85B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43967-216E-4511-B042-C2D8C794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l-GR"/>
              <a:t>Αναπληρώσεις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2094ED4-2B8B-4D48-BBDB-8E2FBB304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01" r:id="rId1"/>
    <p:sldLayoutId id="2147484893" r:id="rId2"/>
    <p:sldLayoutId id="2147484902" r:id="rId3"/>
    <p:sldLayoutId id="2147484894" r:id="rId4"/>
    <p:sldLayoutId id="2147484903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4" r:id="rId12"/>
    <p:sldLayoutId id="2147484905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l-GR" smtClean="0"/>
              <a:t>Αναπληρώσεις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l-GR" smtClean="0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094ED4-2B8B-4D48-BBDB-8E2FBB304F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  <p:sldLayoutId id="2147484916" r:id="rId10"/>
    <p:sldLayoutId id="214748491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/>
          </a:bodyPr>
          <a:lstStyle/>
          <a:p>
            <a:r>
              <a:rPr lang="el-GR" b="1" dirty="0" smtClean="0"/>
              <a:t>Αιγυπτιακή Αρχαιολογία 1: Τα μεγάλα βασίλεια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496944" cy="21602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800" b="1" dirty="0" smtClean="0">
                <a:solidFill>
                  <a:schemeClr val="tx1"/>
                </a:solidFill>
              </a:rPr>
              <a:t>Ενότητα 7: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ea typeface="ＭＳ Ｐゴシック" pitchFamily="34" charset="-128"/>
              </a:rPr>
              <a:t>Μνημειακή αρχιτεκτονική</a:t>
            </a:r>
          </a:p>
          <a:p>
            <a:pPr>
              <a:defRPr/>
            </a:pPr>
            <a:r>
              <a:rPr lang="el-GR" sz="2800" dirty="0" smtClean="0">
                <a:solidFill>
                  <a:schemeClr val="tx1"/>
                </a:solidFill>
                <a:ea typeface="ＭＳ Ｐゴシック" pitchFamily="34" charset="-128"/>
              </a:rPr>
              <a:t>&amp; πολιτική ιδεολογία ΙΙΙ</a:t>
            </a:r>
          </a:p>
          <a:p>
            <a:pPr>
              <a:defRPr/>
            </a:pPr>
            <a:endParaRPr lang="el-GR" sz="20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Παναγιώτης </a:t>
            </a:r>
            <a:r>
              <a:rPr lang="el-GR" sz="2800" dirty="0" err="1" smtClean="0">
                <a:solidFill>
                  <a:schemeClr val="tx1"/>
                </a:solidFill>
              </a:rPr>
              <a:t>Κουσούλης</a:t>
            </a:r>
            <a:endParaRPr lang="el-GR" sz="28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Τμήμα Μεσογειακών Σπουδών</a:t>
            </a:r>
          </a:p>
        </p:txBody>
      </p:sp>
      <p:pic>
        <p:nvPicPr>
          <p:cNvPr id="4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813" y="5827935"/>
            <a:ext cx="1581685" cy="553393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138" y="5591694"/>
            <a:ext cx="4310289" cy="1025873"/>
          </a:xfrm>
          <a:prstGeom prst="rect">
            <a:avLst/>
          </a:prstGeom>
          <a:noFill/>
        </p:spPr>
      </p:pic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4813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47813" y="548680"/>
            <a:ext cx="3888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2800" b="1" dirty="0" smtClean="0">
                <a:latin typeface="+mj-lt"/>
              </a:rPr>
              <a:t>Πανεπιστήμιο Αιγαίου</a:t>
            </a:r>
          </a:p>
        </p:txBody>
      </p:sp>
    </p:spTree>
    <p:extLst>
      <p:ext uri="{BB962C8B-B14F-4D97-AF65-F5344CB8AC3E}">
        <p14:creationId xmlns:p14="http://schemas.microsoft.com/office/powerpoint/2010/main" xmlns="" val="6316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i06111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isod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6512" y="0"/>
            <a:ext cx="449421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" name="Picture 2" descr="episod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5496" y="115888"/>
            <a:ext cx="4518025" cy="6665912"/>
          </a:xfrm>
          <a:effectLst>
            <a:softEdge rad="112500"/>
          </a:effectLst>
        </p:spPr>
      </p:pic>
      <p:sp>
        <p:nvSpPr>
          <p:cNvPr id="7" name="Ορθογώνιο 1"/>
          <p:cNvSpPr>
            <a:spLocks noChangeArrowheads="1"/>
          </p:cNvSpPr>
          <p:nvPr/>
        </p:nvSpPr>
        <p:spPr bwMode="auto">
          <a:xfrm>
            <a:off x="4572000" y="4581525"/>
            <a:ext cx="4572000" cy="1755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/>
              <a:t>«Το στήθος είναι το μάτι του θεού Ώρου, ο μηρός είναι τα γεννητικά όργανα του Σηθ. Όπως ο Ώρος είναι ικανοποιημένος με τα μάτια του και ο Σηθ με τα όργανά του, ομοίως και ο θεός είναι ευχαριστημένος με αυτές τις προσφορές.»</a:t>
            </a:r>
          </a:p>
        </p:txBody>
      </p:sp>
      <p:sp>
        <p:nvSpPr>
          <p:cNvPr id="8" name="Ορθογώνιο 7"/>
          <p:cNvSpPr/>
          <p:nvPr/>
        </p:nvSpPr>
        <p:spPr>
          <a:xfrm rot="20872769">
            <a:off x="773113" y="496888"/>
            <a:ext cx="3667125" cy="360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9" name="Ευθεία γραμμή σύνδεσης 8"/>
          <p:cNvCxnSpPr/>
          <p:nvPr/>
        </p:nvCxnSpPr>
        <p:spPr>
          <a:xfrm>
            <a:off x="3203575" y="677863"/>
            <a:ext cx="2376488" cy="390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Rectangle 3"/>
          <p:cNvSpPr txBox="1">
            <a:spLocks noChangeArrowheads="1"/>
          </p:cNvSpPr>
          <p:nvPr/>
        </p:nvSpPr>
        <p:spPr bwMode="auto">
          <a:xfrm>
            <a:off x="4716463" y="476250"/>
            <a:ext cx="4176712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l-GR" sz="3200" b="1">
                <a:solidFill>
                  <a:srgbClr val="FF9900"/>
                </a:solidFill>
                <a:latin typeface="Constantia" pitchFamily="18" charset="0"/>
              </a:rPr>
              <a:t>         Διάσταση</a:t>
            </a:r>
            <a:r>
              <a:rPr lang="el-GR" sz="2800" b="1">
                <a:solidFill>
                  <a:srgbClr val="FF9900"/>
                </a:solidFill>
                <a:latin typeface="Constantia" pitchFamily="18" charset="0"/>
              </a:rPr>
              <a:t> </a:t>
            </a:r>
            <a:r>
              <a:rPr lang="el-GR" sz="1200">
                <a:solidFill>
                  <a:srgbClr val="F33D53"/>
                </a:solidFill>
                <a:latin typeface="Constantia" pitchFamily="18" charset="0"/>
              </a:rPr>
              <a:t>	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l-GR" sz="1200">
                <a:solidFill>
                  <a:srgbClr val="F33D53"/>
                </a:solidFill>
                <a:latin typeface="Constantia" pitchFamily="18" charset="0"/>
              </a:rPr>
              <a:t>	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Ø"/>
            </a:pPr>
            <a:r>
              <a:rPr lang="el-GR" sz="2800">
                <a:latin typeface="Constantia" pitchFamily="18" charset="0"/>
              </a:rPr>
              <a:t>Εικονογραφική</a:t>
            </a:r>
            <a:r>
              <a:rPr lang="el-GR" sz="2800">
                <a:solidFill>
                  <a:srgbClr val="F33D53"/>
                </a:solidFill>
                <a:latin typeface="Constantia" pitchFamily="18" charset="0"/>
              </a:rPr>
              <a:t> (δεικνούμενο)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Ø"/>
            </a:pPr>
            <a:r>
              <a:rPr lang="el-GR" sz="2800">
                <a:solidFill>
                  <a:srgbClr val="FFFFFF"/>
                </a:solidFill>
                <a:latin typeface="Constantia" pitchFamily="18" charset="0"/>
              </a:rPr>
              <a:t>Τελετουργική</a:t>
            </a:r>
            <a:r>
              <a:rPr lang="el-GR" sz="2800">
                <a:solidFill>
                  <a:srgbClr val="F33D53"/>
                </a:solidFill>
                <a:latin typeface="Constantia" pitchFamily="18" charset="0"/>
              </a:rPr>
              <a:t> (δρώμενο)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Ø"/>
            </a:pPr>
            <a:r>
              <a:rPr lang="el-GR" sz="2800">
                <a:solidFill>
                  <a:srgbClr val="FFFFFF"/>
                </a:solidFill>
                <a:latin typeface="Constantia" pitchFamily="18" charset="0"/>
              </a:rPr>
              <a:t>Συμβολική</a:t>
            </a:r>
            <a:r>
              <a:rPr lang="el-GR" sz="2800">
                <a:solidFill>
                  <a:srgbClr val="F33D53"/>
                </a:solidFill>
                <a:latin typeface="Constantia" pitchFamily="18" charset="0"/>
              </a:rPr>
              <a:t>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l-GR" sz="2800">
                <a:solidFill>
                  <a:srgbClr val="F33D53"/>
                </a:solidFill>
                <a:latin typeface="Constantia" pitchFamily="18" charset="0"/>
              </a:rPr>
              <a:t>     (λεγόμενο)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l-GR" sz="2800">
                <a:solidFill>
                  <a:srgbClr val="F33D53"/>
                </a:solidFill>
                <a:latin typeface="Constantia" pitchFamily="18" charset="0"/>
              </a:rPr>
              <a:t>		</a:t>
            </a:r>
            <a:endParaRPr lang="el-GR" sz="24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409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4643438" y="260350"/>
            <a:ext cx="350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36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Άμπου</a:t>
            </a:r>
            <a:r>
              <a:rPr lang="el-GR" sz="36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36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Σίμπελ</a:t>
            </a:r>
            <a:r>
              <a:rPr lang="el-GR" sz="32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GB" sz="3200" b="1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387" name="Picture 4" descr="AbuSimbel g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75" y="981075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AbuSimbel reprodu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70350"/>
            <a:ext cx="33528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AbuSimbel na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228600"/>
            <a:ext cx="2917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35488" y="3852863"/>
            <a:ext cx="4500562" cy="2889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Ένας από τους 7 ναούς που ανέγειρε ο Ραμσής Β΄ στη Νουβία</a:t>
            </a:r>
          </a:p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Αφιερωμένος στο Φαραώ και τους θεούς Ρα-Χοράκχτι (Ηλιούπολη), Φθα (Μέμφιδα) και Άμμωνας-Ρα (Θήβες) </a:t>
            </a:r>
            <a:endParaRPr lang="en-GB" sz="2400" smtClean="0">
              <a:ea typeface="ＭＳ Ｐゴシック" pitchFamily="34" charset="-128"/>
            </a:endParaRPr>
          </a:p>
        </p:txBody>
      </p:sp>
      <p:pic>
        <p:nvPicPr>
          <p:cNvPr id="10" name="Picture 3" descr="Egypt_Site_150dp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44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Ορθογώνιο 1"/>
          <p:cNvSpPr/>
          <p:nvPr/>
        </p:nvSpPr>
        <p:spPr>
          <a:xfrm>
            <a:off x="1258888" y="5805488"/>
            <a:ext cx="5969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AbuSimbel gate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496" y="1433452"/>
            <a:ext cx="9045221" cy="5523940"/>
          </a:xfrm>
          <a:effectLst>
            <a:softEdge rad="112500"/>
          </a:effectLst>
        </p:spPr>
      </p:pic>
      <p:pic>
        <p:nvPicPr>
          <p:cNvPr id="3" name="Picture 3" descr="AbuSimbel amun with Ram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2771775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Ορθογώνιο 1"/>
          <p:cNvSpPr/>
          <p:nvPr/>
        </p:nvSpPr>
        <p:spPr>
          <a:xfrm>
            <a:off x="4067175" y="2852738"/>
            <a:ext cx="504825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 flipH="1" flipV="1">
            <a:off x="2771775" y="1557338"/>
            <a:ext cx="1295400" cy="129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Ορθογώνιο 5"/>
          <p:cNvSpPr/>
          <p:nvPr/>
        </p:nvSpPr>
        <p:spPr>
          <a:xfrm>
            <a:off x="4140200" y="3933825"/>
            <a:ext cx="503238" cy="287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8" name="Picture 3" descr="AbuSimbel babou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-26988"/>
            <a:ext cx="4745037" cy="17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Ευθεία γραμμή σύνδεσης 8"/>
          <p:cNvCxnSpPr>
            <a:stCxn id="6" idx="0"/>
          </p:cNvCxnSpPr>
          <p:nvPr/>
        </p:nvCxnSpPr>
        <p:spPr>
          <a:xfrm flipV="1">
            <a:off x="4392613" y="1719263"/>
            <a:ext cx="0" cy="22145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AbuSimbel h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0"/>
            <a:ext cx="3455988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Ορθογώνιο 13"/>
          <p:cNvSpPr/>
          <p:nvPr/>
        </p:nvSpPr>
        <p:spPr>
          <a:xfrm>
            <a:off x="4140200" y="4221163"/>
            <a:ext cx="503238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cxnSp>
        <p:nvCxnSpPr>
          <p:cNvPr id="19" name="Ευθεία γραμμή σύνδεσης 18"/>
          <p:cNvCxnSpPr/>
          <p:nvPr/>
        </p:nvCxnSpPr>
        <p:spPr>
          <a:xfrm flipV="1">
            <a:off x="4643438" y="2636838"/>
            <a:ext cx="1081087" cy="17287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4" descr="D:\Martina\ullmann\Nubische Tempel\Habil-Ausführung-Tempel\Abu Simbel\Bilder+Scans\040801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6513" y="0"/>
            <a:ext cx="5143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4" descr="04070068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763" y="6350"/>
            <a:ext cx="9148763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371600" y="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Οι κολοσσοί εκατέρωθεν του πυλώνα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18435" name="Picture 3" descr="1009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172200" y="5486400"/>
            <a:ext cx="160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el-GR" altLang="ja-JP">
                <a:latin typeface="Microsoft Sans Serif" pitchFamily="34" charset="0"/>
                <a:cs typeface="Times New Roman" pitchFamily="18" charset="0"/>
              </a:rPr>
              <a:t>Ραμσής Β΄, αγαπητός του Ατούμ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”</a:t>
            </a:r>
            <a:r>
              <a:rPr lang="en-GB" altLang="ja-JP">
                <a:latin typeface="Microsoft Sans Serif" pitchFamily="34" charset="0"/>
                <a:cs typeface="Times New Roman" pitchFamily="18" charset="0"/>
              </a:rPr>
              <a:t> </a:t>
            </a:r>
            <a:endParaRPr lang="de-DE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572000" y="5486400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el-GR" altLang="ja-JP">
                <a:latin typeface="Microsoft Sans Serif" pitchFamily="34" charset="0"/>
                <a:cs typeface="Times New Roman" pitchFamily="18" charset="0"/>
              </a:rPr>
              <a:t>Ραμσή Β, αγαπητός του Άμμωνα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”</a:t>
            </a:r>
            <a:endParaRPr lang="de-DE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743200" y="5486400"/>
            <a:ext cx="175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>
                <a:latin typeface="Microsoft Sans Serif" pitchFamily="34" charset="0"/>
                <a:cs typeface="Times New Roman" pitchFamily="18" charset="0"/>
              </a:rPr>
              <a:t>(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el-GR" altLang="ja-JP">
                <a:latin typeface="Microsoft Sans Serif" pitchFamily="34" charset="0"/>
                <a:cs typeface="Times New Roman" pitchFamily="18" charset="0"/>
              </a:rPr>
              <a:t>Ραμσής Β΄, αγαπητός του Ρα όλων των ηγεμόνων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’”</a:t>
            </a:r>
            <a:r>
              <a:rPr lang="en-GB" altLang="ja-JP">
                <a:latin typeface="Microsoft Sans Serif" pitchFamily="34" charset="0"/>
                <a:cs typeface="Times New Roman" pitchFamily="18" charset="0"/>
              </a:rPr>
              <a:t> )</a:t>
            </a:r>
            <a:endParaRPr lang="de-DE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1600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el-GR" altLang="ja-JP">
                <a:latin typeface="Microsoft Sans Serif" pitchFamily="34" charset="0"/>
                <a:cs typeface="Times New Roman" pitchFamily="18" charset="0"/>
              </a:rPr>
              <a:t>Ραμσής Β΄, αγαπητός του ηγεμόνα των δύο χωρών</a:t>
            </a:r>
            <a:r>
              <a:rPr lang="en-GB" altLang="ja-JP">
                <a:latin typeface="Microsoft Sans Serif" pitchFamily="34" charset="0"/>
                <a:cs typeface="Times New Roman" pitchFamily="18" charset="0"/>
              </a:rPr>
              <a:t>`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”</a:t>
            </a:r>
            <a:r>
              <a:rPr lang="de-DE" altLang="ja-JP">
                <a:latin typeface="Microsoft Sans Serif" pitchFamily="34" charset="0"/>
                <a:cs typeface="Times New Roman" pitchFamily="18" charset="0"/>
              </a:rPr>
              <a:t> </a:t>
            </a:r>
            <a:endParaRPr lang="de-DE">
              <a:latin typeface="Microsoft Sans Serif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1275" y="200025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 Ραμσής – θεός κατά μήκος του κεντρικού κλίτους 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19459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2" name="Oval 17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3" name="Oval 18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4" name="Oval 19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5" name="Oval 20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6" name="Oval 21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7" name="Oval 22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8" name="Oval 23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9" name="Oval 24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0" name="Oval 25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1" name="Oval 26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2" name="Oval 27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3" name="Oval 28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4" name="Oval 29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5" name="Oval 30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6" name="Oval 31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7" name="Oval 32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8" name="Oval 33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89" name="Oval 35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AbuSimbel h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0"/>
            <a:ext cx="5329238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200025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Οσιριακοί πεσσοί της υπόστυλης αίθουσας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0483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3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4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5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6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7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8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9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0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3" name="Picture 34" descr="D:\Martina\ullmann\Nubische Tempel\Habil-Ausführung-Tempel\Abu Simbel\Bilder+Scans\0408015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4" name="Oval 35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1125538"/>
            <a:ext cx="3808412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3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4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6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7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8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9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0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1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2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3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4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5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6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7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8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9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0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1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2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3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4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5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36" name="Text Box 34"/>
          <p:cNvSpPr txBox="1">
            <a:spLocks noChangeArrowheads="1"/>
          </p:cNvSpPr>
          <p:nvPr/>
        </p:nvSpPr>
        <p:spPr bwMode="auto">
          <a:xfrm>
            <a:off x="3770313" y="1311275"/>
            <a:ext cx="54102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>
                <a:latin typeface="Microsoft Sans Serif" pitchFamily="34" charset="0"/>
                <a:cs typeface="Times New Roman" pitchFamily="18" charset="0"/>
              </a:rPr>
              <a:t>Νότια σειρά</a:t>
            </a:r>
            <a:r>
              <a:rPr lang="de-DE">
                <a:latin typeface="Microsoft Sans Serif" pitchFamily="34" charset="0"/>
                <a:cs typeface="Times New Roman" pitchFamily="18" charset="0"/>
              </a:rPr>
              <a:t>:</a:t>
            </a:r>
            <a:r>
              <a:rPr lang="de-DE" sz="1600">
                <a:latin typeface="Microsoft Sans Serif" pitchFamily="34" charset="0"/>
                <a:cs typeface="Times New Roman" pitchFamily="18" charset="0"/>
              </a:rPr>
              <a:t>		</a:t>
            </a:r>
            <a:r>
              <a:rPr lang="el-GR">
                <a:latin typeface="Microsoft Sans Serif" pitchFamily="34" charset="0"/>
                <a:cs typeface="Times New Roman" pitchFamily="18" charset="0"/>
              </a:rPr>
              <a:t>Βόρεια σειρά</a:t>
            </a:r>
            <a:r>
              <a:rPr lang="de-DE">
                <a:latin typeface="Microsoft Sans Serif" pitchFamily="34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endParaRPr lang="de-DE" sz="1600"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de-DE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4. </a:t>
            </a:r>
            <a:r>
              <a:rPr lang="de-DE" sz="1600" u="sng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Ηγεμόνας των δύο περιοχών</a:t>
            </a:r>
            <a:r>
              <a:rPr lang="de-DE" sz="1600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 4. </a:t>
            </a:r>
            <a:r>
              <a:rPr lang="de-DE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Αγαπητός του  Ρα, </a:t>
            </a:r>
            <a:r>
              <a:rPr lang="el-GR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			         ηγεμόνα όλων των 			         περιοχών</a:t>
            </a:r>
            <a:endParaRPr lang="el-GR" sz="1600" u="sng">
              <a:solidFill>
                <a:srgbClr val="A50021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de-DE" sz="1600">
                <a:latin typeface="Microsoft Sans Serif" pitchFamily="34" charset="0"/>
                <a:cs typeface="Times New Roman" pitchFamily="18" charset="0"/>
              </a:rPr>
              <a:t>	</a:t>
            </a:r>
            <a:endParaRPr lang="de-DE" sz="1600">
              <a:solidFill>
                <a:srgbClr val="CC00CC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de-DE" sz="1600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3. </a:t>
            </a:r>
            <a:r>
              <a:rPr lang="de-DE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Αγαπητός του Ατούμ</a:t>
            </a:r>
            <a:r>
              <a:rPr lang="de-DE" altLang="en-US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de-DE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	 </a:t>
            </a:r>
            <a:r>
              <a:rPr lang="de-DE" sz="1600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3. </a:t>
            </a:r>
            <a:r>
              <a:rPr lang="de-DE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Αγαπητός του Ατούμ</a:t>
            </a:r>
            <a:r>
              <a:rPr lang="de-DE" altLang="en-US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de-DE" sz="1600" i="1">
                <a:solidFill>
                  <a:srgbClr val="CC00CC"/>
                </a:solidFill>
                <a:latin typeface="Microsoft Sans Serif" pitchFamily="34" charset="0"/>
                <a:cs typeface="Times New Roman" pitchFamily="18" charset="0"/>
              </a:rPr>
              <a:t> </a:t>
            </a:r>
            <a:endParaRPr lang="de-DE" sz="1600">
              <a:solidFill>
                <a:srgbClr val="FFCC00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de-DE" sz="1600">
              <a:solidFill>
                <a:srgbClr val="FFCC00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de-DE" sz="1600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2. </a:t>
            </a:r>
            <a:r>
              <a:rPr lang="de-DE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Αγαπητός του Ρα-Ωρακχτύ</a:t>
            </a:r>
            <a:r>
              <a:rPr lang="de-DE" sz="1600" b="1" i="1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de-DE" sz="1600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2. </a:t>
            </a:r>
            <a:r>
              <a:rPr lang="de-DE" sz="1600" b="1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b="1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Αγαπητός του Άμμωνα</a:t>
            </a:r>
            <a:endParaRPr lang="de-DE" sz="1600">
              <a:solidFill>
                <a:srgbClr val="008000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de-DE" sz="1600">
              <a:solidFill>
                <a:srgbClr val="008000"/>
              </a:solidFill>
              <a:latin typeface="Microsoft Sans Serif" pitchFamily="34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1. </a:t>
            </a:r>
            <a:r>
              <a:rPr lang="de-DE" sz="1600" b="1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„</a:t>
            </a:r>
            <a:r>
              <a:rPr lang="el-GR" sz="1600" b="1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Αγαπητός του Άμμωνα</a:t>
            </a:r>
            <a:r>
              <a:rPr lang="de-DE" altLang="en-US" sz="1600" b="1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“</a:t>
            </a:r>
            <a:r>
              <a:rPr lang="de-DE" altLang="ja-JP" sz="1600">
                <a:latin typeface="Microsoft Sans Serif" pitchFamily="34" charset="0"/>
                <a:cs typeface="Times New Roman" pitchFamily="18" charset="0"/>
              </a:rPr>
              <a:t>  	 </a:t>
            </a:r>
            <a:r>
              <a:rPr lang="de-DE" altLang="ja-JP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1. „</a:t>
            </a:r>
            <a:r>
              <a:rPr lang="el-GR" altLang="ja-JP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Ηγεμόνας των δύο 			        περιοχών</a:t>
            </a:r>
            <a:r>
              <a:rPr lang="de-DE" altLang="en-US" sz="1600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“</a:t>
            </a:r>
            <a:endParaRPr lang="de-DE" sz="1600">
              <a:solidFill>
                <a:srgbClr val="A50021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1537" name="Oval 35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23850" y="200025"/>
            <a:ext cx="358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 Ραμσής-θεός στα περιφερειακά δωμάτια 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2531" name="Picture 4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Oval 9"/>
          <p:cNvSpPr>
            <a:spLocks noChangeArrowheads="1"/>
          </p:cNvSpPr>
          <p:nvPr/>
        </p:nvSpPr>
        <p:spPr bwMode="auto">
          <a:xfrm>
            <a:off x="1600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Oval 10"/>
          <p:cNvSpPr>
            <a:spLocks noChangeArrowheads="1"/>
          </p:cNvSpPr>
          <p:nvPr/>
        </p:nvSpPr>
        <p:spPr bwMode="auto">
          <a:xfrm>
            <a:off x="1447800" y="2209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Oval 12"/>
          <p:cNvSpPr>
            <a:spLocks noChangeArrowheads="1"/>
          </p:cNvSpPr>
          <p:nvPr/>
        </p:nvSpPr>
        <p:spPr bwMode="auto">
          <a:xfrm>
            <a:off x="1447800" y="2438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Oval 13"/>
          <p:cNvSpPr>
            <a:spLocks noChangeArrowheads="1"/>
          </p:cNvSpPr>
          <p:nvPr/>
        </p:nvSpPr>
        <p:spPr bwMode="auto">
          <a:xfrm>
            <a:off x="6096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6" name="Oval 14"/>
          <p:cNvSpPr>
            <a:spLocks noChangeArrowheads="1"/>
          </p:cNvSpPr>
          <p:nvPr/>
        </p:nvSpPr>
        <p:spPr bwMode="auto">
          <a:xfrm>
            <a:off x="2971800" y="3048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7" name="Oval 15"/>
          <p:cNvSpPr>
            <a:spLocks noChangeArrowheads="1"/>
          </p:cNvSpPr>
          <p:nvPr/>
        </p:nvSpPr>
        <p:spPr bwMode="auto">
          <a:xfrm>
            <a:off x="2819400" y="2667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8" name="Oval 16"/>
          <p:cNvSpPr>
            <a:spLocks noChangeArrowheads="1"/>
          </p:cNvSpPr>
          <p:nvPr/>
        </p:nvSpPr>
        <p:spPr bwMode="auto">
          <a:xfrm>
            <a:off x="2971800" y="2667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9" name="Oval 17"/>
          <p:cNvSpPr>
            <a:spLocks noChangeArrowheads="1"/>
          </p:cNvSpPr>
          <p:nvPr/>
        </p:nvSpPr>
        <p:spPr bwMode="auto">
          <a:xfrm>
            <a:off x="2590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0" name="Oval 18"/>
          <p:cNvSpPr>
            <a:spLocks noChangeArrowheads="1"/>
          </p:cNvSpPr>
          <p:nvPr/>
        </p:nvSpPr>
        <p:spPr bwMode="auto">
          <a:xfrm>
            <a:off x="2590800" y="2209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Oval 19"/>
          <p:cNvSpPr>
            <a:spLocks noChangeArrowheads="1"/>
          </p:cNvSpPr>
          <p:nvPr/>
        </p:nvSpPr>
        <p:spPr bwMode="auto">
          <a:xfrm>
            <a:off x="27432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2" name="Oval 20"/>
          <p:cNvSpPr>
            <a:spLocks noChangeArrowheads="1"/>
          </p:cNvSpPr>
          <p:nvPr/>
        </p:nvSpPr>
        <p:spPr bwMode="auto">
          <a:xfrm>
            <a:off x="3352800" y="1981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3" name="Oval 21"/>
          <p:cNvSpPr>
            <a:spLocks noChangeArrowheads="1"/>
          </p:cNvSpPr>
          <p:nvPr/>
        </p:nvSpPr>
        <p:spPr bwMode="auto">
          <a:xfrm>
            <a:off x="3200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44" name="Picture 22" descr="D:\Martina\ullmann\Nubische Tempel\Habil-Ausführung-Tempel\Abu Simbel\Bilder+Scans\0408002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48006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3" descr="D:\Martina\ullmann\Nubische Tempel\Habil-Ausführung-Tempel\Abu Simbel\Bilder+Scans\04080012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</a:p>
          <a:p>
            <a:pPr algn="l"/>
            <a:r>
              <a:rPr lang="el-GR" sz="2800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5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941168"/>
            <a:ext cx="1581685" cy="5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 Η τελετουργική λέμβος στο κεντρικό κλίτος &amp; το άδυτο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3555" name="Picture 5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2841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0408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33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rrowheads="1"/>
          </p:cNvSpPr>
          <p:nvPr/>
        </p:nvSpPr>
        <p:spPr bwMode="auto">
          <a:xfrm>
            <a:off x="1295400" y="1219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Oval 8"/>
          <p:cNvSpPr>
            <a:spLocks noChangeArrowheads="1"/>
          </p:cNvSpPr>
          <p:nvPr/>
        </p:nvSpPr>
        <p:spPr bwMode="auto">
          <a:xfrm>
            <a:off x="1447800" y="685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9" name="Picture 9" descr="0408008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2895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Line 10"/>
          <p:cNvSpPr>
            <a:spLocks noChangeShapeType="1"/>
          </p:cNvSpPr>
          <p:nvPr/>
        </p:nvSpPr>
        <p:spPr bwMode="auto">
          <a:xfrm flipH="1">
            <a:off x="1066800" y="1447800"/>
            <a:ext cx="304800" cy="152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>
            <a:off x="1524000" y="762000"/>
            <a:ext cx="15240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9210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 Ραμσής Β΄ στο άδυτο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4579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3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4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5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7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8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9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0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1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2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3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4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5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6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7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8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609" name="Picture 36" descr="D:\Martina\ullmann\Nubische Tempel\Habil-Ausführung-Tempel\Abu Simbel\Bilder+Scans\0408012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0" name="Oval 37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11" name="Line 38"/>
          <p:cNvSpPr>
            <a:spLocks noChangeShapeType="1"/>
          </p:cNvSpPr>
          <p:nvPr/>
        </p:nvSpPr>
        <p:spPr bwMode="auto">
          <a:xfrm>
            <a:off x="2209800" y="1371600"/>
            <a:ext cx="17526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43000" y="260350"/>
            <a:ext cx="685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 Ραμσής Β΄ στο άδυτο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32" name="Picture 34" descr="04070068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08050"/>
            <a:ext cx="7596188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3" name="Text Box 35"/>
          <p:cNvSpPr txBox="1">
            <a:spLocks noChangeArrowheads="1"/>
          </p:cNvSpPr>
          <p:nvPr/>
        </p:nvSpPr>
        <p:spPr bwMode="auto">
          <a:xfrm>
            <a:off x="2555875" y="2328863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400" b="1">
                <a:solidFill>
                  <a:srgbClr val="FF9900"/>
                </a:solidFill>
                <a:latin typeface="Microsoft Sans Serif" pitchFamily="34" charset="0"/>
                <a:cs typeface="Times New Roman" pitchFamily="18" charset="0"/>
              </a:rPr>
              <a:t>Φθα</a:t>
            </a:r>
            <a:endParaRPr lang="de-DE" sz="1400" b="1">
              <a:solidFill>
                <a:srgbClr val="FF99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5634" name="Text Box 36"/>
          <p:cNvSpPr txBox="1">
            <a:spLocks noChangeArrowheads="1"/>
          </p:cNvSpPr>
          <p:nvPr/>
        </p:nvSpPr>
        <p:spPr bwMode="auto">
          <a:xfrm>
            <a:off x="3419475" y="1125538"/>
            <a:ext cx="1290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400" b="1">
                <a:solidFill>
                  <a:srgbClr val="FF9900"/>
                </a:solidFill>
                <a:latin typeface="Microsoft Sans Serif" pitchFamily="34" charset="0"/>
                <a:cs typeface="Times New Roman" pitchFamily="18" charset="0"/>
              </a:rPr>
              <a:t>Άμμωνας-Ρα</a:t>
            </a:r>
            <a:endParaRPr lang="de-DE" sz="1400" b="1">
              <a:solidFill>
                <a:srgbClr val="FF99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5635" name="Text Box 37"/>
          <p:cNvSpPr txBox="1">
            <a:spLocks noChangeArrowheads="1"/>
          </p:cNvSpPr>
          <p:nvPr/>
        </p:nvSpPr>
        <p:spPr bwMode="auto">
          <a:xfrm>
            <a:off x="4500563" y="18288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400" b="1">
                <a:solidFill>
                  <a:srgbClr val="FF9900"/>
                </a:solidFill>
                <a:latin typeface="Microsoft Sans Serif" pitchFamily="34" charset="0"/>
                <a:cs typeface="Times New Roman" pitchFamily="18" charset="0"/>
              </a:rPr>
              <a:t>Ραμσής Β΄</a:t>
            </a:r>
            <a:endParaRPr lang="de-DE" sz="1400" b="1">
              <a:solidFill>
                <a:srgbClr val="FF99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5636" name="Text Box 38"/>
          <p:cNvSpPr txBox="1">
            <a:spLocks noChangeArrowheads="1"/>
          </p:cNvSpPr>
          <p:nvPr/>
        </p:nvSpPr>
        <p:spPr bwMode="auto">
          <a:xfrm>
            <a:off x="5435600" y="1752600"/>
            <a:ext cx="1246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400" b="1">
                <a:solidFill>
                  <a:srgbClr val="FF9900"/>
                </a:solidFill>
                <a:latin typeface="Microsoft Sans Serif" pitchFamily="34" charset="0"/>
                <a:cs typeface="Times New Roman" pitchFamily="18" charset="0"/>
              </a:rPr>
              <a:t>Ρα-Ωραχτύ</a:t>
            </a:r>
            <a:endParaRPr lang="de-DE" sz="1400" b="1">
              <a:solidFill>
                <a:srgbClr val="FF99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Η παρουσία του Ραμσή κατά μήκος του κεντρικού κλίτους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6627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7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8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9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0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56" name="Text Box 34"/>
          <p:cNvSpPr txBox="1">
            <a:spLocks noChangeArrowheads="1"/>
          </p:cNvSpPr>
          <p:nvPr/>
        </p:nvSpPr>
        <p:spPr bwMode="auto">
          <a:xfrm>
            <a:off x="4211638" y="620713"/>
            <a:ext cx="44958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>
                <a:latin typeface="Microsoft Sans Serif" pitchFamily="34" charset="0"/>
                <a:cs typeface="Times New Roman" pitchFamily="18" charset="0"/>
              </a:rPr>
              <a:t>Πρώιμη μορφή του βασιλικού ονόματος</a:t>
            </a:r>
            <a:r>
              <a:rPr lang="en-GB">
                <a:latin typeface="Microsoft Sans Serif" pitchFamily="34" charset="0"/>
                <a:cs typeface="Times New Roman" pitchFamily="18" charset="0"/>
              </a:rPr>
              <a:t>: </a:t>
            </a:r>
            <a:r>
              <a:rPr lang="en-GB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Ra-mss</a:t>
            </a:r>
            <a:r>
              <a:rPr lang="el-GR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 «</a:t>
            </a:r>
            <a:r>
              <a:rPr lang="el-GR" b="1">
                <a:solidFill>
                  <a:srgbClr val="FF9900"/>
                </a:solidFill>
                <a:latin typeface="Constantia" pitchFamily="18" charset="0"/>
                <a:cs typeface="Times New Roman" pitchFamily="18" charset="0"/>
              </a:rPr>
              <a:t>γεννηθείς από τον Ρα</a:t>
            </a:r>
            <a:r>
              <a:rPr lang="el-GR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»</a:t>
            </a:r>
            <a:endParaRPr lang="en-GB" b="1">
              <a:solidFill>
                <a:srgbClr val="FF9900"/>
              </a:solidFill>
              <a:latin typeface="Transliteratio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l-GR">
                <a:latin typeface="Microsoft Sans Serif" pitchFamily="34" charset="0"/>
                <a:cs typeface="Times New Roman" pitchFamily="18" charset="0"/>
              </a:rPr>
              <a:t>Ύστερη μορφή του ονόματος (21</a:t>
            </a:r>
            <a:r>
              <a:rPr lang="el-GR" baseline="30000">
                <a:latin typeface="Microsoft Sans Serif" pitchFamily="34" charset="0"/>
                <a:cs typeface="Times New Roman" pitchFamily="18" charset="0"/>
              </a:rPr>
              <a:t>ο</a:t>
            </a:r>
            <a:r>
              <a:rPr lang="el-GR">
                <a:latin typeface="Microsoft Sans Serif" pitchFamily="34" charset="0"/>
                <a:cs typeface="Times New Roman" pitchFamily="18" charset="0"/>
              </a:rPr>
              <a:t> έτος κ.εξ.)</a:t>
            </a:r>
            <a:r>
              <a:rPr lang="en-GB">
                <a:solidFill>
                  <a:srgbClr val="FF9900"/>
                </a:solidFill>
                <a:latin typeface="Microsoft Sans Serif" pitchFamily="34" charset="0"/>
                <a:cs typeface="Times New Roman" pitchFamily="18" charset="0"/>
              </a:rPr>
              <a:t>: </a:t>
            </a:r>
            <a:r>
              <a:rPr lang="en-GB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Ra-msj-sw</a:t>
            </a:r>
            <a:r>
              <a:rPr lang="el-GR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 «</a:t>
            </a:r>
            <a:r>
              <a:rPr lang="el-GR" b="1">
                <a:solidFill>
                  <a:srgbClr val="FF9900"/>
                </a:solidFill>
                <a:latin typeface="Constantia" pitchFamily="18" charset="0"/>
                <a:cs typeface="Times New Roman" pitchFamily="18" charset="0"/>
              </a:rPr>
              <a:t>αυτός ο γόνος του Ρα</a:t>
            </a:r>
            <a:r>
              <a:rPr lang="el-GR" b="1">
                <a:solidFill>
                  <a:srgbClr val="FF9900"/>
                </a:solidFill>
                <a:latin typeface="Transliteration" pitchFamily="18" charset="0"/>
                <a:cs typeface="Times New Roman" pitchFamily="18" charset="0"/>
              </a:rPr>
              <a:t>»</a:t>
            </a:r>
            <a:endParaRPr lang="en-GB" b="1">
              <a:solidFill>
                <a:srgbClr val="FF9900"/>
              </a:solidFill>
              <a:latin typeface="Transliteration" pitchFamily="18" charset="0"/>
              <a:cs typeface="Times New Roman" pitchFamily="18" charset="0"/>
            </a:endParaRPr>
          </a:p>
        </p:txBody>
      </p:sp>
      <p:pic>
        <p:nvPicPr>
          <p:cNvPr id="58403" name="Picture 35" descr="D:\Martina\ullmann\Nubische Tempel\Habil-Ausführung-Tempel\Abu Simbel\Bilder+Scans\0408008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00025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8" name="Oval 36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405" name="Line 37"/>
          <p:cNvSpPr>
            <a:spLocks noChangeShapeType="1"/>
          </p:cNvSpPr>
          <p:nvPr/>
        </p:nvSpPr>
        <p:spPr bwMode="auto">
          <a:xfrm flipV="1">
            <a:off x="1905000" y="2209800"/>
            <a:ext cx="7620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7" grpId="0" animBg="1"/>
      <p:bldP spid="58388" grpId="0" animBg="1"/>
      <p:bldP spid="58389" grpId="0" animBg="1"/>
      <p:bldP spid="58390" grpId="0" animBg="1"/>
      <p:bldP spid="5840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6200" y="0"/>
            <a:ext cx="403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Σύνδεση του Ραμσή με τον Άμμωνα-Ρα, τον Μιν και τη Μουτ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7651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5" name="Oval 17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7" name="Oval 19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1" name="Oval 23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9" name="Oval 31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80" name="Picture 33" descr="D:\Martina\ullmann\Nubische Tempel\Habil-Ausführung-Tempel\Abu Simbel\Bilder+Scans\0408008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1" name="Picture 34" descr="D:\Martina\ullmann\Nubische Tempel\Habil-Ausführung-Tempel\Abu Simbel\Bilder+Scans\04080091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2362200"/>
            <a:ext cx="33718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1" name="Picture 35" descr="D:\Martina\ullmann\Nubische Tempel\Habil-Ausführung-Tempel\Abu Simbel\Bilder+Scans\04080081-Ausschnit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70800" y="2540000"/>
            <a:ext cx="1473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2" name="Picture 36" descr="D:\Martina\ullmann\Nubische Tempel\Habil-Ausführung-Tempel\Abu Simbel\Bilder+Scans\04080091-Auschnit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2895600"/>
            <a:ext cx="2057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85" name="Line 38"/>
          <p:cNvSpPr>
            <a:spLocks noChangeShapeType="1"/>
          </p:cNvSpPr>
          <p:nvPr/>
        </p:nvSpPr>
        <p:spPr bwMode="auto">
          <a:xfrm flipV="1">
            <a:off x="1981200" y="1600200"/>
            <a:ext cx="22860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7686" name="Line 39"/>
          <p:cNvSpPr>
            <a:spLocks noChangeShapeType="1"/>
          </p:cNvSpPr>
          <p:nvPr/>
        </p:nvSpPr>
        <p:spPr bwMode="auto">
          <a:xfrm>
            <a:off x="2438400" y="2514600"/>
            <a:ext cx="1524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7086600" y="0"/>
            <a:ext cx="381000" cy="762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>
            <a:off x="3962400" y="2895600"/>
            <a:ext cx="381000" cy="685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152400" y="2895600"/>
            <a:ext cx="2057400" cy="3962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60" name="Rectangle 44"/>
          <p:cNvSpPr>
            <a:spLocks noChangeArrowheads="1"/>
          </p:cNvSpPr>
          <p:nvPr/>
        </p:nvSpPr>
        <p:spPr bwMode="auto">
          <a:xfrm>
            <a:off x="7696200" y="2514600"/>
            <a:ext cx="1447800" cy="4343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61" name="Line 45"/>
          <p:cNvSpPr>
            <a:spLocks noChangeShapeType="1"/>
          </p:cNvSpPr>
          <p:nvPr/>
        </p:nvSpPr>
        <p:spPr bwMode="auto">
          <a:xfrm>
            <a:off x="7467600" y="762000"/>
            <a:ext cx="228600" cy="1752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0462" name="Line 46"/>
          <p:cNvSpPr>
            <a:spLocks noChangeShapeType="1"/>
          </p:cNvSpPr>
          <p:nvPr/>
        </p:nvSpPr>
        <p:spPr bwMode="auto">
          <a:xfrm flipH="1">
            <a:off x="2209800" y="3581400"/>
            <a:ext cx="17526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6" grpId="0" animBg="1"/>
      <p:bldP spid="60457" grpId="0" animBg="1"/>
      <p:bldP spid="60458" grpId="0" animBg="1"/>
      <p:bldP spid="60460" grpId="0" animBg="1"/>
      <p:bldP spid="60461" grpId="0" animBg="1"/>
      <p:bldP spid="604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15888"/>
            <a:ext cx="403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Σύνδεση του Ραμσή με τον Ρα-Ωράχτι και την Ίσιδα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8675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4" name="Oval 22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00" name="Oval 28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04" name="Picture 34" descr="D:\Martina\ullmann\Nubische Tempel\Habil-Ausführung-Tempel\Abu Simbel\Bilder+Scans\04070066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2098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35" descr="D:\Martina\ullmann\Nubische Tempel\Habil-Ausführung-Tempel\Abu Simbel\Bilder+Scans\0407006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450" y="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0" name="Picture 36" descr="D:\Martina\ullmann\Nubische Tempel\Habil-Ausführung-Tempel\Abu Simbel\Bilder+Scans\04070066-Ausschnit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4613275"/>
            <a:ext cx="41148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1" name="Picture 37" descr="D:\Martina\ullmann\Nubische Tempel\Habil-Ausführung-Tempel\Abu Simbel\Bilder+Scans\04070067-Ausschnit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1981200"/>
            <a:ext cx="41148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8" name="Oval 38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09" name="Line 39"/>
          <p:cNvSpPr>
            <a:spLocks noChangeShapeType="1"/>
          </p:cNvSpPr>
          <p:nvPr/>
        </p:nvSpPr>
        <p:spPr bwMode="auto">
          <a:xfrm>
            <a:off x="1981200" y="2590800"/>
            <a:ext cx="5334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710" name="Line 40"/>
          <p:cNvSpPr>
            <a:spLocks noChangeShapeType="1"/>
          </p:cNvSpPr>
          <p:nvPr/>
        </p:nvSpPr>
        <p:spPr bwMode="auto">
          <a:xfrm flipV="1">
            <a:off x="2438400" y="1295400"/>
            <a:ext cx="342900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2505" name="Rectangle 41"/>
          <p:cNvSpPr>
            <a:spLocks noChangeArrowheads="1"/>
          </p:cNvSpPr>
          <p:nvPr/>
        </p:nvSpPr>
        <p:spPr bwMode="auto">
          <a:xfrm>
            <a:off x="6705600" y="685800"/>
            <a:ext cx="1295400" cy="533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07" name="Rectangle 43"/>
          <p:cNvSpPr>
            <a:spLocks noChangeArrowheads="1"/>
          </p:cNvSpPr>
          <p:nvPr/>
        </p:nvSpPr>
        <p:spPr bwMode="auto">
          <a:xfrm>
            <a:off x="5029200" y="1981200"/>
            <a:ext cx="4114800" cy="2362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08" name="Line 44"/>
          <p:cNvSpPr>
            <a:spLocks noChangeShapeType="1"/>
          </p:cNvSpPr>
          <p:nvPr/>
        </p:nvSpPr>
        <p:spPr bwMode="auto">
          <a:xfrm flipH="1">
            <a:off x="5791200" y="1219200"/>
            <a:ext cx="914400" cy="762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62509" name="Rectangle 45"/>
          <p:cNvSpPr>
            <a:spLocks noChangeArrowheads="1"/>
          </p:cNvSpPr>
          <p:nvPr/>
        </p:nvSpPr>
        <p:spPr bwMode="auto">
          <a:xfrm>
            <a:off x="3810000" y="3429000"/>
            <a:ext cx="1143000" cy="533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10" name="Rectangle 46"/>
          <p:cNvSpPr>
            <a:spLocks noChangeArrowheads="1"/>
          </p:cNvSpPr>
          <p:nvPr/>
        </p:nvSpPr>
        <p:spPr bwMode="auto">
          <a:xfrm>
            <a:off x="5029200" y="4648200"/>
            <a:ext cx="4114800" cy="2209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11" name="Line 47"/>
          <p:cNvSpPr>
            <a:spLocks noChangeShapeType="1"/>
          </p:cNvSpPr>
          <p:nvPr/>
        </p:nvSpPr>
        <p:spPr bwMode="auto">
          <a:xfrm>
            <a:off x="3810000" y="3962400"/>
            <a:ext cx="12192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5" grpId="0" animBg="1"/>
      <p:bldP spid="62507" grpId="0" animBg="1"/>
      <p:bldP spid="62508" grpId="0" animBg="1"/>
      <p:bldP spid="62509" grpId="0" animBg="1"/>
      <p:bldP spid="62510" grpId="0" animBg="1"/>
      <p:bldP spid="625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09600" y="0"/>
            <a:ext cx="7848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Ονόματα και ιδιότητες του θεοποιημένου Ραμσή στο 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Άμπου Σίμπελ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29699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5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6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7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8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9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0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1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2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3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4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5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6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7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8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9" name="Oval 33"/>
          <p:cNvSpPr>
            <a:spLocks noChangeArrowheads="1"/>
          </p:cNvSpPr>
          <p:nvPr/>
        </p:nvSpPr>
        <p:spPr bwMode="auto">
          <a:xfrm>
            <a:off x="1600200" y="23622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0" name="Oval 34"/>
          <p:cNvSpPr>
            <a:spLocks noChangeArrowheads="1"/>
          </p:cNvSpPr>
          <p:nvPr/>
        </p:nvSpPr>
        <p:spPr bwMode="auto">
          <a:xfrm>
            <a:off x="1447800" y="22098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1" name="Oval 35"/>
          <p:cNvSpPr>
            <a:spLocks noChangeArrowheads="1"/>
          </p:cNvSpPr>
          <p:nvPr/>
        </p:nvSpPr>
        <p:spPr bwMode="auto">
          <a:xfrm>
            <a:off x="1447800" y="2438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2" name="Oval 36"/>
          <p:cNvSpPr>
            <a:spLocks noChangeArrowheads="1"/>
          </p:cNvSpPr>
          <p:nvPr/>
        </p:nvSpPr>
        <p:spPr bwMode="auto">
          <a:xfrm>
            <a:off x="609600" y="22860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3" name="Oval 37"/>
          <p:cNvSpPr>
            <a:spLocks noChangeArrowheads="1"/>
          </p:cNvSpPr>
          <p:nvPr/>
        </p:nvSpPr>
        <p:spPr bwMode="auto">
          <a:xfrm>
            <a:off x="2971800" y="30480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4" name="Oval 38"/>
          <p:cNvSpPr>
            <a:spLocks noChangeArrowheads="1"/>
          </p:cNvSpPr>
          <p:nvPr/>
        </p:nvSpPr>
        <p:spPr bwMode="auto">
          <a:xfrm>
            <a:off x="2819400" y="26670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5" name="Oval 39"/>
          <p:cNvSpPr>
            <a:spLocks noChangeArrowheads="1"/>
          </p:cNvSpPr>
          <p:nvPr/>
        </p:nvSpPr>
        <p:spPr bwMode="auto">
          <a:xfrm>
            <a:off x="2971800" y="26670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6" name="Oval 40"/>
          <p:cNvSpPr>
            <a:spLocks noChangeArrowheads="1"/>
          </p:cNvSpPr>
          <p:nvPr/>
        </p:nvSpPr>
        <p:spPr bwMode="auto">
          <a:xfrm>
            <a:off x="2590800" y="23622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7" name="Oval 41"/>
          <p:cNvSpPr>
            <a:spLocks noChangeArrowheads="1"/>
          </p:cNvSpPr>
          <p:nvPr/>
        </p:nvSpPr>
        <p:spPr bwMode="auto">
          <a:xfrm>
            <a:off x="2590800" y="22098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8" name="Oval 42"/>
          <p:cNvSpPr>
            <a:spLocks noChangeArrowheads="1"/>
          </p:cNvSpPr>
          <p:nvPr/>
        </p:nvSpPr>
        <p:spPr bwMode="auto">
          <a:xfrm>
            <a:off x="2667000" y="20574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39" name="Oval 43"/>
          <p:cNvSpPr>
            <a:spLocks noChangeArrowheads="1"/>
          </p:cNvSpPr>
          <p:nvPr/>
        </p:nvSpPr>
        <p:spPr bwMode="auto">
          <a:xfrm>
            <a:off x="3352800" y="19812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0" name="Oval 44"/>
          <p:cNvSpPr>
            <a:spLocks noChangeArrowheads="1"/>
          </p:cNvSpPr>
          <p:nvPr/>
        </p:nvSpPr>
        <p:spPr bwMode="auto">
          <a:xfrm>
            <a:off x="3200400" y="22098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1" name="Oval 45"/>
          <p:cNvSpPr>
            <a:spLocks noChangeArrowheads="1"/>
          </p:cNvSpPr>
          <p:nvPr/>
        </p:nvSpPr>
        <p:spPr bwMode="auto">
          <a:xfrm>
            <a:off x="762000" y="47244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2" name="Oval 46"/>
          <p:cNvSpPr>
            <a:spLocks noChangeArrowheads="1"/>
          </p:cNvSpPr>
          <p:nvPr/>
        </p:nvSpPr>
        <p:spPr bwMode="auto">
          <a:xfrm>
            <a:off x="609600" y="46482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3" name="Oval 47"/>
          <p:cNvSpPr>
            <a:spLocks noChangeArrowheads="1"/>
          </p:cNvSpPr>
          <p:nvPr/>
        </p:nvSpPr>
        <p:spPr bwMode="auto">
          <a:xfrm>
            <a:off x="685800" y="44958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4" name="Oval 48"/>
          <p:cNvSpPr>
            <a:spLocks noChangeArrowheads="1"/>
          </p:cNvSpPr>
          <p:nvPr/>
        </p:nvSpPr>
        <p:spPr bwMode="auto">
          <a:xfrm>
            <a:off x="1981200" y="2438400"/>
            <a:ext cx="762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5" name="Text Box 49"/>
          <p:cNvSpPr txBox="1">
            <a:spLocks noChangeArrowheads="1"/>
          </p:cNvSpPr>
          <p:nvPr/>
        </p:nvSpPr>
        <p:spPr bwMode="auto">
          <a:xfrm>
            <a:off x="3995738" y="1341438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>
                <a:solidFill>
                  <a:srgbClr val="FF3300"/>
                </a:solidFill>
                <a:latin typeface="Microsoft Sans Serif" pitchFamily="34" charset="0"/>
                <a:cs typeface="Times New Roman" pitchFamily="18" charset="0"/>
              </a:rPr>
              <a:t>1. </a:t>
            </a:r>
            <a:r>
              <a:rPr lang="el-GR">
                <a:solidFill>
                  <a:srgbClr val="FF3300"/>
                </a:solidFill>
                <a:latin typeface="Microsoft Sans Serif" pitchFamily="34" charset="0"/>
                <a:cs typeface="Times New Roman" pitchFamily="18" charset="0"/>
              </a:rPr>
              <a:t>Έκφραση συγκεκριμένων θεϊκών χαρακτηριστικών μέσω επιθέτων και τίτλων που συνοδεύουν το βασιλικό όνομα και μαρτυρούν θεϊκές ιδιότητες</a:t>
            </a:r>
            <a:r>
              <a:rPr lang="en-GB">
                <a:solidFill>
                  <a:srgbClr val="FF3300"/>
                </a:solidFill>
                <a:latin typeface="Microsoft Sans Serif" pitchFamily="34" charset="0"/>
                <a:cs typeface="Times New Roman" pitchFamily="18" charset="0"/>
              </a:rPr>
              <a:t>. </a:t>
            </a:r>
            <a:endParaRPr lang="de-DE">
              <a:solidFill>
                <a:srgbClr val="FF33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29746" name="Text Box 54"/>
          <p:cNvSpPr txBox="1">
            <a:spLocks noChangeArrowheads="1"/>
          </p:cNvSpPr>
          <p:nvPr/>
        </p:nvSpPr>
        <p:spPr bwMode="auto">
          <a:xfrm>
            <a:off x="4038600" y="2971800"/>
            <a:ext cx="464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2. </a:t>
            </a:r>
            <a:r>
              <a:rPr lang="el-GR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Χρήση μόνο του βασιλικού ονόματος</a:t>
            </a:r>
            <a:r>
              <a:rPr lang="de-DE">
                <a:solidFill>
                  <a:srgbClr val="008000"/>
                </a:solidFill>
                <a:latin typeface="Microsoft Sans Serif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9747" name="Oval 55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64" name="Text Box 56"/>
          <p:cNvSpPr txBox="1">
            <a:spLocks noChangeArrowheads="1"/>
          </p:cNvSpPr>
          <p:nvPr/>
        </p:nvSpPr>
        <p:spPr bwMode="auto">
          <a:xfrm>
            <a:off x="4038600" y="3810000"/>
            <a:ext cx="472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3. Σε τρία στρατηγικά σημεία του ναού ο Ραμσής χαρακτηρίζεται ως</a:t>
            </a:r>
            <a:r>
              <a:rPr lang="de-DE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:</a:t>
            </a:r>
            <a:r>
              <a:rPr lang="el-GR">
                <a:solidFill>
                  <a:srgbClr val="FFCC00"/>
                </a:solidFill>
                <a:latin typeface="Microsoft Sans Serif" pitchFamily="34" charset="0"/>
                <a:cs typeface="Times New Roman" pitchFamily="18" charset="0"/>
              </a:rPr>
              <a:t> «Ραμσής Β΄, δοξασμένη καρδιά του Ρα, αγαπητός γόνος του Άμμωνα»</a:t>
            </a:r>
            <a:endParaRPr lang="de-DE">
              <a:solidFill>
                <a:srgbClr val="FFCC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68666" name="Text Box 58"/>
          <p:cNvSpPr txBox="1">
            <a:spLocks noChangeArrowheads="1"/>
          </p:cNvSpPr>
          <p:nvPr/>
        </p:nvSpPr>
        <p:spPr bwMode="auto">
          <a:xfrm>
            <a:off x="4038600" y="5287963"/>
            <a:ext cx="464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>
                <a:solidFill>
                  <a:srgbClr val="A50021"/>
                </a:solidFill>
                <a:latin typeface="Microsoft Sans Serif" pitchFamily="34" charset="0"/>
                <a:cs typeface="Times New Roman" pitchFamily="18" charset="0"/>
              </a:rPr>
              <a:t>4. Προσθήκη του επιθέτου: «Ραμσής Β΄, (αυτός) ο μεγάλος θεός»</a:t>
            </a:r>
            <a:endParaRPr lang="de-DE">
              <a:solidFill>
                <a:srgbClr val="A50021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64" grpId="0" autoUpdateAnimBg="0"/>
      <p:bldP spid="6866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:\Martina\ullmann\Nubische Tempel\Habil-Ausführung-Tempel\Abu Simbel\Bilder+Scans\0408000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D:\Martina\ullmann\Nubische Tempel\Habil-Ausführung-Tempel\Abu Simbel\Bilder+Scans\0408000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2438400" y="32004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600">
                <a:latin typeface="Microsoft Sans Serif" pitchFamily="34" charset="0"/>
                <a:cs typeface="Times New Roman" pitchFamily="18" charset="0"/>
              </a:rPr>
              <a:t>Ρα-Ωράχτι</a:t>
            </a:r>
            <a:endParaRPr lang="de-DE" sz="16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781800" y="3200400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600">
                <a:latin typeface="Microsoft Sans Serif" pitchFamily="34" charset="0"/>
                <a:cs typeface="Times New Roman" pitchFamily="18" charset="0"/>
              </a:rPr>
              <a:t>Ραμσής Β΄</a:t>
            </a:r>
            <a:endParaRPr lang="de-DE" sz="16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9750" y="620713"/>
            <a:ext cx="619283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600">
                <a:latin typeface="Microsoft Sans Serif" pitchFamily="34" charset="0"/>
                <a:cs typeface="Times New Roman" pitchFamily="18" charset="0"/>
              </a:rPr>
              <a:t>Παραλληλισμός του Ρ. με την γερακόμορφη απεικόνιση του ηλιακού θεού, Ρα-Ωραχτύ. Οικειοποίηση των ακόλουθων χαρακτηριστικών: </a:t>
            </a:r>
            <a:endParaRPr lang="en-GB" sz="1600">
              <a:latin typeface="Microsoft Sans Serif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sz="16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Ηλιακό δίσκο με την αποτρεπτική κόμπρα (ουρέους), και/ή. </a:t>
            </a:r>
            <a:endParaRPr lang="en-GB" sz="1600">
              <a:latin typeface="Microsoft Sans Serif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sz="16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Γερακόμορφο κεφάλι, και/ή </a:t>
            </a:r>
            <a:endParaRPr lang="en-GB" sz="1600">
              <a:latin typeface="Microsoft Sans Serif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 typeface="Symbol" pitchFamily="18" charset="2"/>
              <a:buChar char="·"/>
            </a:pPr>
            <a:r>
              <a:rPr lang="en-GB" sz="16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ημισέληνο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. </a:t>
            </a:r>
          </a:p>
          <a:p>
            <a:pPr algn="ctr"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l-GR" sz="1600">
                <a:latin typeface="Microsoft Sans Serif" pitchFamily="34" charset="0"/>
                <a:cs typeface="Times New Roman" pitchFamily="18" charset="0"/>
              </a:rPr>
              <a:t>Ο παραλληλισμός με τον γερακόμορφο ηλιακό θεό είναι εμφανής από την αρχή της εικονογράφησης και διακόσμησης του ναού</a:t>
            </a:r>
            <a:r>
              <a:rPr lang="de-DE" sz="1600">
                <a:latin typeface="Microsoft Sans Serif" pitchFamily="34" charset="0"/>
                <a:cs typeface="Times New Roman" pitchFamily="18" charset="0"/>
              </a:rPr>
              <a:t>.</a:t>
            </a:r>
            <a:endParaRPr lang="de-DE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2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Εικονογραφία του Ραμσή στο μεγάλο ναό του Άμπου Σίμπελ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D:\Martina\ullmann\Nubische Tempel\Habil-Ausführung-Tempel\Abu Simbel\Bilder+Scans\04080012-Ausschnit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62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9" descr="D:\Martina\ullmann\Nubische Tempel\Habil-Ausführung-Tempel\Abu Simbel\Bilder+Scans\04080147-Ausschnit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25538"/>
            <a:ext cx="3206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0" descr="D:\Martina\ullmann\Nubische Tempel\Vorträge\Bilder Pharao als Gott\Abu Simbel-RII mit Falkenkopf-Detai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200400"/>
            <a:ext cx="17033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2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Εικονογραφία του Ραμσή στο μεγάλο ναό του Άμπου Σίμπελ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32771" name="Picture 3" descr="D:\Martina\ullmann\Nubische Tempel\Habil-Ausführung-Tempel\Abu Simbel\Bilder+Scans\Publikation\GTempel-neu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380841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752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2438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2954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9144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2895600" y="4572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1905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2133600" y="4267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1905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1905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1905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2286000" y="3200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2286000" y="3429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2286000" y="2971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2286000" y="2743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1828800" y="3505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19050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8" name="Oval 20"/>
          <p:cNvSpPr>
            <a:spLocks noChangeArrowheads="1"/>
          </p:cNvSpPr>
          <p:nvPr/>
        </p:nvSpPr>
        <p:spPr bwMode="auto">
          <a:xfrm>
            <a:off x="2362200" y="2514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9" name="Oval 21"/>
          <p:cNvSpPr>
            <a:spLocks noChangeArrowheads="1"/>
          </p:cNvSpPr>
          <p:nvPr/>
        </p:nvSpPr>
        <p:spPr bwMode="auto">
          <a:xfrm>
            <a:off x="1828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0" name="Oval 22"/>
          <p:cNvSpPr>
            <a:spLocks noChangeArrowheads="1"/>
          </p:cNvSpPr>
          <p:nvPr/>
        </p:nvSpPr>
        <p:spPr bwMode="auto">
          <a:xfrm>
            <a:off x="2362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1" name="Oval 23"/>
          <p:cNvSpPr>
            <a:spLocks noChangeArrowheads="1"/>
          </p:cNvSpPr>
          <p:nvPr/>
        </p:nvSpPr>
        <p:spPr bwMode="auto">
          <a:xfrm>
            <a:off x="1905000" y="2286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2" name="Oval 24"/>
          <p:cNvSpPr>
            <a:spLocks noChangeArrowheads="1"/>
          </p:cNvSpPr>
          <p:nvPr/>
        </p:nvSpPr>
        <p:spPr bwMode="auto">
          <a:xfrm>
            <a:off x="21336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3" name="Oval 25"/>
          <p:cNvSpPr>
            <a:spLocks noChangeArrowheads="1"/>
          </p:cNvSpPr>
          <p:nvPr/>
        </p:nvSpPr>
        <p:spPr bwMode="auto">
          <a:xfrm>
            <a:off x="2438400" y="21336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24384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2133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1752600" y="1828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2133600" y="1600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8" name="Oval 30"/>
          <p:cNvSpPr>
            <a:spLocks noChangeArrowheads="1"/>
          </p:cNvSpPr>
          <p:nvPr/>
        </p:nvSpPr>
        <p:spPr bwMode="auto">
          <a:xfrm>
            <a:off x="2133600" y="1447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9" name="Oval 31"/>
          <p:cNvSpPr>
            <a:spLocks noChangeArrowheads="1"/>
          </p:cNvSpPr>
          <p:nvPr/>
        </p:nvSpPr>
        <p:spPr bwMode="auto">
          <a:xfrm>
            <a:off x="2133600" y="1295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2057400" y="1143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1" name="Oval 33"/>
          <p:cNvSpPr>
            <a:spLocks noChangeArrowheads="1"/>
          </p:cNvSpPr>
          <p:nvPr/>
        </p:nvSpPr>
        <p:spPr bwMode="auto">
          <a:xfrm>
            <a:off x="16002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2" name="Oval 34"/>
          <p:cNvSpPr>
            <a:spLocks noChangeArrowheads="1"/>
          </p:cNvSpPr>
          <p:nvPr/>
        </p:nvSpPr>
        <p:spPr bwMode="auto">
          <a:xfrm>
            <a:off x="1447800" y="2209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3" name="Oval 35"/>
          <p:cNvSpPr>
            <a:spLocks noChangeArrowheads="1"/>
          </p:cNvSpPr>
          <p:nvPr/>
        </p:nvSpPr>
        <p:spPr bwMode="auto">
          <a:xfrm>
            <a:off x="1447800" y="2438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4" name="Oval 36"/>
          <p:cNvSpPr>
            <a:spLocks noChangeArrowheads="1"/>
          </p:cNvSpPr>
          <p:nvPr/>
        </p:nvSpPr>
        <p:spPr bwMode="auto">
          <a:xfrm>
            <a:off x="609600" y="2286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5" name="Oval 37"/>
          <p:cNvSpPr>
            <a:spLocks noChangeArrowheads="1"/>
          </p:cNvSpPr>
          <p:nvPr/>
        </p:nvSpPr>
        <p:spPr bwMode="auto">
          <a:xfrm>
            <a:off x="2971800" y="3048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6" name="Oval 38"/>
          <p:cNvSpPr>
            <a:spLocks noChangeArrowheads="1"/>
          </p:cNvSpPr>
          <p:nvPr/>
        </p:nvSpPr>
        <p:spPr bwMode="auto">
          <a:xfrm>
            <a:off x="2819400" y="26670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7" name="Oval 39"/>
          <p:cNvSpPr>
            <a:spLocks noChangeArrowheads="1"/>
          </p:cNvSpPr>
          <p:nvPr/>
        </p:nvSpPr>
        <p:spPr bwMode="auto">
          <a:xfrm>
            <a:off x="2971800" y="26670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8" name="Oval 40"/>
          <p:cNvSpPr>
            <a:spLocks noChangeArrowheads="1"/>
          </p:cNvSpPr>
          <p:nvPr/>
        </p:nvSpPr>
        <p:spPr bwMode="auto">
          <a:xfrm>
            <a:off x="2590800" y="2362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09" name="Oval 41"/>
          <p:cNvSpPr>
            <a:spLocks noChangeArrowheads="1"/>
          </p:cNvSpPr>
          <p:nvPr/>
        </p:nvSpPr>
        <p:spPr bwMode="auto">
          <a:xfrm>
            <a:off x="2590800" y="2209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0" name="Oval 42"/>
          <p:cNvSpPr>
            <a:spLocks noChangeArrowheads="1"/>
          </p:cNvSpPr>
          <p:nvPr/>
        </p:nvSpPr>
        <p:spPr bwMode="auto">
          <a:xfrm>
            <a:off x="2667000" y="2057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1" name="Oval 43"/>
          <p:cNvSpPr>
            <a:spLocks noChangeArrowheads="1"/>
          </p:cNvSpPr>
          <p:nvPr/>
        </p:nvSpPr>
        <p:spPr bwMode="auto">
          <a:xfrm>
            <a:off x="3352800" y="19812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2" name="Oval 44"/>
          <p:cNvSpPr>
            <a:spLocks noChangeArrowheads="1"/>
          </p:cNvSpPr>
          <p:nvPr/>
        </p:nvSpPr>
        <p:spPr bwMode="auto">
          <a:xfrm>
            <a:off x="3200400" y="22098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3" name="Oval 45"/>
          <p:cNvSpPr>
            <a:spLocks noChangeArrowheads="1"/>
          </p:cNvSpPr>
          <p:nvPr/>
        </p:nvSpPr>
        <p:spPr bwMode="auto">
          <a:xfrm>
            <a:off x="762000" y="4724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4" name="Oval 46"/>
          <p:cNvSpPr>
            <a:spLocks noChangeArrowheads="1"/>
          </p:cNvSpPr>
          <p:nvPr/>
        </p:nvSpPr>
        <p:spPr bwMode="auto">
          <a:xfrm>
            <a:off x="609600" y="4648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5" name="Oval 47"/>
          <p:cNvSpPr>
            <a:spLocks noChangeArrowheads="1"/>
          </p:cNvSpPr>
          <p:nvPr/>
        </p:nvSpPr>
        <p:spPr bwMode="auto">
          <a:xfrm>
            <a:off x="685800" y="44958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6" name="Oval 48"/>
          <p:cNvSpPr>
            <a:spLocks noChangeArrowheads="1"/>
          </p:cNvSpPr>
          <p:nvPr/>
        </p:nvSpPr>
        <p:spPr bwMode="auto">
          <a:xfrm>
            <a:off x="1981200" y="2438400"/>
            <a:ext cx="762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7" name="Oval 49"/>
          <p:cNvSpPr>
            <a:spLocks noChangeArrowheads="1"/>
          </p:cNvSpPr>
          <p:nvPr/>
        </p:nvSpPr>
        <p:spPr bwMode="auto">
          <a:xfrm>
            <a:off x="2209800" y="1600200"/>
            <a:ext cx="762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4267200" y="12954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GB" sz="14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4140200" y="1268413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1600">
                <a:latin typeface="Microsoft Sans Serif" pitchFamily="34" charset="0"/>
                <a:cs typeface="Times New Roman" pitchFamily="18" charset="0"/>
              </a:rPr>
              <a:t>Εννέα φορές απεικονίζεται με γερακόμορφο κεφάλι που φέρει τον ηλιακό δίσκο κατά μήκος της κεντρικού κλίτους, όπως και στα περιφερειακά δωμάτια και στο επονομαζόμενο νότιο ναΐσκο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.</a:t>
            </a:r>
            <a:endParaRPr lang="de-DE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820" name="Picture 52" descr="D:\Martina\ullmann\Nubische Tempel\Habil-Ausführung-Tempel\Abu Simbel\Bilder+Scans\1009003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27432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21" name="Picture 55" descr="D:\Martina\ullmann\Nubische Tempel\Habil-Ausführung-Tempel\Abu Simbel\Bilder+Scans\04080004-Ausschnit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00475"/>
            <a:ext cx="40386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22" name="Line 56"/>
          <p:cNvSpPr>
            <a:spLocks noChangeShapeType="1"/>
          </p:cNvSpPr>
          <p:nvPr/>
        </p:nvSpPr>
        <p:spPr bwMode="auto">
          <a:xfrm>
            <a:off x="1981200" y="2362200"/>
            <a:ext cx="3962400" cy="1143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32823" name="Line 57"/>
          <p:cNvSpPr>
            <a:spLocks noChangeShapeType="1"/>
          </p:cNvSpPr>
          <p:nvPr/>
        </p:nvSpPr>
        <p:spPr bwMode="auto">
          <a:xfrm>
            <a:off x="3048000" y="3200400"/>
            <a:ext cx="9906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</a:t>
            </a:r>
            <a:r>
              <a:rPr lang="el-GR" sz="2400" b="1" smtClean="0"/>
              <a:t>Πανεπιστήμιο Αιγαίου</a:t>
            </a:r>
            <a:r>
              <a:rPr lang="el-GR" sz="2400" smtClean="0"/>
              <a:t>» </a:t>
            </a:r>
            <a:r>
              <a:rPr lang="el-GR" sz="2400" dirty="0" smtClean="0"/>
              <a:t>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24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sz="2000">
                <a:latin typeface="Microsoft Sans Serif" pitchFamily="34" charset="0"/>
                <a:cs typeface="Times New Roman" pitchFamily="18" charset="0"/>
              </a:rPr>
              <a:t>Χαρακτηριστικά και διαστάσεις της «θεοποίησης»</a:t>
            </a:r>
            <a:endParaRPr lang="de-DE" sz="20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8600" y="549275"/>
            <a:ext cx="3810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GB" sz="14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Ο Ραμσής ως θεός αποτελούσε από την αρχή αναπόσπαστο κομμάτι του θεολογικού χαρακτήρα του ναού στο Αμπού Σίμπελ</a:t>
            </a:r>
            <a:r>
              <a:rPr lang="de-DE">
                <a:latin typeface="Microsoft Sans Serif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8600" y="1752600"/>
            <a:ext cx="3810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GB" sz="14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Οι σημαντικότερες εκφράσεις αυτής της θεϊκής διάστασης του Φαραώ είναι τα κολοσσιαία αγάλματα στην πρόσοψη, οι οσιριακοί πεσσοί στην πρώτη υπόστυλη αίθουσα, το σύνολο των 4 αγαλμάτων στο άδυτο, και η βασιλική λατρευτική λέμβος. Αυτά τα θεολογικά στοιχεία είναι παρόντα στο ναό από την αρχή. </a:t>
            </a:r>
            <a:endParaRPr lang="de-DE" sz="1600">
              <a:latin typeface="Microsoft Sans Serif" pitchFamily="34" charset="0"/>
              <a:cs typeface="Times New Roman" pitchFamily="18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4079875"/>
            <a:ext cx="3810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 </a:t>
            </a:r>
            <a:r>
              <a:rPr lang="el-GR" sz="1600">
                <a:latin typeface="Microsoft Sans Serif" pitchFamily="34" charset="0"/>
                <a:cs typeface="Times New Roman" pitchFamily="18" charset="0"/>
              </a:rPr>
              <a:t>Η εξέλιξη που παρατηρείται κατά τη διάρκεια της βασιλείας του Ραμσή είναι μια αύξηση του αριθμού της θεϊκής παρουσίας του βασιλιά στο ναό</a:t>
            </a:r>
            <a:r>
              <a:rPr lang="en-GB" sz="1600">
                <a:latin typeface="Microsoft Sans Serif" pitchFamily="34" charset="0"/>
                <a:cs typeface="Times New Roman" pitchFamily="18" charset="0"/>
              </a:rPr>
              <a:t>.</a:t>
            </a:r>
            <a:r>
              <a:rPr lang="de-DE" sz="1600">
                <a:latin typeface="Microsoft Sans Serif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8600" y="5299075"/>
            <a:ext cx="3962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Symbol" pitchFamily="18" charset="2"/>
              <a:buChar char="·"/>
            </a:pPr>
            <a:r>
              <a:rPr lang="el-GR" sz="1600"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 Κατά συνέπεια, η έννοια της θεοποίσης πρέπει να θεωηρηθεί </a:t>
            </a:r>
            <a:r>
              <a:rPr lang="en-US" sz="1600"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ex oficio </a:t>
            </a:r>
            <a:r>
              <a:rPr lang="el-GR" sz="1600"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και όχι εξέλιξη που παρατηρείται στο συγκεκριμένο μόνο βασιλιά</a:t>
            </a:r>
            <a:r>
              <a:rPr lang="de-DE" sz="1600"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.</a:t>
            </a:r>
            <a:endParaRPr lang="el-GR" sz="1600">
              <a:latin typeface="Microsoft Sans Serif" pitchFamily="34" charset="0"/>
              <a:cs typeface="Times New Roman" pitchFamily="18" charset="0"/>
              <a:sym typeface="Symbol" pitchFamily="18" charset="2"/>
            </a:endParaRPr>
          </a:p>
          <a:p>
            <a:pPr algn="ctr" eaLnBrk="1" hangingPunct="1">
              <a:spcBef>
                <a:spcPct val="50000"/>
              </a:spcBef>
              <a:buFont typeface="Symbol" pitchFamily="18" charset="2"/>
              <a:buChar char="·"/>
            </a:pPr>
            <a:r>
              <a:rPr lang="el-GR" sz="1600"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1600" b="1" i="1">
                <a:solidFill>
                  <a:srgbClr val="C00000"/>
                </a:solidFill>
                <a:latin typeface="Microsoft Sans Serif" pitchFamily="34" charset="0"/>
                <a:cs typeface="Times New Roman" pitchFamily="18" charset="0"/>
                <a:sym typeface="Symbol" pitchFamily="18" charset="2"/>
              </a:rPr>
              <a:t>Προπαγάνδα; </a:t>
            </a:r>
            <a:endParaRPr lang="de-DE" sz="1600" b="1" i="1">
              <a:solidFill>
                <a:srgbClr val="C00000"/>
              </a:solidFill>
              <a:latin typeface="Microsoft Sans Serif" pitchFamily="34" charset="0"/>
              <a:cs typeface="Times New Roman" pitchFamily="18" charset="0"/>
            </a:endParaRPr>
          </a:p>
        </p:txBody>
      </p:sp>
      <p:pic>
        <p:nvPicPr>
          <p:cNvPr id="41992" name="Picture 8" descr="1009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533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D:\Martina\ullmann\Nubische Tempel\Habil-Ausführung-Tempel\Abu Simbel\Bilder+Scans\0408015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447800"/>
            <a:ext cx="23447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0407006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819400"/>
            <a:ext cx="31242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D:\Martina\ullmann\Nubische Tempel\Habil-Ausführung-Tempel\Abu Simbel\Bilder+Scans\0408009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8862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  <p:bldP spid="41989" grpId="0" autoUpdateAnimBg="0"/>
      <p:bldP spid="419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87800"/>
            <a:ext cx="8305800" cy="1457325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smtClean="0">
                <a:solidFill>
                  <a:srgbClr val="FF0000"/>
                </a:solidFill>
                <a:ea typeface="ＭＳ Ｐゴシック" pitchFamily="34" charset="-128"/>
              </a:rPr>
              <a:t>Μάθημα 7</a:t>
            </a:r>
            <a:endParaRPr lang="en-US" sz="4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l-GR" sz="4000" smtClean="0">
                <a:ea typeface="ＭＳ Ｐゴシック" pitchFamily="34" charset="-128"/>
              </a:rPr>
              <a:t>Μνημειακή αρχιτεκτονική</a:t>
            </a:r>
          </a:p>
          <a:p>
            <a:pPr eaLnBrk="1" hangingPunct="1">
              <a:defRPr/>
            </a:pPr>
            <a:r>
              <a:rPr lang="el-GR" sz="4000" smtClean="0">
                <a:ea typeface="ＭＳ Ｐゴシック" pitchFamily="34" charset="-128"/>
              </a:rPr>
              <a:t>&amp; πολιτική ιδεολογία ΙΙΙ</a:t>
            </a:r>
            <a:endParaRPr lang="en-US" sz="4000" smtClean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sz="360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sz="3600" smtClean="0">
                <a:ea typeface="ＭＳ Ｐゴシック" pitchFamily="34" charset="-128"/>
              </a:rPr>
              <a:t> </a:t>
            </a:r>
            <a:r>
              <a:rPr lang="en-US" sz="2800" smtClean="0">
                <a:ea typeface="ＭＳ Ｐゴシック" pitchFamily="34" charset="-128"/>
              </a:rPr>
              <a:t> </a:t>
            </a:r>
          </a:p>
          <a:p>
            <a:pPr eaLnBrk="1" hangingPunct="1">
              <a:defRPr/>
            </a:pPr>
            <a:r>
              <a:rPr lang="en-US" sz="2800" smtClean="0">
                <a:ea typeface="ＭＳ Ｐゴシック" pitchFamily="34" charset="-128"/>
              </a:rPr>
              <a:t> </a:t>
            </a:r>
            <a:r>
              <a:rPr lang="en-US" smtClean="0">
                <a:ea typeface="ＭＳ Ｐゴシック" pitchFamily="34" charset="-128"/>
              </a:rPr>
              <a:t> </a:t>
            </a:r>
            <a:endParaRPr lang="el-GR" smtClean="0"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05800" cy="2664296"/>
          </a:xfrm>
        </p:spPr>
        <p:txBody>
          <a:bodyPr/>
          <a:lstStyle/>
          <a:p>
            <a:pPr eaLnBrk="1" hangingPunct="1">
              <a:defRPr/>
            </a:pP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lang="el-GR" smtClean="0">
                <a:solidFill>
                  <a:srgbClr val="FFC000"/>
                </a:solidFill>
                <a:ea typeface="+mj-ea"/>
              </a:rPr>
              <a:t>ΑΙΓΥΠΤΙΑΚΗ ΡΧΑΙΟΛΟΓΙΑ Ι</a:t>
            </a:r>
            <a:br>
              <a:rPr lang="el-GR" smtClean="0">
                <a:solidFill>
                  <a:srgbClr val="FFC000"/>
                </a:solidFill>
                <a:ea typeface="+mj-ea"/>
              </a:rPr>
            </a:br>
            <a:r>
              <a:rPr lang="el-GR" smtClean="0">
                <a:solidFill>
                  <a:srgbClr val="FFC000"/>
                </a:solidFill>
                <a:ea typeface="+mj-ea"/>
              </a:rPr>
              <a:t>Τα μεγάλα Βασίλεια</a:t>
            </a:r>
            <a:endParaRPr lang="el-GR">
              <a:solidFill>
                <a:srgbClr val="FFC000"/>
              </a:solidFill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l-GR" b="1" smtClean="0">
                <a:solidFill>
                  <a:srgbClr val="FFC000"/>
                </a:solidFill>
                <a:latin typeface="Contentia"/>
                <a:ea typeface="+mj-ea"/>
                <a:cs typeface="Contentia"/>
              </a:rPr>
              <a:t>Πτυχές – περίοδοι </a:t>
            </a:r>
            <a:endParaRPr altLang="el-GR" b="1" smtClean="0">
              <a:solidFill>
                <a:srgbClr val="FFC000"/>
              </a:solidFill>
              <a:latin typeface="Contentia"/>
              <a:ea typeface="+mj-ea"/>
              <a:cs typeface="Contentia"/>
            </a:endParaRPr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>
          <a:xfrm>
            <a:off x="760413" y="2130425"/>
            <a:ext cx="8132762" cy="3314700"/>
          </a:xfrm>
        </p:spPr>
        <p:txBody>
          <a:bodyPr/>
          <a:lstStyle/>
          <a:p>
            <a:pPr eaLnBrk="1" hangingPunct="1"/>
            <a:r>
              <a:rPr lang="el-GR" sz="2800" smtClean="0">
                <a:ea typeface="ＭＳ Ｐゴシック" pitchFamily="34" charset="-128"/>
              </a:rPr>
              <a:t>Αρχαϊκή περίοδος: βασιλικό νεκροταφείο της Αβύδου &amp; η εδραίωση της μοναρχίας</a:t>
            </a:r>
          </a:p>
          <a:p>
            <a:pPr eaLnBrk="1" hangingPunct="1"/>
            <a:r>
              <a:rPr lang="el-GR" sz="2800" b="1" smtClean="0">
                <a:ea typeface="ＭＳ Ｐゴシック" pitchFamily="34" charset="-128"/>
              </a:rPr>
              <a:t>Παλαιό Βασίλειο: από</a:t>
            </a:r>
            <a:r>
              <a:rPr lang="en-US" sz="2800" b="1" smtClean="0">
                <a:ea typeface="ＭＳ Ｐゴシック" pitchFamily="34" charset="-128"/>
              </a:rPr>
              <a:t> </a:t>
            </a:r>
            <a:r>
              <a:rPr lang="el-GR" sz="2800" b="1" smtClean="0">
                <a:ea typeface="ＭＳ Ｐゴシック" pitchFamily="34" charset="-128"/>
              </a:rPr>
              <a:t>τη χθόνια στην ηλιακή πλευρά της μοναρχίας</a:t>
            </a:r>
          </a:p>
          <a:p>
            <a:pPr eaLnBrk="1" hangingPunct="1"/>
            <a:r>
              <a:rPr lang="el-GR" sz="2800" smtClean="0">
                <a:ea typeface="ＭＳ Ｐゴシック" pitchFamily="34" charset="-128"/>
              </a:rPr>
              <a:t>«Ναοί των εκατομμυρίων ετών»: εξέλιξη και συμβολισμός</a:t>
            </a:r>
          </a:p>
          <a:p>
            <a:pPr eaLnBrk="1" hangingPunct="1"/>
            <a:r>
              <a:rPr lang="el-GR" sz="2800" b="1" smtClean="0">
                <a:solidFill>
                  <a:srgbClr val="FF0000"/>
                </a:solidFill>
                <a:ea typeface="ＭＳ Ｐゴシック" pitchFamily="34" charset="-128"/>
              </a:rPr>
              <a:t>Θεοποίηση μοναρχών και πολιτική προπαγάνδα κατά το Νέο Βασίλειο</a:t>
            </a:r>
            <a:endParaRPr lang="el-GR" b="1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>
              <a:defRPr/>
            </a:pPr>
            <a:r>
              <a:rPr lang="el-GR" altLang="el-GR" b="1">
                <a:solidFill>
                  <a:srgbClr val="FFC000"/>
                </a:solidFill>
                <a:ea typeface="+mj-ea"/>
              </a:rPr>
              <a:t>Άξονες</a:t>
            </a:r>
            <a:endParaRPr altLang="el-GR" b="1">
              <a:solidFill>
                <a:srgbClr val="FFC000"/>
              </a:solidFill>
              <a:ea typeface="+mj-ea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59238" cy="4572000"/>
          </a:xfrm>
        </p:spPr>
        <p:txBody>
          <a:bodyPr/>
          <a:lstStyle/>
          <a:p>
            <a:pPr>
              <a:buFontTx/>
              <a:buNone/>
            </a:pPr>
            <a:r>
              <a:rPr lang="el-GR" smtClean="0">
                <a:solidFill>
                  <a:schemeClr val="bg1"/>
                </a:solidFill>
                <a:ea typeface="ＭＳ Ｐゴシック" pitchFamily="34" charset="-128"/>
              </a:rPr>
              <a:t>	  	</a:t>
            </a:r>
            <a:endParaRPr lang="en-US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455738" y="1700213"/>
            <a:ext cx="2082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Τελετουργία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250825" y="2852738"/>
            <a:ext cx="18430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/>
              <a:t>Καταλύτης</a:t>
            </a:r>
          </a:p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Μαγεία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216400" y="1700213"/>
            <a:ext cx="1651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Θεολογία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6596063" y="1700213"/>
            <a:ext cx="1000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Έθος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2955925" y="2852738"/>
            <a:ext cx="1725613" cy="892175"/>
          </a:xfrm>
          <a:prstGeom prst="rect">
            <a:avLst/>
          </a:prstGeom>
          <a:solidFill>
            <a:srgbClr val="FAFAB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400">
                <a:solidFill>
                  <a:schemeClr val="bg1"/>
                </a:solidFill>
              </a:rPr>
              <a:t>Εκφραστής</a:t>
            </a:r>
          </a:p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Φαραώ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323850" y="4494213"/>
            <a:ext cx="19383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>
                <a:solidFill>
                  <a:schemeClr val="bg1"/>
                </a:solidFill>
              </a:rPr>
              <a:t>Ιερή πράξη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2549525" y="4508500"/>
            <a:ext cx="2257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>
                <a:solidFill>
                  <a:schemeClr val="bg1"/>
                </a:solidFill>
              </a:rPr>
              <a:t>Θεϊκός λόγος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1476375" y="5589588"/>
            <a:ext cx="1666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Transliteration" pitchFamily="18" charset="0"/>
              </a:rPr>
              <a:t>HkA</a:t>
            </a:r>
            <a:r>
              <a:rPr lang="en-US" sz="2800">
                <a:solidFill>
                  <a:srgbClr val="FF0000"/>
                </a:solidFill>
              </a:rPr>
              <a:t> – </a:t>
            </a:r>
            <a:r>
              <a:rPr lang="en-US" sz="2800">
                <a:solidFill>
                  <a:srgbClr val="FF0000"/>
                </a:solidFill>
                <a:latin typeface="Transliteration" pitchFamily="18" charset="0"/>
              </a:rPr>
              <a:t>Axw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5076825" y="2914650"/>
            <a:ext cx="12080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800"/>
              <a:t>Τόπος</a:t>
            </a:r>
          </a:p>
          <a:p>
            <a:pPr algn="ctr" eaLnBrk="1" hangingPunct="1"/>
            <a:r>
              <a:rPr lang="el-GR" sz="2800">
                <a:solidFill>
                  <a:srgbClr val="FF0000"/>
                </a:solidFill>
              </a:rPr>
              <a:t>Ναός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 flipH="1">
            <a:off x="2916238" y="1341438"/>
            <a:ext cx="1295400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0" name="Line 15"/>
          <p:cNvSpPr>
            <a:spLocks noChangeShapeType="1"/>
          </p:cNvSpPr>
          <p:nvPr/>
        </p:nvSpPr>
        <p:spPr bwMode="auto">
          <a:xfrm>
            <a:off x="4211638" y="1341438"/>
            <a:ext cx="936625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1" name="Line 16"/>
          <p:cNvSpPr>
            <a:spLocks noChangeShapeType="1"/>
          </p:cNvSpPr>
          <p:nvPr/>
        </p:nvSpPr>
        <p:spPr bwMode="auto">
          <a:xfrm>
            <a:off x="4211638" y="1341438"/>
            <a:ext cx="2808287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2" name="Line 18"/>
          <p:cNvSpPr>
            <a:spLocks noChangeShapeType="1"/>
          </p:cNvSpPr>
          <p:nvPr/>
        </p:nvSpPr>
        <p:spPr bwMode="auto">
          <a:xfrm>
            <a:off x="2339975" y="2276475"/>
            <a:ext cx="1439863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3" name="Line 19"/>
          <p:cNvSpPr>
            <a:spLocks noChangeShapeType="1"/>
          </p:cNvSpPr>
          <p:nvPr/>
        </p:nvSpPr>
        <p:spPr bwMode="auto">
          <a:xfrm>
            <a:off x="2339975" y="2276475"/>
            <a:ext cx="3311525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4" name="Line 20"/>
          <p:cNvSpPr>
            <a:spLocks noChangeShapeType="1"/>
          </p:cNvSpPr>
          <p:nvPr/>
        </p:nvSpPr>
        <p:spPr bwMode="auto">
          <a:xfrm>
            <a:off x="1692275" y="4941888"/>
            <a:ext cx="647700" cy="5762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V="1">
            <a:off x="2339975" y="4868863"/>
            <a:ext cx="576263" cy="647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6" name="Line 22"/>
          <p:cNvSpPr>
            <a:spLocks noChangeShapeType="1"/>
          </p:cNvSpPr>
          <p:nvPr/>
        </p:nvSpPr>
        <p:spPr bwMode="auto">
          <a:xfrm flipV="1">
            <a:off x="125888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>
            <a:off x="1258888" y="4292600"/>
            <a:ext cx="20891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8" name="Line 24"/>
          <p:cNvSpPr>
            <a:spLocks noChangeShapeType="1"/>
          </p:cNvSpPr>
          <p:nvPr/>
        </p:nvSpPr>
        <p:spPr bwMode="auto">
          <a:xfrm>
            <a:off x="334803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39" name="Line 26"/>
          <p:cNvSpPr>
            <a:spLocks noChangeShapeType="1"/>
          </p:cNvSpPr>
          <p:nvPr/>
        </p:nvSpPr>
        <p:spPr bwMode="auto">
          <a:xfrm flipH="1">
            <a:off x="1187450" y="2276475"/>
            <a:ext cx="1152525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40" name="Line 27"/>
          <p:cNvSpPr>
            <a:spLocks noChangeShapeType="1"/>
          </p:cNvSpPr>
          <p:nvPr/>
        </p:nvSpPr>
        <p:spPr bwMode="auto">
          <a:xfrm>
            <a:off x="2339975" y="2276475"/>
            <a:ext cx="0" cy="20161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241" name="Line 28"/>
          <p:cNvSpPr>
            <a:spLocks noChangeShapeType="1"/>
          </p:cNvSpPr>
          <p:nvPr/>
        </p:nvSpPr>
        <p:spPr bwMode="auto">
          <a:xfrm flipV="1">
            <a:off x="6372225" y="3068638"/>
            <a:ext cx="863600" cy="2889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42" name="Line 29"/>
          <p:cNvSpPr>
            <a:spLocks noChangeShapeType="1"/>
          </p:cNvSpPr>
          <p:nvPr/>
        </p:nvSpPr>
        <p:spPr bwMode="auto">
          <a:xfrm>
            <a:off x="6372225" y="3357563"/>
            <a:ext cx="863600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43" name="Text Box 30"/>
          <p:cNvSpPr txBox="1">
            <a:spLocks noChangeArrowheads="1"/>
          </p:cNvSpPr>
          <p:nvPr/>
        </p:nvSpPr>
        <p:spPr bwMode="auto">
          <a:xfrm>
            <a:off x="7299325" y="2876550"/>
            <a:ext cx="176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000"/>
              <a:t>Θρησκευτικός</a:t>
            </a:r>
            <a:endParaRPr lang="en-US" sz="2000"/>
          </a:p>
        </p:txBody>
      </p:sp>
      <p:sp>
        <p:nvSpPr>
          <p:cNvPr id="9244" name="Text Box 31"/>
          <p:cNvSpPr txBox="1">
            <a:spLocks noChangeArrowheads="1"/>
          </p:cNvSpPr>
          <p:nvPr/>
        </p:nvSpPr>
        <p:spPr bwMode="auto">
          <a:xfrm>
            <a:off x="7380288" y="3597275"/>
            <a:ext cx="119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000"/>
              <a:t>Νεκρικός</a:t>
            </a:r>
            <a:endParaRPr lang="en-US" sz="2000"/>
          </a:p>
        </p:txBody>
      </p:sp>
      <p:sp>
        <p:nvSpPr>
          <p:cNvPr id="9245" name="AutoShape 32"/>
          <p:cNvSpPr>
            <a:spLocks noChangeArrowheads="1"/>
          </p:cNvSpPr>
          <p:nvPr/>
        </p:nvSpPr>
        <p:spPr bwMode="auto">
          <a:xfrm>
            <a:off x="4643438" y="5013325"/>
            <a:ext cx="1728787" cy="360363"/>
          </a:xfrm>
          <a:prstGeom prst="rightArrow">
            <a:avLst>
              <a:gd name="adj1" fmla="val 50000"/>
              <a:gd name="adj2" fmla="val 119934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/>
          </a:p>
        </p:txBody>
      </p:sp>
      <p:sp>
        <p:nvSpPr>
          <p:cNvPr id="9246" name="Text Box 33"/>
          <p:cNvSpPr txBox="1">
            <a:spLocks noChangeArrowheads="1"/>
          </p:cNvSpPr>
          <p:nvPr/>
        </p:nvSpPr>
        <p:spPr bwMode="auto">
          <a:xfrm>
            <a:off x="4859338" y="4687888"/>
            <a:ext cx="96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000">
                <a:solidFill>
                  <a:srgbClr val="FFFF00"/>
                </a:solidFill>
              </a:rPr>
              <a:t>Στόχος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9247" name="Line 34"/>
          <p:cNvSpPr>
            <a:spLocks noChangeShapeType="1"/>
          </p:cNvSpPr>
          <p:nvPr/>
        </p:nvSpPr>
        <p:spPr bwMode="auto">
          <a:xfrm>
            <a:off x="6443663" y="4579938"/>
            <a:ext cx="0" cy="1225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48" name="Line 35"/>
          <p:cNvSpPr>
            <a:spLocks noChangeShapeType="1"/>
          </p:cNvSpPr>
          <p:nvPr/>
        </p:nvSpPr>
        <p:spPr bwMode="auto">
          <a:xfrm>
            <a:off x="6443663" y="4581525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49" name="Line 36"/>
          <p:cNvSpPr>
            <a:spLocks noChangeShapeType="1"/>
          </p:cNvSpPr>
          <p:nvPr/>
        </p:nvSpPr>
        <p:spPr bwMode="auto">
          <a:xfrm>
            <a:off x="6443663" y="5805488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50" name="Text Box 37"/>
          <p:cNvSpPr txBox="1">
            <a:spLocks noChangeArrowheads="1"/>
          </p:cNvSpPr>
          <p:nvPr/>
        </p:nvSpPr>
        <p:spPr bwMode="auto">
          <a:xfrm>
            <a:off x="6753225" y="4335463"/>
            <a:ext cx="2139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400">
                <a:solidFill>
                  <a:srgbClr val="FF0000"/>
                </a:solidFill>
              </a:rPr>
              <a:t>Διατήρηση της</a:t>
            </a:r>
          </a:p>
          <a:p>
            <a:pPr algn="ctr" eaLnBrk="1" hangingPunct="1"/>
            <a:r>
              <a:rPr lang="el-GR" sz="2400">
                <a:solidFill>
                  <a:srgbClr val="FF0000"/>
                </a:solidFill>
              </a:rPr>
              <a:t>Μάατ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9251" name="Rectangle 38"/>
          <p:cNvSpPr>
            <a:spLocks noChangeArrowheads="1"/>
          </p:cNvSpPr>
          <p:nvPr/>
        </p:nvSpPr>
        <p:spPr bwMode="auto">
          <a:xfrm>
            <a:off x="6804025" y="4365625"/>
            <a:ext cx="2051050" cy="7921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/>
          </a:p>
        </p:txBody>
      </p:sp>
      <p:sp>
        <p:nvSpPr>
          <p:cNvPr id="9252" name="Text Box 39"/>
          <p:cNvSpPr txBox="1">
            <a:spLocks noChangeArrowheads="1"/>
          </p:cNvSpPr>
          <p:nvPr/>
        </p:nvSpPr>
        <p:spPr bwMode="auto">
          <a:xfrm>
            <a:off x="6713538" y="5613400"/>
            <a:ext cx="2201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sz="2400">
                <a:solidFill>
                  <a:srgbClr val="FF0000"/>
                </a:solidFill>
              </a:rPr>
              <a:t>Μεταμόρφωση</a:t>
            </a:r>
          </a:p>
          <a:p>
            <a:pPr algn="ctr" eaLnBrk="1" hangingPunct="1"/>
            <a:r>
              <a:rPr lang="el-GR" sz="2400">
                <a:solidFill>
                  <a:srgbClr val="FF0000"/>
                </a:solidFill>
              </a:rPr>
              <a:t>στο Ντουάτ 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9253" name="Rectangle 40"/>
          <p:cNvSpPr>
            <a:spLocks noChangeArrowheads="1"/>
          </p:cNvSpPr>
          <p:nvPr/>
        </p:nvSpPr>
        <p:spPr bwMode="auto">
          <a:xfrm>
            <a:off x="6804025" y="5661025"/>
            <a:ext cx="2051050" cy="7207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91136" y="116632"/>
            <a:ext cx="5105400" cy="838200"/>
          </a:xfrm>
        </p:spPr>
        <p:txBody>
          <a:bodyPr/>
          <a:lstStyle/>
          <a:p>
            <a:pPr algn="ctr">
              <a:defRPr/>
            </a:pPr>
            <a:r>
              <a:rPr lang="el-GR" altLang="el-GR" sz="3600" b="1">
                <a:solidFill>
                  <a:srgbClr val="FF9900"/>
                </a:solidFill>
                <a:ea typeface="+mj-ea"/>
              </a:rPr>
              <a:t>Ο ρόλος του Φαραώ</a:t>
            </a:r>
            <a:endParaRPr lang="en-GB" altLang="el-GR" sz="3600" b="1">
              <a:solidFill>
                <a:srgbClr val="FF9900"/>
              </a:solidFill>
              <a:ea typeface="+mj-ea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84313"/>
            <a:ext cx="47513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Θεμελιωτής και προστάτης του ναού</a:t>
            </a:r>
          </a:p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Υπηρέτης του θεού και εκφραστής των λατρευτικών ενεργειών  </a:t>
            </a:r>
            <a:endParaRPr lang="en-US" sz="2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Υπερασπιστής της ουράνιας και κοσμικής τάξης</a:t>
            </a:r>
          </a:p>
          <a:p>
            <a:pPr>
              <a:lnSpc>
                <a:spcPct val="90000"/>
              </a:lnSpc>
            </a:pPr>
            <a:r>
              <a:rPr lang="el-GR" sz="2400" i="1" smtClean="0">
                <a:ea typeface="ＭＳ Ｐゴシック" pitchFamily="34" charset="-128"/>
              </a:rPr>
              <a:t>Θεοπολιτικός</a:t>
            </a:r>
            <a:r>
              <a:rPr lang="el-GR" sz="2400" smtClean="0">
                <a:ea typeface="ＭＳ Ｐゴシック" pitchFamily="34" charset="-128"/>
              </a:rPr>
              <a:t> ρόλος</a:t>
            </a:r>
          </a:p>
          <a:p>
            <a:pPr>
              <a:lnSpc>
                <a:spcPct val="90000"/>
              </a:lnSpc>
            </a:pPr>
            <a:r>
              <a:rPr lang="el-GR" sz="2400" smtClean="0">
                <a:ea typeface="ＭＳ Ｐゴシック" pitchFamily="34" charset="-128"/>
              </a:rPr>
              <a:t>Τριπλός συμβολικός χαρακτήρας της αναπαράστασής του: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l-GR" sz="2400" b="1" i="1" smtClean="0">
                <a:solidFill>
                  <a:srgbClr val="FF0000"/>
                </a:solidFill>
                <a:ea typeface="ＭＳ Ｐゴシック" pitchFamily="34" charset="-128"/>
              </a:rPr>
              <a:t>	εικονικός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l-GR" sz="2400" b="1" i="1" smtClean="0">
                <a:solidFill>
                  <a:srgbClr val="FF0000"/>
                </a:solidFill>
                <a:ea typeface="ＭＳ Ｐゴシック" pitchFamily="34" charset="-128"/>
              </a:rPr>
              <a:t>πραγματικός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l-GR" sz="2400" b="1" i="1" smtClean="0">
                <a:solidFill>
                  <a:srgbClr val="FF0000"/>
                </a:solidFill>
                <a:ea typeface="ＭＳ Ｐゴシック" pitchFamily="34" charset="-128"/>
              </a:rPr>
              <a:t>		</a:t>
            </a:r>
            <a:r>
              <a:rPr lang="en-GB" sz="2400" b="1" i="1" smtClean="0">
                <a:solidFill>
                  <a:srgbClr val="FF0000"/>
                </a:solidFill>
                <a:ea typeface="ＭＳ Ｐゴシック" pitchFamily="34" charset="-128"/>
              </a:rPr>
              <a:t>    </a:t>
            </a:r>
            <a:r>
              <a:rPr lang="el-GR" sz="2400" b="1" i="1" smtClean="0">
                <a:solidFill>
                  <a:srgbClr val="FF0000"/>
                </a:solidFill>
                <a:ea typeface="ＭＳ Ｐゴシック" pitchFamily="34" charset="-128"/>
              </a:rPr>
              <a:t>	συμβολικός</a:t>
            </a:r>
            <a:r>
              <a:rPr lang="el-GR" sz="2400" smtClean="0">
                <a:ea typeface="ＭＳ Ｐゴシック" pitchFamily="34" charset="-128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10244" name="Picture 3" descr="bahri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19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620713"/>
            <a:ext cx="84978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b="1">
                <a:solidFill>
                  <a:srgbClr val="FF0000"/>
                </a:solidFill>
              </a:rPr>
              <a:t>«Ο Ρα τοποθέτησε τον βασιλιά στη γη των ανθρώπων ες αεί, με σκοπό να κρίνει την ανθρωπότητα, να ικανοποιεί τους θεούς, να δημιουργεί τη Μάατ και να αποτρέπει την ισφέτ»</a:t>
            </a:r>
          </a:p>
          <a:p>
            <a:pPr algn="r" eaLnBrk="1" hangingPunct="1"/>
            <a:r>
              <a:rPr lang="en-GB"/>
              <a:t> </a:t>
            </a:r>
            <a:r>
              <a:rPr lang="en-GB" altLang="en-US" i="1"/>
              <a:t>“</a:t>
            </a:r>
            <a:r>
              <a:rPr lang="el-GR" altLang="ja-JP" i="1"/>
              <a:t>Ο βασιλιάς ως ιερέας του ήλιου</a:t>
            </a:r>
            <a:r>
              <a:rPr lang="en-GB" altLang="en-US" i="1"/>
              <a:t>”</a:t>
            </a:r>
            <a:r>
              <a:rPr lang="en-GB" altLang="ja-JP"/>
              <a:t> </a:t>
            </a:r>
          </a:p>
          <a:p>
            <a:pPr algn="ctr" eaLnBrk="1" hangingPunct="1"/>
            <a:endParaRPr lang="en-GB"/>
          </a:p>
          <a:p>
            <a:pPr algn="ctr" eaLnBrk="1" hangingPunct="1"/>
            <a:endParaRPr lang="en-GB"/>
          </a:p>
          <a:p>
            <a:pPr algn="ctr" eaLnBrk="1" hangingPunct="1"/>
            <a:r>
              <a:rPr lang="el-GR" b="1"/>
              <a:t>Ο ρόλος του βασιλιά</a:t>
            </a:r>
            <a:r>
              <a:rPr lang="en-GB" b="1"/>
              <a:t>:</a:t>
            </a:r>
          </a:p>
          <a:p>
            <a:pPr algn="ctr" eaLnBrk="1" hangingPunct="1"/>
            <a:endParaRPr lang="en-GB"/>
          </a:p>
          <a:p>
            <a:pPr algn="ctr" eaLnBrk="1" hangingPunct="1"/>
            <a:r>
              <a:rPr lang="de-DE" b="1" i="1">
                <a:solidFill>
                  <a:srgbClr val="FF0000"/>
                </a:solidFill>
              </a:rPr>
              <a:t>sḫpr </a:t>
            </a:r>
            <a:r>
              <a:rPr lang="en-US" b="1" i="1">
                <a:solidFill>
                  <a:srgbClr val="FF0000"/>
                </a:solidFill>
              </a:rPr>
              <a:t>m</a:t>
            </a:r>
            <a:r>
              <a:rPr lang="de-DE" b="1" i="1">
                <a:solidFill>
                  <a:srgbClr val="FF0000"/>
                </a:solidFill>
              </a:rPr>
              <a:t>3ˁt</a:t>
            </a:r>
            <a:r>
              <a:rPr lang="de-DE" b="1">
                <a:solidFill>
                  <a:srgbClr val="FF0000"/>
                </a:solidFill>
              </a:rPr>
              <a:t> </a:t>
            </a:r>
            <a:r>
              <a:rPr lang="de-DE"/>
              <a:t> 				</a:t>
            </a:r>
            <a:r>
              <a:rPr lang="de-DE" b="1" i="1">
                <a:solidFill>
                  <a:srgbClr val="FF0000"/>
                </a:solidFill>
              </a:rPr>
              <a:t>sḥtm jsf.t</a:t>
            </a:r>
          </a:p>
          <a:p>
            <a:pPr algn="ctr" eaLnBrk="1" hangingPunct="1"/>
            <a:r>
              <a:rPr lang="el-GR"/>
              <a:t>Δημιουργεί τη μάατ</a:t>
            </a:r>
            <a:r>
              <a:rPr lang="de-DE"/>
              <a:t>			</a:t>
            </a:r>
            <a:r>
              <a:rPr lang="el-GR"/>
              <a:t>εξορκίζει την ισφέτ</a:t>
            </a:r>
            <a:endParaRPr lang="de-DE"/>
          </a:p>
          <a:p>
            <a:pPr algn="ctr" eaLnBrk="1" hangingPunct="1"/>
            <a:endParaRPr lang="el-GR"/>
          </a:p>
          <a:p>
            <a:pPr algn="ctr" eaLnBrk="1" hangingPunct="1"/>
            <a:endParaRPr lang="el-GR" i="1"/>
          </a:p>
          <a:p>
            <a:pPr algn="just" eaLnBrk="1" hangingPunct="1"/>
            <a:r>
              <a:rPr lang="el-GR" i="1"/>
              <a:t>		</a:t>
            </a:r>
          </a:p>
          <a:p>
            <a:pPr algn="just" eaLnBrk="1" hangingPunct="1"/>
            <a:r>
              <a:rPr lang="el-GR" i="1"/>
              <a:t>		</a:t>
            </a:r>
            <a:r>
              <a:rPr lang="de-DE" i="1">
                <a:solidFill>
                  <a:srgbClr val="FF0000"/>
                </a:solidFill>
              </a:rPr>
              <a:t>sḥtp n</a:t>
            </a:r>
            <a:r>
              <a:rPr lang="de-DE" i="1" u="sng">
                <a:solidFill>
                  <a:srgbClr val="FF0000"/>
                </a:solidFill>
              </a:rPr>
              <a:t>t</a:t>
            </a:r>
            <a:r>
              <a:rPr lang="de-DE" i="1">
                <a:solidFill>
                  <a:srgbClr val="FF0000"/>
                </a:solidFill>
              </a:rPr>
              <a:t>rw</a:t>
            </a:r>
            <a:r>
              <a:rPr lang="de-DE" i="1"/>
              <a:t>  		</a:t>
            </a:r>
            <a:r>
              <a:rPr lang="de-DE" i="1">
                <a:solidFill>
                  <a:srgbClr val="FF0000"/>
                </a:solidFill>
              </a:rPr>
              <a:t>w</a:t>
            </a:r>
            <a:r>
              <a:rPr lang="de-DE" i="1" u="sng">
                <a:solidFill>
                  <a:srgbClr val="FF0000"/>
                </a:solidFill>
              </a:rPr>
              <a:t>d</a:t>
            </a:r>
            <a:r>
              <a:rPr lang="de-DE" i="1">
                <a:solidFill>
                  <a:srgbClr val="FF0000"/>
                </a:solidFill>
              </a:rPr>
              <a:t>ˁ rm</a:t>
            </a:r>
            <a:r>
              <a:rPr lang="de-DE" i="1" u="sng">
                <a:solidFill>
                  <a:srgbClr val="FF0000"/>
                </a:solidFill>
              </a:rPr>
              <a:t>t</a:t>
            </a:r>
            <a:r>
              <a:rPr lang="de-DE" i="1">
                <a:solidFill>
                  <a:srgbClr val="FF0000"/>
                </a:solidFill>
              </a:rPr>
              <a:t>w</a:t>
            </a:r>
          </a:p>
          <a:p>
            <a:pPr algn="just" eaLnBrk="1" hangingPunct="1"/>
            <a:r>
              <a:rPr lang="el-GR"/>
              <a:t>		να ικανοποιεί του θεούς</a:t>
            </a:r>
            <a:r>
              <a:rPr lang="de-DE"/>
              <a:t>	</a:t>
            </a:r>
            <a:r>
              <a:rPr lang="el-GR"/>
              <a:t>να κρίνει την ανθρωπότητα</a:t>
            </a:r>
            <a:endParaRPr lang="de-DE"/>
          </a:p>
          <a:p>
            <a:pPr algn="ctr" eaLnBrk="1" hangingPunct="1"/>
            <a:endParaRPr lang="de-DE"/>
          </a:p>
          <a:p>
            <a:pPr algn="ctr" eaLnBrk="1" hangingPunct="1"/>
            <a:r>
              <a:rPr lang="de-DE"/>
              <a:t>		</a:t>
            </a:r>
          </a:p>
          <a:p>
            <a:pPr algn="just" eaLnBrk="1" hangingPunct="1"/>
            <a:r>
              <a:rPr lang="el-GR" i="1"/>
              <a:t>		</a:t>
            </a:r>
          </a:p>
          <a:p>
            <a:pPr algn="just" eaLnBrk="1" hangingPunct="1"/>
            <a:r>
              <a:rPr lang="el-GR" i="1"/>
              <a:t>		</a:t>
            </a:r>
            <a:r>
              <a:rPr lang="de-DE" i="1">
                <a:solidFill>
                  <a:srgbClr val="FF0000"/>
                </a:solidFill>
              </a:rPr>
              <a:t>r</a:t>
            </a:r>
            <a:r>
              <a:rPr lang="de-DE" i="1" u="sng">
                <a:solidFill>
                  <a:srgbClr val="FF0000"/>
                </a:solidFill>
              </a:rPr>
              <a:t>d</a:t>
            </a:r>
            <a:r>
              <a:rPr lang="de-DE" i="1">
                <a:solidFill>
                  <a:srgbClr val="FF0000"/>
                </a:solidFill>
              </a:rPr>
              <a:t>j  ḥtpw-n</a:t>
            </a:r>
            <a:r>
              <a:rPr lang="de-DE" i="1" u="sng">
                <a:solidFill>
                  <a:srgbClr val="FF0000"/>
                </a:solidFill>
              </a:rPr>
              <a:t>t</a:t>
            </a:r>
            <a:r>
              <a:rPr lang="de-DE" i="1">
                <a:solidFill>
                  <a:srgbClr val="FF0000"/>
                </a:solidFill>
              </a:rPr>
              <a:t>r n n</a:t>
            </a:r>
            <a:r>
              <a:rPr lang="de-DE" i="1" u="sng">
                <a:solidFill>
                  <a:srgbClr val="FF0000"/>
                </a:solidFill>
              </a:rPr>
              <a:t>t</a:t>
            </a:r>
            <a:r>
              <a:rPr lang="de-DE" i="1">
                <a:solidFill>
                  <a:srgbClr val="FF0000"/>
                </a:solidFill>
              </a:rPr>
              <a:t>rw</a:t>
            </a:r>
            <a:r>
              <a:rPr lang="de-DE" i="1"/>
              <a:t>       </a:t>
            </a:r>
            <a:r>
              <a:rPr lang="de-DE" i="1">
                <a:solidFill>
                  <a:srgbClr val="FF0000"/>
                </a:solidFill>
              </a:rPr>
              <a:t>prt-ḫrw n 3ḫw</a:t>
            </a:r>
            <a:r>
              <a:rPr lang="de-DE" i="1"/>
              <a:t> </a:t>
            </a:r>
          </a:p>
          <a:p>
            <a:pPr algn="just" eaLnBrk="1" hangingPunct="1"/>
            <a:r>
              <a:rPr lang="el-GR"/>
              <a:t>		να δίνει προσφορές </a:t>
            </a:r>
            <a:r>
              <a:rPr lang="de-DE"/>
              <a:t>   </a:t>
            </a:r>
            <a:r>
              <a:rPr lang="el-GR"/>
              <a:t>και νεκρικές προσφορές</a:t>
            </a:r>
            <a:endParaRPr lang="de-DE"/>
          </a:p>
          <a:p>
            <a:pPr algn="just" eaLnBrk="1" hangingPunct="1"/>
            <a:r>
              <a:rPr lang="el-GR"/>
              <a:t>		στους θεούς</a:t>
            </a:r>
            <a:r>
              <a:rPr lang="de-DE"/>
              <a:t>               </a:t>
            </a:r>
            <a:r>
              <a:rPr lang="el-GR"/>
              <a:t> στους ευλογημένους νεκρούς</a:t>
            </a:r>
            <a:endParaRPr lang="de-DE"/>
          </a:p>
          <a:p>
            <a:pPr algn="ctr"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2628900" y="35734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628900" y="3573463"/>
            <a:ext cx="2735263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2700338" y="48688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2700338" y="4868863"/>
            <a:ext cx="2663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'a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-36513"/>
            <a:ext cx="6313488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8487</TotalTime>
  <Words>866</Words>
  <Application>Microsoft Macintosh PowerPoint</Application>
  <PresentationFormat>On-screen Show (4:3)</PresentationFormat>
  <Paragraphs>157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ＭＳ Ｐゴシック</vt:lpstr>
      <vt:lpstr>Constantia</vt:lpstr>
      <vt:lpstr>Wingdings 2</vt:lpstr>
      <vt:lpstr>Times New Roman</vt:lpstr>
      <vt:lpstr>Times New Roman Greek</vt:lpstr>
      <vt:lpstr>Transliteration</vt:lpstr>
      <vt:lpstr>Wingdings</vt:lpstr>
      <vt:lpstr>Microsoft Sans Serif</vt:lpstr>
      <vt:lpstr>Symbol</vt:lpstr>
      <vt:lpstr>Paper</vt:lpstr>
      <vt:lpstr>Office Theme</vt:lpstr>
      <vt:lpstr>Αιγυπτιακή Αρχαιολογία 1: Τα μεγάλα βασίλεια</vt:lpstr>
      <vt:lpstr>Άδειες Χρήσης</vt:lpstr>
      <vt:lpstr>Χρηματοδότηση</vt:lpstr>
      <vt:lpstr>     ΑΙΓΥΠΤΙΑΚΗ ΡΧΑΙΟΛΟΓΙΑ Ι Τα μεγάλα Βασίλεια</vt:lpstr>
      <vt:lpstr>Πτυχές – περίοδοι </vt:lpstr>
      <vt:lpstr>Άξονες</vt:lpstr>
      <vt:lpstr>Ο ρόλος του Φαραώ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U.A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Mediterranean Studies University of the Aegean</dc:title>
  <dc:creator>Panagiotis Kousoulis</dc:creator>
  <cp:lastModifiedBy>Μίνα</cp:lastModifiedBy>
  <cp:revision>292</cp:revision>
  <dcterms:created xsi:type="dcterms:W3CDTF">2002-10-06T20:22:01Z</dcterms:created>
  <dcterms:modified xsi:type="dcterms:W3CDTF">2015-07-15T21:15:22Z</dcterms:modified>
</cp:coreProperties>
</file>