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1" r:id="rId26"/>
    <p:sldId id="282" r:id="rId27"/>
    <p:sldId id="283" r:id="rId28"/>
    <p:sldId id="284" r:id="rId29"/>
    <p:sldId id="286" r:id="rId30"/>
    <p:sldId id="287" r:id="rId31"/>
    <p:sldId id="288" r:id="rId32"/>
    <p:sldId id="289" r:id="rId33"/>
    <p:sldId id="290" r:id="rId34"/>
    <p:sldId id="291" r:id="rId35"/>
    <p:sldId id="292" r:id="rId36"/>
    <p:sldId id="293" r:id="rId37"/>
    <p:sldId id="294" r:id="rId38"/>
    <p:sldId id="295" r:id="rId39"/>
    <p:sldId id="296" r:id="rId40"/>
    <p:sldId id="297" r:id="rId41"/>
    <p:sldId id="298" r:id="rId42"/>
    <p:sldId id="303" r:id="rId43"/>
    <p:sldId id="302" r:id="rId44"/>
    <p:sldId id="301" r:id="rId45"/>
    <p:sldId id="304" r:id="rId46"/>
    <p:sldId id="306" r:id="rId47"/>
    <p:sldId id="305" r:id="rId48"/>
    <p:sldId id="307" r:id="rId49"/>
    <p:sldId id="308" r:id="rId50"/>
    <p:sldId id="309" r:id="rId51"/>
    <p:sldId id="311" r:id="rId52"/>
    <p:sldId id="310" r:id="rId5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6" autoAdjust="0"/>
    <p:restoredTop sz="94660"/>
  </p:normalViewPr>
  <p:slideViewPr>
    <p:cSldViewPr snapToGrid="0">
      <p:cViewPr varScale="1">
        <p:scale>
          <a:sx n="102" d="100"/>
          <a:sy n="102" d="100"/>
        </p:scale>
        <p:origin x="138" y="28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κεφαλίδας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Θέση ημερομηνίας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FCF256E-6B3F-4332-98E4-24F6150809A0}" type="datetimeFigureOut">
              <a:rPr lang="en-US" smtClean="0"/>
              <a:t>2/16/2021</a:t>
            </a:fld>
            <a:endParaRPr lang="en-US"/>
          </a:p>
        </p:txBody>
      </p:sp>
      <p:sp>
        <p:nvSpPr>
          <p:cNvPr id="4" name="Θέση εικόνας διαφάνειας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Θέση σημειώσεων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6" name="Θέση υποσέλιδου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Θέση αριθμού διαφάνειας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3DE1F34-D2CC-4853-8B07-9958B39F10FA}" type="slidenum">
              <a:rPr lang="en-US" smtClean="0"/>
              <a:t>‹#›</a:t>
            </a:fld>
            <a:endParaRPr lang="en-US"/>
          </a:p>
        </p:txBody>
      </p:sp>
    </p:spTree>
    <p:extLst>
      <p:ext uri="{BB962C8B-B14F-4D97-AF65-F5344CB8AC3E}">
        <p14:creationId xmlns:p14="http://schemas.microsoft.com/office/powerpoint/2010/main" val="17158973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D745A4A-F281-45AD-B24D-96EA2D89493E}" type="slidenum">
              <a:rPr lang="en-US" altLang="en-US" sz="1300"/>
              <a:pPr eaLnBrk="1" hangingPunct="1"/>
              <a:t>25</a:t>
            </a:fld>
            <a:endParaRPr lang="en-US" altLang="en-US" sz="1300"/>
          </a:p>
        </p:txBody>
      </p:sp>
      <p:sp>
        <p:nvSpPr>
          <p:cNvPr id="84995" name="Rectangle 2"/>
          <p:cNvSpPr>
            <a:spLocks noGrp="1" noRot="1" noChangeAspect="1" noChangeArrowheads="1" noTextEdit="1"/>
          </p:cNvSpPr>
          <p:nvPr>
            <p:ph type="sldImg"/>
          </p:nvPr>
        </p:nvSpPr>
        <p:spPr>
          <a:ln/>
        </p:spPr>
      </p:sp>
      <p:sp>
        <p:nvSpPr>
          <p:cNvPr id="849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803300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45B1DEC-664D-458E-B9A0-344EF8C843CB}" type="slidenum">
              <a:rPr lang="en-US" altLang="en-US" sz="1300"/>
              <a:pPr eaLnBrk="1" hangingPunct="1"/>
              <a:t>34</a:t>
            </a:fld>
            <a:endParaRPr lang="en-US" altLang="en-US" sz="1300"/>
          </a:p>
        </p:txBody>
      </p:sp>
      <p:sp>
        <p:nvSpPr>
          <p:cNvPr id="94211" name="Rectangle 2"/>
          <p:cNvSpPr>
            <a:spLocks noGrp="1" noRot="1" noChangeAspect="1" noChangeArrowheads="1" noTextEdit="1"/>
          </p:cNvSpPr>
          <p:nvPr>
            <p:ph type="sldImg"/>
          </p:nvPr>
        </p:nvSpPr>
        <p:spPr>
          <a:ln/>
        </p:spPr>
      </p:sp>
      <p:sp>
        <p:nvSpPr>
          <p:cNvPr id="9421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510602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91C0E031-FF67-4B42-9064-C233672B7024}" type="slidenum">
              <a:rPr lang="en-US" altLang="en-US" sz="1300"/>
              <a:pPr eaLnBrk="1" hangingPunct="1"/>
              <a:t>35</a:t>
            </a:fld>
            <a:endParaRPr lang="en-US" altLang="en-US" sz="1300"/>
          </a:p>
        </p:txBody>
      </p:sp>
      <p:sp>
        <p:nvSpPr>
          <p:cNvPr id="95235" name="Rectangle 2"/>
          <p:cNvSpPr>
            <a:spLocks noGrp="1" noRot="1" noChangeAspect="1" noChangeArrowheads="1" noTextEdit="1"/>
          </p:cNvSpPr>
          <p:nvPr>
            <p:ph type="sldImg"/>
          </p:nvPr>
        </p:nvSpPr>
        <p:spPr>
          <a:ln/>
        </p:spPr>
      </p:sp>
      <p:sp>
        <p:nvSpPr>
          <p:cNvPr id="952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645074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BF27751-6D96-4683-AA59-16B4B87B708B}" type="slidenum">
              <a:rPr lang="en-US" altLang="en-US" sz="1300"/>
              <a:pPr eaLnBrk="1" hangingPunct="1"/>
              <a:t>36</a:t>
            </a:fld>
            <a:endParaRPr lang="en-US" altLang="en-US" sz="1300"/>
          </a:p>
        </p:txBody>
      </p:sp>
      <p:sp>
        <p:nvSpPr>
          <p:cNvPr id="96259" name="Rectangle 2"/>
          <p:cNvSpPr>
            <a:spLocks noGrp="1" noRot="1" noChangeAspect="1" noChangeArrowheads="1" noTextEdit="1"/>
          </p:cNvSpPr>
          <p:nvPr>
            <p:ph type="sldImg"/>
          </p:nvPr>
        </p:nvSpPr>
        <p:spPr>
          <a:ln/>
        </p:spPr>
      </p:sp>
      <p:sp>
        <p:nvSpPr>
          <p:cNvPr id="962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42054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2B4A608-6004-4DC0-AEA0-4F3B4877467C}" type="slidenum">
              <a:rPr lang="en-US" altLang="en-US" sz="1300"/>
              <a:pPr eaLnBrk="1" hangingPunct="1"/>
              <a:t>37</a:t>
            </a:fld>
            <a:endParaRPr lang="en-US" altLang="en-US" sz="1300"/>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6737090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842003B-5399-4671-B870-F1B857E02A5B}" type="slidenum">
              <a:rPr lang="en-US" altLang="en-US" sz="1300"/>
              <a:pPr eaLnBrk="1" hangingPunct="1"/>
              <a:t>38</a:t>
            </a:fld>
            <a:endParaRPr lang="en-US" altLang="en-US" sz="1300"/>
          </a:p>
        </p:txBody>
      </p:sp>
      <p:sp>
        <p:nvSpPr>
          <p:cNvPr id="98307" name="Rectangle 2"/>
          <p:cNvSpPr>
            <a:spLocks noGrp="1" noRot="1" noChangeAspect="1" noChangeArrowheads="1" noTextEdit="1"/>
          </p:cNvSpPr>
          <p:nvPr>
            <p:ph type="sldImg"/>
          </p:nvPr>
        </p:nvSpPr>
        <p:spPr>
          <a:ln/>
        </p:spPr>
      </p:sp>
      <p:sp>
        <p:nvSpPr>
          <p:cNvPr id="983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91279564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76E4C1F2-A0A1-49DC-96B3-2086DF695EF0}" type="slidenum">
              <a:rPr lang="en-US" altLang="en-US" sz="1300"/>
              <a:pPr eaLnBrk="1" hangingPunct="1"/>
              <a:t>39</a:t>
            </a:fld>
            <a:endParaRPr lang="en-US" altLang="en-US" sz="1300"/>
          </a:p>
        </p:txBody>
      </p:sp>
      <p:sp>
        <p:nvSpPr>
          <p:cNvPr id="99331" name="Rectangle 2"/>
          <p:cNvSpPr>
            <a:spLocks noGrp="1" noRot="1" noChangeAspect="1" noChangeArrowheads="1" noTextEdit="1"/>
          </p:cNvSpPr>
          <p:nvPr>
            <p:ph type="sldImg"/>
          </p:nvPr>
        </p:nvSpPr>
        <p:spPr>
          <a:ln/>
        </p:spPr>
      </p:sp>
      <p:sp>
        <p:nvSpPr>
          <p:cNvPr id="993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8635534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DEF7CAF0-1C71-441D-8A01-CEFCF3C19745}" type="slidenum">
              <a:rPr lang="en-US" altLang="en-US" sz="1300"/>
              <a:pPr eaLnBrk="1" hangingPunct="1"/>
              <a:t>40</a:t>
            </a:fld>
            <a:endParaRPr lang="en-US" altLang="en-US" sz="130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13411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41801E1-782E-4ED9-8923-F2EDCADA32C7}" type="slidenum">
              <a:rPr lang="en-US" altLang="en-US" sz="1300"/>
              <a:pPr eaLnBrk="1" hangingPunct="1"/>
              <a:t>41</a:t>
            </a:fld>
            <a:endParaRPr lang="en-US" altLang="en-US" sz="1300"/>
          </a:p>
        </p:txBody>
      </p:sp>
      <p:sp>
        <p:nvSpPr>
          <p:cNvPr id="101379" name="Rectangle 2"/>
          <p:cNvSpPr>
            <a:spLocks noGrp="1" noRot="1" noChangeAspect="1" noChangeArrowheads="1" noTextEdit="1"/>
          </p:cNvSpPr>
          <p:nvPr>
            <p:ph type="sldImg"/>
          </p:nvPr>
        </p:nvSpPr>
        <p:spPr>
          <a:ln/>
        </p:spPr>
      </p:sp>
      <p:sp>
        <p:nvSpPr>
          <p:cNvPr id="10138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52454477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FCB4FE8-2C21-49B8-9428-1B9EB674536F}" type="slidenum">
              <a:rPr lang="en-US" altLang="en-US" sz="1300"/>
              <a:pPr eaLnBrk="1" hangingPunct="1"/>
              <a:t>47</a:t>
            </a:fld>
            <a:endParaRPr lang="en-US" altLang="en-US" sz="130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50274104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B5D89F51-DADD-4126-A18F-1A323FEE297D}" type="slidenum">
              <a:rPr lang="en-US" altLang="en-US" sz="1300"/>
              <a:pPr eaLnBrk="1" hangingPunct="1"/>
              <a:t>51</a:t>
            </a:fld>
            <a:endParaRPr lang="en-US" altLang="en-US" sz="1300"/>
          </a:p>
        </p:txBody>
      </p:sp>
      <p:sp>
        <p:nvSpPr>
          <p:cNvPr id="106499" name="Rectangle 2"/>
          <p:cNvSpPr>
            <a:spLocks noGrp="1" noRot="1" noChangeAspect="1" noChangeArrowheads="1" noTextEdit="1"/>
          </p:cNvSpPr>
          <p:nvPr>
            <p:ph type="sldImg"/>
          </p:nvPr>
        </p:nvSpPr>
        <p:spPr>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65052352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4EE06EDB-1028-41D1-8085-985A315F7D76}" type="slidenum">
              <a:rPr lang="en-US" altLang="en-US" sz="1300"/>
              <a:pPr eaLnBrk="1" hangingPunct="1"/>
              <a:t>26</a:t>
            </a:fld>
            <a:endParaRPr lang="en-US" altLang="en-US" sz="130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42650323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EBD44E80-4840-4D8A-93C4-1B657F781225}" type="slidenum">
              <a:rPr lang="en-US" altLang="en-US" sz="1300"/>
              <a:pPr eaLnBrk="1" hangingPunct="1"/>
              <a:t>27</a:t>
            </a:fld>
            <a:endParaRPr lang="en-US" altLang="en-US" sz="130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751723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AAC509EF-A222-4CD9-BA10-FBFA445CAA51}" type="slidenum">
              <a:rPr lang="en-US" altLang="en-US" sz="1300"/>
              <a:pPr eaLnBrk="1" hangingPunct="1"/>
              <a:t>28</a:t>
            </a:fld>
            <a:endParaRPr lang="en-US" altLang="en-US" sz="130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3748851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25E63D91-11DE-4722-89E7-C4589EBD9957}" type="slidenum">
              <a:rPr lang="en-US" altLang="en-US" sz="1300"/>
              <a:pPr eaLnBrk="1" hangingPunct="1"/>
              <a:t>29</a:t>
            </a:fld>
            <a:endParaRPr lang="en-US" altLang="en-US" sz="1300"/>
          </a:p>
        </p:txBody>
      </p:sp>
      <p:sp>
        <p:nvSpPr>
          <p:cNvPr id="89091" name="Rectangle 2"/>
          <p:cNvSpPr>
            <a:spLocks noGrp="1" noRot="1" noChangeAspect="1" noChangeArrowheads="1" noTextEdit="1"/>
          </p:cNvSpPr>
          <p:nvPr>
            <p:ph type="sldImg"/>
          </p:nvPr>
        </p:nvSpPr>
        <p:spPr>
          <a:ln/>
        </p:spPr>
      </p:sp>
      <p:sp>
        <p:nvSpPr>
          <p:cNvPr id="890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3996144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5BFB9C8B-1C1F-4CF1-BEF2-B6ED54A162C9}" type="slidenum">
              <a:rPr lang="en-US" altLang="en-US" sz="1300"/>
              <a:pPr eaLnBrk="1" hangingPunct="1"/>
              <a:t>30</a:t>
            </a:fld>
            <a:endParaRPr lang="en-US" altLang="en-US" sz="1300"/>
          </a:p>
        </p:txBody>
      </p:sp>
      <p:sp>
        <p:nvSpPr>
          <p:cNvPr id="90115" name="Rectangle 2"/>
          <p:cNvSpPr>
            <a:spLocks noGrp="1" noRot="1" noChangeAspect="1" noChangeArrowheads="1" noTextEdit="1"/>
          </p:cNvSpPr>
          <p:nvPr>
            <p:ph type="sldImg"/>
          </p:nvPr>
        </p:nvSpPr>
        <p:spPr>
          <a:ln/>
        </p:spPr>
      </p:sp>
      <p:sp>
        <p:nvSpPr>
          <p:cNvPr id="9011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292587166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190EA0CB-00E2-40B7-A4F6-ED101C7AF348}" type="slidenum">
              <a:rPr lang="en-US" altLang="en-US" sz="1300"/>
              <a:pPr eaLnBrk="1" hangingPunct="1"/>
              <a:t>31</a:t>
            </a:fld>
            <a:endParaRPr lang="en-US" altLang="en-US" sz="1300"/>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176402603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C27C9784-11E7-4690-8759-4795D949B557}" type="slidenum">
              <a:rPr lang="en-US" altLang="en-US" sz="1300"/>
              <a:pPr eaLnBrk="1" hangingPunct="1"/>
              <a:t>32</a:t>
            </a:fld>
            <a:endParaRPr lang="en-US" altLang="en-US" sz="1300"/>
          </a:p>
        </p:txBody>
      </p:sp>
      <p:sp>
        <p:nvSpPr>
          <p:cNvPr id="92163" name="Rectangle 2"/>
          <p:cNvSpPr>
            <a:spLocks noGrp="1" noRot="1" noChangeAspect="1" noChangeArrowheads="1" noTextEdit="1"/>
          </p:cNvSpPr>
          <p:nvPr>
            <p:ph type="sldImg"/>
          </p:nvPr>
        </p:nvSpPr>
        <p:spPr>
          <a:ln/>
        </p:spPr>
      </p:sp>
      <p:sp>
        <p:nvSpPr>
          <p:cNvPr id="921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37606732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fld id="{023AEB67-1831-45D4-9D54-B3CADE623D68}" type="slidenum">
              <a:rPr lang="en-US" altLang="en-US" sz="1300"/>
              <a:pPr eaLnBrk="1" hangingPunct="1"/>
              <a:t>33</a:t>
            </a:fld>
            <a:endParaRPr lang="en-US" altLang="en-US" sz="1300"/>
          </a:p>
        </p:txBody>
      </p:sp>
      <p:sp>
        <p:nvSpPr>
          <p:cNvPr id="93187" name="Rectangle 2"/>
          <p:cNvSpPr>
            <a:spLocks noGrp="1" noRot="1" noChangeAspect="1" noChangeArrowheads="1" noTextEdit="1"/>
          </p:cNvSpPr>
          <p:nvPr>
            <p:ph type="sldImg"/>
          </p:nvPr>
        </p:nvSpPr>
        <p:spPr>
          <a:ln/>
        </p:spPr>
      </p:sp>
      <p:sp>
        <p:nvSpPr>
          <p:cNvPr id="931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extLst>
      <p:ext uri="{BB962C8B-B14F-4D97-AF65-F5344CB8AC3E}">
        <p14:creationId xmlns:p14="http://schemas.microsoft.com/office/powerpoint/2010/main" val="3924644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1524000" y="1122363"/>
            <a:ext cx="9144000" cy="2387600"/>
          </a:xfrm>
        </p:spPr>
        <p:txBody>
          <a:bodyPr anchor="b"/>
          <a:lstStyle>
            <a:lvl1pPr algn="ctr">
              <a:defRPr sz="6000"/>
            </a:lvl1pPr>
          </a:lstStyle>
          <a:p>
            <a:r>
              <a:rPr lang="el-GR"/>
              <a:t>Στυλ κύριου τίτλου</a:t>
            </a:r>
            <a:endParaRPr lang="en-US"/>
          </a:p>
        </p:txBody>
      </p:sp>
      <p:sp>
        <p:nvSpPr>
          <p:cNvPr id="3" name="Υπότιτλος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l-GR"/>
              <a:t>Στυλ κύριου υπότιτλου</a:t>
            </a:r>
            <a:endParaRPr lang="en-US"/>
          </a:p>
        </p:txBody>
      </p:sp>
      <p:sp>
        <p:nvSpPr>
          <p:cNvPr id="4" name="Θέση ημερομηνίας 3"/>
          <p:cNvSpPr>
            <a:spLocks noGrp="1"/>
          </p:cNvSpPr>
          <p:nvPr>
            <p:ph type="dt" sz="half" idx="10"/>
          </p:nvPr>
        </p:nvSpPr>
        <p:spPr/>
        <p:txBody>
          <a:bodyPr/>
          <a:lstStyle/>
          <a:p>
            <a:fld id="{9AB95D11-6B6A-4E2D-A3DF-4A737EB0D385}" type="datetimeFigureOut">
              <a:rPr lang="en-US" smtClean="0"/>
              <a:t>2/16/2021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1401755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9AB95D11-6B6A-4E2D-A3DF-4A737EB0D385}" type="datetimeFigureOut">
              <a:rPr lang="en-US" smtClean="0"/>
              <a:t>2/16/2021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4082989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8724900" y="365125"/>
            <a:ext cx="2628900" cy="5811838"/>
          </a:xfrm>
        </p:spPr>
        <p:txBody>
          <a:bodyPr vert="eaVert"/>
          <a:lstStyle/>
          <a:p>
            <a:r>
              <a:rPr lang="el-GR"/>
              <a:t>Στυλ κύριου τίτλου</a:t>
            </a:r>
            <a:endParaRPr lang="en-US"/>
          </a:p>
        </p:txBody>
      </p:sp>
      <p:sp>
        <p:nvSpPr>
          <p:cNvPr id="3" name="Θέση κατακόρυφου κειμένου 2"/>
          <p:cNvSpPr>
            <a:spLocks noGrp="1"/>
          </p:cNvSpPr>
          <p:nvPr>
            <p:ph type="body" orient="vert" idx="1"/>
          </p:nvPr>
        </p:nvSpPr>
        <p:spPr>
          <a:xfrm>
            <a:off x="838200" y="365125"/>
            <a:ext cx="7734300" cy="5811838"/>
          </a:xfrm>
        </p:spPr>
        <p:txBody>
          <a:bodyPr vert="eaVert"/>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9AB95D11-6B6A-4E2D-A3DF-4A737EB0D385}" type="datetimeFigureOut">
              <a:rPr lang="en-US" smtClean="0"/>
              <a:t>2/16/2021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393900202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lipArtAndTx">
  <p:cSld name="Title, Clip Art and Text">
    <p:spTree>
      <p:nvGrpSpPr>
        <p:cNvPr id="1" name=""/>
        <p:cNvGrpSpPr/>
        <p:nvPr/>
      </p:nvGrpSpPr>
      <p:grpSpPr>
        <a:xfrm>
          <a:off x="0" y="0"/>
          <a:ext cx="0" cy="0"/>
          <a:chOff x="0" y="0"/>
          <a:chExt cx="0" cy="0"/>
        </a:xfrm>
      </p:grpSpPr>
      <p:sp>
        <p:nvSpPr>
          <p:cNvPr id="2" name="Title 1"/>
          <p:cNvSpPr>
            <a:spLocks noGrp="1"/>
          </p:cNvSpPr>
          <p:nvPr>
            <p:ph type="title"/>
          </p:nvPr>
        </p:nvSpPr>
        <p:spPr>
          <a:xfrm>
            <a:off x="101600" y="76200"/>
            <a:ext cx="11988800" cy="990600"/>
          </a:xfrm>
        </p:spPr>
        <p:txBody>
          <a:bodyPr/>
          <a:lstStyle/>
          <a:p>
            <a:r>
              <a:rPr lang="en-US"/>
              <a:t>Click to edit Master title style</a:t>
            </a:r>
          </a:p>
        </p:txBody>
      </p:sp>
      <p:sp>
        <p:nvSpPr>
          <p:cNvPr id="3" name="ClipArt Placeholder 2"/>
          <p:cNvSpPr>
            <a:spLocks noGrp="1"/>
          </p:cNvSpPr>
          <p:nvPr>
            <p:ph type="clipArt" sz="half" idx="1"/>
          </p:nvPr>
        </p:nvSpPr>
        <p:spPr>
          <a:xfrm>
            <a:off x="101600" y="1219200"/>
            <a:ext cx="5892800" cy="5257800"/>
          </a:xfrm>
        </p:spPr>
        <p:txBody>
          <a:bodyPr/>
          <a:lstStyle/>
          <a:p>
            <a:pPr lvl="0"/>
            <a:endParaRPr lang="en-US" noProof="0"/>
          </a:p>
        </p:txBody>
      </p:sp>
      <p:sp>
        <p:nvSpPr>
          <p:cNvPr id="4" name="Text Placeholder 3"/>
          <p:cNvSpPr>
            <a:spLocks noGrp="1"/>
          </p:cNvSpPr>
          <p:nvPr>
            <p:ph type="body" sz="half" idx="2"/>
          </p:nvPr>
        </p:nvSpPr>
        <p:spPr>
          <a:xfrm>
            <a:off x="6197600" y="1219200"/>
            <a:ext cx="5892800" cy="5257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0"/>
          </p:nvPr>
        </p:nvSpPr>
        <p:spPr>
          <a:ln/>
        </p:spPr>
        <p:txBody>
          <a:bodyPr/>
          <a:lstStyle>
            <a:lvl1pPr>
              <a:defRPr/>
            </a:lvl1pPr>
          </a:lstStyle>
          <a:p>
            <a:pPr>
              <a:defRPr/>
            </a:pPr>
            <a:r>
              <a:rPr lang="en-US"/>
              <a:t>Chapter 2 – Fundamental Simulation Concepts</a:t>
            </a:r>
          </a:p>
        </p:txBody>
      </p:sp>
      <p:sp>
        <p:nvSpPr>
          <p:cNvPr id="6" name="Rectangle 6"/>
          <p:cNvSpPr>
            <a:spLocks noGrp="1" noChangeArrowheads="1"/>
          </p:cNvSpPr>
          <p:nvPr>
            <p:ph type="sldNum" sz="quarter" idx="11"/>
          </p:nvPr>
        </p:nvSpPr>
        <p:spPr>
          <a:ln/>
        </p:spPr>
        <p:txBody>
          <a:bodyPr/>
          <a:lstStyle>
            <a:lvl1pPr>
              <a:defRPr/>
            </a:lvl1pPr>
          </a:lstStyle>
          <a:p>
            <a:r>
              <a:rPr lang="en-US" altLang="en-US"/>
              <a:t>Slide </a:t>
            </a:r>
            <a:fld id="{F9A43405-128E-4B7D-ADD1-791E2F205CC3}" type="slidenum">
              <a:rPr lang="en-US" altLang="en-US"/>
              <a:pPr/>
              <a:t>‹#›</a:t>
            </a:fld>
            <a:r>
              <a:rPr lang="en-US" altLang="en-US"/>
              <a:t> of 57</a:t>
            </a:r>
          </a:p>
        </p:txBody>
      </p:sp>
      <p:sp>
        <p:nvSpPr>
          <p:cNvPr id="7" name="Rectangle 13"/>
          <p:cNvSpPr>
            <a:spLocks noGrp="1" noChangeArrowheads="1"/>
          </p:cNvSpPr>
          <p:nvPr>
            <p:ph type="dt" sz="half" idx="12"/>
          </p:nvPr>
        </p:nvSpPr>
        <p:spPr>
          <a:ln/>
        </p:spPr>
        <p:txBody>
          <a:bodyPr/>
          <a:lstStyle>
            <a:lvl1pPr>
              <a:defRPr/>
            </a:lvl1pPr>
          </a:lstStyle>
          <a:p>
            <a:pPr>
              <a:defRPr/>
            </a:pPr>
            <a:r>
              <a:rPr lang="en-US"/>
              <a:t>Simulation with Arena, 5th ed.</a:t>
            </a:r>
            <a:endParaRPr lang="en-US" dirty="0"/>
          </a:p>
        </p:txBody>
      </p:sp>
    </p:spTree>
    <p:extLst>
      <p:ext uri="{BB962C8B-B14F-4D97-AF65-F5344CB8AC3E}">
        <p14:creationId xmlns:p14="http://schemas.microsoft.com/office/powerpoint/2010/main" val="4014514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idx="1"/>
          </p:nvPr>
        </p:nvSpPr>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10"/>
          </p:nvPr>
        </p:nvSpPr>
        <p:spPr/>
        <p:txBody>
          <a:bodyPr/>
          <a:lstStyle/>
          <a:p>
            <a:fld id="{9AB95D11-6B6A-4E2D-A3DF-4A737EB0D385}" type="datetimeFigureOut">
              <a:rPr lang="en-US" smtClean="0"/>
              <a:t>2/16/2021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714681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831850" y="1709738"/>
            <a:ext cx="10515600" cy="2852737"/>
          </a:xfrm>
        </p:spPr>
        <p:txBody>
          <a:bodyPr anchor="b"/>
          <a:lstStyle>
            <a:lvl1pPr>
              <a:defRPr sz="6000"/>
            </a:lvl1pPr>
          </a:lstStyle>
          <a:p>
            <a:r>
              <a:rPr lang="el-GR"/>
              <a:t>Στυλ κύριου τίτλου</a:t>
            </a:r>
            <a:endParaRPr lang="en-US"/>
          </a:p>
        </p:txBody>
      </p:sp>
      <p:sp>
        <p:nvSpPr>
          <p:cNvPr id="3" name="Θέση κειμένου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l-GR"/>
              <a:t>Στυλ υποδείγματος κειμένου</a:t>
            </a:r>
          </a:p>
        </p:txBody>
      </p:sp>
      <p:sp>
        <p:nvSpPr>
          <p:cNvPr id="4" name="Θέση ημερομηνίας 3"/>
          <p:cNvSpPr>
            <a:spLocks noGrp="1"/>
          </p:cNvSpPr>
          <p:nvPr>
            <p:ph type="dt" sz="half" idx="10"/>
          </p:nvPr>
        </p:nvSpPr>
        <p:spPr/>
        <p:txBody>
          <a:bodyPr/>
          <a:lstStyle/>
          <a:p>
            <a:fld id="{9AB95D11-6B6A-4E2D-A3DF-4A737EB0D385}" type="datetimeFigureOut">
              <a:rPr lang="en-US" smtClean="0"/>
              <a:t>2/16/2021</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36747838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περιεχομένου 2"/>
          <p:cNvSpPr>
            <a:spLocks noGrp="1"/>
          </p:cNvSpPr>
          <p:nvPr>
            <p:ph sz="half" idx="1"/>
          </p:nvPr>
        </p:nvSpPr>
        <p:spPr>
          <a:xfrm>
            <a:off x="838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περιεχομένου 3"/>
          <p:cNvSpPr>
            <a:spLocks noGrp="1"/>
          </p:cNvSpPr>
          <p:nvPr>
            <p:ph sz="half" idx="2"/>
          </p:nvPr>
        </p:nvSpPr>
        <p:spPr>
          <a:xfrm>
            <a:off x="6172200" y="1825625"/>
            <a:ext cx="5181600" cy="435133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ημερομηνίας 4"/>
          <p:cNvSpPr>
            <a:spLocks noGrp="1"/>
          </p:cNvSpPr>
          <p:nvPr>
            <p:ph type="dt" sz="half" idx="10"/>
          </p:nvPr>
        </p:nvSpPr>
        <p:spPr/>
        <p:txBody>
          <a:bodyPr/>
          <a:lstStyle/>
          <a:p>
            <a:fld id="{9AB95D11-6B6A-4E2D-A3DF-4A737EB0D385}" type="datetimeFigureOut">
              <a:rPr lang="en-US" smtClean="0"/>
              <a:t>2/16/2021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19671300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365125"/>
            <a:ext cx="10515600" cy="1325563"/>
          </a:xfrm>
        </p:spPr>
        <p:txBody>
          <a:bodyPr/>
          <a:lstStyle/>
          <a:p>
            <a:r>
              <a:rPr lang="el-GR"/>
              <a:t>Στυλ κύριου τίτλου</a:t>
            </a:r>
            <a:endParaRPr lang="en-US"/>
          </a:p>
        </p:txBody>
      </p:sp>
      <p:sp>
        <p:nvSpPr>
          <p:cNvPr id="3" name="Θέση κειμένου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4" name="Θέση περιεχομένου 3"/>
          <p:cNvSpPr>
            <a:spLocks noGrp="1"/>
          </p:cNvSpPr>
          <p:nvPr>
            <p:ph sz="half" idx="2"/>
          </p:nvPr>
        </p:nvSpPr>
        <p:spPr>
          <a:xfrm>
            <a:off x="839788" y="2505075"/>
            <a:ext cx="5157787"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5" name="Θέση κειμένου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υποδείγματος κειμένου</a:t>
            </a:r>
          </a:p>
        </p:txBody>
      </p:sp>
      <p:sp>
        <p:nvSpPr>
          <p:cNvPr id="6" name="Θέση περιεχομένου 5"/>
          <p:cNvSpPr>
            <a:spLocks noGrp="1"/>
          </p:cNvSpPr>
          <p:nvPr>
            <p:ph sz="quarter" idx="4"/>
          </p:nvPr>
        </p:nvSpPr>
        <p:spPr>
          <a:xfrm>
            <a:off x="6172200" y="2505075"/>
            <a:ext cx="5183188" cy="3684588"/>
          </a:xfrm>
        </p:spPr>
        <p:txBody>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7" name="Θέση ημερομηνίας 6"/>
          <p:cNvSpPr>
            <a:spLocks noGrp="1"/>
          </p:cNvSpPr>
          <p:nvPr>
            <p:ph type="dt" sz="half" idx="10"/>
          </p:nvPr>
        </p:nvSpPr>
        <p:spPr/>
        <p:txBody>
          <a:bodyPr/>
          <a:lstStyle/>
          <a:p>
            <a:fld id="{9AB95D11-6B6A-4E2D-A3DF-4A737EB0D385}" type="datetimeFigureOut">
              <a:rPr lang="en-US" smtClean="0"/>
              <a:t>2/16/2021</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38636387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a:t>Στυλ κύριου τίτλου</a:t>
            </a:r>
            <a:endParaRPr lang="en-US"/>
          </a:p>
        </p:txBody>
      </p:sp>
      <p:sp>
        <p:nvSpPr>
          <p:cNvPr id="3" name="Θέση ημερομηνίας 2"/>
          <p:cNvSpPr>
            <a:spLocks noGrp="1"/>
          </p:cNvSpPr>
          <p:nvPr>
            <p:ph type="dt" sz="half" idx="10"/>
          </p:nvPr>
        </p:nvSpPr>
        <p:spPr/>
        <p:txBody>
          <a:bodyPr/>
          <a:lstStyle/>
          <a:p>
            <a:fld id="{9AB95D11-6B6A-4E2D-A3DF-4A737EB0D385}" type="datetimeFigureOut">
              <a:rPr lang="en-US" smtClean="0"/>
              <a:t>2/16/2021</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40128460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9AB95D11-6B6A-4E2D-A3DF-4A737EB0D385}" type="datetimeFigureOut">
              <a:rPr lang="en-US" smtClean="0"/>
              <a:t>2/16/2021</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1406226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περιεχομένου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AB95D11-6B6A-4E2D-A3DF-4A737EB0D385}" type="datetimeFigureOut">
              <a:rPr lang="en-US" smtClean="0"/>
              <a:t>2/16/2021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22047729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839788" y="457200"/>
            <a:ext cx="3932237" cy="1600200"/>
          </a:xfrm>
        </p:spPr>
        <p:txBody>
          <a:bodyPr anchor="b"/>
          <a:lstStyle>
            <a:lvl1pPr>
              <a:defRPr sz="3200"/>
            </a:lvl1pPr>
          </a:lstStyle>
          <a:p>
            <a:r>
              <a:rPr lang="el-GR"/>
              <a:t>Στυλ κύριου τίτλου</a:t>
            </a:r>
            <a:endParaRPr lang="en-US"/>
          </a:p>
        </p:txBody>
      </p:sp>
      <p:sp>
        <p:nvSpPr>
          <p:cNvPr id="3" name="Θέση εικόνας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l-GR"/>
              <a:t>Στυλ υποδείγματος κειμένου</a:t>
            </a:r>
          </a:p>
        </p:txBody>
      </p:sp>
      <p:sp>
        <p:nvSpPr>
          <p:cNvPr id="5" name="Θέση ημερομηνίας 4"/>
          <p:cNvSpPr>
            <a:spLocks noGrp="1"/>
          </p:cNvSpPr>
          <p:nvPr>
            <p:ph type="dt" sz="half" idx="10"/>
          </p:nvPr>
        </p:nvSpPr>
        <p:spPr/>
        <p:txBody>
          <a:bodyPr/>
          <a:lstStyle/>
          <a:p>
            <a:fld id="{9AB95D11-6B6A-4E2D-A3DF-4A737EB0D385}" type="datetimeFigureOut">
              <a:rPr lang="en-US" smtClean="0"/>
              <a:t>2/16/2021</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7F5A1BE4-2C29-41CA-9F8F-D55758B87288}" type="slidenum">
              <a:rPr lang="en-US" smtClean="0"/>
              <a:t>‹#›</a:t>
            </a:fld>
            <a:endParaRPr lang="en-US"/>
          </a:p>
        </p:txBody>
      </p:sp>
    </p:spTree>
    <p:extLst>
      <p:ext uri="{BB962C8B-B14F-4D97-AF65-F5344CB8AC3E}">
        <p14:creationId xmlns:p14="http://schemas.microsoft.com/office/powerpoint/2010/main" val="16161702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l-GR"/>
              <a:t>Στυλ κύριου τίτλου</a:t>
            </a:r>
            <a:endParaRPr lang="en-US"/>
          </a:p>
        </p:txBody>
      </p:sp>
      <p:sp>
        <p:nvSpPr>
          <p:cNvPr id="3" name="Θέση κειμένου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l-GR"/>
              <a:t>Στυλ υποδείγματος κειμένου</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endParaRPr lang="en-US"/>
          </a:p>
        </p:txBody>
      </p:sp>
      <p:sp>
        <p:nvSpPr>
          <p:cNvPr id="4" name="Θέση ημερομηνίας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95D11-6B6A-4E2D-A3DF-4A737EB0D385}" type="datetimeFigureOut">
              <a:rPr lang="en-US" smtClean="0"/>
              <a:t>2/16/2021</a:t>
            </a:fld>
            <a:endParaRPr lang="en-US"/>
          </a:p>
        </p:txBody>
      </p:sp>
      <p:sp>
        <p:nvSpPr>
          <p:cNvPr id="5" name="Θέση υποσέλιδου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5A1BE4-2C29-41CA-9F8F-D55758B87288}" type="slidenum">
              <a:rPr lang="en-US" smtClean="0"/>
              <a:t>‹#›</a:t>
            </a:fld>
            <a:endParaRPr lang="en-US"/>
          </a:p>
        </p:txBody>
      </p:sp>
    </p:spTree>
    <p:extLst>
      <p:ext uri="{BB962C8B-B14F-4D97-AF65-F5344CB8AC3E}">
        <p14:creationId xmlns:p14="http://schemas.microsoft.com/office/powerpoint/2010/main" val="38048440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8" Type="http://schemas.openxmlformats.org/officeDocument/2006/relationships/image" Target="../media/image4.e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notesSlide" Target="../notesSlides/notesSlide1.xml"/><Relationship Id="rId1" Type="http://schemas.openxmlformats.org/officeDocument/2006/relationships/slideLayout" Target="../slideLayouts/slideLayout6.xml"/><Relationship Id="rId6" Type="http://schemas.openxmlformats.org/officeDocument/2006/relationships/image" Target="../media/image3.emf"/><Relationship Id="rId5" Type="http://schemas.openxmlformats.org/officeDocument/2006/relationships/oleObject" Target="../embeddings/oleObject2.bin"/><Relationship Id="rId4" Type="http://schemas.openxmlformats.org/officeDocument/2006/relationships/image" Target="../media/image2.wmf"/><Relationship Id="rId9" Type="http://schemas.openxmlformats.org/officeDocument/2006/relationships/image" Target="../media/image1.png"/></Relationships>
</file>

<file path=ppt/slides/_rels/slide26.xml.rels><?xml version="1.0" encoding="UTF-8" standalone="yes"?>
<Relationships xmlns="http://schemas.openxmlformats.org/package/2006/relationships"><Relationship Id="rId8" Type="http://schemas.openxmlformats.org/officeDocument/2006/relationships/image" Target="../media/image7.emf"/><Relationship Id="rId3" Type="http://schemas.openxmlformats.org/officeDocument/2006/relationships/oleObject" Target="../embeddings/oleObject4.bin"/><Relationship Id="rId7" Type="http://schemas.openxmlformats.org/officeDocument/2006/relationships/oleObject" Target="../embeddings/oleObject6.bin"/><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image" Target="../media/image6.emf"/><Relationship Id="rId5" Type="http://schemas.openxmlformats.org/officeDocument/2006/relationships/oleObject" Target="../embeddings/oleObject5.bin"/><Relationship Id="rId4" Type="http://schemas.openxmlformats.org/officeDocument/2006/relationships/image" Target="../media/image5.wmf"/></Relationships>
</file>

<file path=ppt/slides/_rels/slide27.xml.rels><?xml version="1.0" encoding="UTF-8" standalone="yes"?>
<Relationships xmlns="http://schemas.openxmlformats.org/package/2006/relationships"><Relationship Id="rId8" Type="http://schemas.openxmlformats.org/officeDocument/2006/relationships/image" Target="../media/image10.emf"/><Relationship Id="rId3" Type="http://schemas.openxmlformats.org/officeDocument/2006/relationships/oleObject" Target="../embeddings/oleObject7.bin"/><Relationship Id="rId7" Type="http://schemas.openxmlformats.org/officeDocument/2006/relationships/oleObject" Target="../embeddings/oleObject9.bin"/><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image" Target="../media/image9.emf"/><Relationship Id="rId5" Type="http://schemas.openxmlformats.org/officeDocument/2006/relationships/oleObject" Target="../embeddings/oleObject8.bin"/><Relationship Id="rId4" Type="http://schemas.openxmlformats.org/officeDocument/2006/relationships/image" Target="../media/image8.wmf"/></Relationships>
</file>

<file path=ppt/slides/_rels/slide28.xml.rels><?xml version="1.0" encoding="UTF-8" standalone="yes"?>
<Relationships xmlns="http://schemas.openxmlformats.org/package/2006/relationships"><Relationship Id="rId8" Type="http://schemas.openxmlformats.org/officeDocument/2006/relationships/image" Target="../media/image13.emf"/><Relationship Id="rId3" Type="http://schemas.openxmlformats.org/officeDocument/2006/relationships/oleObject" Target="../embeddings/oleObject10.bin"/><Relationship Id="rId7" Type="http://schemas.openxmlformats.org/officeDocument/2006/relationships/oleObject" Target="../embeddings/oleObject12.bin"/><Relationship Id="rId2" Type="http://schemas.openxmlformats.org/officeDocument/2006/relationships/notesSlide" Target="../notesSlides/notesSlide4.xml"/><Relationship Id="rId1" Type="http://schemas.openxmlformats.org/officeDocument/2006/relationships/slideLayout" Target="../slideLayouts/slideLayout6.xml"/><Relationship Id="rId6" Type="http://schemas.openxmlformats.org/officeDocument/2006/relationships/image" Target="../media/image12.emf"/><Relationship Id="rId5" Type="http://schemas.openxmlformats.org/officeDocument/2006/relationships/oleObject" Target="../embeddings/oleObject11.bin"/><Relationship Id="rId4" Type="http://schemas.openxmlformats.org/officeDocument/2006/relationships/image" Target="../media/image11.wmf"/></Relationships>
</file>

<file path=ppt/slides/_rels/slide29.xml.rels><?xml version="1.0" encoding="UTF-8" standalone="yes"?>
<Relationships xmlns="http://schemas.openxmlformats.org/package/2006/relationships"><Relationship Id="rId8" Type="http://schemas.openxmlformats.org/officeDocument/2006/relationships/image" Target="../media/image16.emf"/><Relationship Id="rId3" Type="http://schemas.openxmlformats.org/officeDocument/2006/relationships/oleObject" Target="../embeddings/oleObject13.bin"/><Relationship Id="rId7" Type="http://schemas.openxmlformats.org/officeDocument/2006/relationships/oleObject" Target="../embeddings/oleObject15.bin"/><Relationship Id="rId2" Type="http://schemas.openxmlformats.org/officeDocument/2006/relationships/notesSlide" Target="../notesSlides/notesSlide5.xml"/><Relationship Id="rId1" Type="http://schemas.openxmlformats.org/officeDocument/2006/relationships/slideLayout" Target="../slideLayouts/slideLayout6.xml"/><Relationship Id="rId6" Type="http://schemas.openxmlformats.org/officeDocument/2006/relationships/image" Target="../media/image15.emf"/><Relationship Id="rId5" Type="http://schemas.openxmlformats.org/officeDocument/2006/relationships/oleObject" Target="../embeddings/oleObject14.bin"/><Relationship Id="rId4" Type="http://schemas.openxmlformats.org/officeDocument/2006/relationships/image" Target="../media/image14.wmf"/></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image" Target="../media/image19.emf"/><Relationship Id="rId3" Type="http://schemas.openxmlformats.org/officeDocument/2006/relationships/oleObject" Target="../embeddings/oleObject16.bin"/><Relationship Id="rId7" Type="http://schemas.openxmlformats.org/officeDocument/2006/relationships/oleObject" Target="../embeddings/oleObject18.bin"/><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8.emf"/><Relationship Id="rId5" Type="http://schemas.openxmlformats.org/officeDocument/2006/relationships/oleObject" Target="../embeddings/oleObject17.bin"/><Relationship Id="rId4" Type="http://schemas.openxmlformats.org/officeDocument/2006/relationships/image" Target="../media/image17.wmf"/></Relationships>
</file>

<file path=ppt/slides/_rels/slide31.xml.rels><?xml version="1.0" encoding="UTF-8" standalone="yes"?>
<Relationships xmlns="http://schemas.openxmlformats.org/package/2006/relationships"><Relationship Id="rId8" Type="http://schemas.openxmlformats.org/officeDocument/2006/relationships/image" Target="../media/image22.emf"/><Relationship Id="rId3" Type="http://schemas.openxmlformats.org/officeDocument/2006/relationships/oleObject" Target="../embeddings/oleObject19.bin"/><Relationship Id="rId7" Type="http://schemas.openxmlformats.org/officeDocument/2006/relationships/oleObject" Target="../embeddings/oleObject21.bin"/><Relationship Id="rId2" Type="http://schemas.openxmlformats.org/officeDocument/2006/relationships/notesSlide" Target="../notesSlides/notesSlide7.xml"/><Relationship Id="rId1" Type="http://schemas.openxmlformats.org/officeDocument/2006/relationships/slideLayout" Target="../slideLayouts/slideLayout6.xml"/><Relationship Id="rId6" Type="http://schemas.openxmlformats.org/officeDocument/2006/relationships/image" Target="../media/image21.emf"/><Relationship Id="rId5" Type="http://schemas.openxmlformats.org/officeDocument/2006/relationships/oleObject" Target="../embeddings/oleObject20.bin"/><Relationship Id="rId4" Type="http://schemas.openxmlformats.org/officeDocument/2006/relationships/image" Target="../media/image20.wmf"/></Relationships>
</file>

<file path=ppt/slides/_rels/slide32.xml.rels><?xml version="1.0" encoding="UTF-8" standalone="yes"?>
<Relationships xmlns="http://schemas.openxmlformats.org/package/2006/relationships"><Relationship Id="rId8" Type="http://schemas.openxmlformats.org/officeDocument/2006/relationships/image" Target="../media/image25.emf"/><Relationship Id="rId3" Type="http://schemas.openxmlformats.org/officeDocument/2006/relationships/oleObject" Target="../embeddings/oleObject22.bin"/><Relationship Id="rId7" Type="http://schemas.openxmlformats.org/officeDocument/2006/relationships/oleObject" Target="../embeddings/oleObject24.bin"/><Relationship Id="rId2" Type="http://schemas.openxmlformats.org/officeDocument/2006/relationships/notesSlide" Target="../notesSlides/notesSlide8.xml"/><Relationship Id="rId1" Type="http://schemas.openxmlformats.org/officeDocument/2006/relationships/slideLayout" Target="../slideLayouts/slideLayout6.xml"/><Relationship Id="rId6" Type="http://schemas.openxmlformats.org/officeDocument/2006/relationships/image" Target="../media/image24.emf"/><Relationship Id="rId5" Type="http://schemas.openxmlformats.org/officeDocument/2006/relationships/oleObject" Target="../embeddings/oleObject23.bin"/><Relationship Id="rId4" Type="http://schemas.openxmlformats.org/officeDocument/2006/relationships/image" Target="../media/image23.wmf"/></Relationships>
</file>

<file path=ppt/slides/_rels/slide33.xml.rels><?xml version="1.0" encoding="UTF-8" standalone="yes"?>
<Relationships xmlns="http://schemas.openxmlformats.org/package/2006/relationships"><Relationship Id="rId8" Type="http://schemas.openxmlformats.org/officeDocument/2006/relationships/image" Target="../media/image28.emf"/><Relationship Id="rId3" Type="http://schemas.openxmlformats.org/officeDocument/2006/relationships/oleObject" Target="../embeddings/oleObject25.bin"/><Relationship Id="rId7" Type="http://schemas.openxmlformats.org/officeDocument/2006/relationships/oleObject" Target="../embeddings/oleObject27.bin"/><Relationship Id="rId2" Type="http://schemas.openxmlformats.org/officeDocument/2006/relationships/notesSlide" Target="../notesSlides/notesSlide9.xml"/><Relationship Id="rId1" Type="http://schemas.openxmlformats.org/officeDocument/2006/relationships/slideLayout" Target="../slideLayouts/slideLayout6.xml"/><Relationship Id="rId6" Type="http://schemas.openxmlformats.org/officeDocument/2006/relationships/image" Target="../media/image27.emf"/><Relationship Id="rId5" Type="http://schemas.openxmlformats.org/officeDocument/2006/relationships/oleObject" Target="../embeddings/oleObject26.bin"/><Relationship Id="rId4" Type="http://schemas.openxmlformats.org/officeDocument/2006/relationships/image" Target="../media/image26.wmf"/></Relationships>
</file>

<file path=ppt/slides/_rels/slide34.xml.rels><?xml version="1.0" encoding="UTF-8" standalone="yes"?>
<Relationships xmlns="http://schemas.openxmlformats.org/package/2006/relationships"><Relationship Id="rId8" Type="http://schemas.openxmlformats.org/officeDocument/2006/relationships/image" Target="../media/image31.emf"/><Relationship Id="rId3" Type="http://schemas.openxmlformats.org/officeDocument/2006/relationships/oleObject" Target="../embeddings/oleObject28.bin"/><Relationship Id="rId7" Type="http://schemas.openxmlformats.org/officeDocument/2006/relationships/oleObject" Target="../embeddings/oleObject30.bin"/><Relationship Id="rId2" Type="http://schemas.openxmlformats.org/officeDocument/2006/relationships/notesSlide" Target="../notesSlides/notesSlide10.xml"/><Relationship Id="rId1" Type="http://schemas.openxmlformats.org/officeDocument/2006/relationships/slideLayout" Target="../slideLayouts/slideLayout6.xml"/><Relationship Id="rId6" Type="http://schemas.openxmlformats.org/officeDocument/2006/relationships/image" Target="../media/image30.emf"/><Relationship Id="rId5" Type="http://schemas.openxmlformats.org/officeDocument/2006/relationships/oleObject" Target="../embeddings/oleObject29.bin"/><Relationship Id="rId4" Type="http://schemas.openxmlformats.org/officeDocument/2006/relationships/image" Target="../media/image29.wmf"/></Relationships>
</file>

<file path=ppt/slides/_rels/slide35.xml.rels><?xml version="1.0" encoding="UTF-8" standalone="yes"?>
<Relationships xmlns="http://schemas.openxmlformats.org/package/2006/relationships"><Relationship Id="rId8" Type="http://schemas.openxmlformats.org/officeDocument/2006/relationships/image" Target="../media/image34.emf"/><Relationship Id="rId3" Type="http://schemas.openxmlformats.org/officeDocument/2006/relationships/oleObject" Target="../embeddings/oleObject31.bin"/><Relationship Id="rId7" Type="http://schemas.openxmlformats.org/officeDocument/2006/relationships/oleObject" Target="../embeddings/oleObject33.bin"/><Relationship Id="rId2" Type="http://schemas.openxmlformats.org/officeDocument/2006/relationships/notesSlide" Target="../notesSlides/notesSlide11.xml"/><Relationship Id="rId1" Type="http://schemas.openxmlformats.org/officeDocument/2006/relationships/slideLayout" Target="../slideLayouts/slideLayout6.xml"/><Relationship Id="rId6" Type="http://schemas.openxmlformats.org/officeDocument/2006/relationships/image" Target="../media/image33.emf"/><Relationship Id="rId5" Type="http://schemas.openxmlformats.org/officeDocument/2006/relationships/oleObject" Target="../embeddings/oleObject32.bin"/><Relationship Id="rId4" Type="http://schemas.openxmlformats.org/officeDocument/2006/relationships/image" Target="../media/image32.wmf"/></Relationships>
</file>

<file path=ppt/slides/_rels/slide36.xml.rels><?xml version="1.0" encoding="UTF-8" standalone="yes"?>
<Relationships xmlns="http://schemas.openxmlformats.org/package/2006/relationships"><Relationship Id="rId8" Type="http://schemas.openxmlformats.org/officeDocument/2006/relationships/image" Target="../media/image37.emf"/><Relationship Id="rId3" Type="http://schemas.openxmlformats.org/officeDocument/2006/relationships/oleObject" Target="../embeddings/oleObject34.bin"/><Relationship Id="rId7" Type="http://schemas.openxmlformats.org/officeDocument/2006/relationships/oleObject" Target="../embeddings/oleObject36.bin"/><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image" Target="../media/image36.emf"/><Relationship Id="rId5" Type="http://schemas.openxmlformats.org/officeDocument/2006/relationships/oleObject" Target="../embeddings/oleObject35.bin"/><Relationship Id="rId4" Type="http://schemas.openxmlformats.org/officeDocument/2006/relationships/image" Target="../media/image35.wmf"/></Relationships>
</file>

<file path=ppt/slides/_rels/slide37.xml.rels><?xml version="1.0" encoding="UTF-8" standalone="yes"?>
<Relationships xmlns="http://schemas.openxmlformats.org/package/2006/relationships"><Relationship Id="rId8" Type="http://schemas.openxmlformats.org/officeDocument/2006/relationships/image" Target="../media/image40.emf"/><Relationship Id="rId3" Type="http://schemas.openxmlformats.org/officeDocument/2006/relationships/oleObject" Target="../embeddings/oleObject37.bin"/><Relationship Id="rId7" Type="http://schemas.openxmlformats.org/officeDocument/2006/relationships/oleObject" Target="../embeddings/oleObject39.bin"/><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image" Target="../media/image39.emf"/><Relationship Id="rId5" Type="http://schemas.openxmlformats.org/officeDocument/2006/relationships/oleObject" Target="../embeddings/oleObject38.bin"/><Relationship Id="rId4" Type="http://schemas.openxmlformats.org/officeDocument/2006/relationships/image" Target="../media/image38.wmf"/></Relationships>
</file>

<file path=ppt/slides/_rels/slide38.xml.rels><?xml version="1.0" encoding="UTF-8" standalone="yes"?>
<Relationships xmlns="http://schemas.openxmlformats.org/package/2006/relationships"><Relationship Id="rId8" Type="http://schemas.openxmlformats.org/officeDocument/2006/relationships/image" Target="../media/image43.emf"/><Relationship Id="rId3" Type="http://schemas.openxmlformats.org/officeDocument/2006/relationships/oleObject" Target="../embeddings/oleObject40.bin"/><Relationship Id="rId7" Type="http://schemas.openxmlformats.org/officeDocument/2006/relationships/oleObject" Target="../embeddings/oleObject42.bin"/><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image" Target="../media/image42.emf"/><Relationship Id="rId5" Type="http://schemas.openxmlformats.org/officeDocument/2006/relationships/oleObject" Target="../embeddings/oleObject41.bin"/><Relationship Id="rId4" Type="http://schemas.openxmlformats.org/officeDocument/2006/relationships/image" Target="../media/image41.wmf"/></Relationships>
</file>

<file path=ppt/slides/_rels/slide39.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43.bin"/><Relationship Id="rId7" Type="http://schemas.openxmlformats.org/officeDocument/2006/relationships/oleObject" Target="../embeddings/oleObject45.bin"/><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image" Target="../media/image45.emf"/><Relationship Id="rId5" Type="http://schemas.openxmlformats.org/officeDocument/2006/relationships/oleObject" Target="../embeddings/oleObject44.bin"/><Relationship Id="rId4" Type="http://schemas.openxmlformats.org/officeDocument/2006/relationships/image" Target="../media/image44.emf"/></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6.bin"/><Relationship Id="rId7" Type="http://schemas.openxmlformats.org/officeDocument/2006/relationships/oleObject" Target="../embeddings/oleObject48.bin"/><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image" Target="../media/image48.wmf"/><Relationship Id="rId5" Type="http://schemas.openxmlformats.org/officeDocument/2006/relationships/oleObject" Target="../embeddings/oleObject47.bin"/><Relationship Id="rId4" Type="http://schemas.openxmlformats.org/officeDocument/2006/relationships/image" Target="../media/image47.wmf"/><Relationship Id="rId9" Type="http://schemas.openxmlformats.org/officeDocument/2006/relationships/image" Target="../media/image1.png"/></Relationships>
</file>

<file path=ppt/slides/_rels/slide41.xml.rels><?xml version="1.0" encoding="UTF-8" standalone="yes"?>
<Relationships xmlns="http://schemas.openxmlformats.org/package/2006/relationships"><Relationship Id="rId3" Type="http://schemas.openxmlformats.org/officeDocument/2006/relationships/image" Target="../media/image50.png"/><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oleObject" Target="../embeddings/oleObject51.bin"/><Relationship Id="rId3" Type="http://schemas.openxmlformats.org/officeDocument/2006/relationships/image" Target="../media/image51.png"/><Relationship Id="rId7" Type="http://schemas.openxmlformats.org/officeDocument/2006/relationships/image" Target="../media/image53.wmf"/><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oleObject" Target="../embeddings/oleObject50.bin"/><Relationship Id="rId5" Type="http://schemas.openxmlformats.org/officeDocument/2006/relationships/image" Target="../media/image52.wmf"/><Relationship Id="rId10" Type="http://schemas.openxmlformats.org/officeDocument/2006/relationships/image" Target="../media/image1.png"/><Relationship Id="rId4" Type="http://schemas.openxmlformats.org/officeDocument/2006/relationships/oleObject" Target="../embeddings/oleObject49.bin"/><Relationship Id="rId9" Type="http://schemas.openxmlformats.org/officeDocument/2006/relationships/image" Target="../media/image54.wmf"/></Relationships>
</file>

<file path=ppt/slides/_rels/slide48.x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oleObject" Target="../embeddings/oleObject52.bin"/><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image" Target="../media/image54.wmf"/><Relationship Id="rId4" Type="http://schemas.openxmlformats.org/officeDocument/2006/relationships/oleObject" Target="../embeddings/oleObject53.bin"/></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56.png"/><Relationship Id="rId2" Type="http://schemas.openxmlformats.org/officeDocument/2006/relationships/notesSlide" Target="../notesSlides/notesSlide19.xml"/><Relationship Id="rId1" Type="http://schemas.openxmlformats.org/officeDocument/2006/relationships/slideLayout" Target="../slideLayouts/slideLayout12.xml"/><Relationship Id="rId4" Type="http://schemas.openxmlformats.org/officeDocument/2006/relationships/image" Target="../media/image1.png"/></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p:txBody>
          <a:bodyPr/>
          <a:lstStyle/>
          <a:p>
            <a:r>
              <a:rPr lang="el-GR" b="1" dirty="0"/>
              <a:t>Βασικές έννοιες στην Προσομοίωση</a:t>
            </a:r>
            <a:endParaRPr lang="en-US" dirty="0"/>
          </a:p>
        </p:txBody>
      </p:sp>
      <p:sp>
        <p:nvSpPr>
          <p:cNvPr id="3" name="Υπότιτλος 2"/>
          <p:cNvSpPr>
            <a:spLocks noGrp="1"/>
          </p:cNvSpPr>
          <p:nvPr>
            <p:ph type="subTitle" idx="1"/>
          </p:nvPr>
        </p:nvSpPr>
        <p:spPr/>
        <p:txBody>
          <a:bodyPr/>
          <a:lstStyle/>
          <a:p>
            <a:endParaRPr lang="en-US"/>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3630112"/>
            <a:ext cx="8937106" cy="1655019"/>
          </a:xfrm>
          <a:prstGeom prst="rect">
            <a:avLst/>
          </a:prstGeom>
        </p:spPr>
      </p:pic>
    </p:spTree>
    <p:extLst>
      <p:ext uri="{BB962C8B-B14F-4D97-AF65-F5344CB8AC3E}">
        <p14:creationId xmlns:p14="http://schemas.microsoft.com/office/powerpoint/2010/main" val="246427416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Μηχανιστική προσομοίωση</a:t>
            </a:r>
            <a:endParaRPr lang="en-US" dirty="0"/>
          </a:p>
        </p:txBody>
      </p:sp>
      <p:sp>
        <p:nvSpPr>
          <p:cNvPr id="3" name="Θέση περιεχομένου 2"/>
          <p:cNvSpPr>
            <a:spLocks noGrp="1"/>
          </p:cNvSpPr>
          <p:nvPr>
            <p:ph idx="1"/>
          </p:nvPr>
        </p:nvSpPr>
        <p:spPr/>
        <p:txBody>
          <a:bodyPr>
            <a:normAutofit/>
          </a:bodyPr>
          <a:lstStyle/>
          <a:p>
            <a:r>
              <a:rPr lang="el-GR" dirty="0"/>
              <a:t>Εν κατακλείδι η θεωρία αναμονής αποτελεί ένα πολύτιμο εργαλείο πρώτης προσέγγισης για το που περίπου κείνται τα ζητούμενα μεγέθη αλλά προκύπτει η αναγκαιότητα της προσομοίωσης (ως εναλλακτική μέθοδος επίτευξης των στόχων)</a:t>
            </a:r>
          </a:p>
          <a:p>
            <a:r>
              <a:rPr lang="el-GR" dirty="0"/>
              <a:t>Με τον όρο μηχανιστικός δηλώνεται ότι όλες ανεξάρτητες ενέργειες (αφίξεις, εξυπηρετήσεις από την μηχανή κ.α.) θα συμβούν όπως ακριβώς στην πραγματικότητα. Οι μετακινήσεις και οι αλλαγές στο </a:t>
            </a:r>
            <a:r>
              <a:rPr lang="el-GR" dirty="0" err="1"/>
              <a:t>προσομοιωτικό</a:t>
            </a:r>
            <a:r>
              <a:rPr lang="el-GR" dirty="0"/>
              <a:t> μοντέλο συμβαίνουν στην “σωστή στιγμή”, με “τη σωστή σειρά” και έχουν το “σωστό αποτέλεσμα” σε κάθε μεταβλητή του μοντέλου (όπως </a:t>
            </a:r>
            <a:r>
              <a:rPr lang="el-GR" dirty="0" err="1"/>
              <a:t>καταχωρητές</a:t>
            </a:r>
            <a:r>
              <a:rPr lang="el-GR" dirty="0"/>
              <a:t> στατιστικών δεδομένων). </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94688646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Μηχανιστική προσομοίωση</a:t>
            </a:r>
            <a:endParaRPr lang="en-US" dirty="0"/>
          </a:p>
        </p:txBody>
      </p:sp>
      <p:sp>
        <p:nvSpPr>
          <p:cNvPr id="3" name="Θέση περιεχομένου 2"/>
          <p:cNvSpPr>
            <a:spLocks noGrp="1"/>
          </p:cNvSpPr>
          <p:nvPr>
            <p:ph idx="1"/>
          </p:nvPr>
        </p:nvSpPr>
        <p:spPr/>
        <p:txBody>
          <a:bodyPr/>
          <a:lstStyle/>
          <a:p>
            <a:r>
              <a:rPr lang="el-GR" dirty="0"/>
              <a:t>Με αυτό τον τρόπο η προσομοίωση παρέχει ένα χειροπιαστό τρόπο διαχείρισης των μοντέλων. Δεν υπάρχει κανένα μυστήριο σχετικά με το πώς δουλεύει η προσομοίωση. Απλά χρειάζονται μερικές βασικές γνώσεις στη συνέχεια δίνεται ένα πλήθος πληροφοριών  και τα υπόλοιπα (καταγραφή δεδομένων) τα αναλαμβάνει πρόγραμμα όπως το </a:t>
            </a:r>
            <a:r>
              <a:rPr lang="en-US" dirty="0"/>
              <a:t>Arena</a:t>
            </a:r>
            <a:r>
              <a:rPr lang="el-GR" dirty="0"/>
              <a:t>.</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7434208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b="1" dirty="0"/>
              <a:t>Οντότητες (</a:t>
            </a:r>
            <a:r>
              <a:rPr lang="en-US" b="1" dirty="0"/>
              <a:t>entities)</a:t>
            </a:r>
            <a:endParaRPr lang="el-GR" b="1" dirty="0"/>
          </a:p>
          <a:p>
            <a:r>
              <a:rPr lang="el-GR" dirty="0"/>
              <a:t>Τα περισσότερα </a:t>
            </a:r>
            <a:r>
              <a:rPr lang="el-GR" dirty="0" err="1"/>
              <a:t>προσομοιωτικά</a:t>
            </a:r>
            <a:r>
              <a:rPr lang="el-GR" dirty="0"/>
              <a:t> πειράματα  εμπεριέχουν δρώμενα τα οποία καλούνται “οντότητες” (</a:t>
            </a:r>
            <a:r>
              <a:rPr lang="en-US" dirty="0"/>
              <a:t>entities</a:t>
            </a:r>
            <a:r>
              <a:rPr lang="el-GR" dirty="0"/>
              <a:t>). Αυτές κινούνται, αλλάζουν καταστάσεις, επηρεάζουν και επηρεάζονται από άλλες οντότητες και από τις καταστάσεις του συστήματος και επιδρούν στην έξοδο του συστήματος (στα μέτρα απόδοσης).  Οι οντότητες αποτελούν τα </a:t>
            </a:r>
            <a:r>
              <a:rPr lang="el-GR" i="1" dirty="0"/>
              <a:t>δυναμικά</a:t>
            </a:r>
            <a:r>
              <a:rPr lang="el-GR" dirty="0"/>
              <a:t> στοιχεία στην προσομοίωση – συνήθως δημιουργούνται, μετακινούνται για κάποιο χρονικό διάστημα και καταστρέφονται ευθύς μόλις εγκαταλείπουν το σύστημα</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88157453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dirty="0"/>
              <a:t>Οι οντότητες στο παράδειγμά μας είναι τα προϊόντα που πρόκειται να επεξεργαστούν. Αυτά δημιουργούνται κατά τη στιγμή άφιξης τους μετακινούνται στην ουρά (αν παραστεί ανάγκη) εξυπηρετούνται από την μηχανή και καταστρέφονται ευθύς μόλις εγκαταλείπουν το σύστημα. </a:t>
            </a:r>
            <a:endParaRPr lang="en-US" dirty="0"/>
          </a:p>
          <a:p>
            <a:r>
              <a:rPr lang="el-GR" dirty="0"/>
              <a:t>Αν και στο παράδειγμά μας υπάρχει μόνο ένα είδος οντοτήτων εντούτοις μπορούν να υπάρχουν πολλά ανεξάρτητα αντίτυπα ή πραγματώσεις (</a:t>
            </a:r>
            <a:r>
              <a:rPr lang="en-US" dirty="0"/>
              <a:t>realizations</a:t>
            </a:r>
            <a:r>
              <a:rPr lang="el-GR" dirty="0"/>
              <a:t>) αυτού του είδους στην εξέλιξη του χρόνου όπως συμβαίνει και στο πραγματικό σύστημα</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76112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a:xfrm>
            <a:off x="838200" y="1825624"/>
            <a:ext cx="10515600" cy="4797913"/>
          </a:xfrm>
        </p:spPr>
        <p:txBody>
          <a:bodyPr>
            <a:normAutofit lnSpcReduction="10000"/>
          </a:bodyPr>
          <a:lstStyle/>
          <a:p>
            <a:r>
              <a:rPr lang="el-GR" b="1" dirty="0"/>
              <a:t>Ιδιότητες-Χαρακτηριστικά (</a:t>
            </a:r>
            <a:r>
              <a:rPr lang="en-US" b="1" dirty="0"/>
              <a:t>attributes</a:t>
            </a:r>
            <a:r>
              <a:rPr lang="el-GR" b="1" dirty="0"/>
              <a:t>)</a:t>
            </a:r>
            <a:endParaRPr lang="en-US" dirty="0"/>
          </a:p>
          <a:p>
            <a:r>
              <a:rPr lang="el-GR" dirty="0"/>
              <a:t>Για να ξεχωρίσουμε τις οντότητες, επισυνάπτουμε ιδιότητες σε αυτές. Μία  ιδιότητα αποτελεί ένα χαρακτηριστικό όλων των οντοτήτων αλλά με ιδιαίτερη τιμή που διαφοροποιεί μία οντότητα από μία άλλη. Για παράδειγμα τα προϊόντα του παραδείγματός μας μπορούν να έχουν ως χαρακτηριστικά, τον χρόνο άφιξής τους, την ημερομηνία παράδοσής τους, την προτεραιότητά τους και το χρώμα τους τα οποία χαρακτηριστικά αποτελούν την ταυτότητα κάθε ανεξάρτητης οντότητας</a:t>
            </a:r>
            <a:r>
              <a:rPr lang="en-US" dirty="0"/>
              <a:t>. H</a:t>
            </a:r>
            <a:r>
              <a:rPr lang="el-GR" dirty="0"/>
              <a:t> ιδιότητα μπορεί να θεωρηθεί ως μια ετικέτα που είναι δεμένη στην οντότητα αλλά το τι αναγράφεται στην ετικέτα χαρακτηρίζει την οντότητα και την διαφοροποιεί από τις άλλες</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7928308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a:xfrm>
            <a:off x="838200" y="1825624"/>
            <a:ext cx="10515600" cy="4727575"/>
          </a:xfrm>
        </p:spPr>
        <p:txBody>
          <a:bodyPr>
            <a:normAutofit/>
          </a:bodyPr>
          <a:lstStyle/>
          <a:p>
            <a:r>
              <a:rPr lang="el-GR" b="1" dirty="0"/>
              <a:t>Μεταβλητές ή καταστάσεις (</a:t>
            </a:r>
            <a:r>
              <a:rPr lang="en-US" b="1" dirty="0"/>
              <a:t>global variables</a:t>
            </a:r>
            <a:r>
              <a:rPr lang="el-GR" b="1" dirty="0"/>
              <a:t>)</a:t>
            </a:r>
          </a:p>
          <a:p>
            <a:r>
              <a:rPr lang="el-GR" dirty="0"/>
              <a:t>Μια μεταβλητή (ή ολική μεταβλητή) είναι πληροφορία που αναπαριστά κάποια χαρακτηριστικά του συστήματος ανεξαρτήτως του αριθμού και των ειδών των οντοτήτων που ενυπάρχουν στο σύστημα. Σε αντίθεση με τις ιδιότητες  οι μεταβλητές δεν σχετίζονται με κάποια συγκεκριμένη οντότητα αλλά αναφέρονται σε ολόκληρο το σύστημα.</a:t>
            </a:r>
          </a:p>
          <a:p>
            <a:r>
              <a:rPr lang="el-GR" dirty="0"/>
              <a:t>Για παράδειγμα μπορεί να δημιουργηθεί η μεταβλητή </a:t>
            </a:r>
            <a:r>
              <a:rPr lang="el-GR" i="1" dirty="0"/>
              <a:t>αριθμός οντοτήτων στο σύστημα</a:t>
            </a:r>
            <a:r>
              <a:rPr lang="el-GR" dirty="0"/>
              <a:t> που η τιμή της δηλώνει τον ολικό αριθμό προϊόντων στο σύστημα συμπεριλαμβανομένων των προϊόντων στην ουρά και υπό εξυπηρέτηση στη μηχανή</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505157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b="1" dirty="0"/>
              <a:t>Μέσα εξυπηρέτησης (</a:t>
            </a:r>
            <a:r>
              <a:rPr lang="en-US" b="1" dirty="0"/>
              <a:t>resources</a:t>
            </a:r>
            <a:r>
              <a:rPr lang="el-GR" b="1" dirty="0"/>
              <a:t>)</a:t>
            </a:r>
          </a:p>
          <a:p>
            <a:endParaRPr lang="en-US" dirty="0"/>
          </a:p>
          <a:p>
            <a:r>
              <a:rPr lang="el-GR" dirty="0"/>
              <a:t>Οι οντότητες συνήθως ανταγωνίζονται μεταξύ τους για εξυπηρέτηση από τα μέσα που αναπαριστούν προσωπικό, εξοπλισμό, χώρο αποθήκευσης που είναι περιορισμένα. Μία οντότητα αρπάζει (</a:t>
            </a:r>
            <a:r>
              <a:rPr lang="en-US" dirty="0"/>
              <a:t>seize</a:t>
            </a:r>
            <a:r>
              <a:rPr lang="el-GR" dirty="0"/>
              <a:t>) ένα μέσο (ή μονάδες του) εφόσον είναι διαθέσιμο (</a:t>
            </a:r>
            <a:r>
              <a:rPr lang="el-GR" dirty="0" err="1"/>
              <a:t>ες</a:t>
            </a:r>
            <a:r>
              <a:rPr lang="el-GR" dirty="0"/>
              <a:t>) και αποδεσμεύει (</a:t>
            </a:r>
            <a:r>
              <a:rPr lang="en-US" dirty="0"/>
              <a:t>release) </a:t>
            </a:r>
            <a:r>
              <a:rPr lang="el-GR" dirty="0"/>
              <a:t>αυτό(</a:t>
            </a:r>
            <a:r>
              <a:rPr lang="el-GR" dirty="0" err="1"/>
              <a:t>ές</a:t>
            </a:r>
            <a:r>
              <a:rPr lang="el-GR" dirty="0"/>
              <a:t>) όταν τελειώσει</a:t>
            </a:r>
            <a:r>
              <a:rPr lang="en-US" dirty="0"/>
              <a:t>.</a:t>
            </a:r>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11058141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b="1" dirty="0"/>
              <a:t>Ουρές </a:t>
            </a:r>
            <a:endParaRPr lang="en-US" dirty="0"/>
          </a:p>
          <a:p>
            <a:r>
              <a:rPr lang="el-GR" b="1" dirty="0"/>
              <a:t> </a:t>
            </a:r>
            <a:endParaRPr lang="en-US" dirty="0"/>
          </a:p>
          <a:p>
            <a:r>
              <a:rPr lang="el-GR" dirty="0"/>
              <a:t>Όταν μία οντότητα δεν μπορεί να μετακινηθεί πιθανόν λόγω του ότι χρειάζεται μία μονάδα από ένα μέσο που κατακρατείται από άλλη ή άλλες οντότητες τότε απαιτείται να περιμένει κάπου σε κάποια ουρά. Στο </a:t>
            </a:r>
            <a:r>
              <a:rPr lang="en-US" dirty="0"/>
              <a:t>Arena</a:t>
            </a:r>
            <a:r>
              <a:rPr lang="el-GR" dirty="0"/>
              <a:t> οι ουρές έχουν ονόματα και ενδεχομένως να έχουν χωρητικότητα </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0572286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normAutofit fontScale="85000" lnSpcReduction="20000"/>
          </a:bodyPr>
          <a:lstStyle/>
          <a:p>
            <a:r>
              <a:rPr lang="el-GR" b="1" dirty="0"/>
              <a:t>Στατιστικοί συσσωρευτές </a:t>
            </a:r>
            <a:endParaRPr lang="en-US" dirty="0"/>
          </a:p>
          <a:p>
            <a:r>
              <a:rPr lang="el-GR" b="1" dirty="0"/>
              <a:t> </a:t>
            </a:r>
            <a:endParaRPr lang="en-US" dirty="0"/>
          </a:p>
          <a:p>
            <a:r>
              <a:rPr lang="el-GR" dirty="0"/>
              <a:t>Για τον προσδιορισμό των μέτρων απόδοσης της εξόδου του συστήματος μας απαιτείται η συνεχής καταγραφή- ενημέρωση ποικίλων στατιστικών συσσωρευτών καθώς εξελίσσεται η προσομοίωση.  Για το παράδειγμά μας απαιτείται η συνεχής καταγραφή των ενδιάμεσων αποτελεσμάτων στις εξής μεταβλητές :</a:t>
            </a:r>
            <a:endParaRPr lang="en-US" dirty="0"/>
          </a:p>
          <a:p>
            <a:pPr lvl="0"/>
            <a:r>
              <a:rPr lang="el-GR" dirty="0"/>
              <a:t>Αριθμός προϊόντων που έχει παραχθεί μέχρι στιγμής</a:t>
            </a:r>
            <a:endParaRPr lang="en-US" dirty="0"/>
          </a:p>
          <a:p>
            <a:pPr lvl="0"/>
            <a:r>
              <a:rPr lang="el-GR" dirty="0"/>
              <a:t>Ο ολικός χρόνος αναμονής μέχρι στιγμής</a:t>
            </a:r>
            <a:endParaRPr lang="en-US" dirty="0"/>
          </a:p>
          <a:p>
            <a:pPr lvl="0"/>
            <a:r>
              <a:rPr lang="el-GR" dirty="0"/>
              <a:t>Ο Αριθμός των προϊόντων που αναγκάσθηκαν να περιμένουν στην ουρά μέχρι στιγμής ( που θα χρειασθεί για τον προσδιορισμό του μέσου μήκους ουράς)</a:t>
            </a:r>
            <a:endParaRPr lang="en-US" dirty="0"/>
          </a:p>
          <a:p>
            <a:pPr lvl="0"/>
            <a:r>
              <a:rPr lang="el-GR" dirty="0"/>
              <a:t>Ο μεγαλύτερος χρόνος αναμονής στην ουρά μέχρι στιγμής</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9106762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pPr lvl="0"/>
            <a:r>
              <a:rPr lang="el-GR" dirty="0"/>
              <a:t>Ο ολικός χρόνος παραμονής στο σύστημα μέχρι στιγμής</a:t>
            </a:r>
            <a:endParaRPr lang="en-US" dirty="0"/>
          </a:p>
          <a:p>
            <a:pPr lvl="0"/>
            <a:r>
              <a:rPr lang="el-GR" dirty="0"/>
              <a:t>Ο μεγαλύτερος χρόνος παραμονής στο σύστημα μέχρι στιγμής</a:t>
            </a:r>
            <a:endParaRPr lang="en-US" dirty="0"/>
          </a:p>
          <a:p>
            <a:pPr lvl="0"/>
            <a:r>
              <a:rPr lang="el-GR" dirty="0"/>
              <a:t>Το εμβαδόν -μέχρι στιγμής - που σχηματίζει το γράφημα του μήκους ουράς </a:t>
            </a:r>
            <a:r>
              <a:rPr lang="en-US" dirty="0"/>
              <a:t>Q</a:t>
            </a:r>
            <a:r>
              <a:rPr lang="el-GR" dirty="0"/>
              <a:t>(</a:t>
            </a:r>
            <a:r>
              <a:rPr lang="en-US" dirty="0"/>
              <a:t>t</a:t>
            </a:r>
            <a:r>
              <a:rPr lang="el-GR" dirty="0"/>
              <a:t>)  με τον άξονα του χρόνου </a:t>
            </a:r>
            <a:r>
              <a:rPr lang="en-US" dirty="0"/>
              <a:t>t</a:t>
            </a:r>
            <a:r>
              <a:rPr lang="el-GR" dirty="0"/>
              <a:t>.</a:t>
            </a:r>
            <a:endParaRPr lang="en-US" dirty="0"/>
          </a:p>
          <a:p>
            <a:pPr lvl="0"/>
            <a:r>
              <a:rPr lang="el-GR" dirty="0"/>
              <a:t>Το εμβαδόν -μέχρι στιγμής - που σχηματίζει το γράφημα της απασχόλησης του εξυπηρετητή (μηχανής ) </a:t>
            </a:r>
            <a:r>
              <a:rPr lang="en-US" dirty="0"/>
              <a:t>B</a:t>
            </a:r>
            <a:r>
              <a:rPr lang="el-GR" dirty="0"/>
              <a:t>(</a:t>
            </a:r>
            <a:r>
              <a:rPr lang="en-US" dirty="0"/>
              <a:t>t</a:t>
            </a:r>
            <a:r>
              <a:rPr lang="el-GR" dirty="0"/>
              <a:t>) )  με τον άξονα του χρόνου </a:t>
            </a:r>
            <a:r>
              <a:rPr lang="en-US" dirty="0"/>
              <a:t>t</a:t>
            </a:r>
            <a:r>
              <a:rPr lang="el-GR" dirty="0"/>
              <a:t>.</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227410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n-US"/>
          </a:p>
        </p:txBody>
      </p:sp>
      <p:sp>
        <p:nvSpPr>
          <p:cNvPr id="3" name="Θέση περιεχομένου 2"/>
          <p:cNvSpPr>
            <a:spLocks noGrp="1"/>
          </p:cNvSpPr>
          <p:nvPr>
            <p:ph idx="1"/>
          </p:nvPr>
        </p:nvSpPr>
        <p:spPr/>
        <p:txBody>
          <a:bodyPr/>
          <a:lstStyle/>
          <a:p>
            <a:r>
              <a:rPr lang="el-GR" dirty="0"/>
              <a:t>Στην ενότητα αυτή εισάγονται μερικές από τις βασικές ιδέες, μεθοδολογίες και θέματα της προσομοίωσης πριν την καθαυτού ενασχόληση με το </a:t>
            </a:r>
            <a:r>
              <a:rPr lang="en-US" dirty="0"/>
              <a:t>Arena. H </a:t>
            </a:r>
            <a:r>
              <a:rPr lang="el-GR" dirty="0"/>
              <a:t>εξοικείωση με αυτές τις έννοιες κρίνεται απαραίτητη ώστε να γίνεται κατανοητό πώς το </a:t>
            </a:r>
            <a:r>
              <a:rPr lang="en-US" dirty="0"/>
              <a:t>Arena</a:t>
            </a:r>
            <a:r>
              <a:rPr lang="el-GR" dirty="0"/>
              <a:t> προσομοιώνει ένα μοντέλο που έχει κατασκευασθεί από εσάς.</a:t>
            </a:r>
          </a:p>
          <a:p>
            <a:r>
              <a:rPr lang="el-GR" dirty="0"/>
              <a:t>Η εισαγωγή γίνεται μέσω ενός απλού παραδείγματος που περιγράφεται παρακάτω.</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4769153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normAutofit fontScale="92500" lnSpcReduction="20000"/>
          </a:bodyPr>
          <a:lstStyle/>
          <a:p>
            <a:r>
              <a:rPr lang="el-GR" b="1" dirty="0"/>
              <a:t>Συμβάντα – γεγονότα (</a:t>
            </a:r>
            <a:r>
              <a:rPr lang="en-US" b="1" dirty="0"/>
              <a:t>events</a:t>
            </a:r>
            <a:r>
              <a:rPr lang="el-GR" b="1" dirty="0"/>
              <a:t>)</a:t>
            </a:r>
            <a:endParaRPr lang="en-US" dirty="0"/>
          </a:p>
          <a:p>
            <a:r>
              <a:rPr lang="el-GR" b="1" dirty="0"/>
              <a:t> </a:t>
            </a:r>
            <a:endParaRPr lang="en-US" dirty="0"/>
          </a:p>
          <a:p>
            <a:r>
              <a:rPr lang="el-GR" dirty="0"/>
              <a:t>Ας εστιαστούμε στη κατανόηση του πώς εξελίσσονται τα πράγματα καθώς το μοντέλο μας εξελίσσεται (τρέχει). Βασικά η όλη εξέλιξη επικεντρώνεται γύρω από τα συμβάντα. Ένα συμβάν είναι κάτι που συμβαίνει σε μια συγκεκριμένη χρονική στιγμή του προσομοιωτικού χρόνου που αλλάζει τις ιδιότητες, τις μεταβλητές ή τους στατιστικούς συσσωρευτές. Στο παράδειγμά μας υπάρχουν τριών ειδών συμβάντων :</a:t>
            </a:r>
            <a:endParaRPr lang="en-US" dirty="0"/>
          </a:p>
          <a:p>
            <a:r>
              <a:rPr lang="el-GR" dirty="0"/>
              <a:t>Αφίξεις : ένα νέο προϊόν εισέρχεται στο σύστημα</a:t>
            </a:r>
            <a:endParaRPr lang="en-US" dirty="0"/>
          </a:p>
          <a:p>
            <a:r>
              <a:rPr lang="el-GR" dirty="0"/>
              <a:t>Αναχωρήσεις : ένα προϊόν τελειώνει την εξυπηρέτησή του στη μηχανή και εγκαταλείπει το σύστημα</a:t>
            </a:r>
            <a:endParaRPr lang="en-US" dirty="0"/>
          </a:p>
          <a:p>
            <a:r>
              <a:rPr lang="el-GR" dirty="0"/>
              <a:t>Το τέλος (της προσομοίωσης) : η προσομοίωση σταματά μετά χρόνο 20 λεπτών</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34890851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b="1" dirty="0"/>
              <a:t>Ημερολόγιο συμβάντων (</a:t>
            </a:r>
            <a:r>
              <a:rPr lang="en-US" b="1" dirty="0"/>
              <a:t>event calendar</a:t>
            </a:r>
            <a:r>
              <a:rPr lang="el-GR" b="1" dirty="0"/>
              <a:t>)</a:t>
            </a:r>
            <a:endParaRPr lang="en-US" b="1" dirty="0"/>
          </a:p>
          <a:p>
            <a:endParaRPr lang="el-GR" dirty="0"/>
          </a:p>
          <a:p>
            <a:r>
              <a:rPr lang="el-GR" dirty="0"/>
              <a:t>Για την πραγματοποίηση της προσομοίωσης πρέπει να υπάρξει καταγραφή των γεγονότων που πρόκειται να συμβούν στο (</a:t>
            </a:r>
            <a:r>
              <a:rPr lang="el-GR" dirty="0" err="1"/>
              <a:t>προσομοιωτικό</a:t>
            </a:r>
            <a:r>
              <a:rPr lang="el-GR" dirty="0"/>
              <a:t>) μέλλον. Στο </a:t>
            </a:r>
            <a:r>
              <a:rPr lang="en-US" dirty="0"/>
              <a:t>Arena</a:t>
            </a:r>
            <a:r>
              <a:rPr lang="el-GR" dirty="0"/>
              <a:t> αυτή πληροφορία αποθηκεύεται σε μία λίστα στο </a:t>
            </a:r>
            <a:r>
              <a:rPr lang="el-GR" i="1" dirty="0"/>
              <a:t>ημερολόγιο συμβάντων</a:t>
            </a:r>
            <a:r>
              <a:rPr lang="el-GR" dirty="0"/>
              <a:t> (</a:t>
            </a:r>
            <a:r>
              <a:rPr lang="en-US" dirty="0"/>
              <a:t>event calendar</a:t>
            </a:r>
            <a:r>
              <a:rPr lang="el-GR" dirty="0"/>
              <a:t>)</a:t>
            </a:r>
          </a:p>
          <a:p>
            <a:r>
              <a:rPr lang="el-GR" dirty="0"/>
              <a:t>Σε ένα μοντέλο διακριτών συμβάντων (</a:t>
            </a:r>
            <a:r>
              <a:rPr lang="en-US" dirty="0"/>
              <a:t>discrete event</a:t>
            </a:r>
            <a:r>
              <a:rPr lang="el-GR" dirty="0"/>
              <a:t>) οι μεταβλητές που περιγράφουν το σύστημα δεν αλλάζουν στο χρονικό διάστημα που μεσολαβεί μεταξύ δύο διαδοχικών  συμβάντων</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9833969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normAutofit fontScale="92500"/>
          </a:bodyPr>
          <a:lstStyle/>
          <a:p>
            <a:r>
              <a:rPr lang="el-GR" b="1" dirty="0"/>
              <a:t>Ρολόι προσομοίωσης (</a:t>
            </a:r>
            <a:r>
              <a:rPr lang="en-US" b="1" dirty="0"/>
              <a:t>simulation clock</a:t>
            </a:r>
            <a:r>
              <a:rPr lang="el-GR" b="1" dirty="0"/>
              <a:t>)</a:t>
            </a:r>
            <a:endParaRPr lang="en-US" dirty="0"/>
          </a:p>
          <a:p>
            <a:r>
              <a:rPr lang="el-GR" b="1" dirty="0"/>
              <a:t> </a:t>
            </a:r>
            <a:endParaRPr lang="en-US" dirty="0"/>
          </a:p>
          <a:p>
            <a:r>
              <a:rPr lang="el-GR" dirty="0"/>
              <a:t>Η τρέχουσα τιμή του χρόνου στην προσομοίωση καταγράφεται σε μια μεταβλητή που ονομάζεται ρολόι προσομοίωσης. Αντίθετα με τα ρολόγια πραγματικού χρόνου το ρολόι προσομοίωσης δεν παίρνει όλες τις τιμές του χρόνου και δεν ρέει συνεχώς. Κινείται </a:t>
            </a:r>
            <a:r>
              <a:rPr lang="el-GR" dirty="0" err="1"/>
              <a:t>ασυνεχώς</a:t>
            </a:r>
            <a:r>
              <a:rPr lang="el-GR" dirty="0"/>
              <a:t> (με πηδήματα) από τον χρόνο πραγμάτωσης ενός γεγονότος στον χρόνο πραγμάτωσης του αμέσως επομένου γεγονότος. Εφόσον τίποτε δεν συμβαίνει μεταξύ δύο γεγονότων δεν υπάρχει λόγος σπατάλης πραγματικού χρόνου και καταγραφής σε χρόνους που δεν ενδιαφέρουν. Το ρολόι προσομοίωσης αλληλοεπιδρά στενά με το ημερολόγιο συμβάντων</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2703591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Συστατικά ενός προσομοιωτικού μοντέλου</a:t>
            </a:r>
            <a:endParaRPr lang="en-US" dirty="0"/>
          </a:p>
        </p:txBody>
      </p:sp>
      <p:sp>
        <p:nvSpPr>
          <p:cNvPr id="3" name="Θέση περιεχομένου 2"/>
          <p:cNvSpPr>
            <a:spLocks noGrp="1"/>
          </p:cNvSpPr>
          <p:nvPr>
            <p:ph idx="1"/>
          </p:nvPr>
        </p:nvSpPr>
        <p:spPr/>
        <p:txBody>
          <a:bodyPr/>
          <a:lstStyle/>
          <a:p>
            <a:r>
              <a:rPr lang="el-GR" b="1" dirty="0"/>
              <a:t>Έναρξη και πέρας (της προσομοίωσης)</a:t>
            </a:r>
            <a:endParaRPr lang="en-US" dirty="0"/>
          </a:p>
          <a:p>
            <a:r>
              <a:rPr lang="el-GR" b="1" dirty="0"/>
              <a:t> </a:t>
            </a:r>
            <a:endParaRPr lang="en-US" dirty="0"/>
          </a:p>
          <a:p>
            <a:r>
              <a:rPr lang="el-GR" dirty="0"/>
              <a:t>Σημαντικό σε μια προσομοίωση - αν και μερικές φορές υποβαθμίζεται – είναι το πώς ξεκινά και σταματά η προσομοίωση. Για το παράδειγμά μας έχουν γίνει συγκεκριμένες παραδοχές άρα είναι εύκολο να σκιαγραφηθεί το πώς αυτές (οι παραδοχές) θα επηρεάσουν τα χαρακτηριστικά, τις μεταβλητές τους </a:t>
            </a:r>
            <a:r>
              <a:rPr lang="el-GR" dirty="0" err="1"/>
              <a:t>καταχωρητές</a:t>
            </a:r>
            <a:r>
              <a:rPr lang="el-GR" dirty="0"/>
              <a:t> το ημερολόγιο συμβάντων και το ρολόι.</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73620835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Προσομοίωση με το χέρι του συστήματος</a:t>
            </a:r>
            <a:endParaRPr lang="en-US" dirty="0"/>
          </a:p>
        </p:txBody>
      </p:sp>
      <p:sp>
        <p:nvSpPr>
          <p:cNvPr id="3" name="Θέση περιεχομένου 2"/>
          <p:cNvSpPr>
            <a:spLocks noGrp="1"/>
          </p:cNvSpPr>
          <p:nvPr>
            <p:ph idx="1"/>
          </p:nvPr>
        </p:nvSpPr>
        <p:spPr/>
        <p:txBody>
          <a:bodyPr/>
          <a:lstStyle/>
          <a:p>
            <a:r>
              <a:rPr lang="en-US" altLang="en-US" dirty="0"/>
              <a:t>Manually track state variables, statistical accumulators</a:t>
            </a:r>
          </a:p>
          <a:p>
            <a:r>
              <a:rPr lang="en-US" altLang="en-US" dirty="0"/>
              <a:t>Use “given” </a:t>
            </a:r>
            <a:r>
              <a:rPr lang="en-US" altLang="en-US" dirty="0" err="1"/>
              <a:t>interarrival</a:t>
            </a:r>
            <a:r>
              <a:rPr lang="en-US" altLang="en-US" dirty="0"/>
              <a:t>, service times</a:t>
            </a:r>
          </a:p>
          <a:p>
            <a:r>
              <a:rPr lang="en-US" altLang="en-US" dirty="0"/>
              <a:t>Keep track of event calendar</a:t>
            </a:r>
          </a:p>
          <a:p>
            <a:r>
              <a:rPr lang="en-US" altLang="en-US" dirty="0"/>
              <a:t>“Lurch” clock from one event to next</a:t>
            </a:r>
          </a:p>
          <a:p>
            <a:r>
              <a:rPr lang="en-US" altLang="en-US" dirty="0"/>
              <a:t>Will omit times in system, “max” computations here (see text for complete details)</a:t>
            </a:r>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11528448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122"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128" name="Rectangle 2"/>
          <p:cNvSpPr>
            <a:spLocks noGrp="1" noChangeArrowheads="1"/>
          </p:cNvSpPr>
          <p:nvPr>
            <p:ph type="title"/>
          </p:nvPr>
        </p:nvSpPr>
        <p:spPr>
          <a:xfrm>
            <a:off x="838200" y="365125"/>
            <a:ext cx="10515600" cy="772013"/>
          </a:xfrm>
        </p:spPr>
        <p:txBody>
          <a:bodyPr/>
          <a:lstStyle/>
          <a:p>
            <a:pPr eaLnBrk="1" hangingPunct="1"/>
            <a:r>
              <a:rPr lang="en-US" altLang="en-US" dirty="0"/>
              <a:t>Simulation by Hand</a:t>
            </a:r>
            <a:r>
              <a:rPr lang="el-GR" altLang="en-US" dirty="0"/>
              <a:t> </a:t>
            </a:r>
            <a:r>
              <a:rPr lang="en-US" altLang="en-US" dirty="0"/>
              <a:t>:</a:t>
            </a:r>
            <a:r>
              <a:rPr lang="el-GR" altLang="en-US" dirty="0"/>
              <a:t> </a:t>
            </a:r>
            <a:r>
              <a:rPr lang="en-US" altLang="en-US" dirty="0"/>
              <a:t>Setup</a:t>
            </a:r>
          </a:p>
        </p:txBody>
      </p:sp>
      <p:sp>
        <p:nvSpPr>
          <p:cNvPr id="5129" name="Rectangle 31"/>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aphicFrame>
        <p:nvGraphicFramePr>
          <p:cNvPr id="5123"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124"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pic>
        <p:nvPicPr>
          <p:cNvPr id="10" name="Εικόνα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95427030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2"/>
          <p:cNvSpPr>
            <a:spLocks noGrp="1"/>
          </p:cNvSpPr>
          <p:nvPr>
            <p:ph type="ftr" sz="quarter" idx="10"/>
          </p:nvPr>
        </p:nvSpPr>
        <p:spPr/>
        <p:txBody>
          <a:bodyPr/>
          <a:lstStyle/>
          <a:p>
            <a:pPr>
              <a:defRPr/>
            </a:pPr>
            <a:r>
              <a:rPr lang="en-US"/>
              <a:t>Chapter 2 – Fundamental Simulation Concepts</a:t>
            </a:r>
          </a:p>
        </p:txBody>
      </p:sp>
      <p:sp>
        <p:nvSpPr>
          <p:cNvPr id="8"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0BE66F4F-849D-46A1-B7CA-62E973BED326}" type="slidenum">
              <a:rPr lang="en-US" altLang="en-US" sz="1400">
                <a:solidFill>
                  <a:srgbClr val="00009B"/>
                </a:solidFill>
                <a:latin typeface="Arial" panose="020B0604020202020204" pitchFamily="34" charset="0"/>
              </a:rPr>
              <a:pPr eaLnBrk="1" hangingPunct="1"/>
              <a:t>26</a:t>
            </a:fld>
            <a:r>
              <a:rPr lang="en-US" altLang="en-US" sz="1400">
                <a:solidFill>
                  <a:srgbClr val="00009B"/>
                </a:solidFill>
                <a:latin typeface="Arial" panose="020B0604020202020204" pitchFamily="34" charset="0"/>
              </a:rPr>
              <a:t> of 57</a:t>
            </a:r>
          </a:p>
        </p:txBody>
      </p:sp>
      <p:sp>
        <p:nvSpPr>
          <p:cNvPr id="9" name="Date Placeholder 4"/>
          <p:cNvSpPr>
            <a:spLocks noGrp="1"/>
          </p:cNvSpPr>
          <p:nvPr>
            <p:ph type="dt" sz="quarter" idx="12"/>
          </p:nvPr>
        </p:nvSpPr>
        <p:spPr/>
        <p:txBody>
          <a:bodyPr/>
          <a:lstStyle/>
          <a:p>
            <a:pPr>
              <a:defRPr/>
            </a:pPr>
            <a:r>
              <a:rPr lang="en-US"/>
              <a:t>Simulation with Arena, 5th ed.</a:t>
            </a:r>
          </a:p>
        </p:txBody>
      </p:sp>
      <p:sp>
        <p:nvSpPr>
          <p:cNvPr id="6152" name="Rectangle 14"/>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graphicFrame>
        <p:nvGraphicFramePr>
          <p:cNvPr id="6146"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6153" name="Rectangle 3"/>
          <p:cNvSpPr>
            <a:spLocks noGrp="1" noChangeArrowheads="1"/>
          </p:cNvSpPr>
          <p:nvPr>
            <p:ph type="title"/>
          </p:nvPr>
        </p:nvSpPr>
        <p:spPr>
          <a:xfrm>
            <a:off x="838200" y="365126"/>
            <a:ext cx="10515600" cy="600076"/>
          </a:xfrm>
        </p:spPr>
        <p:txBody>
          <a:bodyPr>
            <a:normAutofit fontScale="90000"/>
          </a:bodyPr>
          <a:lstStyle/>
          <a:p>
            <a:pPr eaLnBrk="1" hangingPunct="1"/>
            <a:r>
              <a:rPr lang="en-US" altLang="en-US" dirty="0"/>
              <a:t>Simulation by Hand:</a:t>
            </a:r>
            <a:r>
              <a:rPr lang="el-GR" altLang="en-US" dirty="0"/>
              <a:t> </a:t>
            </a:r>
            <a:r>
              <a:rPr lang="en-US" altLang="en-US" i="1" dirty="0"/>
              <a:t>t</a:t>
            </a:r>
            <a:r>
              <a:rPr lang="en-US" altLang="en-US" dirty="0"/>
              <a:t> = 0.00, Initialize</a:t>
            </a:r>
          </a:p>
        </p:txBody>
      </p:sp>
      <p:graphicFrame>
        <p:nvGraphicFramePr>
          <p:cNvPr id="6147"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6148"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04207241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170" name="Object 1024"/>
          <p:cNvGraphicFramePr>
            <a:graphicFrameLocks/>
          </p:cNvGraphicFramePr>
          <p:nvPr>
            <p:extLst>
              <p:ext uri="{D42A27DB-BD31-4B8C-83A1-F6EECF244321}">
                <p14:modId xmlns:p14="http://schemas.microsoft.com/office/powerpoint/2010/main" val="3178098886"/>
              </p:ext>
            </p:extLst>
          </p:nvPr>
        </p:nvGraphicFramePr>
        <p:xfrm>
          <a:off x="2017957" y="1238250"/>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017957" y="1238250"/>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6" name="Rectangle 3"/>
          <p:cNvSpPr>
            <a:spLocks noGrp="1" noChangeArrowheads="1"/>
          </p:cNvSpPr>
          <p:nvPr>
            <p:ph type="title"/>
          </p:nvPr>
        </p:nvSpPr>
        <p:spPr>
          <a:xfrm>
            <a:off x="838200" y="365125"/>
            <a:ext cx="10515600" cy="730251"/>
          </a:xfrm>
        </p:spPr>
        <p:txBody>
          <a:bodyPr/>
          <a:lstStyle/>
          <a:p>
            <a:pPr eaLnBrk="1" hangingPunct="1"/>
            <a:r>
              <a:rPr lang="en-US" altLang="en-US" dirty="0"/>
              <a:t>Simulation by </a:t>
            </a:r>
            <a:r>
              <a:rPr lang="en-US" altLang="en-US" dirty="0" err="1"/>
              <a:t>Hand:</a:t>
            </a:r>
            <a:r>
              <a:rPr lang="en-US" altLang="en-US" i="1" dirty="0" err="1"/>
              <a:t>t</a:t>
            </a:r>
            <a:r>
              <a:rPr lang="en-US" altLang="en-US" dirty="0"/>
              <a:t> = 0.00, Arrival of Part 1</a:t>
            </a:r>
          </a:p>
        </p:txBody>
      </p:sp>
      <p:graphicFrame>
        <p:nvGraphicFramePr>
          <p:cNvPr id="7171"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7172"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7177" name="Line 9"/>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8" name="Line 10"/>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179" name="Rectangle 12"/>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180" name="Oval 14"/>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181" name="Rectangle 13"/>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1</a:t>
            </a:r>
          </a:p>
        </p:txBody>
      </p:sp>
    </p:spTree>
    <p:extLst>
      <p:ext uri="{BB962C8B-B14F-4D97-AF65-F5344CB8AC3E}">
        <p14:creationId xmlns:p14="http://schemas.microsoft.com/office/powerpoint/2010/main" val="303057154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oter Placeholder 2"/>
          <p:cNvSpPr>
            <a:spLocks noGrp="1"/>
          </p:cNvSpPr>
          <p:nvPr>
            <p:ph type="ftr" sz="quarter" idx="10"/>
          </p:nvPr>
        </p:nvSpPr>
        <p:spPr/>
        <p:txBody>
          <a:bodyPr/>
          <a:lstStyle/>
          <a:p>
            <a:pPr>
              <a:defRPr/>
            </a:pPr>
            <a:r>
              <a:rPr lang="en-US"/>
              <a:t>Chapter 2 – Fundamental Simulation Concepts</a:t>
            </a:r>
          </a:p>
        </p:txBody>
      </p:sp>
      <p:sp>
        <p:nvSpPr>
          <p:cNvPr id="15"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E9F1384C-E1C5-4176-9E8B-97F96395F3DB}" type="slidenum">
              <a:rPr lang="en-US" altLang="en-US" sz="1400">
                <a:solidFill>
                  <a:srgbClr val="00009B"/>
                </a:solidFill>
                <a:latin typeface="Arial" panose="020B0604020202020204" pitchFamily="34" charset="0"/>
              </a:rPr>
              <a:pPr eaLnBrk="1" hangingPunct="1"/>
              <a:t>28</a:t>
            </a:fld>
            <a:r>
              <a:rPr lang="en-US" altLang="en-US" sz="1400">
                <a:solidFill>
                  <a:srgbClr val="00009B"/>
                </a:solidFill>
                <a:latin typeface="Arial" panose="020B0604020202020204" pitchFamily="34" charset="0"/>
              </a:rPr>
              <a:t> of 57</a:t>
            </a:r>
          </a:p>
        </p:txBody>
      </p:sp>
      <p:sp>
        <p:nvSpPr>
          <p:cNvPr id="16" name="Date Placeholder 4"/>
          <p:cNvSpPr>
            <a:spLocks noGrp="1"/>
          </p:cNvSpPr>
          <p:nvPr>
            <p:ph type="dt" sz="quarter" idx="12"/>
          </p:nvPr>
        </p:nvSpPr>
        <p:spPr/>
        <p:txBody>
          <a:bodyPr/>
          <a:lstStyle/>
          <a:p>
            <a:pPr>
              <a:defRPr/>
            </a:pPr>
            <a:r>
              <a:rPr lang="en-US"/>
              <a:t>Simulation with Arena, 5th ed.</a:t>
            </a:r>
          </a:p>
        </p:txBody>
      </p:sp>
      <p:graphicFrame>
        <p:nvGraphicFramePr>
          <p:cNvPr id="8194"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0" name="Rectangle 3"/>
          <p:cNvSpPr>
            <a:spLocks noGrp="1" noChangeArrowheads="1"/>
          </p:cNvSpPr>
          <p:nvPr>
            <p:ph type="title"/>
          </p:nvPr>
        </p:nvSpPr>
        <p:spPr>
          <a:xfrm>
            <a:off x="838200" y="365126"/>
            <a:ext cx="10515600" cy="815974"/>
          </a:xfrm>
        </p:spPr>
        <p:txBody>
          <a:bodyPr/>
          <a:lstStyle/>
          <a:p>
            <a:pPr eaLnBrk="1" hangingPunct="1"/>
            <a:r>
              <a:rPr lang="en-US" altLang="en-US" dirty="0"/>
              <a:t>Simulation by Hand:</a:t>
            </a:r>
            <a:r>
              <a:rPr lang="el-GR" altLang="en-US" dirty="0"/>
              <a:t> </a:t>
            </a:r>
            <a:r>
              <a:rPr lang="en-US" altLang="en-US" i="1" dirty="0"/>
              <a:t>t</a:t>
            </a:r>
            <a:r>
              <a:rPr lang="en-US" altLang="en-US" dirty="0"/>
              <a:t> = 1.73, Arrival of Part 2</a:t>
            </a:r>
          </a:p>
        </p:txBody>
      </p:sp>
      <p:graphicFrame>
        <p:nvGraphicFramePr>
          <p:cNvPr id="8195"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8196"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8201" name="Rectangle 12"/>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2" name="Oval 14"/>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3" name="Rectangle 13"/>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1</a:t>
            </a:r>
          </a:p>
        </p:txBody>
      </p:sp>
      <p:sp>
        <p:nvSpPr>
          <p:cNvPr id="8204" name="Oval 15"/>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205" name="Rectangle 16"/>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2</a:t>
            </a:r>
          </a:p>
        </p:txBody>
      </p:sp>
      <p:sp>
        <p:nvSpPr>
          <p:cNvPr id="8206" name="Line 17"/>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7" name="Line 18"/>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08" name="Line 19"/>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1944883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Footer Placeholder 2"/>
          <p:cNvSpPr>
            <a:spLocks noGrp="1"/>
          </p:cNvSpPr>
          <p:nvPr>
            <p:ph type="ftr" sz="quarter" idx="10"/>
          </p:nvPr>
        </p:nvSpPr>
        <p:spPr/>
        <p:txBody>
          <a:bodyPr/>
          <a:lstStyle/>
          <a:p>
            <a:pPr>
              <a:defRPr/>
            </a:pPr>
            <a:r>
              <a:rPr lang="en-US"/>
              <a:t>Chapter 2 – Fundamental Simulation Concepts</a:t>
            </a:r>
          </a:p>
        </p:txBody>
      </p:sp>
      <p:sp>
        <p:nvSpPr>
          <p:cNvPr id="14"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DB2A2940-B367-494D-8789-2E35F681ED45}" type="slidenum">
              <a:rPr lang="en-US" altLang="en-US" sz="1400">
                <a:solidFill>
                  <a:srgbClr val="00009B"/>
                </a:solidFill>
                <a:latin typeface="Arial" panose="020B0604020202020204" pitchFamily="34" charset="0"/>
              </a:rPr>
              <a:pPr eaLnBrk="1" hangingPunct="1"/>
              <a:t>29</a:t>
            </a:fld>
            <a:r>
              <a:rPr lang="en-US" altLang="en-US" sz="1400">
                <a:solidFill>
                  <a:srgbClr val="00009B"/>
                </a:solidFill>
                <a:latin typeface="Arial" panose="020B0604020202020204" pitchFamily="34" charset="0"/>
              </a:rPr>
              <a:t> of 57</a:t>
            </a:r>
          </a:p>
        </p:txBody>
      </p:sp>
      <p:sp>
        <p:nvSpPr>
          <p:cNvPr id="15" name="Date Placeholder 4"/>
          <p:cNvSpPr>
            <a:spLocks noGrp="1"/>
          </p:cNvSpPr>
          <p:nvPr>
            <p:ph type="dt" sz="quarter" idx="12"/>
          </p:nvPr>
        </p:nvSpPr>
        <p:spPr/>
        <p:txBody>
          <a:bodyPr/>
          <a:lstStyle/>
          <a:p>
            <a:pPr>
              <a:defRPr/>
            </a:pPr>
            <a:r>
              <a:rPr lang="en-US"/>
              <a:t>Simulation with Arena, 5th ed.</a:t>
            </a:r>
          </a:p>
        </p:txBody>
      </p:sp>
      <p:graphicFrame>
        <p:nvGraphicFramePr>
          <p:cNvPr id="9218"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4" name="Rectangle 3"/>
          <p:cNvSpPr>
            <a:spLocks noGrp="1" noChangeArrowheads="1"/>
          </p:cNvSpPr>
          <p:nvPr>
            <p:ph type="title"/>
          </p:nvPr>
        </p:nvSpPr>
        <p:spPr>
          <a:xfrm>
            <a:off x="838200" y="365126"/>
            <a:ext cx="10515600" cy="892174"/>
          </a:xfrm>
        </p:spPr>
        <p:txBody>
          <a:bodyPr>
            <a:normAutofit/>
          </a:bodyPr>
          <a:lstStyle/>
          <a:p>
            <a:pPr eaLnBrk="1" hangingPunct="1"/>
            <a:r>
              <a:rPr lang="en-US" altLang="en-US" i="1" dirty="0"/>
              <a:t>t</a:t>
            </a:r>
            <a:r>
              <a:rPr lang="en-US" altLang="en-US" dirty="0"/>
              <a:t> = 2.90, Departure of Part 1</a:t>
            </a:r>
          </a:p>
        </p:txBody>
      </p:sp>
      <p:graphicFrame>
        <p:nvGraphicFramePr>
          <p:cNvPr id="9219"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9220"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9225"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26"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227" name="Rectangle 11"/>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2</a:t>
            </a:r>
          </a:p>
        </p:txBody>
      </p:sp>
      <p:sp>
        <p:nvSpPr>
          <p:cNvPr id="9228" name="Line 12"/>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29" name="Line 13"/>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0" name="Line 14"/>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1" name="Line 15"/>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8049768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900113"/>
          </a:xfrm>
        </p:spPr>
        <p:txBody>
          <a:bodyPr/>
          <a:lstStyle/>
          <a:p>
            <a:pPr algn="ctr"/>
            <a:r>
              <a:rPr lang="en-US" altLang="en-US" b="1" dirty="0"/>
              <a:t>A Simple Processing System</a:t>
            </a:r>
            <a:endParaRPr lang="en-US" b="1" dirty="0"/>
          </a:p>
        </p:txBody>
      </p:sp>
      <p:sp>
        <p:nvSpPr>
          <p:cNvPr id="3" name="Θέση περιεχομένου 2"/>
          <p:cNvSpPr>
            <a:spLocks noGrp="1"/>
          </p:cNvSpPr>
          <p:nvPr>
            <p:ph idx="1"/>
          </p:nvPr>
        </p:nvSpPr>
        <p:spPr>
          <a:xfrm>
            <a:off x="838200" y="1690688"/>
            <a:ext cx="10515600" cy="4948237"/>
          </a:xfrm>
        </p:spPr>
        <p:txBody>
          <a:bodyPr>
            <a:normAutofit lnSpcReduction="10000"/>
          </a:bodyPr>
          <a:lstStyle/>
          <a:p>
            <a:r>
              <a:rPr lang="el-GR" dirty="0"/>
              <a:t>Προϊόντα ή πελάτες καταφθάνουν εξυπηρετούνται από μία μηχανή ή εξυπηρετητή και μετά απομακρύνονται.</a:t>
            </a:r>
          </a:p>
          <a:p>
            <a:endParaRPr lang="el-GR" dirty="0"/>
          </a:p>
          <a:p>
            <a:endParaRPr lang="el-GR" dirty="0"/>
          </a:p>
          <a:p>
            <a:endParaRPr lang="el-GR" dirty="0"/>
          </a:p>
          <a:p>
            <a:endParaRPr lang="el-GR" dirty="0"/>
          </a:p>
          <a:p>
            <a:endParaRPr lang="el-GR" sz="800" dirty="0"/>
          </a:p>
          <a:p>
            <a:r>
              <a:rPr lang="el-GR" dirty="0"/>
              <a:t>Αν ένα προϊόν φθάνοντας βρίσκει την μηχανή ελεύθερη εξυπηρετείται από αυτή άμεσα. Αλλιώς περιμένει σε μια ουρά με κανόνα προτεραιότητας </a:t>
            </a:r>
            <a:r>
              <a:rPr lang="en-US" dirty="0"/>
              <a:t>FIFO</a:t>
            </a:r>
            <a:r>
              <a:rPr lang="el-GR" dirty="0"/>
              <a:t> (</a:t>
            </a:r>
            <a:r>
              <a:rPr lang="en-US" dirty="0"/>
              <a:t>first</a:t>
            </a:r>
            <a:r>
              <a:rPr lang="el-GR" dirty="0"/>
              <a:t>-</a:t>
            </a:r>
            <a:r>
              <a:rPr lang="en-US" dirty="0"/>
              <a:t>in</a:t>
            </a:r>
            <a:r>
              <a:rPr lang="el-GR" dirty="0"/>
              <a:t>-</a:t>
            </a:r>
            <a:r>
              <a:rPr lang="en-US" dirty="0"/>
              <a:t>first</a:t>
            </a:r>
            <a:r>
              <a:rPr lang="el-GR" dirty="0"/>
              <a:t>-</a:t>
            </a:r>
            <a:r>
              <a:rPr lang="en-US" dirty="0"/>
              <a:t>out</a:t>
            </a:r>
            <a:r>
              <a:rPr lang="el-GR" dirty="0"/>
              <a:t>). Αυτό αποτελεί τη </a:t>
            </a:r>
            <a:r>
              <a:rPr lang="el-GR" i="1" dirty="0"/>
              <a:t>λογική δομή</a:t>
            </a:r>
            <a:r>
              <a:rPr lang="el-GR" dirty="0"/>
              <a:t> (</a:t>
            </a:r>
            <a:r>
              <a:rPr lang="en-US" dirty="0"/>
              <a:t>logical structure</a:t>
            </a:r>
            <a:r>
              <a:rPr lang="el-GR" dirty="0"/>
              <a:t>) του μοντέλου (η πληροφορία η σχετική με την κίνηση των οντοτήτων μέσα στο σύστημα)</a:t>
            </a:r>
            <a:endParaRPr lang="en-US" dirty="0"/>
          </a:p>
        </p:txBody>
      </p:sp>
      <p:grpSp>
        <p:nvGrpSpPr>
          <p:cNvPr id="4" name="Group 4"/>
          <p:cNvGrpSpPr>
            <a:grpSpLocks/>
          </p:cNvGrpSpPr>
          <p:nvPr/>
        </p:nvGrpSpPr>
        <p:grpSpPr bwMode="auto">
          <a:xfrm>
            <a:off x="1590675" y="2657475"/>
            <a:ext cx="7512050" cy="1662113"/>
            <a:chOff x="518" y="897"/>
            <a:chExt cx="4732" cy="1047"/>
          </a:xfrm>
        </p:grpSpPr>
        <p:sp>
          <p:nvSpPr>
            <p:cNvPr id="5" name="Rectangle 5"/>
            <p:cNvSpPr>
              <a:spLocks noChangeArrowheads="1"/>
            </p:cNvSpPr>
            <p:nvPr/>
          </p:nvSpPr>
          <p:spPr bwMode="auto">
            <a:xfrm>
              <a:off x="3172" y="1252"/>
              <a:ext cx="424" cy="376"/>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6" name="Oval 6"/>
            <p:cNvSpPr>
              <a:spLocks noChangeArrowheads="1"/>
            </p:cNvSpPr>
            <p:nvPr/>
          </p:nvSpPr>
          <p:spPr bwMode="auto">
            <a:xfrm>
              <a:off x="3230" y="1299"/>
              <a:ext cx="256" cy="270"/>
            </a:xfrm>
            <a:prstGeom prst="ellipse">
              <a:avLst/>
            </a:prstGeom>
            <a:solidFill>
              <a:srgbClr val="FF0000"/>
            </a:solidFill>
            <a:ln w="12700">
              <a:solidFill>
                <a:srgbClr val="000000"/>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7" name="Oval 7"/>
            <p:cNvSpPr>
              <a:spLocks noChangeArrowheads="1"/>
            </p:cNvSpPr>
            <p:nvPr/>
          </p:nvSpPr>
          <p:spPr bwMode="auto">
            <a:xfrm>
              <a:off x="2674" y="1299"/>
              <a:ext cx="255" cy="270"/>
            </a:xfrm>
            <a:prstGeom prst="ellipse">
              <a:avLst/>
            </a:prstGeom>
            <a:solidFill>
              <a:srgbClr val="FF0000"/>
            </a:solidFill>
            <a:ln w="12700">
              <a:solidFill>
                <a:srgbClr val="000000"/>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8" name="Oval 8"/>
            <p:cNvSpPr>
              <a:spLocks noChangeArrowheads="1"/>
            </p:cNvSpPr>
            <p:nvPr/>
          </p:nvSpPr>
          <p:spPr bwMode="auto">
            <a:xfrm>
              <a:off x="2412" y="1299"/>
              <a:ext cx="256" cy="270"/>
            </a:xfrm>
            <a:prstGeom prst="ellipse">
              <a:avLst/>
            </a:prstGeom>
            <a:solidFill>
              <a:srgbClr val="FF0000"/>
            </a:solidFill>
            <a:ln w="12700">
              <a:solidFill>
                <a:srgbClr val="000000"/>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9" name="Oval 9"/>
            <p:cNvSpPr>
              <a:spLocks noChangeArrowheads="1"/>
            </p:cNvSpPr>
            <p:nvPr/>
          </p:nvSpPr>
          <p:spPr bwMode="auto">
            <a:xfrm>
              <a:off x="2151" y="1299"/>
              <a:ext cx="256" cy="270"/>
            </a:xfrm>
            <a:prstGeom prst="ellipse">
              <a:avLst/>
            </a:prstGeom>
            <a:solidFill>
              <a:srgbClr val="FF0000"/>
            </a:solidFill>
            <a:ln w="12700">
              <a:solidFill>
                <a:srgbClr val="000000"/>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 name="Line 10"/>
            <p:cNvSpPr>
              <a:spLocks noChangeShapeType="1"/>
            </p:cNvSpPr>
            <p:nvPr/>
          </p:nvSpPr>
          <p:spPr bwMode="auto">
            <a:xfrm>
              <a:off x="1495" y="1433"/>
              <a:ext cx="474"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1" name="Freeform 11"/>
            <p:cNvSpPr>
              <a:spLocks/>
            </p:cNvSpPr>
            <p:nvPr/>
          </p:nvSpPr>
          <p:spPr bwMode="auto">
            <a:xfrm>
              <a:off x="1954" y="1387"/>
              <a:ext cx="64" cy="93"/>
            </a:xfrm>
            <a:custGeom>
              <a:avLst/>
              <a:gdLst>
                <a:gd name="T0" fmla="*/ 0 w 64"/>
                <a:gd name="T1" fmla="*/ 0 h 93"/>
                <a:gd name="T2" fmla="*/ 0 w 64"/>
                <a:gd name="T3" fmla="*/ 92 h 93"/>
                <a:gd name="T4" fmla="*/ 63 w 64"/>
                <a:gd name="T5" fmla="*/ 46 h 93"/>
                <a:gd name="T6" fmla="*/ 0 w 64"/>
                <a:gd name="T7" fmla="*/ 0 h 93"/>
                <a:gd name="T8" fmla="*/ 0 60000 65536"/>
                <a:gd name="T9" fmla="*/ 0 60000 65536"/>
                <a:gd name="T10" fmla="*/ 0 60000 65536"/>
                <a:gd name="T11" fmla="*/ 0 60000 65536"/>
                <a:gd name="T12" fmla="*/ 0 w 64"/>
                <a:gd name="T13" fmla="*/ 0 h 93"/>
                <a:gd name="T14" fmla="*/ 64 w 64"/>
                <a:gd name="T15" fmla="*/ 93 h 93"/>
              </a:gdLst>
              <a:ahLst/>
              <a:cxnLst>
                <a:cxn ang="T8">
                  <a:pos x="T0" y="T1"/>
                </a:cxn>
                <a:cxn ang="T9">
                  <a:pos x="T2" y="T3"/>
                </a:cxn>
                <a:cxn ang="T10">
                  <a:pos x="T4" y="T5"/>
                </a:cxn>
                <a:cxn ang="T11">
                  <a:pos x="T6" y="T7"/>
                </a:cxn>
              </a:cxnLst>
              <a:rect l="T12" t="T13" r="T14" b="T15"/>
              <a:pathLst>
                <a:path w="64" h="93">
                  <a:moveTo>
                    <a:pt x="0" y="0"/>
                  </a:moveTo>
                  <a:lnTo>
                    <a:pt x="0" y="92"/>
                  </a:lnTo>
                  <a:lnTo>
                    <a:pt x="63" y="46"/>
                  </a:lnTo>
                  <a:lnTo>
                    <a:pt x="0" y="0"/>
                  </a:lnTo>
                </a:path>
              </a:pathLst>
            </a:custGeom>
            <a:solidFill>
              <a:srgbClr val="000000"/>
            </a:solidFill>
            <a:ln w="12700" cap="rnd">
              <a:solidFill>
                <a:srgbClr val="000000"/>
              </a:solidFill>
              <a:round/>
              <a:headEnd/>
              <a:tailEnd/>
            </a:ln>
          </p:spPr>
          <p:txBody>
            <a:bodyPr/>
            <a:lstStyle/>
            <a:p>
              <a:endParaRPr lang="en-US"/>
            </a:p>
          </p:txBody>
        </p:sp>
        <p:sp>
          <p:nvSpPr>
            <p:cNvPr id="12" name="Line 12"/>
            <p:cNvSpPr>
              <a:spLocks noChangeShapeType="1"/>
            </p:cNvSpPr>
            <p:nvPr/>
          </p:nvSpPr>
          <p:spPr bwMode="auto">
            <a:xfrm>
              <a:off x="3639" y="1433"/>
              <a:ext cx="474" cy="0"/>
            </a:xfrm>
            <a:prstGeom prst="line">
              <a:avLst/>
            </a:prstGeom>
            <a:noFill/>
            <a:ln w="12700">
              <a:solidFill>
                <a:srgbClr val="000000"/>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 name="Freeform 13"/>
            <p:cNvSpPr>
              <a:spLocks/>
            </p:cNvSpPr>
            <p:nvPr/>
          </p:nvSpPr>
          <p:spPr bwMode="auto">
            <a:xfrm>
              <a:off x="4098" y="1387"/>
              <a:ext cx="64" cy="93"/>
            </a:xfrm>
            <a:custGeom>
              <a:avLst/>
              <a:gdLst>
                <a:gd name="T0" fmla="*/ 0 w 64"/>
                <a:gd name="T1" fmla="*/ 0 h 93"/>
                <a:gd name="T2" fmla="*/ 0 w 64"/>
                <a:gd name="T3" fmla="*/ 92 h 93"/>
                <a:gd name="T4" fmla="*/ 63 w 64"/>
                <a:gd name="T5" fmla="*/ 46 h 93"/>
                <a:gd name="T6" fmla="*/ 0 w 64"/>
                <a:gd name="T7" fmla="*/ 0 h 93"/>
                <a:gd name="T8" fmla="*/ 0 60000 65536"/>
                <a:gd name="T9" fmla="*/ 0 60000 65536"/>
                <a:gd name="T10" fmla="*/ 0 60000 65536"/>
                <a:gd name="T11" fmla="*/ 0 60000 65536"/>
                <a:gd name="T12" fmla="*/ 0 w 64"/>
                <a:gd name="T13" fmla="*/ 0 h 93"/>
                <a:gd name="T14" fmla="*/ 64 w 64"/>
                <a:gd name="T15" fmla="*/ 93 h 93"/>
              </a:gdLst>
              <a:ahLst/>
              <a:cxnLst>
                <a:cxn ang="T8">
                  <a:pos x="T0" y="T1"/>
                </a:cxn>
                <a:cxn ang="T9">
                  <a:pos x="T2" y="T3"/>
                </a:cxn>
                <a:cxn ang="T10">
                  <a:pos x="T4" y="T5"/>
                </a:cxn>
                <a:cxn ang="T11">
                  <a:pos x="T6" y="T7"/>
                </a:cxn>
              </a:cxnLst>
              <a:rect l="T12" t="T13" r="T14" b="T15"/>
              <a:pathLst>
                <a:path w="64" h="93">
                  <a:moveTo>
                    <a:pt x="0" y="0"/>
                  </a:moveTo>
                  <a:lnTo>
                    <a:pt x="0" y="92"/>
                  </a:lnTo>
                  <a:lnTo>
                    <a:pt x="63" y="46"/>
                  </a:lnTo>
                  <a:lnTo>
                    <a:pt x="0" y="0"/>
                  </a:lnTo>
                </a:path>
              </a:pathLst>
            </a:custGeom>
            <a:solidFill>
              <a:srgbClr val="000000"/>
            </a:solidFill>
            <a:ln w="12700" cap="rnd">
              <a:solidFill>
                <a:srgbClr val="000000"/>
              </a:solidFill>
              <a:round/>
              <a:headEnd/>
              <a:tailEnd/>
            </a:ln>
          </p:spPr>
          <p:txBody>
            <a:bodyPr/>
            <a:lstStyle/>
            <a:p>
              <a:endParaRPr lang="en-US"/>
            </a:p>
          </p:txBody>
        </p:sp>
        <p:sp>
          <p:nvSpPr>
            <p:cNvPr id="14" name="Rectangle 14"/>
            <p:cNvSpPr>
              <a:spLocks noChangeArrowheads="1"/>
            </p:cNvSpPr>
            <p:nvPr/>
          </p:nvSpPr>
          <p:spPr bwMode="auto">
            <a:xfrm>
              <a:off x="518" y="1233"/>
              <a:ext cx="852"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dirty="0">
                  <a:latin typeface="Arial" panose="020B0604020202020204" pitchFamily="34" charset="0"/>
                </a:rPr>
                <a:t>Arriving</a:t>
              </a:r>
            </a:p>
            <a:p>
              <a:r>
                <a:rPr lang="en-US" altLang="en-US" sz="1800" dirty="0">
                  <a:latin typeface="Arial" panose="020B0604020202020204" pitchFamily="34" charset="0"/>
                </a:rPr>
                <a:t>Blank Parts</a:t>
              </a:r>
            </a:p>
          </p:txBody>
        </p:sp>
        <p:sp>
          <p:nvSpPr>
            <p:cNvPr id="15" name="Rectangle 15"/>
            <p:cNvSpPr>
              <a:spLocks noChangeArrowheads="1"/>
            </p:cNvSpPr>
            <p:nvPr/>
          </p:nvSpPr>
          <p:spPr bwMode="auto">
            <a:xfrm>
              <a:off x="4214" y="1233"/>
              <a:ext cx="1036"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Departing</a:t>
              </a:r>
            </a:p>
            <a:p>
              <a:r>
                <a:rPr lang="en-US" altLang="en-US" sz="1800">
                  <a:latin typeface="Arial" panose="020B0604020202020204" pitchFamily="34" charset="0"/>
                </a:rPr>
                <a:t>Finished Parts</a:t>
              </a:r>
            </a:p>
          </p:txBody>
        </p:sp>
        <p:sp>
          <p:nvSpPr>
            <p:cNvPr id="16" name="Rectangle 16"/>
            <p:cNvSpPr>
              <a:spLocks noChangeArrowheads="1"/>
            </p:cNvSpPr>
            <p:nvPr/>
          </p:nvSpPr>
          <p:spPr bwMode="auto">
            <a:xfrm>
              <a:off x="3062" y="897"/>
              <a:ext cx="660" cy="4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Machine</a:t>
              </a:r>
            </a:p>
            <a:p>
              <a:r>
                <a:rPr lang="en-US" altLang="en-US" sz="1800">
                  <a:latin typeface="Arial" panose="020B0604020202020204" pitchFamily="34" charset="0"/>
                </a:rPr>
                <a:t>(Server)</a:t>
              </a:r>
            </a:p>
          </p:txBody>
        </p:sp>
        <p:sp>
          <p:nvSpPr>
            <p:cNvPr id="17" name="Rectangle 17"/>
            <p:cNvSpPr>
              <a:spLocks noChangeArrowheads="1"/>
            </p:cNvSpPr>
            <p:nvPr/>
          </p:nvSpPr>
          <p:spPr bwMode="auto">
            <a:xfrm>
              <a:off x="2054" y="1665"/>
              <a:ext cx="101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Queue (FIFO)</a:t>
              </a:r>
            </a:p>
          </p:txBody>
        </p:sp>
        <p:sp>
          <p:nvSpPr>
            <p:cNvPr id="18" name="Rectangle 18"/>
            <p:cNvSpPr>
              <a:spLocks noChangeArrowheads="1"/>
            </p:cNvSpPr>
            <p:nvPr/>
          </p:nvSpPr>
          <p:spPr bwMode="auto">
            <a:xfrm>
              <a:off x="3494" y="1713"/>
              <a:ext cx="105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latin typeface="Arial" panose="020B0604020202020204" pitchFamily="34" charset="0"/>
                </a:rPr>
                <a:t>Part in Service</a:t>
              </a:r>
            </a:p>
          </p:txBody>
        </p:sp>
        <p:sp>
          <p:nvSpPr>
            <p:cNvPr id="19" name="Arc 19"/>
            <p:cNvSpPr>
              <a:spLocks/>
            </p:cNvSpPr>
            <p:nvPr/>
          </p:nvSpPr>
          <p:spPr bwMode="auto">
            <a:xfrm>
              <a:off x="3361" y="1536"/>
              <a:ext cx="144" cy="288"/>
            </a:xfrm>
            <a:custGeom>
              <a:avLst/>
              <a:gdLst>
                <a:gd name="T0" fmla="*/ 0 w 21600"/>
                <a:gd name="T1" fmla="*/ 0 h 21600"/>
                <a:gd name="T2" fmla="*/ 0 w 21600"/>
                <a:gd name="T3" fmla="*/ 0 h 21600"/>
                <a:gd name="T4" fmla="*/ 0 w 21600"/>
                <a:gd name="T5" fmla="*/ 0 h 21600"/>
                <a:gd name="T6" fmla="*/ 0 60000 65536"/>
                <a:gd name="T7" fmla="*/ 0 60000 65536"/>
                <a:gd name="T8" fmla="*/ 0 60000 65536"/>
                <a:gd name="T9" fmla="*/ 0 w 21600"/>
                <a:gd name="T10" fmla="*/ 0 h 21600"/>
                <a:gd name="T11" fmla="*/ 21600 w 21600"/>
                <a:gd name="T12" fmla="*/ 21600 h 21600"/>
              </a:gdLst>
              <a:ahLst/>
              <a:cxnLst>
                <a:cxn ang="T6">
                  <a:pos x="T0" y="T1"/>
                </a:cxn>
                <a:cxn ang="T7">
                  <a:pos x="T2" y="T3"/>
                </a:cxn>
                <a:cxn ang="T8">
                  <a:pos x="T4" y="T5"/>
                </a:cxn>
              </a:cxnLst>
              <a:rect l="T9" t="T10" r="T11" b="T12"/>
              <a:pathLst>
                <a:path w="21600" h="21600" fill="none" extrusionOk="0">
                  <a:moveTo>
                    <a:pt x="21600" y="21600"/>
                  </a:moveTo>
                  <a:cubicBezTo>
                    <a:pt x="9670" y="21600"/>
                    <a:pt x="0" y="11929"/>
                    <a:pt x="0" y="0"/>
                  </a:cubicBezTo>
                </a:path>
                <a:path w="21600" h="21600" stroke="0" extrusionOk="0">
                  <a:moveTo>
                    <a:pt x="21600" y="21600"/>
                  </a:moveTo>
                  <a:cubicBezTo>
                    <a:pt x="9670" y="21600"/>
                    <a:pt x="0" y="11929"/>
                    <a:pt x="0" y="0"/>
                  </a:cubicBezTo>
                  <a:lnTo>
                    <a:pt x="21600" y="0"/>
                  </a:lnTo>
                  <a:close/>
                </a:path>
              </a:pathLst>
            </a:custGeom>
            <a:noFill/>
            <a:ln w="12700" cap="rnd">
              <a:solidFill>
                <a:schemeClr val="tx1"/>
              </a:solidFill>
              <a:round/>
              <a:headEnd type="none" w="sm" len="sm"/>
              <a:tailEnd type="stealth" w="med" len="lg"/>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 name="Rectangle 20"/>
            <p:cNvSpPr>
              <a:spLocks noChangeArrowheads="1"/>
            </p:cNvSpPr>
            <p:nvPr/>
          </p:nvSpPr>
          <p:spPr bwMode="auto">
            <a:xfrm>
              <a:off x="3260" y="1329"/>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rgbClr val="FFFFFF"/>
                  </a:solidFill>
                  <a:latin typeface="Arial" panose="020B0604020202020204" pitchFamily="34" charset="0"/>
                </a:rPr>
                <a:t>4</a:t>
              </a:r>
            </a:p>
          </p:txBody>
        </p:sp>
        <p:sp>
          <p:nvSpPr>
            <p:cNvPr id="21" name="Rectangle 21"/>
            <p:cNvSpPr>
              <a:spLocks noChangeArrowheads="1"/>
            </p:cNvSpPr>
            <p:nvPr/>
          </p:nvSpPr>
          <p:spPr bwMode="auto">
            <a:xfrm>
              <a:off x="1190" y="897"/>
              <a:ext cx="1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endParaRPr lang="en-US" altLang="en-US">
                <a:latin typeface="Arial" panose="020B0604020202020204" pitchFamily="34" charset="0"/>
              </a:endParaRPr>
            </a:p>
          </p:txBody>
        </p:sp>
        <p:sp>
          <p:nvSpPr>
            <p:cNvPr id="22" name="Rectangle 22"/>
            <p:cNvSpPr>
              <a:spLocks noChangeArrowheads="1"/>
            </p:cNvSpPr>
            <p:nvPr/>
          </p:nvSpPr>
          <p:spPr bwMode="auto">
            <a:xfrm>
              <a:off x="2708" y="1329"/>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rgbClr val="FFFFFF"/>
                  </a:solidFill>
                  <a:latin typeface="Arial" panose="020B0604020202020204" pitchFamily="34" charset="0"/>
                </a:rPr>
                <a:t>5</a:t>
              </a:r>
            </a:p>
          </p:txBody>
        </p:sp>
        <p:sp>
          <p:nvSpPr>
            <p:cNvPr id="23" name="Rectangle 23"/>
            <p:cNvSpPr>
              <a:spLocks noChangeArrowheads="1"/>
            </p:cNvSpPr>
            <p:nvPr/>
          </p:nvSpPr>
          <p:spPr bwMode="auto">
            <a:xfrm>
              <a:off x="2438" y="1329"/>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rgbClr val="FFFFFF"/>
                  </a:solidFill>
                  <a:latin typeface="Arial" panose="020B0604020202020204" pitchFamily="34" charset="0"/>
                </a:rPr>
                <a:t>6</a:t>
              </a:r>
            </a:p>
          </p:txBody>
        </p:sp>
        <p:sp>
          <p:nvSpPr>
            <p:cNvPr id="24" name="Rectangle 24"/>
            <p:cNvSpPr>
              <a:spLocks noChangeArrowheads="1"/>
            </p:cNvSpPr>
            <p:nvPr/>
          </p:nvSpPr>
          <p:spPr bwMode="auto">
            <a:xfrm>
              <a:off x="2198" y="1329"/>
              <a:ext cx="202" cy="2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rgbClr val="FFFFFF"/>
                  </a:solidFill>
                  <a:latin typeface="Arial" panose="020B0604020202020204" pitchFamily="34" charset="0"/>
                </a:rPr>
                <a:t>7</a:t>
              </a:r>
            </a:p>
          </p:txBody>
        </p:sp>
      </p:grpSp>
      <p:pic>
        <p:nvPicPr>
          <p:cNvPr id="25" name="Εικόνα 2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7129028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ooter Placeholder 2"/>
          <p:cNvSpPr>
            <a:spLocks noGrp="1"/>
          </p:cNvSpPr>
          <p:nvPr>
            <p:ph type="ftr" sz="quarter" idx="10"/>
          </p:nvPr>
        </p:nvSpPr>
        <p:spPr/>
        <p:txBody>
          <a:bodyPr/>
          <a:lstStyle/>
          <a:p>
            <a:pPr>
              <a:defRPr/>
            </a:pPr>
            <a:r>
              <a:rPr lang="en-US"/>
              <a:t>Chapter 2 – Fundamental Simulation Concepts</a:t>
            </a:r>
          </a:p>
        </p:txBody>
      </p:sp>
      <p:sp>
        <p:nvSpPr>
          <p:cNvPr id="17"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74AFE2A5-307F-4AF0-8024-CB8CD9D8C7AF}" type="slidenum">
              <a:rPr lang="en-US" altLang="en-US" sz="1400">
                <a:solidFill>
                  <a:srgbClr val="00009B"/>
                </a:solidFill>
                <a:latin typeface="Arial" panose="020B0604020202020204" pitchFamily="34" charset="0"/>
              </a:rPr>
              <a:pPr eaLnBrk="1" hangingPunct="1"/>
              <a:t>30</a:t>
            </a:fld>
            <a:r>
              <a:rPr lang="en-US" altLang="en-US" sz="1400">
                <a:solidFill>
                  <a:srgbClr val="00009B"/>
                </a:solidFill>
                <a:latin typeface="Arial" panose="020B0604020202020204" pitchFamily="34" charset="0"/>
              </a:rPr>
              <a:t> of 57</a:t>
            </a:r>
          </a:p>
        </p:txBody>
      </p:sp>
      <p:sp>
        <p:nvSpPr>
          <p:cNvPr id="18" name="Date Placeholder 4"/>
          <p:cNvSpPr>
            <a:spLocks noGrp="1"/>
          </p:cNvSpPr>
          <p:nvPr>
            <p:ph type="dt" sz="quarter" idx="12"/>
          </p:nvPr>
        </p:nvSpPr>
        <p:spPr/>
        <p:txBody>
          <a:bodyPr/>
          <a:lstStyle/>
          <a:p>
            <a:pPr>
              <a:defRPr/>
            </a:pPr>
            <a:r>
              <a:rPr lang="en-US"/>
              <a:t>Simulation with Arena, 5th ed.</a:t>
            </a:r>
          </a:p>
        </p:txBody>
      </p:sp>
      <p:graphicFrame>
        <p:nvGraphicFramePr>
          <p:cNvPr id="10242"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8" name="Rectangle 3"/>
          <p:cNvSpPr>
            <a:spLocks noGrp="1" noChangeArrowheads="1"/>
          </p:cNvSpPr>
          <p:nvPr>
            <p:ph type="title"/>
          </p:nvPr>
        </p:nvSpPr>
        <p:spPr>
          <a:xfrm>
            <a:off x="838200" y="365125"/>
            <a:ext cx="10515600" cy="730251"/>
          </a:xfrm>
        </p:spPr>
        <p:txBody>
          <a:bodyPr/>
          <a:lstStyle/>
          <a:p>
            <a:pPr eaLnBrk="1" hangingPunct="1"/>
            <a:r>
              <a:rPr lang="en-US" altLang="en-US" i="1" dirty="0"/>
              <a:t>t</a:t>
            </a:r>
            <a:r>
              <a:rPr lang="en-US" altLang="en-US" dirty="0"/>
              <a:t> = 3.08, Arrival of Part 3</a:t>
            </a:r>
          </a:p>
        </p:txBody>
      </p:sp>
      <p:graphicFrame>
        <p:nvGraphicFramePr>
          <p:cNvPr id="10243"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0244"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0249"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250"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251" name="Oval 11"/>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0252" name="Rectangle 12"/>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2</a:t>
            </a:r>
          </a:p>
        </p:txBody>
      </p:sp>
      <p:sp>
        <p:nvSpPr>
          <p:cNvPr id="10253" name="Rectangle 13"/>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3</a:t>
            </a:r>
          </a:p>
        </p:txBody>
      </p:sp>
      <p:sp>
        <p:nvSpPr>
          <p:cNvPr id="10254" name="Line 14"/>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5" name="Line 15"/>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6" name="Line 16"/>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7" name="Line 17"/>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58" name="Line 18"/>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0203925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2"/>
          <p:cNvSpPr>
            <a:spLocks noGrp="1"/>
          </p:cNvSpPr>
          <p:nvPr>
            <p:ph type="ftr" sz="quarter" idx="10"/>
          </p:nvPr>
        </p:nvSpPr>
        <p:spPr/>
        <p:txBody>
          <a:bodyPr/>
          <a:lstStyle/>
          <a:p>
            <a:pPr>
              <a:defRPr/>
            </a:pPr>
            <a:r>
              <a:rPr lang="en-US"/>
              <a:t>Chapter 2 – Fundamental Simulation Concepts</a:t>
            </a:r>
          </a:p>
        </p:txBody>
      </p:sp>
      <p:sp>
        <p:nvSpPr>
          <p:cNvPr id="20"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D6B90F1B-EAA2-4BEA-82FC-1C83AAAAA712}" type="slidenum">
              <a:rPr lang="en-US" altLang="en-US" sz="1400">
                <a:solidFill>
                  <a:srgbClr val="00009B"/>
                </a:solidFill>
                <a:latin typeface="Arial" panose="020B0604020202020204" pitchFamily="34" charset="0"/>
              </a:rPr>
              <a:pPr eaLnBrk="1" hangingPunct="1"/>
              <a:t>31</a:t>
            </a:fld>
            <a:r>
              <a:rPr lang="en-US" altLang="en-US" sz="1400">
                <a:solidFill>
                  <a:srgbClr val="00009B"/>
                </a:solidFill>
                <a:latin typeface="Arial" panose="020B0604020202020204" pitchFamily="34" charset="0"/>
              </a:rPr>
              <a:t> of 57</a:t>
            </a:r>
          </a:p>
        </p:txBody>
      </p:sp>
      <p:sp>
        <p:nvSpPr>
          <p:cNvPr id="21" name="Date Placeholder 4"/>
          <p:cNvSpPr>
            <a:spLocks noGrp="1"/>
          </p:cNvSpPr>
          <p:nvPr>
            <p:ph type="dt" sz="quarter" idx="12"/>
          </p:nvPr>
        </p:nvSpPr>
        <p:spPr/>
        <p:txBody>
          <a:bodyPr/>
          <a:lstStyle/>
          <a:p>
            <a:pPr>
              <a:defRPr/>
            </a:pPr>
            <a:r>
              <a:rPr lang="en-US"/>
              <a:t>Simulation with Arena, 5th ed.</a:t>
            </a:r>
          </a:p>
        </p:txBody>
      </p:sp>
      <p:graphicFrame>
        <p:nvGraphicFramePr>
          <p:cNvPr id="11266" name="Object 1024"/>
          <p:cNvGraphicFramePr>
            <a:graphicFrameLocks/>
          </p:cNvGraphicFramePr>
          <p:nvPr/>
        </p:nvGraphicFramePr>
        <p:xfrm>
          <a:off x="1830389" y="1223963"/>
          <a:ext cx="8574087" cy="5237162"/>
        </p:xfrm>
        <a:graphic>
          <a:graphicData uri="http://schemas.openxmlformats.org/presentationml/2006/ole">
            <mc:AlternateContent xmlns:mc="http://schemas.openxmlformats.org/markup-compatibility/2006">
              <mc:Choice xmlns:v="urn:schemas-microsoft-com:vml" Requires="v">
                <p:oleObj name="Document" r:id="rId3" imgW="9220320" imgH="5931360" progId="Word.Document.8">
                  <p:embed/>
                </p:oleObj>
              </mc:Choice>
              <mc:Fallback>
                <p:oleObj name="Document" r:id="rId3" imgW="922032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9" y="1223963"/>
                        <a:ext cx="8574087" cy="523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2" name="Rectangle 3"/>
          <p:cNvSpPr>
            <a:spLocks noGrp="1" noChangeArrowheads="1"/>
          </p:cNvSpPr>
          <p:nvPr>
            <p:ph type="title"/>
          </p:nvPr>
        </p:nvSpPr>
        <p:spPr>
          <a:xfrm>
            <a:off x="838200" y="365126"/>
            <a:ext cx="10515600" cy="858838"/>
          </a:xfrm>
        </p:spPr>
        <p:txBody>
          <a:bodyPr/>
          <a:lstStyle/>
          <a:p>
            <a:pPr eaLnBrk="1" hangingPunct="1"/>
            <a:r>
              <a:rPr lang="en-US" altLang="en-US" i="1" dirty="0"/>
              <a:t>t</a:t>
            </a:r>
            <a:r>
              <a:rPr lang="en-US" altLang="en-US" dirty="0"/>
              <a:t> = 3.79, Arrival of Part 4</a:t>
            </a:r>
          </a:p>
        </p:txBody>
      </p:sp>
      <p:graphicFrame>
        <p:nvGraphicFramePr>
          <p:cNvPr id="11267"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1268"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1273"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4"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5" name="Oval 11"/>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6" name="Oval 12"/>
          <p:cNvSpPr>
            <a:spLocks noChangeArrowheads="1"/>
          </p:cNvSpPr>
          <p:nvPr/>
        </p:nvSpPr>
        <p:spPr bwMode="auto">
          <a:xfrm>
            <a:off x="2286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1277" name="Rectangle 13"/>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2</a:t>
            </a:r>
          </a:p>
        </p:txBody>
      </p:sp>
      <p:sp>
        <p:nvSpPr>
          <p:cNvPr id="11278" name="Rectangle 14"/>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3</a:t>
            </a:r>
          </a:p>
        </p:txBody>
      </p:sp>
      <p:sp>
        <p:nvSpPr>
          <p:cNvPr id="11279" name="Rectangle 15"/>
          <p:cNvSpPr>
            <a:spLocks noChangeArrowheads="1"/>
          </p:cNvSpPr>
          <p:nvPr/>
        </p:nvSpPr>
        <p:spPr bwMode="auto">
          <a:xfrm>
            <a:off x="2286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4</a:t>
            </a:r>
          </a:p>
        </p:txBody>
      </p:sp>
      <p:sp>
        <p:nvSpPr>
          <p:cNvPr id="11280" name="Line 17"/>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1" name="Line 18"/>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2" name="Line 19"/>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3" name="Line 20"/>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4" name="Line 21"/>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1285" name="Line 22"/>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917465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Footer Placeholder 2"/>
          <p:cNvSpPr>
            <a:spLocks noGrp="1"/>
          </p:cNvSpPr>
          <p:nvPr>
            <p:ph type="ftr" sz="quarter" idx="10"/>
          </p:nvPr>
        </p:nvSpPr>
        <p:spPr/>
        <p:txBody>
          <a:bodyPr/>
          <a:lstStyle/>
          <a:p>
            <a:pPr>
              <a:defRPr/>
            </a:pPr>
            <a:r>
              <a:rPr lang="en-US"/>
              <a:t>Chapter 2 – Fundamental Simulation Concepts</a:t>
            </a:r>
          </a:p>
        </p:txBody>
      </p:sp>
      <p:sp>
        <p:nvSpPr>
          <p:cNvPr id="23"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124B9C8E-52DB-4D8B-A7AB-7071F2D38673}" type="slidenum">
              <a:rPr lang="en-US" altLang="en-US" sz="1400">
                <a:solidFill>
                  <a:srgbClr val="00009B"/>
                </a:solidFill>
                <a:latin typeface="Arial" panose="020B0604020202020204" pitchFamily="34" charset="0"/>
              </a:rPr>
              <a:pPr eaLnBrk="1" hangingPunct="1"/>
              <a:t>32</a:t>
            </a:fld>
            <a:r>
              <a:rPr lang="en-US" altLang="en-US" sz="1400">
                <a:solidFill>
                  <a:srgbClr val="00009B"/>
                </a:solidFill>
                <a:latin typeface="Arial" panose="020B0604020202020204" pitchFamily="34" charset="0"/>
              </a:rPr>
              <a:t> of 57</a:t>
            </a:r>
          </a:p>
        </p:txBody>
      </p:sp>
      <p:sp>
        <p:nvSpPr>
          <p:cNvPr id="24" name="Date Placeholder 4"/>
          <p:cNvSpPr>
            <a:spLocks noGrp="1"/>
          </p:cNvSpPr>
          <p:nvPr>
            <p:ph type="dt" sz="quarter" idx="12"/>
          </p:nvPr>
        </p:nvSpPr>
        <p:spPr/>
        <p:txBody>
          <a:bodyPr/>
          <a:lstStyle/>
          <a:p>
            <a:pPr>
              <a:defRPr/>
            </a:pPr>
            <a:r>
              <a:rPr lang="en-US"/>
              <a:t>Simulation with Arena, 5th ed.</a:t>
            </a:r>
          </a:p>
        </p:txBody>
      </p:sp>
      <p:graphicFrame>
        <p:nvGraphicFramePr>
          <p:cNvPr id="12290" name="Object 1024"/>
          <p:cNvGraphicFramePr>
            <a:graphicFrameLocks/>
          </p:cNvGraphicFramePr>
          <p:nvPr/>
        </p:nvGraphicFramePr>
        <p:xfrm>
          <a:off x="1830388" y="1223963"/>
          <a:ext cx="8572500" cy="5238750"/>
        </p:xfrm>
        <a:graphic>
          <a:graphicData uri="http://schemas.openxmlformats.org/presentationml/2006/ole">
            <mc:AlternateContent xmlns:mc="http://schemas.openxmlformats.org/markup-compatibility/2006">
              <mc:Choice xmlns:v="urn:schemas-microsoft-com:vml" Requires="v">
                <p:oleObj name="Document" r:id="rId3" imgW="9227880" imgH="5931360" progId="Word.Document.8">
                  <p:embed/>
                </p:oleObj>
              </mc:Choice>
              <mc:Fallback>
                <p:oleObj name="Document" r:id="rId3" imgW="9227880" imgH="593136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0388" y="1223963"/>
                        <a:ext cx="8572500" cy="5238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6" name="Rectangle 3"/>
          <p:cNvSpPr>
            <a:spLocks noGrp="1" noChangeArrowheads="1"/>
          </p:cNvSpPr>
          <p:nvPr>
            <p:ph type="title"/>
          </p:nvPr>
        </p:nvSpPr>
        <p:spPr>
          <a:xfrm>
            <a:off x="838200" y="365125"/>
            <a:ext cx="10515600" cy="769939"/>
          </a:xfrm>
        </p:spPr>
        <p:txBody>
          <a:bodyPr/>
          <a:lstStyle/>
          <a:p>
            <a:pPr eaLnBrk="1" hangingPunct="1"/>
            <a:r>
              <a:rPr lang="en-US" altLang="en-US" i="1" dirty="0"/>
              <a:t>t</a:t>
            </a:r>
            <a:r>
              <a:rPr lang="en-US" altLang="en-US" dirty="0"/>
              <a:t> = 4.41, Arrival of Part 5</a:t>
            </a:r>
          </a:p>
        </p:txBody>
      </p:sp>
      <p:graphicFrame>
        <p:nvGraphicFramePr>
          <p:cNvPr id="12291"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2292"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7"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298"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299" name="Oval 11"/>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00" name="Oval 12"/>
          <p:cNvSpPr>
            <a:spLocks noChangeArrowheads="1"/>
          </p:cNvSpPr>
          <p:nvPr/>
        </p:nvSpPr>
        <p:spPr bwMode="auto">
          <a:xfrm>
            <a:off x="2286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01" name="Oval 13"/>
          <p:cNvSpPr>
            <a:spLocks noChangeArrowheads="1"/>
          </p:cNvSpPr>
          <p:nvPr/>
        </p:nvSpPr>
        <p:spPr bwMode="auto">
          <a:xfrm>
            <a:off x="1905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2302" name="Rectangle 14"/>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2</a:t>
            </a:r>
          </a:p>
        </p:txBody>
      </p:sp>
      <p:sp>
        <p:nvSpPr>
          <p:cNvPr id="12303" name="Rectangle 15"/>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3</a:t>
            </a:r>
          </a:p>
        </p:txBody>
      </p:sp>
      <p:sp>
        <p:nvSpPr>
          <p:cNvPr id="12304" name="Rectangle 16"/>
          <p:cNvSpPr>
            <a:spLocks noChangeArrowheads="1"/>
          </p:cNvSpPr>
          <p:nvPr/>
        </p:nvSpPr>
        <p:spPr bwMode="auto">
          <a:xfrm>
            <a:off x="2286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4</a:t>
            </a:r>
          </a:p>
        </p:txBody>
      </p:sp>
      <p:sp>
        <p:nvSpPr>
          <p:cNvPr id="12305" name="Rectangle 17"/>
          <p:cNvSpPr>
            <a:spLocks noChangeArrowheads="1"/>
          </p:cNvSpPr>
          <p:nvPr/>
        </p:nvSpPr>
        <p:spPr bwMode="auto">
          <a:xfrm>
            <a:off x="1905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5</a:t>
            </a:r>
          </a:p>
        </p:txBody>
      </p:sp>
      <p:sp>
        <p:nvSpPr>
          <p:cNvPr id="12306" name="Line 19"/>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7" name="Line 20"/>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8" name="Line 21"/>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9" name="Line 22"/>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0" name="Line 23"/>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1" name="Line 24"/>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12" name="Line 25"/>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7791864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2"/>
          <p:cNvSpPr>
            <a:spLocks noGrp="1"/>
          </p:cNvSpPr>
          <p:nvPr>
            <p:ph type="ftr" sz="quarter" idx="10"/>
          </p:nvPr>
        </p:nvSpPr>
        <p:spPr/>
        <p:txBody>
          <a:bodyPr/>
          <a:lstStyle/>
          <a:p>
            <a:pPr>
              <a:defRPr/>
            </a:pPr>
            <a:r>
              <a:rPr lang="en-US"/>
              <a:t>Chapter 2 – Fundamental Simulation Concepts</a:t>
            </a:r>
          </a:p>
        </p:txBody>
      </p:sp>
      <p:sp>
        <p:nvSpPr>
          <p:cNvPr id="22"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E7668381-5F49-4EDC-87C1-EC606AF6E1FA}" type="slidenum">
              <a:rPr lang="en-US" altLang="en-US" sz="1400">
                <a:solidFill>
                  <a:srgbClr val="00009B"/>
                </a:solidFill>
                <a:latin typeface="Arial" panose="020B0604020202020204" pitchFamily="34" charset="0"/>
              </a:rPr>
              <a:pPr eaLnBrk="1" hangingPunct="1"/>
              <a:t>33</a:t>
            </a:fld>
            <a:r>
              <a:rPr lang="en-US" altLang="en-US" sz="1400">
                <a:solidFill>
                  <a:srgbClr val="00009B"/>
                </a:solidFill>
                <a:latin typeface="Arial" panose="020B0604020202020204" pitchFamily="34" charset="0"/>
              </a:rPr>
              <a:t> of 57</a:t>
            </a:r>
          </a:p>
        </p:txBody>
      </p:sp>
      <p:sp>
        <p:nvSpPr>
          <p:cNvPr id="23" name="Date Placeholder 4"/>
          <p:cNvSpPr>
            <a:spLocks noGrp="1"/>
          </p:cNvSpPr>
          <p:nvPr>
            <p:ph type="dt" sz="quarter" idx="12"/>
          </p:nvPr>
        </p:nvSpPr>
        <p:spPr/>
        <p:txBody>
          <a:bodyPr/>
          <a:lstStyle/>
          <a:p>
            <a:pPr>
              <a:defRPr/>
            </a:pPr>
            <a:r>
              <a:rPr lang="en-US"/>
              <a:t>Simulation with Arena, 5th ed.</a:t>
            </a:r>
          </a:p>
        </p:txBody>
      </p:sp>
      <p:graphicFrame>
        <p:nvGraphicFramePr>
          <p:cNvPr id="13314" name="Object 1024"/>
          <p:cNvGraphicFramePr>
            <a:graphicFrameLocks/>
          </p:cNvGraphicFramePr>
          <p:nvPr/>
        </p:nvGraphicFramePr>
        <p:xfrm>
          <a:off x="1825625" y="1219201"/>
          <a:ext cx="8218488" cy="5237163"/>
        </p:xfrm>
        <a:graphic>
          <a:graphicData uri="http://schemas.openxmlformats.org/presentationml/2006/ole">
            <mc:AlternateContent xmlns:mc="http://schemas.openxmlformats.org/markup-compatibility/2006">
              <mc:Choice xmlns:v="urn:schemas-microsoft-com:vml" Requires="v">
                <p:oleObj name="Document" r:id="rId3" imgW="8875800" imgH="5926680" progId="Word.Document.8">
                  <p:embed/>
                </p:oleObj>
              </mc:Choice>
              <mc:Fallback>
                <p:oleObj name="Document" r:id="rId3" imgW="887580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5625" y="1219201"/>
                        <a:ext cx="8218488"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20" name="Rectangle 3"/>
          <p:cNvSpPr>
            <a:spLocks noGrp="1" noChangeArrowheads="1"/>
          </p:cNvSpPr>
          <p:nvPr>
            <p:ph type="title"/>
          </p:nvPr>
        </p:nvSpPr>
        <p:spPr>
          <a:xfrm>
            <a:off x="838200" y="365125"/>
            <a:ext cx="10515600" cy="725489"/>
          </a:xfrm>
        </p:spPr>
        <p:txBody>
          <a:bodyPr/>
          <a:lstStyle/>
          <a:p>
            <a:pPr eaLnBrk="1" hangingPunct="1"/>
            <a:r>
              <a:rPr lang="en-US" altLang="en-US" i="1" dirty="0"/>
              <a:t>t</a:t>
            </a:r>
            <a:r>
              <a:rPr lang="en-US" altLang="en-US" dirty="0"/>
              <a:t> = 4.66, Departure of Part 2</a:t>
            </a:r>
          </a:p>
        </p:txBody>
      </p:sp>
      <p:graphicFrame>
        <p:nvGraphicFramePr>
          <p:cNvPr id="13315"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3316"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3321"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2"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3" name="Oval 11"/>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4" name="Oval 12"/>
          <p:cNvSpPr>
            <a:spLocks noChangeArrowheads="1"/>
          </p:cNvSpPr>
          <p:nvPr/>
        </p:nvSpPr>
        <p:spPr bwMode="auto">
          <a:xfrm>
            <a:off x="2286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3325" name="Rectangle 13"/>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3</a:t>
            </a:r>
          </a:p>
        </p:txBody>
      </p:sp>
      <p:sp>
        <p:nvSpPr>
          <p:cNvPr id="13326" name="Rectangle 14"/>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4</a:t>
            </a:r>
          </a:p>
        </p:txBody>
      </p:sp>
      <p:sp>
        <p:nvSpPr>
          <p:cNvPr id="13327" name="Rectangle 15"/>
          <p:cNvSpPr>
            <a:spLocks noChangeArrowheads="1"/>
          </p:cNvSpPr>
          <p:nvPr/>
        </p:nvSpPr>
        <p:spPr bwMode="auto">
          <a:xfrm>
            <a:off x="2286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5</a:t>
            </a:r>
          </a:p>
        </p:txBody>
      </p:sp>
      <p:sp>
        <p:nvSpPr>
          <p:cNvPr id="13328" name="Line 17"/>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9" name="Line 18"/>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0" name="Line 19"/>
          <p:cNvSpPr>
            <a:spLocks noChangeShapeType="1"/>
          </p:cNvSpPr>
          <p:nvPr/>
        </p:nvSpPr>
        <p:spPr bwMode="auto">
          <a:xfrm flipV="1">
            <a:off x="4191000" y="57150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1" name="Line 20"/>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Line 21"/>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3" name="Line 22"/>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4" name="Line 24"/>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5" name="Line 25"/>
          <p:cNvSpPr>
            <a:spLocks noChangeShapeType="1"/>
          </p:cNvSpPr>
          <p:nvPr/>
        </p:nvSpPr>
        <p:spPr bwMode="auto">
          <a:xfrm flipV="1">
            <a:off x="4724400" y="57150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25609409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Footer Placeholder 2"/>
          <p:cNvSpPr>
            <a:spLocks noGrp="1"/>
          </p:cNvSpPr>
          <p:nvPr>
            <p:ph type="ftr" sz="quarter" idx="10"/>
          </p:nvPr>
        </p:nvSpPr>
        <p:spPr/>
        <p:txBody>
          <a:bodyPr/>
          <a:lstStyle/>
          <a:p>
            <a:pPr>
              <a:defRPr/>
            </a:pPr>
            <a:r>
              <a:rPr lang="en-US"/>
              <a:t>Chapter 2 – Fundamental Simulation Concepts</a:t>
            </a:r>
          </a:p>
        </p:txBody>
      </p:sp>
      <p:sp>
        <p:nvSpPr>
          <p:cNvPr id="21"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1A1B7072-0A52-4BEB-B181-B2C5401DFADA}" type="slidenum">
              <a:rPr lang="en-US" altLang="en-US" sz="1400">
                <a:solidFill>
                  <a:srgbClr val="00009B"/>
                </a:solidFill>
                <a:latin typeface="Arial" panose="020B0604020202020204" pitchFamily="34" charset="0"/>
              </a:rPr>
              <a:pPr eaLnBrk="1" hangingPunct="1"/>
              <a:t>34</a:t>
            </a:fld>
            <a:r>
              <a:rPr lang="en-US" altLang="en-US" sz="1400">
                <a:solidFill>
                  <a:srgbClr val="00009B"/>
                </a:solidFill>
                <a:latin typeface="Arial" panose="020B0604020202020204" pitchFamily="34" charset="0"/>
              </a:rPr>
              <a:t> of 57</a:t>
            </a:r>
          </a:p>
        </p:txBody>
      </p:sp>
      <p:sp>
        <p:nvSpPr>
          <p:cNvPr id="22" name="Date Placeholder 4"/>
          <p:cNvSpPr>
            <a:spLocks noGrp="1"/>
          </p:cNvSpPr>
          <p:nvPr>
            <p:ph type="dt" sz="quarter" idx="12"/>
          </p:nvPr>
        </p:nvSpPr>
        <p:spPr/>
        <p:txBody>
          <a:bodyPr/>
          <a:lstStyle/>
          <a:p>
            <a:pPr>
              <a:defRPr/>
            </a:pPr>
            <a:r>
              <a:rPr lang="en-US"/>
              <a:t>Simulation with Arena, 5th ed.</a:t>
            </a:r>
          </a:p>
        </p:txBody>
      </p:sp>
      <p:graphicFrame>
        <p:nvGraphicFramePr>
          <p:cNvPr id="14338" name="Object 1024"/>
          <p:cNvGraphicFramePr>
            <a:graphicFrameLocks/>
          </p:cNvGraphicFramePr>
          <p:nvPr/>
        </p:nvGraphicFramePr>
        <p:xfrm>
          <a:off x="1825625" y="1219201"/>
          <a:ext cx="8218488" cy="5237163"/>
        </p:xfrm>
        <a:graphic>
          <a:graphicData uri="http://schemas.openxmlformats.org/presentationml/2006/ole">
            <mc:AlternateContent xmlns:mc="http://schemas.openxmlformats.org/markup-compatibility/2006">
              <mc:Choice xmlns:v="urn:schemas-microsoft-com:vml" Requires="v">
                <p:oleObj name="Document" r:id="rId3" imgW="8875800" imgH="5926680" progId="Word.Document.8">
                  <p:embed/>
                </p:oleObj>
              </mc:Choice>
              <mc:Fallback>
                <p:oleObj name="Document" r:id="rId3" imgW="887580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5625" y="1219201"/>
                        <a:ext cx="8218488"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4" name="Rectangle 3"/>
          <p:cNvSpPr>
            <a:spLocks noGrp="1" noChangeArrowheads="1"/>
          </p:cNvSpPr>
          <p:nvPr>
            <p:ph type="title"/>
          </p:nvPr>
        </p:nvSpPr>
        <p:spPr>
          <a:xfrm>
            <a:off x="838200" y="365126"/>
            <a:ext cx="10515600" cy="792162"/>
          </a:xfrm>
        </p:spPr>
        <p:txBody>
          <a:bodyPr/>
          <a:lstStyle/>
          <a:p>
            <a:pPr eaLnBrk="1" hangingPunct="1"/>
            <a:r>
              <a:rPr lang="en-US" altLang="en-US" i="1" dirty="0"/>
              <a:t>t</a:t>
            </a:r>
            <a:r>
              <a:rPr lang="en-US" altLang="en-US" dirty="0"/>
              <a:t> = 8.05, Departure of Part 3</a:t>
            </a:r>
          </a:p>
        </p:txBody>
      </p:sp>
      <p:graphicFrame>
        <p:nvGraphicFramePr>
          <p:cNvPr id="14339"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4340"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45"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46"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47" name="Oval 11"/>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4348" name="Rectangle 12"/>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4</a:t>
            </a:r>
          </a:p>
        </p:txBody>
      </p:sp>
      <p:sp>
        <p:nvSpPr>
          <p:cNvPr id="14349" name="Rectangle 13"/>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5</a:t>
            </a:r>
          </a:p>
        </p:txBody>
      </p:sp>
      <p:sp>
        <p:nvSpPr>
          <p:cNvPr id="14350" name="Line 15"/>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1" name="Line 16"/>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2" name="Line 17"/>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3" name="Line 18"/>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4" name="Line 19"/>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5" name="Line 20"/>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6" name="Line 22"/>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7" name="Line 23"/>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4358" name="Line 24"/>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3494939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Footer Placeholder 2"/>
          <p:cNvSpPr>
            <a:spLocks noGrp="1"/>
          </p:cNvSpPr>
          <p:nvPr>
            <p:ph type="ftr" sz="quarter" idx="10"/>
          </p:nvPr>
        </p:nvSpPr>
        <p:spPr/>
        <p:txBody>
          <a:bodyPr/>
          <a:lstStyle/>
          <a:p>
            <a:pPr>
              <a:defRPr/>
            </a:pPr>
            <a:r>
              <a:rPr lang="en-US"/>
              <a:t>Chapter 2 – Fundamental Simulation Concepts</a:t>
            </a:r>
          </a:p>
        </p:txBody>
      </p:sp>
      <p:sp>
        <p:nvSpPr>
          <p:cNvPr id="20"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0549F181-46B3-47A1-8C4E-41C39F38DCE4}" type="slidenum">
              <a:rPr lang="en-US" altLang="en-US" sz="1400">
                <a:solidFill>
                  <a:srgbClr val="00009B"/>
                </a:solidFill>
                <a:latin typeface="Arial" panose="020B0604020202020204" pitchFamily="34" charset="0"/>
              </a:rPr>
              <a:pPr eaLnBrk="1" hangingPunct="1"/>
              <a:t>35</a:t>
            </a:fld>
            <a:r>
              <a:rPr lang="en-US" altLang="en-US" sz="1400">
                <a:solidFill>
                  <a:srgbClr val="00009B"/>
                </a:solidFill>
                <a:latin typeface="Arial" panose="020B0604020202020204" pitchFamily="34" charset="0"/>
              </a:rPr>
              <a:t> of 57</a:t>
            </a:r>
          </a:p>
        </p:txBody>
      </p:sp>
      <p:sp>
        <p:nvSpPr>
          <p:cNvPr id="21" name="Date Placeholder 4"/>
          <p:cNvSpPr>
            <a:spLocks noGrp="1"/>
          </p:cNvSpPr>
          <p:nvPr>
            <p:ph type="dt" sz="quarter" idx="12"/>
          </p:nvPr>
        </p:nvSpPr>
        <p:spPr/>
        <p:txBody>
          <a:bodyPr/>
          <a:lstStyle/>
          <a:p>
            <a:pPr>
              <a:defRPr/>
            </a:pPr>
            <a:r>
              <a:rPr lang="en-US"/>
              <a:t>Simulation with Arena, 5th ed.</a:t>
            </a:r>
          </a:p>
        </p:txBody>
      </p:sp>
      <p:graphicFrame>
        <p:nvGraphicFramePr>
          <p:cNvPr id="15362" name="Object 1024"/>
          <p:cNvGraphicFramePr>
            <a:graphicFrameLocks/>
          </p:cNvGraphicFramePr>
          <p:nvPr/>
        </p:nvGraphicFramePr>
        <p:xfrm>
          <a:off x="1825625" y="1219201"/>
          <a:ext cx="8218488" cy="5237163"/>
        </p:xfrm>
        <a:graphic>
          <a:graphicData uri="http://schemas.openxmlformats.org/presentationml/2006/ole">
            <mc:AlternateContent xmlns:mc="http://schemas.openxmlformats.org/markup-compatibility/2006">
              <mc:Choice xmlns:v="urn:schemas-microsoft-com:vml" Requires="v">
                <p:oleObj name="Document" r:id="rId3" imgW="8875800" imgH="5926680" progId="Word.Document.8">
                  <p:embed/>
                </p:oleObj>
              </mc:Choice>
              <mc:Fallback>
                <p:oleObj name="Document" r:id="rId3" imgW="887580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5625" y="1219201"/>
                        <a:ext cx="8218488"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8" name="Rectangle 3"/>
          <p:cNvSpPr>
            <a:spLocks noGrp="1" noChangeArrowheads="1"/>
          </p:cNvSpPr>
          <p:nvPr>
            <p:ph type="title"/>
          </p:nvPr>
        </p:nvSpPr>
        <p:spPr>
          <a:xfrm>
            <a:off x="838200" y="365126"/>
            <a:ext cx="10515600" cy="815974"/>
          </a:xfrm>
        </p:spPr>
        <p:txBody>
          <a:bodyPr/>
          <a:lstStyle/>
          <a:p>
            <a:pPr eaLnBrk="1" hangingPunct="1"/>
            <a:r>
              <a:rPr lang="en-US" altLang="en-US" i="1" dirty="0"/>
              <a:t>t</a:t>
            </a:r>
            <a:r>
              <a:rPr lang="en-US" altLang="en-US" dirty="0"/>
              <a:t> = 12.57, Departure of Part 4</a:t>
            </a:r>
          </a:p>
        </p:txBody>
      </p:sp>
      <p:graphicFrame>
        <p:nvGraphicFramePr>
          <p:cNvPr id="15363" name="Object 1025"/>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5364" name="Object 1026"/>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9"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70"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5371" name="Rectangle 11"/>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5</a:t>
            </a:r>
          </a:p>
        </p:txBody>
      </p:sp>
      <p:sp>
        <p:nvSpPr>
          <p:cNvPr id="15372" name="Line 13"/>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3" name="Line 14"/>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4" name="Line 15"/>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5" name="Line 16"/>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6" name="Line 17"/>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7" name="Line 18"/>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8" name="Line 20"/>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79" name="Line 21"/>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0" name="Line 22"/>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5381" name="Line 23"/>
          <p:cNvSpPr>
            <a:spLocks noChangeShapeType="1"/>
          </p:cNvSpPr>
          <p:nvPr/>
        </p:nvSpPr>
        <p:spPr bwMode="auto">
          <a:xfrm flipV="1">
            <a:off x="5638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74638537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Footer Placeholder 2"/>
          <p:cNvSpPr>
            <a:spLocks noGrp="1"/>
          </p:cNvSpPr>
          <p:nvPr>
            <p:ph type="ftr" sz="quarter" idx="10"/>
          </p:nvPr>
        </p:nvSpPr>
        <p:spPr/>
        <p:txBody>
          <a:bodyPr/>
          <a:lstStyle/>
          <a:p>
            <a:pPr>
              <a:defRPr/>
            </a:pPr>
            <a:r>
              <a:rPr lang="en-US"/>
              <a:t>Chapter 2 – Fundamental Simulation Concepts</a:t>
            </a:r>
          </a:p>
        </p:txBody>
      </p:sp>
      <p:sp>
        <p:nvSpPr>
          <p:cNvPr id="18"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73C18603-E98B-4153-94E7-FD2D1DFCF602}" type="slidenum">
              <a:rPr lang="en-US" altLang="en-US" sz="1400">
                <a:solidFill>
                  <a:srgbClr val="00009B"/>
                </a:solidFill>
                <a:latin typeface="Arial" panose="020B0604020202020204" pitchFamily="34" charset="0"/>
              </a:rPr>
              <a:pPr eaLnBrk="1" hangingPunct="1"/>
              <a:t>36</a:t>
            </a:fld>
            <a:r>
              <a:rPr lang="en-US" altLang="en-US" sz="1400">
                <a:solidFill>
                  <a:srgbClr val="00009B"/>
                </a:solidFill>
                <a:latin typeface="Arial" panose="020B0604020202020204" pitchFamily="34" charset="0"/>
              </a:rPr>
              <a:t> of 57</a:t>
            </a:r>
          </a:p>
        </p:txBody>
      </p:sp>
      <p:sp>
        <p:nvSpPr>
          <p:cNvPr id="19" name="Date Placeholder 4"/>
          <p:cNvSpPr>
            <a:spLocks noGrp="1"/>
          </p:cNvSpPr>
          <p:nvPr>
            <p:ph type="dt" sz="quarter" idx="12"/>
          </p:nvPr>
        </p:nvSpPr>
        <p:spPr/>
        <p:txBody>
          <a:bodyPr/>
          <a:lstStyle/>
          <a:p>
            <a:pPr>
              <a:defRPr/>
            </a:pPr>
            <a:r>
              <a:rPr lang="en-US"/>
              <a:t>Simulation with Arena, 5th ed.</a:t>
            </a:r>
          </a:p>
        </p:txBody>
      </p:sp>
      <p:graphicFrame>
        <p:nvGraphicFramePr>
          <p:cNvPr id="16386" name="Object 0"/>
          <p:cNvGraphicFramePr>
            <a:graphicFrameLocks/>
          </p:cNvGraphicFramePr>
          <p:nvPr/>
        </p:nvGraphicFramePr>
        <p:xfrm>
          <a:off x="1825626" y="1230313"/>
          <a:ext cx="8308975" cy="5237162"/>
        </p:xfrm>
        <a:graphic>
          <a:graphicData uri="http://schemas.openxmlformats.org/presentationml/2006/ole">
            <mc:AlternateContent xmlns:mc="http://schemas.openxmlformats.org/markup-compatibility/2006">
              <mc:Choice xmlns:v="urn:schemas-microsoft-com:vml" Requires="v">
                <p:oleObj name="Document" r:id="rId3" imgW="8979480" imgH="5926680" progId="Word.Document.8">
                  <p:embed/>
                </p:oleObj>
              </mc:Choice>
              <mc:Fallback>
                <p:oleObj name="Document" r:id="rId3" imgW="897948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5626" y="1230313"/>
                        <a:ext cx="8308975" cy="5237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2" name="Rectangle 3"/>
          <p:cNvSpPr>
            <a:spLocks noGrp="1" noChangeArrowheads="1"/>
          </p:cNvSpPr>
          <p:nvPr>
            <p:ph type="title"/>
          </p:nvPr>
        </p:nvSpPr>
        <p:spPr>
          <a:xfrm>
            <a:off x="838200" y="365125"/>
            <a:ext cx="10515600" cy="693739"/>
          </a:xfrm>
        </p:spPr>
        <p:txBody>
          <a:bodyPr>
            <a:normAutofit fontScale="90000"/>
          </a:bodyPr>
          <a:lstStyle/>
          <a:p>
            <a:pPr eaLnBrk="1" hangingPunct="1"/>
            <a:r>
              <a:rPr lang="en-US" altLang="en-US" i="1" dirty="0"/>
              <a:t>t</a:t>
            </a:r>
            <a:r>
              <a:rPr lang="en-US" altLang="en-US" dirty="0"/>
              <a:t> = 17.03, Departure of Part 5</a:t>
            </a:r>
          </a:p>
        </p:txBody>
      </p:sp>
      <p:graphicFrame>
        <p:nvGraphicFramePr>
          <p:cNvPr id="16387" name="Object 1"/>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2"/>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6393"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6394" name="Line 11"/>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5" name="Line 12"/>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6" name="Line 13"/>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7" name="Line 14"/>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8" name="Line 15"/>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399" name="Line 16"/>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0" name="Line 18"/>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1" name="Line 19"/>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2" name="Line 20"/>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6403" name="Line 21"/>
          <p:cNvSpPr>
            <a:spLocks noChangeShapeType="1"/>
          </p:cNvSpPr>
          <p:nvPr/>
        </p:nvSpPr>
        <p:spPr bwMode="auto">
          <a:xfrm flipV="1">
            <a:off x="5638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82625126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Footer Placeholder 2"/>
          <p:cNvSpPr>
            <a:spLocks noGrp="1"/>
          </p:cNvSpPr>
          <p:nvPr>
            <p:ph type="ftr" sz="quarter" idx="10"/>
          </p:nvPr>
        </p:nvSpPr>
        <p:spPr/>
        <p:txBody>
          <a:bodyPr/>
          <a:lstStyle/>
          <a:p>
            <a:pPr>
              <a:defRPr/>
            </a:pPr>
            <a:r>
              <a:rPr lang="en-US"/>
              <a:t>Chapter 2 – Fundamental Simulation Concepts</a:t>
            </a:r>
          </a:p>
        </p:txBody>
      </p:sp>
      <p:sp>
        <p:nvSpPr>
          <p:cNvPr id="22"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09711DA0-842D-40F7-827E-D8BBBAC2026A}" type="slidenum">
              <a:rPr lang="en-US" altLang="en-US" sz="1400">
                <a:solidFill>
                  <a:srgbClr val="00009B"/>
                </a:solidFill>
                <a:latin typeface="Arial" panose="020B0604020202020204" pitchFamily="34" charset="0"/>
              </a:rPr>
              <a:pPr eaLnBrk="1" hangingPunct="1"/>
              <a:t>37</a:t>
            </a:fld>
            <a:r>
              <a:rPr lang="en-US" altLang="en-US" sz="1400">
                <a:solidFill>
                  <a:srgbClr val="00009B"/>
                </a:solidFill>
                <a:latin typeface="Arial" panose="020B0604020202020204" pitchFamily="34" charset="0"/>
              </a:rPr>
              <a:t> of 57</a:t>
            </a:r>
          </a:p>
        </p:txBody>
      </p:sp>
      <p:sp>
        <p:nvSpPr>
          <p:cNvPr id="23" name="Date Placeholder 4"/>
          <p:cNvSpPr>
            <a:spLocks noGrp="1"/>
          </p:cNvSpPr>
          <p:nvPr>
            <p:ph type="dt" sz="quarter" idx="12"/>
          </p:nvPr>
        </p:nvSpPr>
        <p:spPr/>
        <p:txBody>
          <a:bodyPr/>
          <a:lstStyle/>
          <a:p>
            <a:pPr>
              <a:defRPr/>
            </a:pPr>
            <a:r>
              <a:rPr lang="en-US"/>
              <a:t>Simulation with Arena, 5th ed.</a:t>
            </a:r>
          </a:p>
        </p:txBody>
      </p:sp>
      <p:graphicFrame>
        <p:nvGraphicFramePr>
          <p:cNvPr id="17410" name="Object 2048"/>
          <p:cNvGraphicFramePr>
            <a:graphicFrameLocks/>
          </p:cNvGraphicFramePr>
          <p:nvPr/>
        </p:nvGraphicFramePr>
        <p:xfrm>
          <a:off x="1833564" y="1222376"/>
          <a:ext cx="8308975" cy="5237163"/>
        </p:xfrm>
        <a:graphic>
          <a:graphicData uri="http://schemas.openxmlformats.org/presentationml/2006/ole">
            <mc:AlternateContent xmlns:mc="http://schemas.openxmlformats.org/markup-compatibility/2006">
              <mc:Choice xmlns:v="urn:schemas-microsoft-com:vml" Requires="v">
                <p:oleObj name="Document" r:id="rId3" imgW="8961120" imgH="5926680" progId="Word.Document.8">
                  <p:embed/>
                </p:oleObj>
              </mc:Choice>
              <mc:Fallback>
                <p:oleObj name="Document" r:id="rId3" imgW="896112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33564" y="1222376"/>
                        <a:ext cx="8308975"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6" name="Rectangle 3"/>
          <p:cNvSpPr>
            <a:spLocks noGrp="1" noChangeArrowheads="1"/>
          </p:cNvSpPr>
          <p:nvPr>
            <p:ph type="title"/>
          </p:nvPr>
        </p:nvSpPr>
        <p:spPr>
          <a:xfrm>
            <a:off x="838200" y="365126"/>
            <a:ext cx="10515600" cy="666750"/>
          </a:xfrm>
        </p:spPr>
        <p:txBody>
          <a:bodyPr>
            <a:normAutofit fontScale="90000"/>
          </a:bodyPr>
          <a:lstStyle/>
          <a:p>
            <a:pPr eaLnBrk="1" hangingPunct="1"/>
            <a:r>
              <a:rPr lang="en-US" altLang="en-US" i="1" dirty="0"/>
              <a:t>t</a:t>
            </a:r>
            <a:r>
              <a:rPr lang="en-US" altLang="en-US" dirty="0"/>
              <a:t> = 18.69, Arrival of Part 6</a:t>
            </a:r>
          </a:p>
        </p:txBody>
      </p:sp>
      <p:graphicFrame>
        <p:nvGraphicFramePr>
          <p:cNvPr id="17411" name="Object 2049"/>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7412" name="Object 2050"/>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7"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7418"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7419" name="Rectangle 11"/>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6</a:t>
            </a:r>
          </a:p>
        </p:txBody>
      </p:sp>
      <p:sp>
        <p:nvSpPr>
          <p:cNvPr id="17420" name="Line 13"/>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1" name="Line 14"/>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2" name="Line 15"/>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3" name="Line 16"/>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4" name="Line 17"/>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5" name="Line 18"/>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6" name="Line 20"/>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7" name="Line 21"/>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8" name="Line 22"/>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29" name="Line 23"/>
          <p:cNvSpPr>
            <a:spLocks noChangeShapeType="1"/>
          </p:cNvSpPr>
          <p:nvPr/>
        </p:nvSpPr>
        <p:spPr bwMode="auto">
          <a:xfrm flipV="1">
            <a:off x="5638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0" name="Line 24"/>
          <p:cNvSpPr>
            <a:spLocks noChangeShapeType="1"/>
          </p:cNvSpPr>
          <p:nvPr/>
        </p:nvSpPr>
        <p:spPr bwMode="auto">
          <a:xfrm flipV="1">
            <a:off x="6172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7431" name="Line 25"/>
          <p:cNvSpPr>
            <a:spLocks noChangeShapeType="1"/>
          </p:cNvSpPr>
          <p:nvPr/>
        </p:nvSpPr>
        <p:spPr bwMode="auto">
          <a:xfrm flipV="1">
            <a:off x="6096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7553898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2"/>
          <p:cNvSpPr>
            <a:spLocks noGrp="1"/>
          </p:cNvSpPr>
          <p:nvPr>
            <p:ph type="ftr" sz="quarter" idx="10"/>
          </p:nvPr>
        </p:nvSpPr>
        <p:spPr/>
        <p:txBody>
          <a:bodyPr/>
          <a:lstStyle/>
          <a:p>
            <a:pPr>
              <a:defRPr/>
            </a:pPr>
            <a:r>
              <a:rPr lang="en-US"/>
              <a:t>Chapter 2 – Fundamental Simulation Concepts</a:t>
            </a:r>
          </a:p>
        </p:txBody>
      </p:sp>
      <p:sp>
        <p:nvSpPr>
          <p:cNvPr id="25"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813E1D84-3320-4402-BC15-B457F8DD0087}" type="slidenum">
              <a:rPr lang="en-US" altLang="en-US" sz="1400">
                <a:solidFill>
                  <a:srgbClr val="00009B"/>
                </a:solidFill>
                <a:latin typeface="Arial" panose="020B0604020202020204" pitchFamily="34" charset="0"/>
              </a:rPr>
              <a:pPr eaLnBrk="1" hangingPunct="1"/>
              <a:t>38</a:t>
            </a:fld>
            <a:r>
              <a:rPr lang="en-US" altLang="en-US" sz="1400">
                <a:solidFill>
                  <a:srgbClr val="00009B"/>
                </a:solidFill>
                <a:latin typeface="Arial" panose="020B0604020202020204" pitchFamily="34" charset="0"/>
              </a:rPr>
              <a:t> of 57</a:t>
            </a:r>
          </a:p>
        </p:txBody>
      </p:sp>
      <p:sp>
        <p:nvSpPr>
          <p:cNvPr id="26" name="Date Placeholder 4"/>
          <p:cNvSpPr>
            <a:spLocks noGrp="1"/>
          </p:cNvSpPr>
          <p:nvPr>
            <p:ph type="dt" sz="quarter" idx="12"/>
          </p:nvPr>
        </p:nvSpPr>
        <p:spPr/>
        <p:txBody>
          <a:bodyPr/>
          <a:lstStyle/>
          <a:p>
            <a:pPr>
              <a:defRPr/>
            </a:pPr>
            <a:r>
              <a:rPr lang="en-US"/>
              <a:t>Simulation with Arena, 5th ed.</a:t>
            </a:r>
          </a:p>
        </p:txBody>
      </p:sp>
      <p:graphicFrame>
        <p:nvGraphicFramePr>
          <p:cNvPr id="18434" name="Object 2048"/>
          <p:cNvGraphicFramePr>
            <a:graphicFrameLocks/>
          </p:cNvGraphicFramePr>
          <p:nvPr/>
        </p:nvGraphicFramePr>
        <p:xfrm>
          <a:off x="1827213" y="1228726"/>
          <a:ext cx="8483600" cy="5237163"/>
        </p:xfrm>
        <a:graphic>
          <a:graphicData uri="http://schemas.openxmlformats.org/presentationml/2006/ole">
            <mc:AlternateContent xmlns:mc="http://schemas.openxmlformats.org/markup-compatibility/2006">
              <mc:Choice xmlns:v="urn:schemas-microsoft-com:vml" Requires="v">
                <p:oleObj name="Document" r:id="rId3" imgW="9084600" imgH="5926680" progId="Word.Document.8">
                  <p:embed/>
                </p:oleObj>
              </mc:Choice>
              <mc:Fallback>
                <p:oleObj name="Document" r:id="rId3" imgW="9084600" imgH="5926680" progId="Word.Document.8">
                  <p:embed/>
                  <p:pic>
                    <p:nvPicPr>
                      <p:cNvPr id="0" name=""/>
                      <p:cNvPicPr>
                        <a:picLocks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7213" y="1228726"/>
                        <a:ext cx="8483600"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40" name="Rectangle 3"/>
          <p:cNvSpPr>
            <a:spLocks noGrp="1" noChangeArrowheads="1"/>
          </p:cNvSpPr>
          <p:nvPr>
            <p:ph type="title"/>
          </p:nvPr>
        </p:nvSpPr>
        <p:spPr>
          <a:xfrm>
            <a:off x="838200" y="365125"/>
            <a:ext cx="10515600" cy="769939"/>
          </a:xfrm>
        </p:spPr>
        <p:txBody>
          <a:bodyPr/>
          <a:lstStyle/>
          <a:p>
            <a:pPr eaLnBrk="1" hangingPunct="1"/>
            <a:r>
              <a:rPr lang="en-US" altLang="en-US" i="1" dirty="0"/>
              <a:t>t</a:t>
            </a:r>
            <a:r>
              <a:rPr lang="en-US" altLang="en-US" dirty="0"/>
              <a:t> = 19.39, Arrival of Part 7</a:t>
            </a:r>
          </a:p>
        </p:txBody>
      </p:sp>
      <p:graphicFrame>
        <p:nvGraphicFramePr>
          <p:cNvPr id="18435" name="Object 2049"/>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5" imgW="6096305" imgH="1314907" progId="Excel.Chart.8">
                  <p:embed/>
                </p:oleObj>
              </mc:Choice>
              <mc:Fallback>
                <p:oleObj name="Chart" r:id="rId5" imgW="6096305" imgH="1314907"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8436" name="Object 2050"/>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7" imgW="6096305" imgH="800405" progId="Excel.Chart.8">
                  <p:embed/>
                </p:oleObj>
              </mc:Choice>
              <mc:Fallback>
                <p:oleObj name="Chart" r:id="rId7" imgW="6096305" imgH="800405" progId="Excel.Chart.8">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8441" name="Rectangle 9"/>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2" name="Oval 10"/>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3" name="Rectangle 11"/>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6</a:t>
            </a:r>
          </a:p>
        </p:txBody>
      </p:sp>
      <p:sp>
        <p:nvSpPr>
          <p:cNvPr id="18444" name="Oval 12"/>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8445" name="Rectangle 13"/>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7</a:t>
            </a:r>
          </a:p>
        </p:txBody>
      </p:sp>
      <p:sp>
        <p:nvSpPr>
          <p:cNvPr id="18446" name="Line 15"/>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7" name="Line 16"/>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8" name="Line 17"/>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49" name="Line 18"/>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0" name="Line 19"/>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1" name="Line 20"/>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2" name="Line 22"/>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3" name="Line 23"/>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4" name="Line 24"/>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5" name="Line 25"/>
          <p:cNvSpPr>
            <a:spLocks noChangeShapeType="1"/>
          </p:cNvSpPr>
          <p:nvPr/>
        </p:nvSpPr>
        <p:spPr bwMode="auto">
          <a:xfrm flipV="1">
            <a:off x="5638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6" name="Line 26"/>
          <p:cNvSpPr>
            <a:spLocks noChangeShapeType="1"/>
          </p:cNvSpPr>
          <p:nvPr/>
        </p:nvSpPr>
        <p:spPr bwMode="auto">
          <a:xfrm flipV="1">
            <a:off x="6172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7" name="Line 27"/>
          <p:cNvSpPr>
            <a:spLocks noChangeShapeType="1"/>
          </p:cNvSpPr>
          <p:nvPr/>
        </p:nvSpPr>
        <p:spPr bwMode="auto">
          <a:xfrm flipV="1">
            <a:off x="6705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8458" name="Line 28"/>
          <p:cNvSpPr>
            <a:spLocks noChangeShapeType="1"/>
          </p:cNvSpPr>
          <p:nvPr/>
        </p:nvSpPr>
        <p:spPr bwMode="auto">
          <a:xfrm flipV="1">
            <a:off x="6096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68412932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ooter Placeholder 2"/>
          <p:cNvSpPr>
            <a:spLocks noGrp="1"/>
          </p:cNvSpPr>
          <p:nvPr>
            <p:ph type="ftr" sz="quarter" idx="10"/>
          </p:nvPr>
        </p:nvSpPr>
        <p:spPr/>
        <p:txBody>
          <a:bodyPr/>
          <a:lstStyle/>
          <a:p>
            <a:pPr>
              <a:defRPr/>
            </a:pPr>
            <a:r>
              <a:rPr lang="en-US"/>
              <a:t>Chapter 2 – Fundamental Simulation Concepts</a:t>
            </a:r>
          </a:p>
        </p:txBody>
      </p:sp>
      <p:sp>
        <p:nvSpPr>
          <p:cNvPr id="25" name="Slide Number Placeholder 3"/>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BFE10B43-EB1B-443F-AA48-D9ADFC6533A7}" type="slidenum">
              <a:rPr lang="en-US" altLang="en-US" sz="1400">
                <a:solidFill>
                  <a:srgbClr val="00009B"/>
                </a:solidFill>
                <a:latin typeface="Arial" panose="020B0604020202020204" pitchFamily="34" charset="0"/>
              </a:rPr>
              <a:pPr eaLnBrk="1" hangingPunct="1"/>
              <a:t>39</a:t>
            </a:fld>
            <a:r>
              <a:rPr lang="en-US" altLang="en-US" sz="1400">
                <a:solidFill>
                  <a:srgbClr val="00009B"/>
                </a:solidFill>
                <a:latin typeface="Arial" panose="020B0604020202020204" pitchFamily="34" charset="0"/>
              </a:rPr>
              <a:t> of 57</a:t>
            </a:r>
          </a:p>
        </p:txBody>
      </p:sp>
      <p:sp>
        <p:nvSpPr>
          <p:cNvPr id="26" name="Date Placeholder 4"/>
          <p:cNvSpPr>
            <a:spLocks noGrp="1"/>
          </p:cNvSpPr>
          <p:nvPr>
            <p:ph type="dt" sz="quarter" idx="12"/>
          </p:nvPr>
        </p:nvSpPr>
        <p:spPr/>
        <p:txBody>
          <a:bodyPr/>
          <a:lstStyle/>
          <a:p>
            <a:pPr>
              <a:defRPr/>
            </a:pPr>
            <a:r>
              <a:rPr lang="en-US"/>
              <a:t>Simulation with Arena, 5th ed.</a:t>
            </a:r>
          </a:p>
        </p:txBody>
      </p:sp>
      <p:sp>
        <p:nvSpPr>
          <p:cNvPr id="19464" name="Rectangle 3"/>
          <p:cNvSpPr>
            <a:spLocks noGrp="1" noChangeArrowheads="1"/>
          </p:cNvSpPr>
          <p:nvPr>
            <p:ph type="title"/>
          </p:nvPr>
        </p:nvSpPr>
        <p:spPr>
          <a:xfrm>
            <a:off x="838200" y="365125"/>
            <a:ext cx="10515600" cy="693739"/>
          </a:xfrm>
        </p:spPr>
        <p:txBody>
          <a:bodyPr>
            <a:normAutofit fontScale="90000"/>
          </a:bodyPr>
          <a:lstStyle/>
          <a:p>
            <a:pPr eaLnBrk="1" hangingPunct="1"/>
            <a:r>
              <a:rPr lang="en-US" altLang="en-US" i="1" dirty="0"/>
              <a:t>t</a:t>
            </a:r>
            <a:r>
              <a:rPr lang="en-US" altLang="en-US" dirty="0"/>
              <a:t> = 20.00, The End</a:t>
            </a:r>
          </a:p>
        </p:txBody>
      </p:sp>
      <p:graphicFrame>
        <p:nvGraphicFramePr>
          <p:cNvPr id="19458" name="Object 1024"/>
          <p:cNvGraphicFramePr>
            <a:graphicFrameLocks noChangeAspect="1"/>
          </p:cNvGraphicFramePr>
          <p:nvPr/>
        </p:nvGraphicFramePr>
        <p:xfrm>
          <a:off x="3657600" y="3200400"/>
          <a:ext cx="6096000" cy="1314450"/>
        </p:xfrm>
        <a:graphic>
          <a:graphicData uri="http://schemas.openxmlformats.org/presentationml/2006/ole">
            <mc:AlternateContent xmlns:mc="http://schemas.openxmlformats.org/markup-compatibility/2006">
              <mc:Choice xmlns:v="urn:schemas-microsoft-com:vml" Requires="v">
                <p:oleObj name="Chart" r:id="rId3" imgW="6096305" imgH="1314907" progId="Excel.Chart.8">
                  <p:embed/>
                </p:oleObj>
              </mc:Choice>
              <mc:Fallback>
                <p:oleObj name="Chart" r:id="rId3" imgW="6096305" imgH="1314907" progId="Excel.Chart.8">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57600" y="3200400"/>
                        <a:ext cx="6096000" cy="1314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9459" name="Object 1025"/>
          <p:cNvGraphicFramePr>
            <a:graphicFrameLocks noChangeAspect="1"/>
          </p:cNvGraphicFramePr>
          <p:nvPr/>
        </p:nvGraphicFramePr>
        <p:xfrm>
          <a:off x="3657600" y="4419600"/>
          <a:ext cx="6096000" cy="800100"/>
        </p:xfrm>
        <a:graphic>
          <a:graphicData uri="http://schemas.openxmlformats.org/presentationml/2006/ole">
            <mc:AlternateContent xmlns:mc="http://schemas.openxmlformats.org/markup-compatibility/2006">
              <mc:Choice xmlns:v="urn:schemas-microsoft-com:vml" Requires="v">
                <p:oleObj name="Chart" r:id="rId5" imgW="6096305" imgH="800405" progId="Excel.Chart.8">
                  <p:embed/>
                </p:oleObj>
              </mc:Choice>
              <mc:Fallback>
                <p:oleObj name="Chart" r:id="rId5" imgW="6096305" imgH="800405"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3657600" y="4419600"/>
                        <a:ext cx="6096000" cy="800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65" name="Rectangle 10"/>
          <p:cNvSpPr>
            <a:spLocks noChangeArrowheads="1"/>
          </p:cNvSpPr>
          <p:nvPr/>
        </p:nvSpPr>
        <p:spPr bwMode="auto">
          <a:xfrm>
            <a:off x="3048000" y="1447800"/>
            <a:ext cx="457200" cy="457200"/>
          </a:xfrm>
          <a:prstGeom prst="rect">
            <a:avLst/>
          </a:prstGeom>
          <a:solidFill>
            <a:srgbClr val="FFFF66"/>
          </a:solidFill>
          <a:ln w="12700">
            <a:solidFill>
              <a:srgbClr val="000000"/>
            </a:solidFill>
            <a:miter lim="800000"/>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6" name="Oval 11"/>
          <p:cNvSpPr>
            <a:spLocks noChangeArrowheads="1"/>
          </p:cNvSpPr>
          <p:nvPr/>
        </p:nvSpPr>
        <p:spPr bwMode="auto">
          <a:xfrm>
            <a:off x="31242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7" name="Oval 12"/>
          <p:cNvSpPr>
            <a:spLocks noChangeArrowheads="1"/>
          </p:cNvSpPr>
          <p:nvPr/>
        </p:nvSpPr>
        <p:spPr bwMode="auto">
          <a:xfrm>
            <a:off x="2667000" y="1524000"/>
            <a:ext cx="304800" cy="304800"/>
          </a:xfrm>
          <a:prstGeom prst="ellipse">
            <a:avLst/>
          </a:prstGeom>
          <a:solidFill>
            <a:srgbClr val="FF0000"/>
          </a:solidFill>
          <a:ln w="9525">
            <a:solidFill>
              <a:schemeClr val="tx1"/>
            </a:solidFill>
            <a:round/>
            <a:headEnd/>
            <a:tailEnd/>
          </a:ln>
        </p:spPr>
        <p:txBody>
          <a:bodyPr wrap="none" anchor="ct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endParaRPr lang="en-US" altLang="en-US"/>
          </a:p>
        </p:txBody>
      </p:sp>
      <p:sp>
        <p:nvSpPr>
          <p:cNvPr id="19468" name="Rectangle 13"/>
          <p:cNvSpPr>
            <a:spLocks noChangeArrowheads="1"/>
          </p:cNvSpPr>
          <p:nvPr/>
        </p:nvSpPr>
        <p:spPr bwMode="auto">
          <a:xfrm>
            <a:off x="31242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6</a:t>
            </a:r>
          </a:p>
        </p:txBody>
      </p:sp>
      <p:sp>
        <p:nvSpPr>
          <p:cNvPr id="19469" name="Rectangle 14"/>
          <p:cNvSpPr>
            <a:spLocks noChangeArrowheads="1"/>
          </p:cNvSpPr>
          <p:nvPr/>
        </p:nvSpPr>
        <p:spPr bwMode="auto">
          <a:xfrm>
            <a:off x="2667000" y="1524001"/>
            <a:ext cx="311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800">
                <a:solidFill>
                  <a:schemeClr val="bg1"/>
                </a:solidFill>
                <a:latin typeface="Arial" panose="020B0604020202020204" pitchFamily="34" charset="0"/>
              </a:rPr>
              <a:t>7</a:t>
            </a:r>
          </a:p>
        </p:txBody>
      </p:sp>
      <p:sp>
        <p:nvSpPr>
          <p:cNvPr id="19470" name="Line 16"/>
          <p:cNvSpPr>
            <a:spLocks noChangeShapeType="1"/>
          </p:cNvSpPr>
          <p:nvPr/>
        </p:nvSpPr>
        <p:spPr bwMode="auto">
          <a:xfrm flipV="1">
            <a:off x="4267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1" name="Line 17"/>
          <p:cNvSpPr>
            <a:spLocks noChangeShapeType="1"/>
          </p:cNvSpPr>
          <p:nvPr/>
        </p:nvSpPr>
        <p:spPr bwMode="auto">
          <a:xfrm flipV="1">
            <a:off x="3733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2" name="Line 18"/>
          <p:cNvSpPr>
            <a:spLocks noChangeShapeType="1"/>
          </p:cNvSpPr>
          <p:nvPr/>
        </p:nvSpPr>
        <p:spPr bwMode="auto">
          <a:xfrm flipV="1">
            <a:off x="4191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3" name="Line 19"/>
          <p:cNvSpPr>
            <a:spLocks noChangeShapeType="1"/>
          </p:cNvSpPr>
          <p:nvPr/>
        </p:nvSpPr>
        <p:spPr bwMode="auto">
          <a:xfrm flipV="1">
            <a:off x="47244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4" name="Line 20"/>
          <p:cNvSpPr>
            <a:spLocks noChangeShapeType="1"/>
          </p:cNvSpPr>
          <p:nvPr/>
        </p:nvSpPr>
        <p:spPr bwMode="auto">
          <a:xfrm flipV="1">
            <a:off x="3810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5" name="Line 21"/>
          <p:cNvSpPr>
            <a:spLocks noChangeShapeType="1"/>
          </p:cNvSpPr>
          <p:nvPr/>
        </p:nvSpPr>
        <p:spPr bwMode="auto">
          <a:xfrm flipV="1">
            <a:off x="5181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6" name="Line 23"/>
          <p:cNvSpPr>
            <a:spLocks noChangeShapeType="1"/>
          </p:cNvSpPr>
          <p:nvPr/>
        </p:nvSpPr>
        <p:spPr bwMode="auto">
          <a:xfrm flipV="1">
            <a:off x="57150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7" name="Line 24"/>
          <p:cNvSpPr>
            <a:spLocks noChangeShapeType="1"/>
          </p:cNvSpPr>
          <p:nvPr/>
        </p:nvSpPr>
        <p:spPr bwMode="auto">
          <a:xfrm flipV="1">
            <a:off x="47244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8" name="Line 25"/>
          <p:cNvSpPr>
            <a:spLocks noChangeShapeType="1"/>
          </p:cNvSpPr>
          <p:nvPr/>
        </p:nvSpPr>
        <p:spPr bwMode="auto">
          <a:xfrm flipV="1">
            <a:off x="51816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79" name="Line 26"/>
          <p:cNvSpPr>
            <a:spLocks noChangeShapeType="1"/>
          </p:cNvSpPr>
          <p:nvPr/>
        </p:nvSpPr>
        <p:spPr bwMode="auto">
          <a:xfrm flipV="1">
            <a:off x="56388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0" name="Line 27"/>
          <p:cNvSpPr>
            <a:spLocks noChangeShapeType="1"/>
          </p:cNvSpPr>
          <p:nvPr/>
        </p:nvSpPr>
        <p:spPr bwMode="auto">
          <a:xfrm flipV="1">
            <a:off x="61722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9481" name="Line 28"/>
          <p:cNvSpPr>
            <a:spLocks noChangeShapeType="1"/>
          </p:cNvSpPr>
          <p:nvPr/>
        </p:nvSpPr>
        <p:spPr bwMode="auto">
          <a:xfrm flipV="1">
            <a:off x="6705600" y="54864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9460" name="Object 1026"/>
          <p:cNvGraphicFramePr>
            <a:graphicFrameLocks/>
          </p:cNvGraphicFramePr>
          <p:nvPr/>
        </p:nvGraphicFramePr>
        <p:xfrm>
          <a:off x="1827213" y="1228726"/>
          <a:ext cx="8483600" cy="5237163"/>
        </p:xfrm>
        <a:graphic>
          <a:graphicData uri="http://schemas.openxmlformats.org/presentationml/2006/ole">
            <mc:AlternateContent xmlns:mc="http://schemas.openxmlformats.org/markup-compatibility/2006">
              <mc:Choice xmlns:v="urn:schemas-microsoft-com:vml" Requires="v">
                <p:oleObj name="Document" r:id="rId7" imgW="9084600" imgH="5926680" progId="Word.Document.8">
                  <p:embed/>
                </p:oleObj>
              </mc:Choice>
              <mc:Fallback>
                <p:oleObj name="Document" r:id="rId7" imgW="9084600" imgH="5926680" progId="Word.Document.8">
                  <p:embed/>
                  <p:pic>
                    <p:nvPicPr>
                      <p:cNvPr id="0" name=""/>
                      <p:cNvPicPr>
                        <a:picLocks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827213" y="1228726"/>
                        <a:ext cx="8483600" cy="52371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9482" name="Line 30"/>
          <p:cNvSpPr>
            <a:spLocks noChangeShapeType="1"/>
          </p:cNvSpPr>
          <p:nvPr/>
        </p:nvSpPr>
        <p:spPr bwMode="auto">
          <a:xfrm flipV="1">
            <a:off x="6096000" y="5791201"/>
            <a:ext cx="304800" cy="17621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52144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Στόχοι της μελέτης του συστήματος</a:t>
            </a:r>
            <a:endParaRPr lang="en-US" b="1" dirty="0"/>
          </a:p>
        </p:txBody>
      </p:sp>
      <p:sp>
        <p:nvSpPr>
          <p:cNvPr id="3" name="Θέση περιεχομένου 2"/>
          <p:cNvSpPr>
            <a:spLocks noGrp="1"/>
          </p:cNvSpPr>
          <p:nvPr>
            <p:ph idx="1"/>
          </p:nvPr>
        </p:nvSpPr>
        <p:spPr>
          <a:xfrm>
            <a:off x="838200" y="1739900"/>
            <a:ext cx="10515600" cy="4351338"/>
          </a:xfrm>
        </p:spPr>
        <p:txBody>
          <a:bodyPr/>
          <a:lstStyle/>
          <a:p>
            <a:r>
              <a:rPr lang="el-GR" dirty="0"/>
              <a:t>Τι μέτρα απόδοσης της εξόδου του συστήματος θα καταγραφούν; Στο παράδειγμά μας θα υπολογισθούν : </a:t>
            </a:r>
            <a:endParaRPr lang="en-US" dirty="0"/>
          </a:p>
          <a:p>
            <a:r>
              <a:rPr lang="el-GR" dirty="0"/>
              <a:t>Ο </a:t>
            </a:r>
            <a:r>
              <a:rPr lang="el-GR" i="1" dirty="0"/>
              <a:t>μέσος χρόνος αναμονής στην ουρά</a:t>
            </a:r>
            <a:r>
              <a:rPr lang="el-GR" dirty="0"/>
              <a:t> (</a:t>
            </a:r>
            <a:r>
              <a:rPr lang="en-US" dirty="0"/>
              <a:t>average waiting time in queue</a:t>
            </a:r>
            <a:r>
              <a:rPr lang="el-GR" dirty="0"/>
              <a:t>)  των προϊόντων που εισήλθαν για εξυπηρέτηση στη μηχανή κατά τη διάρκεια του χρόνου προσομοίωσης.</a:t>
            </a:r>
          </a:p>
          <a:p>
            <a:r>
              <a:rPr lang="en-US" dirty="0"/>
              <a:t>O </a:t>
            </a:r>
            <a:r>
              <a:rPr lang="el-GR" i="1" dirty="0"/>
              <a:t>μέγιστος χρόνος αναμονής στην ουρά</a:t>
            </a:r>
            <a:r>
              <a:rPr lang="el-GR" dirty="0"/>
              <a:t> (</a:t>
            </a:r>
            <a:r>
              <a:rPr lang="en-US" dirty="0"/>
              <a:t>maximum waiting time in queue</a:t>
            </a:r>
            <a:r>
              <a:rPr lang="el-GR" dirty="0"/>
              <a:t>). Πρόκειται για ένα μέτρο που δίνει πληροφορία για την χειρότερη περίπτωση και  η γνώση του είναι απαραίτητη για το επίπεδο εξυπηρέτησης.</a:t>
            </a:r>
          </a:p>
          <a:p>
            <a:endParaRPr lang="en-US" dirty="0"/>
          </a:p>
        </p:txBody>
      </p:sp>
      <p:sp>
        <p:nvSpPr>
          <p:cNvPr id="4" name="Rectangle 2"/>
          <p:cNvSpPr>
            <a:spLocks noChangeArrowheads="1"/>
          </p:cNvSpPr>
          <p:nvPr/>
        </p:nvSpPr>
        <p:spPr bwMode="auto">
          <a:xfrm>
            <a:off x="0" y="-8572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6" name="Εικόνα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477906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8" name="Rectangle 2"/>
          <p:cNvSpPr>
            <a:spLocks noGrp="1" noChangeArrowheads="1"/>
          </p:cNvSpPr>
          <p:nvPr>
            <p:ph type="title"/>
          </p:nvPr>
        </p:nvSpPr>
        <p:spPr>
          <a:xfrm>
            <a:off x="838200" y="365125"/>
            <a:ext cx="10515600" cy="765175"/>
          </a:xfrm>
        </p:spPr>
        <p:txBody>
          <a:bodyPr/>
          <a:lstStyle/>
          <a:p>
            <a:pPr eaLnBrk="1" hangingPunct="1"/>
            <a:r>
              <a:rPr lang="en-US" altLang="en-US" dirty="0"/>
              <a:t>Simulation by </a:t>
            </a:r>
            <a:r>
              <a:rPr lang="en-US" altLang="en-US" dirty="0" err="1"/>
              <a:t>Hand:Finishing</a:t>
            </a:r>
            <a:r>
              <a:rPr lang="en-US" altLang="en-US" dirty="0"/>
              <a:t> Up</a:t>
            </a:r>
          </a:p>
        </p:txBody>
      </p:sp>
      <p:sp>
        <p:nvSpPr>
          <p:cNvPr id="20489" name="Rectangle 3"/>
          <p:cNvSpPr>
            <a:spLocks noGrp="1" noChangeArrowheads="1"/>
          </p:cNvSpPr>
          <p:nvPr>
            <p:ph type="body" idx="1"/>
          </p:nvPr>
        </p:nvSpPr>
        <p:spPr>
          <a:xfrm>
            <a:off x="838200" y="1688123"/>
            <a:ext cx="10515600" cy="4770194"/>
          </a:xfrm>
        </p:spPr>
        <p:txBody>
          <a:bodyPr/>
          <a:lstStyle/>
          <a:p>
            <a:pPr eaLnBrk="1" hangingPunct="1"/>
            <a:r>
              <a:rPr lang="en-US" altLang="en-US" dirty="0"/>
              <a:t>Average waiting time in queue:</a:t>
            </a:r>
          </a:p>
          <a:p>
            <a:pPr eaLnBrk="1" hangingPunct="1"/>
            <a:endParaRPr lang="en-US" altLang="en-US" dirty="0"/>
          </a:p>
          <a:p>
            <a:pPr eaLnBrk="1" hangingPunct="1"/>
            <a:endParaRPr lang="el-GR" altLang="en-US" dirty="0"/>
          </a:p>
          <a:p>
            <a:pPr eaLnBrk="1" hangingPunct="1"/>
            <a:r>
              <a:rPr lang="en-US" altLang="en-US" dirty="0"/>
              <a:t>Time-average number in queue:</a:t>
            </a:r>
          </a:p>
          <a:p>
            <a:pPr eaLnBrk="1" hangingPunct="1"/>
            <a:endParaRPr lang="en-US" altLang="en-US" dirty="0"/>
          </a:p>
          <a:p>
            <a:pPr eaLnBrk="1" hangingPunct="1"/>
            <a:endParaRPr lang="en-US" altLang="en-US" dirty="0"/>
          </a:p>
          <a:p>
            <a:pPr eaLnBrk="1" hangingPunct="1"/>
            <a:r>
              <a:rPr lang="en-US" altLang="en-US" dirty="0"/>
              <a:t>Utilization of drill press:</a:t>
            </a:r>
          </a:p>
        </p:txBody>
      </p:sp>
      <p:graphicFrame>
        <p:nvGraphicFramePr>
          <p:cNvPr id="20482" name="Object 1024"/>
          <p:cNvGraphicFramePr>
            <a:graphicFrameLocks noChangeAspect="1"/>
          </p:cNvGraphicFramePr>
          <p:nvPr>
            <p:extLst>
              <p:ext uri="{D42A27DB-BD31-4B8C-83A1-F6EECF244321}">
                <p14:modId xmlns:p14="http://schemas.microsoft.com/office/powerpoint/2010/main" val="556630587"/>
              </p:ext>
            </p:extLst>
          </p:nvPr>
        </p:nvGraphicFramePr>
        <p:xfrm>
          <a:off x="2133600" y="2181469"/>
          <a:ext cx="8559800" cy="901700"/>
        </p:xfrm>
        <a:graphic>
          <a:graphicData uri="http://schemas.openxmlformats.org/presentationml/2006/ole">
            <mc:AlternateContent xmlns:mc="http://schemas.openxmlformats.org/markup-compatibility/2006">
              <mc:Choice xmlns:v="urn:schemas-microsoft-com:vml" Requires="v">
                <p:oleObj name="Equation" r:id="rId3" imgW="8559720" imgH="901440" progId="Equation.3">
                  <p:embed/>
                </p:oleObj>
              </mc:Choice>
              <mc:Fallback>
                <p:oleObj name="Equation" r:id="rId3" imgW="8559720" imgH="901440" progId="Equation.3">
                  <p:embed/>
                  <p:pic>
                    <p:nvPicPr>
                      <p:cNvPr id="0" name=""/>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133600" y="2181469"/>
                        <a:ext cx="8559800" cy="901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3" name="Object 1025"/>
          <p:cNvGraphicFramePr>
            <a:graphicFrameLocks noChangeAspect="1"/>
          </p:cNvGraphicFramePr>
          <p:nvPr>
            <p:extLst>
              <p:ext uri="{D42A27DB-BD31-4B8C-83A1-F6EECF244321}">
                <p14:modId xmlns:p14="http://schemas.microsoft.com/office/powerpoint/2010/main" val="432135283"/>
              </p:ext>
            </p:extLst>
          </p:nvPr>
        </p:nvGraphicFramePr>
        <p:xfrm>
          <a:off x="2133600" y="3772389"/>
          <a:ext cx="6502400" cy="825500"/>
        </p:xfrm>
        <a:graphic>
          <a:graphicData uri="http://schemas.openxmlformats.org/presentationml/2006/ole">
            <mc:AlternateContent xmlns:mc="http://schemas.openxmlformats.org/markup-compatibility/2006">
              <mc:Choice xmlns:v="urn:schemas-microsoft-com:vml" Requires="v">
                <p:oleObj name="Equation" r:id="rId5" imgW="6502320" imgH="825480" progId="Equation.3">
                  <p:embed/>
                </p:oleObj>
              </mc:Choice>
              <mc:Fallback>
                <p:oleObj name="Equation" r:id="rId5" imgW="6502320" imgH="825480" progId="Equation.3">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133600" y="3772389"/>
                        <a:ext cx="65024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484" name="Object 1026"/>
          <p:cNvGraphicFramePr>
            <a:graphicFrameLocks noChangeAspect="1"/>
          </p:cNvGraphicFramePr>
          <p:nvPr>
            <p:extLst>
              <p:ext uri="{D42A27DB-BD31-4B8C-83A1-F6EECF244321}">
                <p14:modId xmlns:p14="http://schemas.microsoft.com/office/powerpoint/2010/main" val="296778178"/>
              </p:ext>
            </p:extLst>
          </p:nvPr>
        </p:nvGraphicFramePr>
        <p:xfrm>
          <a:off x="2133600" y="5287109"/>
          <a:ext cx="8356600" cy="825500"/>
        </p:xfrm>
        <a:graphic>
          <a:graphicData uri="http://schemas.openxmlformats.org/presentationml/2006/ole">
            <mc:AlternateContent xmlns:mc="http://schemas.openxmlformats.org/markup-compatibility/2006">
              <mc:Choice xmlns:v="urn:schemas-microsoft-com:vml" Requires="v">
                <p:oleObj name="Equation" r:id="rId7" imgW="8356320" imgH="825480" progId="Equation.DSMT4">
                  <p:embed/>
                </p:oleObj>
              </mc:Choice>
              <mc:Fallback>
                <p:oleObj name="Equation" r:id="rId7" imgW="8356320" imgH="825480" progId="Equation.DSMT4">
                  <p:embed/>
                  <p:pic>
                    <p:nvPicPr>
                      <p:cNvPr id="0" name=""/>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133600" y="5287109"/>
                        <a:ext cx="8356600" cy="825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pic>
        <p:nvPicPr>
          <p:cNvPr id="10" name="Εικόνα 9"/>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312004880"/>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3" name="Rectangle 2"/>
          <p:cNvSpPr>
            <a:spLocks noGrp="1" noChangeArrowheads="1"/>
          </p:cNvSpPr>
          <p:nvPr>
            <p:ph type="title"/>
          </p:nvPr>
        </p:nvSpPr>
        <p:spPr>
          <a:xfrm>
            <a:off x="838200" y="365125"/>
            <a:ext cx="10515600" cy="631337"/>
          </a:xfrm>
        </p:spPr>
        <p:txBody>
          <a:bodyPr>
            <a:normAutofit fontScale="90000"/>
          </a:bodyPr>
          <a:lstStyle/>
          <a:p>
            <a:pPr eaLnBrk="1" hangingPunct="1"/>
            <a:r>
              <a:rPr lang="en-US" altLang="en-US" dirty="0"/>
              <a:t>Complete Record of the</a:t>
            </a:r>
            <a:r>
              <a:rPr lang="el-GR" altLang="en-US" dirty="0"/>
              <a:t> </a:t>
            </a:r>
            <a:r>
              <a:rPr lang="en-US" altLang="en-US" dirty="0"/>
              <a:t>Hand Simulation</a:t>
            </a:r>
          </a:p>
        </p:txBody>
      </p:sp>
      <p:pic>
        <p:nvPicPr>
          <p:cNvPr id="43014" name="Picture 30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62709" y="1113692"/>
            <a:ext cx="10791092" cy="54467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4653051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6"/>
            <a:ext cx="10515600" cy="939800"/>
          </a:xfrm>
        </p:spPr>
        <p:txBody>
          <a:bodyPr>
            <a:normAutofit/>
          </a:bodyPr>
          <a:lstStyle/>
          <a:p>
            <a:r>
              <a:rPr lang="el-GR" b="1" dirty="0"/>
              <a:t>Προσομοίωση βασισμένη στα γεγονότα</a:t>
            </a:r>
            <a:endParaRPr lang="en-US" b="1" dirty="0"/>
          </a:p>
        </p:txBody>
      </p:sp>
      <p:sp>
        <p:nvSpPr>
          <p:cNvPr id="3" name="Θέση περιεχομένου 2"/>
          <p:cNvSpPr>
            <a:spLocks noGrp="1"/>
          </p:cNvSpPr>
          <p:nvPr>
            <p:ph idx="1"/>
          </p:nvPr>
        </p:nvSpPr>
        <p:spPr/>
        <p:txBody>
          <a:bodyPr>
            <a:normAutofit lnSpcReduction="10000"/>
          </a:bodyPr>
          <a:lstStyle/>
          <a:p>
            <a:r>
              <a:rPr lang="el-GR" dirty="0"/>
              <a:t>Η προσομοίωση με το χέρι του προηγούμενου παραδείγματος ήταν </a:t>
            </a:r>
            <a:r>
              <a:rPr lang="el-GR" i="1" dirty="0"/>
              <a:t>προσανατολισμένη -βασισμένη- στα γεγονότα </a:t>
            </a:r>
            <a:r>
              <a:rPr lang="el-GR" dirty="0"/>
              <a:t>(</a:t>
            </a:r>
            <a:r>
              <a:rPr lang="en-US" dirty="0"/>
              <a:t>event oriented simulation</a:t>
            </a:r>
            <a:r>
              <a:rPr lang="el-GR" dirty="0"/>
              <a:t>). Και η </a:t>
            </a:r>
            <a:r>
              <a:rPr lang="el-GR" dirty="0" err="1"/>
              <a:t>μοντελοποίηση</a:t>
            </a:r>
            <a:r>
              <a:rPr lang="el-GR" dirty="0"/>
              <a:t> και η υπολογιστική εργασία επικεντρώθηκαν γύρω από τα γεγονότα : πότε συμβαίνουν και τι συνεπάγεται η πραγματοποίησή τους. Η μέθοδος αυτή επιτρέπει ολικό έλεγχο και πλήρη ευελιξία χάρη στα χαρακτηριστικά, στις μεταβλητές και στη λογική δομή.  Είμαστε σε θέση να γνωρίζουμε την κατάσταση σε οιοδήποτε χρόνο. </a:t>
            </a:r>
          </a:p>
          <a:p>
            <a:r>
              <a:rPr lang="el-GR" dirty="0"/>
              <a:t>Αν και ο τρόπος προσανατολισμού στα γεγονότα φαίνεται αρκετά απλός εν γένει και έχει κάποια πλεονεκτήματα εν τούτοις γίνεται αρκετά περίπλοκος για μεγάλα συστήματα με πλήθος από διαφορετικά γεγονότα, οντότητες και μέσα εξυπηρέτησης</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00784526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Προσομοίωση βασισμένη στις διαδικασίες</a:t>
            </a:r>
            <a:endParaRPr lang="en-US" dirty="0"/>
          </a:p>
        </p:txBody>
      </p:sp>
      <p:sp>
        <p:nvSpPr>
          <p:cNvPr id="3" name="Θέση περιεχομένου 2"/>
          <p:cNvSpPr>
            <a:spLocks noGrp="1"/>
          </p:cNvSpPr>
          <p:nvPr>
            <p:ph idx="1"/>
          </p:nvPr>
        </p:nvSpPr>
        <p:spPr/>
        <p:txBody>
          <a:bodyPr/>
          <a:lstStyle/>
          <a:p>
            <a:r>
              <a:rPr lang="el-GR" dirty="0"/>
              <a:t>Ένα πιο φυσικός τρόπος χειρισμού της προσομοίωσης είναι αυτός που βιώνει μια τυπική οντότητα καθώς διατρέχει το σύστημα. Αντί του λεπτομερούς κεντρικού ελέγχου και καταγραφής όλων των γεγονότων, οντοτήτων, μεταβλητών και στατιστικών </a:t>
            </a:r>
            <a:r>
              <a:rPr lang="el-GR" dirty="0" err="1"/>
              <a:t>καταχωρητών</a:t>
            </a:r>
            <a:r>
              <a:rPr lang="el-GR" dirty="0"/>
              <a:t> ένας εναλλακτικός τρόπος είναι η εστίαση στις διαδικασίες που η οντότητα υφίσταται κατά τη διαδρομή της στο σύστημα. Ο τρόπος αυτός ονομάζεται προσομοίωση βασισμένη στις διαδικασίες (</a:t>
            </a:r>
            <a:r>
              <a:rPr lang="en-US" dirty="0"/>
              <a:t>process oriented simulation</a:t>
            </a:r>
            <a:r>
              <a:rPr lang="el-GR" dirty="0"/>
              <a:t>)</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09105089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701675"/>
          </a:xfrm>
        </p:spPr>
        <p:txBody>
          <a:bodyPr/>
          <a:lstStyle/>
          <a:p>
            <a:r>
              <a:rPr lang="el-GR" b="1" dirty="0"/>
              <a:t>Προσομοίωση βασισμένη στις διαδικασίες</a:t>
            </a:r>
            <a:endParaRPr lang="en-US" dirty="0"/>
          </a:p>
        </p:txBody>
      </p:sp>
      <p:sp>
        <p:nvSpPr>
          <p:cNvPr id="3" name="Θέση περιεχομένου 2"/>
          <p:cNvSpPr>
            <a:spLocks noGrp="1"/>
          </p:cNvSpPr>
          <p:nvPr>
            <p:ph idx="1"/>
          </p:nvPr>
        </p:nvSpPr>
        <p:spPr>
          <a:xfrm>
            <a:off x="838200" y="1381125"/>
            <a:ext cx="10515600" cy="5067300"/>
          </a:xfrm>
        </p:spPr>
        <p:txBody>
          <a:bodyPr>
            <a:normAutofit fontScale="77500" lnSpcReduction="20000"/>
          </a:bodyPr>
          <a:lstStyle/>
          <a:p>
            <a:r>
              <a:rPr lang="el-GR" dirty="0"/>
              <a:t>Σύμφωνα με αυτό τον τρόπο χειρισμού το προηγούμενο παράδειγμα </a:t>
            </a:r>
            <a:r>
              <a:rPr lang="el-GR" dirty="0" err="1"/>
              <a:t>μοντελοποιείται</a:t>
            </a:r>
            <a:r>
              <a:rPr lang="el-GR" dirty="0"/>
              <a:t> στα εξής βήματα (θέτοντας τον εαυτό μας στη θέση μιας τυπικής οντότητας – ενός κομματιού) :</a:t>
            </a:r>
            <a:endParaRPr lang="en-US" dirty="0"/>
          </a:p>
          <a:p>
            <a:r>
              <a:rPr lang="el-GR" dirty="0">
                <a:sym typeface="Symbol" panose="05050102010706020507" pitchFamily="18" charset="2"/>
              </a:rPr>
              <a:t></a:t>
            </a:r>
            <a:r>
              <a:rPr lang="el-GR" dirty="0"/>
              <a:t> Δημιουργία του εαυτού μας (άφιξη μιας νέας οντότητας)</a:t>
            </a:r>
            <a:endParaRPr lang="en-US" dirty="0"/>
          </a:p>
          <a:p>
            <a:r>
              <a:rPr lang="el-GR" dirty="0">
                <a:sym typeface="Symbol" panose="05050102010706020507" pitchFamily="18" charset="2"/>
              </a:rPr>
              <a:t></a:t>
            </a:r>
            <a:r>
              <a:rPr lang="el-GR" dirty="0"/>
              <a:t> Σημείωση του τρέχοντος χρόνου –σε ένα από τα χαρακτηριστικά σου – έτσι ώστε να γνωρίζεις τον χρόνο άφιξης για τον υπολογισμό αργότερα του χρόνου αναμονής και του χρόνου παραμονής .</a:t>
            </a:r>
            <a:endParaRPr lang="en-US" dirty="0"/>
          </a:p>
          <a:p>
            <a:r>
              <a:rPr lang="el-GR" dirty="0">
                <a:sym typeface="Symbol" panose="05050102010706020507" pitchFamily="18" charset="2"/>
              </a:rPr>
              <a:t></a:t>
            </a:r>
            <a:r>
              <a:rPr lang="el-GR" dirty="0"/>
              <a:t> Τοποθέτησε τον εαυτό σου στο τέλος της ουράς</a:t>
            </a:r>
            <a:endParaRPr lang="en-US" dirty="0"/>
          </a:p>
          <a:p>
            <a:r>
              <a:rPr lang="el-GR" dirty="0">
                <a:sym typeface="Symbol" panose="05050102010706020507" pitchFamily="18" charset="2"/>
              </a:rPr>
              <a:t></a:t>
            </a:r>
            <a:r>
              <a:rPr lang="el-GR" dirty="0"/>
              <a:t> Περίμενε στην ουρά έως ότου η μηχανή βρεθεί ελεύθερη (η αναμονή αυτή ενδεχομένως να είναι μηδενική αν είσαι τυχερός)</a:t>
            </a:r>
            <a:endParaRPr lang="en-US" dirty="0"/>
          </a:p>
          <a:p>
            <a:r>
              <a:rPr lang="el-GR" dirty="0">
                <a:sym typeface="Symbol" panose="05050102010706020507" pitchFamily="18" charset="2"/>
              </a:rPr>
              <a:t></a:t>
            </a:r>
            <a:r>
              <a:rPr lang="el-GR" dirty="0"/>
              <a:t> Άρπαξε τη μηχανή (και απομάκρυνε τον εαυτό σου από την ουρά)</a:t>
            </a:r>
            <a:endParaRPr lang="en-US" dirty="0"/>
          </a:p>
          <a:p>
            <a:r>
              <a:rPr lang="el-GR" dirty="0">
                <a:sym typeface="Symbol" panose="05050102010706020507" pitchFamily="18" charset="2"/>
              </a:rPr>
              <a:t></a:t>
            </a:r>
            <a:r>
              <a:rPr lang="el-GR" dirty="0"/>
              <a:t> Υπολόγισε και άθροισε τον χρόνο αναμονής σου στον κατάλληλο </a:t>
            </a:r>
            <a:r>
              <a:rPr lang="el-GR" dirty="0" err="1"/>
              <a:t>καταχωρητή</a:t>
            </a:r>
            <a:endParaRPr lang="en-US" dirty="0"/>
          </a:p>
          <a:p>
            <a:r>
              <a:rPr lang="el-GR" dirty="0">
                <a:sym typeface="Symbol" panose="05050102010706020507" pitchFamily="18" charset="2"/>
              </a:rPr>
              <a:t></a:t>
            </a:r>
            <a:r>
              <a:rPr lang="el-GR" dirty="0"/>
              <a:t> Παρέμεινε στη μηχανή για όσο χρόνο απαιτεί η εξυπηρέτησή σου</a:t>
            </a:r>
            <a:endParaRPr lang="en-US" dirty="0"/>
          </a:p>
          <a:p>
            <a:r>
              <a:rPr lang="el-GR" dirty="0">
                <a:sym typeface="Symbol" panose="05050102010706020507" pitchFamily="18" charset="2"/>
              </a:rPr>
              <a:t></a:t>
            </a:r>
            <a:r>
              <a:rPr lang="el-GR" dirty="0"/>
              <a:t> Αύξησε τον καταμετρητή παραχθέντων προϊόντων, υπολόγισε και άθροισε τον χρόνο παραμονής σου στον κατάλληλο </a:t>
            </a:r>
            <a:r>
              <a:rPr lang="el-GR" dirty="0" err="1"/>
              <a:t>καταχωρητή</a:t>
            </a:r>
            <a:r>
              <a:rPr lang="el-GR" dirty="0"/>
              <a:t>.</a:t>
            </a:r>
            <a:endParaRPr lang="en-US" dirty="0"/>
          </a:p>
          <a:p>
            <a:r>
              <a:rPr lang="el-GR" dirty="0">
                <a:sym typeface="Symbol" panose="05050102010706020507" pitchFamily="18" charset="2"/>
              </a:rPr>
              <a:t></a:t>
            </a:r>
            <a:r>
              <a:rPr lang="el-GR" dirty="0"/>
              <a:t> Εγκατέλειψε το σύστημα</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543820070"/>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Προσομοίωση βασισμένη στις διαδικασίες</a:t>
            </a:r>
            <a:endParaRPr lang="en-US" dirty="0"/>
          </a:p>
        </p:txBody>
      </p:sp>
      <p:sp>
        <p:nvSpPr>
          <p:cNvPr id="3" name="Θέση περιεχομένου 2"/>
          <p:cNvSpPr>
            <a:spLocks noGrp="1"/>
          </p:cNvSpPr>
          <p:nvPr>
            <p:ph idx="1"/>
          </p:nvPr>
        </p:nvSpPr>
        <p:spPr/>
        <p:txBody>
          <a:bodyPr/>
          <a:lstStyle/>
          <a:p>
            <a:r>
              <a:rPr lang="el-GR" dirty="0"/>
              <a:t>Ο τρόπος αυτός είναι ανάλογος με τη λογική των διαγραμμάτων ροής και τέτοιου είδους προγράμματα προκύπτουν από μια </a:t>
            </a:r>
            <a:r>
              <a:rPr lang="el-GR" dirty="0" err="1"/>
              <a:t>προσομοιωτική</a:t>
            </a:r>
            <a:r>
              <a:rPr lang="el-GR" dirty="0"/>
              <a:t> γλώσσα προσανατολισμένη στις διαδικασίες όπως είναι η </a:t>
            </a:r>
            <a:r>
              <a:rPr lang="en-US" dirty="0"/>
              <a:t>SIMAN</a:t>
            </a:r>
            <a:r>
              <a:rPr lang="el-GR" dirty="0"/>
              <a:t> και αυτός είναι ο συνήθης τρόπος που αντιμετωπίζει τα πράγματα το  </a:t>
            </a:r>
            <a:r>
              <a:rPr lang="en-US" dirty="0"/>
              <a:t>Arena</a:t>
            </a:r>
            <a:r>
              <a:rPr lang="el-GR" dirty="0"/>
              <a:t>. Ο τρόπος αυτός -προσανατολισμός στις διαδικασίες- είναι πλέον φυσικός στη </a:t>
            </a:r>
            <a:r>
              <a:rPr lang="el-GR" dirty="0" err="1"/>
              <a:t>μοντελοποίηση</a:t>
            </a:r>
            <a:r>
              <a:rPr lang="el-GR" dirty="0"/>
              <a:t> μεγάλων συστημάτων και αποφεύγεται η υπερβολική περιπλοκότητα που απαιτείται με τον προσανατολισμό στα γεγονότα.</a:t>
            </a:r>
            <a:endParaRPr lang="en-US" dirty="0"/>
          </a:p>
          <a:p>
            <a:endParaRPr lang="en-US" dirty="0"/>
          </a:p>
        </p:txBody>
      </p:sp>
      <p:pic>
        <p:nvPicPr>
          <p:cNvPr id="5" name="Εικόνα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926035169"/>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Επαναλαμβάνοντας το παράδειγμα </a:t>
            </a:r>
            <a:endParaRPr lang="en-US" dirty="0"/>
          </a:p>
        </p:txBody>
      </p:sp>
      <p:sp>
        <p:nvSpPr>
          <p:cNvPr id="3" name="Θέση περιεχομένου 2"/>
          <p:cNvSpPr>
            <a:spLocks noGrp="1"/>
          </p:cNvSpPr>
          <p:nvPr>
            <p:ph idx="1"/>
          </p:nvPr>
        </p:nvSpPr>
        <p:spPr/>
        <p:txBody>
          <a:bodyPr>
            <a:normAutofit lnSpcReduction="10000"/>
          </a:bodyPr>
          <a:lstStyle/>
          <a:p>
            <a:r>
              <a:rPr lang="el-GR" dirty="0"/>
              <a:t>Αντί ενός απλού τρεξίματος των 20 λεπτών θα γίνουν 5 (ένα για κάθε εργάσιμη μέρα) ανεξάρτητα και ταυτόσημα τρεξίματα για να διερευνήσουμε πώς τα αποτελέσματα αλλάζουν από πείραμα σε πείραμα , ένδειξη του πώς πιθανόν στην πραγματικότητα αλλάζουν οι καταστάσεις από πρωινό σε πρωινό. Κάθε πείραμα-τρέξιμο ξεκινά και σταματά με τον ίδιο τρόπο και χρησιμοποιεί τις ίδιες παραμέτρους εισόδου (ταυτόσημες) αλλά χρησιμοποιεί ξεχωριστούς τυχαίους αριθμούς (ανεξάρτητες) για τη δημιουργία των ενδιάμεσων χρόνων άφιξης και εξυπηρέτησης. Τα πειράματα αυτά καλούνται επαναλήψεις (</a:t>
            </a:r>
            <a:r>
              <a:rPr lang="en-US" dirty="0"/>
              <a:t>replications</a:t>
            </a:r>
            <a:r>
              <a:rPr lang="el-GR" dirty="0"/>
              <a:t>) της προσομοίωσης και το </a:t>
            </a:r>
            <a:r>
              <a:rPr lang="en-US" dirty="0"/>
              <a:t>Arena</a:t>
            </a:r>
            <a:r>
              <a:rPr lang="el-GR" dirty="0"/>
              <a:t> τις πραγματοποιεί πολύ εύκολα. Τα αποτελέσματα παρουσιάζονται στην επόμενη διαφάνεια.</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6751521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12" name="Rectangle 2"/>
          <p:cNvSpPr>
            <a:spLocks noGrp="1" noChangeArrowheads="1"/>
          </p:cNvSpPr>
          <p:nvPr>
            <p:ph type="title"/>
          </p:nvPr>
        </p:nvSpPr>
        <p:spPr>
          <a:xfrm>
            <a:off x="838200" y="365125"/>
            <a:ext cx="10515600" cy="685799"/>
          </a:xfrm>
        </p:spPr>
        <p:txBody>
          <a:bodyPr>
            <a:normAutofit fontScale="90000"/>
          </a:bodyPr>
          <a:lstStyle/>
          <a:p>
            <a:pPr algn="ctr" eaLnBrk="1" hangingPunct="1"/>
            <a:r>
              <a:rPr lang="en-US" altLang="en-US" b="1" dirty="0"/>
              <a:t>Randomness in Simulation</a:t>
            </a:r>
          </a:p>
        </p:txBody>
      </p:sp>
      <p:sp>
        <p:nvSpPr>
          <p:cNvPr id="21513" name="Rectangle 3"/>
          <p:cNvSpPr>
            <a:spLocks noGrp="1" noChangeArrowheads="1"/>
          </p:cNvSpPr>
          <p:nvPr>
            <p:ph type="body" idx="1"/>
          </p:nvPr>
        </p:nvSpPr>
        <p:spPr>
          <a:xfrm>
            <a:off x="838200" y="1235074"/>
            <a:ext cx="10515600" cy="5394326"/>
          </a:xfrm>
        </p:spPr>
        <p:txBody>
          <a:bodyPr>
            <a:normAutofit/>
          </a:bodyPr>
          <a:lstStyle/>
          <a:p>
            <a:pPr eaLnBrk="1" hangingPunct="1">
              <a:lnSpc>
                <a:spcPct val="90000"/>
              </a:lnSpc>
              <a:spcBef>
                <a:spcPct val="0"/>
              </a:spcBef>
              <a:spcAft>
                <a:spcPct val="10000"/>
              </a:spcAft>
            </a:pPr>
            <a:r>
              <a:rPr lang="en-US" altLang="en-US" sz="2400" dirty="0"/>
              <a:t>Above was just one “replication” </a:t>
            </a:r>
            <a:r>
              <a:rPr lang="en-US" altLang="en-US" sz="2400" b="0" dirty="0"/>
              <a:t>— </a:t>
            </a:r>
            <a:r>
              <a:rPr lang="en-US" altLang="en-US" sz="2400" dirty="0"/>
              <a:t>a sample of size one (not worth much)</a:t>
            </a:r>
          </a:p>
          <a:p>
            <a:pPr eaLnBrk="1" hangingPunct="1">
              <a:lnSpc>
                <a:spcPct val="90000"/>
              </a:lnSpc>
              <a:spcBef>
                <a:spcPct val="0"/>
              </a:spcBef>
              <a:spcAft>
                <a:spcPct val="10000"/>
              </a:spcAft>
            </a:pPr>
            <a:r>
              <a:rPr lang="en-US" altLang="en-US" sz="2400" dirty="0"/>
              <a:t>Made a total of five </a:t>
            </a:r>
            <a:r>
              <a:rPr lang="en-US" altLang="en-US" sz="2400" i="1" dirty="0"/>
              <a:t>replications</a:t>
            </a:r>
            <a:r>
              <a:rPr lang="en-US" altLang="en-US" sz="2400" dirty="0"/>
              <a:t> (IID):</a:t>
            </a:r>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n-US" altLang="en-US" dirty="0"/>
          </a:p>
          <a:p>
            <a:pPr eaLnBrk="1" hangingPunct="1">
              <a:lnSpc>
                <a:spcPct val="90000"/>
              </a:lnSpc>
              <a:spcBef>
                <a:spcPct val="0"/>
              </a:spcBef>
              <a:spcAft>
                <a:spcPct val="10000"/>
              </a:spcAft>
            </a:pPr>
            <a:endParaRPr lang="el-GR" altLang="en-US" dirty="0"/>
          </a:p>
          <a:p>
            <a:pPr eaLnBrk="1" hangingPunct="1">
              <a:lnSpc>
                <a:spcPct val="90000"/>
              </a:lnSpc>
              <a:spcBef>
                <a:spcPct val="0"/>
              </a:spcBef>
              <a:spcAft>
                <a:spcPct val="10000"/>
              </a:spcAft>
            </a:pPr>
            <a:r>
              <a:rPr lang="en-US" altLang="en-US" sz="2400" dirty="0"/>
              <a:t>Confidence intervals for expected values:</a:t>
            </a:r>
          </a:p>
          <a:p>
            <a:pPr lvl="1" eaLnBrk="1" hangingPunct="1">
              <a:lnSpc>
                <a:spcPct val="80000"/>
              </a:lnSpc>
              <a:spcBef>
                <a:spcPct val="0"/>
              </a:spcBef>
              <a:spcAft>
                <a:spcPct val="10000"/>
              </a:spcAft>
            </a:pPr>
            <a:r>
              <a:rPr lang="en-US" altLang="en-US" dirty="0"/>
              <a:t>In general,                                   </a:t>
            </a:r>
            <a:r>
              <a:rPr lang="el-GR" altLang="en-US" dirty="0"/>
              <a:t>                 </a:t>
            </a:r>
            <a:r>
              <a:rPr lang="en-US" altLang="en-US" dirty="0"/>
              <a:t>(normality assumption?) </a:t>
            </a:r>
          </a:p>
          <a:p>
            <a:pPr lvl="1" eaLnBrk="1" hangingPunct="1">
              <a:lnSpc>
                <a:spcPct val="90000"/>
              </a:lnSpc>
              <a:spcBef>
                <a:spcPct val="0"/>
              </a:spcBef>
              <a:spcAft>
                <a:spcPct val="10000"/>
              </a:spcAft>
            </a:pPr>
            <a:r>
              <a:rPr lang="en-US" altLang="en-US" dirty="0"/>
              <a:t>For expected total production, </a:t>
            </a:r>
          </a:p>
        </p:txBody>
      </p:sp>
      <p:pic>
        <p:nvPicPr>
          <p:cNvPr id="21514" name="Picture 5"/>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38325" y="2184401"/>
            <a:ext cx="6162675" cy="264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miter lim="800000"/>
                <a:headEnd type="none" w="sm" len="sm"/>
                <a:tailEnd type="none" w="sm" len="sm"/>
              </a14:hiddenLine>
            </a:ext>
          </a:extLst>
        </p:spPr>
      </p:pic>
      <p:graphicFrame>
        <p:nvGraphicFramePr>
          <p:cNvPr id="21506" name="Object 0"/>
          <p:cNvGraphicFramePr>
            <a:graphicFrameLocks noChangeAspect="1"/>
          </p:cNvGraphicFramePr>
          <p:nvPr>
            <p:extLst>
              <p:ext uri="{D42A27DB-BD31-4B8C-83A1-F6EECF244321}">
                <p14:modId xmlns:p14="http://schemas.microsoft.com/office/powerpoint/2010/main" val="2404170265"/>
              </p:ext>
            </p:extLst>
          </p:nvPr>
        </p:nvGraphicFramePr>
        <p:xfrm>
          <a:off x="3308351" y="5304664"/>
          <a:ext cx="2606674" cy="388873"/>
        </p:xfrm>
        <a:graphic>
          <a:graphicData uri="http://schemas.openxmlformats.org/presentationml/2006/ole">
            <mc:AlternateContent xmlns:mc="http://schemas.openxmlformats.org/markup-compatibility/2006">
              <mc:Choice xmlns:v="urn:schemas-microsoft-com:vml" Requires="v">
                <p:oleObj name="Equation" r:id="rId4" imgW="2895480" imgH="495000" progId="Equation.3">
                  <p:embed/>
                </p:oleObj>
              </mc:Choice>
              <mc:Fallback>
                <p:oleObj name="Equation" r:id="rId4" imgW="2895480" imgH="49500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08351" y="5304664"/>
                        <a:ext cx="2606674" cy="388873"/>
                      </a:xfrm>
                      <a:prstGeom prst="rect">
                        <a:avLst/>
                      </a:prstGeom>
                      <a:noFill/>
                      <a:ln>
                        <a:noFill/>
                      </a:ln>
                      <a:effectLst/>
                    </p:spPr>
                  </p:pic>
                </p:oleObj>
              </mc:Fallback>
            </mc:AlternateContent>
          </a:graphicData>
        </a:graphic>
      </p:graphicFrame>
      <p:graphicFrame>
        <p:nvGraphicFramePr>
          <p:cNvPr id="21507" name="Object 1"/>
          <p:cNvGraphicFramePr>
            <a:graphicFrameLocks noChangeAspect="1"/>
          </p:cNvGraphicFramePr>
          <p:nvPr>
            <p:extLst>
              <p:ext uri="{D42A27DB-BD31-4B8C-83A1-F6EECF244321}">
                <p14:modId xmlns:p14="http://schemas.microsoft.com/office/powerpoint/2010/main" val="3795981137"/>
              </p:ext>
            </p:extLst>
          </p:nvPr>
        </p:nvGraphicFramePr>
        <p:xfrm>
          <a:off x="6553200" y="5694326"/>
          <a:ext cx="2667000" cy="304838"/>
        </p:xfrm>
        <a:graphic>
          <a:graphicData uri="http://schemas.openxmlformats.org/presentationml/2006/ole">
            <mc:AlternateContent xmlns:mc="http://schemas.openxmlformats.org/markup-compatibility/2006">
              <mc:Choice xmlns:v="urn:schemas-microsoft-com:vml" Requires="v">
                <p:oleObj name="Equation" r:id="rId6" imgW="3771720" imgH="431640" progId="Equation.3">
                  <p:embed/>
                </p:oleObj>
              </mc:Choice>
              <mc:Fallback>
                <p:oleObj name="Equation" r:id="rId6" imgW="3771720" imgH="431640" progId="Equation.3">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553200" y="5694326"/>
                        <a:ext cx="2667000" cy="304838"/>
                      </a:xfrm>
                      <a:prstGeom prst="rect">
                        <a:avLst/>
                      </a:prstGeom>
                      <a:noFill/>
                      <a:ln>
                        <a:noFill/>
                      </a:ln>
                      <a:effectLst/>
                    </p:spPr>
                  </p:pic>
                </p:oleObj>
              </mc:Fallback>
            </mc:AlternateContent>
          </a:graphicData>
        </a:graphic>
      </p:graphicFrame>
      <p:graphicFrame>
        <p:nvGraphicFramePr>
          <p:cNvPr id="21508" name="Object 2"/>
          <p:cNvGraphicFramePr>
            <a:graphicFrameLocks noChangeAspect="1"/>
          </p:cNvGraphicFramePr>
          <p:nvPr>
            <p:extLst>
              <p:ext uri="{D42A27DB-BD31-4B8C-83A1-F6EECF244321}">
                <p14:modId xmlns:p14="http://schemas.microsoft.com/office/powerpoint/2010/main" val="1008969272"/>
              </p:ext>
            </p:extLst>
          </p:nvPr>
        </p:nvGraphicFramePr>
        <p:xfrm>
          <a:off x="6553200" y="6172202"/>
          <a:ext cx="1352550" cy="253250"/>
        </p:xfrm>
        <a:graphic>
          <a:graphicData uri="http://schemas.openxmlformats.org/presentationml/2006/ole">
            <mc:AlternateContent xmlns:mc="http://schemas.openxmlformats.org/markup-compatibility/2006">
              <mc:Choice xmlns:v="urn:schemas-microsoft-com:vml" Requires="v">
                <p:oleObj name="Equation" r:id="rId8" imgW="1765080" imgH="330120" progId="Equation.3">
                  <p:embed/>
                </p:oleObj>
              </mc:Choice>
              <mc:Fallback>
                <p:oleObj name="Equation" r:id="rId8" imgW="1765080" imgH="330120" progId="Equation.3">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553200" y="6172202"/>
                        <a:ext cx="1352550" cy="253250"/>
                      </a:xfrm>
                      <a:prstGeom prst="rect">
                        <a:avLst/>
                      </a:prstGeom>
                      <a:noFill/>
                      <a:ln>
                        <a:noFill/>
                      </a:ln>
                      <a:effectLst/>
                    </p:spPr>
                  </p:pic>
                </p:oleObj>
              </mc:Fallback>
            </mc:AlternateContent>
          </a:graphicData>
        </a:graphic>
      </p:graphicFrame>
      <p:sp>
        <p:nvSpPr>
          <p:cNvPr id="21515" name="Text Box 22"/>
          <p:cNvSpPr txBox="1">
            <a:spLocks noChangeArrowheads="1"/>
          </p:cNvSpPr>
          <p:nvPr/>
        </p:nvSpPr>
        <p:spPr bwMode="auto">
          <a:xfrm>
            <a:off x="8382000" y="3276600"/>
            <a:ext cx="2133600" cy="58420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i="1">
                <a:latin typeface="Arial" panose="020B0604020202020204" pitchFamily="34" charset="0"/>
              </a:rPr>
              <a:t>Substantial variability across replications</a:t>
            </a:r>
          </a:p>
        </p:txBody>
      </p:sp>
      <p:sp>
        <p:nvSpPr>
          <p:cNvPr id="21516" name="Text Box 22"/>
          <p:cNvSpPr txBox="1">
            <a:spLocks noChangeArrowheads="1"/>
          </p:cNvSpPr>
          <p:nvPr/>
        </p:nvSpPr>
        <p:spPr bwMode="auto">
          <a:xfrm>
            <a:off x="8229600" y="6087314"/>
            <a:ext cx="1219200" cy="338138"/>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600" i="1">
                <a:latin typeface="Arial" panose="020B0604020202020204" pitchFamily="34" charset="0"/>
              </a:rPr>
              <a:t>Precision?</a:t>
            </a:r>
          </a:p>
        </p:txBody>
      </p:sp>
      <p:pic>
        <p:nvPicPr>
          <p:cNvPr id="13" name="Εικόνα 12"/>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7265346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altLang="en-US" b="1" dirty="0"/>
              <a:t>Randomness in Simulation</a:t>
            </a:r>
            <a:endParaRPr lang="en-US" dirty="0"/>
          </a:p>
        </p:txBody>
      </p:sp>
      <p:sp>
        <p:nvSpPr>
          <p:cNvPr id="3" name="Θέση περιεχομένου 2"/>
          <p:cNvSpPr>
            <a:spLocks noGrp="1"/>
          </p:cNvSpPr>
          <p:nvPr>
            <p:ph idx="1"/>
          </p:nvPr>
        </p:nvSpPr>
        <p:spPr>
          <a:xfrm>
            <a:off x="838200" y="1771649"/>
            <a:ext cx="10515600" cy="4829175"/>
          </a:xfrm>
        </p:spPr>
        <p:txBody>
          <a:bodyPr>
            <a:normAutofit lnSpcReduction="10000"/>
          </a:bodyPr>
          <a:lstStyle/>
          <a:p>
            <a:r>
              <a:rPr lang="el-GR" dirty="0"/>
              <a:t>Εφόσον τα μεμονωμένα αποτελέσματα είναι ανεξάρτητα και ταυτόσημα κατανεμημένα είναι δυνατή η δημιουργία ενός διαστήματος εμπιστοσύνης για την πραγματική αναμενόμενη τιμή του μέτρου απόδοσης  </a:t>
            </a:r>
            <a:r>
              <a:rPr lang="el-GR" i="1" dirty="0"/>
              <a:t>μ</a:t>
            </a:r>
            <a:r>
              <a:rPr lang="el-GR" dirty="0"/>
              <a:t> (θεωρείστε το </a:t>
            </a:r>
            <a:r>
              <a:rPr lang="el-GR" i="1" dirty="0"/>
              <a:t>μ </a:t>
            </a:r>
            <a:r>
              <a:rPr lang="el-GR" dirty="0"/>
              <a:t>ως τον δειγματικό μέσο από ένα μέγεθος δείγματος απείρων επαναλήψεων) </a:t>
            </a:r>
          </a:p>
          <a:p>
            <a:endParaRPr lang="el-GR" dirty="0"/>
          </a:p>
          <a:p>
            <a:r>
              <a:rPr lang="el-GR" dirty="0"/>
              <a:t>Όπου Χ ο δειγματικός μέσος, </a:t>
            </a:r>
            <a:r>
              <a:rPr lang="en-US" dirty="0"/>
              <a:t>s</a:t>
            </a:r>
            <a:r>
              <a:rPr lang="el-GR" dirty="0"/>
              <a:t> η δειγματική τυπική απόκλιση, </a:t>
            </a:r>
            <a:r>
              <a:rPr lang="en-US" dirty="0"/>
              <a:t>n</a:t>
            </a:r>
            <a:r>
              <a:rPr lang="el-GR" dirty="0"/>
              <a:t> ο αριθμός των επαναλήψεων και </a:t>
            </a:r>
            <a:r>
              <a:rPr lang="en-US" dirty="0" err="1"/>
              <a:t>t</a:t>
            </a:r>
            <a:r>
              <a:rPr lang="en-US" baseline="-25000" dirty="0" err="1"/>
              <a:t>n</a:t>
            </a:r>
            <a:r>
              <a:rPr lang="el-GR" baseline="-25000" dirty="0"/>
              <a:t>-1, 1-α / 2</a:t>
            </a:r>
            <a:r>
              <a:rPr lang="el-GR" dirty="0"/>
              <a:t> το άνω κρίσιμο σημείο της κατανομής </a:t>
            </a:r>
            <a:r>
              <a:rPr lang="en-US" i="1" dirty="0"/>
              <a:t>Student</a:t>
            </a:r>
            <a:r>
              <a:rPr lang="el-GR" dirty="0"/>
              <a:t> με </a:t>
            </a:r>
            <a:r>
              <a:rPr lang="en-US" dirty="0"/>
              <a:t>n</a:t>
            </a:r>
            <a:r>
              <a:rPr lang="el-GR" dirty="0"/>
              <a:t>-1 βαθμούς ελευθερίας, για επίπεδο εμπιστοσύνης 1-α / 2. Για παράδειγμα για το μέτρο απόδοσης </a:t>
            </a:r>
            <a:r>
              <a:rPr lang="el-GR" i="1" dirty="0"/>
              <a:t>Ολική παραγωγή</a:t>
            </a:r>
            <a:r>
              <a:rPr lang="el-GR" dirty="0"/>
              <a:t> για επιπέδου εμπιστοσύνης 95% (α = 0.05) το διάστημα εμπιστοσύνης προκύπτει : </a:t>
            </a:r>
            <a:endParaRPr lang="en-US" dirty="0"/>
          </a:p>
          <a:p>
            <a:endParaRPr lang="en-US" dirty="0"/>
          </a:p>
        </p:txBody>
      </p:sp>
      <p:sp>
        <p:nvSpPr>
          <p:cNvPr id="10" name="Rectangle 8"/>
          <p:cNvSpPr>
            <a:spLocks noChangeArrowheads="1"/>
          </p:cNvSpPr>
          <p:nvPr/>
        </p:nvSpPr>
        <p:spPr bwMode="auto">
          <a:xfrm>
            <a:off x="0" y="-53975"/>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11" name="Αντικείμενο 10"/>
          <p:cNvGraphicFramePr>
            <a:graphicFrameLocks noChangeAspect="1"/>
          </p:cNvGraphicFramePr>
          <p:nvPr>
            <p:extLst>
              <p:ext uri="{D42A27DB-BD31-4B8C-83A1-F6EECF244321}">
                <p14:modId xmlns:p14="http://schemas.microsoft.com/office/powerpoint/2010/main" val="3291507326"/>
              </p:ext>
            </p:extLst>
          </p:nvPr>
        </p:nvGraphicFramePr>
        <p:xfrm>
          <a:off x="4199947" y="3584574"/>
          <a:ext cx="2819977" cy="520701"/>
        </p:xfrm>
        <a:graphic>
          <a:graphicData uri="http://schemas.openxmlformats.org/presentationml/2006/ole">
            <mc:AlternateContent xmlns:mc="http://schemas.openxmlformats.org/markup-compatibility/2006">
              <mc:Choice xmlns:v="urn:schemas-microsoft-com:vml" Requires="v">
                <p:oleObj name="Εξίσωση" r:id="rId2" imgW="1028700" imgH="419100" progId="Equation.3">
                  <p:embed/>
                </p:oleObj>
              </mc:Choice>
              <mc:Fallback>
                <p:oleObj name="Εξίσωση" r:id="rId2" imgW="1028700" imgH="419100" progId="Equation.3">
                  <p:embed/>
                  <p:pic>
                    <p:nvPicPr>
                      <p:cNvPr id="0" name="Object 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9947" y="3584574"/>
                        <a:ext cx="2819977" cy="520701"/>
                      </a:xfrm>
                      <a:prstGeom prst="rect">
                        <a:avLst/>
                      </a:prstGeom>
                      <a:noFill/>
                    </p:spPr>
                  </p:pic>
                </p:oleObj>
              </mc:Fallback>
            </mc:AlternateContent>
          </a:graphicData>
        </a:graphic>
      </p:graphicFrame>
      <p:graphicFrame>
        <p:nvGraphicFramePr>
          <p:cNvPr id="12" name="Object 2"/>
          <p:cNvGraphicFramePr>
            <a:graphicFrameLocks noChangeAspect="1"/>
          </p:cNvGraphicFramePr>
          <p:nvPr>
            <p:extLst>
              <p:ext uri="{D42A27DB-BD31-4B8C-83A1-F6EECF244321}">
                <p14:modId xmlns:p14="http://schemas.microsoft.com/office/powerpoint/2010/main" val="2693643703"/>
              </p:ext>
            </p:extLst>
          </p:nvPr>
        </p:nvGraphicFramePr>
        <p:xfrm>
          <a:off x="5819775" y="5858249"/>
          <a:ext cx="1352550" cy="253250"/>
        </p:xfrm>
        <a:graphic>
          <a:graphicData uri="http://schemas.openxmlformats.org/presentationml/2006/ole">
            <mc:AlternateContent xmlns:mc="http://schemas.openxmlformats.org/markup-compatibility/2006">
              <mc:Choice xmlns:v="urn:schemas-microsoft-com:vml" Requires="v">
                <p:oleObj name="Equation" r:id="rId4" imgW="1765080" imgH="330120" progId="Equation.3">
                  <p:embed/>
                </p:oleObj>
              </mc:Choice>
              <mc:Fallback>
                <p:oleObj name="Equation" r:id="rId4" imgW="1765080" imgH="330120" progId="Equation.3">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819775" y="5858249"/>
                        <a:ext cx="1352550" cy="253250"/>
                      </a:xfrm>
                      <a:prstGeom prst="rect">
                        <a:avLst/>
                      </a:prstGeom>
                      <a:noFill/>
                      <a:ln>
                        <a:noFill/>
                      </a:ln>
                      <a:effectLst/>
                    </p:spPr>
                  </p:pic>
                </p:oleObj>
              </mc:Fallback>
            </mc:AlternateContent>
          </a:graphicData>
        </a:graphic>
      </p:graphicFrame>
      <p:pic>
        <p:nvPicPr>
          <p:cNvPr id="13" name="Εικόνα 12"/>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56730155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n-US" altLang="en-US" b="1" dirty="0"/>
              <a:t>Randomness in Simulation</a:t>
            </a:r>
            <a:endParaRPr lang="en-US" dirty="0"/>
          </a:p>
        </p:txBody>
      </p:sp>
      <p:sp>
        <p:nvSpPr>
          <p:cNvPr id="3" name="Θέση περιεχομένου 2"/>
          <p:cNvSpPr>
            <a:spLocks noGrp="1"/>
          </p:cNvSpPr>
          <p:nvPr>
            <p:ph idx="1"/>
          </p:nvPr>
        </p:nvSpPr>
        <p:spPr/>
        <p:txBody>
          <a:bodyPr/>
          <a:lstStyle/>
          <a:p>
            <a:r>
              <a:rPr lang="el-GR" dirty="0"/>
              <a:t>Η πληροφορία από αυτό είναι η εξής : το 95% των περιπτώσεων πειραμάτων με 5 επαναλήψεις  θα δίνει τιμή που θα περιέχεται στο παραπάνω διάστημα εμπιστοσύνης δηλαδή θα καλύπτει τη πραγματική τιμή της Ολικής παραγωγής. </a:t>
            </a:r>
          </a:p>
          <a:p>
            <a:r>
              <a:rPr lang="el-GR" dirty="0"/>
              <a:t>Θα παρατηρήσατε ότι το εύρος του </a:t>
            </a:r>
            <a:r>
              <a:rPr lang="el-GR" dirty="0" err="1"/>
              <a:t>ημι</a:t>
            </a:r>
            <a:r>
              <a:rPr lang="el-GR" dirty="0"/>
              <a:t>-διαστήματος (2.04) είναι πολύ μεγάλο συγκρινόμενο με την κεντρική τιμή (3.80) δηλαδή η </a:t>
            </a:r>
            <a:r>
              <a:rPr lang="el-GR" i="1" dirty="0"/>
              <a:t>ακρίβεια</a:t>
            </a:r>
            <a:r>
              <a:rPr lang="el-GR" dirty="0"/>
              <a:t> είναι ελλιπής. Αυτό το μειονέκτημα μπορεί να ξεπεραστεί απλώς διενεργώντας περισσότερα από 5 πειράματα. </a:t>
            </a:r>
            <a:endParaRPr lang="en-US" dirty="0"/>
          </a:p>
          <a:p>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5382904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Στόχοι της μελέτης του συστήματος</a:t>
            </a:r>
            <a:endParaRPr lang="en-US" dirty="0"/>
          </a:p>
        </p:txBody>
      </p:sp>
      <p:sp>
        <p:nvSpPr>
          <p:cNvPr id="3" name="Θέση περιεχομένου 2"/>
          <p:cNvSpPr>
            <a:spLocks noGrp="1"/>
          </p:cNvSpPr>
          <p:nvPr>
            <p:ph idx="1"/>
          </p:nvPr>
        </p:nvSpPr>
        <p:spPr>
          <a:xfrm>
            <a:off x="838200" y="1825624"/>
            <a:ext cx="10515600" cy="4622067"/>
          </a:xfrm>
        </p:spPr>
        <p:txBody>
          <a:bodyPr>
            <a:normAutofit/>
          </a:bodyPr>
          <a:lstStyle/>
          <a:p>
            <a:r>
              <a:rPr lang="el-GR" dirty="0"/>
              <a:t>Ο </a:t>
            </a:r>
            <a:r>
              <a:rPr lang="el-GR" i="1" dirty="0"/>
              <a:t>μέσος αριθμός προϊόντων που περιμένουν στην ουρά</a:t>
            </a:r>
            <a:r>
              <a:rPr lang="el-GR" dirty="0"/>
              <a:t>. (</a:t>
            </a:r>
            <a:r>
              <a:rPr lang="en-US" dirty="0"/>
              <a:t>the time</a:t>
            </a:r>
            <a:r>
              <a:rPr lang="el-GR" dirty="0"/>
              <a:t>–</a:t>
            </a:r>
            <a:r>
              <a:rPr lang="en-US" dirty="0"/>
              <a:t>average number of parts waiting in the queue</a:t>
            </a:r>
            <a:r>
              <a:rPr lang="el-GR" dirty="0"/>
              <a:t>). Το συγκεκριμένο μέτρο δηλώνει το μέσο μήκος της ουράς που ενδεχομένως ενδιαφέρει για τον καθορισμό του απαραίτητου χώρου.</a:t>
            </a:r>
          </a:p>
          <a:p>
            <a:r>
              <a:rPr lang="el-GR" dirty="0"/>
              <a:t>Ο </a:t>
            </a:r>
            <a:r>
              <a:rPr lang="el-GR" i="1" dirty="0"/>
              <a:t>μέγιστος αριθμός προϊόντων που περίμεναν στην ουρά</a:t>
            </a:r>
            <a:r>
              <a:rPr lang="el-GR" dirty="0"/>
              <a:t>. </a:t>
            </a:r>
            <a:r>
              <a:rPr lang="en-US" dirty="0"/>
              <a:t>(the maximum number of parts that were ever waiting in the queue). </a:t>
            </a:r>
            <a:r>
              <a:rPr lang="el-GR" dirty="0"/>
              <a:t>Στη πράξη η τιμή του μεγέθους αυτού δίνει καλύτερη πληροφόρηση για το πόσο χώρος χρειάζεται παρά ο μέσος αριθμός προϊόντων που περιμένουν στην ουρά. Πρόκειται για ένα μέτρο που δίνει πληροφορία για την χειρότερη περίπτωση και όσο μικρότερη η τιμή του τόσο το καλύτερο</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24320220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276225"/>
            <a:ext cx="10515600" cy="942975"/>
          </a:xfrm>
        </p:spPr>
        <p:txBody>
          <a:bodyPr>
            <a:normAutofit fontScale="90000"/>
          </a:bodyPr>
          <a:lstStyle/>
          <a:p>
            <a:pPr algn="ctr"/>
            <a:r>
              <a:rPr lang="el-GR" b="1" dirty="0"/>
              <a:t>Σύγκριση εναλλακτικών λύσεων</a:t>
            </a:r>
            <a:br>
              <a:rPr lang="en-US" dirty="0"/>
            </a:br>
            <a:endParaRPr lang="en-US" dirty="0"/>
          </a:p>
        </p:txBody>
      </p:sp>
      <p:sp>
        <p:nvSpPr>
          <p:cNvPr id="3" name="Θέση περιεχομένου 2"/>
          <p:cNvSpPr>
            <a:spLocks noGrp="1"/>
          </p:cNvSpPr>
          <p:nvPr>
            <p:ph idx="1"/>
          </p:nvPr>
        </p:nvSpPr>
        <p:spPr/>
        <p:txBody>
          <a:bodyPr>
            <a:normAutofit fontScale="92500"/>
          </a:bodyPr>
          <a:lstStyle/>
          <a:p>
            <a:r>
              <a:rPr lang="el-GR" dirty="0"/>
              <a:t> </a:t>
            </a:r>
            <a:endParaRPr lang="en-US" dirty="0"/>
          </a:p>
          <a:p>
            <a:r>
              <a:rPr lang="el-GR" dirty="0"/>
              <a:t>Τα περισσότερα </a:t>
            </a:r>
            <a:r>
              <a:rPr lang="el-GR" dirty="0" err="1"/>
              <a:t>προσομοιωτικά</a:t>
            </a:r>
            <a:r>
              <a:rPr lang="el-GR" dirty="0"/>
              <a:t> πειράματα εμπεριέχουν τρεξίματα με περισσότερες από μία εναλλακτικές μορφές του υπό μελέτη συστήματος. Πολλές φορές ενδιαφερόμαστε να μάθουμε πώς σχεδιαστικές αλλαγές ή αλλαγές σε (ελεγχόμενες ή μη) παραμέτρους ή αλλαγές σε λειτουργίες επηρεάζουν την απόδοση του συστήματος. Για να αντιληφθούμε το ρόλο που παίζει η </a:t>
            </a:r>
            <a:r>
              <a:rPr lang="el-GR" dirty="0" err="1"/>
              <a:t>τυχαιότητα</a:t>
            </a:r>
            <a:r>
              <a:rPr lang="el-GR" dirty="0"/>
              <a:t> σε αυτές τις συγκρίσεις μία απλή αλλαγή γίνεται στο μοντέλο του παραδείγματος και ξανατρέχει για 5 επαναλήψεις.</a:t>
            </a:r>
          </a:p>
          <a:p>
            <a:r>
              <a:rPr lang="el-GR" dirty="0"/>
              <a:t>Η αλλαγή που γίνεται είναι ο διπλασιασμός του ρυθμού άφιξης. (ο μέσος χρόνος μεταξύ δύο διαδοχικών αφίξεων είναι τώρα 2.5 λεπτά αντί των 5.0). </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138549316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4"/>
          <p:cNvSpPr>
            <a:spLocks noGrp="1"/>
          </p:cNvSpPr>
          <p:nvPr>
            <p:ph type="ftr" sz="quarter" idx="10"/>
          </p:nvPr>
        </p:nvSpPr>
        <p:spPr/>
        <p:txBody>
          <a:bodyPr/>
          <a:lstStyle/>
          <a:p>
            <a:pPr>
              <a:defRPr/>
            </a:pPr>
            <a:r>
              <a:rPr lang="en-US"/>
              <a:t>Chapter 2 – Fundamental Simulation Concepts</a:t>
            </a:r>
          </a:p>
        </p:txBody>
      </p:sp>
      <p:sp>
        <p:nvSpPr>
          <p:cNvPr id="6" name="Slide Number Placeholder 5"/>
          <p:cNvSpPr>
            <a:spLocks noGrp="1"/>
          </p:cNvSpPr>
          <p:nvPr>
            <p:ph type="sldNum" sz="quarter" idx="11"/>
          </p:nvPr>
        </p:nvSpPr>
        <p:spPr/>
        <p:txBody>
          <a:bodyPr/>
          <a:lstStyle>
            <a:lvl1pPr eaLnBrk="0" hangingPunct="0">
              <a:defRPr sz="2400">
                <a:solidFill>
                  <a:schemeClr val="tx1"/>
                </a:solidFill>
                <a:latin typeface="Times New Roman" panose="02020603050405020304" pitchFamily="18" charset="0"/>
              </a:defRPr>
            </a:lvl1pPr>
            <a:lvl2pPr marL="742950" indent="-285750" eaLnBrk="0" hangingPunct="0">
              <a:defRPr sz="2400">
                <a:solidFill>
                  <a:schemeClr val="tx1"/>
                </a:solidFill>
                <a:latin typeface="Times New Roman" panose="02020603050405020304" pitchFamily="18" charset="0"/>
              </a:defRPr>
            </a:lvl2pPr>
            <a:lvl3pPr marL="1143000" indent="-228600" eaLnBrk="0" hangingPunct="0">
              <a:defRPr sz="2400">
                <a:solidFill>
                  <a:schemeClr val="tx1"/>
                </a:solidFill>
                <a:latin typeface="Times New Roman" panose="02020603050405020304" pitchFamily="18" charset="0"/>
              </a:defRPr>
            </a:lvl3pPr>
            <a:lvl4pPr marL="1600200" indent="-228600" eaLnBrk="0" hangingPunct="0">
              <a:defRPr sz="2400">
                <a:solidFill>
                  <a:schemeClr val="tx1"/>
                </a:solidFill>
                <a:latin typeface="Times New Roman" panose="02020603050405020304" pitchFamily="18" charset="0"/>
              </a:defRPr>
            </a:lvl4pPr>
            <a:lvl5pPr marL="2057400" indent="-228600" eaLnBrk="0" hangingPunct="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1" hangingPunct="1"/>
            <a:r>
              <a:rPr lang="en-US" altLang="en-US" sz="1400">
                <a:solidFill>
                  <a:srgbClr val="00009B"/>
                </a:solidFill>
                <a:latin typeface="Arial" panose="020B0604020202020204" pitchFamily="34" charset="0"/>
              </a:rPr>
              <a:t>Slide </a:t>
            </a:r>
            <a:fld id="{AE7DD990-3E78-4180-8FEF-5E9FCB1474BB}" type="slidenum">
              <a:rPr lang="en-US" altLang="en-US" sz="1400">
                <a:solidFill>
                  <a:srgbClr val="00009B"/>
                </a:solidFill>
                <a:latin typeface="Arial" panose="020B0604020202020204" pitchFamily="34" charset="0"/>
              </a:rPr>
              <a:pPr eaLnBrk="1" hangingPunct="1"/>
              <a:t>51</a:t>
            </a:fld>
            <a:r>
              <a:rPr lang="en-US" altLang="en-US" sz="1400">
                <a:solidFill>
                  <a:srgbClr val="00009B"/>
                </a:solidFill>
                <a:latin typeface="Arial" panose="020B0604020202020204" pitchFamily="34" charset="0"/>
              </a:rPr>
              <a:t> of 57</a:t>
            </a:r>
          </a:p>
        </p:txBody>
      </p:sp>
      <p:sp>
        <p:nvSpPr>
          <p:cNvPr id="7" name="Date Placeholder 6"/>
          <p:cNvSpPr>
            <a:spLocks noGrp="1"/>
          </p:cNvSpPr>
          <p:nvPr>
            <p:ph type="dt" sz="quarter" idx="12"/>
          </p:nvPr>
        </p:nvSpPr>
        <p:spPr/>
        <p:txBody>
          <a:bodyPr/>
          <a:lstStyle/>
          <a:p>
            <a:pPr>
              <a:defRPr/>
            </a:pPr>
            <a:r>
              <a:rPr lang="en-US"/>
              <a:t>Simulation with Arena, 5th ed.</a:t>
            </a:r>
          </a:p>
        </p:txBody>
      </p:sp>
      <p:sp>
        <p:nvSpPr>
          <p:cNvPr id="47109" name="Rectangle 2"/>
          <p:cNvSpPr>
            <a:spLocks noGrp="1" noChangeArrowheads="1"/>
          </p:cNvSpPr>
          <p:nvPr>
            <p:ph type="title"/>
          </p:nvPr>
        </p:nvSpPr>
        <p:spPr/>
        <p:txBody>
          <a:bodyPr/>
          <a:lstStyle/>
          <a:p>
            <a:pPr algn="r" eaLnBrk="1" hangingPunct="1"/>
            <a:r>
              <a:rPr lang="en-US" altLang="en-US" dirty="0"/>
              <a:t>Results:  Original vs. Double-Time Arrivals</a:t>
            </a:r>
          </a:p>
        </p:txBody>
      </p:sp>
      <p:sp>
        <p:nvSpPr>
          <p:cNvPr id="47110" name="Rectangle 4"/>
          <p:cNvSpPr>
            <a:spLocks noGrp="1" noChangeArrowheads="1"/>
          </p:cNvSpPr>
          <p:nvPr>
            <p:ph type="body" sz="half" idx="2"/>
          </p:nvPr>
        </p:nvSpPr>
        <p:spPr>
          <a:xfrm>
            <a:off x="5307014" y="1219200"/>
            <a:ext cx="5284787" cy="5257800"/>
          </a:xfrm>
        </p:spPr>
        <p:txBody>
          <a:bodyPr/>
          <a:lstStyle/>
          <a:p>
            <a:pPr eaLnBrk="1" hangingPunct="1">
              <a:lnSpc>
                <a:spcPct val="90000"/>
              </a:lnSpc>
            </a:pPr>
            <a:r>
              <a:rPr lang="en-US" altLang="en-US" dirty="0"/>
              <a:t>Original – circles</a:t>
            </a:r>
          </a:p>
          <a:p>
            <a:pPr eaLnBrk="1" hangingPunct="1">
              <a:lnSpc>
                <a:spcPct val="90000"/>
              </a:lnSpc>
            </a:pPr>
            <a:r>
              <a:rPr lang="en-US" altLang="en-US" dirty="0"/>
              <a:t>Double-time – triangles</a:t>
            </a:r>
          </a:p>
          <a:p>
            <a:pPr eaLnBrk="1" hangingPunct="1">
              <a:lnSpc>
                <a:spcPct val="90000"/>
              </a:lnSpc>
            </a:pPr>
            <a:r>
              <a:rPr lang="en-US" altLang="en-US" dirty="0"/>
              <a:t>Replication 1 – filled in</a:t>
            </a:r>
          </a:p>
          <a:p>
            <a:pPr eaLnBrk="1" hangingPunct="1">
              <a:lnSpc>
                <a:spcPct val="90000"/>
              </a:lnSpc>
            </a:pPr>
            <a:r>
              <a:rPr lang="en-US" altLang="en-US" dirty="0"/>
              <a:t>Replications 2-5 – hollow</a:t>
            </a:r>
          </a:p>
          <a:p>
            <a:pPr eaLnBrk="1" hangingPunct="1">
              <a:lnSpc>
                <a:spcPct val="90000"/>
              </a:lnSpc>
            </a:pPr>
            <a:r>
              <a:rPr lang="en-US" altLang="en-US" dirty="0"/>
              <a:t>Note variability</a:t>
            </a:r>
          </a:p>
          <a:p>
            <a:pPr eaLnBrk="1" hangingPunct="1">
              <a:lnSpc>
                <a:spcPct val="90000"/>
              </a:lnSpc>
            </a:pPr>
            <a:r>
              <a:rPr lang="en-US" altLang="en-US" dirty="0"/>
              <a:t>Danger of making decisions based on one (first) replication</a:t>
            </a:r>
          </a:p>
          <a:p>
            <a:pPr eaLnBrk="1" hangingPunct="1">
              <a:lnSpc>
                <a:spcPct val="90000"/>
              </a:lnSpc>
            </a:pPr>
            <a:r>
              <a:rPr lang="en-US" altLang="en-US" dirty="0"/>
              <a:t>Hard to see if there are really differences</a:t>
            </a:r>
          </a:p>
          <a:p>
            <a:pPr eaLnBrk="1" hangingPunct="1">
              <a:lnSpc>
                <a:spcPct val="90000"/>
              </a:lnSpc>
            </a:pPr>
            <a:r>
              <a:rPr lang="en-US" altLang="en-US" dirty="0"/>
              <a:t>Need:  Statistical analysis of simulation output data</a:t>
            </a:r>
          </a:p>
        </p:txBody>
      </p:sp>
      <p:pic>
        <p:nvPicPr>
          <p:cNvPr id="47111" name="Picture 5"/>
          <p:cNvPicPr>
            <a:picLocks noGrp="1" noChangeAspect="1" noChangeArrowheads="1"/>
          </p:cNvPicPr>
          <p:nvPr>
            <p:ph type="clipArt" sz="half" idx="1"/>
          </p:nvPr>
        </p:nvPicPr>
        <p:blipFill>
          <a:blip r:embed="rId3">
            <a:extLst>
              <a:ext uri="{28A0092B-C50C-407E-A947-70E740481C1C}">
                <a14:useLocalDpi xmlns:a14="http://schemas.microsoft.com/office/drawing/2010/main" val="0"/>
              </a:ext>
            </a:extLst>
          </a:blip>
          <a:srcRect/>
          <a:stretch>
            <a:fillRect/>
          </a:stretch>
        </p:blipFill>
        <p:spPr>
          <a:xfrm>
            <a:off x="1670050" y="1219200"/>
            <a:ext cx="3589338" cy="5257800"/>
          </a:xfrm>
          <a:noFill/>
        </p:spPr>
      </p:pic>
      <p:pic>
        <p:nvPicPr>
          <p:cNvPr id="8" name="Εικόνα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94286800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838200" y="365125"/>
            <a:ext cx="10515600" cy="606425"/>
          </a:xfrm>
        </p:spPr>
        <p:txBody>
          <a:bodyPr>
            <a:normAutofit fontScale="90000"/>
          </a:bodyPr>
          <a:lstStyle/>
          <a:p>
            <a:pPr algn="ctr"/>
            <a:r>
              <a:rPr lang="el-GR" b="1" dirty="0"/>
              <a:t>Σύγκριση εναλλακτικών λύσεων</a:t>
            </a:r>
            <a:endParaRPr lang="en-US" dirty="0"/>
          </a:p>
        </p:txBody>
      </p:sp>
      <p:sp>
        <p:nvSpPr>
          <p:cNvPr id="3" name="Θέση περιεχομένου 2"/>
          <p:cNvSpPr>
            <a:spLocks noGrp="1"/>
          </p:cNvSpPr>
          <p:nvPr>
            <p:ph idx="1"/>
          </p:nvPr>
        </p:nvSpPr>
        <p:spPr>
          <a:xfrm>
            <a:off x="838200" y="1514475"/>
            <a:ext cx="10515600" cy="4953000"/>
          </a:xfrm>
        </p:spPr>
        <p:txBody>
          <a:bodyPr>
            <a:normAutofit fontScale="92500" lnSpcReduction="10000"/>
          </a:bodyPr>
          <a:lstStyle/>
          <a:p>
            <a:r>
              <a:rPr lang="el-GR" dirty="0"/>
              <a:t>Δεν είναι σαφές ότι πράγματι η ολική παραγωγή αυξάνεται με τον νέο-διπλό ρυθμό άφιξης λόγω της περιορισμένης ικανότητας εξυπηρέτησης. </a:t>
            </a:r>
          </a:p>
          <a:p>
            <a:r>
              <a:rPr lang="el-GR" dirty="0"/>
              <a:t>Φαίνεται ότι πράγματι το μήκος ουράς και ο βαθμός χρήσης της μηχανής αυξάνονται αν και όχι σε όλες τις περιπτώσεις (λόγω της μεταβλητότητας). </a:t>
            </a:r>
          </a:p>
          <a:p>
            <a:r>
              <a:rPr lang="el-GR" dirty="0"/>
              <a:t>Κατ’ αρχάς στηριζόμενοι σε μία μόνο επανάληψη (π.χ. την 1</a:t>
            </a:r>
            <a:r>
              <a:rPr lang="el-GR" baseline="30000" dirty="0"/>
              <a:t>η</a:t>
            </a:r>
            <a:r>
              <a:rPr lang="el-GR" dirty="0"/>
              <a:t> που είναι αριθμημένη) μπορεί να οδηγηθούμε σε λάθος εκτιμήσεις. Για παράδειγμα ο μέσος χρόνος αναμονής στην ουρά  από τις πρώτες πραγματοποιήσεις των πειραμάτων για κάθε μοντέλο μπορεί να οδηγήσει στο (λαθεμένο) συμπέρασμα ότι ο χρόνος αναμονής για το 2</a:t>
            </a:r>
            <a:r>
              <a:rPr lang="el-GR" baseline="30000" dirty="0"/>
              <a:t>ο</a:t>
            </a:r>
            <a:r>
              <a:rPr lang="el-GR" dirty="0"/>
              <a:t> μοντέλο είναι πολύ μεγαλύτερος από τον αντίστοιχο του 1</a:t>
            </a:r>
            <a:r>
              <a:rPr lang="el-GR" baseline="30000" dirty="0"/>
              <a:t>ου</a:t>
            </a:r>
            <a:r>
              <a:rPr lang="el-GR" dirty="0"/>
              <a:t> μοντέλου. Μια προσεκτικότερη ανάλυση της διασποράς των αποτελεσμάτων όλων των επαναλήψεων δείχνει ότι η αρχική εκτίμηση δεν είναι τόσο προφανής. </a:t>
            </a:r>
          </a:p>
          <a:p>
            <a:r>
              <a:rPr lang="el-GR" dirty="0"/>
              <a:t>Σε τέτοιου είδους εκτιμήσεις από μια μόνο επανάληψη έγκειται ο κίνδυνος υιοθέτησης λαθεμένων αποφάσεων. </a:t>
            </a:r>
            <a:endParaRPr lang="en-US" dirty="0"/>
          </a:p>
          <a:p>
            <a:endParaRPr lang="el-GR"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9439397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Στόχοι της μελέτης του συστήματος</a:t>
            </a:r>
            <a:endParaRPr lang="en-US" dirty="0"/>
          </a:p>
        </p:txBody>
      </p:sp>
      <p:sp>
        <p:nvSpPr>
          <p:cNvPr id="3" name="Θέση περιεχομένου 2"/>
          <p:cNvSpPr>
            <a:spLocks noGrp="1"/>
          </p:cNvSpPr>
          <p:nvPr>
            <p:ph idx="1"/>
          </p:nvPr>
        </p:nvSpPr>
        <p:spPr/>
        <p:txBody>
          <a:bodyPr/>
          <a:lstStyle/>
          <a:p>
            <a:r>
              <a:rPr lang="el-GR" i="1" dirty="0"/>
              <a:t>Ο μέσος και ο μέγιστος χρόνος παραμονής στο σύστημα</a:t>
            </a:r>
            <a:r>
              <a:rPr lang="el-GR" dirty="0"/>
              <a:t> για τα προϊόντα που συμπλήρωσαν την εξυπηρέτησής τους και εξήλθαν του συστήματος (</a:t>
            </a:r>
            <a:r>
              <a:rPr lang="en-US" dirty="0"/>
              <a:t>average and maximum flow time</a:t>
            </a:r>
            <a:r>
              <a:rPr lang="el-GR" dirty="0"/>
              <a:t>). Επίσης συναντάται και ως </a:t>
            </a:r>
            <a:r>
              <a:rPr lang="en-US" dirty="0"/>
              <a:t>lead time</a:t>
            </a:r>
            <a:r>
              <a:rPr lang="el-GR" dirty="0"/>
              <a:t> ή </a:t>
            </a:r>
            <a:r>
              <a:rPr lang="en-US" dirty="0"/>
              <a:t>cycle time</a:t>
            </a:r>
            <a:r>
              <a:rPr lang="el-GR" dirty="0"/>
              <a:t> και καταγράφει το χρονικό διάστημα που μεσολαβεί από τη στιγμή που ένα προϊόν μπαίνει στο σύστημα μέχρι τη στιγμή που εξέρχεται. Αποτελείται από τον χρόνο αναμονής και τον χρόνο εξυπηρέτησης καθενός προϊόντος </a:t>
            </a:r>
          </a:p>
          <a:p>
            <a:r>
              <a:rPr lang="el-GR" dirty="0"/>
              <a:t>Ο βαθμός χρήσης (</a:t>
            </a:r>
            <a:r>
              <a:rPr lang="en-US" dirty="0"/>
              <a:t>utilization</a:t>
            </a:r>
            <a:r>
              <a:rPr lang="el-GR" dirty="0"/>
              <a:t>) της μηχανής (ή του εξυπηρετητή). Δηλώνει το τμήμα του χρόνου που η μηχανή ήταν απασχολημένη κατά τη διάρκεια του χρόνου προσομοίωσης</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653060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pPr algn="ctr"/>
            <a:r>
              <a:rPr lang="el-GR" b="1" dirty="0"/>
              <a:t>Στόχοι της μελέτης του συστήματος</a:t>
            </a:r>
            <a:endParaRPr lang="en-US" dirty="0"/>
          </a:p>
        </p:txBody>
      </p:sp>
      <p:sp>
        <p:nvSpPr>
          <p:cNvPr id="3" name="Θέση περιεχομένου 2"/>
          <p:cNvSpPr>
            <a:spLocks noGrp="1"/>
          </p:cNvSpPr>
          <p:nvPr>
            <p:ph idx="1"/>
          </p:nvPr>
        </p:nvSpPr>
        <p:spPr/>
        <p:txBody>
          <a:bodyPr/>
          <a:lstStyle/>
          <a:p>
            <a:r>
              <a:rPr lang="el-GR" dirty="0"/>
              <a:t>Το μέγεθος του βαθμού χρησιμοποίησης είναι άμεσου ενδιαφέροντος σε πολλές προσομοιώσεις. Δεν είναι εύκολο να προσδιορισθεί πάντοτε ποια είναι η καλύτερη τιμή αυτού του μεγέθους δηλαδή αν πρέπει να είναι υψηλή κοντά στο 1 ή χαμηλή πλησίον του 0. Η υψηλή τιμή δηλώνει μικρή αχρησιμοποίητη παραγωγική ικανότητα από την άλλη μεριά  μπορεί να δηλώνει υψηλό βαθμό συσσώρευσης δηλαδή μεγάλες ουρές και μικρό ρυθμό εξόδου</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7905499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Εκτίμηση της συμπεριφοράς του συστήματος</a:t>
            </a:r>
            <a:endParaRPr lang="en-US" dirty="0"/>
          </a:p>
        </p:txBody>
      </p:sp>
      <p:sp>
        <p:nvSpPr>
          <p:cNvPr id="3" name="Θέση περιεχομένου 2"/>
          <p:cNvSpPr>
            <a:spLocks noGrp="1"/>
          </p:cNvSpPr>
          <p:nvPr>
            <p:ph idx="1"/>
          </p:nvPr>
        </p:nvSpPr>
        <p:spPr>
          <a:xfrm>
            <a:off x="838200" y="1825624"/>
            <a:ext cx="10515600" cy="4657237"/>
          </a:xfrm>
        </p:spPr>
        <p:txBody>
          <a:bodyPr>
            <a:normAutofit lnSpcReduction="10000"/>
          </a:bodyPr>
          <a:lstStyle/>
          <a:p>
            <a:r>
              <a:rPr lang="el-GR" dirty="0"/>
              <a:t>Εφόσον πρόκειται για μια ουρά γιατί να μην χρησιμοποιηθεί θεωρία ουρών αναμονής ; Υπάρχει μία εκτενής θεωρία και πολλές καταστάσεις μπορούν να εκφρασθούν με απλούς τύπους οι οποίες προσφέρουν επαρκή γνώση. </a:t>
            </a:r>
          </a:p>
          <a:p>
            <a:r>
              <a:rPr lang="el-GR" dirty="0"/>
              <a:t>Η πλέον γνωστή και δημοφιλής ουρά  στη Θεωρία ουρών αναμονής είναι η Μ/Μ/1. Το 1</a:t>
            </a:r>
            <a:r>
              <a:rPr lang="el-GR" baseline="30000" dirty="0"/>
              <a:t>ο</a:t>
            </a:r>
            <a:r>
              <a:rPr lang="el-GR" dirty="0"/>
              <a:t> Μ δηλώνει ότι η διαδικασία αφίξεων είναι </a:t>
            </a:r>
            <a:r>
              <a:rPr lang="el-GR" dirty="0" err="1"/>
              <a:t>Μαρκοβιανή</a:t>
            </a:r>
            <a:r>
              <a:rPr lang="el-GR" dirty="0"/>
              <a:t> δηλαδή ότι τα ενδιάμεσα διαστήματα είναι ανεξάρτητα και έχουν την ίδια εκθετική κατανομή. Το 2</a:t>
            </a:r>
            <a:r>
              <a:rPr lang="el-GR" baseline="30000" dirty="0"/>
              <a:t>ο</a:t>
            </a:r>
            <a:r>
              <a:rPr lang="el-GR" dirty="0"/>
              <a:t> Μ δηλώνει ότι και οι χρόνοι εξυπηρέτησης είναι επίσης εκθετικά κατανεμημένοι. Ο αριθμός 1 δηλώνει ότι υπάρχει ένας μόνος εξυπηρετητής. Άρα εκ πρώτης όψεως η Μ/Μ/1 ταιριάζει με το μοντέλο μας. Επιπλέον τα περισσότερα από τα μέτρα απόδοσης μπορούν να εκφρασθούν μέσω απλών τύπων. </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2050339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a:t>Εκτίμηση της συμπεριφοράς του συστήματος</a:t>
            </a:r>
            <a:endParaRPr lang="en-US" dirty="0"/>
          </a:p>
        </p:txBody>
      </p:sp>
      <p:sp>
        <p:nvSpPr>
          <p:cNvPr id="3" name="Θέση περιεχομένου 2"/>
          <p:cNvSpPr>
            <a:spLocks noGrp="1"/>
          </p:cNvSpPr>
          <p:nvPr>
            <p:ph idx="1"/>
          </p:nvPr>
        </p:nvSpPr>
        <p:spPr/>
        <p:txBody>
          <a:bodyPr/>
          <a:lstStyle/>
          <a:p>
            <a:r>
              <a:rPr lang="el-GR" dirty="0"/>
              <a:t>Η εκτίμηση των μέτρων απόδοσης μέσω της θεωρίας ουρών αναμονής παρουσιάζει μειονεκτήματα κι ατέλειες. Συγκεκριμένα:</a:t>
            </a:r>
          </a:p>
          <a:p>
            <a:r>
              <a:rPr lang="el-GR" dirty="0"/>
              <a:t>οι εκτιμήσεις των μέσων χρόνων εξυπηρετήσεων μ</a:t>
            </a:r>
            <a:r>
              <a:rPr lang="en-US" baseline="-25000" dirty="0"/>
              <a:t>S </a:t>
            </a:r>
            <a:r>
              <a:rPr lang="el-GR" dirty="0"/>
              <a:t>και αφίξεων </a:t>
            </a:r>
            <a:r>
              <a:rPr lang="el-GR" dirty="0" err="1"/>
              <a:t>μ</a:t>
            </a:r>
            <a:r>
              <a:rPr lang="el-GR" baseline="-25000" dirty="0" err="1"/>
              <a:t>Α</a:t>
            </a:r>
            <a:r>
              <a:rPr lang="el-GR" dirty="0"/>
              <a:t> να μην είναι ακριβείς πράγμα που επηρεάζει και τα </a:t>
            </a:r>
            <a:r>
              <a:rPr lang="el-GR" dirty="0" err="1"/>
              <a:t>εκτιμούμενα</a:t>
            </a:r>
            <a:r>
              <a:rPr lang="el-GR" dirty="0"/>
              <a:t> μέτρα απόδοσης. </a:t>
            </a:r>
          </a:p>
          <a:p>
            <a:r>
              <a:rPr lang="el-GR" dirty="0"/>
              <a:t>οι υποθέσεις για εκθετικά κατανεμημένους τους ενδιάμεσους χρόνους αφίξεων και τους χρόνους εξυπηρετήσεων ενδεχομένως να μην ισχύουν.</a:t>
            </a:r>
          </a:p>
          <a:p>
            <a:r>
              <a:rPr lang="el-GR" dirty="0"/>
              <a:t>Η σχέση βασίζεται όταν ο χρόνος γίνει άπειρος. (Όχι για περίοδο 20 λεπτών όπως στο παράδειγμά μας.)</a:t>
            </a:r>
            <a:endParaRPr lang="en-US" dirty="0"/>
          </a:p>
        </p:txBody>
      </p:sp>
      <p:pic>
        <p:nvPicPr>
          <p:cNvPr id="4" name="Εικόνα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2829320" cy="523948"/>
          </a:xfrm>
          <a:prstGeom prst="rect">
            <a:avLst/>
          </a:prstGeom>
        </p:spPr>
      </p:pic>
    </p:spTree>
    <p:extLst>
      <p:ext uri="{BB962C8B-B14F-4D97-AF65-F5344CB8AC3E}">
        <p14:creationId xmlns:p14="http://schemas.microsoft.com/office/powerpoint/2010/main" val="3507080190"/>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96</TotalTime>
  <Words>3440</Words>
  <Application>Microsoft Office PowerPoint</Application>
  <PresentationFormat>Widescreen</PresentationFormat>
  <Paragraphs>277</Paragraphs>
  <Slides>52</Slides>
  <Notes>19</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4</vt:i4>
      </vt:variant>
      <vt:variant>
        <vt:lpstr>Slide Titles</vt:lpstr>
      </vt:variant>
      <vt:variant>
        <vt:i4>52</vt:i4>
      </vt:variant>
    </vt:vector>
  </HeadingPairs>
  <TitlesOfParts>
    <vt:vector size="61" baseType="lpstr">
      <vt:lpstr>Arial</vt:lpstr>
      <vt:lpstr>Calibri</vt:lpstr>
      <vt:lpstr>Calibri Light</vt:lpstr>
      <vt:lpstr>Times New Roman</vt:lpstr>
      <vt:lpstr>Θέμα του Office</vt:lpstr>
      <vt:lpstr>Document</vt:lpstr>
      <vt:lpstr>Chart</vt:lpstr>
      <vt:lpstr>Equation</vt:lpstr>
      <vt:lpstr>Εξίσωση</vt:lpstr>
      <vt:lpstr>Βασικές έννοιες στην Προσομοίωση</vt:lpstr>
      <vt:lpstr>PowerPoint Presentation</vt:lpstr>
      <vt:lpstr>A Simple Processing System</vt:lpstr>
      <vt:lpstr>Στόχοι της μελέτης του συστήματος</vt:lpstr>
      <vt:lpstr>Στόχοι της μελέτης του συστήματος</vt:lpstr>
      <vt:lpstr>Στόχοι της μελέτης του συστήματος</vt:lpstr>
      <vt:lpstr>Στόχοι της μελέτης του συστήματος</vt:lpstr>
      <vt:lpstr>Εκτίμηση της συμπεριφοράς του συστήματος</vt:lpstr>
      <vt:lpstr>Εκτίμηση της συμπεριφοράς του συστήματος</vt:lpstr>
      <vt:lpstr>Μηχανιστική προσομοίωση</vt:lpstr>
      <vt:lpstr>Μηχανιστική προσομοίωση</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Συστατικά ενός προσομοιωτικού μοντέλου</vt:lpstr>
      <vt:lpstr>Προσομοίωση με το χέρι του συστήματος</vt:lpstr>
      <vt:lpstr>Simulation by Hand : Setup</vt:lpstr>
      <vt:lpstr>Simulation by Hand: t = 0.00, Initialize</vt:lpstr>
      <vt:lpstr>Simulation by Hand:t = 0.00, Arrival of Part 1</vt:lpstr>
      <vt:lpstr>Simulation by Hand: t = 1.73, Arrival of Part 2</vt:lpstr>
      <vt:lpstr>t = 2.90, Departure of Part 1</vt:lpstr>
      <vt:lpstr>t = 3.08, Arrival of Part 3</vt:lpstr>
      <vt:lpstr>t = 3.79, Arrival of Part 4</vt:lpstr>
      <vt:lpstr>t = 4.41, Arrival of Part 5</vt:lpstr>
      <vt:lpstr>t = 4.66, Departure of Part 2</vt:lpstr>
      <vt:lpstr>t = 8.05, Departure of Part 3</vt:lpstr>
      <vt:lpstr>t = 12.57, Departure of Part 4</vt:lpstr>
      <vt:lpstr>t = 17.03, Departure of Part 5</vt:lpstr>
      <vt:lpstr>t = 18.69, Arrival of Part 6</vt:lpstr>
      <vt:lpstr>t = 19.39, Arrival of Part 7</vt:lpstr>
      <vt:lpstr>t = 20.00, The End</vt:lpstr>
      <vt:lpstr>Simulation by Hand:Finishing Up</vt:lpstr>
      <vt:lpstr>Complete Record of the Hand Simulation</vt:lpstr>
      <vt:lpstr>Προσομοίωση βασισμένη στα γεγονότα</vt:lpstr>
      <vt:lpstr>Προσομοίωση βασισμένη στις διαδικασίες</vt:lpstr>
      <vt:lpstr>Προσομοίωση βασισμένη στις διαδικασίες</vt:lpstr>
      <vt:lpstr>Προσομοίωση βασισμένη στις διαδικασίες</vt:lpstr>
      <vt:lpstr>Επαναλαμβάνοντας το παράδειγμα </vt:lpstr>
      <vt:lpstr>Randomness in Simulation</vt:lpstr>
      <vt:lpstr>Randomness in Simulation</vt:lpstr>
      <vt:lpstr>Randomness in Simulation</vt:lpstr>
      <vt:lpstr>Σύγκριση εναλλακτικών λύσεων </vt:lpstr>
      <vt:lpstr>Results:  Original vs. Double-Time Arrivals</vt:lpstr>
      <vt:lpstr>Σύγκριση εναλλακτικών λύσεων</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Βασικές έννοιες στην Προσομοίωση</dc:title>
  <dc:creator>mvid</dc:creator>
  <cp:lastModifiedBy>Vidalis Michael</cp:lastModifiedBy>
  <cp:revision>29</cp:revision>
  <dcterms:created xsi:type="dcterms:W3CDTF">2015-10-08T16:52:02Z</dcterms:created>
  <dcterms:modified xsi:type="dcterms:W3CDTF">2021-02-16T15:35:20Z</dcterms:modified>
</cp:coreProperties>
</file>