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7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65870-77B9-4A11-9838-C51232ED9B26}" type="datetimeFigureOut">
              <a:rPr lang="el-GR" smtClean="0"/>
              <a:t>14/12/2021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7513A-EDD0-4804-AD9F-9AE69C4062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465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EB5AFC96-E215-444B-8B7A-FB4ECB43FDB9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9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ACC4-CFA0-4310-9780-00A5918FEDE7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9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7F43-CFF2-45E4-88CD-2ECA54B41D28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3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1C3C9929-467B-4B02-9A68-27F6B6F74A44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8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4FAE-1442-462A-8937-B4097ADCD5C8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4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5E6C-6D8E-46B8-A256-4E1E4D7161C6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3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7B3F-02C4-4D20-927C-B04685911F7C}" type="datetime1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474F-9568-475A-95D3-D5A60F1745E1}" type="datetime1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6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EA45-7F5D-4137-B872-BFD452A1E39F}" type="datetime1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0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25AA-BF9B-43CE-92B0-2EC07D209AA2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9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CB90-7B38-41FE-8EE7-569D2CA9E7B9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6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39BD666-89BE-489A-A3BA-F667509567F9}" type="datetime1">
              <a:rPr lang="en-US" smtClean="0"/>
              <a:t>12/14/2021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5B09F67-0226-4836-9B22-AFF94EF6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EF6D18FB-3D39-4747-9ED8-42C5DFAB8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11" y="1"/>
            <a:ext cx="5199156" cy="6857999"/>
          </a:xfrm>
          <a:custGeom>
            <a:avLst/>
            <a:gdLst>
              <a:gd name="connsiteX0" fmla="*/ 0 w 5199156"/>
              <a:gd name="connsiteY0" fmla="*/ 0 h 6857999"/>
              <a:gd name="connsiteX1" fmla="*/ 5199156 w 5199156"/>
              <a:gd name="connsiteY1" fmla="*/ 0 h 6857999"/>
              <a:gd name="connsiteX2" fmla="*/ 5199156 w 5199156"/>
              <a:gd name="connsiteY2" fmla="*/ 4404241 h 6857999"/>
              <a:gd name="connsiteX3" fmla="*/ 2996280 w 5199156"/>
              <a:gd name="connsiteY3" fmla="*/ 6845331 h 6857999"/>
              <a:gd name="connsiteX4" fmla="*/ 2762435 w 5199156"/>
              <a:gd name="connsiteY4" fmla="*/ 6857139 h 6857999"/>
              <a:gd name="connsiteX5" fmla="*/ 2762435 w 5199156"/>
              <a:gd name="connsiteY5" fmla="*/ 6857999 h 6857999"/>
              <a:gd name="connsiteX6" fmla="*/ 2745398 w 5199156"/>
              <a:gd name="connsiteY6" fmla="*/ 6857999 h 6857999"/>
              <a:gd name="connsiteX7" fmla="*/ 0 w 5199156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9156" h="6857999">
                <a:moveTo>
                  <a:pt x="0" y="0"/>
                </a:moveTo>
                <a:lnTo>
                  <a:pt x="5199156" y="0"/>
                </a:lnTo>
                <a:lnTo>
                  <a:pt x="5199156" y="4404241"/>
                </a:lnTo>
                <a:cubicBezTo>
                  <a:pt x="5199156" y="5674715"/>
                  <a:pt x="4233603" y="6719673"/>
                  <a:pt x="2996280" y="6845331"/>
                </a:cubicBezTo>
                <a:lnTo>
                  <a:pt x="2762435" y="6857139"/>
                </a:lnTo>
                <a:lnTo>
                  <a:pt x="2762435" y="6857999"/>
                </a:lnTo>
                <a:lnTo>
                  <a:pt x="27453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EDCDD4D4-ADBD-45B9-944B-E77CC2584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34" y="-39394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E62EABA-CF1D-4375-AC8D-E201F03C2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3814549" cy="3354104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Υγιεινή Τροφίμων &amp; Συμπεριφορά Καταναλωτή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956C38-0538-4E87-BB3F-5856C3B1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228744"/>
            <a:ext cx="4324350" cy="25239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8AA6E2-1848-44B6-8AE8-6EF682783B37}"/>
              </a:ext>
            </a:extLst>
          </p:cNvPr>
          <p:cNvSpPr txBox="1"/>
          <p:nvPr/>
        </p:nvSpPr>
        <p:spPr>
          <a:xfrm>
            <a:off x="7143750" y="4219386"/>
            <a:ext cx="4324350" cy="239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Διάλεξη 4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Παλαιογεώργου Αναστασία-Μαρίνα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M.Sc., Ph.D.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Πανεπιστημιακή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υπότροφος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E79D2EF-14EE-48F3-863A-C22E9651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9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9CA6CC-C9DF-440F-BE30-1167A921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2D7C3-4329-485C-9C81-FB5BA3FA9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989AFE8-E3D1-41C7-9FF4-622B748EA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" r="47894"/>
          <a:stretch/>
        </p:blipFill>
        <p:spPr>
          <a:xfrm>
            <a:off x="-633432" y="0"/>
            <a:ext cx="5181578" cy="685800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8B2C4E-7241-4C5C-A09A-31390E4DF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090" y="1029192"/>
            <a:ext cx="5618922" cy="403329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Μια επιφάνεια κατά την επεξεργασία (in </a:t>
            </a:r>
            <a:r>
              <a:rPr lang="el-G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τροφίμων μπορεί να έχει 1.000.000 βακτήρια /cm</a:t>
            </a:r>
            <a:r>
              <a:rPr lang="el-GR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Μια καθαρή επιφάνεια τροφίμων (δηλ. μετά τον καθαρισμό) μπορεί να έχει 10.000 βακτήρια /cm</a:t>
            </a:r>
            <a:r>
              <a:rPr lang="el-GR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Μια απολυμασμένη (</a:t>
            </a:r>
            <a:r>
              <a:rPr lang="el-G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disinfected</a:t>
            </a: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επιφάνεια τροφίμων μπορεί να έχει 10 βακτήρια /cm</a:t>
            </a:r>
            <a:r>
              <a:rPr lang="el-GR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(όχι παθογόνα όμως!)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A844BD-14AA-428F-A577-AF00BC37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E57564-AF5B-45C2-9B42-165C77BE8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B931816-21FA-4811-BAF7-20EB47C6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9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9789FB1-87ED-4BC1-8A27-2350FB158CED}"/>
              </a:ext>
            </a:extLst>
          </p:cNvPr>
          <p:cNvSpPr txBox="1"/>
          <p:nvPr/>
        </p:nvSpPr>
        <p:spPr>
          <a:xfrm>
            <a:off x="349928" y="1538458"/>
            <a:ext cx="11492143" cy="234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818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Ο καθαρισμός μπορεί ταυτόχρονα με τους ρύπους να απομακρύνει μηχανικά μεγάλο ποσοστό βακτηρίων (90-99%), ωστόσο πολλές χιλιάδες βακτηρίων δύνανται να παραμείνουν επί της επιφάνειας και μετά τον καθαρισμό, καθιστώντας έτσι απαραίτητη την απολύμανσή της.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818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Η απολύμανση με θέρμανση είναι η πιο κοινή μέθοδος απολύμανσης και μπορεί να εφαρμοστεί με εμβάπτιση σε ζεστό νερό </a:t>
            </a:r>
            <a:r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(80 °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ή χρήση ατμού.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3E5B057-12FC-4D26-8826-2DDE5641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84965AF-C953-45C8-BD68-12F8B5881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DECE677-C1FD-4829-8D4A-3C19A04A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87279F-2A62-401C-9DC7-B2FCA9152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93074"/>
            <a:ext cx="5589767" cy="3579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καθαρισμός και απολύμανση αφορά: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εγκαταστάσεις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μηχανολογικό εξοπλισμό (κινητό και ακίνητο)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οχήματα μεταφοράς προϊόντων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βοηθητικό εξοπλισμό, ο οποίος χρησιμοποιείται για τον καθαρισμό (π.χ. συρμάτινες βούρτσες)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1884816-6990-4BDC-8059-7B2EA7812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1" y="3556344"/>
            <a:ext cx="4572000" cy="1657350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1C11DD8-AD93-4A09-BB96-EE787A19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9256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ACC2EA-B571-431E-9D47-1FC9F75E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06" y="266700"/>
            <a:ext cx="9914859" cy="1329004"/>
          </a:xfrm>
        </p:spPr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Υλικά για τον καθαρισμό (απορρυπαντικά) 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130AA8E2-FA26-4483-BEC0-6D58EAB51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22" t="18129" r="27461" b="12818"/>
          <a:stretch/>
        </p:blipFill>
        <p:spPr>
          <a:xfrm>
            <a:off x="2281237" y="1371600"/>
            <a:ext cx="7629525" cy="5219700"/>
          </a:xfr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A38C3C9-4497-454D-A57A-D36BFF84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0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438FAD-1941-417B-8DC6-C16645BC6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11967099" cy="685800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Στοιχεία που πρέπει να λαμβάνονται υπόψη κατά την επιλογή των απορρυπαντικών, είναι τα παρακάτω (προδιαγραφές απορρυπαντικών):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είναι εγκεκριμένα από τις αρμόδιες αρχές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έχουν καλή ικανότητα διαβροχής και διείσδυσης στο ρύπο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απομακρύνουν αποτελεσματικά τη ρύπανση από τις επιφάνειες (π.χ.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γαλακτωματοποιώντας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τα λίπη, διαλύοντας τις πρωτεΐνες) και να τη διατηρούν σε μορφή αιωρήματος ή διαλύματος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μην οξειδώνουν ή διαβρώνουν τον εξοπλισμό και τις επιφάνειες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μην είναι τοξικά και επικίνδυνα για τους εργαζόμενους και να μην προκαλούν ερεθισμούς στα μάτια και στο δέρμα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μην ρυπαίνουν το περιβάλλον (να είναι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βιοαποικοδομήσιμα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αποτρέπουν τη δημιουργία καθαλατώσεων από τη χρήση «σκληρού» νερού, αλλά και να διευκολύνουν την απομάκρυνση εναποθέσεων αλάτων παρουσία άλλων ρύπων («πέτρα») που αποτελούν εστίες μικροβίων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διαλύονται καλά και εύκολα στο νερό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ξεπλένονται εύκολα και να μην αφήνουν τοξικά υπολείμματα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είναι συμβατά με ορισμένα απολυμαντικά όταν πρόκειται να χρησιμοποιηθούν συγχρόνως με αυτά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1CF11B5-1153-4622-B16C-D7FA24D9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5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3B0AA0-C32C-4E90-A70D-EB9B238FF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767148"/>
            <a:ext cx="9914860" cy="41233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Είδη απορρυπαντικών</a:t>
            </a:r>
          </a:p>
          <a:p>
            <a:pPr marL="0" indent="0">
              <a:buNone/>
            </a:pPr>
            <a:r>
              <a:rPr lang="el-G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Αλκαλικά απορρυπαντικά: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καυστική σόδα: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13,5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ανθρακική σόδα: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11,5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φωσφορικό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τρινάτριο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12,0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μεταπυριτικό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νάτριο: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12,5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σύνθετα φωσφορικά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τασιενεργές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αλλιώς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επιφανειοδραστικές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ενώσεις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EDTA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7659F-4DB2-4F36-B63A-504F4EACF434}"/>
              </a:ext>
            </a:extLst>
          </p:cNvPr>
          <p:cNvSpPr txBox="1"/>
          <p:nvPr/>
        </p:nvSpPr>
        <p:spPr>
          <a:xfrm>
            <a:off x="7712204" y="1148834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sng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Όξινα απορρυπαντικά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l-GR" sz="2000" b="0" i="0" u="sng" strike="noStrike" kern="1200" cap="none" spc="0" normalizeH="0" baseline="0" noProof="0" dirty="0">
              <a:ln>
                <a:noFill/>
              </a:ln>
              <a:solidFill>
                <a:srgbClr val="0928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4AA14-1D4A-4063-8E25-7161AC51A38B}"/>
              </a:ext>
            </a:extLst>
          </p:cNvPr>
          <p:cNvSpPr txBox="1"/>
          <p:nvPr/>
        </p:nvSpPr>
        <p:spPr>
          <a:xfrm>
            <a:off x="7712204" y="1669019"/>
            <a:ext cx="6905624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818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νιτρικό οξύ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818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928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φωσφορικό οξύ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49A30FCF-F232-4E3C-AC96-7E809376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ADF9489-C8B4-4203-A5EC-1E6634B52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65" t="14204" r="23174" b="12586"/>
          <a:stretch/>
        </p:blipFill>
        <p:spPr>
          <a:xfrm>
            <a:off x="1276350" y="700087"/>
            <a:ext cx="9296400" cy="5457825"/>
          </a:xfr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AF1CEAB-18B5-4F15-93AD-54955548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4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C508F6-F2BE-4953-8BC0-62C6613D9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Ευχαριστώ!!!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palaio_n@aegean.gr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FD2DFB0-79AE-4451-84A8-A72BCA72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9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2FA585-017C-40CA-9D8D-27478008F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3ADD6-4A4A-4609-9D89-D0BD8E7FE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75" y="0"/>
            <a:ext cx="5192874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3F615A-4EEB-4296-92B1-1041C55DA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38600" cy="6172200"/>
          </a:xfrm>
          <a:custGeom>
            <a:avLst/>
            <a:gdLst>
              <a:gd name="connsiteX0" fmla="*/ 0 w 4038600"/>
              <a:gd name="connsiteY0" fmla="*/ 0 h 6172200"/>
              <a:gd name="connsiteX1" fmla="*/ 4038600 w 4038600"/>
              <a:gd name="connsiteY1" fmla="*/ 0 h 6172200"/>
              <a:gd name="connsiteX2" fmla="*/ 4038600 w 4038600"/>
              <a:gd name="connsiteY2" fmla="*/ 2741245 h 6172200"/>
              <a:gd name="connsiteX3" fmla="*/ 4038600 w 4038600"/>
              <a:gd name="connsiteY3" fmla="*/ 2765067 h 6172200"/>
              <a:gd name="connsiteX4" fmla="*/ 4037397 w 4038600"/>
              <a:gd name="connsiteY4" fmla="*/ 2765067 h 6172200"/>
              <a:gd name="connsiteX5" fmla="*/ 4020887 w 4038600"/>
              <a:gd name="connsiteY5" fmla="*/ 3092040 h 6172200"/>
              <a:gd name="connsiteX6" fmla="*/ 607645 w 4038600"/>
              <a:gd name="connsiteY6" fmla="*/ 6172200 h 6172200"/>
              <a:gd name="connsiteX7" fmla="*/ 453014 w 4038600"/>
              <a:gd name="connsiteY7" fmla="*/ 6168290 h 6172200"/>
              <a:gd name="connsiteX8" fmla="*/ 0 w 4038600"/>
              <a:gd name="connsiteY8" fmla="*/ 616829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8600" h="6172200">
                <a:moveTo>
                  <a:pt x="0" y="0"/>
                </a:moveTo>
                <a:lnTo>
                  <a:pt x="4038600" y="0"/>
                </a:lnTo>
                <a:lnTo>
                  <a:pt x="4038600" y="2741245"/>
                </a:lnTo>
                <a:lnTo>
                  <a:pt x="4038600" y="2765067"/>
                </a:lnTo>
                <a:lnTo>
                  <a:pt x="4037397" y="2765067"/>
                </a:lnTo>
                <a:lnTo>
                  <a:pt x="4020887" y="3092040"/>
                </a:lnTo>
                <a:cubicBezTo>
                  <a:pt x="3845187" y="4822120"/>
                  <a:pt x="2384080" y="6172200"/>
                  <a:pt x="607645" y="6172200"/>
                </a:cubicBezTo>
                <a:lnTo>
                  <a:pt x="453014" y="6168290"/>
                </a:lnTo>
                <a:lnTo>
                  <a:pt x="0" y="616829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A5FB2A7-04D8-4377-A3D3-A5DCCC48B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07828" y="2084230"/>
            <a:ext cx="4354666" cy="5192873"/>
          </a:xfrm>
          <a:custGeom>
            <a:avLst/>
            <a:gdLst>
              <a:gd name="connsiteX0" fmla="*/ 4354666 w 4354666"/>
              <a:gd name="connsiteY0" fmla="*/ 3430955 h 5192873"/>
              <a:gd name="connsiteX1" fmla="*/ 1274506 w 4354666"/>
              <a:gd name="connsiteY1" fmla="*/ 17713 h 5192873"/>
              <a:gd name="connsiteX2" fmla="*/ 947533 w 4354666"/>
              <a:gd name="connsiteY2" fmla="*/ 1203 h 5192873"/>
              <a:gd name="connsiteX3" fmla="*/ 947533 w 4354666"/>
              <a:gd name="connsiteY3" fmla="*/ 0 h 5192873"/>
              <a:gd name="connsiteX4" fmla="*/ 923711 w 4354666"/>
              <a:gd name="connsiteY4" fmla="*/ 0 h 5192873"/>
              <a:gd name="connsiteX5" fmla="*/ 0 w 4354666"/>
              <a:gd name="connsiteY5" fmla="*/ 0 h 5192873"/>
              <a:gd name="connsiteX6" fmla="*/ 0 w 4354666"/>
              <a:gd name="connsiteY6" fmla="*/ 5192873 h 5192873"/>
              <a:gd name="connsiteX7" fmla="*/ 4350756 w 4354666"/>
              <a:gd name="connsiteY7" fmla="*/ 5192873 h 5192873"/>
              <a:gd name="connsiteX8" fmla="*/ 4350756 w 4354666"/>
              <a:gd name="connsiteY8" fmla="*/ 3585586 h 519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4666" h="5192873">
                <a:moveTo>
                  <a:pt x="4354666" y="3430955"/>
                </a:moveTo>
                <a:cubicBezTo>
                  <a:pt x="4354666" y="1654520"/>
                  <a:pt x="3004586" y="193413"/>
                  <a:pt x="1274506" y="17713"/>
                </a:cubicBezTo>
                <a:lnTo>
                  <a:pt x="947533" y="1203"/>
                </a:lnTo>
                <a:lnTo>
                  <a:pt x="947533" y="0"/>
                </a:lnTo>
                <a:lnTo>
                  <a:pt x="923711" y="0"/>
                </a:lnTo>
                <a:lnTo>
                  <a:pt x="0" y="0"/>
                </a:lnTo>
                <a:lnTo>
                  <a:pt x="0" y="5192873"/>
                </a:lnTo>
                <a:lnTo>
                  <a:pt x="4350756" y="5192873"/>
                </a:lnTo>
                <a:lnTo>
                  <a:pt x="4350756" y="358558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ECB41A0-70E5-4ADA-8121-A4FEEEAC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3429000"/>
            <a:ext cx="4038600" cy="1238251"/>
          </a:xfrm>
        </p:spPr>
        <p:txBody>
          <a:bodyPr anchor="t">
            <a:normAutofit/>
          </a:bodyPr>
          <a:lstStyle/>
          <a:p>
            <a:r>
              <a:rPr lang="el-GR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Παραγωγική διαδικασία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B5EFF9-458A-41F7-9E9C-428C04898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03333"/>
            <a:ext cx="5915487" cy="5491163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Παραλαβή Α΄ &amp; Β΄ υλών και υλικών συσκευασίας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Επεξεργασία τροφίμων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Αποθήκευση και διανομή τροφίμων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9EC423D-C3EE-4CCA-9B16-B712338C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01460F-29BB-4581-954B-1F4EE498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0507"/>
            <a:ext cx="9914859" cy="1329004"/>
          </a:xfrm>
        </p:spPr>
        <p:txBody>
          <a:bodyPr/>
          <a:lstStyle/>
          <a:p>
            <a:r>
              <a:rPr lang="el-GR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Παραλαβή πρώτων και βοηθητικών υλών και υλικών συσκευασίας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6880F4-9B42-415D-B13F-E5549F31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023028"/>
            <a:ext cx="9914860" cy="4123318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Προμήθεια από εγκεκριμένους προμηθευτές της επιχείρησης, ώστε να καλύπτονται οι απαιτήσεις ασφάλειας τροφίμων και οι προδιαγραφές ποιότητας της νομοθεσίας –εάν υπάρχει– ή οι προδιαγραφές της ίδιας της επιχείρησης.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Συνοδευτικά έγγραφα (σύσταση,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ημ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νία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παραγωγής,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Πιστοποιητικό ανάλυσης (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Προσεκτική επιθεώρηση κατά την παραλαβή των υλικών ώστε να εξασφαλίζεται η καθαριότητά τους, η ακεραιότητά τους και η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καταλληλότητά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τους για χρήση.</a:t>
            </a:r>
          </a:p>
        </p:txBody>
      </p:sp>
      <p:pic>
        <p:nvPicPr>
          <p:cNvPr id="1026" name="Picture 2" descr="Ribbon Certificate Logo Png, Transparent Png - kindpng">
            <a:extLst>
              <a:ext uri="{FF2B5EF4-FFF2-40B4-BE49-F238E27FC236}">
                <a16:creationId xmlns:a16="http://schemas.microsoft.com/office/drawing/2014/main" id="{DBBD6DAC-54E8-4217-BB00-7B09655FA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979145"/>
            <a:ext cx="1090613" cy="171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81E2E0F-C6E0-4B71-AE3D-94358362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F08F03-4E8D-488F-A0E8-CA30B225F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90368"/>
            <a:ext cx="9914860" cy="4123318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Τήρηση της αρχής FIFO (First In-First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κατά την αποθήκευση των υλικών (τα υλικά που αποθηκεύονται πρώτα, πρέπει και να εξέρχονται πρώτα)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Καθημερινός έλεγχος θερμοκρασίας ψυκτικών θαλάμων διατήρησης Α΄ &amp; Β΄ υλών.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Στον χώρο επεξεργασίας μεταφέρονται μόνον υλικά των οποίων οι συσκευασίες δεν αποτελούν κίνδυνο διασταυρούμενης μίανσης του χώρου και των προϊόντων.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996C02C-2344-4479-9DBC-32B98B12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65" y="3533311"/>
            <a:ext cx="3379710" cy="2507757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504E2CB-800B-42DF-B3DF-872B82C8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FBA4298C-3B35-4490-B20E-FE53B8561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97747F40-F9BD-47EC-AE13-27CA7BBEF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4702193-C42F-4991-A2E3-19CBEEFD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1846"/>
            <a:ext cx="9914859" cy="1036833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Επεξεργασία τροφίμων</a:t>
            </a:r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A115D65E-0C93-4C40-B736-E34E0BBE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424" y="2132695"/>
            <a:ext cx="8231814" cy="4725305"/>
          </a:xfrm>
          <a:custGeom>
            <a:avLst/>
            <a:gdLst>
              <a:gd name="connsiteX0" fmla="*/ 5778056 w 8231814"/>
              <a:gd name="connsiteY0" fmla="*/ 0 h 4725305"/>
              <a:gd name="connsiteX1" fmla="*/ 8219146 w 8231814"/>
              <a:gd name="connsiteY1" fmla="*/ 2202876 h 4725305"/>
              <a:gd name="connsiteX2" fmla="*/ 8230954 w 8231814"/>
              <a:gd name="connsiteY2" fmla="*/ 2436722 h 4725305"/>
              <a:gd name="connsiteX3" fmla="*/ 8231814 w 8231814"/>
              <a:gd name="connsiteY3" fmla="*/ 2436722 h 4725305"/>
              <a:gd name="connsiteX4" fmla="*/ 8231814 w 8231814"/>
              <a:gd name="connsiteY4" fmla="*/ 2453759 h 4725305"/>
              <a:gd name="connsiteX5" fmla="*/ 8231814 w 8231814"/>
              <a:gd name="connsiteY5" fmla="*/ 4725305 h 4725305"/>
              <a:gd name="connsiteX6" fmla="*/ 0 w 8231814"/>
              <a:gd name="connsiteY6" fmla="*/ 4725305 h 4725305"/>
              <a:gd name="connsiteX7" fmla="*/ 0 w 8231814"/>
              <a:gd name="connsiteY7" fmla="*/ 2797 h 4725305"/>
              <a:gd name="connsiteX8" fmla="*/ 5667466 w 8231814"/>
              <a:gd name="connsiteY8" fmla="*/ 2797 h 472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1814" h="4725305">
                <a:moveTo>
                  <a:pt x="5778056" y="0"/>
                </a:moveTo>
                <a:cubicBezTo>
                  <a:pt x="7048530" y="0"/>
                  <a:pt x="8093488" y="965554"/>
                  <a:pt x="8219146" y="2202876"/>
                </a:cubicBezTo>
                <a:lnTo>
                  <a:pt x="8230954" y="2436722"/>
                </a:lnTo>
                <a:lnTo>
                  <a:pt x="8231814" y="2436722"/>
                </a:lnTo>
                <a:lnTo>
                  <a:pt x="8231814" y="2453759"/>
                </a:lnTo>
                <a:lnTo>
                  <a:pt x="8231814" y="4725305"/>
                </a:lnTo>
                <a:lnTo>
                  <a:pt x="0" y="4725305"/>
                </a:lnTo>
                <a:lnTo>
                  <a:pt x="0" y="2797"/>
                </a:lnTo>
                <a:lnTo>
                  <a:pt x="5667466" y="2797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B453C26-D62B-4451-827C-50B26D50F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66" r="2772" b="1"/>
          <a:stretch/>
        </p:blipFill>
        <p:spPr>
          <a:xfrm>
            <a:off x="20" y="2138900"/>
            <a:ext cx="4267180" cy="4719099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B807C8-7412-4B9A-8A2E-097C3349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763" y="3791374"/>
            <a:ext cx="6080078" cy="350200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Εφαρμογή κατάλληλων συνθηκών υγιεινής στους χώρους επεξεργασίας των τροφίμων για την αποφυγή μιάνσεων βάσει των αρχών 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HACCP</a:t>
            </a: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2EF89B5-146A-40CD-9E37-AE6B8156D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127662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725DA56-BF60-4522-8A86-C8135E89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2445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97EC46-B1CE-42DD-8E90-5377C2DE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137908"/>
            <a:ext cx="9914859" cy="1329004"/>
          </a:xfrm>
        </p:spPr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Αποθήκευση και διανομή τροφίμων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487955-1C94-4EC9-A01A-12DBF62F0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55" y="978640"/>
            <a:ext cx="9914860" cy="412331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έτοιμα προϊόντα αποθηκεύονται και διανέμονται υπό συνθήκες που αποτρέπουν τις μιάνσεις και τα προστατεύουν από αλλοιώσεις.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7318E13-654A-4CC7-B81A-0F0EE6005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8" t="57222" r="23906" b="19305"/>
          <a:stretch/>
        </p:blipFill>
        <p:spPr>
          <a:xfrm>
            <a:off x="2836068" y="3835133"/>
            <a:ext cx="6519863" cy="2012210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E2BB06D-977B-43C4-810E-DB857384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8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DCB80A-ED66-4EC1-BD15-7D3ED5C38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312815"/>
            <a:ext cx="9914860" cy="412331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Κατά την αποθήκευση των προϊόντων θα πρέπει να ελέγχονται: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συνθήκες διατήρησης των προϊόντων (θερμοκρασία, υγρασία κ.ά.) και να τηρούνται τα σχετικά αρχεία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τήρηση των κανόνων GHP κατά την αποθήκευση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διαχείριση των προϊόντων σχετικά με την κωδικοποίηση, τον τρόπο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στοίβαξης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την ανακύκλωση του αέρα, την γειτνίαση με ανεπιθύμητα προϊόντα ή αντικείμενα, τις κακοποιημένες συσκευασίες και την τήρηση δελτίων αποστολής ώστε να είναι δυνατή η ανάκληση των προϊόντων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39F7B99-B809-41C0-9352-0235D214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84965AF-C953-45C8-BD68-12F8B5881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DECE677-C1FD-4829-8D4A-3C19A04A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97851-9A39-40DA-A00C-F148EE52AAE9}"/>
              </a:ext>
            </a:extLst>
          </p:cNvPr>
          <p:cNvSpPr txBox="1"/>
          <p:nvPr/>
        </p:nvSpPr>
        <p:spPr>
          <a:xfrm>
            <a:off x="914400" y="2593074"/>
            <a:ext cx="5589767" cy="357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48E7C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Πολύ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σημ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αντική η ροή του αέρα στο εσωτερικό του φορτηγού-ψυγείου!!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06CC9CD-CB8F-4F12-928B-E6D796405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165" t="19053" r="26032" b="12356"/>
          <a:stretch/>
        </p:blipFill>
        <p:spPr>
          <a:xfrm>
            <a:off x="7540657" y="2593075"/>
            <a:ext cx="3511488" cy="3583888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9408CB6-D25B-4219-919A-8F737463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FA0B0F3-4BE3-414F-BF92-563F722B1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544EC4-1768-4207-B2BF-E80679952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8C12C1F-CE38-4600-BAE1-C787A27E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84497"/>
            <a:ext cx="9753600" cy="1239528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Καθαρισμός και απολύμανση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CE9845-5F02-4AB8-8166-E5E7A9E853D9}"/>
              </a:ext>
            </a:extLst>
          </p:cNvPr>
          <p:cNvSpPr txBox="1"/>
          <p:nvPr/>
        </p:nvSpPr>
        <p:spPr>
          <a:xfrm>
            <a:off x="110231" y="2383715"/>
            <a:ext cx="11758474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818C"/>
              </a:buClr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18818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Καθαρισμός (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8818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cleaning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18818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η φυσική ή χημική απομάκρυνση ρύπων και κάθε είδους ορατής ρύπανσης από τις επιφάνειες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818C"/>
              </a:buClr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18818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Απολύμανση (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8818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disinfection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18818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εξάλειψη (=καταστροφή ή αδρανοποίηση) των βλαστικών μορφών του συνόλου των παθογόνων μ/ο, με εξαίρεση τα σπόρια των μ/ο, που βρίσκονται επί μη ζώσας ύλης (π.χ. επιφάνεια), με σκοπό τη μείωση του μικροβιακού πληθυσμού σε αποδεκτά επίπεδα μικροβιολογικής ασφάλειας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67315A-228D-433D-860F-430FB2B07AC3}"/>
              </a:ext>
            </a:extLst>
          </p:cNvPr>
          <p:cNvSpPr txBox="1"/>
          <p:nvPr/>
        </p:nvSpPr>
        <p:spPr>
          <a:xfrm>
            <a:off x="110231" y="5180094"/>
            <a:ext cx="11758474" cy="1421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Ο καθαρισμός προηγείται πάντα της απολύμανσης, ενώ το αποτέλεσμα της συνδυαστικής τους δράσης αναφέρεται συνολικά ως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18818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εξυγίανση (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8818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sanitation</a:t>
            </a:r>
            <a:r>
              <a:rPr lang="el-GR" sz="2000" b="1" dirty="0">
                <a:solidFill>
                  <a:srgbClr val="188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Ένα πρόγραμμα εξυγίανσης δεν σκοτώνει απαραίτητα όλα τα μικρόβια, αλλά τα μειώνει σε αποδεκτά επίπεδα μικροβιολογικής ασφάλειας και υγιεινής κατάστασης. 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06BBE7E-AA99-4BAE-8DC6-57780B0F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832</Words>
  <Application>Microsoft Office PowerPoint</Application>
  <PresentationFormat>Ευρεία οθόνη</PresentationFormat>
  <Paragraphs>86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4" baseType="lpstr">
      <vt:lpstr>Arial</vt:lpstr>
      <vt:lpstr>Arial Nova Light</vt:lpstr>
      <vt:lpstr>Calibri</vt:lpstr>
      <vt:lpstr>Elephant</vt:lpstr>
      <vt:lpstr>Times New Roman</vt:lpstr>
      <vt:lpstr>Wingdings</vt:lpstr>
      <vt:lpstr>ModOverlayVTI</vt:lpstr>
      <vt:lpstr>Υγιεινή Τροφίμων &amp; Συμπεριφορά Καταναλωτή</vt:lpstr>
      <vt:lpstr>Παραγωγική διαδικασία</vt:lpstr>
      <vt:lpstr>Παραλαβή πρώτων και βοηθητικών υλών και υλικών συσκευασίας</vt:lpstr>
      <vt:lpstr>Παρουσίαση του PowerPoint</vt:lpstr>
      <vt:lpstr>Επεξεργασία τροφίμων</vt:lpstr>
      <vt:lpstr>Αποθήκευση και διανομή τροφίμων</vt:lpstr>
      <vt:lpstr>Παρουσίαση του PowerPoint</vt:lpstr>
      <vt:lpstr>Παρουσίαση του PowerPoint</vt:lpstr>
      <vt:lpstr>Καθαρισμός και απολύμανση</vt:lpstr>
      <vt:lpstr>Παρουσίαση του PowerPoint</vt:lpstr>
      <vt:lpstr>Παρουσίαση του PowerPoint</vt:lpstr>
      <vt:lpstr>Παρουσίαση του PowerPoint</vt:lpstr>
      <vt:lpstr>Υλικά για τον καθαρισμό (απορρυπαντικά)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Υγιεινή Τροφίμων &amp; Συμπεριφορά Καταναλωτή</dc:title>
  <dc:creator>Λυδία</dc:creator>
  <cp:lastModifiedBy>Λυδία</cp:lastModifiedBy>
  <cp:revision>6</cp:revision>
  <dcterms:created xsi:type="dcterms:W3CDTF">2021-12-09T14:35:09Z</dcterms:created>
  <dcterms:modified xsi:type="dcterms:W3CDTF">2021-12-14T16:42:30Z</dcterms:modified>
</cp:coreProperties>
</file>