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4889" r:id="rId2"/>
  </p:sldMasterIdLst>
  <p:notesMasterIdLst>
    <p:notesMasterId r:id="rId37"/>
  </p:notesMasterIdLst>
  <p:sldIdLst>
    <p:sldId id="761" r:id="rId3"/>
    <p:sldId id="762" r:id="rId4"/>
    <p:sldId id="763" r:id="rId5"/>
    <p:sldId id="684" r:id="rId6"/>
    <p:sldId id="685" r:id="rId7"/>
    <p:sldId id="686" r:id="rId8"/>
    <p:sldId id="701" r:id="rId9"/>
    <p:sldId id="742" r:id="rId10"/>
    <p:sldId id="702" r:id="rId11"/>
    <p:sldId id="703" r:id="rId12"/>
    <p:sldId id="713" r:id="rId13"/>
    <p:sldId id="714" r:id="rId14"/>
    <p:sldId id="715" r:id="rId15"/>
    <p:sldId id="760" r:id="rId16"/>
    <p:sldId id="704" r:id="rId17"/>
    <p:sldId id="705" r:id="rId18"/>
    <p:sldId id="709" r:id="rId19"/>
    <p:sldId id="710" r:id="rId20"/>
    <p:sldId id="745" r:id="rId21"/>
    <p:sldId id="744" r:id="rId22"/>
    <p:sldId id="717" r:id="rId23"/>
    <p:sldId id="752" r:id="rId24"/>
    <p:sldId id="747" r:id="rId25"/>
    <p:sldId id="748" r:id="rId26"/>
    <p:sldId id="749" r:id="rId27"/>
    <p:sldId id="750" r:id="rId28"/>
    <p:sldId id="753" r:id="rId29"/>
    <p:sldId id="754" r:id="rId30"/>
    <p:sldId id="755" r:id="rId31"/>
    <p:sldId id="757" r:id="rId32"/>
    <p:sldId id="759" r:id="rId33"/>
    <p:sldId id="723" r:id="rId34"/>
    <p:sldId id="734" r:id="rId35"/>
    <p:sldId id="735" r:id="rId36"/>
  </p:sldIdLst>
  <p:sldSz cx="9144000" cy="6858000" type="screen4x3"/>
  <p:notesSz cx="6858000" cy="9144000"/>
  <p:defaultTextStyle>
    <a:defPPr>
      <a:defRPr lang="el-GR"/>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66"/>
    <a:srgbClr val="FAFAB8"/>
    <a:srgbClr val="FF0066"/>
    <a:srgbClr val="C3DEEB"/>
    <a:srgbClr val="660033"/>
    <a:srgbClr val="663300"/>
    <a:srgbClr val="0000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456" y="-84"/>
      </p:cViewPr>
      <p:guideLst>
        <p:guide orient="horz" pos="2160"/>
        <p:guide pos="2880"/>
      </p:guideLst>
    </p:cSldViewPr>
  </p:slideViewPr>
  <p:outlineViewPr>
    <p:cViewPr>
      <p:scale>
        <a:sx n="33" d="100"/>
        <a:sy n="33" d="100"/>
      </p:scale>
      <p:origin x="0" y="205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mn-ea"/>
                <a:cs typeface="+mn-cs"/>
              </a:defRPr>
            </a:lvl1pPr>
          </a:lstStyle>
          <a:p>
            <a:pPr>
              <a:defRPr/>
            </a:pPr>
            <a:endParaRPr lang="el-GR"/>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l-GR"/>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mn-ea"/>
                <a:cs typeface="+mn-cs"/>
              </a:defRPr>
            </a:lvl1pPr>
          </a:lstStyle>
          <a:p>
            <a:pPr>
              <a:defRPr/>
            </a:pPr>
            <a:endParaRPr lang="el-GR"/>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A79F7177-13E7-A94A-8C62-D6047C7E0582}" type="slidenum">
              <a:rPr lang="el-GR"/>
              <a:pPr>
                <a:defRPr/>
              </a:pPr>
              <a:t>‹#›</a:t>
            </a:fld>
            <a:endParaRPr lang="el-GR"/>
          </a:p>
        </p:txBody>
      </p:sp>
    </p:spTree>
    <p:extLst>
      <p:ext uri="{BB962C8B-B14F-4D97-AF65-F5344CB8AC3E}">
        <p14:creationId xmlns="" xmlns:p14="http://schemas.microsoft.com/office/powerpoint/2010/main" val="1238996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A7D3D27-9DEB-B148-8BCB-A6CBE2C47831}" type="slidenum">
              <a:rPr lang="de-AT"/>
              <a:pPr/>
              <a:t>31</a:t>
            </a:fld>
            <a:endParaRPr lang="de-AT"/>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Arial" charset="0"/>
                <a:cs typeface="Times New Roman" charset="0"/>
              </a:rPr>
              <a:t>38 - Darstellung von Keftiu delegationen, aus anderen Gräbermn Merncherperre seneb</a:t>
            </a:r>
            <a:r>
              <a:rPr lang="de-AT">
                <a:latin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7F0E73C-5B9B-044F-83C8-3535384D6B7F}" type="slidenum">
              <a:rPr lang="de-AT"/>
              <a:pPr/>
              <a:t>5</a:t>
            </a:fld>
            <a:endParaRPr lang="de-AT"/>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Arial" charset="0"/>
                <a:cs typeface="Times New Roman" charset="0"/>
              </a:rPr>
              <a:t>1 – map of the eastern mediterranean</a:t>
            </a:r>
            <a:endParaRPr lang="de-AT">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000">
                <a:solidFill>
                  <a:schemeClr val="tx1"/>
                </a:solidFill>
                <a:latin typeface="Arial Unicode MS" charset="0"/>
                <a:ea typeface="ＭＳ Ｐゴシック" charset="0"/>
              </a:defRPr>
            </a:lvl1pPr>
            <a:lvl2pPr marL="742950" indent="-285750" eaLnBrk="0" hangingPunct="0">
              <a:defRPr sz="1000">
                <a:solidFill>
                  <a:schemeClr val="tx1"/>
                </a:solidFill>
                <a:latin typeface="Arial Unicode MS" charset="0"/>
                <a:ea typeface="ＭＳ Ｐゴシック" charset="0"/>
              </a:defRPr>
            </a:lvl2pPr>
            <a:lvl3pPr marL="1143000" indent="-228600" eaLnBrk="0" hangingPunct="0">
              <a:defRPr sz="1000">
                <a:solidFill>
                  <a:schemeClr val="tx1"/>
                </a:solidFill>
                <a:latin typeface="Arial Unicode MS" charset="0"/>
                <a:ea typeface="ＭＳ Ｐゴシック" charset="0"/>
              </a:defRPr>
            </a:lvl3pPr>
            <a:lvl4pPr marL="1600200" indent="-228600" eaLnBrk="0" hangingPunct="0">
              <a:defRPr sz="1000">
                <a:solidFill>
                  <a:schemeClr val="tx1"/>
                </a:solidFill>
                <a:latin typeface="Arial Unicode MS" charset="0"/>
                <a:ea typeface="ＭＳ Ｐゴシック" charset="0"/>
              </a:defRPr>
            </a:lvl4pPr>
            <a:lvl5pPr marL="2057400" indent="-228600" eaLnBrk="0" hangingPunct="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eaLnBrk="1" hangingPunct="1"/>
            <a:fld id="{D64BA863-4A51-E14C-A454-474EB53BA32A}" type="slidenum">
              <a:rPr lang="de-AT" sz="1200">
                <a:latin typeface="Arial" charset="0"/>
              </a:rPr>
              <a:pPr eaLnBrk="1" hangingPunct="1"/>
              <a:t>23</a:t>
            </a:fld>
            <a:endParaRPr lang="de-AT" sz="1200">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de-DE">
                <a:latin typeface="Arial" charset="0"/>
                <a:cs typeface="Times New Roman" charset="0"/>
              </a:rPr>
              <a:t>1 – map of the eastern mediterranean</a:t>
            </a:r>
            <a:endParaRPr lang="de-AT">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C06E187-35DD-1B49-AA10-9410A3CA6C8E}" type="slidenum">
              <a:rPr lang="de-AT"/>
              <a:pPr/>
              <a:t>27</a:t>
            </a:fld>
            <a:endParaRPr lang="de-AT"/>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Arial" charset="0"/>
                <a:cs typeface="Times New Roman" charset="0"/>
              </a:rPr>
              <a:t>38 - Darstellung von Keftiu delegationen, aus anderen Gräbermn, Rechmire</a:t>
            </a:r>
            <a:endParaRPr lang="de-AT">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D4806A0-6226-C740-856E-1461CE0CE2F2}" type="slidenum">
              <a:rPr lang="de-AT"/>
              <a:pPr/>
              <a:t>28</a:t>
            </a:fld>
            <a:endParaRPr lang="de-AT"/>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AT">
                <a:latin typeface="Arial" charset="0"/>
              </a:rPr>
              <a:t>Rechmire stiefel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7265447-9668-934E-A8DD-B7BC8C016845}" type="slidenum">
              <a:rPr lang="de-AT"/>
              <a:pPr/>
              <a:t>29</a:t>
            </a:fld>
            <a:endParaRPr lang="de-AT"/>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DE">
                <a:latin typeface="Arial" charset="0"/>
                <a:cs typeface="Times New Roman" charset="0"/>
              </a:rPr>
              <a:t>37 - Darstellung von Keftiu delegationen, Senenmut</a:t>
            </a:r>
            <a:r>
              <a:rPr lang="de-AT">
                <a:latin typeface="Arial"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264A875-F51F-1D43-A233-E12855D1E915}" type="slidenum">
              <a:rPr lang="de-AT"/>
              <a:pPr/>
              <a:t>30</a:t>
            </a:fld>
            <a:endParaRPr lang="de-AT"/>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de-AT">
                <a:latin typeface="Arial" charset="0"/>
              </a:rPr>
              <a:t>User-amun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 xmlns:a14="http://schemas.microsoft.com/office/drawing/2010/main">
                <a:noFill/>
              </a14:hiddenFill>
            </a:ext>
          </a:extLst>
        </p:spPr>
      </p:cxnSp>
      <p:cxnSp>
        <p:nvCxnSpPr>
          <p:cNvPr id="5" name="Straight Connector 4"/>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 xmlns:a14="http://schemas.microsoft.com/office/drawing/2010/main">
                <a:noFill/>
              </a14:hiddenFill>
            </a:ext>
          </a:extLst>
        </p:spPr>
      </p:cxnSp>
      <p:sp>
        <p:nvSpPr>
          <p:cNvPr id="6" name="Oval 5"/>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31750" algn="tl" rotWithShape="0">
              <a:srgbClr val="000000">
                <a:alpha val="54999"/>
              </a:srgbClr>
            </a:outerShdw>
          </a:effectLst>
        </p:spPr>
        <p:txBody>
          <a:bodyPr anchor="ctr"/>
          <a:lstStyle/>
          <a:p>
            <a:pPr>
              <a:defRPr/>
            </a:pPr>
            <a:endParaRPr lang="en-US">
              <a:solidFill>
                <a:schemeClr val="lt1"/>
              </a:solidFill>
              <a:latin typeface="+mn-lt"/>
              <a:ea typeface="+mn-ea"/>
              <a:cs typeface="+mn-cs"/>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r>
              <a:rPr lang="el-GR"/>
              <a:t>Αναπληρώσεις</a:t>
            </a:r>
            <a:endParaRPr lang="en-US"/>
          </a:p>
        </p:txBody>
      </p:sp>
      <p:sp>
        <p:nvSpPr>
          <p:cNvPr id="8" name="Slide Number Placeholder 15"/>
          <p:cNvSpPr>
            <a:spLocks noGrp="1"/>
          </p:cNvSpPr>
          <p:nvPr>
            <p:ph type="sldNum" sz="quarter" idx="11"/>
          </p:nvPr>
        </p:nvSpPr>
        <p:spPr/>
        <p:txBody>
          <a:bodyPr/>
          <a:lstStyle>
            <a:lvl1pPr>
              <a:defRPr/>
            </a:lvl1pPr>
          </a:lstStyle>
          <a:p>
            <a:pPr>
              <a:defRPr/>
            </a:pPr>
            <a:fld id="{1F4D3F60-C5E7-A744-955A-8ED920988B21}"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r>
              <a:rPr lang="el-GR"/>
              <a:t>Διαλέξεις 12&amp;13 - Δ΄ Εξάμηνο, 2011                             Π.Κουσούλης, ΤΜΣ</a:t>
            </a:r>
            <a:endParaRPr lang="en-US"/>
          </a:p>
        </p:txBody>
      </p:sp>
    </p:spTree>
    <p:extLst>
      <p:ext uri="{BB962C8B-B14F-4D97-AF65-F5344CB8AC3E}">
        <p14:creationId xmlns="" xmlns:p14="http://schemas.microsoft.com/office/powerpoint/2010/main" val="57278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5"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6" name="Slide Number Placeholder 21"/>
          <p:cNvSpPr>
            <a:spLocks noGrp="1"/>
          </p:cNvSpPr>
          <p:nvPr>
            <p:ph type="sldNum" sz="quarter" idx="12"/>
          </p:nvPr>
        </p:nvSpPr>
        <p:spPr/>
        <p:txBody>
          <a:bodyPr/>
          <a:lstStyle>
            <a:lvl1pPr>
              <a:defRPr/>
            </a:lvl1pPr>
          </a:lstStyle>
          <a:p>
            <a:pPr>
              <a:defRPr/>
            </a:pPr>
            <a:fld id="{0AE2BCD4-B473-3344-BB5F-B433C97AFBBC}" type="slidenum">
              <a:rPr lang="en-US"/>
              <a:pPr>
                <a:defRPr/>
              </a:pPr>
              <a:t>‹#›</a:t>
            </a:fld>
            <a:endParaRPr lang="en-US"/>
          </a:p>
        </p:txBody>
      </p:sp>
    </p:spTree>
    <p:extLst>
      <p:ext uri="{BB962C8B-B14F-4D97-AF65-F5344CB8AC3E}">
        <p14:creationId xmlns="" xmlns:p14="http://schemas.microsoft.com/office/powerpoint/2010/main" val="239309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5"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6" name="Slide Number Placeholder 21"/>
          <p:cNvSpPr>
            <a:spLocks noGrp="1"/>
          </p:cNvSpPr>
          <p:nvPr>
            <p:ph type="sldNum" sz="quarter" idx="12"/>
          </p:nvPr>
        </p:nvSpPr>
        <p:spPr/>
        <p:txBody>
          <a:bodyPr/>
          <a:lstStyle>
            <a:lvl1pPr>
              <a:defRPr/>
            </a:lvl1pPr>
          </a:lstStyle>
          <a:p>
            <a:pPr>
              <a:defRPr/>
            </a:pPr>
            <a:fld id="{C6D881F9-3546-AE46-83E3-3B50BF1315E5}" type="slidenum">
              <a:rPr lang="en-US"/>
              <a:pPr>
                <a:defRPr/>
              </a:pPr>
              <a:t>‹#›</a:t>
            </a:fld>
            <a:endParaRPr lang="en-US"/>
          </a:p>
        </p:txBody>
      </p:sp>
    </p:spTree>
    <p:extLst>
      <p:ext uri="{BB962C8B-B14F-4D97-AF65-F5344CB8AC3E}">
        <p14:creationId xmlns="" xmlns:p14="http://schemas.microsoft.com/office/powerpoint/2010/main" val="212969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7E34479-8844-844E-912D-7F767DEA3DF6}" type="slidenum">
              <a:rPr lang="de-DE"/>
              <a:pPr/>
              <a:t>‹#›</a:t>
            </a:fld>
            <a:endParaRPr lang="de-DE"/>
          </a:p>
        </p:txBody>
      </p:sp>
    </p:spTree>
    <p:extLst>
      <p:ext uri="{BB962C8B-B14F-4D97-AF65-F5344CB8AC3E}">
        <p14:creationId xmlns="" xmlns:p14="http://schemas.microsoft.com/office/powerpoint/2010/main" val="201469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l-GR"/>
              <a:t>Αναπληρώσεις</a:t>
            </a:r>
            <a:endParaRPr lang="nl-NL"/>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l-GR"/>
              <a:t>Διαλέξεις 12&amp;13 - Δ΄ Εξάμηνο, 2011                             Π.Κουσούλης, ΤΜΣ</a:t>
            </a:r>
            <a:endParaRPr lang="nl-NL"/>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0298594-488B-D94B-8541-7FE496776D92}" type="slidenum">
              <a:rPr lang="nl-NL"/>
              <a:pPr>
                <a:defRPr/>
              </a:pPr>
              <a:t>‹#›</a:t>
            </a:fld>
            <a:endParaRPr lang="nl-NL"/>
          </a:p>
        </p:txBody>
      </p:sp>
    </p:spTree>
    <p:extLst>
      <p:ext uri="{BB962C8B-B14F-4D97-AF65-F5344CB8AC3E}">
        <p14:creationId xmlns="" xmlns:p14="http://schemas.microsoft.com/office/powerpoint/2010/main" val="319907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F9C6DBD0-7ADD-A047-9DA3-5E02428028C3}" type="slidenum">
              <a:rPr lang="de-DE"/>
              <a:pPr/>
              <a:t>‹#›</a:t>
            </a:fld>
            <a:endParaRPr lang="de-DE"/>
          </a:p>
        </p:txBody>
      </p:sp>
    </p:spTree>
    <p:extLst>
      <p:ext uri="{BB962C8B-B14F-4D97-AF65-F5344CB8AC3E}">
        <p14:creationId xmlns="" xmlns:p14="http://schemas.microsoft.com/office/powerpoint/2010/main" val="326251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de-DE"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de-DE" altLang="el-GR"/>
          </a:p>
        </p:txBody>
      </p:sp>
      <p:sp>
        <p:nvSpPr>
          <p:cNvPr id="8" name="Rectangle 6"/>
          <p:cNvSpPr>
            <a:spLocks noGrp="1" noChangeArrowheads="1"/>
          </p:cNvSpPr>
          <p:nvPr>
            <p:ph type="sldNum" sz="quarter" idx="12"/>
          </p:nvPr>
        </p:nvSpPr>
        <p:spPr>
          <a:ln/>
        </p:spPr>
        <p:txBody>
          <a:bodyPr/>
          <a:lstStyle>
            <a:lvl1pPr>
              <a:defRPr/>
            </a:lvl1pPr>
          </a:lstStyle>
          <a:p>
            <a:fld id="{2BAAA886-335E-1446-A10C-1E76B8A6FC74}" type="slidenum">
              <a:rPr lang="de-DE"/>
              <a:pPr/>
              <a:t>‹#›</a:t>
            </a:fld>
            <a:endParaRPr lang="de-DE"/>
          </a:p>
        </p:txBody>
      </p:sp>
    </p:spTree>
    <p:extLst>
      <p:ext uri="{BB962C8B-B14F-4D97-AF65-F5344CB8AC3E}">
        <p14:creationId xmlns="" xmlns:p14="http://schemas.microsoft.com/office/powerpoint/2010/main" val="289642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r>
              <a:rPr lang="el-GR" smtClean="0"/>
              <a:t>Αναπληρώσεις</a:t>
            </a:r>
            <a:endParaRPr lang="en-US"/>
          </a:p>
        </p:txBody>
      </p:sp>
      <p:sp>
        <p:nvSpPr>
          <p:cNvPr id="5" name="Footer Placeholder 4"/>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12"/>
          </p:nvPr>
        </p:nvSpPr>
        <p:spPr/>
        <p:txBody>
          <a:bodyPr/>
          <a:lstStyle/>
          <a:p>
            <a:pPr>
              <a:defRPr/>
            </a:pPr>
            <a:fld id="{1F4D3F60-C5E7-A744-955A-8ED920988B21}"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r>
              <a:rPr lang="el-GR" smtClean="0"/>
              <a:t>Αναπληρώσεις</a:t>
            </a:r>
            <a:endParaRPr lang="en-US"/>
          </a:p>
        </p:txBody>
      </p:sp>
      <p:sp>
        <p:nvSpPr>
          <p:cNvPr id="5" name="Footer Placeholder 4"/>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12"/>
          </p:nvPr>
        </p:nvSpPr>
        <p:spPr/>
        <p:txBody>
          <a:bodyPr/>
          <a:lstStyle/>
          <a:p>
            <a:pPr>
              <a:defRPr/>
            </a:pPr>
            <a:fld id="{FCFF0ECF-DF42-9E44-9A92-B05D9BE9BEBD}"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l-GR" smtClean="0"/>
              <a:t>Αναπληρώσεις</a:t>
            </a:r>
            <a:endParaRPr lang="en-US"/>
          </a:p>
        </p:txBody>
      </p:sp>
      <p:sp>
        <p:nvSpPr>
          <p:cNvPr id="5" name="Footer Placeholder 4"/>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12"/>
          </p:nvPr>
        </p:nvSpPr>
        <p:spPr/>
        <p:txBody>
          <a:bodyPr/>
          <a:lstStyle/>
          <a:p>
            <a:pPr>
              <a:defRPr/>
            </a:pPr>
            <a:fld id="{A0D0BA09-BE67-314F-9260-34046582F9E0}"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r>
              <a:rPr lang="el-GR" smtClean="0"/>
              <a:t>Αναπληρώσεις</a:t>
            </a:r>
            <a:endParaRPr lang="en-US"/>
          </a:p>
        </p:txBody>
      </p:sp>
      <p:sp>
        <p:nvSpPr>
          <p:cNvPr id="6" name="Footer Placeholder 5"/>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7" name="Slide Number Placeholder 6"/>
          <p:cNvSpPr>
            <a:spLocks noGrp="1"/>
          </p:cNvSpPr>
          <p:nvPr>
            <p:ph type="sldNum" sz="quarter" idx="12"/>
          </p:nvPr>
        </p:nvSpPr>
        <p:spPr/>
        <p:txBody>
          <a:bodyPr/>
          <a:lstStyle/>
          <a:p>
            <a:pPr>
              <a:defRPr/>
            </a:pPr>
            <a:fld id="{257C23D7-2DA7-B94D-A4D8-55CC4FE7415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5"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6" name="Slide Number Placeholder 21"/>
          <p:cNvSpPr>
            <a:spLocks noGrp="1"/>
          </p:cNvSpPr>
          <p:nvPr>
            <p:ph type="sldNum" sz="quarter" idx="12"/>
          </p:nvPr>
        </p:nvSpPr>
        <p:spPr/>
        <p:txBody>
          <a:bodyPr/>
          <a:lstStyle>
            <a:lvl1pPr>
              <a:defRPr/>
            </a:lvl1pPr>
          </a:lstStyle>
          <a:p>
            <a:pPr>
              <a:defRPr/>
            </a:pPr>
            <a:fld id="{FCFF0ECF-DF42-9E44-9A92-B05D9BE9BEBD}" type="slidenum">
              <a:rPr lang="en-US"/>
              <a:pPr>
                <a:defRPr/>
              </a:pPr>
              <a:t>‹#›</a:t>
            </a:fld>
            <a:endParaRPr lang="en-US"/>
          </a:p>
        </p:txBody>
      </p:sp>
    </p:spTree>
    <p:extLst>
      <p:ext uri="{BB962C8B-B14F-4D97-AF65-F5344CB8AC3E}">
        <p14:creationId xmlns="" xmlns:p14="http://schemas.microsoft.com/office/powerpoint/2010/main" val="1814812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r>
              <a:rPr lang="el-GR" smtClean="0"/>
              <a:t>Αναπληρώσεις</a:t>
            </a:r>
            <a:endParaRPr lang="en-US"/>
          </a:p>
        </p:txBody>
      </p:sp>
      <p:sp>
        <p:nvSpPr>
          <p:cNvPr id="8" name="Footer Placeholder 7"/>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9" name="Slide Number Placeholder 8"/>
          <p:cNvSpPr>
            <a:spLocks noGrp="1"/>
          </p:cNvSpPr>
          <p:nvPr>
            <p:ph type="sldNum" sz="quarter" idx="12"/>
          </p:nvPr>
        </p:nvSpPr>
        <p:spPr/>
        <p:txBody>
          <a:bodyPr/>
          <a:lstStyle/>
          <a:p>
            <a:pPr>
              <a:defRPr/>
            </a:pPr>
            <a:fld id="{E39391A9-ED34-7E41-9B68-5DF3637FB11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r>
              <a:rPr lang="el-GR" smtClean="0"/>
              <a:t>Αναπληρώσεις</a:t>
            </a:r>
            <a:endParaRPr lang="en-US"/>
          </a:p>
        </p:txBody>
      </p:sp>
      <p:sp>
        <p:nvSpPr>
          <p:cNvPr id="4" name="Footer Placeholder 3"/>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5" name="Slide Number Placeholder 4"/>
          <p:cNvSpPr>
            <a:spLocks noGrp="1"/>
          </p:cNvSpPr>
          <p:nvPr>
            <p:ph type="sldNum" sz="quarter" idx="12"/>
          </p:nvPr>
        </p:nvSpPr>
        <p:spPr/>
        <p:txBody>
          <a:bodyPr/>
          <a:lstStyle/>
          <a:p>
            <a:pPr>
              <a:defRPr/>
            </a:pPr>
            <a:fld id="{435074FB-C23C-AA4D-85E8-7F2FC44BA347}"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l-GR" smtClean="0"/>
              <a:t>Αναπληρώσεις</a:t>
            </a:r>
            <a:endParaRPr lang="en-US"/>
          </a:p>
        </p:txBody>
      </p:sp>
      <p:sp>
        <p:nvSpPr>
          <p:cNvPr id="3" name="Footer Placeholder 2"/>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4" name="Slide Number Placeholder 3"/>
          <p:cNvSpPr>
            <a:spLocks noGrp="1"/>
          </p:cNvSpPr>
          <p:nvPr>
            <p:ph type="sldNum" sz="quarter" idx="12"/>
          </p:nvPr>
        </p:nvSpPr>
        <p:spPr/>
        <p:txBody>
          <a:bodyPr/>
          <a:lstStyle/>
          <a:p>
            <a:pPr>
              <a:defRPr/>
            </a:pPr>
            <a:fld id="{A98B958A-99B9-EE4F-9B03-A143376C69DB}"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l-GR" smtClean="0"/>
              <a:t>Αναπληρώσεις</a:t>
            </a:r>
            <a:endParaRPr lang="en-US"/>
          </a:p>
        </p:txBody>
      </p:sp>
      <p:sp>
        <p:nvSpPr>
          <p:cNvPr id="6" name="Footer Placeholder 5"/>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7" name="Slide Number Placeholder 6"/>
          <p:cNvSpPr>
            <a:spLocks noGrp="1"/>
          </p:cNvSpPr>
          <p:nvPr>
            <p:ph type="sldNum" sz="quarter" idx="12"/>
          </p:nvPr>
        </p:nvSpPr>
        <p:spPr/>
        <p:txBody>
          <a:bodyPr/>
          <a:lstStyle/>
          <a:p>
            <a:pPr>
              <a:defRPr/>
            </a:pPr>
            <a:fld id="{C272207B-9E1C-0A46-9B34-5ADF0369EC41}"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l-GR" smtClean="0"/>
              <a:t>Αναπληρώσεις</a:t>
            </a:r>
            <a:endParaRPr lang="en-US"/>
          </a:p>
        </p:txBody>
      </p:sp>
      <p:sp>
        <p:nvSpPr>
          <p:cNvPr id="6" name="Footer Placeholder 5"/>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7" name="Slide Number Placeholder 6"/>
          <p:cNvSpPr>
            <a:spLocks noGrp="1"/>
          </p:cNvSpPr>
          <p:nvPr>
            <p:ph type="sldNum" sz="quarter" idx="12"/>
          </p:nvPr>
        </p:nvSpPr>
        <p:spPr/>
        <p:txBody>
          <a:bodyPr/>
          <a:lstStyle/>
          <a:p>
            <a:pPr>
              <a:defRPr/>
            </a:pPr>
            <a:fld id="{49520A44-526E-9840-802B-AE8A4736C63E}"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r>
              <a:rPr lang="el-GR" smtClean="0"/>
              <a:t>Αναπληρώσεις</a:t>
            </a:r>
            <a:endParaRPr lang="en-US"/>
          </a:p>
        </p:txBody>
      </p:sp>
      <p:sp>
        <p:nvSpPr>
          <p:cNvPr id="5" name="Footer Placeholder 4"/>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12"/>
          </p:nvPr>
        </p:nvSpPr>
        <p:spPr/>
        <p:txBody>
          <a:bodyPr/>
          <a:lstStyle/>
          <a:p>
            <a:pPr>
              <a:defRPr/>
            </a:pPr>
            <a:fld id="{0AE2BCD4-B473-3344-BB5F-B433C97AFBBC}"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r>
              <a:rPr lang="el-GR" smtClean="0"/>
              <a:t>Αναπληρώσεις</a:t>
            </a:r>
            <a:endParaRPr lang="en-US"/>
          </a:p>
        </p:txBody>
      </p:sp>
      <p:sp>
        <p:nvSpPr>
          <p:cNvPr id="5" name="Footer Placeholder 4"/>
          <p:cNvSpPr>
            <a:spLocks noGrp="1"/>
          </p:cNvSpPr>
          <p:nvPr>
            <p:ph type="ftr" sz="quarter" idx="11"/>
          </p:nvPr>
        </p:nvSpPr>
        <p:spPr/>
        <p:txBody>
          <a:body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12"/>
          </p:nvPr>
        </p:nvSpPr>
        <p:spPr/>
        <p:txBody>
          <a:bodyPr/>
          <a:lstStyle/>
          <a:p>
            <a:pPr>
              <a:defRPr/>
            </a:pPr>
            <a:fld id="{C6D881F9-3546-AE46-83E3-3B50BF1315E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31750" algn="tl" rotWithShape="0">
              <a:srgbClr val="000000">
                <a:alpha val="54999"/>
              </a:srgbClr>
            </a:outerShdw>
          </a:effectLst>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l-GR"/>
              <a:t>Αναπληρώσεις</a:t>
            </a:r>
            <a:endParaRPr lang="en-US"/>
          </a:p>
        </p:txBody>
      </p:sp>
      <p:sp>
        <p:nvSpPr>
          <p:cNvPr id="6" name="Footer Placeholder 4"/>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7" name="Slide Number Placeholder 5"/>
          <p:cNvSpPr>
            <a:spLocks noGrp="1"/>
          </p:cNvSpPr>
          <p:nvPr>
            <p:ph type="sldNum" sz="quarter" idx="12"/>
          </p:nvPr>
        </p:nvSpPr>
        <p:spPr/>
        <p:txBody>
          <a:bodyPr/>
          <a:lstStyle>
            <a:lvl1pPr>
              <a:defRPr/>
            </a:lvl1pPr>
          </a:lstStyle>
          <a:p>
            <a:pPr>
              <a:defRPr/>
            </a:pPr>
            <a:fld id="{A0D0BA09-BE67-314F-9260-34046582F9E0}" type="slidenum">
              <a:rPr lang="en-US"/>
              <a:pPr>
                <a:defRPr/>
              </a:pPr>
              <a:t>‹#›</a:t>
            </a:fld>
            <a:endParaRPr lang="en-US"/>
          </a:p>
        </p:txBody>
      </p:sp>
    </p:spTree>
    <p:extLst>
      <p:ext uri="{BB962C8B-B14F-4D97-AF65-F5344CB8AC3E}">
        <p14:creationId xmlns="" xmlns:p14="http://schemas.microsoft.com/office/powerpoint/2010/main" val="298587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6"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7" name="Slide Number Placeholder 21"/>
          <p:cNvSpPr>
            <a:spLocks noGrp="1"/>
          </p:cNvSpPr>
          <p:nvPr>
            <p:ph type="sldNum" sz="quarter" idx="12"/>
          </p:nvPr>
        </p:nvSpPr>
        <p:spPr/>
        <p:txBody>
          <a:bodyPr/>
          <a:lstStyle>
            <a:lvl1pPr>
              <a:defRPr/>
            </a:lvl1pPr>
          </a:lstStyle>
          <a:p>
            <a:pPr>
              <a:defRPr/>
            </a:pPr>
            <a:fld id="{257C23D7-2DA7-B94D-A4D8-55CC4FE74157}" type="slidenum">
              <a:rPr lang="en-US"/>
              <a:pPr>
                <a:defRPr/>
              </a:pPr>
              <a:t>‹#›</a:t>
            </a:fld>
            <a:endParaRPr lang="en-US"/>
          </a:p>
        </p:txBody>
      </p:sp>
    </p:spTree>
    <p:extLst>
      <p:ext uri="{BB962C8B-B14F-4D97-AF65-F5344CB8AC3E}">
        <p14:creationId xmlns="" xmlns:p14="http://schemas.microsoft.com/office/powerpoint/2010/main" val="118055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34925" algn="tl" rotWithShape="0">
              <a:srgbClr val="000000">
                <a:alpha val="54999"/>
              </a:srgbClr>
            </a:outerShdw>
          </a:effectLst>
          <a:extLst>
            <a:ext uri="{909E8E84-426E-40dd-AFC4-6F175D3DCCD1}">
              <a14:hiddenFill xmlns="" xmlns:a14="http://schemas.microsoft.com/office/drawing/2010/main">
                <a:noFill/>
              </a14:hiddenFill>
            </a:ext>
          </a:extLst>
        </p:spPr>
      </p:cxnSp>
      <p:cxnSp>
        <p:nvCxnSpPr>
          <p:cNvPr id="8" name="Straight Connector 7"/>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34925" algn="tl" rotWithShape="0">
              <a:srgbClr val="000000">
                <a:alpha val="54999"/>
              </a:srgbClr>
            </a:outerShdw>
          </a:effectLst>
          <a:extLst>
            <a:ext uri="{909E8E84-426E-40dd-AFC4-6F175D3DCCD1}">
              <a14:hiddenFill xmlns="" xmlns:a14="http://schemas.microsoft.com/office/drawing/2010/main">
                <a:noFill/>
              </a14:hiddenFill>
            </a:ext>
          </a:extLst>
        </p:spPr>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39391A9-ED34-7E41-9B68-5DF3637FB111}"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11" name="Date Placeholder 6"/>
          <p:cNvSpPr>
            <a:spLocks noGrp="1"/>
          </p:cNvSpPr>
          <p:nvPr>
            <p:ph type="dt" sz="half" idx="12"/>
          </p:nvPr>
        </p:nvSpPr>
        <p:spPr/>
        <p:txBody>
          <a:bodyPr/>
          <a:lstStyle>
            <a:lvl1pPr>
              <a:defRPr/>
            </a:lvl1pPr>
          </a:lstStyle>
          <a:p>
            <a:pPr>
              <a:defRPr/>
            </a:pPr>
            <a:r>
              <a:rPr lang="el-GR"/>
              <a:t>Αναπληρώσεις</a:t>
            </a:r>
            <a:endParaRPr lang="en-US"/>
          </a:p>
        </p:txBody>
      </p:sp>
    </p:spTree>
    <p:extLst>
      <p:ext uri="{BB962C8B-B14F-4D97-AF65-F5344CB8AC3E}">
        <p14:creationId xmlns="" xmlns:p14="http://schemas.microsoft.com/office/powerpoint/2010/main" val="24557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4"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5" name="Slide Number Placeholder 21"/>
          <p:cNvSpPr>
            <a:spLocks noGrp="1"/>
          </p:cNvSpPr>
          <p:nvPr>
            <p:ph type="sldNum" sz="quarter" idx="12"/>
          </p:nvPr>
        </p:nvSpPr>
        <p:spPr/>
        <p:txBody>
          <a:bodyPr/>
          <a:lstStyle>
            <a:lvl1pPr>
              <a:defRPr/>
            </a:lvl1pPr>
          </a:lstStyle>
          <a:p>
            <a:pPr>
              <a:defRPr/>
            </a:pPr>
            <a:fld id="{435074FB-C23C-AA4D-85E8-7F2FC44BA347}" type="slidenum">
              <a:rPr lang="en-US"/>
              <a:pPr>
                <a:defRPr/>
              </a:pPr>
              <a:t>‹#›</a:t>
            </a:fld>
            <a:endParaRPr lang="en-US"/>
          </a:p>
        </p:txBody>
      </p:sp>
    </p:spTree>
    <p:extLst>
      <p:ext uri="{BB962C8B-B14F-4D97-AF65-F5344CB8AC3E}">
        <p14:creationId xmlns="" xmlns:p14="http://schemas.microsoft.com/office/powerpoint/2010/main" val="348623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3"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4" name="Slide Number Placeholder 21"/>
          <p:cNvSpPr>
            <a:spLocks noGrp="1"/>
          </p:cNvSpPr>
          <p:nvPr>
            <p:ph type="sldNum" sz="quarter" idx="12"/>
          </p:nvPr>
        </p:nvSpPr>
        <p:spPr/>
        <p:txBody>
          <a:bodyPr/>
          <a:lstStyle>
            <a:lvl1pPr>
              <a:defRPr/>
            </a:lvl1pPr>
          </a:lstStyle>
          <a:p>
            <a:pPr>
              <a:defRPr/>
            </a:pPr>
            <a:fld id="{A98B958A-99B9-EE4F-9B03-A143376C69DB}" type="slidenum">
              <a:rPr lang="en-US"/>
              <a:pPr>
                <a:defRPr/>
              </a:pPr>
              <a:t>‹#›</a:t>
            </a:fld>
            <a:endParaRPr lang="en-US"/>
          </a:p>
        </p:txBody>
      </p:sp>
    </p:spTree>
    <p:extLst>
      <p:ext uri="{BB962C8B-B14F-4D97-AF65-F5344CB8AC3E}">
        <p14:creationId xmlns="" xmlns:p14="http://schemas.microsoft.com/office/powerpoint/2010/main" val="378138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6"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7" name="Slide Number Placeholder 21"/>
          <p:cNvSpPr>
            <a:spLocks noGrp="1"/>
          </p:cNvSpPr>
          <p:nvPr>
            <p:ph type="sldNum" sz="quarter" idx="12"/>
          </p:nvPr>
        </p:nvSpPr>
        <p:spPr/>
        <p:txBody>
          <a:bodyPr/>
          <a:lstStyle>
            <a:lvl1pPr>
              <a:defRPr/>
            </a:lvl1pPr>
          </a:lstStyle>
          <a:p>
            <a:pPr>
              <a:defRPr/>
            </a:pPr>
            <a:fld id="{C272207B-9E1C-0A46-9B34-5ADF0369EC41}" type="slidenum">
              <a:rPr lang="en-US"/>
              <a:pPr>
                <a:defRPr/>
              </a:pPr>
              <a:t>‹#›</a:t>
            </a:fld>
            <a:endParaRPr lang="en-US"/>
          </a:p>
        </p:txBody>
      </p:sp>
    </p:spTree>
    <p:extLst>
      <p:ext uri="{BB962C8B-B14F-4D97-AF65-F5344CB8AC3E}">
        <p14:creationId xmlns="" xmlns:p14="http://schemas.microsoft.com/office/powerpoint/2010/main" val="394622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r>
              <a:rPr lang="el-GR"/>
              <a:t>Αναπληρώσεις</a:t>
            </a:r>
            <a:endParaRPr lang="en-US"/>
          </a:p>
        </p:txBody>
      </p:sp>
      <p:sp>
        <p:nvSpPr>
          <p:cNvPr id="6" name="Footer Placeholder 9"/>
          <p:cNvSpPr>
            <a:spLocks noGrp="1"/>
          </p:cNvSpPr>
          <p:nvPr>
            <p:ph type="ftr" sz="quarter" idx="11"/>
          </p:nvPr>
        </p:nvSpPr>
        <p:spPr/>
        <p:txBody>
          <a:bodyPr/>
          <a:lstStyle>
            <a:lvl1pPr>
              <a:defRPr/>
            </a:lvl1pPr>
          </a:lstStyle>
          <a:p>
            <a:pPr>
              <a:defRPr/>
            </a:pPr>
            <a:r>
              <a:rPr lang="el-GR"/>
              <a:t>Διαλέξεις 12&amp;13 - Δ΄ Εξάμηνο, 2011                             Π.Κουσούλης, ΤΜΣ</a:t>
            </a:r>
            <a:endParaRPr lang="en-US"/>
          </a:p>
        </p:txBody>
      </p:sp>
      <p:sp>
        <p:nvSpPr>
          <p:cNvPr id="7" name="Slide Number Placeholder 21"/>
          <p:cNvSpPr>
            <a:spLocks noGrp="1"/>
          </p:cNvSpPr>
          <p:nvPr>
            <p:ph type="sldNum" sz="quarter" idx="12"/>
          </p:nvPr>
        </p:nvSpPr>
        <p:spPr/>
        <p:txBody>
          <a:bodyPr/>
          <a:lstStyle>
            <a:lvl1pPr>
              <a:defRPr/>
            </a:lvl1pPr>
          </a:lstStyle>
          <a:p>
            <a:pPr>
              <a:defRPr/>
            </a:pPr>
            <a:fld id="{49520A44-526E-9840-802B-AE8A4736C63E}" type="slidenum">
              <a:rPr lang="en-US"/>
              <a:pPr>
                <a:defRPr/>
              </a:pPr>
              <a:t>‹#›</a:t>
            </a:fld>
            <a:endParaRPr lang="en-US"/>
          </a:p>
        </p:txBody>
      </p:sp>
    </p:spTree>
    <p:extLst>
      <p:ext uri="{BB962C8B-B14F-4D97-AF65-F5344CB8AC3E}">
        <p14:creationId xmlns="" xmlns:p14="http://schemas.microsoft.com/office/powerpoint/2010/main" val="269212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algn="l">
              <a:defRPr sz="1200">
                <a:solidFill>
                  <a:schemeClr val="tx2"/>
                </a:solidFill>
                <a:cs typeface="+mn-cs"/>
              </a:defRPr>
            </a:lvl1pPr>
          </a:lstStyle>
          <a:p>
            <a:pPr>
              <a:defRPr/>
            </a:pPr>
            <a:r>
              <a:rPr lang="el-GR"/>
              <a:t>Αναπληρώσεις</a:t>
            </a: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cs typeface="+mn-cs"/>
              </a:defRPr>
            </a:lvl1pPr>
          </a:lstStyle>
          <a:p>
            <a:pPr>
              <a:defRPr/>
            </a:pPr>
            <a:r>
              <a:rPr lang="el-GR"/>
              <a:t>Διαλέξεις 12&amp;13 - Δ΄ Εξάμηνο, 2011                             Π.Κουσούλης, ΤΜΣ</a:t>
            </a: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defRPr sz="1600">
                <a:solidFill>
                  <a:schemeClr val="tx2"/>
                </a:solidFill>
                <a:cs typeface="+mn-cs"/>
              </a:defRPr>
            </a:lvl1pPr>
          </a:lstStyle>
          <a:p>
            <a:pPr>
              <a:defRPr/>
            </a:pPr>
            <a:fld id="{F9778A43-5C0E-6B43-8482-7269C37F2EC9}"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879" r:id="rId1"/>
    <p:sldLayoutId id="2147484871" r:id="rId2"/>
    <p:sldLayoutId id="2147484880" r:id="rId3"/>
    <p:sldLayoutId id="2147484872" r:id="rId4"/>
    <p:sldLayoutId id="2147484881" r:id="rId5"/>
    <p:sldLayoutId id="2147484873" r:id="rId6"/>
    <p:sldLayoutId id="2147484874" r:id="rId7"/>
    <p:sldLayoutId id="2147484875" r:id="rId8"/>
    <p:sldLayoutId id="2147484876" r:id="rId9"/>
    <p:sldLayoutId id="2147484877" r:id="rId10"/>
    <p:sldLayoutId id="2147484878" r:id="rId11"/>
    <p:sldLayoutId id="2147484885" r:id="rId12"/>
    <p:sldLayoutId id="2147484886" r:id="rId13"/>
    <p:sldLayoutId id="2147484887" r:id="rId14"/>
    <p:sldLayoutId id="2147484888" r:id="rId15"/>
  </p:sldLayoutIdLst>
  <p:hf sldNum="0"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ＭＳ Ｐゴシック" charset="0"/>
          <a:cs typeface="ＭＳ Ｐゴシック" charset="0"/>
        </a:defRPr>
      </a:lvl1pPr>
      <a:lvl2pPr algn="l" rtl="0" eaLnBrk="0" fontAlgn="base" hangingPunct="0">
        <a:spcBef>
          <a:spcPct val="0"/>
        </a:spcBef>
        <a:spcAft>
          <a:spcPct val="0"/>
        </a:spcAft>
        <a:defRPr sz="4200">
          <a:solidFill>
            <a:srgbClr val="F9F9F9"/>
          </a:solidFill>
          <a:latin typeface="Constantia" pitchFamily="18" charset="0"/>
          <a:ea typeface="ＭＳ Ｐゴシック" charset="0"/>
          <a:cs typeface="ＭＳ Ｐゴシック" charset="0"/>
        </a:defRPr>
      </a:lvl2pPr>
      <a:lvl3pPr algn="l" rtl="0" eaLnBrk="0" fontAlgn="base" hangingPunct="0">
        <a:spcBef>
          <a:spcPct val="0"/>
        </a:spcBef>
        <a:spcAft>
          <a:spcPct val="0"/>
        </a:spcAft>
        <a:defRPr sz="4200">
          <a:solidFill>
            <a:srgbClr val="F9F9F9"/>
          </a:solidFill>
          <a:latin typeface="Constantia" pitchFamily="18" charset="0"/>
          <a:ea typeface="ＭＳ Ｐゴシック" charset="0"/>
          <a:cs typeface="ＭＳ Ｐゴシック" charset="0"/>
        </a:defRPr>
      </a:lvl3pPr>
      <a:lvl4pPr algn="l" rtl="0" eaLnBrk="0" fontAlgn="base" hangingPunct="0">
        <a:spcBef>
          <a:spcPct val="0"/>
        </a:spcBef>
        <a:spcAft>
          <a:spcPct val="0"/>
        </a:spcAft>
        <a:defRPr sz="4200">
          <a:solidFill>
            <a:srgbClr val="F9F9F9"/>
          </a:solidFill>
          <a:latin typeface="Constantia" pitchFamily="18" charset="0"/>
          <a:ea typeface="ＭＳ Ｐゴシック" charset="0"/>
          <a:cs typeface="ＭＳ Ｐゴシック" charset="0"/>
        </a:defRPr>
      </a:lvl4pPr>
      <a:lvl5pPr algn="l" rtl="0" eaLnBrk="0" fontAlgn="base" hangingPunct="0">
        <a:spcBef>
          <a:spcPct val="0"/>
        </a:spcBef>
        <a:spcAft>
          <a:spcPct val="0"/>
        </a:spcAft>
        <a:defRPr sz="4200">
          <a:solidFill>
            <a:srgbClr val="F9F9F9"/>
          </a:solidFill>
          <a:latin typeface="Constantia" pitchFamily="18" charset="0"/>
          <a:ea typeface="ＭＳ Ｐゴシック" charset="0"/>
          <a:cs typeface="ＭＳ Ｐゴシック"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charset="0"/>
        <a:buChar char=""/>
        <a:defRPr sz="2600" kern="1200">
          <a:solidFill>
            <a:schemeClr val="tx1"/>
          </a:solidFill>
          <a:latin typeface="+mn-lt"/>
          <a:ea typeface="ＭＳ Ｐゴシック" charset="0"/>
          <a:cs typeface="ＭＳ Ｐゴシック" charset="0"/>
        </a:defRPr>
      </a:lvl1pPr>
      <a:lvl2pPr marL="639763" indent="-273050" algn="l" rtl="0" eaLnBrk="0" fontAlgn="base" hangingPunct="0">
        <a:spcBef>
          <a:spcPts val="300"/>
        </a:spcBef>
        <a:spcAft>
          <a:spcPct val="0"/>
        </a:spcAft>
        <a:buClr>
          <a:srgbClr val="D6903D"/>
        </a:buClr>
        <a:buSzPct val="85000"/>
        <a:buFont typeface="Wingdings 2" charset="0"/>
        <a:buChar char=""/>
        <a:defRPr sz="2400" kern="1200">
          <a:solidFill>
            <a:schemeClr val="tx2"/>
          </a:solidFill>
          <a:latin typeface="+mn-lt"/>
          <a:ea typeface="ＭＳ Ｐゴシック" charset="0"/>
          <a:cs typeface="+mn-cs"/>
        </a:defRPr>
      </a:lvl2pPr>
      <a:lvl3pPr marL="1004888" indent="-228600" algn="l" rtl="0" eaLnBrk="0" fontAlgn="base" hangingPunct="0">
        <a:spcBef>
          <a:spcPts val="300"/>
        </a:spcBef>
        <a:spcAft>
          <a:spcPct val="0"/>
        </a:spcAft>
        <a:buClr>
          <a:srgbClr val="B37732"/>
        </a:buClr>
        <a:buSzPct val="85000"/>
        <a:buFont typeface="Wingdings 2" charset="0"/>
        <a:buChar char=""/>
        <a:defRPr sz="2100" kern="1200">
          <a:solidFill>
            <a:schemeClr val="tx1"/>
          </a:solidFill>
          <a:latin typeface="+mn-lt"/>
          <a:ea typeface="ＭＳ Ｐゴシック" charset="0"/>
          <a:cs typeface="+mn-cs"/>
        </a:defRPr>
      </a:lvl3pPr>
      <a:lvl4pPr marL="1279525" indent="-228600" algn="l" rtl="0" eaLnBrk="0" fontAlgn="base" hangingPunct="0">
        <a:spcBef>
          <a:spcPts val="300"/>
        </a:spcBef>
        <a:spcAft>
          <a:spcPct val="0"/>
        </a:spcAft>
        <a:buClr>
          <a:srgbClr val="D6903D"/>
        </a:buClr>
        <a:buSzPct val="85000"/>
        <a:buFont typeface="Wingdings 2" charset="0"/>
        <a:buChar char=""/>
        <a:defRPr sz="1900" kern="1200">
          <a:solidFill>
            <a:schemeClr val="tx1"/>
          </a:solidFill>
          <a:latin typeface="+mn-lt"/>
          <a:ea typeface="ＭＳ Ｐゴシック" charset="0"/>
          <a:cs typeface="+mn-cs"/>
        </a:defRPr>
      </a:lvl4pPr>
      <a:lvl5pPr marL="1554163" indent="-228600" algn="l" rtl="0" eaLnBrk="0" fontAlgn="base" hangingPunct="0">
        <a:spcBef>
          <a:spcPts val="338"/>
        </a:spcBef>
        <a:spcAft>
          <a:spcPct val="0"/>
        </a:spcAft>
        <a:buClr>
          <a:srgbClr val="D6903D"/>
        </a:buClr>
        <a:buSzPct val="85000"/>
        <a:buFont typeface="Wingdings 2" charset="0"/>
        <a:buChar char=""/>
        <a:defRPr sz="1600" kern="1200">
          <a:solidFill>
            <a:schemeClr val="tx1"/>
          </a:solidFill>
          <a:latin typeface="+mn-lt"/>
          <a:ea typeface="ＭＳ Ｐゴシック" charset="0"/>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l-GR" smtClean="0"/>
              <a:t>Αναπληρώσεις</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smtClean="0"/>
              <a:t>Διαλέξεις 12&amp;13 - Δ΄ Εξάμηνο, 2011                             Π.Κουσούλης, ΤΜΣ</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778A43-5C0E-6B43-8482-7269C37F2EC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890" r:id="rId1"/>
    <p:sldLayoutId id="2147484891" r:id="rId2"/>
    <p:sldLayoutId id="2147484892" r:id="rId3"/>
    <p:sldLayoutId id="2147484893" r:id="rId4"/>
    <p:sldLayoutId id="2147484894" r:id="rId5"/>
    <p:sldLayoutId id="2147484895" r:id="rId6"/>
    <p:sldLayoutId id="2147484896" r:id="rId7"/>
    <p:sldLayoutId id="2147484897" r:id="rId8"/>
    <p:sldLayoutId id="2147484898" r:id="rId9"/>
    <p:sldLayoutId id="2147484899" r:id="rId10"/>
    <p:sldLayoutId id="214748490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484784"/>
            <a:ext cx="7772400" cy="1470025"/>
          </a:xfrm>
        </p:spPr>
        <p:txBody>
          <a:bodyPr>
            <a:normAutofit/>
          </a:bodyPr>
          <a:lstStyle/>
          <a:p>
            <a:r>
              <a:rPr lang="el-GR" b="1" dirty="0" smtClean="0"/>
              <a:t>Αιγυπτιακή Αρχαιολογία 1: Τα μεγάλα βασίλεια</a:t>
            </a:r>
            <a:endParaRPr lang="el-GR" b="1" dirty="0"/>
          </a:p>
        </p:txBody>
      </p:sp>
      <p:sp>
        <p:nvSpPr>
          <p:cNvPr id="3" name="Υπότιτλος 2"/>
          <p:cNvSpPr>
            <a:spLocks noGrp="1"/>
          </p:cNvSpPr>
          <p:nvPr>
            <p:ph type="subTitle" idx="1"/>
          </p:nvPr>
        </p:nvSpPr>
        <p:spPr>
          <a:xfrm>
            <a:off x="395536" y="3068960"/>
            <a:ext cx="8496944" cy="2160240"/>
          </a:xfrm>
        </p:spPr>
        <p:txBody>
          <a:bodyPr>
            <a:noAutofit/>
          </a:bodyPr>
          <a:lstStyle/>
          <a:p>
            <a:r>
              <a:rPr lang="el-GR" sz="2800" b="1" dirty="0" smtClean="0">
                <a:solidFill>
                  <a:schemeClr val="tx1"/>
                </a:solidFill>
                <a:latin typeface="+mj-lt"/>
              </a:rPr>
              <a:t>Ενότητα </a:t>
            </a:r>
            <a:r>
              <a:rPr lang="en-US" sz="2800" b="1" smtClean="0">
                <a:solidFill>
                  <a:schemeClr val="tx1"/>
                </a:solidFill>
                <a:latin typeface="+mj-lt"/>
              </a:rPr>
              <a:t>9</a:t>
            </a:r>
            <a:r>
              <a:rPr lang="el-GR" sz="2800" b="1" smtClean="0">
                <a:solidFill>
                  <a:schemeClr val="tx1"/>
                </a:solidFill>
                <a:latin typeface="+mj-lt"/>
              </a:rPr>
              <a:t>:</a:t>
            </a:r>
            <a:r>
              <a:rPr lang="en-US" sz="2800" dirty="0" smtClean="0">
                <a:solidFill>
                  <a:schemeClr val="tx1"/>
                </a:solidFill>
                <a:latin typeface="+mj-lt"/>
              </a:rPr>
              <a:t> </a:t>
            </a:r>
            <a:r>
              <a:rPr lang="el-GR" sz="2800" dirty="0" smtClean="0">
                <a:solidFill>
                  <a:schemeClr val="tx1"/>
                </a:solidFill>
                <a:latin typeface="+mj-lt"/>
              </a:rPr>
              <a:t>Αίγυπτος και αλλοεθνείς</a:t>
            </a:r>
            <a:endParaRPr lang="el-GR" altLang="el-GR" sz="2800" dirty="0" smtClean="0">
              <a:solidFill>
                <a:schemeClr val="tx1"/>
              </a:solidFill>
              <a:latin typeface="+mj-lt"/>
              <a:ea typeface="ＭＳ Ｐゴシック" pitchFamily="34" charset="-128"/>
            </a:endParaRPr>
          </a:p>
          <a:p>
            <a:endParaRPr lang="el-GR" sz="2000" dirty="0" smtClean="0">
              <a:solidFill>
                <a:schemeClr val="tx1"/>
              </a:solidFill>
            </a:endParaRPr>
          </a:p>
          <a:p>
            <a:r>
              <a:rPr lang="el-GR" sz="2800" dirty="0" smtClean="0">
                <a:solidFill>
                  <a:schemeClr val="tx1"/>
                </a:solidFill>
              </a:rPr>
              <a:t>Παναγιώτης </a:t>
            </a:r>
            <a:r>
              <a:rPr lang="el-GR" sz="2800" dirty="0" err="1" smtClean="0">
                <a:solidFill>
                  <a:schemeClr val="tx1"/>
                </a:solidFill>
              </a:rPr>
              <a:t>Κουσούλης</a:t>
            </a:r>
            <a:endParaRPr lang="el-GR" sz="2800" dirty="0" smtClean="0">
              <a:solidFill>
                <a:schemeClr val="tx1"/>
              </a:solidFill>
            </a:endParaRPr>
          </a:p>
          <a:p>
            <a:r>
              <a:rPr lang="el-GR" sz="2800" dirty="0" smtClean="0">
                <a:solidFill>
                  <a:schemeClr val="tx1"/>
                </a:solidFill>
              </a:rPr>
              <a:t>Τμήμα Μεσογειακών Σπουδών</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1547813"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539750" y="404813"/>
            <a:ext cx="862013" cy="862012"/>
          </a:xfrm>
          <a:prstGeom prst="rect">
            <a:avLst/>
          </a:prstGeom>
          <a:noFill/>
          <a:ln w="9525">
            <a:noFill/>
            <a:miter lim="800000"/>
            <a:headEnd/>
            <a:tailEnd/>
          </a:ln>
        </p:spPr>
      </p:pic>
      <p:sp>
        <p:nvSpPr>
          <p:cNvPr id="8" name="Rectangle 8"/>
          <p:cNvSpPr>
            <a:spLocks noChangeArrowheads="1"/>
          </p:cNvSpPr>
          <p:nvPr/>
        </p:nvSpPr>
        <p:spPr bwMode="auto">
          <a:xfrm>
            <a:off x="1547813" y="548680"/>
            <a:ext cx="3888283" cy="523220"/>
          </a:xfrm>
          <a:prstGeom prst="rect">
            <a:avLst/>
          </a:prstGeom>
          <a:noFill/>
          <a:ln w="9525">
            <a:noFill/>
            <a:miter lim="800000"/>
            <a:headEnd/>
            <a:tailEnd/>
          </a:ln>
        </p:spPr>
        <p:txBody>
          <a:bodyPr wrap="square">
            <a:spAutoFit/>
          </a:bodyPr>
          <a:lstStyle/>
          <a:p>
            <a:pPr algn="l"/>
            <a:r>
              <a:rPr lang="el-GR" altLang="el-GR" sz="2800" b="1" dirty="0" smtClean="0">
                <a:latin typeface="+mj-lt"/>
              </a:rPr>
              <a:t>Πανεπιστήμιο Αιγαίου</a:t>
            </a:r>
          </a:p>
        </p:txBody>
      </p:sp>
    </p:spTree>
    <p:extLst>
      <p:ext uri="{BB962C8B-B14F-4D97-AF65-F5344CB8AC3E}">
        <p14:creationId xmlns:p14="http://schemas.microsoft.com/office/powerpoint/2010/main" xmlns="" val="63169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10" name="Rectangle 6"/>
          <p:cNvSpPr txBox="1">
            <a:spLocks noChangeArrowheads="1"/>
          </p:cNvSpPr>
          <p:nvPr/>
        </p:nvSpPr>
        <p:spPr>
          <a:xfrm>
            <a:off x="34925" y="4437063"/>
            <a:ext cx="4176713" cy="576262"/>
          </a:xfrm>
          <a:prstGeom prst="rect">
            <a:avLst/>
          </a:prstGeom>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lgn="ctr">
              <a:spcBef>
                <a:spcPts val="600"/>
              </a:spcBef>
              <a:buClr>
                <a:schemeClr val="accent2"/>
              </a:buClr>
              <a:buSzPct val="85000"/>
              <a:buFont typeface="Wingdings 2" charset="0"/>
              <a:buNone/>
            </a:pPr>
            <a:r>
              <a:rPr lang="el-GR" sz="1400">
                <a:latin typeface="Book Antiqua" charset="0"/>
              </a:rPr>
              <a:t>Λίθινο αγγείο, τάφος Κχασεκεμούι Ιεράκων Πόλη, 2</a:t>
            </a:r>
            <a:r>
              <a:rPr lang="el-GR" sz="1400" baseline="30000">
                <a:latin typeface="Book Antiqua" charset="0"/>
              </a:rPr>
              <a:t>η</a:t>
            </a:r>
            <a:r>
              <a:rPr lang="el-GR" sz="1400">
                <a:latin typeface="Book Antiqua" charset="0"/>
              </a:rPr>
              <a:t> Δυναστεία (περ. 2900π.Χ.) </a:t>
            </a:r>
            <a:endParaRPr lang="nl-NL" sz="1800">
              <a:latin typeface="Book Antiqua" charset="0"/>
            </a:endParaRPr>
          </a:p>
        </p:txBody>
      </p:sp>
      <p:pic>
        <p:nvPicPr>
          <p:cNvPr id="16" name="Picture 5" descr="AT"/>
          <p:cNvPicPr>
            <a:picLocks noChangeAspect="1" noChangeArrowheads="1"/>
          </p:cNvPicPr>
          <p:nvPr/>
        </p:nvPicPr>
        <p:blipFill>
          <a:blip r:embed="rId2" cstate="print"/>
          <a:srcRect/>
          <a:stretch>
            <a:fillRect/>
          </a:stretch>
        </p:blipFill>
        <p:spPr bwMode="auto">
          <a:xfrm>
            <a:off x="35496" y="476672"/>
            <a:ext cx="4283968" cy="4027813"/>
          </a:xfrm>
          <a:prstGeom prst="rect">
            <a:avLst/>
          </a:prstGeom>
          <a:noFill/>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6" descr="den31b"/>
          <p:cNvPicPr>
            <a:picLocks noChangeAspect="1" noChangeArrowheads="1"/>
          </p:cNvPicPr>
          <p:nvPr/>
        </p:nvPicPr>
        <p:blipFill>
          <a:blip r:embed="rId3" cstate="print">
            <a:lum contrast="30000"/>
          </a:blip>
          <a:srcRect/>
          <a:stretch>
            <a:fillRect/>
          </a:stretch>
        </p:blipFill>
        <p:spPr bwMode="auto">
          <a:xfrm rot="21540000">
            <a:off x="4031517" y="478474"/>
            <a:ext cx="5076825" cy="4130675"/>
          </a:xfrm>
          <a:prstGeom prst="rect">
            <a:avLst/>
          </a:prstGeom>
          <a:ln>
            <a:noFill/>
          </a:ln>
          <a:effectLst>
            <a:softEdge rad="112500"/>
          </a:effectLst>
        </p:spPr>
      </p:pic>
      <p:sp>
        <p:nvSpPr>
          <p:cNvPr id="57354" name="Ορθογώνιο 2"/>
          <p:cNvSpPr>
            <a:spLocks noChangeArrowheads="1"/>
          </p:cNvSpPr>
          <p:nvPr/>
        </p:nvSpPr>
        <p:spPr bwMode="auto">
          <a:xfrm>
            <a:off x="4495800" y="5229225"/>
            <a:ext cx="4572000"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spcBef>
                <a:spcPts val="600"/>
              </a:spcBef>
              <a:buClr>
                <a:schemeClr val="accent2"/>
              </a:buClr>
              <a:buSzPct val="85000"/>
              <a:buFont typeface="Wingdings 2" charset="0"/>
              <a:buNone/>
            </a:pPr>
            <a:r>
              <a:rPr lang="el-GR" sz="2800" b="1">
                <a:solidFill>
                  <a:srgbClr val="FF0000"/>
                </a:solidFill>
                <a:latin typeface="Book Antiqua" charset="0"/>
              </a:rPr>
              <a:t>«</a:t>
            </a:r>
            <a:r>
              <a:rPr lang="el-GR" sz="2400" b="1">
                <a:solidFill>
                  <a:srgbClr val="FF0000"/>
                </a:solidFill>
                <a:latin typeface="Book Antiqua" charset="0"/>
              </a:rPr>
              <a:t>Η πρώτη φορά εξόντωσης των Ασιατών»</a:t>
            </a:r>
            <a:r>
              <a:rPr lang="el-GR" sz="2400" b="1">
                <a:latin typeface="Book Antiqua" charset="0"/>
              </a:rPr>
              <a:t> </a:t>
            </a:r>
            <a:r>
              <a:rPr lang="el-GR" sz="1400" b="1">
                <a:latin typeface="Book Antiqua" charset="0"/>
              </a:rPr>
              <a:t> </a:t>
            </a:r>
            <a:endParaRPr lang="nl-NL" sz="1400" b="1">
              <a:latin typeface="Book Antiqua" charset="0"/>
            </a:endParaRPr>
          </a:p>
        </p:txBody>
      </p:sp>
      <p:sp>
        <p:nvSpPr>
          <p:cNvPr id="19" name="Rectangle 6"/>
          <p:cNvSpPr txBox="1">
            <a:spLocks noChangeArrowheads="1"/>
          </p:cNvSpPr>
          <p:nvPr/>
        </p:nvSpPr>
        <p:spPr>
          <a:xfrm>
            <a:off x="4643438" y="4437063"/>
            <a:ext cx="4176712" cy="576262"/>
          </a:xfrm>
          <a:prstGeom prst="rect">
            <a:avLst/>
          </a:prstGeom>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lgn="ctr">
              <a:buClr>
                <a:schemeClr val="accent2"/>
              </a:buClr>
              <a:buSzPct val="85000"/>
              <a:buFont typeface="Wingdings 2" charset="0"/>
              <a:buNone/>
            </a:pPr>
            <a:r>
              <a:rPr lang="el-GR" sz="1400">
                <a:latin typeface="Book Antiqua" charset="0"/>
              </a:rPr>
              <a:t>Λίθινη ετικέτα, Άβυδος, τάφος του Ντεν, </a:t>
            </a:r>
          </a:p>
          <a:p>
            <a:pPr marL="342900" indent="-342900" algn="ctr">
              <a:buClr>
                <a:schemeClr val="accent2"/>
              </a:buClr>
              <a:buSzPct val="85000"/>
              <a:buFont typeface="Wingdings 2" charset="0"/>
              <a:buNone/>
            </a:pPr>
            <a:r>
              <a:rPr lang="el-GR" sz="1400">
                <a:latin typeface="Book Antiqua" charset="0"/>
              </a:rPr>
              <a:t>1</a:t>
            </a:r>
            <a:r>
              <a:rPr lang="el-GR" sz="1400" baseline="30000">
                <a:latin typeface="Book Antiqua" charset="0"/>
              </a:rPr>
              <a:t>η</a:t>
            </a:r>
            <a:r>
              <a:rPr lang="el-GR" sz="1400">
                <a:latin typeface="Book Antiqua" charset="0"/>
              </a:rPr>
              <a:t> Δυναστεία (περ. 3000 π.Χ.) </a:t>
            </a:r>
            <a:endParaRPr lang="nl-NL" sz="1800">
              <a:latin typeface="Book Antiqua" charset="0"/>
            </a:endParaRPr>
          </a:p>
        </p:txBody>
      </p:sp>
      <p:sp>
        <p:nvSpPr>
          <p:cNvPr id="57356" name="Rectangle 6"/>
          <p:cNvSpPr txBox="1">
            <a:spLocks noChangeArrowheads="1"/>
          </p:cNvSpPr>
          <p:nvPr/>
        </p:nvSpPr>
        <p:spPr bwMode="auto">
          <a:xfrm>
            <a:off x="107950" y="5216525"/>
            <a:ext cx="43561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buClr>
                <a:schemeClr val="accent2"/>
              </a:buClr>
              <a:buSzPct val="85000"/>
              <a:buFont typeface="Wingdings 2" charset="0"/>
              <a:buNone/>
            </a:pPr>
            <a:r>
              <a:rPr lang="el-GR" sz="2800" b="1" dirty="0">
                <a:solidFill>
                  <a:srgbClr val="FF0000"/>
                </a:solidFill>
                <a:latin typeface="Book Antiqua" charset="0"/>
              </a:rPr>
              <a:t>«</a:t>
            </a:r>
            <a:r>
              <a:rPr lang="el-GR" sz="2400" b="1" dirty="0">
                <a:solidFill>
                  <a:srgbClr val="FF0000"/>
                </a:solidFill>
                <a:latin typeface="Book Antiqua" charset="0"/>
              </a:rPr>
              <a:t>Το έτος πολέμου με τους</a:t>
            </a:r>
          </a:p>
          <a:p>
            <a:pPr algn="ctr">
              <a:buClr>
                <a:schemeClr val="accent2"/>
              </a:buClr>
              <a:buSzPct val="85000"/>
              <a:buFont typeface="Wingdings 2" charset="0"/>
              <a:buNone/>
            </a:pPr>
            <a:r>
              <a:rPr lang="el-GR" sz="2400" b="1" dirty="0">
                <a:solidFill>
                  <a:srgbClr val="FF0000"/>
                </a:solidFill>
                <a:latin typeface="Book Antiqua" charset="0"/>
              </a:rPr>
              <a:t>Βόρειους»</a:t>
            </a:r>
            <a:r>
              <a:rPr lang="el-GR" sz="2400" b="1" dirty="0">
                <a:latin typeface="Book Antiqua" charset="0"/>
              </a:rPr>
              <a:t> </a:t>
            </a:r>
            <a:r>
              <a:rPr lang="el-GR" sz="1400" b="1" dirty="0">
                <a:latin typeface="Book Antiqua" charset="0"/>
              </a:rPr>
              <a:t> </a:t>
            </a:r>
            <a:endParaRPr lang="nl-NL" sz="1400" b="1" dirty="0">
              <a:latin typeface="Book Antiqua" charset="0"/>
            </a:endParaRPr>
          </a:p>
        </p:txBody>
      </p:sp>
    </p:spTree>
    <p:extLst>
      <p:ext uri="{BB962C8B-B14F-4D97-AF65-F5344CB8AC3E}">
        <p14:creationId xmlns="" xmlns:p14="http://schemas.microsoft.com/office/powerpoint/2010/main" val="184662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killing enemies Karnak"/>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687638" y="1890713"/>
            <a:ext cx="6456362" cy="4940300"/>
          </a:xfrm>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 name="Picture 2"/>
          <p:cNvPicPr>
            <a:picLocks noChangeArrowheads="1"/>
          </p:cNvPicPr>
          <p:nvPr/>
        </p:nvPicPr>
        <p:blipFill>
          <a:blip r:embed="rId3" cstate="print"/>
          <a:srcRect/>
          <a:stretch>
            <a:fillRect/>
          </a:stretch>
        </p:blipFill>
        <p:spPr bwMode="auto">
          <a:xfrm>
            <a:off x="0" y="-35316"/>
            <a:ext cx="3096344" cy="2618102"/>
          </a:xfrm>
          <a:prstGeom prst="rect">
            <a:avLst/>
          </a:prstGeom>
          <a:ln>
            <a:noFill/>
          </a:ln>
          <a:effectLst>
            <a:softEdge rad="112500"/>
          </a:effectLst>
        </p:spPr>
      </p:pic>
    </p:spTree>
    <p:extLst>
      <p:ext uri="{BB962C8B-B14F-4D97-AF65-F5344CB8AC3E}">
        <p14:creationId xmlns="" xmlns:p14="http://schemas.microsoft.com/office/powerpoint/2010/main" val="253239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sandlals with enemies"/>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22225" y="0"/>
            <a:ext cx="5186363" cy="68580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6866" name="Picture 4" descr="sandlals with enemies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1263" y="1125538"/>
            <a:ext cx="41148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00121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ounded enemies"/>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916238" y="188913"/>
            <a:ext cx="5903912" cy="306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5" name="Picture 3" descr="Captivessceneunknown"/>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850" y="3429000"/>
            <a:ext cx="6624638" cy="317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8793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61447" name="Line 25"/>
          <p:cNvSpPr>
            <a:spLocks noChangeShapeType="1"/>
          </p:cNvSpPr>
          <p:nvPr/>
        </p:nvSpPr>
        <p:spPr bwMode="auto">
          <a:xfrm>
            <a:off x="3419475" y="1588"/>
            <a:ext cx="1296988"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61448" name="Line 25"/>
          <p:cNvSpPr>
            <a:spLocks noChangeShapeType="1"/>
          </p:cNvSpPr>
          <p:nvPr/>
        </p:nvSpPr>
        <p:spPr bwMode="auto">
          <a:xfrm>
            <a:off x="3419475" y="1588"/>
            <a:ext cx="1223963"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10" name="Rectangle 8"/>
          <p:cNvSpPr txBox="1">
            <a:spLocks noChangeArrowheads="1"/>
          </p:cNvSpPr>
          <p:nvPr/>
        </p:nvSpPr>
        <p:spPr bwMode="auto">
          <a:xfrm>
            <a:off x="539750" y="1360609"/>
            <a:ext cx="8229600" cy="521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lgn="l" eaLnBrk="0" hangingPunct="0">
              <a:lnSpc>
                <a:spcPct val="80000"/>
              </a:lnSpc>
              <a:spcBef>
                <a:spcPct val="20000"/>
              </a:spcBef>
              <a:buFontTx/>
              <a:buChar char="•"/>
            </a:pPr>
            <a:r>
              <a:rPr lang="en-US" sz="2800" dirty="0">
                <a:latin typeface="Book Antiqua" charset="0"/>
              </a:rPr>
              <a:t>H </a:t>
            </a:r>
            <a:r>
              <a:rPr lang="el-GR" sz="2800" dirty="0" err="1">
                <a:latin typeface="Book Antiqua" charset="0"/>
              </a:rPr>
              <a:t>αποτροπαϊκή</a:t>
            </a:r>
            <a:r>
              <a:rPr lang="el-GR" sz="2800" dirty="0">
                <a:latin typeface="Book Antiqua" charset="0"/>
              </a:rPr>
              <a:t> γραμματεία αρνείται την </a:t>
            </a:r>
            <a:r>
              <a:rPr lang="en-US" sz="2800" b="1" i="1" dirty="0">
                <a:solidFill>
                  <a:srgbClr val="FF0000"/>
                </a:solidFill>
                <a:latin typeface="Book Antiqua" charset="0"/>
              </a:rPr>
              <a:t>a priori </a:t>
            </a:r>
            <a:r>
              <a:rPr lang="el-GR" sz="2800" dirty="0">
                <a:latin typeface="Book Antiqua" charset="0"/>
              </a:rPr>
              <a:t>καταδίκη του ξένου αποκλειστικά και μόνο λόγω εθνικότητας, και καταδικάζει την </a:t>
            </a:r>
            <a:r>
              <a:rPr lang="el-GR" sz="2800" dirty="0" err="1">
                <a:latin typeface="Book Antiqua" charset="0"/>
              </a:rPr>
              <a:t>αντι</a:t>
            </a:r>
            <a:r>
              <a:rPr lang="el-GR" sz="2800" dirty="0">
                <a:latin typeface="Book Antiqua" charset="0"/>
              </a:rPr>
              <a:t>-</a:t>
            </a:r>
            <a:r>
              <a:rPr lang="el-GR" sz="2800" dirty="0" err="1">
                <a:latin typeface="Book Antiqua" charset="0"/>
              </a:rPr>
              <a:t>μάατ</a:t>
            </a:r>
            <a:r>
              <a:rPr lang="el-GR" sz="2800" dirty="0">
                <a:latin typeface="Book Antiqua" charset="0"/>
              </a:rPr>
              <a:t> συμπεριφορά προς την ουράνια ή φαραωνική τάξη.</a:t>
            </a:r>
            <a:endParaRPr lang="en-US" sz="2800" dirty="0">
              <a:latin typeface="Book Antiqua" charset="0"/>
            </a:endParaRPr>
          </a:p>
          <a:p>
            <a:pPr marL="342900" indent="-342900" algn="l" eaLnBrk="0" hangingPunct="0">
              <a:lnSpc>
                <a:spcPct val="80000"/>
              </a:lnSpc>
              <a:spcBef>
                <a:spcPct val="20000"/>
              </a:spcBef>
              <a:buFontTx/>
              <a:buChar char="•"/>
            </a:pPr>
            <a:r>
              <a:rPr lang="el-GR" sz="2800" dirty="0">
                <a:latin typeface="Book Antiqua" charset="0"/>
              </a:rPr>
              <a:t>Η ιδέα αυτή υποκρύπτεται στα αποτρεπτικά κείμενα του Παλαιού Βασιλείου, αλλά γίνει ολοφάνερη στη </a:t>
            </a:r>
            <a:r>
              <a:rPr lang="el-GR" sz="2800" dirty="0" err="1">
                <a:latin typeface="Book Antiqua" charset="0"/>
              </a:rPr>
              <a:t>μαγικοθρησκευτική</a:t>
            </a:r>
            <a:r>
              <a:rPr lang="el-GR" sz="2800" dirty="0">
                <a:latin typeface="Book Antiqua" charset="0"/>
              </a:rPr>
              <a:t> γραμματεία του Νέου Βασιλείου.</a:t>
            </a:r>
            <a:endParaRPr lang="en-US" sz="2800" dirty="0">
              <a:latin typeface="Book Antiqua" charset="0"/>
            </a:endParaRPr>
          </a:p>
          <a:p>
            <a:pPr marL="342900" indent="-342900" algn="l" eaLnBrk="0" hangingPunct="0">
              <a:lnSpc>
                <a:spcPct val="80000"/>
              </a:lnSpc>
              <a:spcBef>
                <a:spcPct val="20000"/>
              </a:spcBef>
              <a:buFontTx/>
              <a:buChar char="•"/>
            </a:pPr>
            <a:r>
              <a:rPr lang="el-GR" sz="2800" dirty="0">
                <a:latin typeface="Book Antiqua" charset="0"/>
              </a:rPr>
              <a:t>Η </a:t>
            </a:r>
            <a:r>
              <a:rPr lang="el-GR" sz="2800" dirty="0" err="1">
                <a:latin typeface="Book Antiqua" charset="0"/>
              </a:rPr>
              <a:t>διαδράση</a:t>
            </a:r>
            <a:r>
              <a:rPr lang="el-GR" sz="2800" dirty="0">
                <a:latin typeface="Book Antiqua" charset="0"/>
              </a:rPr>
              <a:t> γηγενών Αιγυπτίων και αλλοεθνών στα κείμενα αυτά ενισχύεται από την αναφορά αλλά και χρήση επωδών σε ξένες διαλέκτους </a:t>
            </a:r>
            <a:r>
              <a:rPr lang="en-US" sz="2800" dirty="0">
                <a:latin typeface="Book Antiqua" charset="0"/>
              </a:rPr>
              <a:t>(</a:t>
            </a:r>
            <a:r>
              <a:rPr lang="el-GR" sz="2800" dirty="0">
                <a:latin typeface="Book Antiqua" charset="0"/>
              </a:rPr>
              <a:t>π.χ.</a:t>
            </a:r>
            <a:r>
              <a:rPr lang="en-US" sz="2800" dirty="0">
                <a:latin typeface="Book Antiqua" charset="0"/>
              </a:rPr>
              <a:t> </a:t>
            </a:r>
            <a:r>
              <a:rPr lang="en-US" sz="2800" dirty="0">
                <a:latin typeface="Transliteration" charset="0"/>
              </a:rPr>
              <a:t>m </a:t>
            </a:r>
            <a:r>
              <a:rPr lang="en-US" sz="2800" dirty="0" err="1">
                <a:latin typeface="Transliteration" charset="0"/>
              </a:rPr>
              <a:t>Dd</a:t>
            </a:r>
            <a:r>
              <a:rPr lang="en-US" sz="2800" dirty="0">
                <a:latin typeface="Transliteration" charset="0"/>
              </a:rPr>
              <a:t> </a:t>
            </a:r>
            <a:r>
              <a:rPr lang="en-US" sz="2800" dirty="0" err="1">
                <a:latin typeface="Transliteration" charset="0"/>
              </a:rPr>
              <a:t>n.f</a:t>
            </a:r>
            <a:r>
              <a:rPr lang="en-US" sz="2800" dirty="0">
                <a:latin typeface="Transliteration" charset="0"/>
              </a:rPr>
              <a:t> </a:t>
            </a:r>
            <a:r>
              <a:rPr lang="en-US" sz="2800" dirty="0" err="1">
                <a:latin typeface="Transliteration" charset="0"/>
              </a:rPr>
              <a:t>kAftw</a:t>
            </a:r>
            <a:r>
              <a:rPr lang="en-US" sz="2800" dirty="0">
                <a:latin typeface="Book Antiqua" charset="0"/>
              </a:rPr>
              <a:t> </a:t>
            </a:r>
            <a:r>
              <a:rPr lang="el-GR" sz="2800" dirty="0">
                <a:latin typeface="Book Antiqua" charset="0"/>
              </a:rPr>
              <a:t>«διάλεκτος των </a:t>
            </a:r>
            <a:r>
              <a:rPr lang="el-GR" sz="2800" dirty="0" err="1">
                <a:latin typeface="Book Antiqua" charset="0"/>
              </a:rPr>
              <a:t>Κεφτιού</a:t>
            </a:r>
            <a:r>
              <a:rPr lang="el-GR" sz="2800" dirty="0">
                <a:latin typeface="Book Antiqua" charset="0"/>
              </a:rPr>
              <a:t>»</a:t>
            </a:r>
            <a:r>
              <a:rPr lang="en-US" sz="2800" dirty="0">
                <a:latin typeface="Book Antiqua" charset="0"/>
              </a:rPr>
              <a:t>, </a:t>
            </a:r>
            <a:r>
              <a:rPr lang="en-US" sz="2800" dirty="0">
                <a:latin typeface="Transliteration" charset="0"/>
              </a:rPr>
              <a:t>m </a:t>
            </a:r>
            <a:r>
              <a:rPr lang="en-US" sz="2800" dirty="0" err="1">
                <a:latin typeface="Transliteration" charset="0"/>
              </a:rPr>
              <a:t>Dd</a:t>
            </a:r>
            <a:r>
              <a:rPr lang="en-US" sz="2800" dirty="0">
                <a:latin typeface="Transliteration" charset="0"/>
              </a:rPr>
              <a:t> n </a:t>
            </a:r>
            <a:r>
              <a:rPr lang="en-US" sz="2800" dirty="0" err="1">
                <a:latin typeface="Transliteration" charset="0"/>
              </a:rPr>
              <a:t>NHsw</a:t>
            </a:r>
            <a:r>
              <a:rPr lang="en-US" sz="2800" dirty="0">
                <a:latin typeface="Transliteration" charset="0"/>
              </a:rPr>
              <a:t> </a:t>
            </a:r>
            <a:r>
              <a:rPr lang="en-US" sz="2800" dirty="0" err="1">
                <a:latin typeface="Transliteration" charset="0"/>
              </a:rPr>
              <a:t>Iwnw</a:t>
            </a:r>
            <a:r>
              <a:rPr lang="en-US" sz="2800" dirty="0">
                <a:latin typeface="Transliteration" charset="0"/>
              </a:rPr>
              <a:t> </a:t>
            </a:r>
            <a:r>
              <a:rPr lang="en-US" sz="2800" dirty="0" err="1">
                <a:latin typeface="Transliteration" charset="0"/>
              </a:rPr>
              <a:t>tA</a:t>
            </a:r>
            <a:r>
              <a:rPr lang="en-US" sz="2800" dirty="0">
                <a:latin typeface="Transliteration" charset="0"/>
              </a:rPr>
              <a:t>-sty</a:t>
            </a:r>
            <a:r>
              <a:rPr lang="en-US" sz="2800" dirty="0">
                <a:latin typeface="Book Antiqua" charset="0"/>
              </a:rPr>
              <a:t> </a:t>
            </a:r>
            <a:r>
              <a:rPr lang="el-GR" sz="2800" dirty="0">
                <a:latin typeface="Book Antiqua" charset="0"/>
              </a:rPr>
              <a:t>«διάλεκτος των </a:t>
            </a:r>
            <a:r>
              <a:rPr lang="el-GR" sz="2800" dirty="0" err="1">
                <a:latin typeface="Book Antiqua" charset="0"/>
              </a:rPr>
              <a:t>Νούβιων</a:t>
            </a:r>
            <a:r>
              <a:rPr lang="el-GR" sz="2800" dirty="0">
                <a:latin typeface="Book Antiqua" charset="0"/>
              </a:rPr>
              <a:t>», κτλ.</a:t>
            </a:r>
            <a:r>
              <a:rPr lang="en-US" sz="2800" dirty="0">
                <a:latin typeface="Book Antiqua" charset="0"/>
              </a:rPr>
              <a:t>)</a:t>
            </a:r>
            <a:endParaRPr lang="en-US" sz="3600" dirty="0"/>
          </a:p>
        </p:txBody>
      </p:sp>
      <p:sp>
        <p:nvSpPr>
          <p:cNvPr id="6" name="Rectangle 2"/>
          <p:cNvSpPr>
            <a:spLocks noGrp="1" noChangeArrowheads="1"/>
          </p:cNvSpPr>
          <p:nvPr>
            <p:ph type="title"/>
          </p:nvPr>
        </p:nvSpPr>
        <p:spPr>
          <a:xfrm>
            <a:off x="457200" y="152400"/>
            <a:ext cx="8229600" cy="900336"/>
          </a:xfrm>
        </p:spPr>
        <p:txBody>
          <a:bodyPr>
            <a:normAutofit/>
          </a:bodyPr>
          <a:lstStyle/>
          <a:p>
            <a:pPr algn="l"/>
            <a:r>
              <a:rPr lang="el-GR" sz="3000" b="1" dirty="0">
                <a:solidFill>
                  <a:srgbClr val="FFC000"/>
                </a:solidFill>
                <a:latin typeface="Arial" charset="0"/>
              </a:rPr>
              <a:t>Αλλοεθνείς &amp; </a:t>
            </a:r>
            <a:r>
              <a:rPr lang="el-GR" sz="3000" b="1" dirty="0" smtClean="0">
                <a:solidFill>
                  <a:srgbClr val="FFC000"/>
                </a:solidFill>
                <a:latin typeface="Arial" charset="0"/>
              </a:rPr>
              <a:t>Αιγύπτιοι στη μαγική γραμματεία</a:t>
            </a:r>
            <a:endParaRPr lang="nl-NL" sz="3000" b="1" dirty="0">
              <a:solidFill>
                <a:srgbClr val="FFC000"/>
              </a:solidFill>
              <a:latin typeface="Arial" charset="0"/>
            </a:endParaRPr>
          </a:p>
        </p:txBody>
      </p:sp>
    </p:spTree>
    <p:extLst>
      <p:ext uri="{BB962C8B-B14F-4D97-AF65-F5344CB8AC3E}">
        <p14:creationId xmlns="" xmlns:p14="http://schemas.microsoft.com/office/powerpoint/2010/main" val="1414155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457200" y="152400"/>
            <a:ext cx="8229600" cy="972344"/>
          </a:xfrm>
        </p:spPr>
        <p:txBody>
          <a:bodyPr>
            <a:normAutofit fontScale="90000"/>
          </a:bodyPr>
          <a:lstStyle/>
          <a:p>
            <a:r>
              <a:rPr lang="el-GR" sz="3200" b="1" dirty="0">
                <a:solidFill>
                  <a:srgbClr val="FFC000"/>
                </a:solidFill>
                <a:latin typeface="Book Antiqua" charset="0"/>
              </a:rPr>
              <a:t>Αλλοεθνείς &amp; </a:t>
            </a:r>
            <a:r>
              <a:rPr lang="el-GR" sz="3200" b="1" dirty="0" smtClean="0">
                <a:solidFill>
                  <a:srgbClr val="FFC000"/>
                </a:solidFill>
                <a:latin typeface="Book Antiqua" charset="0"/>
              </a:rPr>
              <a:t>δαιμονικό</a:t>
            </a:r>
            <a:r>
              <a:rPr lang="en-US" sz="3200" b="1" dirty="0" smtClean="0">
                <a:solidFill>
                  <a:srgbClr val="FFC000"/>
                </a:solidFill>
                <a:latin typeface="Book Antiqua" charset="0"/>
              </a:rPr>
              <a:t>:</a:t>
            </a:r>
            <a:r>
              <a:rPr lang="en-US" sz="3200" dirty="0" smtClean="0">
                <a:solidFill>
                  <a:srgbClr val="FFC000"/>
                </a:solidFill>
                <a:latin typeface="Book Antiqua" charset="0"/>
              </a:rPr>
              <a:t> </a:t>
            </a:r>
            <a:r>
              <a:rPr lang="el-GR" sz="3200" dirty="0" smtClean="0">
                <a:solidFill>
                  <a:srgbClr val="FFC000"/>
                </a:solidFill>
                <a:latin typeface="Book Antiqua" charset="0"/>
              </a:rPr>
              <a:t>κ</a:t>
            </a:r>
            <a:r>
              <a:rPr lang="el-GR" sz="3200" b="1" dirty="0" smtClean="0">
                <a:solidFill>
                  <a:srgbClr val="FFC000"/>
                </a:solidFill>
                <a:latin typeface="Arial" charset="0"/>
              </a:rPr>
              <a:t>είμενα </a:t>
            </a:r>
            <a:r>
              <a:rPr lang="el-GR" sz="3200" b="1" dirty="0">
                <a:solidFill>
                  <a:srgbClr val="FFC000"/>
                </a:solidFill>
                <a:latin typeface="Arial" charset="0"/>
              </a:rPr>
              <a:t>χρησμού </a:t>
            </a:r>
            <a:r>
              <a:rPr lang="el-GR" sz="3200" b="1" dirty="0" smtClean="0">
                <a:solidFill>
                  <a:srgbClr val="FFC000"/>
                </a:solidFill>
                <a:latin typeface="Arial" charset="0"/>
              </a:rPr>
              <a:t/>
            </a:r>
            <a:br>
              <a:rPr lang="el-GR" sz="3200" b="1" dirty="0" smtClean="0">
                <a:solidFill>
                  <a:srgbClr val="FFC000"/>
                </a:solidFill>
                <a:latin typeface="Arial" charset="0"/>
              </a:rPr>
            </a:br>
            <a:r>
              <a:rPr lang="nl-NL" sz="3200" b="1" dirty="0" smtClean="0">
                <a:solidFill>
                  <a:srgbClr val="FFC000"/>
                </a:solidFill>
                <a:latin typeface="Arial" charset="0"/>
              </a:rPr>
              <a:t>(</a:t>
            </a:r>
            <a:r>
              <a:rPr lang="el-GR" sz="3200" b="1" dirty="0">
                <a:solidFill>
                  <a:srgbClr val="FFC000"/>
                </a:solidFill>
                <a:latin typeface="Arial" charset="0"/>
              </a:rPr>
              <a:t>π</a:t>
            </a:r>
            <a:r>
              <a:rPr lang="nl-NL" sz="3200" b="1" dirty="0">
                <a:solidFill>
                  <a:srgbClr val="FFC000"/>
                </a:solidFill>
                <a:latin typeface="Arial" charset="0"/>
              </a:rPr>
              <a:t>BM 10083)</a:t>
            </a:r>
          </a:p>
        </p:txBody>
      </p:sp>
      <p:sp>
        <p:nvSpPr>
          <p:cNvPr id="58372"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grpSp>
        <p:nvGrpSpPr>
          <p:cNvPr id="12" name="Group 29"/>
          <p:cNvGrpSpPr>
            <a:grpSpLocks/>
          </p:cNvGrpSpPr>
          <p:nvPr/>
        </p:nvGrpSpPr>
        <p:grpSpPr bwMode="auto">
          <a:xfrm>
            <a:off x="1187450" y="1412875"/>
            <a:ext cx="2232025" cy="4667250"/>
            <a:chOff x="748" y="890"/>
            <a:chExt cx="1406" cy="2940"/>
          </a:xfrm>
        </p:grpSpPr>
        <p:pic>
          <p:nvPicPr>
            <p:cNvPr id="58379" name="Picture 21" descr="OAD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48" y="890"/>
              <a:ext cx="1406" cy="29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8380" name="Rectangle 23"/>
            <p:cNvSpPr>
              <a:spLocks noChangeArrowheads="1"/>
            </p:cNvSpPr>
            <p:nvPr/>
          </p:nvSpPr>
          <p:spPr bwMode="auto">
            <a:xfrm>
              <a:off x="748" y="2024"/>
              <a:ext cx="1406" cy="544"/>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rgbClr val="7E002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spAutoFit/>
            </a:bodyPr>
            <a:lstStyle/>
            <a:p>
              <a:pPr>
                <a:spcBef>
                  <a:spcPts val="1250"/>
                </a:spcBef>
              </a:pPr>
              <a:endParaRPr lang="el-GR" sz="3600">
                <a:latin typeface="Book Antiqua" charset="0"/>
              </a:endParaRPr>
            </a:p>
          </p:txBody>
        </p:sp>
      </p:grpSp>
      <p:grpSp>
        <p:nvGrpSpPr>
          <p:cNvPr id="19" name="Group 30"/>
          <p:cNvGrpSpPr>
            <a:grpSpLocks/>
          </p:cNvGrpSpPr>
          <p:nvPr/>
        </p:nvGrpSpPr>
        <p:grpSpPr bwMode="auto">
          <a:xfrm>
            <a:off x="3419475" y="2176463"/>
            <a:ext cx="5400675" cy="3197225"/>
            <a:chOff x="2154" y="1371"/>
            <a:chExt cx="3046" cy="2014"/>
          </a:xfrm>
        </p:grpSpPr>
        <p:sp>
          <p:nvSpPr>
            <p:cNvPr id="58377" name="Rectangle 24"/>
            <p:cNvSpPr>
              <a:spLocks noChangeArrowheads="1"/>
            </p:cNvSpPr>
            <p:nvPr/>
          </p:nvSpPr>
          <p:spPr bwMode="auto">
            <a:xfrm>
              <a:off x="2880" y="1371"/>
              <a:ext cx="2320" cy="2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sz="2600">
                  <a:latin typeface="Book Antiqua" charset="0"/>
                </a:rPr>
                <a:t>	“</a:t>
              </a:r>
              <a:r>
                <a:rPr lang="el-GR" sz="2600">
                  <a:latin typeface="Book Antiqua" charset="0"/>
                </a:rPr>
                <a:t>Θα σε προφυλάξουμε από τη μαγεία του Λίβυου, τη μαγεία του Νούβιου, τη μαγεία όλων των κατοίκων της Αιγύπτου</a:t>
              </a:r>
              <a:r>
                <a:rPr lang="en-US" sz="2600">
                  <a:latin typeface="Book Antiqua" charset="0"/>
                </a:rPr>
                <a:t>” (vs. 34-36)</a:t>
              </a:r>
              <a:r>
                <a:rPr lang="en-US" sz="3000">
                  <a:latin typeface="Book Antiqua" charset="0"/>
                </a:rPr>
                <a:t> </a:t>
              </a:r>
            </a:p>
          </p:txBody>
        </p:sp>
        <p:sp>
          <p:nvSpPr>
            <p:cNvPr id="58378" name="Line 25"/>
            <p:cNvSpPr>
              <a:spLocks noChangeShapeType="1"/>
            </p:cNvSpPr>
            <p:nvPr/>
          </p:nvSpPr>
          <p:spPr bwMode="auto">
            <a:xfrm>
              <a:off x="2154" y="2296"/>
              <a:ext cx="817"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grpSp>
    </p:spTree>
    <p:extLst>
      <p:ext uri="{BB962C8B-B14F-4D97-AF65-F5344CB8AC3E}">
        <p14:creationId xmlns="" xmlns:p14="http://schemas.microsoft.com/office/powerpoint/2010/main" val="3605485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457200" y="152400"/>
            <a:ext cx="8229600" cy="828328"/>
          </a:xfrm>
        </p:spPr>
        <p:txBody>
          <a:bodyPr>
            <a:normAutofit/>
          </a:bodyPr>
          <a:lstStyle/>
          <a:p>
            <a:pPr algn="l" eaLnBrk="1" hangingPunct="1"/>
            <a:r>
              <a:rPr lang="el-GR" sz="3600" b="1" dirty="0">
                <a:solidFill>
                  <a:srgbClr val="FFC000"/>
                </a:solidFill>
                <a:latin typeface="Book Antiqua" charset="0"/>
              </a:rPr>
              <a:t>Αλλοεθνείς &amp; δαιμονικό </a:t>
            </a:r>
            <a:r>
              <a:rPr lang="nl-NL" sz="3600" b="1" dirty="0">
                <a:solidFill>
                  <a:srgbClr val="FFC000"/>
                </a:solidFill>
                <a:latin typeface="Book Antiqua" charset="0"/>
              </a:rPr>
              <a:t>(</a:t>
            </a:r>
            <a:r>
              <a:rPr lang="nl-NL" sz="3600" b="1" dirty="0" err="1">
                <a:solidFill>
                  <a:srgbClr val="FFC000"/>
                </a:solidFill>
                <a:latin typeface="Book Antiqua" charset="0"/>
              </a:rPr>
              <a:t>pBM</a:t>
            </a:r>
            <a:r>
              <a:rPr lang="nl-NL" sz="3600" b="1" dirty="0">
                <a:solidFill>
                  <a:srgbClr val="FFC000"/>
                </a:solidFill>
                <a:latin typeface="Book Antiqua" charset="0"/>
              </a:rPr>
              <a:t> 10188)</a:t>
            </a:r>
            <a:r>
              <a:rPr lang="nl-NL" sz="3600" dirty="0">
                <a:latin typeface="Book Antiqua" charset="0"/>
              </a:rPr>
              <a:t> </a:t>
            </a:r>
            <a:endParaRPr lang="en-US" sz="3600" dirty="0">
              <a:latin typeface="Book Antiqua" charset="0"/>
            </a:endParaRPr>
          </a:p>
        </p:txBody>
      </p:sp>
      <p:sp>
        <p:nvSpPr>
          <p:cNvPr id="59396"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pic>
        <p:nvPicPr>
          <p:cNvPr id="9" name="Picture 29" descr="AB1"/>
          <p:cNvPicPr>
            <a:picLocks noGrp="1" noChangeAspect="1" noChangeArrowheads="1"/>
          </p:cNvPicPr>
          <p:nvPr>
            <p:ph idx="1"/>
          </p:nvPr>
        </p:nvPicPr>
        <p:blipFill>
          <a:blip r:embed="rId2" cstate="email">
            <a:clrChange>
              <a:clrFrom>
                <a:srgbClr val="FFFFFF"/>
              </a:clrFrom>
              <a:clrTo>
                <a:srgbClr val="FFFFFF">
                  <a:alpha val="0"/>
                </a:srgbClr>
              </a:clrTo>
            </a:clrChange>
            <a:lum bright="70000" contrast="-70000"/>
            <a:grayscl/>
            <a:extLst>
              <a:ext uri="{28A0092B-C50C-407E-A947-70E740481C1C}">
                <a14:useLocalDpi xmlns="" xmlns:a14="http://schemas.microsoft.com/office/drawing/2010/main" val="0"/>
              </a:ext>
            </a:extLst>
          </a:blip>
          <a:srcRect/>
          <a:stretch>
            <a:fillRect/>
          </a:stretch>
        </p:blipFill>
        <p:spPr>
          <a:xfrm>
            <a:off x="1979613" y="1412875"/>
            <a:ext cx="5002212" cy="2411413"/>
          </a:xfrm>
          <a:noFill/>
          <a:ln w="25400">
            <a:solidFill>
              <a:srgbClr val="FF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0" name="Group 32"/>
          <p:cNvGrpSpPr>
            <a:grpSpLocks/>
          </p:cNvGrpSpPr>
          <p:nvPr/>
        </p:nvGrpSpPr>
        <p:grpSpPr bwMode="auto">
          <a:xfrm>
            <a:off x="1258888" y="3848100"/>
            <a:ext cx="6769100" cy="2370138"/>
            <a:chOff x="793" y="2432"/>
            <a:chExt cx="4264" cy="1493"/>
          </a:xfrm>
        </p:grpSpPr>
        <p:sp>
          <p:nvSpPr>
            <p:cNvPr id="59401" name="Text Box 25"/>
            <p:cNvSpPr txBox="1">
              <a:spLocks noChangeArrowheads="1"/>
            </p:cNvSpPr>
            <p:nvPr/>
          </p:nvSpPr>
          <p:spPr bwMode="auto">
            <a:xfrm>
              <a:off x="793" y="2644"/>
              <a:ext cx="4264" cy="1281"/>
            </a:xfrm>
            <a:prstGeom prst="rect">
              <a:avLst/>
            </a:prstGeom>
            <a:noFill/>
            <a:ln>
              <a:noFill/>
            </a:ln>
            <a:effectLst/>
            <a:extLst>
              <a:ext uri="{909E8E84-426E-40dd-AFC4-6F175D3DCCD1}">
                <a14:hiddenFill xmlns="" xmlns:a14="http://schemas.microsoft.com/office/drawing/2010/main">
                  <a:solidFill>
                    <a:srgbClr val="7E002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n-US" sz="1800">
                  <a:latin typeface="Book Antiqua" charset="0"/>
                </a:rPr>
                <a:t>“</a:t>
              </a:r>
              <a:r>
                <a:rPr lang="el-GR" sz="1800">
                  <a:latin typeface="Book Antiqua" charset="0"/>
                </a:rPr>
                <a:t>Το δεύτερο κεφάλαιο του εξορκισμού του Άποφι, του εχθρού του Ρα. Ας είστε καταδικασμένοι εχθροί του Ρα, όλοι οι επαναστάτες, οι εχθροί και οι γόνοι της επαναστάσης, οι ανώνυμοι επαναστάτες, οι καταραμένοι για τους οποίους η κόλαση έχει ανοίξει της πύλες της! Διετάχθη να εξοντωθεί ο δαίμονας, οι εχθροί, οι επαναστάτες που προκαλούν αναταραχές και επαναστάσεις</a:t>
              </a:r>
              <a:r>
                <a:rPr lang="en-US" sz="1800">
                  <a:latin typeface="Book Antiqua" charset="0"/>
                </a:rPr>
                <a:t>” (24/21-23)  </a:t>
              </a:r>
            </a:p>
          </p:txBody>
        </p:sp>
        <p:sp>
          <p:nvSpPr>
            <p:cNvPr id="59402" name="Line 31"/>
            <p:cNvSpPr>
              <a:spLocks noChangeShapeType="1"/>
            </p:cNvSpPr>
            <p:nvPr/>
          </p:nvSpPr>
          <p:spPr bwMode="auto">
            <a:xfrm>
              <a:off x="2835" y="2432"/>
              <a:ext cx="0" cy="227"/>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grpSp>
    </p:spTree>
    <p:extLst>
      <p:ext uri="{BB962C8B-B14F-4D97-AF65-F5344CB8AC3E}">
        <p14:creationId xmlns="" xmlns:p14="http://schemas.microsoft.com/office/powerpoint/2010/main" val="202137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57200" y="152400"/>
            <a:ext cx="8229600" cy="972344"/>
          </a:xfrm>
        </p:spPr>
        <p:txBody>
          <a:bodyPr/>
          <a:lstStyle/>
          <a:p>
            <a:pPr algn="l"/>
            <a:r>
              <a:rPr lang="el-GR" sz="3200" b="1" dirty="0">
                <a:solidFill>
                  <a:srgbClr val="FFC000"/>
                </a:solidFill>
                <a:latin typeface="Arial" charset="0"/>
              </a:rPr>
              <a:t>Πολιτικοποίηση του δαιμονικού…</a:t>
            </a:r>
            <a:endParaRPr lang="nl-NL" sz="3200" b="1" dirty="0">
              <a:solidFill>
                <a:srgbClr val="FFC000"/>
              </a:solidFill>
              <a:latin typeface="Arial" charset="0"/>
            </a:endParaRPr>
          </a:p>
        </p:txBody>
      </p:sp>
      <p:sp>
        <p:nvSpPr>
          <p:cNvPr id="63492"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63495" name="Line 25"/>
          <p:cNvSpPr>
            <a:spLocks noChangeShapeType="1"/>
          </p:cNvSpPr>
          <p:nvPr/>
        </p:nvSpPr>
        <p:spPr bwMode="auto">
          <a:xfrm>
            <a:off x="3419475" y="1588"/>
            <a:ext cx="1296988"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63496" name="Line 25"/>
          <p:cNvSpPr>
            <a:spLocks noChangeShapeType="1"/>
          </p:cNvSpPr>
          <p:nvPr/>
        </p:nvSpPr>
        <p:spPr bwMode="auto">
          <a:xfrm>
            <a:off x="3419475" y="1588"/>
            <a:ext cx="1223963"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10" name="Rectangle 8"/>
          <p:cNvSpPr txBox="1">
            <a:spLocks noChangeArrowheads="1"/>
          </p:cNvSpPr>
          <p:nvPr/>
        </p:nvSpPr>
        <p:spPr bwMode="auto">
          <a:xfrm>
            <a:off x="539750" y="1557338"/>
            <a:ext cx="8229600" cy="449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eaLnBrk="0" hangingPunct="0">
              <a:lnSpc>
                <a:spcPct val="80000"/>
              </a:lnSpc>
              <a:spcBef>
                <a:spcPct val="20000"/>
              </a:spcBef>
              <a:buFontTx/>
              <a:buChar char="•"/>
            </a:pPr>
            <a:r>
              <a:rPr lang="el-GR" sz="2600">
                <a:latin typeface="Book Antiqua" charset="0"/>
              </a:rPr>
              <a:t>ΤΕΠ: δαιμονοποίηση των αλλοεθνών, ειδικότερα μετά την Ασσυριακή εισβολή και κατάκτηση (26η Δυναστεία).</a:t>
            </a:r>
            <a:endParaRPr lang="en-US" sz="2600">
              <a:latin typeface="Book Antiqua" charset="0"/>
            </a:endParaRPr>
          </a:p>
          <a:p>
            <a:pPr marL="342900" indent="-342900" eaLnBrk="0" hangingPunct="0">
              <a:lnSpc>
                <a:spcPct val="80000"/>
              </a:lnSpc>
              <a:spcBef>
                <a:spcPct val="20000"/>
              </a:spcBef>
              <a:buFontTx/>
              <a:buChar char="•"/>
            </a:pPr>
            <a:r>
              <a:rPr lang="el-GR" sz="2600">
                <a:latin typeface="Book Antiqua" charset="0"/>
              </a:rPr>
              <a:t>Ελληνορωμϊκή περίοδος: οι αποτροπαϊκές τελετές αποτελούν τη ραχοκοκαλιά των δρωμένων στους ναούς (π.χ. τελετή εξόντωσης του Σηθ)</a:t>
            </a:r>
            <a:endParaRPr lang="en-US"/>
          </a:p>
          <a:p>
            <a:pPr marL="342900" indent="-342900" eaLnBrk="0" hangingPunct="0">
              <a:lnSpc>
                <a:spcPct val="80000"/>
              </a:lnSpc>
              <a:spcBef>
                <a:spcPct val="20000"/>
              </a:spcBef>
              <a:buFontTx/>
              <a:buChar char="•"/>
            </a:pPr>
            <a:r>
              <a:rPr lang="el-GR" sz="2600" b="1" i="1">
                <a:solidFill>
                  <a:srgbClr val="FFC000"/>
                </a:solidFill>
                <a:latin typeface="Book Antiqua" charset="0"/>
              </a:rPr>
              <a:t>Αιγυπτιακή αγνότητα </a:t>
            </a:r>
            <a:r>
              <a:rPr lang="en-US" sz="2600" b="1" i="1">
                <a:solidFill>
                  <a:srgbClr val="FFC000"/>
                </a:solidFill>
                <a:latin typeface="Book Antiqua" charset="0"/>
              </a:rPr>
              <a:t>vs. </a:t>
            </a:r>
            <a:r>
              <a:rPr lang="el-GR" sz="2600" b="1" i="1">
                <a:solidFill>
                  <a:srgbClr val="FFC000"/>
                </a:solidFill>
                <a:latin typeface="Book Antiqua" charset="0"/>
              </a:rPr>
              <a:t>ακάθαρτος αλλοεθνής</a:t>
            </a:r>
          </a:p>
          <a:p>
            <a:pPr marL="342900" indent="-342900">
              <a:spcBef>
                <a:spcPct val="20000"/>
              </a:spcBef>
            </a:pPr>
            <a:endParaRPr lang="el-GR" sz="2400">
              <a:latin typeface="Book Antiqua" charset="0"/>
            </a:endParaRPr>
          </a:p>
          <a:p>
            <a:pPr marL="342900" indent="-342900">
              <a:spcBef>
                <a:spcPct val="20000"/>
              </a:spcBef>
            </a:pPr>
            <a:r>
              <a:rPr lang="el-GR" sz="2400">
                <a:latin typeface="Book Antiqua" charset="0"/>
              </a:rPr>
              <a:t>	«</a:t>
            </a:r>
            <a:r>
              <a:rPr lang="en-US" sz="2400">
                <a:latin typeface="Book Antiqua" charset="0"/>
              </a:rPr>
              <a:t>…</a:t>
            </a:r>
            <a:r>
              <a:rPr lang="el-GR" sz="2400">
                <a:latin typeface="Book Antiqua" charset="0"/>
              </a:rPr>
              <a:t>Να απαγγελθεί από κάποιον που είναι </a:t>
            </a:r>
            <a:r>
              <a:rPr lang="el-GR" sz="2400">
                <a:solidFill>
                  <a:srgbClr val="FFC000"/>
                </a:solidFill>
                <a:latin typeface="Book Antiqua" charset="0"/>
              </a:rPr>
              <a:t>αγνός</a:t>
            </a:r>
            <a:r>
              <a:rPr lang="el-GR" sz="2400">
                <a:latin typeface="Book Antiqua" charset="0"/>
              </a:rPr>
              <a:t> και </a:t>
            </a:r>
            <a:r>
              <a:rPr lang="el-GR" sz="2400">
                <a:solidFill>
                  <a:srgbClr val="FFC000"/>
                </a:solidFill>
                <a:latin typeface="Book Antiqua" charset="0"/>
              </a:rPr>
              <a:t>καθαρός</a:t>
            </a:r>
            <a:r>
              <a:rPr lang="en-US" sz="2400">
                <a:latin typeface="Book Antiqua" charset="0"/>
              </a:rPr>
              <a:t>…</a:t>
            </a:r>
            <a:r>
              <a:rPr lang="el-GR" sz="2400">
                <a:latin typeface="Book Antiqua" charset="0"/>
              </a:rPr>
              <a:t>»</a:t>
            </a:r>
            <a:r>
              <a:rPr lang="en-US" sz="2400">
                <a:latin typeface="Book Antiqua" charset="0"/>
              </a:rPr>
              <a:t> (pBremner-Rhind, 26/2-4)</a:t>
            </a:r>
          </a:p>
          <a:p>
            <a:pPr marL="342900" indent="-342900">
              <a:spcBef>
                <a:spcPct val="20000"/>
              </a:spcBef>
            </a:pPr>
            <a:r>
              <a:rPr lang="el-GR" sz="2400">
                <a:latin typeface="Book Antiqua" charset="0"/>
              </a:rPr>
              <a:t>	«Θα σε περιφρουρήσω από τη </a:t>
            </a:r>
            <a:r>
              <a:rPr lang="el-GR" sz="2400">
                <a:solidFill>
                  <a:srgbClr val="FFC000"/>
                </a:solidFill>
                <a:latin typeface="Book Antiqua" charset="0"/>
              </a:rPr>
              <a:t>συριακή</a:t>
            </a:r>
            <a:r>
              <a:rPr lang="el-GR" sz="2400">
                <a:latin typeface="Book Antiqua" charset="0"/>
              </a:rPr>
              <a:t> λέπρα και τη </a:t>
            </a:r>
            <a:r>
              <a:rPr lang="el-GR" sz="2400">
                <a:solidFill>
                  <a:srgbClr val="FFC000"/>
                </a:solidFill>
                <a:latin typeface="Book Antiqua" charset="0"/>
              </a:rPr>
              <a:t>νουβική </a:t>
            </a:r>
            <a:r>
              <a:rPr lang="el-GR" sz="2400">
                <a:latin typeface="Book Antiqua" charset="0"/>
              </a:rPr>
              <a:t>πανώλη»</a:t>
            </a:r>
            <a:r>
              <a:rPr lang="en-US" sz="2400">
                <a:latin typeface="Book Antiqua" charset="0"/>
              </a:rPr>
              <a:t> (pBM 10320, 4-6)</a:t>
            </a:r>
            <a:endParaRPr lang="el-GR" sz="2600">
              <a:latin typeface="Book Antiqua" charset="0"/>
            </a:endParaRPr>
          </a:p>
          <a:p>
            <a:pPr marL="342900" indent="-342900" eaLnBrk="0" hangingPunct="0">
              <a:lnSpc>
                <a:spcPct val="80000"/>
              </a:lnSpc>
              <a:spcBef>
                <a:spcPct val="20000"/>
              </a:spcBef>
              <a:buFontTx/>
              <a:buChar char="•"/>
            </a:pPr>
            <a:endParaRPr lang="el-GR" sz="2600" b="1" i="1">
              <a:solidFill>
                <a:srgbClr val="FFC000"/>
              </a:solidFill>
              <a:latin typeface="Book Antiqua" charset="0"/>
            </a:endParaRPr>
          </a:p>
        </p:txBody>
      </p:sp>
    </p:spTree>
    <p:extLst>
      <p:ext uri="{BB962C8B-B14F-4D97-AF65-F5344CB8AC3E}">
        <p14:creationId xmlns="" xmlns:p14="http://schemas.microsoft.com/office/powerpoint/2010/main" val="2200793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457200" y="152400"/>
            <a:ext cx="8229600" cy="828328"/>
          </a:xfrm>
        </p:spPr>
        <p:txBody>
          <a:bodyPr/>
          <a:lstStyle/>
          <a:p>
            <a:pPr algn="l"/>
            <a:r>
              <a:rPr lang="el-GR" sz="3200" b="1" dirty="0">
                <a:solidFill>
                  <a:srgbClr val="FFC000"/>
                </a:solidFill>
                <a:latin typeface="Arial" charset="0"/>
              </a:rPr>
              <a:t>Κείμενα χρησμού</a:t>
            </a:r>
            <a:r>
              <a:rPr lang="nl-NL" sz="3200" b="1" dirty="0">
                <a:solidFill>
                  <a:srgbClr val="FFC000"/>
                </a:solidFill>
                <a:latin typeface="Arial" charset="0"/>
              </a:rPr>
              <a:t> (pBM 10083)</a:t>
            </a:r>
          </a:p>
        </p:txBody>
      </p:sp>
      <p:sp>
        <p:nvSpPr>
          <p:cNvPr id="64516"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64519" name="Line 25"/>
          <p:cNvSpPr>
            <a:spLocks noChangeShapeType="1"/>
          </p:cNvSpPr>
          <p:nvPr/>
        </p:nvSpPr>
        <p:spPr bwMode="auto">
          <a:xfrm>
            <a:off x="3419475" y="1588"/>
            <a:ext cx="1296988"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grpSp>
        <p:nvGrpSpPr>
          <p:cNvPr id="13" name="Group 28"/>
          <p:cNvGrpSpPr>
            <a:grpSpLocks/>
          </p:cNvGrpSpPr>
          <p:nvPr/>
        </p:nvGrpSpPr>
        <p:grpSpPr bwMode="auto">
          <a:xfrm>
            <a:off x="1403350" y="1484313"/>
            <a:ext cx="2016125" cy="4525962"/>
            <a:chOff x="929" y="935"/>
            <a:chExt cx="1225" cy="2851"/>
          </a:xfrm>
        </p:grpSpPr>
        <p:pic>
          <p:nvPicPr>
            <p:cNvPr id="64524" name="Picture 20" descr="OAD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30" y="935"/>
              <a:ext cx="1224" cy="28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4525" name="Rectangle 22"/>
            <p:cNvSpPr>
              <a:spLocks noChangeArrowheads="1"/>
            </p:cNvSpPr>
            <p:nvPr/>
          </p:nvSpPr>
          <p:spPr bwMode="auto">
            <a:xfrm>
              <a:off x="929" y="1253"/>
              <a:ext cx="1225" cy="544"/>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rgbClr val="7E0021"/>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spAutoFit/>
            </a:bodyPr>
            <a:lstStyle/>
            <a:p>
              <a:pPr>
                <a:spcBef>
                  <a:spcPts val="1250"/>
                </a:spcBef>
              </a:pPr>
              <a:endParaRPr lang="el-GR" sz="3600">
                <a:latin typeface="Book Antiqua" charset="0"/>
              </a:endParaRPr>
            </a:p>
          </p:txBody>
        </p:sp>
      </p:grpSp>
      <p:grpSp>
        <p:nvGrpSpPr>
          <p:cNvPr id="16" name="Group 27"/>
          <p:cNvGrpSpPr>
            <a:grpSpLocks/>
          </p:cNvGrpSpPr>
          <p:nvPr/>
        </p:nvGrpSpPr>
        <p:grpSpPr bwMode="auto">
          <a:xfrm>
            <a:off x="3419475" y="1773238"/>
            <a:ext cx="4764088" cy="3197225"/>
            <a:chOff x="2154" y="1117"/>
            <a:chExt cx="3001" cy="2014"/>
          </a:xfrm>
        </p:grpSpPr>
        <p:sp>
          <p:nvSpPr>
            <p:cNvPr id="64522" name="Rectangle 24"/>
            <p:cNvSpPr>
              <a:spLocks noChangeArrowheads="1"/>
            </p:cNvSpPr>
            <p:nvPr/>
          </p:nvSpPr>
          <p:spPr bwMode="auto">
            <a:xfrm>
              <a:off x="2835" y="1117"/>
              <a:ext cx="2320" cy="2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sz="2600">
                  <a:latin typeface="Book Antiqua" charset="0"/>
                </a:rPr>
                <a:t>	“</a:t>
              </a:r>
              <a:r>
                <a:rPr lang="el-GR" sz="2600">
                  <a:latin typeface="Book Antiqua" charset="0"/>
                </a:rPr>
                <a:t>Θα σε προφυλάξω από τη συριακή λέπρα, τη νουβική λέπρα, από τα παιδιά των Σύριων που πράττουν το κακό και αντιβαίνουν την εξουσία</a:t>
              </a:r>
              <a:r>
                <a:rPr lang="en-US" sz="2600">
                  <a:latin typeface="Book Antiqua" charset="0"/>
                </a:rPr>
                <a:t> </a:t>
              </a:r>
              <a:r>
                <a:rPr lang="en-US" sz="3000">
                  <a:latin typeface="Book Antiqua" charset="0"/>
                </a:rPr>
                <a:t>” (4-6) </a:t>
              </a:r>
            </a:p>
          </p:txBody>
        </p:sp>
        <p:sp>
          <p:nvSpPr>
            <p:cNvPr id="64523" name="Line 25"/>
            <p:cNvSpPr>
              <a:spLocks noChangeShapeType="1"/>
            </p:cNvSpPr>
            <p:nvPr/>
          </p:nvSpPr>
          <p:spPr bwMode="auto">
            <a:xfrm>
              <a:off x="2154" y="1480"/>
              <a:ext cx="771"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grpSp>
    </p:spTree>
    <p:extLst>
      <p:ext uri="{BB962C8B-B14F-4D97-AF65-F5344CB8AC3E}">
        <p14:creationId xmlns="" xmlns:p14="http://schemas.microsoft.com/office/powerpoint/2010/main" val="3649285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57200" y="152400"/>
            <a:ext cx="8229600" cy="828328"/>
          </a:xfrm>
        </p:spPr>
        <p:txBody>
          <a:bodyPr/>
          <a:lstStyle/>
          <a:p>
            <a:pPr algn="l"/>
            <a:r>
              <a:rPr lang="el-GR" sz="3200" b="1" dirty="0">
                <a:solidFill>
                  <a:srgbClr val="FFC000"/>
                </a:solidFill>
                <a:latin typeface="Arial" charset="0"/>
              </a:rPr>
              <a:t>Συνύπαρξη: τελετουργία </a:t>
            </a:r>
            <a:r>
              <a:rPr lang="en-US" sz="3200" b="1" dirty="0">
                <a:solidFill>
                  <a:srgbClr val="FFC000"/>
                </a:solidFill>
                <a:latin typeface="Transliteration" charset="0"/>
              </a:rPr>
              <a:t>r</a:t>
            </a:r>
            <a:r>
              <a:rPr lang="nl-NL" sz="3200" b="1" dirty="0">
                <a:solidFill>
                  <a:srgbClr val="FFC000"/>
                </a:solidFill>
                <a:latin typeface="Transliteration" charset="0"/>
              </a:rPr>
              <a:t>tH-pat</a:t>
            </a:r>
            <a:r>
              <a:rPr lang="el-GR" sz="3200" b="1" dirty="0">
                <a:solidFill>
                  <a:srgbClr val="FFC000"/>
                </a:solidFill>
                <a:latin typeface="Transliteration" charset="0"/>
              </a:rPr>
              <a:t> </a:t>
            </a:r>
            <a:endParaRPr lang="nl-NL" sz="3200" b="1" dirty="0">
              <a:solidFill>
                <a:srgbClr val="FFC000"/>
              </a:solidFill>
              <a:latin typeface="Arial" charset="0"/>
            </a:endParaRPr>
          </a:p>
        </p:txBody>
      </p:sp>
      <p:sp>
        <p:nvSpPr>
          <p:cNvPr id="62468"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62471" name="Line 25"/>
          <p:cNvSpPr>
            <a:spLocks noChangeShapeType="1"/>
          </p:cNvSpPr>
          <p:nvPr/>
        </p:nvSpPr>
        <p:spPr bwMode="auto">
          <a:xfrm>
            <a:off x="3419475" y="1588"/>
            <a:ext cx="1296988"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62472" name="Line 25"/>
          <p:cNvSpPr>
            <a:spLocks noChangeShapeType="1"/>
          </p:cNvSpPr>
          <p:nvPr/>
        </p:nvSpPr>
        <p:spPr bwMode="auto">
          <a:xfrm>
            <a:off x="3419475" y="1588"/>
            <a:ext cx="1223963"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pic>
        <p:nvPicPr>
          <p:cNvPr id="62473" name="Picture 5" descr="501941325_f0e0c95fab"/>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474788" y="1341438"/>
            <a:ext cx="6337300" cy="4094162"/>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2474" name="Rectangle 7"/>
          <p:cNvSpPr>
            <a:spLocks noChangeArrowheads="1"/>
          </p:cNvSpPr>
          <p:nvPr/>
        </p:nvSpPr>
        <p:spPr bwMode="auto">
          <a:xfrm>
            <a:off x="1357313" y="5445125"/>
            <a:ext cx="65532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pPr>
            <a:r>
              <a:rPr lang="en-US" sz="1500">
                <a:latin typeface="Book Antiqua" charset="0"/>
              </a:rPr>
              <a:t>“</a:t>
            </a:r>
            <a:r>
              <a:rPr lang="el-GR" sz="1500">
                <a:latin typeface="Book Antiqua" charset="0"/>
              </a:rPr>
              <a:t>Υποδουλώνοντας την ανθρωπότητα</a:t>
            </a:r>
            <a:r>
              <a:rPr lang="en-US" sz="1500">
                <a:latin typeface="Book Antiqua" charset="0"/>
              </a:rPr>
              <a:t>”</a:t>
            </a:r>
          </a:p>
          <a:p>
            <a:pPr marL="342900" indent="-342900" algn="ctr">
              <a:spcBef>
                <a:spcPct val="20000"/>
              </a:spcBef>
            </a:pPr>
            <a:r>
              <a:rPr lang="en-US" sz="1500">
                <a:latin typeface="Book Antiqua" charset="0"/>
              </a:rPr>
              <a:t>(</a:t>
            </a:r>
            <a:r>
              <a:rPr lang="el-GR" sz="1500">
                <a:latin typeface="Book Antiqua" charset="0"/>
              </a:rPr>
              <a:t>Ναός του Εντφού</a:t>
            </a:r>
            <a:r>
              <a:rPr lang="en-US" sz="1500">
                <a:latin typeface="Book Antiqua" charset="0"/>
              </a:rPr>
              <a:t>, </a:t>
            </a:r>
            <a:r>
              <a:rPr lang="el-GR" sz="1500">
                <a:latin typeface="Book Antiqua" charset="0"/>
              </a:rPr>
              <a:t>εξωτερικός περίβολος</a:t>
            </a:r>
            <a:r>
              <a:rPr lang="en-US" sz="1500">
                <a:latin typeface="Book Antiqua" charset="0"/>
              </a:rPr>
              <a:t>, </a:t>
            </a:r>
            <a:r>
              <a:rPr lang="el-GR" sz="1500">
                <a:latin typeface="Book Antiqua" charset="0"/>
              </a:rPr>
              <a:t>Πτολεμαϊκή Περίοδος)</a:t>
            </a:r>
            <a:endParaRPr lang="en-US" sz="1600" i="1">
              <a:latin typeface="Book Antiqua" charset="0"/>
            </a:endParaRPr>
          </a:p>
        </p:txBody>
      </p:sp>
    </p:spTree>
    <p:extLst>
      <p:ext uri="{BB962C8B-B14F-4D97-AF65-F5344CB8AC3E}">
        <p14:creationId xmlns="" xmlns:p14="http://schemas.microsoft.com/office/powerpoint/2010/main" val="368292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Tree>
    <p:extLst>
      <p:ext uri="{BB962C8B-B14F-4D97-AF65-F5344CB8AC3E}">
        <p14:creationId xmlns:p14="http://schemas.microsoft.com/office/powerpoint/2010/main" xmlns="" val="3767907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332656"/>
            <a:ext cx="8879884" cy="6480720"/>
          </a:xfrm>
        </p:spPr>
        <p:txBody>
          <a:bodyPr>
            <a:normAutofit lnSpcReduction="10000"/>
          </a:bodyPr>
          <a:lstStyle/>
          <a:p>
            <a:pPr marL="0" indent="0" algn="ctr">
              <a:buNone/>
            </a:pPr>
            <a:endParaRPr lang="en-US" sz="1500" u="sng" dirty="0" smtClean="0">
              <a:solidFill>
                <a:srgbClr val="FFC000"/>
              </a:solidFill>
              <a:latin typeface="Times New Roman" pitchFamily="18" charset="0"/>
              <a:cs typeface="Times New Roman" pitchFamily="18" charset="0"/>
            </a:endParaRPr>
          </a:p>
          <a:p>
            <a:pPr marL="0" indent="0">
              <a:buNone/>
            </a:pPr>
            <a:r>
              <a:rPr lang="el-GR" sz="2400" dirty="0" smtClean="0">
                <a:solidFill>
                  <a:srgbClr val="FF0000"/>
                </a:solidFill>
                <a:latin typeface="Times New Roman" pitchFamily="18" charset="0"/>
                <a:cs typeface="Times New Roman" pitchFamily="18" charset="0"/>
              </a:rPr>
              <a:t>Αλλοεθνείς σε κείμενα προς εσωτερική κατανάλωση</a:t>
            </a:r>
            <a:r>
              <a:rPr lang="en-US" sz="3600" dirty="0" smtClean="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a:t>
            </a:r>
          </a:p>
          <a:p>
            <a:pPr marL="0" indent="0">
              <a:buNone/>
            </a:pPr>
            <a:endParaRPr lang="en-US" sz="2000" dirty="0" smtClean="0">
              <a:latin typeface="Aparajita" pitchFamily="34" charset="0"/>
              <a:cs typeface="Aparajita" pitchFamily="34" charset="0"/>
            </a:endParaRPr>
          </a:p>
          <a:p>
            <a:pPr marL="0" indent="0">
              <a:buNone/>
            </a:pPr>
            <a:endParaRPr lang="en-US" sz="2000" dirty="0" smtClean="0">
              <a:latin typeface="Aparajita" pitchFamily="34" charset="0"/>
              <a:cs typeface="Aparajita" pitchFamily="34" charset="0"/>
            </a:endParaRPr>
          </a:p>
          <a:p>
            <a:pPr marL="0" indent="0">
              <a:buNone/>
            </a:pPr>
            <a:r>
              <a:rPr lang="el-GR" sz="1500" dirty="0" smtClean="0">
                <a:latin typeface="Times New Roman" pitchFamily="18" charset="0"/>
                <a:cs typeface="Times New Roman" pitchFamily="18" charset="0"/>
              </a:rPr>
              <a:t>Παρουσίασή τους ως υποδεέστερα </a:t>
            </a:r>
          </a:p>
          <a:p>
            <a:pPr marL="0" indent="0">
              <a:buNone/>
            </a:pPr>
            <a:r>
              <a:rPr lang="el-GR" sz="1500" dirty="0" smtClean="0">
                <a:latin typeface="Times New Roman" pitchFamily="18" charset="0"/>
                <a:cs typeface="Times New Roman" pitchFamily="18" charset="0"/>
              </a:rPr>
              <a:t>      όντα, σύμμαχοι του χάους</a:t>
            </a:r>
            <a:endParaRPr lang="en-US" sz="1500" dirty="0" smtClean="0">
              <a:latin typeface="Times New Roman" pitchFamily="18" charset="0"/>
              <a:cs typeface="Times New Roman" pitchFamily="18" charset="0"/>
            </a:endParaRPr>
          </a:p>
          <a:p>
            <a:pPr marL="0" indent="0">
              <a:buNone/>
            </a:pPr>
            <a:endParaRPr lang="el-GR" sz="2000" dirty="0" smtClean="0">
              <a:latin typeface="Aparajita" pitchFamily="34" charset="0"/>
              <a:cs typeface="Aparajita" pitchFamily="34" charset="0"/>
            </a:endParaRPr>
          </a:p>
          <a:p>
            <a:pPr marL="0" indent="0">
              <a:buNone/>
            </a:pPr>
            <a:endParaRPr lang="en-US" sz="2000" dirty="0">
              <a:latin typeface="Aparajita" pitchFamily="34" charset="0"/>
              <a:cs typeface="Aparajita" pitchFamily="34" charset="0"/>
            </a:endParaRPr>
          </a:p>
          <a:p>
            <a:pPr marL="0" indent="0">
              <a:buNone/>
            </a:pPr>
            <a:r>
              <a:rPr lang="en-US" sz="1500" dirty="0" smtClean="0">
                <a:latin typeface="Times New Roman" pitchFamily="18" charset="0"/>
                <a:cs typeface="Times New Roman" pitchFamily="18" charset="0"/>
              </a:rPr>
              <a:t>   </a:t>
            </a:r>
            <a:r>
              <a:rPr lang="el-GR" sz="1500" dirty="0" smtClean="0">
                <a:latin typeface="Times New Roman" pitchFamily="18" charset="0"/>
                <a:cs typeface="Times New Roman" pitchFamily="18" charset="0"/>
              </a:rPr>
              <a:t>Μέσω της διαδικασίας της</a:t>
            </a:r>
          </a:p>
          <a:p>
            <a:pPr marL="0" indent="0">
              <a:buNone/>
            </a:pPr>
            <a:r>
              <a:rPr lang="el-GR" sz="1500" dirty="0">
                <a:latin typeface="Times New Roman" pitchFamily="18" charset="0"/>
                <a:cs typeface="Times New Roman" pitchFamily="18" charset="0"/>
              </a:rPr>
              <a:t> </a:t>
            </a:r>
            <a:r>
              <a:rPr lang="el-GR"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    </a:t>
            </a:r>
            <a:r>
              <a:rPr lang="el-GR" sz="1500" dirty="0" smtClean="0">
                <a:latin typeface="Times New Roman" pitchFamily="18" charset="0"/>
                <a:cs typeface="Times New Roman" pitchFamily="18" charset="0"/>
              </a:rPr>
              <a:t>ομογενοποίησης</a:t>
            </a:r>
            <a:endParaRPr lang="en-US" sz="1500" dirty="0">
              <a:latin typeface="Times New Roman" pitchFamily="18" charset="0"/>
              <a:cs typeface="Times New Roman" pitchFamily="18" charset="0"/>
            </a:endParaRPr>
          </a:p>
          <a:p>
            <a:pPr marL="0" indent="0">
              <a:buNone/>
            </a:pPr>
            <a:endParaRPr lang="en-US" sz="2000" dirty="0" smtClean="0">
              <a:latin typeface="Aparajita" pitchFamily="34" charset="0"/>
              <a:cs typeface="Aparajita" pitchFamily="34" charset="0"/>
            </a:endParaRPr>
          </a:p>
          <a:p>
            <a:pPr marL="0" indent="0">
              <a:buNone/>
            </a:pPr>
            <a:endParaRPr lang="en-US" sz="2000" dirty="0">
              <a:latin typeface="Aparajita" pitchFamily="34" charset="0"/>
              <a:cs typeface="Aparajita" pitchFamily="34" charset="0"/>
            </a:endParaRPr>
          </a:p>
          <a:p>
            <a:pPr marL="0" indent="0">
              <a:buNone/>
            </a:pPr>
            <a:endParaRPr lang="en-US" sz="1500" dirty="0" smtClean="0">
              <a:solidFill>
                <a:srgbClr val="FF0000"/>
              </a:solidFill>
              <a:latin typeface="Times New Roman" pitchFamily="18" charset="0"/>
              <a:cs typeface="Times New Roman" pitchFamily="18" charset="0"/>
            </a:endParaRPr>
          </a:p>
          <a:p>
            <a:pPr marL="0" indent="0">
              <a:buNone/>
            </a:pPr>
            <a:endParaRPr lang="en-US" sz="1500" dirty="0">
              <a:solidFill>
                <a:srgbClr val="FF0000"/>
              </a:solidFill>
              <a:latin typeface="Times New Roman" pitchFamily="18" charset="0"/>
              <a:cs typeface="Times New Roman" pitchFamily="18" charset="0"/>
            </a:endParaRPr>
          </a:p>
          <a:p>
            <a:pPr marL="0" indent="0">
              <a:buNone/>
            </a:pPr>
            <a:endParaRPr lang="en-US" sz="1500" dirty="0" smtClean="0">
              <a:solidFill>
                <a:srgbClr val="FF0000"/>
              </a:solidFill>
              <a:latin typeface="Times New Roman" pitchFamily="18" charset="0"/>
              <a:cs typeface="Times New Roman" pitchFamily="18" charset="0"/>
            </a:endParaRPr>
          </a:p>
          <a:p>
            <a:pPr marL="0" indent="0">
              <a:buNone/>
            </a:pPr>
            <a:r>
              <a:rPr lang="el-GR" sz="2000" dirty="0" smtClean="0">
                <a:solidFill>
                  <a:srgbClr val="FF0000"/>
                </a:solidFill>
                <a:latin typeface="Times New Roman" pitchFamily="18" charset="0"/>
                <a:cs typeface="Times New Roman" pitchFamily="18" charset="0"/>
              </a:rPr>
              <a:t>Αλλοεθνείς σε κείμενα προς χρήση από τους αλλοεθνείς</a:t>
            </a:r>
            <a:r>
              <a:rPr lang="el-GR" sz="1500" dirty="0" smtClean="0">
                <a:solidFill>
                  <a:srgbClr val="FF0000"/>
                </a:solidFill>
                <a:latin typeface="Times New Roman" pitchFamily="18" charset="0"/>
                <a:cs typeface="Times New Roman" pitchFamily="18" charset="0"/>
              </a:rPr>
              <a:t>:</a:t>
            </a:r>
            <a:endParaRPr lang="en-US" sz="1500" dirty="0" smtClean="0">
              <a:solidFill>
                <a:srgbClr val="FF0000"/>
              </a:solidFill>
              <a:latin typeface="Times New Roman" pitchFamily="18" charset="0"/>
              <a:cs typeface="Times New Roman" pitchFamily="18" charset="0"/>
            </a:endParaRPr>
          </a:p>
          <a:p>
            <a:pPr marL="0" indent="0">
              <a:buNone/>
            </a:pPr>
            <a:r>
              <a:rPr lang="en-US" sz="1600" dirty="0" smtClean="0">
                <a:latin typeface="Aparajita" pitchFamily="34" charset="0"/>
                <a:cs typeface="Aparajita" pitchFamily="34" charset="0"/>
              </a:rPr>
              <a:t>                </a:t>
            </a:r>
            <a:endParaRPr lang="en-US" sz="2000" dirty="0">
              <a:latin typeface="Aparajita" pitchFamily="34" charset="0"/>
              <a:cs typeface="Aparajita" pitchFamily="34" charset="0"/>
            </a:endParaRPr>
          </a:p>
          <a:p>
            <a:pPr marL="0" indent="0">
              <a:buNone/>
            </a:pPr>
            <a:r>
              <a:rPr lang="el-GR" sz="1500" dirty="0" smtClean="0">
                <a:latin typeface="Times New Roman" pitchFamily="18" charset="0"/>
                <a:cs typeface="Times New Roman" pitchFamily="18" charset="0"/>
              </a:rPr>
              <a:t>Παρουσίασή τους ως ισότιμα </a:t>
            </a:r>
          </a:p>
          <a:p>
            <a:pPr marL="0" indent="0">
              <a:buNone/>
            </a:pPr>
            <a:r>
              <a:rPr lang="el-GR" sz="1500" dirty="0" smtClean="0">
                <a:latin typeface="Times New Roman" pitchFamily="18" charset="0"/>
                <a:cs typeface="Times New Roman" pitchFamily="18" charset="0"/>
              </a:rPr>
              <a:t>                     όντα</a:t>
            </a:r>
            <a:endParaRPr lang="en-US" sz="1500" dirty="0" smtClean="0">
              <a:latin typeface="Times New Roman" pitchFamily="18" charset="0"/>
              <a:cs typeface="Times New Roman" pitchFamily="18" charset="0"/>
            </a:endParaRPr>
          </a:p>
          <a:p>
            <a:pPr marL="0" indent="0">
              <a:buNone/>
            </a:pPr>
            <a:endParaRPr lang="en-US" sz="2000" dirty="0" smtClean="0">
              <a:latin typeface="Aparajita" pitchFamily="34" charset="0"/>
              <a:cs typeface="Aparajita" pitchFamily="34" charset="0"/>
            </a:endParaRPr>
          </a:p>
          <a:p>
            <a:pPr marL="0" indent="0" algn="ctr">
              <a:buNone/>
            </a:pPr>
            <a:endParaRPr lang="el-GR" sz="2000" i="1" dirty="0">
              <a:solidFill>
                <a:srgbClr val="FF0000"/>
              </a:solidFill>
              <a:cs typeface="Aparajita" pitchFamily="34" charset="0"/>
            </a:endParaRPr>
          </a:p>
        </p:txBody>
      </p:sp>
      <p:cxnSp>
        <p:nvCxnSpPr>
          <p:cNvPr id="5" name="Ευθύγραμμο βέλος σύνδεσης 4"/>
          <p:cNvCxnSpPr/>
          <p:nvPr/>
        </p:nvCxnSpPr>
        <p:spPr>
          <a:xfrm flipV="1">
            <a:off x="3203848" y="3002092"/>
            <a:ext cx="129614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Τίτλος 1"/>
          <p:cNvSpPr txBox="1">
            <a:spLocks/>
          </p:cNvSpPr>
          <p:nvPr/>
        </p:nvSpPr>
        <p:spPr>
          <a:xfrm>
            <a:off x="4496180" y="2711057"/>
            <a:ext cx="3407524"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800" dirty="0" smtClean="0">
                <a:solidFill>
                  <a:srgbClr val="FFC000"/>
                </a:solidFill>
                <a:latin typeface="Times New Roman" pitchFamily="18" charset="0"/>
                <a:cs typeface="Times New Roman" pitchFamily="18" charset="0"/>
              </a:rPr>
              <a:t>Μέρος της «λείας» του Φαραώ</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7" name="Τίτλος 1"/>
          <p:cNvSpPr txBox="1">
            <a:spLocks/>
          </p:cNvSpPr>
          <p:nvPr/>
        </p:nvSpPr>
        <p:spPr>
          <a:xfrm>
            <a:off x="4821243" y="3453612"/>
            <a:ext cx="2339119" cy="7527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2000" dirty="0" smtClean="0">
              <a:solidFill>
                <a:srgbClr val="FFC000"/>
              </a:solidFill>
              <a:latin typeface="Times New Roman" pitchFamily="18" charset="0"/>
              <a:cs typeface="Times New Roman" pitchFamily="18" charset="0"/>
            </a:endParaRPr>
          </a:p>
          <a:p>
            <a:pPr algn="l"/>
            <a:r>
              <a:rPr lang="el-GR" sz="2000" dirty="0" smtClean="0">
                <a:solidFill>
                  <a:srgbClr val="FFC000"/>
                </a:solidFill>
                <a:latin typeface="Times New Roman" pitchFamily="18" charset="0"/>
                <a:cs typeface="Times New Roman" pitchFamily="18" charset="0"/>
              </a:rPr>
              <a:t>Σκλάβοι</a:t>
            </a:r>
            <a:r>
              <a:rPr lang="en-US" sz="2000" dirty="0" smtClean="0">
                <a:solidFill>
                  <a:srgbClr val="FFC000"/>
                </a:solidFill>
                <a:latin typeface="Times New Roman" pitchFamily="18" charset="0"/>
                <a:cs typeface="Times New Roman" pitchFamily="18" charset="0"/>
              </a:rPr>
              <a:t>/</a:t>
            </a:r>
            <a:r>
              <a:rPr lang="el-GR" sz="2000" dirty="0" smtClean="0">
                <a:solidFill>
                  <a:srgbClr val="FFC000"/>
                </a:solidFill>
                <a:latin typeface="Times New Roman" pitchFamily="18" charset="0"/>
                <a:cs typeface="Times New Roman" pitchFamily="18" charset="0"/>
              </a:rPr>
              <a:t>Υποτελείς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cxnSp>
        <p:nvCxnSpPr>
          <p:cNvPr id="9" name="Ευθύγραμμο βέλος σύνδεσης 8"/>
          <p:cNvCxnSpPr/>
          <p:nvPr/>
        </p:nvCxnSpPr>
        <p:spPr>
          <a:xfrm>
            <a:off x="3203848" y="3362132"/>
            <a:ext cx="1296144" cy="34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3203848" y="636518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p:nvSpPr>
        <p:spPr>
          <a:xfrm>
            <a:off x="4700460" y="6261198"/>
            <a:ext cx="3111899" cy="603347"/>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2200" dirty="0" smtClean="0">
                <a:solidFill>
                  <a:srgbClr val="FFC000"/>
                </a:solidFill>
                <a:latin typeface="Times New Roman" pitchFamily="18" charset="0"/>
                <a:cs typeface="Times New Roman" pitchFamily="18" charset="0"/>
              </a:rPr>
              <a:t>Αιγύπτιοι = </a:t>
            </a:r>
            <a:r>
              <a:rPr lang="el-GR" sz="2200" dirty="0">
                <a:solidFill>
                  <a:srgbClr val="FFC000"/>
                </a:solidFill>
                <a:latin typeface="Times New Roman" pitchFamily="18" charset="0"/>
                <a:cs typeface="Times New Roman" pitchFamily="18" charset="0"/>
              </a:rPr>
              <a:t>Α</a:t>
            </a:r>
            <a:r>
              <a:rPr lang="el-GR" sz="2200" dirty="0" smtClean="0">
                <a:solidFill>
                  <a:srgbClr val="FFC000"/>
                </a:solidFill>
                <a:latin typeface="Times New Roman" pitchFamily="18" charset="0"/>
                <a:cs typeface="Times New Roman" pitchFamily="18" charset="0"/>
              </a:rPr>
              <a:t>λλοεθνείς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cxnSp>
        <p:nvCxnSpPr>
          <p:cNvPr id="10" name="Ευθύγραμμο βέλος σύνδεσης 9"/>
          <p:cNvCxnSpPr/>
          <p:nvPr/>
        </p:nvCxnSpPr>
        <p:spPr>
          <a:xfrm>
            <a:off x="3203848" y="4610643"/>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Τίτλος 1"/>
          <p:cNvSpPr txBox="1">
            <a:spLocks/>
          </p:cNvSpPr>
          <p:nvPr/>
        </p:nvSpPr>
        <p:spPr>
          <a:xfrm>
            <a:off x="4362985" y="4077072"/>
            <a:ext cx="2513271" cy="1296144"/>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nSpc>
                <a:spcPct val="120000"/>
              </a:lnSpc>
            </a:pPr>
            <a:r>
              <a:rPr lang="el-GR" sz="3600" dirty="0" smtClean="0">
                <a:solidFill>
                  <a:srgbClr val="FFC000"/>
                </a:solidFill>
                <a:latin typeface="Times New Roman" pitchFamily="18" charset="0"/>
                <a:cs typeface="Times New Roman" pitchFamily="18" charset="0"/>
              </a:rPr>
              <a:t>Σύμμαχοι &amp; δημιουργήματα </a:t>
            </a:r>
          </a:p>
          <a:p>
            <a:pPr>
              <a:lnSpc>
                <a:spcPct val="120000"/>
              </a:lnSpc>
            </a:pPr>
            <a:r>
              <a:rPr lang="el-GR" sz="3600" dirty="0">
                <a:solidFill>
                  <a:srgbClr val="FFC000"/>
                </a:solidFill>
                <a:latin typeface="Times New Roman" pitchFamily="18" charset="0"/>
                <a:cs typeface="Times New Roman" pitchFamily="18" charset="0"/>
              </a:rPr>
              <a:t>τ</a:t>
            </a:r>
            <a:r>
              <a:rPr lang="el-GR" sz="3600" dirty="0" smtClean="0">
                <a:solidFill>
                  <a:srgbClr val="FFC000"/>
                </a:solidFill>
                <a:latin typeface="Times New Roman" pitchFamily="18" charset="0"/>
                <a:cs typeface="Times New Roman" pitchFamily="18" charset="0"/>
              </a:rPr>
              <a:t>ου  </a:t>
            </a:r>
            <a:endParaRPr lang="en-US" sz="3600" dirty="0" smtClean="0">
              <a:solidFill>
                <a:srgbClr val="FFC000"/>
              </a:solidFill>
              <a:latin typeface="Times New Roman" pitchFamily="18" charset="0"/>
              <a:cs typeface="Times New Roman" pitchFamily="18" charset="0"/>
            </a:endParaRPr>
          </a:p>
          <a:p>
            <a:pPr>
              <a:lnSpc>
                <a:spcPct val="120000"/>
              </a:lnSpc>
            </a:pPr>
            <a:r>
              <a:rPr lang="el-GR" sz="3600" dirty="0" smtClean="0">
                <a:solidFill>
                  <a:srgbClr val="FFC000"/>
                </a:solidFill>
                <a:latin typeface="Times New Roman" pitchFamily="18" charset="0"/>
                <a:cs typeface="Times New Roman" pitchFamily="18" charset="0"/>
              </a:rPr>
              <a:t>δημιουργού θεού </a:t>
            </a:r>
            <a:r>
              <a:rPr lang="en-US" sz="3600" dirty="0" err="1" smtClean="0">
                <a:solidFill>
                  <a:srgbClr val="FFC000"/>
                </a:solidFill>
                <a:latin typeface="Times New Roman" pitchFamily="18" charset="0"/>
                <a:cs typeface="Times New Roman" pitchFamily="18" charset="0"/>
              </a:rPr>
              <a:t>Atum</a:t>
            </a:r>
            <a:r>
              <a:rPr lang="en-US" sz="3600" dirty="0" smtClean="0">
                <a:solidFill>
                  <a:prstClr val="white"/>
                </a:solidFill>
                <a:latin typeface="Times New Roman" pitchFamily="18" charset="0"/>
                <a:cs typeface="Times New Roman" pitchFamily="18" charset="0"/>
              </a:rPr>
              <a:t/>
            </a:r>
            <a:br>
              <a:rPr lang="en-US" sz="3600" dirty="0" smtClean="0">
                <a:solidFill>
                  <a:prstClr val="white"/>
                </a:solidFill>
                <a:latin typeface="Times New Roman" pitchFamily="18" charset="0"/>
                <a:cs typeface="Times New Roman" pitchFamily="18" charset="0"/>
              </a:rPr>
            </a:br>
            <a:endParaRPr lang="el-GR" sz="3000" dirty="0">
              <a:solidFill>
                <a:prstClr val="white"/>
              </a:solidFill>
              <a:latin typeface="Times New Roman" pitchFamily="18" charset="0"/>
              <a:cs typeface="Times New Roman" pitchFamily="18" charset="0"/>
            </a:endParaRPr>
          </a:p>
        </p:txBody>
      </p:sp>
      <p:sp>
        <p:nvSpPr>
          <p:cNvPr id="2" name="Ορθογώνιο 1"/>
          <p:cNvSpPr/>
          <p:nvPr/>
        </p:nvSpPr>
        <p:spPr>
          <a:xfrm>
            <a:off x="7419630" y="3733517"/>
            <a:ext cx="1567758" cy="2012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Τίτλος 1"/>
          <p:cNvSpPr txBox="1">
            <a:spLocks/>
          </p:cNvSpPr>
          <p:nvPr/>
        </p:nvSpPr>
        <p:spPr>
          <a:xfrm>
            <a:off x="7480474" y="3700677"/>
            <a:ext cx="1639766"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n-US" sz="1800" dirty="0" smtClean="0">
                <a:solidFill>
                  <a:srgbClr val="FFC000"/>
                </a:solidFill>
                <a:latin typeface="Times New Roman" pitchFamily="18" charset="0"/>
                <a:cs typeface="Times New Roman" pitchFamily="18" charset="0"/>
              </a:rPr>
              <a:t>K</a:t>
            </a:r>
            <a:r>
              <a:rPr lang="el-GR" sz="1800" dirty="0" smtClean="0">
                <a:solidFill>
                  <a:srgbClr val="FFC000"/>
                </a:solidFill>
                <a:latin typeface="Times New Roman" pitchFamily="18" charset="0"/>
                <a:cs typeface="Times New Roman" pitchFamily="18" charset="0"/>
              </a:rPr>
              <a:t>αλός ξένος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15" name="Τίτλος 1"/>
          <p:cNvSpPr txBox="1">
            <a:spLocks/>
          </p:cNvSpPr>
          <p:nvPr/>
        </p:nvSpPr>
        <p:spPr>
          <a:xfrm>
            <a:off x="7627446" y="5157192"/>
            <a:ext cx="1345821"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l-GR" sz="1800" dirty="0" smtClean="0">
                <a:solidFill>
                  <a:srgbClr val="FFC000"/>
                </a:solidFill>
                <a:latin typeface="Times New Roman" pitchFamily="18" charset="0"/>
                <a:cs typeface="Times New Roman" pitchFamily="18" charset="0"/>
              </a:rPr>
              <a:t>Κακός ξένος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17" name="Τίτλος 1"/>
          <p:cNvSpPr txBox="1">
            <a:spLocks/>
          </p:cNvSpPr>
          <p:nvPr/>
        </p:nvSpPr>
        <p:spPr>
          <a:xfrm>
            <a:off x="7480472" y="3180503"/>
            <a:ext cx="1446073"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l-GR" sz="1800" b="1" i="1" u="sng" dirty="0" smtClean="0">
                <a:solidFill>
                  <a:srgbClr val="FFC000"/>
                </a:solidFill>
                <a:latin typeface="Times New Roman" pitchFamily="18" charset="0"/>
                <a:cs typeface="Times New Roman" pitchFamily="18" charset="0"/>
              </a:rPr>
              <a:t>Διπολισμός</a:t>
            </a:r>
            <a:r>
              <a:rPr lang="en-US" sz="2400" b="1" i="1" u="sng" dirty="0" smtClean="0">
                <a:solidFill>
                  <a:prstClr val="white"/>
                </a:solidFill>
                <a:latin typeface="Aparajita" pitchFamily="34" charset="0"/>
                <a:cs typeface="Aparajita" pitchFamily="34" charset="0"/>
              </a:rPr>
              <a:t/>
            </a:r>
            <a:br>
              <a:rPr lang="en-US" sz="2400" b="1" i="1" u="sng" dirty="0" smtClean="0">
                <a:solidFill>
                  <a:prstClr val="white"/>
                </a:solidFill>
                <a:latin typeface="Aparajita" pitchFamily="34" charset="0"/>
                <a:cs typeface="Aparajita" pitchFamily="34" charset="0"/>
              </a:rPr>
            </a:br>
            <a:endParaRPr lang="el-GR" sz="2400" b="1" i="1" u="sng" dirty="0">
              <a:solidFill>
                <a:prstClr val="white"/>
              </a:solidFill>
              <a:cs typeface="Aparajita" pitchFamily="34" charset="0"/>
            </a:endParaRPr>
          </a:p>
        </p:txBody>
      </p:sp>
      <p:cxnSp>
        <p:nvCxnSpPr>
          <p:cNvPr id="21" name="Ευθύγραμμο βέλος σύνδεσης 20"/>
          <p:cNvCxnSpPr/>
          <p:nvPr/>
        </p:nvCxnSpPr>
        <p:spPr>
          <a:xfrm flipV="1">
            <a:off x="8264351" y="4260518"/>
            <a:ext cx="0" cy="95876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Αριστερό άγκιστρο 27"/>
          <p:cNvSpPr/>
          <p:nvPr/>
        </p:nvSpPr>
        <p:spPr>
          <a:xfrm>
            <a:off x="6876256" y="3026467"/>
            <a:ext cx="568214" cy="3426870"/>
          </a:xfrm>
          <a:prstGeom prst="leftBrace">
            <a:avLst>
              <a:gd name="adj1" fmla="val 8333"/>
              <a:gd name="adj2" fmla="val 497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 xmlns:p14="http://schemas.microsoft.com/office/powerpoint/2010/main" val="573250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pPr eaLnBrk="1" hangingPunct="1"/>
            <a:r>
              <a:rPr lang="el-GR" sz="4000">
                <a:solidFill>
                  <a:srgbClr val="FFFF00"/>
                </a:solidFill>
                <a:latin typeface="Arial" charset="0"/>
              </a:rPr>
              <a:t>ΕΜΠΟΡΙΚΟΙ ΔΡΟΜΟΙ</a:t>
            </a:r>
            <a:endParaRPr lang="en-US" sz="4000">
              <a:solidFill>
                <a:srgbClr val="FFFF00"/>
              </a:solidFill>
              <a:latin typeface="Arial" charset="0"/>
            </a:endParaRPr>
          </a:p>
        </p:txBody>
      </p:sp>
      <p:pic>
        <p:nvPicPr>
          <p:cNvPr id="10243" name="Picture 3" descr="ΧΑΡΤΗΣ"/>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82625" y="1231900"/>
            <a:ext cx="7921625" cy="493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1555927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925" y="341313"/>
            <a:ext cx="4906963" cy="1143000"/>
          </a:xfrm>
        </p:spPr>
        <p:txBody>
          <a:bodyPr>
            <a:normAutofit fontScale="90000"/>
          </a:bodyPr>
          <a:lstStyle/>
          <a:p>
            <a:pPr eaLnBrk="1" hangingPunct="1"/>
            <a:r>
              <a:rPr lang="el-GR" sz="3600" b="1">
                <a:solidFill>
                  <a:srgbClr val="FFC000"/>
                </a:solidFill>
                <a:latin typeface="Arial" charset="0"/>
              </a:rPr>
              <a:t>Διπλωματία κατά </a:t>
            </a:r>
            <a:br>
              <a:rPr lang="el-GR" sz="3600" b="1">
                <a:solidFill>
                  <a:srgbClr val="FFC000"/>
                </a:solidFill>
                <a:latin typeface="Arial" charset="0"/>
              </a:rPr>
            </a:br>
            <a:r>
              <a:rPr lang="el-GR" sz="3600" b="1">
                <a:solidFill>
                  <a:srgbClr val="FFC000"/>
                </a:solidFill>
                <a:latin typeface="Arial" charset="0"/>
              </a:rPr>
              <a:t>τη 2η χιλιετία</a:t>
            </a:r>
            <a:endParaRPr lang="en-US" sz="4000" b="1">
              <a:solidFill>
                <a:srgbClr val="FFC000"/>
              </a:solidFill>
              <a:latin typeface="Arial" charset="0"/>
            </a:endParaRPr>
          </a:p>
        </p:txBody>
      </p:sp>
      <p:sp>
        <p:nvSpPr>
          <p:cNvPr id="7171" name="Rectangle 8"/>
          <p:cNvSpPr>
            <a:spLocks noGrp="1" noChangeArrowheads="1"/>
          </p:cNvSpPr>
          <p:nvPr>
            <p:ph type="body" sz="half" idx="1"/>
          </p:nvPr>
        </p:nvSpPr>
        <p:spPr>
          <a:xfrm>
            <a:off x="604838" y="1671638"/>
            <a:ext cx="4038600" cy="4133850"/>
          </a:xfrm>
        </p:spPr>
        <p:txBody>
          <a:bodyPr/>
          <a:lstStyle/>
          <a:p>
            <a:pPr eaLnBrk="1" hangingPunct="1"/>
            <a:r>
              <a:rPr lang="el-GR" dirty="0">
                <a:latin typeface="Arial" charset="0"/>
              </a:rPr>
              <a:t>Αρχή της αδελφοσύνης και του διπλωματικού γάμου</a:t>
            </a:r>
          </a:p>
          <a:p>
            <a:pPr eaLnBrk="1" hangingPunct="1"/>
            <a:r>
              <a:rPr lang="el-GR" dirty="0">
                <a:latin typeface="Arial" charset="0"/>
              </a:rPr>
              <a:t>Συμμαχίες και συνθήκες ειρήνης</a:t>
            </a:r>
          </a:p>
          <a:p>
            <a:pPr eaLnBrk="1" hangingPunct="1"/>
            <a:r>
              <a:rPr lang="el-GR" dirty="0">
                <a:latin typeface="Arial" charset="0"/>
              </a:rPr>
              <a:t>Διπλωματική επικοινωνία στο επίπεδο της θρησκείας – θεϊκές «επαφές» 	</a:t>
            </a:r>
            <a:endParaRPr lang="en-US" dirty="0">
              <a:latin typeface="Arial" charset="0"/>
            </a:endParaRPr>
          </a:p>
        </p:txBody>
      </p:sp>
      <p:pic>
        <p:nvPicPr>
          <p:cNvPr id="7172" name="Εικόνα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7900" y="0"/>
            <a:ext cx="43561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897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Egypt_Site_150dpi"/>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592638" y="0"/>
            <a:ext cx="45878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Ορθογώνιο 2"/>
          <p:cNvSpPr/>
          <p:nvPr/>
        </p:nvSpPr>
        <p:spPr>
          <a:xfrm>
            <a:off x="6516688" y="2924175"/>
            <a:ext cx="719137" cy="3603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Rectangle 2"/>
          <p:cNvSpPr txBox="1">
            <a:spLocks noChangeArrowheads="1"/>
          </p:cNvSpPr>
          <p:nvPr/>
        </p:nvSpPr>
        <p:spPr>
          <a:xfrm>
            <a:off x="-119063" y="198438"/>
            <a:ext cx="4906963" cy="1143000"/>
          </a:xfrm>
          <a:prstGeom prst="rect">
            <a:avLst/>
          </a:prstGeom>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l-GR" sz="3600" b="1">
                <a:solidFill>
                  <a:srgbClr val="FFC000"/>
                </a:solidFill>
              </a:rPr>
              <a:t>Αλληλογραφία της Αμάρνα</a:t>
            </a:r>
            <a:endParaRPr lang="en-US" sz="4000" b="1">
              <a:solidFill>
                <a:srgbClr val="FFC000"/>
              </a:solidFill>
            </a:endParaRPr>
          </a:p>
        </p:txBody>
      </p:sp>
      <p:pic>
        <p:nvPicPr>
          <p:cNvPr id="2053" name="Εικόνα 5"/>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47700" y="1700213"/>
            <a:ext cx="3348038" cy="4465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47096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76" descr="image014"/>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12700" y="0"/>
            <a:ext cx="6705600" cy="6858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178" descr="flinderspetrie"/>
          <p:cNvPicPr>
            <a:picLocks noGrp="1" noChangeAspect="1" noChangeArrowheads="1"/>
          </p:cNvPicPr>
          <p:nvPr>
            <p:ph sz="quarter" idx="3"/>
          </p:nvPr>
        </p:nvPicPr>
        <p:blipFill>
          <a:blip r:embed="rId3" cstate="email">
            <a:extLst>
              <a:ext uri="{28A0092B-C50C-407E-A947-70E740481C1C}">
                <a14:useLocalDpi xmlns="" xmlns:a14="http://schemas.microsoft.com/office/drawing/2010/main" val="0"/>
              </a:ext>
            </a:extLst>
          </a:blip>
          <a:srcRect/>
          <a:stretch>
            <a:fillRect/>
          </a:stretch>
        </p:blipFill>
        <p:spPr>
          <a:xfrm>
            <a:off x="6659563" y="4665663"/>
            <a:ext cx="2520950" cy="2187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179"/>
          <p:cNvSpPr txBox="1">
            <a:spLocks noChangeArrowheads="1"/>
          </p:cNvSpPr>
          <p:nvPr/>
        </p:nvSpPr>
        <p:spPr bwMode="auto">
          <a:xfrm>
            <a:off x="8201025" y="6662738"/>
            <a:ext cx="1771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000">
                <a:solidFill>
                  <a:schemeClr val="tx1"/>
                </a:solidFill>
                <a:latin typeface="Arial Unicode MS" charset="0"/>
                <a:ea typeface="ＭＳ Ｐゴシック" charset="0"/>
              </a:defRPr>
            </a:lvl1pPr>
            <a:lvl2pPr marL="742950" indent="-285750" eaLnBrk="0" hangingPunct="0">
              <a:defRPr sz="1000">
                <a:solidFill>
                  <a:schemeClr val="tx1"/>
                </a:solidFill>
                <a:latin typeface="Arial Unicode MS" charset="0"/>
                <a:ea typeface="ＭＳ Ｐゴシック" charset="0"/>
              </a:defRPr>
            </a:lvl2pPr>
            <a:lvl3pPr marL="1143000" indent="-228600" eaLnBrk="0" hangingPunct="0">
              <a:defRPr sz="1000">
                <a:solidFill>
                  <a:schemeClr val="tx1"/>
                </a:solidFill>
                <a:latin typeface="Arial Unicode MS" charset="0"/>
                <a:ea typeface="ＭＳ Ｐゴシック" charset="0"/>
              </a:defRPr>
            </a:lvl3pPr>
            <a:lvl4pPr marL="1600200" indent="-228600" eaLnBrk="0" hangingPunct="0">
              <a:defRPr sz="1000">
                <a:solidFill>
                  <a:schemeClr val="tx1"/>
                </a:solidFill>
                <a:latin typeface="Arial Unicode MS" charset="0"/>
                <a:ea typeface="ＭＳ Ｐゴシック" charset="0"/>
              </a:defRPr>
            </a:lvl4pPr>
            <a:lvl5pPr marL="2057400" indent="-228600" eaLnBrk="0" hangingPunct="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eaLnBrk="1" hangingPunct="1"/>
            <a:r>
              <a:rPr lang="en-US" b="1"/>
              <a:t>Flinders Petrie</a:t>
            </a:r>
            <a:endParaRPr lang="el-GR" b="1"/>
          </a:p>
        </p:txBody>
      </p:sp>
      <p:pic>
        <p:nvPicPr>
          <p:cNvPr id="3077" name="Εικόνα 3"/>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86413" y="-26988"/>
            <a:ext cx="3594100" cy="2695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Ορθογώνιο 4"/>
          <p:cNvSpPr/>
          <p:nvPr/>
        </p:nvSpPr>
        <p:spPr>
          <a:xfrm>
            <a:off x="4572000" y="2997200"/>
            <a:ext cx="720725"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7" name="Ευθεία γραμμή σύνδεσης 6"/>
          <p:cNvCxnSpPr/>
          <p:nvPr/>
        </p:nvCxnSpPr>
        <p:spPr>
          <a:xfrm flipV="1">
            <a:off x="5292725" y="2276475"/>
            <a:ext cx="293688" cy="720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29568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Εικόνα 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3025" y="61913"/>
            <a:ext cx="8990013"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6112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414338"/>
            <a:ext cx="4906963" cy="1143000"/>
          </a:xfrm>
        </p:spPr>
        <p:txBody>
          <a:bodyPr/>
          <a:lstStyle/>
          <a:p>
            <a:pPr eaLnBrk="1" hangingPunct="1"/>
            <a:r>
              <a:rPr lang="el-GR" sz="3600" b="1">
                <a:solidFill>
                  <a:srgbClr val="FFC000"/>
                </a:solidFill>
                <a:latin typeface="Arial" charset="0"/>
              </a:rPr>
              <a:t>Πρωταγωνιστές</a:t>
            </a:r>
            <a:endParaRPr lang="en-US" sz="4000" b="1">
              <a:solidFill>
                <a:srgbClr val="FFC000"/>
              </a:solidFill>
              <a:latin typeface="Arial" charset="0"/>
            </a:endParaRPr>
          </a:p>
        </p:txBody>
      </p:sp>
      <p:sp>
        <p:nvSpPr>
          <p:cNvPr id="5123" name="Rectangle 8"/>
          <p:cNvSpPr>
            <a:spLocks noGrp="1" noChangeArrowheads="1"/>
          </p:cNvSpPr>
          <p:nvPr>
            <p:ph type="body" sz="half" idx="1"/>
          </p:nvPr>
        </p:nvSpPr>
        <p:spPr>
          <a:xfrm>
            <a:off x="604838" y="1887538"/>
            <a:ext cx="4038600" cy="4133850"/>
          </a:xfrm>
        </p:spPr>
        <p:txBody>
          <a:bodyPr/>
          <a:lstStyle/>
          <a:p>
            <a:pPr eaLnBrk="1" hangingPunct="1"/>
            <a:r>
              <a:rPr lang="el-GR" dirty="0">
                <a:latin typeface="Arial" charset="0"/>
              </a:rPr>
              <a:t>001-014: Βαβυλωνία </a:t>
            </a:r>
          </a:p>
          <a:p>
            <a:pPr eaLnBrk="1" hangingPunct="1"/>
            <a:r>
              <a:rPr lang="el-GR" dirty="0">
                <a:latin typeface="Arial" charset="0"/>
              </a:rPr>
              <a:t>015-016: Ασσυρία</a:t>
            </a:r>
          </a:p>
          <a:p>
            <a:pPr eaLnBrk="1" hangingPunct="1"/>
            <a:r>
              <a:rPr lang="el-GR" dirty="0">
                <a:latin typeface="Arial" charset="0"/>
              </a:rPr>
              <a:t>017-030: </a:t>
            </a:r>
            <a:r>
              <a:rPr lang="el-GR" dirty="0" err="1">
                <a:latin typeface="Arial" charset="0"/>
              </a:rPr>
              <a:t>Μιτάνι</a:t>
            </a:r>
            <a:r>
              <a:rPr lang="el-GR" dirty="0">
                <a:latin typeface="Arial" charset="0"/>
              </a:rPr>
              <a:t> </a:t>
            </a:r>
          </a:p>
          <a:p>
            <a:pPr eaLnBrk="1" hangingPunct="1"/>
            <a:r>
              <a:rPr lang="el-GR" dirty="0">
                <a:latin typeface="Arial" charset="0"/>
              </a:rPr>
              <a:t>031-032: </a:t>
            </a:r>
            <a:r>
              <a:rPr lang="el-GR" dirty="0" err="1">
                <a:latin typeface="Arial" charset="0"/>
              </a:rPr>
              <a:t>Αρζάουα</a:t>
            </a:r>
            <a:endParaRPr lang="el-GR" dirty="0">
              <a:latin typeface="Arial" charset="0"/>
            </a:endParaRPr>
          </a:p>
          <a:p>
            <a:pPr eaLnBrk="1" hangingPunct="1"/>
            <a:r>
              <a:rPr lang="el-GR" dirty="0">
                <a:latin typeface="Arial" charset="0"/>
              </a:rPr>
              <a:t>033-040: </a:t>
            </a:r>
            <a:r>
              <a:rPr lang="el-GR" dirty="0" err="1">
                <a:latin typeface="Arial" charset="0"/>
              </a:rPr>
              <a:t>Αλάσια</a:t>
            </a:r>
            <a:r>
              <a:rPr lang="el-GR" dirty="0">
                <a:latin typeface="Arial" charset="0"/>
              </a:rPr>
              <a:t> </a:t>
            </a:r>
          </a:p>
          <a:p>
            <a:pPr eaLnBrk="1" hangingPunct="1"/>
            <a:r>
              <a:rPr lang="el-GR" dirty="0">
                <a:latin typeface="Arial" charset="0"/>
              </a:rPr>
              <a:t>041-044: </a:t>
            </a:r>
            <a:r>
              <a:rPr lang="el-GR" dirty="0" err="1">
                <a:latin typeface="Arial" charset="0"/>
              </a:rPr>
              <a:t>Χάτι</a:t>
            </a:r>
            <a:endParaRPr lang="el-GR" dirty="0">
              <a:latin typeface="Arial" charset="0"/>
            </a:endParaRPr>
          </a:p>
          <a:p>
            <a:pPr eaLnBrk="1" hangingPunct="1"/>
            <a:r>
              <a:rPr lang="el-GR" dirty="0">
                <a:latin typeface="Arial" charset="0"/>
              </a:rPr>
              <a:t>045-380+: Συρία, Λίβανος, Χαναάν 	</a:t>
            </a:r>
            <a:endParaRPr lang="en-US" dirty="0">
              <a:latin typeface="Arial" charset="0"/>
            </a:endParaRPr>
          </a:p>
        </p:txBody>
      </p:sp>
      <p:pic>
        <p:nvPicPr>
          <p:cNvPr id="5124" name="Picture 4" descr="P135963"/>
          <p:cNvPicPr>
            <a:picLocks noGrp="1" noChangeAspect="1" noChangeArrowheads="1"/>
          </p:cNvPicPr>
          <p:nvPr>
            <p:ph idx="4294967295"/>
          </p:nvPr>
        </p:nvPicPr>
        <p:blipFill>
          <a:blip r:embed="rId2" cstate="email">
            <a:extLst>
              <a:ext uri="{28A0092B-C50C-407E-A947-70E740481C1C}">
                <a14:useLocalDpi xmlns="" xmlns:a14="http://schemas.microsoft.com/office/drawing/2010/main" val="0"/>
              </a:ext>
            </a:extLst>
          </a:blip>
          <a:srcRect/>
          <a:stretch>
            <a:fillRect/>
          </a:stretch>
        </p:blipFill>
        <p:spPr>
          <a:xfrm>
            <a:off x="5364163" y="0"/>
            <a:ext cx="3808412" cy="6858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171434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chmire 0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 y="1200150"/>
            <a:ext cx="4494213"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3" name="Picture 3" descr="rechmire 0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819650" y="1196975"/>
            <a:ext cx="417195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5"/>
          <p:cNvSpPr txBox="1">
            <a:spLocks noChangeArrowheads="1"/>
          </p:cNvSpPr>
          <p:nvPr/>
        </p:nvSpPr>
        <p:spPr bwMode="auto">
          <a:xfrm>
            <a:off x="373063" y="374650"/>
            <a:ext cx="535106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spcBef>
                <a:spcPct val="50000"/>
              </a:spcBef>
            </a:pPr>
            <a:r>
              <a:rPr lang="el-GR" sz="3600" b="1" dirty="0">
                <a:solidFill>
                  <a:srgbClr val="FFC000"/>
                </a:solidFill>
                <a:latin typeface="Garamond" charset="0"/>
              </a:rPr>
              <a:t>Τάφος του </a:t>
            </a:r>
            <a:r>
              <a:rPr lang="el-GR" sz="3600" b="1" dirty="0" err="1">
                <a:solidFill>
                  <a:srgbClr val="FFC000"/>
                </a:solidFill>
                <a:latin typeface="Garamond" charset="0"/>
              </a:rPr>
              <a:t>Ρεκχμίρε</a:t>
            </a:r>
            <a:endParaRPr lang="de-AT" sz="3600" b="1" dirty="0">
              <a:solidFill>
                <a:srgbClr val="FFC000"/>
              </a:solidFill>
              <a:latin typeface="Garamond" charset="0"/>
            </a:endParaRPr>
          </a:p>
        </p:txBody>
      </p:sp>
    </p:spTree>
    <p:extLst>
      <p:ext uri="{BB962C8B-B14F-4D97-AF65-F5344CB8AC3E}">
        <p14:creationId xmlns="" xmlns:p14="http://schemas.microsoft.com/office/powerpoint/2010/main" val="3227901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echmire schuh 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343400" y="228600"/>
            <a:ext cx="4572000"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3" descr="Rechmire schuh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343400" y="3886200"/>
            <a:ext cx="4648200" cy="270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4" descr="Rechmire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622300"/>
            <a:ext cx="3932238" cy="608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56294" y="188640"/>
            <a:ext cx="29035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l-GR" sz="2400" b="1" dirty="0">
                <a:solidFill>
                  <a:srgbClr val="FFFF00"/>
                </a:solidFill>
                <a:latin typeface="Garamond" charset="0"/>
              </a:rPr>
              <a:t>Τάφος του </a:t>
            </a:r>
            <a:r>
              <a:rPr lang="el-GR" sz="2400" b="1" dirty="0" err="1">
                <a:solidFill>
                  <a:srgbClr val="FFFF00"/>
                </a:solidFill>
                <a:latin typeface="Garamond" charset="0"/>
              </a:rPr>
              <a:t>Ρεκχμίρε</a:t>
            </a:r>
            <a:endParaRPr lang="de-AT" sz="2400" b="1" dirty="0">
              <a:solidFill>
                <a:srgbClr val="FFFF00"/>
              </a:solidFill>
              <a:latin typeface="Garamond" charset="0"/>
            </a:endParaRPr>
          </a:p>
        </p:txBody>
      </p:sp>
    </p:spTree>
    <p:extLst>
      <p:ext uri="{BB962C8B-B14F-4D97-AF65-F5344CB8AC3E}">
        <p14:creationId xmlns="" xmlns:p14="http://schemas.microsoft.com/office/powerpoint/2010/main" val="2239262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enemut keftiu 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52400" y="1317625"/>
            <a:ext cx="8839200" cy="484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228600" y="428625"/>
            <a:ext cx="484745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spcBef>
                <a:spcPct val="50000"/>
              </a:spcBef>
            </a:pPr>
            <a:r>
              <a:rPr lang="el-GR" sz="3600" b="1" dirty="0">
                <a:solidFill>
                  <a:srgbClr val="FFC000"/>
                </a:solidFill>
                <a:latin typeface="Garamond" charset="0"/>
              </a:rPr>
              <a:t>Τάφος του </a:t>
            </a:r>
            <a:r>
              <a:rPr lang="el-GR" sz="3600" b="1" dirty="0" err="1">
                <a:solidFill>
                  <a:srgbClr val="FFC000"/>
                </a:solidFill>
                <a:latin typeface="Garamond" charset="0"/>
              </a:rPr>
              <a:t>Σενμούτ</a:t>
            </a:r>
            <a:endParaRPr lang="de-AT" sz="3600" b="1" dirty="0">
              <a:solidFill>
                <a:srgbClr val="FFC000"/>
              </a:solidFill>
              <a:latin typeface="Garamond" charset="0"/>
            </a:endParaRPr>
          </a:p>
        </p:txBody>
      </p:sp>
    </p:spTree>
    <p:extLst>
      <p:ext uri="{BB962C8B-B14F-4D97-AF65-F5344CB8AC3E}">
        <p14:creationId xmlns="" xmlns:p14="http://schemas.microsoft.com/office/powerpoint/2010/main" val="55670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xmlns="" val="226248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27412"/>
            <a:ext cx="3505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l-GR" sz="1600" b="1" dirty="0">
                <a:solidFill>
                  <a:srgbClr val="FFFF00"/>
                </a:solidFill>
                <a:latin typeface="Garamond" charset="0"/>
              </a:rPr>
              <a:t>Τάφος του </a:t>
            </a:r>
            <a:r>
              <a:rPr lang="el-GR" sz="1600" b="1" dirty="0" err="1">
                <a:solidFill>
                  <a:srgbClr val="FFFF00"/>
                </a:solidFill>
                <a:latin typeface="Garamond" charset="0"/>
              </a:rPr>
              <a:t>Ουσεραμμών</a:t>
            </a:r>
            <a:endParaRPr lang="de-AT" sz="1600" b="1" dirty="0">
              <a:solidFill>
                <a:srgbClr val="FFFF00"/>
              </a:solidFill>
              <a:latin typeface="Garamond" charset="0"/>
            </a:endParaRPr>
          </a:p>
        </p:txBody>
      </p:sp>
      <p:pic>
        <p:nvPicPr>
          <p:cNvPr id="24579" name="Picture 3" descr="useramun 0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28600" y="566738"/>
            <a:ext cx="4191000"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4" descr="useramun 0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28600" y="3657600"/>
            <a:ext cx="4191000" cy="3036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5" descr="useramun 06"/>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953000" y="461963"/>
            <a:ext cx="3657600" cy="296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6" descr="useramun 07"/>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953000" y="3532188"/>
            <a:ext cx="3657600" cy="317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82137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eftiu mencheperre seneb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28600" y="990600"/>
            <a:ext cx="2517775"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7" name="Picture 3" descr="keftiu mencheperre seneb 3"/>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352800" y="1038225"/>
            <a:ext cx="2397125" cy="443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4" descr="keftiu mencheperre seneb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251575" y="1341438"/>
            <a:ext cx="2511425" cy="422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228600" y="76200"/>
            <a:ext cx="4495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Bef>
                <a:spcPct val="50000"/>
              </a:spcBef>
            </a:pPr>
            <a:r>
              <a:rPr lang="el-GR" sz="2000" b="1">
                <a:solidFill>
                  <a:srgbClr val="FFFF00"/>
                </a:solidFill>
                <a:latin typeface="Garamond" charset="0"/>
              </a:rPr>
              <a:t>Τάφος του Μενκχεπέρ-Σένεμπ</a:t>
            </a:r>
            <a:endParaRPr lang="de-AT" sz="2000" b="1">
              <a:solidFill>
                <a:srgbClr val="FFFF00"/>
              </a:solidFill>
              <a:latin typeface="Garamond" charset="0"/>
            </a:endParaRPr>
          </a:p>
        </p:txBody>
      </p:sp>
    </p:spTree>
    <p:extLst>
      <p:ext uri="{BB962C8B-B14F-4D97-AF65-F5344CB8AC3E}">
        <p14:creationId xmlns="" xmlns:p14="http://schemas.microsoft.com/office/powerpoint/2010/main" val="16359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11560" y="620688"/>
            <a:ext cx="7848600" cy="6120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spcBef>
                <a:spcPct val="20000"/>
              </a:spcBef>
            </a:pPr>
            <a:r>
              <a:rPr lang="el-GR" sz="3200" b="1" dirty="0" err="1" smtClean="0">
                <a:solidFill>
                  <a:srgbClr val="FFC000"/>
                </a:solidFill>
                <a:latin typeface="Arial" charset="0"/>
              </a:rPr>
              <a:t>Κεφτιού</a:t>
            </a:r>
            <a:endParaRPr lang="el-GR" sz="3200" b="1" dirty="0" smtClean="0">
              <a:solidFill>
                <a:srgbClr val="FFC000"/>
              </a:solidFill>
              <a:latin typeface="Arial" charset="0"/>
            </a:endParaRPr>
          </a:p>
          <a:p>
            <a:pPr algn="l">
              <a:spcBef>
                <a:spcPct val="20000"/>
              </a:spcBef>
            </a:pPr>
            <a:endParaRPr lang="el-GR" sz="3200" b="1" dirty="0">
              <a:solidFill>
                <a:srgbClr val="FFC000"/>
              </a:solidFill>
              <a:latin typeface="Arial" charset="0"/>
            </a:endParaRPr>
          </a:p>
          <a:p>
            <a:pPr marL="342900" indent="-342900" algn="l">
              <a:spcBef>
                <a:spcPct val="20000"/>
              </a:spcBef>
            </a:pPr>
            <a:r>
              <a:rPr lang="el-GR" sz="2800" dirty="0" smtClean="0"/>
              <a:t>«</a:t>
            </a:r>
            <a:r>
              <a:rPr lang="el-GR" sz="2800" dirty="0"/>
              <a:t>Πράγματι, κανείς δεν πλέει πια στη Βύβλο. Τι πρέπει άραγε να κάνουμε για να προμηθευτούμε κέδρους για τις μούμιες μας; Με τα προϊόντα τους (ενν. των κέδρων) θάβαμε τους νεκρούς μας και με το λάδι τους, τους ταριχεύαμε. Μέχρι (τη γη) των </a:t>
            </a:r>
            <a:r>
              <a:rPr lang="el-GR" sz="2800" dirty="0" err="1"/>
              <a:t>Κεφτιού</a:t>
            </a:r>
            <a:r>
              <a:rPr lang="el-GR" sz="2800" dirty="0"/>
              <a:t> δεν φθάνουν πια» (πάπυρος </a:t>
            </a:r>
            <a:r>
              <a:rPr lang="en-US" sz="2800" dirty="0"/>
              <a:t>Leiden I</a:t>
            </a:r>
            <a:r>
              <a:rPr lang="el-GR" sz="2800" dirty="0"/>
              <a:t> 344, στήλη 4, στίχος 7</a:t>
            </a:r>
            <a:r>
              <a:rPr lang="el-GR" sz="2800" dirty="0" smtClean="0"/>
              <a:t>).</a:t>
            </a:r>
          </a:p>
          <a:p>
            <a:pPr marL="342900" indent="-342900" algn="l">
              <a:spcBef>
                <a:spcPct val="20000"/>
              </a:spcBef>
            </a:pPr>
            <a:endParaRPr lang="el-GR" sz="2400" dirty="0" smtClean="0"/>
          </a:p>
          <a:p>
            <a:pPr marL="342900" indent="-342900">
              <a:spcBef>
                <a:spcPct val="20000"/>
              </a:spcBef>
            </a:pPr>
            <a:endParaRPr lang="en-US" sz="3200" dirty="0">
              <a:latin typeface="Arial" charset="0"/>
            </a:endParaRPr>
          </a:p>
        </p:txBody>
      </p:sp>
    </p:spTree>
    <p:extLst>
      <p:ext uri="{BB962C8B-B14F-4D97-AF65-F5344CB8AC3E}">
        <p14:creationId xmlns="" xmlns:p14="http://schemas.microsoft.com/office/powerpoint/2010/main" val="167171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251520" y="260648"/>
            <a:ext cx="4536504" cy="640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buFontTx/>
              <a:buChar char="•"/>
            </a:pPr>
            <a:r>
              <a:rPr lang="el-GR" sz="2400" dirty="0"/>
              <a:t> </a:t>
            </a:r>
            <a:r>
              <a:rPr lang="el-GR" sz="2200" dirty="0"/>
              <a:t>Ψιλόλιγνα σώματα με στενότερη μέση σε σύγκριση με τις μορφές των Αιγυπτίων στην ίδια παράσταση· </a:t>
            </a:r>
          </a:p>
          <a:p>
            <a:pPr algn="l"/>
            <a:r>
              <a:rPr lang="el-GR" sz="2200" dirty="0" err="1"/>
              <a:t>καστακόκκινο</a:t>
            </a:r>
            <a:r>
              <a:rPr lang="el-GR" sz="2200" dirty="0"/>
              <a:t> δέρμα για τις ανδρικές μορφές, λευκό για τις γυναικείες· </a:t>
            </a:r>
          </a:p>
          <a:p>
            <a:pPr algn="l">
              <a:buFontTx/>
              <a:buChar char="•"/>
            </a:pPr>
            <a:r>
              <a:rPr lang="el-GR" sz="2200" dirty="0"/>
              <a:t> Ιδιόμορφη κόμμωση που αποτελείται από </a:t>
            </a:r>
            <a:r>
              <a:rPr lang="el-GR" sz="2200" dirty="0" err="1"/>
              <a:t>μακρείς</a:t>
            </a:r>
            <a:r>
              <a:rPr lang="el-GR" sz="2200" dirty="0"/>
              <a:t>, κυματοειδείς βοστρύχους και κοντύτερους σγουρούς και συχνά, εάν όχι πάντοτε, από έναν ή περισσότερους σπειροειδείς που στολίζουν το μέτωπο και το κεφάλι, χαρακτηριστικά που απαντώνται στις «μικρογραφικές» τοιχογραφίες της Κρήτης·</a:t>
            </a:r>
          </a:p>
          <a:p>
            <a:pPr algn="l">
              <a:buFontTx/>
              <a:buChar char="•"/>
            </a:pPr>
            <a:r>
              <a:rPr lang="el-GR" sz="2200" dirty="0"/>
              <a:t> απουσία γενειάδας, όπως και στις μινωικές τοιχογραφίες·</a:t>
            </a:r>
          </a:p>
          <a:p>
            <a:pPr algn="l"/>
            <a:endParaRPr lang="el-GR" sz="2400" dirty="0"/>
          </a:p>
        </p:txBody>
      </p:sp>
      <p:pic>
        <p:nvPicPr>
          <p:cNvPr id="3" name="Picture 3" descr="keftiu mencheperre seneb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36097" y="44624"/>
            <a:ext cx="3672408" cy="6797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52064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4860032" y="186888"/>
            <a:ext cx="4104828" cy="6986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a:buFontTx/>
              <a:buChar char="•"/>
            </a:pPr>
            <a:r>
              <a:rPr lang="el-GR" sz="2400" dirty="0"/>
              <a:t> </a:t>
            </a:r>
            <a:r>
              <a:rPr lang="el-GR" sz="2200" dirty="0"/>
              <a:t>Π</a:t>
            </a:r>
            <a:r>
              <a:rPr lang="en-GB" sz="2200" dirty="0" err="1" smtClean="0"/>
              <a:t>ροσφορά</a:t>
            </a:r>
            <a:r>
              <a:rPr lang="en-GB" sz="2200" dirty="0" smtClean="0"/>
              <a:t> </a:t>
            </a:r>
            <a:r>
              <a:rPr lang="en-GB" sz="2200" dirty="0" err="1"/>
              <a:t>μετ</a:t>
            </a:r>
            <a:r>
              <a:rPr lang="en-GB" sz="2200" dirty="0"/>
              <a:t>αλλικών αγγείων αιγαιακής τεχνοτροπίας, όπως αυτά που έχουν ανακαλυφθεί σε μεγάλες ποσότητες στην Κρήτη και την Ηπειρωτική Ελλάδα, ως προσκόμιση φόρων υποτελείας και χειρονομία αναγνώρισης της δύναμης και εξουσίας του</a:t>
            </a:r>
            <a:endParaRPr lang="el-GR" sz="2200" dirty="0"/>
          </a:p>
          <a:p>
            <a:pPr algn="l"/>
            <a:endParaRPr lang="el-GR" sz="2200" dirty="0"/>
          </a:p>
          <a:p>
            <a:pPr algn="l">
              <a:buFontTx/>
              <a:buChar char="•"/>
            </a:pPr>
            <a:r>
              <a:rPr lang="el-GR" sz="2200" dirty="0"/>
              <a:t> </a:t>
            </a:r>
            <a:r>
              <a:rPr lang="el-GR" sz="2200" dirty="0" smtClean="0"/>
              <a:t>Ενδυμασία </a:t>
            </a:r>
            <a:r>
              <a:rPr lang="el-GR" sz="2200" dirty="0"/>
              <a:t>που αποτελείται από ένα περίζωμα κοντό, συχνά πολύχρωμο, σταυρωτό ή απλό, και από ψηλά υποδήματα, ιδιάζουσας μορφής, αρκετά συνηθισμένα σε τοιχογραφίες στην Κρήτη και την Ηπειρωτική Ελλάδα·</a:t>
            </a:r>
          </a:p>
          <a:p>
            <a:pPr algn="l"/>
            <a:r>
              <a:rPr lang="el-GR" sz="2200" dirty="0"/>
              <a:t>σανδάλια με μυτερή άκρη.</a:t>
            </a:r>
          </a:p>
          <a:p>
            <a:pPr algn="l"/>
            <a:endParaRPr lang="el-GR" sz="2400" dirty="0"/>
          </a:p>
        </p:txBody>
      </p:sp>
      <p:pic>
        <p:nvPicPr>
          <p:cNvPr id="3" name="Picture 4" descr="Rechmire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008" y="113930"/>
            <a:ext cx="4283968" cy="662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Rechmire schuh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88296" y="15550"/>
            <a:ext cx="4572000" cy="3479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Rechmire schuh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88296" y="3721496"/>
            <a:ext cx="4648200" cy="3091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105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87800"/>
            <a:ext cx="9036050" cy="1457325"/>
          </a:xfrm>
        </p:spPr>
        <p:txBody>
          <a:bodyPr/>
          <a:lstStyle/>
          <a:p>
            <a:pPr eaLnBrk="1" hangingPunct="1">
              <a:defRPr/>
            </a:pPr>
            <a:r>
              <a:rPr lang="el-GR" sz="4000" dirty="0">
                <a:solidFill>
                  <a:srgbClr val="FF0000"/>
                </a:solidFill>
                <a:latin typeface="Constantia" charset="0"/>
                <a:cs typeface="+mn-cs"/>
              </a:rPr>
              <a:t>Μάθημα 9</a:t>
            </a:r>
            <a:endParaRPr lang="en-US" sz="4000" dirty="0">
              <a:solidFill>
                <a:srgbClr val="FF0000"/>
              </a:solidFill>
              <a:latin typeface="Constantia" charset="0"/>
              <a:cs typeface="+mn-cs"/>
            </a:endParaRPr>
          </a:p>
          <a:p>
            <a:pPr eaLnBrk="1" hangingPunct="1">
              <a:defRPr/>
            </a:pPr>
            <a:r>
              <a:rPr lang="el-GR" sz="4000" dirty="0" smtClean="0">
                <a:latin typeface="Constantia" charset="0"/>
                <a:cs typeface="+mn-cs"/>
              </a:rPr>
              <a:t>Αίγυπτος </a:t>
            </a:r>
            <a:r>
              <a:rPr lang="el-GR" sz="4000" smtClean="0">
                <a:latin typeface="Constantia" charset="0"/>
                <a:cs typeface="+mn-cs"/>
              </a:rPr>
              <a:t>και αλλοεθνείς</a:t>
            </a:r>
            <a:endParaRPr lang="en-US" sz="4000" dirty="0">
              <a:latin typeface="Constantia" charset="0"/>
              <a:cs typeface="+mn-cs"/>
            </a:endParaRPr>
          </a:p>
          <a:p>
            <a:pPr eaLnBrk="1" hangingPunct="1">
              <a:defRPr/>
            </a:pPr>
            <a:endParaRPr lang="en-US" sz="3600" dirty="0">
              <a:latin typeface="Constantia" charset="0"/>
              <a:cs typeface="+mn-cs"/>
            </a:endParaRPr>
          </a:p>
          <a:p>
            <a:pPr eaLnBrk="1" hangingPunct="1">
              <a:defRPr/>
            </a:pPr>
            <a:r>
              <a:rPr lang="en-US" sz="3600" dirty="0">
                <a:latin typeface="Constantia" charset="0"/>
                <a:cs typeface="+mn-cs"/>
              </a:rPr>
              <a:t> </a:t>
            </a:r>
            <a:r>
              <a:rPr lang="en-US" sz="2800" dirty="0">
                <a:latin typeface="Constantia" charset="0"/>
                <a:cs typeface="+mn-cs"/>
              </a:rPr>
              <a:t> </a:t>
            </a:r>
          </a:p>
          <a:p>
            <a:pPr eaLnBrk="1" hangingPunct="1">
              <a:defRPr/>
            </a:pPr>
            <a:r>
              <a:rPr lang="en-US" sz="2800" dirty="0">
                <a:latin typeface="Constantia" charset="0"/>
                <a:cs typeface="+mn-cs"/>
              </a:rPr>
              <a:t> </a:t>
            </a:r>
            <a:r>
              <a:rPr lang="en-US" dirty="0">
                <a:latin typeface="Constantia" charset="0"/>
                <a:cs typeface="+mn-cs"/>
              </a:rPr>
              <a:t> </a:t>
            </a:r>
            <a:endParaRPr lang="el-GR" dirty="0">
              <a:latin typeface="Constantia" charset="0"/>
              <a:cs typeface="+mn-cs"/>
            </a:endParaRPr>
          </a:p>
        </p:txBody>
      </p:sp>
      <p:sp>
        <p:nvSpPr>
          <p:cNvPr id="2" name="Title 1"/>
          <p:cNvSpPr>
            <a:spLocks noGrp="1"/>
          </p:cNvSpPr>
          <p:nvPr>
            <p:ph type="ctrTitle"/>
          </p:nvPr>
        </p:nvSpPr>
        <p:spPr>
          <a:xfrm>
            <a:off x="395536" y="476672"/>
            <a:ext cx="8305800" cy="2664296"/>
          </a:xfrm>
        </p:spPr>
        <p:txBody>
          <a:bodyPr/>
          <a:lstStyle/>
          <a:p>
            <a:pPr eaLnBrk="1" hangingPunct="1">
              <a:defRPr/>
            </a:pPr>
            <a:r>
              <a:rPr smtClean="0">
                <a:ea typeface="+mj-ea"/>
                <a:cs typeface="+mj-cs"/>
              </a:rPr>
              <a:t/>
            </a:r>
            <a:br>
              <a:rPr smtClean="0">
                <a:ea typeface="+mj-ea"/>
                <a:cs typeface="+mj-cs"/>
              </a:rPr>
            </a:br>
            <a:r>
              <a:rPr smtClean="0">
                <a:ea typeface="+mj-ea"/>
                <a:cs typeface="+mj-cs"/>
              </a:rPr>
              <a:t/>
            </a:r>
            <a:br>
              <a:rPr smtClean="0">
                <a:ea typeface="+mj-ea"/>
                <a:cs typeface="+mj-cs"/>
              </a:rPr>
            </a:br>
            <a:r>
              <a:rPr smtClean="0">
                <a:ea typeface="+mj-ea"/>
                <a:cs typeface="+mj-cs"/>
              </a:rPr>
              <a:t/>
            </a:r>
            <a:br>
              <a:rPr smtClean="0">
                <a:ea typeface="+mj-ea"/>
                <a:cs typeface="+mj-cs"/>
              </a:rPr>
            </a:br>
            <a:r>
              <a:rPr smtClean="0">
                <a:ea typeface="+mj-ea"/>
                <a:cs typeface="+mj-cs"/>
              </a:rPr>
              <a:t/>
            </a:r>
            <a:br>
              <a:rPr smtClean="0">
                <a:ea typeface="+mj-ea"/>
                <a:cs typeface="+mj-cs"/>
              </a:rPr>
            </a:br>
            <a:r>
              <a:rPr smtClean="0">
                <a:ea typeface="+mj-ea"/>
                <a:cs typeface="+mj-cs"/>
              </a:rPr>
              <a:t/>
            </a:r>
            <a:br>
              <a:rPr smtClean="0">
                <a:ea typeface="+mj-ea"/>
                <a:cs typeface="+mj-cs"/>
              </a:rPr>
            </a:br>
            <a:r>
              <a:rPr lang="el-GR" smtClean="0">
                <a:solidFill>
                  <a:srgbClr val="FFC000"/>
                </a:solidFill>
                <a:ea typeface="+mj-ea"/>
                <a:cs typeface="+mj-cs"/>
              </a:rPr>
              <a:t>ΑΙΓΥΠΤΙΑΚΗ </a:t>
            </a:r>
            <a:r>
              <a:rPr lang="en-GB" smtClean="0">
                <a:solidFill>
                  <a:srgbClr val="FFC000"/>
                </a:solidFill>
                <a:ea typeface="+mj-ea"/>
                <a:cs typeface="+mj-cs"/>
              </a:rPr>
              <a:t>A</a:t>
            </a:r>
            <a:r>
              <a:rPr lang="el-GR" smtClean="0">
                <a:solidFill>
                  <a:srgbClr val="FFC000"/>
                </a:solidFill>
                <a:ea typeface="+mj-ea"/>
                <a:cs typeface="+mj-cs"/>
              </a:rPr>
              <a:t>ΡΧΑΙΟΛΟΓΙΑ Ι</a:t>
            </a:r>
            <a:br>
              <a:rPr lang="el-GR" smtClean="0">
                <a:solidFill>
                  <a:srgbClr val="FFC000"/>
                </a:solidFill>
                <a:ea typeface="+mj-ea"/>
                <a:cs typeface="+mj-cs"/>
              </a:rPr>
            </a:br>
            <a:r>
              <a:rPr lang="el-GR" smtClean="0">
                <a:solidFill>
                  <a:srgbClr val="FFC000"/>
                </a:solidFill>
                <a:ea typeface="+mj-ea"/>
                <a:cs typeface="+mj-cs"/>
              </a:rPr>
              <a:t>Τα μεγάλα Βασίλεια</a:t>
            </a:r>
            <a:endParaRPr lang="el-GR">
              <a:solidFill>
                <a:srgbClr val="FFC000"/>
              </a:solidFill>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eastern med"/>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198438"/>
            <a:ext cx="9144000" cy="6507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4793" name="Picture 9" descr="Egypt_Site_150dpi"/>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033588" y="-315913"/>
            <a:ext cx="5418137" cy="7318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89304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4793"/>
                                        </p:tgtEl>
                                        <p:attrNameLst>
                                          <p:attrName>style.visibility</p:attrName>
                                        </p:attrNameLst>
                                      </p:cBhvr>
                                      <p:to>
                                        <p:strVal val="visible"/>
                                      </p:to>
                                    </p:set>
                                    <p:anim calcmode="lin" valueType="num">
                                      <p:cBhvr>
                                        <p:cTn id="7" dur="500" fill="hold"/>
                                        <p:tgtEl>
                                          <p:spTgt spid="374793"/>
                                        </p:tgtEl>
                                        <p:attrNameLst>
                                          <p:attrName>ppt_w</p:attrName>
                                        </p:attrNameLst>
                                      </p:cBhvr>
                                      <p:tavLst>
                                        <p:tav tm="0">
                                          <p:val>
                                            <p:fltVal val="0"/>
                                          </p:val>
                                        </p:tav>
                                        <p:tav tm="100000">
                                          <p:val>
                                            <p:strVal val="#ppt_w"/>
                                          </p:val>
                                        </p:tav>
                                      </p:tavLst>
                                    </p:anim>
                                    <p:anim calcmode="lin" valueType="num">
                                      <p:cBhvr>
                                        <p:cTn id="8" dur="500" fill="hold"/>
                                        <p:tgtEl>
                                          <p:spTgt spid="374793"/>
                                        </p:tgtEl>
                                        <p:attrNameLst>
                                          <p:attrName>ppt_h</p:attrName>
                                        </p:attrNameLst>
                                      </p:cBhvr>
                                      <p:tavLst>
                                        <p:tav tm="0">
                                          <p:val>
                                            <p:fltVal val="0"/>
                                          </p:val>
                                        </p:tav>
                                        <p:tav tm="100000">
                                          <p:val>
                                            <p:strVal val="#ppt_h"/>
                                          </p:val>
                                        </p:tav>
                                      </p:tavLst>
                                    </p:anim>
                                    <p:animEffect transition="in" filter="fade">
                                      <p:cBhvr>
                                        <p:cTn id="9" dur="500"/>
                                        <p:tgtEl>
                                          <p:spTgt spid="374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8640"/>
            <a:ext cx="8229600" cy="1008112"/>
          </a:xfrm>
        </p:spPr>
        <p:txBody>
          <a:bodyPr/>
          <a:lstStyle/>
          <a:p>
            <a:pPr eaLnBrk="1" hangingPunct="1"/>
            <a:r>
              <a:rPr lang="el-GR" dirty="0">
                <a:solidFill>
                  <a:srgbClr val="FFC000"/>
                </a:solidFill>
                <a:latin typeface="Arial" charset="0"/>
              </a:rPr>
              <a:t>Η Αίγυπτος και οι άλλοι</a:t>
            </a:r>
            <a:endParaRPr lang="en-US" dirty="0">
              <a:solidFill>
                <a:srgbClr val="FFC000"/>
              </a:solidFill>
              <a:latin typeface="Arial" charset="0"/>
            </a:endParaRPr>
          </a:p>
        </p:txBody>
      </p:sp>
      <p:sp>
        <p:nvSpPr>
          <p:cNvPr id="5" name="Rectangle 3"/>
          <p:cNvSpPr txBox="1">
            <a:spLocks noChangeArrowheads="1"/>
          </p:cNvSpPr>
          <p:nvPr/>
        </p:nvSpPr>
        <p:spPr bwMode="auto">
          <a:xfrm>
            <a:off x="457200" y="1772816"/>
            <a:ext cx="8229600" cy="4525963"/>
          </a:xfrm>
          <a:prstGeom prst="rect">
            <a:avLst/>
          </a:prstGeom>
          <a:noFill/>
          <a:ln w="9525">
            <a:noFill/>
            <a:miter lim="800000"/>
            <a:headEnd/>
            <a:tailEnd/>
          </a:ln>
        </p:spPr>
        <p:txBody>
          <a:bodyPr/>
          <a:lstStyle>
            <a:lvl1pPr marL="342900" indent="-342900" eaLnBrk="0" hangingPunct="0">
              <a:defRPr sz="1000">
                <a:solidFill>
                  <a:schemeClr val="tx1"/>
                </a:solidFill>
                <a:latin typeface="Arial Unicode MS" charset="0"/>
                <a:ea typeface="ＭＳ Ｐゴシック" charset="0"/>
              </a:defRPr>
            </a:lvl1pPr>
            <a:lvl2pPr marL="742950" indent="-285750" eaLnBrk="0" hangingPunct="0">
              <a:defRPr sz="1000">
                <a:solidFill>
                  <a:schemeClr val="tx1"/>
                </a:solidFill>
                <a:latin typeface="Arial Unicode MS" charset="0"/>
                <a:ea typeface="ＭＳ Ｐゴシック" charset="0"/>
              </a:defRPr>
            </a:lvl2pPr>
            <a:lvl3pPr marL="1143000" indent="-228600" eaLnBrk="0" hangingPunct="0">
              <a:defRPr sz="1000">
                <a:solidFill>
                  <a:schemeClr val="tx1"/>
                </a:solidFill>
                <a:latin typeface="Arial Unicode MS" charset="0"/>
                <a:ea typeface="ＭＳ Ｐゴシック" charset="0"/>
              </a:defRPr>
            </a:lvl3pPr>
            <a:lvl4pPr marL="1600200" indent="-228600" eaLnBrk="0" hangingPunct="0">
              <a:defRPr sz="1000">
                <a:solidFill>
                  <a:schemeClr val="tx1"/>
                </a:solidFill>
                <a:latin typeface="Arial Unicode MS" charset="0"/>
                <a:ea typeface="ＭＳ Ｐゴシック" charset="0"/>
              </a:defRPr>
            </a:lvl4pPr>
            <a:lvl5pPr marL="2057400" indent="-228600" eaLnBrk="0" hangingPunct="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l" eaLnBrk="1" hangingPunct="1">
              <a:spcBef>
                <a:spcPct val="20000"/>
              </a:spcBef>
              <a:buFontTx/>
              <a:buChar char="•"/>
            </a:pPr>
            <a:r>
              <a:rPr lang="el-GR" sz="2400" i="1" dirty="0" err="1">
                <a:solidFill>
                  <a:srgbClr val="FF0000"/>
                </a:solidFill>
              </a:rPr>
              <a:t>Ντζερ</a:t>
            </a:r>
            <a:r>
              <a:rPr lang="el-GR" sz="2400" i="1" dirty="0"/>
              <a:t>:</a:t>
            </a:r>
            <a:r>
              <a:rPr lang="el-GR" sz="2400" dirty="0"/>
              <a:t> αντιστοιχούσε στο αιώνιο κοσμικό σύνορο που διαχωρίζει τον επίγειο υλικό κόσμο από τον ουράνιο κόσμο των θεών και το επέκεινα, τον κόσμο των ευλογημένων νεκρών. </a:t>
            </a:r>
          </a:p>
          <a:p>
            <a:pPr algn="l" eaLnBrk="1" hangingPunct="1">
              <a:spcBef>
                <a:spcPct val="20000"/>
              </a:spcBef>
              <a:buFontTx/>
              <a:buChar char="•"/>
            </a:pPr>
            <a:r>
              <a:rPr lang="el-GR" sz="2400" i="1" dirty="0" err="1">
                <a:solidFill>
                  <a:srgbClr val="FF0000"/>
                </a:solidFill>
              </a:rPr>
              <a:t>Τασχ</a:t>
            </a:r>
            <a:r>
              <a:rPr lang="el-GR" sz="2400" i="1" dirty="0"/>
              <a:t>:</a:t>
            </a:r>
            <a:r>
              <a:rPr lang="el-GR" sz="2400" dirty="0"/>
              <a:t> προσδιόριζε το φυσικό, γεωγραφικό σύνορο μιας επικράτειας, προκαθορισμένο από τον ίδιο τον Φαραώ και τους θεούς. </a:t>
            </a:r>
          </a:p>
          <a:p>
            <a:pPr algn="l" eaLnBrk="1" hangingPunct="1">
              <a:spcBef>
                <a:spcPct val="20000"/>
              </a:spcBef>
            </a:pPr>
            <a:r>
              <a:rPr lang="el-GR" sz="2400" dirty="0"/>
              <a:t>	</a:t>
            </a:r>
          </a:p>
          <a:p>
            <a:pPr algn="l" eaLnBrk="1" hangingPunct="1">
              <a:spcBef>
                <a:spcPct val="20000"/>
              </a:spcBef>
            </a:pPr>
            <a:r>
              <a:rPr lang="el-GR" sz="2400" dirty="0"/>
              <a:t>	Καθήκον του εκάστοτε Φαραώ ήταν όχι μόνο φύλαξη και προστασία των γεωγραφικών συνόρων (</a:t>
            </a:r>
            <a:r>
              <a:rPr lang="el-GR" sz="2400" i="1" dirty="0" err="1"/>
              <a:t>τάσχου</a:t>
            </a:r>
            <a:r>
              <a:rPr lang="el-GR" sz="2400" dirty="0"/>
              <a:t>, πληθυντικός της λέξης </a:t>
            </a:r>
            <a:r>
              <a:rPr lang="el-GR" sz="2400" i="1" dirty="0" err="1"/>
              <a:t>τασχ</a:t>
            </a:r>
            <a:r>
              <a:rPr lang="el-GR" sz="2400" dirty="0"/>
              <a:t>) της Αιγύπτου, αλλά και η διαρκής επέκτασή τους.</a:t>
            </a:r>
            <a:endParaRPr lang="en-US" sz="3200" dirty="0">
              <a:latin typeface="Arial" charset="0"/>
            </a:endParaRPr>
          </a:p>
        </p:txBody>
      </p:sp>
    </p:spTree>
    <p:extLst>
      <p:ext uri="{BB962C8B-B14F-4D97-AF65-F5344CB8AC3E}">
        <p14:creationId xmlns="" xmlns:p14="http://schemas.microsoft.com/office/powerpoint/2010/main" val="4278265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332656"/>
            <a:ext cx="8879884" cy="6480720"/>
          </a:xfrm>
        </p:spPr>
        <p:txBody>
          <a:bodyPr>
            <a:normAutofit lnSpcReduction="10000"/>
          </a:bodyPr>
          <a:lstStyle/>
          <a:p>
            <a:pPr marL="0" indent="0" algn="ctr">
              <a:buNone/>
            </a:pPr>
            <a:endParaRPr lang="en-US" sz="1500" u="sng" dirty="0" smtClean="0">
              <a:solidFill>
                <a:srgbClr val="FFC000"/>
              </a:solidFill>
              <a:latin typeface="Times New Roman" pitchFamily="18" charset="0"/>
              <a:cs typeface="Times New Roman" pitchFamily="18" charset="0"/>
            </a:endParaRPr>
          </a:p>
          <a:p>
            <a:pPr marL="0" indent="0">
              <a:buNone/>
            </a:pPr>
            <a:r>
              <a:rPr lang="el-GR" sz="2400" dirty="0" smtClean="0">
                <a:solidFill>
                  <a:srgbClr val="FF0000"/>
                </a:solidFill>
                <a:latin typeface="Times New Roman" pitchFamily="18" charset="0"/>
                <a:cs typeface="Times New Roman" pitchFamily="18" charset="0"/>
              </a:rPr>
              <a:t>Αλλοεθνείς σε κείμενα προς εσωτερική κατανάλωση</a:t>
            </a:r>
            <a:r>
              <a:rPr lang="en-US" sz="3600" dirty="0" smtClean="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a:t>
            </a:r>
          </a:p>
          <a:p>
            <a:pPr marL="0" indent="0">
              <a:buNone/>
            </a:pPr>
            <a:endParaRPr lang="en-US" sz="2000" dirty="0" smtClean="0">
              <a:latin typeface="Aparajita" pitchFamily="34" charset="0"/>
              <a:cs typeface="Aparajita" pitchFamily="34" charset="0"/>
            </a:endParaRPr>
          </a:p>
          <a:p>
            <a:pPr marL="0" indent="0">
              <a:buNone/>
            </a:pPr>
            <a:endParaRPr lang="en-US" sz="2000" dirty="0" smtClean="0">
              <a:latin typeface="Aparajita" pitchFamily="34" charset="0"/>
              <a:cs typeface="Aparajita" pitchFamily="34" charset="0"/>
            </a:endParaRPr>
          </a:p>
          <a:p>
            <a:pPr marL="0" indent="0">
              <a:buNone/>
            </a:pPr>
            <a:r>
              <a:rPr lang="el-GR" sz="1500" dirty="0" smtClean="0">
                <a:latin typeface="Times New Roman" pitchFamily="18" charset="0"/>
                <a:cs typeface="Times New Roman" pitchFamily="18" charset="0"/>
              </a:rPr>
              <a:t>Παρουσίασή τους ως υποδεέστερα </a:t>
            </a:r>
          </a:p>
          <a:p>
            <a:pPr marL="0" indent="0">
              <a:buNone/>
            </a:pPr>
            <a:r>
              <a:rPr lang="el-GR" sz="1500" dirty="0" smtClean="0">
                <a:latin typeface="Times New Roman" pitchFamily="18" charset="0"/>
                <a:cs typeface="Times New Roman" pitchFamily="18" charset="0"/>
              </a:rPr>
              <a:t>      όντα, σύμμαχοι του χάους</a:t>
            </a:r>
            <a:endParaRPr lang="en-US" sz="1500" dirty="0" smtClean="0">
              <a:latin typeface="Times New Roman" pitchFamily="18" charset="0"/>
              <a:cs typeface="Times New Roman" pitchFamily="18" charset="0"/>
            </a:endParaRPr>
          </a:p>
          <a:p>
            <a:pPr marL="0" indent="0">
              <a:buNone/>
            </a:pPr>
            <a:endParaRPr lang="el-GR" sz="2000" dirty="0" smtClean="0">
              <a:latin typeface="Aparajita" pitchFamily="34" charset="0"/>
              <a:cs typeface="Aparajita" pitchFamily="34" charset="0"/>
            </a:endParaRPr>
          </a:p>
          <a:p>
            <a:pPr marL="0" indent="0">
              <a:buNone/>
            </a:pPr>
            <a:endParaRPr lang="en-US" sz="2000" dirty="0">
              <a:latin typeface="Aparajita" pitchFamily="34" charset="0"/>
              <a:cs typeface="Aparajita" pitchFamily="34" charset="0"/>
            </a:endParaRPr>
          </a:p>
          <a:p>
            <a:pPr marL="0" indent="0">
              <a:buNone/>
            </a:pPr>
            <a:r>
              <a:rPr lang="en-US" sz="1500" dirty="0" smtClean="0">
                <a:latin typeface="Times New Roman" pitchFamily="18" charset="0"/>
                <a:cs typeface="Times New Roman" pitchFamily="18" charset="0"/>
              </a:rPr>
              <a:t>   </a:t>
            </a:r>
            <a:r>
              <a:rPr lang="el-GR" sz="1500" dirty="0" smtClean="0">
                <a:latin typeface="Times New Roman" pitchFamily="18" charset="0"/>
                <a:cs typeface="Times New Roman" pitchFamily="18" charset="0"/>
              </a:rPr>
              <a:t>Μέσω της διαδικασίας της</a:t>
            </a:r>
          </a:p>
          <a:p>
            <a:pPr marL="0" indent="0">
              <a:buNone/>
            </a:pPr>
            <a:r>
              <a:rPr lang="el-GR" sz="1500" dirty="0">
                <a:latin typeface="Times New Roman" pitchFamily="18" charset="0"/>
                <a:cs typeface="Times New Roman" pitchFamily="18" charset="0"/>
              </a:rPr>
              <a:t> </a:t>
            </a:r>
            <a:r>
              <a:rPr lang="el-GR"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    </a:t>
            </a:r>
            <a:r>
              <a:rPr lang="el-GR" sz="1500" dirty="0" smtClean="0">
                <a:latin typeface="Times New Roman" pitchFamily="18" charset="0"/>
                <a:cs typeface="Times New Roman" pitchFamily="18" charset="0"/>
              </a:rPr>
              <a:t>ομογενοποίησης</a:t>
            </a:r>
            <a:endParaRPr lang="en-US" sz="1500" dirty="0">
              <a:latin typeface="Times New Roman" pitchFamily="18" charset="0"/>
              <a:cs typeface="Times New Roman" pitchFamily="18" charset="0"/>
            </a:endParaRPr>
          </a:p>
          <a:p>
            <a:pPr marL="0" indent="0">
              <a:buNone/>
            </a:pPr>
            <a:endParaRPr lang="en-US" sz="2000" dirty="0" smtClean="0">
              <a:latin typeface="Aparajita" pitchFamily="34" charset="0"/>
              <a:cs typeface="Aparajita" pitchFamily="34" charset="0"/>
            </a:endParaRPr>
          </a:p>
          <a:p>
            <a:pPr marL="0" indent="0">
              <a:buNone/>
            </a:pPr>
            <a:endParaRPr lang="en-US" sz="2000" dirty="0">
              <a:latin typeface="Aparajita" pitchFamily="34" charset="0"/>
              <a:cs typeface="Aparajita" pitchFamily="34" charset="0"/>
            </a:endParaRPr>
          </a:p>
          <a:p>
            <a:pPr marL="0" indent="0">
              <a:buNone/>
            </a:pPr>
            <a:endParaRPr lang="en-US" sz="1500" dirty="0" smtClean="0">
              <a:solidFill>
                <a:srgbClr val="FF0000"/>
              </a:solidFill>
              <a:latin typeface="Times New Roman" pitchFamily="18" charset="0"/>
              <a:cs typeface="Times New Roman" pitchFamily="18" charset="0"/>
            </a:endParaRPr>
          </a:p>
          <a:p>
            <a:pPr marL="0" indent="0">
              <a:buNone/>
            </a:pPr>
            <a:endParaRPr lang="en-US" sz="1500" dirty="0">
              <a:solidFill>
                <a:srgbClr val="FF0000"/>
              </a:solidFill>
              <a:latin typeface="Times New Roman" pitchFamily="18" charset="0"/>
              <a:cs typeface="Times New Roman" pitchFamily="18" charset="0"/>
            </a:endParaRPr>
          </a:p>
          <a:p>
            <a:pPr marL="0" indent="0">
              <a:buNone/>
            </a:pPr>
            <a:endParaRPr lang="en-US" sz="1500" dirty="0" smtClean="0">
              <a:solidFill>
                <a:srgbClr val="FF0000"/>
              </a:solidFill>
              <a:latin typeface="Times New Roman" pitchFamily="18" charset="0"/>
              <a:cs typeface="Times New Roman" pitchFamily="18" charset="0"/>
            </a:endParaRPr>
          </a:p>
          <a:p>
            <a:pPr marL="0" indent="0">
              <a:buNone/>
            </a:pPr>
            <a:r>
              <a:rPr lang="el-GR" sz="2000" dirty="0" smtClean="0">
                <a:solidFill>
                  <a:srgbClr val="FF0000"/>
                </a:solidFill>
                <a:latin typeface="Times New Roman" pitchFamily="18" charset="0"/>
                <a:cs typeface="Times New Roman" pitchFamily="18" charset="0"/>
              </a:rPr>
              <a:t>Αλλοεθνείς σε κείμενα προς χρήση από τους αλλοεθνείς</a:t>
            </a:r>
            <a:r>
              <a:rPr lang="el-GR" sz="1500" dirty="0" smtClean="0">
                <a:solidFill>
                  <a:srgbClr val="FF0000"/>
                </a:solidFill>
                <a:latin typeface="Times New Roman" pitchFamily="18" charset="0"/>
                <a:cs typeface="Times New Roman" pitchFamily="18" charset="0"/>
              </a:rPr>
              <a:t>:</a:t>
            </a:r>
            <a:endParaRPr lang="en-US" sz="1500" dirty="0" smtClean="0">
              <a:solidFill>
                <a:srgbClr val="FF0000"/>
              </a:solidFill>
              <a:latin typeface="Times New Roman" pitchFamily="18" charset="0"/>
              <a:cs typeface="Times New Roman" pitchFamily="18" charset="0"/>
            </a:endParaRPr>
          </a:p>
          <a:p>
            <a:pPr marL="0" indent="0">
              <a:buNone/>
            </a:pPr>
            <a:r>
              <a:rPr lang="en-US" sz="1600" dirty="0" smtClean="0">
                <a:latin typeface="Aparajita" pitchFamily="34" charset="0"/>
                <a:cs typeface="Aparajita" pitchFamily="34" charset="0"/>
              </a:rPr>
              <a:t>                </a:t>
            </a:r>
            <a:endParaRPr lang="en-US" sz="2000" dirty="0">
              <a:latin typeface="Aparajita" pitchFamily="34" charset="0"/>
              <a:cs typeface="Aparajita" pitchFamily="34" charset="0"/>
            </a:endParaRPr>
          </a:p>
          <a:p>
            <a:pPr marL="0" indent="0">
              <a:buNone/>
            </a:pPr>
            <a:r>
              <a:rPr lang="el-GR" sz="1500" dirty="0" smtClean="0">
                <a:latin typeface="Times New Roman" pitchFamily="18" charset="0"/>
                <a:cs typeface="Times New Roman" pitchFamily="18" charset="0"/>
              </a:rPr>
              <a:t>Παρουσίασή τους ως ισότιμα </a:t>
            </a:r>
          </a:p>
          <a:p>
            <a:pPr marL="0" indent="0">
              <a:buNone/>
            </a:pPr>
            <a:r>
              <a:rPr lang="el-GR" sz="1500" dirty="0" smtClean="0">
                <a:latin typeface="Times New Roman" pitchFamily="18" charset="0"/>
                <a:cs typeface="Times New Roman" pitchFamily="18" charset="0"/>
              </a:rPr>
              <a:t>                     όντα</a:t>
            </a:r>
            <a:endParaRPr lang="en-US" sz="1500" dirty="0" smtClean="0">
              <a:latin typeface="Times New Roman" pitchFamily="18" charset="0"/>
              <a:cs typeface="Times New Roman" pitchFamily="18" charset="0"/>
            </a:endParaRPr>
          </a:p>
          <a:p>
            <a:pPr marL="0" indent="0">
              <a:buNone/>
            </a:pPr>
            <a:endParaRPr lang="en-US" sz="2000" dirty="0" smtClean="0">
              <a:latin typeface="Aparajita" pitchFamily="34" charset="0"/>
              <a:cs typeface="Aparajita" pitchFamily="34" charset="0"/>
            </a:endParaRPr>
          </a:p>
          <a:p>
            <a:pPr marL="0" indent="0" algn="ctr">
              <a:buNone/>
            </a:pPr>
            <a:endParaRPr lang="el-GR" sz="2000" i="1" dirty="0">
              <a:solidFill>
                <a:srgbClr val="FF0000"/>
              </a:solidFill>
              <a:cs typeface="Aparajita" pitchFamily="34" charset="0"/>
            </a:endParaRPr>
          </a:p>
        </p:txBody>
      </p:sp>
      <p:cxnSp>
        <p:nvCxnSpPr>
          <p:cNvPr id="5" name="Ευθύγραμμο βέλος σύνδεσης 4"/>
          <p:cNvCxnSpPr/>
          <p:nvPr/>
        </p:nvCxnSpPr>
        <p:spPr>
          <a:xfrm flipV="1">
            <a:off x="3203848" y="3002092"/>
            <a:ext cx="129614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Τίτλος 1"/>
          <p:cNvSpPr txBox="1">
            <a:spLocks/>
          </p:cNvSpPr>
          <p:nvPr/>
        </p:nvSpPr>
        <p:spPr>
          <a:xfrm>
            <a:off x="4496180" y="2711057"/>
            <a:ext cx="3407524"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800" dirty="0" smtClean="0">
                <a:solidFill>
                  <a:srgbClr val="FFC000"/>
                </a:solidFill>
                <a:latin typeface="Times New Roman" pitchFamily="18" charset="0"/>
                <a:cs typeface="Times New Roman" pitchFamily="18" charset="0"/>
              </a:rPr>
              <a:t>Μέρος της «λείας» του Φαραώ</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7" name="Τίτλος 1"/>
          <p:cNvSpPr txBox="1">
            <a:spLocks/>
          </p:cNvSpPr>
          <p:nvPr/>
        </p:nvSpPr>
        <p:spPr>
          <a:xfrm>
            <a:off x="4821243" y="3453612"/>
            <a:ext cx="2339119" cy="7527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2000" dirty="0" smtClean="0">
              <a:solidFill>
                <a:srgbClr val="FFC000"/>
              </a:solidFill>
              <a:latin typeface="Times New Roman" pitchFamily="18" charset="0"/>
              <a:cs typeface="Times New Roman" pitchFamily="18" charset="0"/>
            </a:endParaRPr>
          </a:p>
          <a:p>
            <a:pPr algn="l"/>
            <a:r>
              <a:rPr lang="el-GR" sz="2000" dirty="0" smtClean="0">
                <a:solidFill>
                  <a:srgbClr val="FFC000"/>
                </a:solidFill>
                <a:latin typeface="Times New Roman" pitchFamily="18" charset="0"/>
                <a:cs typeface="Times New Roman" pitchFamily="18" charset="0"/>
              </a:rPr>
              <a:t>Σκλάβοι</a:t>
            </a:r>
            <a:r>
              <a:rPr lang="en-US" sz="2000" dirty="0" smtClean="0">
                <a:solidFill>
                  <a:srgbClr val="FFC000"/>
                </a:solidFill>
                <a:latin typeface="Times New Roman" pitchFamily="18" charset="0"/>
                <a:cs typeface="Times New Roman" pitchFamily="18" charset="0"/>
              </a:rPr>
              <a:t>/</a:t>
            </a:r>
            <a:r>
              <a:rPr lang="el-GR" sz="2000" dirty="0" smtClean="0">
                <a:solidFill>
                  <a:srgbClr val="FFC000"/>
                </a:solidFill>
                <a:latin typeface="Times New Roman" pitchFamily="18" charset="0"/>
                <a:cs typeface="Times New Roman" pitchFamily="18" charset="0"/>
              </a:rPr>
              <a:t>Υποτελείς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cxnSp>
        <p:nvCxnSpPr>
          <p:cNvPr id="9" name="Ευθύγραμμο βέλος σύνδεσης 8"/>
          <p:cNvCxnSpPr/>
          <p:nvPr/>
        </p:nvCxnSpPr>
        <p:spPr>
          <a:xfrm>
            <a:off x="3203848" y="3362132"/>
            <a:ext cx="1296144" cy="34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3203848" y="636518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Τίτλος 1"/>
          <p:cNvSpPr txBox="1">
            <a:spLocks/>
          </p:cNvSpPr>
          <p:nvPr/>
        </p:nvSpPr>
        <p:spPr>
          <a:xfrm>
            <a:off x="4700460" y="6261198"/>
            <a:ext cx="3111899" cy="603347"/>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2200" dirty="0" smtClean="0">
                <a:solidFill>
                  <a:srgbClr val="FFC000"/>
                </a:solidFill>
                <a:latin typeface="Times New Roman" pitchFamily="18" charset="0"/>
                <a:cs typeface="Times New Roman" pitchFamily="18" charset="0"/>
              </a:rPr>
              <a:t>Αιγύπτιοι = </a:t>
            </a:r>
            <a:r>
              <a:rPr lang="el-GR" sz="2200" dirty="0">
                <a:solidFill>
                  <a:srgbClr val="FFC000"/>
                </a:solidFill>
                <a:latin typeface="Times New Roman" pitchFamily="18" charset="0"/>
                <a:cs typeface="Times New Roman" pitchFamily="18" charset="0"/>
              </a:rPr>
              <a:t>Α</a:t>
            </a:r>
            <a:r>
              <a:rPr lang="el-GR" sz="2200" dirty="0" smtClean="0">
                <a:solidFill>
                  <a:srgbClr val="FFC000"/>
                </a:solidFill>
                <a:latin typeface="Times New Roman" pitchFamily="18" charset="0"/>
                <a:cs typeface="Times New Roman" pitchFamily="18" charset="0"/>
              </a:rPr>
              <a:t>λλοεθνείς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cxnSp>
        <p:nvCxnSpPr>
          <p:cNvPr id="10" name="Ευθύγραμμο βέλος σύνδεσης 9"/>
          <p:cNvCxnSpPr/>
          <p:nvPr/>
        </p:nvCxnSpPr>
        <p:spPr>
          <a:xfrm>
            <a:off x="3203848" y="4610643"/>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Τίτλος 1"/>
          <p:cNvSpPr txBox="1">
            <a:spLocks/>
          </p:cNvSpPr>
          <p:nvPr/>
        </p:nvSpPr>
        <p:spPr>
          <a:xfrm>
            <a:off x="4362985" y="4077072"/>
            <a:ext cx="2513271" cy="1296144"/>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nSpc>
                <a:spcPct val="120000"/>
              </a:lnSpc>
            </a:pPr>
            <a:r>
              <a:rPr lang="el-GR" sz="3600" dirty="0" smtClean="0">
                <a:solidFill>
                  <a:srgbClr val="FFC000"/>
                </a:solidFill>
                <a:latin typeface="Times New Roman" pitchFamily="18" charset="0"/>
                <a:cs typeface="Times New Roman" pitchFamily="18" charset="0"/>
              </a:rPr>
              <a:t>Σύμμαχοι &amp; δημιουργήματα </a:t>
            </a:r>
          </a:p>
          <a:p>
            <a:pPr>
              <a:lnSpc>
                <a:spcPct val="120000"/>
              </a:lnSpc>
            </a:pPr>
            <a:r>
              <a:rPr lang="el-GR" sz="3600" dirty="0">
                <a:solidFill>
                  <a:srgbClr val="FFC000"/>
                </a:solidFill>
                <a:latin typeface="Times New Roman" pitchFamily="18" charset="0"/>
                <a:cs typeface="Times New Roman" pitchFamily="18" charset="0"/>
              </a:rPr>
              <a:t>τ</a:t>
            </a:r>
            <a:r>
              <a:rPr lang="el-GR" sz="3600" dirty="0" smtClean="0">
                <a:solidFill>
                  <a:srgbClr val="FFC000"/>
                </a:solidFill>
                <a:latin typeface="Times New Roman" pitchFamily="18" charset="0"/>
                <a:cs typeface="Times New Roman" pitchFamily="18" charset="0"/>
              </a:rPr>
              <a:t>ου  </a:t>
            </a:r>
            <a:endParaRPr lang="en-US" sz="3600" dirty="0" smtClean="0">
              <a:solidFill>
                <a:srgbClr val="FFC000"/>
              </a:solidFill>
              <a:latin typeface="Times New Roman" pitchFamily="18" charset="0"/>
              <a:cs typeface="Times New Roman" pitchFamily="18" charset="0"/>
            </a:endParaRPr>
          </a:p>
          <a:p>
            <a:pPr>
              <a:lnSpc>
                <a:spcPct val="120000"/>
              </a:lnSpc>
            </a:pPr>
            <a:r>
              <a:rPr lang="el-GR" sz="3600" dirty="0" smtClean="0">
                <a:solidFill>
                  <a:srgbClr val="FFC000"/>
                </a:solidFill>
                <a:latin typeface="Times New Roman" pitchFamily="18" charset="0"/>
                <a:cs typeface="Times New Roman" pitchFamily="18" charset="0"/>
              </a:rPr>
              <a:t>δημιουργού θεού </a:t>
            </a:r>
            <a:r>
              <a:rPr lang="en-US" sz="3600" dirty="0" err="1" smtClean="0">
                <a:solidFill>
                  <a:srgbClr val="FFC000"/>
                </a:solidFill>
                <a:latin typeface="Times New Roman" pitchFamily="18" charset="0"/>
                <a:cs typeface="Times New Roman" pitchFamily="18" charset="0"/>
              </a:rPr>
              <a:t>Atum</a:t>
            </a:r>
            <a:r>
              <a:rPr lang="en-US" sz="3600" dirty="0" smtClean="0">
                <a:solidFill>
                  <a:prstClr val="white"/>
                </a:solidFill>
                <a:latin typeface="Times New Roman" pitchFamily="18" charset="0"/>
                <a:cs typeface="Times New Roman" pitchFamily="18" charset="0"/>
              </a:rPr>
              <a:t/>
            </a:r>
            <a:br>
              <a:rPr lang="en-US" sz="3600" dirty="0" smtClean="0">
                <a:solidFill>
                  <a:prstClr val="white"/>
                </a:solidFill>
                <a:latin typeface="Times New Roman" pitchFamily="18" charset="0"/>
                <a:cs typeface="Times New Roman" pitchFamily="18" charset="0"/>
              </a:rPr>
            </a:br>
            <a:endParaRPr lang="el-GR" sz="3000" dirty="0">
              <a:solidFill>
                <a:prstClr val="white"/>
              </a:solidFill>
              <a:latin typeface="Times New Roman" pitchFamily="18" charset="0"/>
              <a:cs typeface="Times New Roman" pitchFamily="18" charset="0"/>
            </a:endParaRPr>
          </a:p>
        </p:txBody>
      </p:sp>
      <p:sp>
        <p:nvSpPr>
          <p:cNvPr id="2" name="Ορθογώνιο 1"/>
          <p:cNvSpPr/>
          <p:nvPr/>
        </p:nvSpPr>
        <p:spPr>
          <a:xfrm>
            <a:off x="7419630" y="3733517"/>
            <a:ext cx="1567758" cy="2012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Τίτλος 1"/>
          <p:cNvSpPr txBox="1">
            <a:spLocks/>
          </p:cNvSpPr>
          <p:nvPr/>
        </p:nvSpPr>
        <p:spPr>
          <a:xfrm>
            <a:off x="7480474" y="3700677"/>
            <a:ext cx="1639766"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n-US" sz="1800" dirty="0" smtClean="0">
                <a:solidFill>
                  <a:srgbClr val="FFC000"/>
                </a:solidFill>
                <a:latin typeface="Times New Roman" pitchFamily="18" charset="0"/>
                <a:cs typeface="Times New Roman" pitchFamily="18" charset="0"/>
              </a:rPr>
              <a:t>K</a:t>
            </a:r>
            <a:r>
              <a:rPr lang="el-GR" sz="1800" dirty="0" smtClean="0">
                <a:solidFill>
                  <a:srgbClr val="FFC000"/>
                </a:solidFill>
                <a:latin typeface="Times New Roman" pitchFamily="18" charset="0"/>
                <a:cs typeface="Times New Roman" pitchFamily="18" charset="0"/>
              </a:rPr>
              <a:t>αλός ξένος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15" name="Τίτλος 1"/>
          <p:cNvSpPr txBox="1">
            <a:spLocks/>
          </p:cNvSpPr>
          <p:nvPr/>
        </p:nvSpPr>
        <p:spPr>
          <a:xfrm>
            <a:off x="7627446" y="5157192"/>
            <a:ext cx="1345821"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l-GR" sz="1800" dirty="0" smtClean="0">
                <a:solidFill>
                  <a:srgbClr val="FFC000"/>
                </a:solidFill>
                <a:latin typeface="Times New Roman" pitchFamily="18" charset="0"/>
                <a:cs typeface="Times New Roman" pitchFamily="18" charset="0"/>
              </a:rPr>
              <a:t>Κακός ξένος</a:t>
            </a:r>
            <a:r>
              <a:rPr lang="en-US" sz="2400" dirty="0" smtClean="0">
                <a:solidFill>
                  <a:prstClr val="white"/>
                </a:solidFill>
                <a:latin typeface="Aparajita" pitchFamily="34" charset="0"/>
                <a:cs typeface="Aparajita" pitchFamily="34" charset="0"/>
              </a:rPr>
              <a:t/>
            </a:r>
            <a:br>
              <a:rPr lang="en-US" sz="2400" dirty="0" smtClean="0">
                <a:solidFill>
                  <a:prstClr val="white"/>
                </a:solidFill>
                <a:latin typeface="Aparajita" pitchFamily="34" charset="0"/>
                <a:cs typeface="Aparajita" pitchFamily="34" charset="0"/>
              </a:rPr>
            </a:br>
            <a:endParaRPr lang="el-GR" sz="2400" dirty="0">
              <a:solidFill>
                <a:prstClr val="white"/>
              </a:solidFill>
              <a:cs typeface="Aparajita" pitchFamily="34" charset="0"/>
            </a:endParaRPr>
          </a:p>
        </p:txBody>
      </p:sp>
      <p:sp>
        <p:nvSpPr>
          <p:cNvPr id="17" name="Τίτλος 1"/>
          <p:cNvSpPr txBox="1">
            <a:spLocks/>
          </p:cNvSpPr>
          <p:nvPr/>
        </p:nvSpPr>
        <p:spPr>
          <a:xfrm>
            <a:off x="7480472" y="3180503"/>
            <a:ext cx="1446073" cy="75279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l-GR" sz="1500" dirty="0" smtClean="0">
              <a:solidFill>
                <a:srgbClr val="FFC000"/>
              </a:solidFill>
              <a:latin typeface="Times New Roman" pitchFamily="18" charset="0"/>
              <a:cs typeface="Times New Roman" pitchFamily="18" charset="0"/>
            </a:endParaRPr>
          </a:p>
          <a:p>
            <a:pPr algn="l"/>
            <a:r>
              <a:rPr lang="el-GR" sz="1600" dirty="0" smtClean="0">
                <a:solidFill>
                  <a:srgbClr val="FFC000"/>
                </a:solidFill>
                <a:latin typeface="Times New Roman" pitchFamily="18" charset="0"/>
                <a:cs typeface="Times New Roman" pitchFamily="18" charset="0"/>
              </a:rPr>
              <a:t>      </a:t>
            </a:r>
            <a:r>
              <a:rPr lang="el-GR" sz="1800" b="1" i="1" u="sng" dirty="0" smtClean="0">
                <a:solidFill>
                  <a:srgbClr val="FFC000"/>
                </a:solidFill>
                <a:latin typeface="Times New Roman" pitchFamily="18" charset="0"/>
                <a:cs typeface="Times New Roman" pitchFamily="18" charset="0"/>
              </a:rPr>
              <a:t>Διπολισμός</a:t>
            </a:r>
            <a:r>
              <a:rPr lang="en-US" sz="2400" b="1" i="1" u="sng" dirty="0" smtClean="0">
                <a:solidFill>
                  <a:prstClr val="white"/>
                </a:solidFill>
                <a:latin typeface="Aparajita" pitchFamily="34" charset="0"/>
                <a:cs typeface="Aparajita" pitchFamily="34" charset="0"/>
              </a:rPr>
              <a:t/>
            </a:r>
            <a:br>
              <a:rPr lang="en-US" sz="2400" b="1" i="1" u="sng" dirty="0" smtClean="0">
                <a:solidFill>
                  <a:prstClr val="white"/>
                </a:solidFill>
                <a:latin typeface="Aparajita" pitchFamily="34" charset="0"/>
                <a:cs typeface="Aparajita" pitchFamily="34" charset="0"/>
              </a:rPr>
            </a:br>
            <a:endParaRPr lang="el-GR" sz="2400" b="1" i="1" u="sng" dirty="0">
              <a:solidFill>
                <a:prstClr val="white"/>
              </a:solidFill>
              <a:cs typeface="Aparajita" pitchFamily="34" charset="0"/>
            </a:endParaRPr>
          </a:p>
        </p:txBody>
      </p:sp>
      <p:cxnSp>
        <p:nvCxnSpPr>
          <p:cNvPr id="21" name="Ευθύγραμμο βέλος σύνδεσης 20"/>
          <p:cNvCxnSpPr/>
          <p:nvPr/>
        </p:nvCxnSpPr>
        <p:spPr>
          <a:xfrm flipV="1">
            <a:off x="8264351" y="4260518"/>
            <a:ext cx="0" cy="95876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Αριστερό άγκιστρο 27"/>
          <p:cNvSpPr/>
          <p:nvPr/>
        </p:nvSpPr>
        <p:spPr>
          <a:xfrm>
            <a:off x="6876256" y="3026467"/>
            <a:ext cx="568214" cy="3426870"/>
          </a:xfrm>
          <a:prstGeom prst="leftBrace">
            <a:avLst>
              <a:gd name="adj1" fmla="val 8333"/>
              <a:gd name="adj2" fmla="val 497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 xmlns:p14="http://schemas.microsoft.com/office/powerpoint/2010/main" val="225176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152400"/>
            <a:ext cx="8229600" cy="900336"/>
          </a:xfrm>
        </p:spPr>
        <p:txBody>
          <a:bodyPr/>
          <a:lstStyle/>
          <a:p>
            <a:pPr algn="l"/>
            <a:r>
              <a:rPr lang="el-GR" sz="3000" b="1" dirty="0">
                <a:solidFill>
                  <a:srgbClr val="FFC000"/>
                </a:solidFill>
                <a:latin typeface="Arial" charset="0"/>
              </a:rPr>
              <a:t>Αλλοεθνείς &amp; φαραωνική ιδεολογική ταυτότητα</a:t>
            </a:r>
            <a:endParaRPr lang="nl-NL" sz="3000" b="1" dirty="0">
              <a:solidFill>
                <a:srgbClr val="FFC000"/>
              </a:solidFill>
              <a:latin typeface="Arial" charset="0"/>
            </a:endParaRPr>
          </a:p>
        </p:txBody>
      </p:sp>
      <p:sp>
        <p:nvSpPr>
          <p:cNvPr id="60420"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60423" name="Line 25"/>
          <p:cNvSpPr>
            <a:spLocks noChangeShapeType="1"/>
          </p:cNvSpPr>
          <p:nvPr/>
        </p:nvSpPr>
        <p:spPr bwMode="auto">
          <a:xfrm>
            <a:off x="3419475" y="1588"/>
            <a:ext cx="1296988"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60424" name="Line 25"/>
          <p:cNvSpPr>
            <a:spLocks noChangeShapeType="1"/>
          </p:cNvSpPr>
          <p:nvPr/>
        </p:nvSpPr>
        <p:spPr bwMode="auto">
          <a:xfrm>
            <a:off x="3419475" y="1588"/>
            <a:ext cx="1223963" cy="0"/>
          </a:xfrm>
          <a:prstGeom prst="line">
            <a:avLst/>
          </a:prstGeom>
          <a:noFill/>
          <a:ln w="254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endParaRPr lang="en-US"/>
          </a:p>
        </p:txBody>
      </p:sp>
      <p:sp>
        <p:nvSpPr>
          <p:cNvPr id="11" name="Rectangle 8"/>
          <p:cNvSpPr txBox="1">
            <a:spLocks noChangeArrowheads="1"/>
          </p:cNvSpPr>
          <p:nvPr/>
        </p:nvSpPr>
        <p:spPr bwMode="auto">
          <a:xfrm>
            <a:off x="457200" y="1268413"/>
            <a:ext cx="82296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lgn="l">
              <a:spcBef>
                <a:spcPct val="20000"/>
              </a:spcBef>
              <a:buFontTx/>
              <a:buChar char="•"/>
            </a:pPr>
            <a:r>
              <a:rPr lang="el-GR" sz="2400" dirty="0">
                <a:latin typeface="Book Antiqua" charset="0"/>
              </a:rPr>
              <a:t>Οι ομοιότητες στη στην εικονογραφία και επιγραφική των πρώιμων αυτών πηγών οδήγησαν στη διαμόρφωση της αιγυπτιακής εθνικής συνείδησης και πολιτικής ιδεολογίας και στην οριοθέτηση του «</a:t>
            </a:r>
            <a:r>
              <a:rPr lang="el-GR" sz="2400" dirty="0" err="1">
                <a:latin typeface="Book Antiqua" charset="0"/>
              </a:rPr>
              <a:t>ξένοὑ</a:t>
            </a:r>
            <a:r>
              <a:rPr lang="el-GR" sz="2400" dirty="0">
                <a:latin typeface="Book Antiqua" charset="0"/>
              </a:rPr>
              <a:t>».</a:t>
            </a:r>
            <a:endParaRPr lang="en-US" sz="2400" dirty="0">
              <a:latin typeface="Book Antiqua" charset="0"/>
            </a:endParaRPr>
          </a:p>
          <a:p>
            <a:pPr marL="342900" indent="-342900" algn="l">
              <a:spcBef>
                <a:spcPct val="20000"/>
              </a:spcBef>
              <a:buFontTx/>
              <a:buChar char="•"/>
            </a:pPr>
            <a:r>
              <a:rPr lang="el-GR" sz="2400" dirty="0">
                <a:latin typeface="Book Antiqua" charset="0"/>
              </a:rPr>
              <a:t>Η </a:t>
            </a:r>
            <a:r>
              <a:rPr lang="el-GR" sz="2400" dirty="0" err="1">
                <a:latin typeface="Book Antiqua" charset="0"/>
              </a:rPr>
              <a:t>διάδραση</a:t>
            </a:r>
            <a:r>
              <a:rPr lang="el-GR" sz="2400" dirty="0">
                <a:latin typeface="Book Antiqua" charset="0"/>
              </a:rPr>
              <a:t> μεταξύ </a:t>
            </a:r>
            <a:r>
              <a:rPr lang="el-GR" sz="2400" i="1" dirty="0" err="1">
                <a:solidFill>
                  <a:srgbClr val="FF0000"/>
                </a:solidFill>
                <a:latin typeface="Book Antiqua" charset="0"/>
              </a:rPr>
              <a:t>μάατ</a:t>
            </a:r>
            <a:r>
              <a:rPr lang="el-GR" sz="2400" dirty="0">
                <a:latin typeface="Book Antiqua" charset="0"/>
              </a:rPr>
              <a:t> και </a:t>
            </a:r>
            <a:r>
              <a:rPr lang="el-GR" sz="2400" i="1" dirty="0" err="1">
                <a:solidFill>
                  <a:srgbClr val="FF0000"/>
                </a:solidFill>
                <a:latin typeface="Book Antiqua" charset="0"/>
              </a:rPr>
              <a:t>ισφέτ</a:t>
            </a:r>
            <a:r>
              <a:rPr lang="el-GR" sz="2400" dirty="0">
                <a:latin typeface="Book Antiqua" charset="0"/>
              </a:rPr>
              <a:t> βοήθησε στη δημιουργία και την καθιέρωση του χαρακτήρα του υποταγμένου και νικημένου «ξένου».</a:t>
            </a:r>
            <a:endParaRPr lang="en-US" sz="2400" dirty="0">
              <a:latin typeface="Book Antiqua" charset="0"/>
            </a:endParaRPr>
          </a:p>
          <a:p>
            <a:pPr marL="342900" indent="-342900" algn="l">
              <a:spcBef>
                <a:spcPct val="20000"/>
              </a:spcBef>
              <a:buFontTx/>
              <a:buChar char="•"/>
            </a:pPr>
            <a:r>
              <a:rPr lang="el-GR" sz="2400" dirty="0">
                <a:latin typeface="Book Antiqua" charset="0"/>
              </a:rPr>
              <a:t>Οι βασιλικοί πρωταγωνιστές αυτών των πρώιμων πηγών (</a:t>
            </a:r>
            <a:r>
              <a:rPr lang="el-GR" sz="2400" dirty="0">
                <a:solidFill>
                  <a:srgbClr val="FF0000"/>
                </a:solidFill>
                <a:latin typeface="Book Antiqua" charset="0"/>
              </a:rPr>
              <a:t>πρώτοι Φαραώ</a:t>
            </a:r>
            <a:r>
              <a:rPr lang="el-GR" sz="2400" dirty="0">
                <a:latin typeface="Book Antiqua" charset="0"/>
              </a:rPr>
              <a:t>, π.χ. </a:t>
            </a:r>
            <a:r>
              <a:rPr lang="el-GR" sz="2400" dirty="0" err="1">
                <a:latin typeface="Book Antiqua" charset="0"/>
              </a:rPr>
              <a:t>Ναρ</a:t>
            </a:r>
            <a:r>
              <a:rPr lang="el-GR" sz="2400" dirty="0">
                <a:latin typeface="Book Antiqua" charset="0"/>
              </a:rPr>
              <a:t>-</a:t>
            </a:r>
            <a:r>
              <a:rPr lang="el-GR" sz="2400" dirty="0" err="1">
                <a:latin typeface="Book Antiqua" charset="0"/>
              </a:rPr>
              <a:t>μέχερ</a:t>
            </a:r>
            <a:r>
              <a:rPr lang="el-GR" sz="2400" dirty="0">
                <a:latin typeface="Book Antiqua" charset="0"/>
              </a:rPr>
              <a:t> και </a:t>
            </a:r>
            <a:r>
              <a:rPr lang="el-GR" sz="2400" dirty="0" err="1">
                <a:latin typeface="Book Antiqua" charset="0"/>
              </a:rPr>
              <a:t>Άχα</a:t>
            </a:r>
            <a:r>
              <a:rPr lang="el-GR" sz="2400" dirty="0">
                <a:latin typeface="Book Antiqua" charset="0"/>
              </a:rPr>
              <a:t>) λειτούργησαν ως πολιτικοί καταλύτες διαμόρφωσης ιδεολογικής ταυτότητας και οριοθέτησης της αιγυπτιακής ιδεολογίας έναντι των ξένων λαών και πληθυσμών που περιέβαλαν τα σύνορα της Αιγύπτου. </a:t>
            </a:r>
            <a:endParaRPr lang="en-US" dirty="0"/>
          </a:p>
        </p:txBody>
      </p:sp>
    </p:spTree>
    <p:extLst>
      <p:ext uri="{BB962C8B-B14F-4D97-AF65-F5344CB8AC3E}">
        <p14:creationId xmlns="" xmlns:p14="http://schemas.microsoft.com/office/powerpoint/2010/main" val="3568952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457200" y="152400"/>
            <a:ext cx="8229600" cy="853356"/>
          </a:xfrm>
        </p:spPr>
        <p:txBody>
          <a:bodyPr>
            <a:normAutofit/>
          </a:bodyPr>
          <a:lstStyle/>
          <a:p>
            <a:pPr algn="l" eaLnBrk="1" hangingPunct="1"/>
            <a:r>
              <a:rPr lang="el-GR" sz="3600" dirty="0">
                <a:solidFill>
                  <a:srgbClr val="FFC000"/>
                </a:solidFill>
                <a:latin typeface="Book Antiqua" charset="0"/>
              </a:rPr>
              <a:t>Αλλοεθνείς &amp; δαιμονικό</a:t>
            </a:r>
            <a:r>
              <a:rPr lang="nl-NL" sz="3600" dirty="0">
                <a:solidFill>
                  <a:srgbClr val="FFC000"/>
                </a:solidFill>
                <a:latin typeface="Book Antiqua" charset="0"/>
              </a:rPr>
              <a:t> </a:t>
            </a:r>
            <a:endParaRPr lang="en-US" sz="3600" dirty="0">
              <a:solidFill>
                <a:srgbClr val="FFC000"/>
              </a:solidFill>
              <a:latin typeface="Book Antiqua" charset="0"/>
            </a:endParaRPr>
          </a:p>
        </p:txBody>
      </p:sp>
      <p:sp>
        <p:nvSpPr>
          <p:cNvPr id="56324" name="Rectangle 5"/>
          <p:cNvSpPr>
            <a:spLocks noChangeArrowheads="1"/>
          </p:cNvSpPr>
          <p:nvPr/>
        </p:nvSpPr>
        <p:spPr bwMode="auto">
          <a:xfrm>
            <a:off x="0" y="21621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spcBef>
                <a:spcPts val="1250"/>
              </a:spcBef>
            </a:pPr>
            <a:endParaRPr lang="el-GR" sz="3600">
              <a:latin typeface="Book Antiqua" charset="0"/>
            </a:endParaRPr>
          </a:p>
        </p:txBody>
      </p:sp>
      <p:sp>
        <p:nvSpPr>
          <p:cNvPr id="10" name="Rectangle 6"/>
          <p:cNvSpPr txBox="1">
            <a:spLocks noChangeArrowheads="1"/>
          </p:cNvSpPr>
          <p:nvPr/>
        </p:nvSpPr>
        <p:spPr>
          <a:xfrm>
            <a:off x="250825" y="4509045"/>
            <a:ext cx="3419475" cy="792163"/>
          </a:xfrm>
          <a:prstGeom prst="rect">
            <a:avLst/>
          </a:prstGeom>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marL="342900" indent="-342900" algn="ctr">
              <a:spcBef>
                <a:spcPct val="20000"/>
              </a:spcBef>
              <a:buFont typeface="Wingdings 2" charset="0"/>
              <a:buNone/>
            </a:pPr>
            <a:r>
              <a:rPr lang="el-GR" sz="1400" dirty="0">
                <a:latin typeface="Book Antiqua" charset="0"/>
              </a:rPr>
              <a:t>(α) Τάφος 100, </a:t>
            </a:r>
            <a:r>
              <a:rPr lang="el-GR" sz="1400" dirty="0" err="1">
                <a:latin typeface="Book Antiqua" charset="0"/>
              </a:rPr>
              <a:t>Ιεράκων</a:t>
            </a:r>
            <a:r>
              <a:rPr lang="el-GR" sz="1400" dirty="0">
                <a:latin typeface="Book Antiqua" charset="0"/>
              </a:rPr>
              <a:t> </a:t>
            </a:r>
            <a:r>
              <a:rPr lang="el-GR" sz="1400" dirty="0" err="1">
                <a:latin typeface="Book Antiqua" charset="0"/>
              </a:rPr>
              <a:t>Πὀλη</a:t>
            </a:r>
            <a:r>
              <a:rPr lang="el-GR" sz="1400" dirty="0">
                <a:latin typeface="Book Antiqua" charset="0"/>
              </a:rPr>
              <a:t>,</a:t>
            </a:r>
          </a:p>
          <a:p>
            <a:pPr marL="342900" indent="-342900" algn="ctr">
              <a:spcBef>
                <a:spcPct val="20000"/>
              </a:spcBef>
              <a:buFont typeface="Wingdings 2" charset="0"/>
              <a:buNone/>
            </a:pPr>
            <a:r>
              <a:rPr lang="el-GR" sz="1400" dirty="0" err="1">
                <a:latin typeface="Book Antiqua" charset="0"/>
              </a:rPr>
              <a:t>Νακάδια</a:t>
            </a:r>
            <a:r>
              <a:rPr lang="el-GR" sz="1400" dirty="0">
                <a:latin typeface="Book Antiqua" charset="0"/>
              </a:rPr>
              <a:t> ΙΙ</a:t>
            </a:r>
            <a:r>
              <a:rPr lang="nl-NL" sz="1400" dirty="0">
                <a:latin typeface="Book Antiqua" charset="0"/>
              </a:rPr>
              <a:t>c</a:t>
            </a:r>
            <a:r>
              <a:rPr lang="el-GR" sz="1400" dirty="0">
                <a:latin typeface="Book Antiqua" charset="0"/>
              </a:rPr>
              <a:t> περίοδος (</a:t>
            </a:r>
            <a:r>
              <a:rPr lang="el-GR" sz="1400" dirty="0" err="1">
                <a:latin typeface="Book Antiqua" charset="0"/>
              </a:rPr>
              <a:t>περ</a:t>
            </a:r>
            <a:r>
              <a:rPr lang="el-GR" sz="1400" dirty="0">
                <a:latin typeface="Book Antiqua" charset="0"/>
              </a:rPr>
              <a:t>. 3500 </a:t>
            </a:r>
            <a:r>
              <a:rPr lang="el-GR" sz="1400" dirty="0" err="1">
                <a:latin typeface="Book Antiqua" charset="0"/>
              </a:rPr>
              <a:t>π.Χ.</a:t>
            </a:r>
            <a:r>
              <a:rPr lang="el-GR" sz="1400" dirty="0">
                <a:latin typeface="Book Antiqua" charset="0"/>
              </a:rPr>
              <a:t>) </a:t>
            </a:r>
            <a:endParaRPr lang="nl-NL" sz="1800" dirty="0">
              <a:latin typeface="Book Antiqua" charset="0"/>
            </a:endParaRPr>
          </a:p>
        </p:txBody>
      </p:sp>
      <p:pic>
        <p:nvPicPr>
          <p:cNvPr id="56328" name="Picture 8" descr="tomb100"/>
          <p:cNvPicPr>
            <a:picLocks noGrp="1" noChangeAspect="1" noChangeArrowheads="1"/>
          </p:cNvPicPr>
          <p:nvPr>
            <p:ph sz="half" idx="1"/>
          </p:nvPr>
        </p:nvPicPr>
        <p:blipFill>
          <a:blip r:embed="rId2" cstate="email">
            <a:extLst>
              <a:ext uri="{28A0092B-C50C-407E-A947-70E740481C1C}">
                <a14:useLocalDpi xmlns="" xmlns:a14="http://schemas.microsoft.com/office/drawing/2010/main" val="0"/>
              </a:ext>
            </a:extLst>
          </a:blip>
          <a:srcRect/>
          <a:stretch>
            <a:fillRect/>
          </a:stretch>
        </p:blipFill>
        <p:spPr>
          <a:xfrm>
            <a:off x="72082" y="1574279"/>
            <a:ext cx="3779838" cy="2790825"/>
          </a:xfrm>
          <a:noFill/>
        </p:spPr>
      </p:pic>
      <p:pic>
        <p:nvPicPr>
          <p:cNvPr id="56329" name="Picture 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923928" y="1556792"/>
            <a:ext cx="262572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30" name="Rectangle 6"/>
          <p:cNvSpPr txBox="1">
            <a:spLocks noChangeArrowheads="1"/>
          </p:cNvSpPr>
          <p:nvPr/>
        </p:nvSpPr>
        <p:spPr bwMode="auto">
          <a:xfrm>
            <a:off x="3527425" y="5288309"/>
            <a:ext cx="3421063" cy="58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ts val="600"/>
              </a:spcBef>
              <a:buClr>
                <a:schemeClr val="accent2"/>
              </a:buClr>
              <a:buSzPct val="85000"/>
              <a:buFont typeface="Wingdings 2" charset="0"/>
              <a:buNone/>
            </a:pPr>
            <a:r>
              <a:rPr lang="el-GR" sz="1200" dirty="0">
                <a:latin typeface="Book Antiqua" charset="0"/>
              </a:rPr>
              <a:t> (β) Χάλκινη ετικέτα, τάφος του Κα,</a:t>
            </a:r>
          </a:p>
          <a:p>
            <a:pPr algn="ctr">
              <a:spcBef>
                <a:spcPts val="600"/>
              </a:spcBef>
              <a:buClr>
                <a:schemeClr val="accent2"/>
              </a:buClr>
              <a:buSzPct val="85000"/>
              <a:buFont typeface="Wingdings 2" charset="0"/>
              <a:buNone/>
            </a:pPr>
            <a:r>
              <a:rPr lang="el-GR" sz="1200" dirty="0">
                <a:latin typeface="Book Antiqua" charset="0"/>
              </a:rPr>
              <a:t>Άβυδος, 1</a:t>
            </a:r>
            <a:r>
              <a:rPr lang="el-GR" sz="1200" baseline="30000" dirty="0">
                <a:latin typeface="Book Antiqua" charset="0"/>
              </a:rPr>
              <a:t>η</a:t>
            </a:r>
            <a:r>
              <a:rPr lang="el-GR" sz="1200" dirty="0">
                <a:latin typeface="Book Antiqua" charset="0"/>
              </a:rPr>
              <a:t> Δυναστεία (</a:t>
            </a:r>
            <a:r>
              <a:rPr lang="el-GR" sz="1200" dirty="0" err="1">
                <a:latin typeface="Book Antiqua" charset="0"/>
              </a:rPr>
              <a:t>περ</a:t>
            </a:r>
            <a:r>
              <a:rPr lang="el-GR" sz="1200" dirty="0">
                <a:latin typeface="Book Antiqua" charset="0"/>
              </a:rPr>
              <a:t>. 2950 </a:t>
            </a:r>
            <a:r>
              <a:rPr lang="el-GR" sz="1200" dirty="0" err="1">
                <a:latin typeface="Book Antiqua" charset="0"/>
              </a:rPr>
              <a:t>π.Χ.</a:t>
            </a:r>
            <a:r>
              <a:rPr lang="el-GR" sz="1200" dirty="0">
                <a:latin typeface="Book Antiqua" charset="0"/>
              </a:rPr>
              <a:t>) </a:t>
            </a:r>
            <a:endParaRPr lang="nl-NL" sz="1200" dirty="0">
              <a:latin typeface="Book Antiqua" charset="0"/>
            </a:endParaRPr>
          </a:p>
        </p:txBody>
      </p:sp>
      <p:pic>
        <p:nvPicPr>
          <p:cNvPr id="56331" name="Picture 6"/>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989068" y="332656"/>
            <a:ext cx="1903412" cy="511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32" name="Rectangle 6"/>
          <p:cNvSpPr txBox="1">
            <a:spLocks noChangeArrowheads="1"/>
          </p:cNvSpPr>
          <p:nvPr/>
        </p:nvSpPr>
        <p:spPr bwMode="auto">
          <a:xfrm>
            <a:off x="6335713" y="5561855"/>
            <a:ext cx="3421062" cy="1179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73050" indent="-273050">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ts val="600"/>
              </a:spcBef>
              <a:buClr>
                <a:schemeClr val="accent2"/>
              </a:buClr>
              <a:buSzPct val="85000"/>
              <a:buFont typeface="Wingdings 2" charset="0"/>
              <a:buNone/>
            </a:pPr>
            <a:r>
              <a:rPr lang="el-GR" sz="1200" dirty="0">
                <a:latin typeface="Book Antiqua" charset="0"/>
              </a:rPr>
              <a:t>(γ) Ετικέτα από χαλκό, Άβυδος, </a:t>
            </a:r>
          </a:p>
          <a:p>
            <a:pPr algn="ctr">
              <a:spcBef>
                <a:spcPts val="600"/>
              </a:spcBef>
              <a:buClr>
                <a:schemeClr val="accent2"/>
              </a:buClr>
              <a:buSzPct val="85000"/>
              <a:buFont typeface="Wingdings 2" charset="0"/>
              <a:buNone/>
            </a:pPr>
            <a:r>
              <a:rPr lang="el-GR" sz="1200" dirty="0">
                <a:latin typeface="Book Antiqua" charset="0"/>
              </a:rPr>
              <a:t>τάφος του </a:t>
            </a:r>
          </a:p>
          <a:p>
            <a:pPr algn="ctr">
              <a:spcBef>
                <a:spcPts val="600"/>
              </a:spcBef>
              <a:buClr>
                <a:schemeClr val="accent2"/>
              </a:buClr>
              <a:buSzPct val="85000"/>
              <a:buFont typeface="Wingdings 2" charset="0"/>
              <a:buNone/>
            </a:pPr>
            <a:r>
              <a:rPr lang="el-GR" sz="1200" dirty="0" err="1">
                <a:latin typeface="Book Antiqua" charset="0"/>
              </a:rPr>
              <a:t>Ναρ</a:t>
            </a:r>
            <a:r>
              <a:rPr lang="el-GR" sz="1200" dirty="0">
                <a:latin typeface="Book Antiqua" charset="0"/>
              </a:rPr>
              <a:t>-</a:t>
            </a:r>
            <a:r>
              <a:rPr lang="el-GR" sz="1200" dirty="0" err="1">
                <a:latin typeface="Book Antiqua" charset="0"/>
              </a:rPr>
              <a:t>μέχερ</a:t>
            </a:r>
            <a:r>
              <a:rPr lang="el-GR" sz="1200" dirty="0">
                <a:latin typeface="Book Antiqua" charset="0"/>
              </a:rPr>
              <a:t>, 1</a:t>
            </a:r>
            <a:r>
              <a:rPr lang="el-GR" sz="1200" baseline="30000" dirty="0">
                <a:latin typeface="Book Antiqua" charset="0"/>
              </a:rPr>
              <a:t>η</a:t>
            </a:r>
            <a:r>
              <a:rPr lang="el-GR" sz="1200" dirty="0">
                <a:latin typeface="Book Antiqua" charset="0"/>
              </a:rPr>
              <a:t> Δυναστεία   </a:t>
            </a:r>
          </a:p>
          <a:p>
            <a:pPr>
              <a:spcBef>
                <a:spcPts val="600"/>
              </a:spcBef>
              <a:buClr>
                <a:schemeClr val="accent2"/>
              </a:buClr>
              <a:buSzPct val="85000"/>
              <a:buFont typeface="Wingdings 2" charset="0"/>
              <a:buNone/>
            </a:pPr>
            <a:r>
              <a:rPr lang="el-GR" sz="1200" dirty="0">
                <a:latin typeface="Book Antiqua" charset="0"/>
              </a:rPr>
              <a:t> </a:t>
            </a:r>
            <a:endParaRPr lang="nl-NL" sz="1200" dirty="0">
              <a:latin typeface="Book Antiqua" charset="0"/>
            </a:endParaRPr>
          </a:p>
        </p:txBody>
      </p:sp>
    </p:spTree>
    <p:extLst>
      <p:ext uri="{BB962C8B-B14F-4D97-AF65-F5344CB8AC3E}">
        <p14:creationId xmlns="" xmlns:p14="http://schemas.microsoft.com/office/powerpoint/2010/main" val="2284208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8622</TotalTime>
  <Words>1145</Words>
  <Application>Microsoft Macintosh PowerPoint</Application>
  <PresentationFormat>On-screen Show (4:3)</PresentationFormat>
  <Paragraphs>182</Paragraphs>
  <Slides>34</Slides>
  <Notes>10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Paper</vt:lpstr>
      <vt:lpstr>Office Theme</vt:lpstr>
      <vt:lpstr>Αιγυπτιακή Αρχαιολογία 1: Τα μεγάλα βασίλεια</vt:lpstr>
      <vt:lpstr>Άδειες Χρήσης</vt:lpstr>
      <vt:lpstr>Χρηματοδότηση</vt:lpstr>
      <vt:lpstr>     ΑΙΓΥΠΤΙΑΚΗ AΡΧΑΙΟΛΟΓΙΑ Ι Τα μεγάλα Βασίλεια</vt:lpstr>
      <vt:lpstr>Slide 5</vt:lpstr>
      <vt:lpstr>Η Αίγυπτος και οι άλλοι</vt:lpstr>
      <vt:lpstr>Slide 7</vt:lpstr>
      <vt:lpstr>Αλλοεθνείς &amp; φαραωνική ιδεολογική ταυτότητα</vt:lpstr>
      <vt:lpstr>Αλλοεθνείς &amp; δαιμονικό </vt:lpstr>
      <vt:lpstr>Slide 10</vt:lpstr>
      <vt:lpstr>Slide 11</vt:lpstr>
      <vt:lpstr>Slide 12</vt:lpstr>
      <vt:lpstr>Slide 13</vt:lpstr>
      <vt:lpstr>Αλλοεθνείς &amp; Αιγύπτιοι στη μαγική γραμματεία</vt:lpstr>
      <vt:lpstr>Αλλοεθνείς &amp; δαιμονικό: κείμενα χρησμού  (πBM 10083)</vt:lpstr>
      <vt:lpstr>Αλλοεθνείς &amp; δαιμονικό (pBM 10188) </vt:lpstr>
      <vt:lpstr>Πολιτικοποίηση του δαιμονικού…</vt:lpstr>
      <vt:lpstr>Κείμενα χρησμού (pBM 10083)</vt:lpstr>
      <vt:lpstr>Συνύπαρξη: τελετουργία rtH-pat </vt:lpstr>
      <vt:lpstr>Slide 20</vt:lpstr>
      <vt:lpstr>ΕΜΠΟΡΙΚΟΙ ΔΡΟΜΟΙ</vt:lpstr>
      <vt:lpstr>Διπλωματία κατά  τη 2η χιλιετία</vt:lpstr>
      <vt:lpstr>Slide 23</vt:lpstr>
      <vt:lpstr>Slide 24</vt:lpstr>
      <vt:lpstr>Slide 25</vt:lpstr>
      <vt:lpstr>Πρωταγωνιστές</vt:lpstr>
      <vt:lpstr>Slide 27</vt:lpstr>
      <vt:lpstr>Slide 28</vt:lpstr>
      <vt:lpstr>Slide 29</vt:lpstr>
      <vt:lpstr>Slide 30</vt:lpstr>
      <vt:lpstr>Slide 31</vt:lpstr>
      <vt:lpstr>Slide 32</vt:lpstr>
      <vt:lpstr>Slide 33</vt:lpstr>
      <vt:lpstr>Slide 34</vt:lpstr>
    </vt:vector>
  </TitlesOfParts>
  <Company>U.A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Mediterranean Studies University of the Aegean</dc:title>
  <dc:creator>Panagiotis Kousoulis</dc:creator>
  <cp:lastModifiedBy>Μίνα</cp:lastModifiedBy>
  <cp:revision>294</cp:revision>
  <dcterms:created xsi:type="dcterms:W3CDTF">2002-10-06T20:22:01Z</dcterms:created>
  <dcterms:modified xsi:type="dcterms:W3CDTF">2015-07-15T21:17:14Z</dcterms:modified>
</cp:coreProperties>
</file>