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9" r:id="rId6"/>
    <p:sldId id="262" r:id="rId7"/>
    <p:sldId id="270" r:id="rId8"/>
    <p:sldId id="271" r:id="rId9"/>
    <p:sldId id="272" r:id="rId10"/>
    <p:sldId id="267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CDD2"/>
          </a:solidFill>
        </a:fill>
      </a:tcStyle>
    </a:wholeTbl>
    <a:band2H>
      <a:tcTxStyle/>
      <a:tcStyle>
        <a:tcBdr/>
        <a:fill>
          <a:solidFill>
            <a:srgbClr val="F3E8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D3CC"/>
          </a:solidFill>
        </a:fill>
      </a:tcStyle>
    </a:wholeTbl>
    <a:band2H>
      <a:tcTxStyle/>
      <a:tcStyle>
        <a:tcBdr/>
        <a:fill>
          <a:solidFill>
            <a:srgbClr val="F9EA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DDACD"/>
          </a:solidFill>
        </a:fill>
      </a:tcStyle>
    </a:wholeTbl>
    <a:band2H>
      <a:tcTxStyle/>
      <a:tcStyle>
        <a:tcBdr/>
        <a:fill>
          <a:solidFill>
            <a:srgbClr val="FEED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Trebuchet MS"/>
      </a:defRPr>
    </a:lvl1pPr>
    <a:lvl2pPr indent="228600" latinLnBrk="0">
      <a:defRPr sz="1200">
        <a:latin typeface="+mn-lt"/>
        <a:ea typeface="+mn-ea"/>
        <a:cs typeface="+mn-cs"/>
        <a:sym typeface="Trebuchet MS"/>
      </a:defRPr>
    </a:lvl2pPr>
    <a:lvl3pPr indent="457200" latinLnBrk="0">
      <a:defRPr sz="1200">
        <a:latin typeface="+mn-lt"/>
        <a:ea typeface="+mn-ea"/>
        <a:cs typeface="+mn-cs"/>
        <a:sym typeface="Trebuchet MS"/>
      </a:defRPr>
    </a:lvl3pPr>
    <a:lvl4pPr indent="685800" latinLnBrk="0">
      <a:defRPr sz="1200">
        <a:latin typeface="+mn-lt"/>
        <a:ea typeface="+mn-ea"/>
        <a:cs typeface="+mn-cs"/>
        <a:sym typeface="Trebuchet MS"/>
      </a:defRPr>
    </a:lvl4pPr>
    <a:lvl5pPr indent="914400" latinLnBrk="0">
      <a:defRPr sz="1200">
        <a:latin typeface="+mn-lt"/>
        <a:ea typeface="+mn-ea"/>
        <a:cs typeface="+mn-cs"/>
        <a:sym typeface="Trebuchet MS"/>
      </a:defRPr>
    </a:lvl5pPr>
    <a:lvl6pPr indent="1143000" latinLnBrk="0">
      <a:defRPr sz="1200">
        <a:latin typeface="+mn-lt"/>
        <a:ea typeface="+mn-ea"/>
        <a:cs typeface="+mn-cs"/>
        <a:sym typeface="Trebuchet MS"/>
      </a:defRPr>
    </a:lvl6pPr>
    <a:lvl7pPr indent="1371600" latinLnBrk="0">
      <a:defRPr sz="1200">
        <a:latin typeface="+mn-lt"/>
        <a:ea typeface="+mn-ea"/>
        <a:cs typeface="+mn-cs"/>
        <a:sym typeface="Trebuchet MS"/>
      </a:defRPr>
    </a:lvl7pPr>
    <a:lvl8pPr indent="1600200" latinLnBrk="0">
      <a:defRPr sz="1200">
        <a:latin typeface="+mn-lt"/>
        <a:ea typeface="+mn-ea"/>
        <a:cs typeface="+mn-cs"/>
        <a:sym typeface="Trebuchet MS"/>
      </a:defRPr>
    </a:lvl8pPr>
    <a:lvl9pPr indent="1828800" latinLnBrk="0">
      <a:defRPr sz="1200">
        <a:latin typeface="+mn-lt"/>
        <a:ea typeface="+mn-ea"/>
        <a:cs typeface="+mn-cs"/>
        <a:sym typeface="Trebuchet M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5/29/2018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5/29/2018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5/29/2018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5/29/2018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romberries.r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3"/>
          <p:cNvSpPr txBox="1"/>
          <p:nvPr/>
        </p:nvSpPr>
        <p:spPr>
          <a:xfrm>
            <a:off x="2590800" y="381000"/>
            <a:ext cx="6817629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5400" b="1">
                <a:solidFill>
                  <a:srgbClr val="BABABA"/>
                </a:solidFill>
              </a:defRPr>
            </a:lvl1pPr>
          </a:lstStyle>
          <a:p>
            <a:r>
              <a:rPr lang="en-US" dirty="0" err="1" smtClean="0"/>
              <a:t>Romberries</a:t>
            </a:r>
            <a:r>
              <a:rPr smtClean="0"/>
              <a:t> </a:t>
            </a:r>
            <a:r>
              <a:t>Company</a:t>
            </a:r>
          </a:p>
        </p:txBody>
      </p:sp>
      <p:sp>
        <p:nvSpPr>
          <p:cNvPr id="117" name="TextBox 4"/>
          <p:cNvSpPr txBox="1"/>
          <p:nvPr/>
        </p:nvSpPr>
        <p:spPr>
          <a:xfrm>
            <a:off x="3352800" y="2286000"/>
            <a:ext cx="5257800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Address: 8, Cibinului Street,  Constanta County.</a:t>
            </a:r>
          </a:p>
          <a:p>
            <a:pPr>
              <a:buSzPct val="100000"/>
              <a:buFont typeface="Arial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Telephone: 0341445764</a:t>
            </a:r>
          </a:p>
          <a:p>
            <a:pPr>
              <a:buSzPct val="100000"/>
              <a:buFont typeface="Arial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Fax: 0241638001</a:t>
            </a:r>
          </a:p>
          <a:p>
            <a:pPr>
              <a:buSzPct val="100000"/>
              <a:buFont typeface="Arial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E-mail</a:t>
            </a:r>
            <a:r>
              <a:rPr/>
              <a:t>: </a:t>
            </a:r>
            <a:r>
              <a:rPr lang="en-US" dirty="0" err="1" smtClean="0"/>
              <a:t>romberries</a:t>
            </a:r>
            <a:r>
              <a:rPr smtClean="0"/>
              <a:t>@yahoo.com</a:t>
            </a:r>
            <a:endParaRPr/>
          </a:p>
          <a:p>
            <a:pPr>
              <a:buSzPct val="100000"/>
              <a:buFont typeface="Arial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Web site</a:t>
            </a:r>
            <a:r>
              <a:rPr/>
              <a:t>: </a:t>
            </a:r>
            <a:r>
              <a:rPr smtClean="0"/>
              <a:t>www.</a:t>
            </a:r>
            <a:r>
              <a:rPr lang="en-US" dirty="0" err="1" smtClean="0"/>
              <a:t>romberries</a:t>
            </a:r>
            <a:r>
              <a:rPr smtClean="0"/>
              <a:t>company.ro</a:t>
            </a:r>
            <a:endParaRPr/>
          </a:p>
        </p:txBody>
      </p:sp>
      <p:sp>
        <p:nvSpPr>
          <p:cNvPr id="4" name="CasetăText 3"/>
          <p:cNvSpPr txBox="1"/>
          <p:nvPr/>
        </p:nvSpPr>
        <p:spPr>
          <a:xfrm>
            <a:off x="3581400" y="4343400"/>
            <a:ext cx="28761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err="1" smtClean="0"/>
              <a:t>Members</a:t>
            </a:r>
            <a:r>
              <a:rPr lang="ro-RO" dirty="0" smtClean="0"/>
              <a:t>: Ilinca Maria</a:t>
            </a:r>
          </a:p>
          <a:p>
            <a:r>
              <a:rPr lang="ro-RO" dirty="0" smtClean="0"/>
              <a:t> </a:t>
            </a:r>
            <a:r>
              <a:rPr lang="ro-RO" dirty="0" smtClean="0"/>
              <a:t>               Burlacu Roxana</a:t>
            </a:r>
          </a:p>
          <a:p>
            <a:r>
              <a:rPr lang="ro-RO" dirty="0" smtClean="0"/>
              <a:t> </a:t>
            </a:r>
            <a:r>
              <a:rPr lang="ro-RO" dirty="0" smtClean="0"/>
              <a:t>               Ionescu Roxana</a:t>
            </a:r>
          </a:p>
          <a:p>
            <a:r>
              <a:rPr lang="ro-RO" dirty="0" smtClean="0"/>
              <a:t> </a:t>
            </a:r>
            <a:r>
              <a:rPr lang="ro-RO" dirty="0" smtClean="0"/>
              <a:t>               Marin Andreea</a:t>
            </a:r>
          </a:p>
          <a:p>
            <a:r>
              <a:rPr lang="ro-RO" dirty="0" smtClean="0"/>
              <a:t> </a:t>
            </a:r>
            <a:r>
              <a:rPr lang="ro-RO" dirty="0" smtClean="0"/>
              <a:t>              </a:t>
            </a:r>
            <a:endParaRPr lang="ro-RO" dirty="0"/>
          </a:p>
        </p:txBody>
      </p:sp>
      <p:pic>
        <p:nvPicPr>
          <p:cNvPr id="5" name="Imagin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1" y="5477716"/>
            <a:ext cx="3810000" cy="1223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ontent Placeholder 2"/>
          <p:cNvSpPr txBox="1">
            <a:spLocks noGrp="1"/>
          </p:cNvSpPr>
          <p:nvPr>
            <p:ph idx="1"/>
          </p:nvPr>
        </p:nvSpPr>
        <p:spPr>
          <a:xfrm>
            <a:off x="533400" y="685801"/>
            <a:ext cx="7162800" cy="576993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000"/>
            </a:pPr>
            <a:r>
              <a:rPr sz="3200" b="1"/>
              <a:t>Promoting </a:t>
            </a:r>
            <a:r>
              <a:rPr sz="3200" b="1" smtClean="0"/>
              <a:t>service</a:t>
            </a:r>
            <a:endParaRPr lang="en-US" sz="3200" b="1" dirty="0" smtClean="0"/>
          </a:p>
          <a:p>
            <a:pPr>
              <a:lnSpc>
                <a:spcPct val="90000"/>
              </a:lnSpc>
              <a:defRPr sz="2000"/>
            </a:pPr>
            <a:endParaRPr lang="en-US" dirty="0" smtClean="0"/>
          </a:p>
          <a:p>
            <a:pPr>
              <a:lnSpc>
                <a:spcPct val="90000"/>
              </a:lnSpc>
              <a:defRPr sz="2000"/>
            </a:pPr>
            <a:endParaRPr/>
          </a:p>
          <a:p>
            <a:pPr marL="758951" lvl="2" indent="-228599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defRPr sz="1600"/>
            </a:pPr>
            <a:r>
              <a:rPr lang="ro-RO" sz="1600" dirty="0" smtClean="0"/>
              <a:t>WEB site: </a:t>
            </a:r>
            <a:r>
              <a:rPr lang="ro-RO" sz="1600" dirty="0" err="1" smtClean="0">
                <a:hlinkClick r:id="rId2"/>
              </a:rPr>
              <a:t>www.romberries.ro</a:t>
            </a:r>
            <a:endParaRPr lang="ro-RO" sz="1600" dirty="0" smtClean="0"/>
          </a:p>
          <a:p>
            <a:pPr marL="758951" lvl="2" indent="-228599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defRPr sz="1600"/>
            </a:pPr>
            <a:r>
              <a:rPr lang="ro-RO" sz="1600" dirty="0" err="1" smtClean="0"/>
              <a:t>Facebook</a:t>
            </a:r>
            <a:r>
              <a:rPr lang="ro-RO" sz="1600" dirty="0" smtClean="0"/>
              <a:t> page</a:t>
            </a:r>
          </a:p>
          <a:p>
            <a:pPr marL="758951" lvl="2" indent="-228599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defRPr sz="1600"/>
            </a:pPr>
            <a:r>
              <a:rPr lang="ro-RO" sz="1600" dirty="0" err="1" smtClean="0"/>
              <a:t>Flyers</a:t>
            </a:r>
            <a:r>
              <a:rPr lang="ro-RO" sz="1600" dirty="0" smtClean="0"/>
              <a:t>, </a:t>
            </a:r>
            <a:r>
              <a:rPr lang="ro-RO" sz="1600" dirty="0" err="1" smtClean="0"/>
              <a:t>brochures</a:t>
            </a:r>
            <a:endParaRPr lang="ro-RO" sz="1600" dirty="0" smtClean="0"/>
          </a:p>
          <a:p>
            <a:pPr marL="758951" lvl="2" indent="-228599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defRPr sz="1600"/>
            </a:pPr>
            <a:r>
              <a:rPr lang="ro-RO" sz="1600" dirty="0" err="1" smtClean="0"/>
              <a:t>Autumn</a:t>
            </a:r>
            <a:r>
              <a:rPr lang="ro-RO" sz="1600" dirty="0" smtClean="0"/>
              <a:t> fair for </a:t>
            </a:r>
            <a:r>
              <a:rPr lang="ro-RO" sz="1600" dirty="0" err="1" smtClean="0"/>
              <a:t>traditional</a:t>
            </a:r>
            <a:r>
              <a:rPr lang="ro-RO" sz="1600" dirty="0" smtClean="0"/>
              <a:t> </a:t>
            </a:r>
            <a:r>
              <a:rPr lang="ro-RO" sz="1600" dirty="0" err="1" smtClean="0"/>
              <a:t>products</a:t>
            </a:r>
            <a:endParaRPr lang="ro-RO" sz="1600" dirty="0" smtClean="0"/>
          </a:p>
          <a:p>
            <a:pPr marL="758951" lvl="2" indent="-228599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defRPr sz="1600"/>
            </a:pPr>
            <a:r>
              <a:rPr lang="ro-RO" sz="1600" dirty="0" err="1" smtClean="0"/>
              <a:t>Customer</a:t>
            </a:r>
            <a:r>
              <a:rPr lang="en-US" sz="1600" dirty="0" smtClean="0"/>
              <a:t>’ recommendations</a:t>
            </a:r>
            <a:endParaRPr sz="1600"/>
          </a:p>
        </p:txBody>
      </p:sp>
      <p:pic>
        <p:nvPicPr>
          <p:cNvPr id="1026" name="Picture 2" descr="C:\Users\Cristi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352800"/>
            <a:ext cx="3533361" cy="2057400"/>
          </a:xfrm>
          <a:prstGeom prst="rect">
            <a:avLst/>
          </a:prstGeom>
          <a:noFill/>
        </p:spPr>
      </p:pic>
      <p:pic>
        <p:nvPicPr>
          <p:cNvPr id="4" name="Imagine 3" descr="mass_media_by_naumann-d4jn3m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838200"/>
            <a:ext cx="3015980" cy="2133600"/>
          </a:xfrm>
          <a:prstGeom prst="rect">
            <a:avLst/>
          </a:prstGeom>
        </p:spPr>
      </p:pic>
      <p:pic>
        <p:nvPicPr>
          <p:cNvPr id="5" name="Imagine 4" descr="facebook-icon-circle-logo-09F32F61FF-seeklogo.co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3962400"/>
            <a:ext cx="2190949" cy="219094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239000" cy="91440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COMPANY’S VISION</a:t>
            </a:r>
            <a:endParaRPr/>
          </a:p>
        </p:txBody>
      </p:sp>
      <p:sp>
        <p:nvSpPr>
          <p:cNvPr id="120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143000"/>
            <a:ext cx="4419600" cy="1219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1800"/>
            </a:pPr>
            <a:r>
              <a:rPr sz="1600" smtClean="0"/>
              <a:t>The </a:t>
            </a:r>
            <a:r>
              <a:rPr sz="1600"/>
              <a:t>mission of the commercial society is to produce and market vegetables and berries by continuously improving the technology to fit into </a:t>
            </a:r>
            <a:r>
              <a:rPr sz="1600"/>
              <a:t>European </a:t>
            </a:r>
            <a:r>
              <a:rPr sz="1600" smtClean="0"/>
              <a:t>standards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pPr>
              <a:defRPr sz="1800"/>
            </a:pPr>
            <a:r>
              <a:rPr lang="en-US" sz="1600" dirty="0" smtClean="0"/>
              <a:t>A happy and </a:t>
            </a:r>
            <a:r>
              <a:rPr lang="en-US" sz="1600" dirty="0" err="1" smtClean="0"/>
              <a:t>healty</a:t>
            </a:r>
            <a:r>
              <a:rPr lang="en-US" sz="1600" dirty="0" smtClean="0"/>
              <a:t> life</a:t>
            </a:r>
          </a:p>
          <a:p>
            <a:pPr>
              <a:defRPr sz="1800"/>
            </a:pPr>
            <a:r>
              <a:rPr lang="en-US" sz="1600" dirty="0" smtClean="0"/>
              <a:t>A community </a:t>
            </a:r>
            <a:r>
              <a:rPr lang="en-US" sz="1600" dirty="0" smtClean="0"/>
              <a:t>that evolves positively and steadily towards a quiet life.</a:t>
            </a:r>
            <a:endParaRPr sz="1600"/>
          </a:p>
        </p:txBody>
      </p:sp>
      <p:pic>
        <p:nvPicPr>
          <p:cNvPr id="1026" name="Picture 2" descr="C:\Users\Cristi\Desktop\zmeur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810000"/>
            <a:ext cx="3200400" cy="2514600"/>
          </a:xfrm>
          <a:prstGeom prst="rect">
            <a:avLst/>
          </a:prstGeom>
          <a:noFill/>
        </p:spPr>
      </p:pic>
      <p:pic>
        <p:nvPicPr>
          <p:cNvPr id="1028" name="Picture 4" descr="C:\Users\Cristi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0"/>
            <a:ext cx="3505200" cy="2514600"/>
          </a:xfrm>
          <a:prstGeom prst="rect">
            <a:avLst/>
          </a:prstGeom>
          <a:noFill/>
        </p:spPr>
      </p:pic>
      <p:pic>
        <p:nvPicPr>
          <p:cNvPr id="1029" name="Picture 5" descr="C:\Users\Cristi\Desktop\afine-natur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1430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1"/>
          <p:cNvSpPr txBox="1">
            <a:spLocks noGrp="1"/>
          </p:cNvSpPr>
          <p:nvPr>
            <p:ph type="title"/>
          </p:nvPr>
        </p:nvSpPr>
        <p:spPr>
          <a:xfrm>
            <a:off x="1295400" y="-152399"/>
            <a:ext cx="6400800" cy="914399"/>
          </a:xfrm>
          <a:prstGeom prst="rect">
            <a:avLst/>
          </a:prstGeom>
        </p:spPr>
        <p:txBody>
          <a:bodyPr/>
          <a:lstStyle/>
          <a:p>
            <a:r>
              <a:t>Business description </a:t>
            </a:r>
          </a:p>
        </p:txBody>
      </p:sp>
      <p:sp>
        <p:nvSpPr>
          <p:cNvPr id="123" name="Content Placeholder 2"/>
          <p:cNvSpPr txBox="1">
            <a:spLocks noGrp="1"/>
          </p:cNvSpPr>
          <p:nvPr>
            <p:ph idx="1"/>
          </p:nvPr>
        </p:nvSpPr>
        <p:spPr>
          <a:xfrm>
            <a:off x="1143000" y="2667000"/>
            <a:ext cx="6096000" cy="1752599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t>The development strategy of the </a:t>
            </a:r>
            <a:r>
              <a:rPr/>
              <a:t>commercial </a:t>
            </a:r>
            <a:r>
              <a:rPr smtClean="0"/>
              <a:t>company:</a:t>
            </a:r>
            <a:endParaRPr/>
          </a:p>
          <a:p>
            <a:pPr marL="514350" indent="-514350">
              <a:buAutoNum type="arabicPeriod"/>
            </a:pPr>
            <a:r>
              <a:t>the acquisition of know-how adapted to high-performance technologies</a:t>
            </a:r>
          </a:p>
          <a:p>
            <a:pPr marL="514350" indent="-514350">
              <a:buAutoNum type="arabicPeriod"/>
            </a:pPr>
            <a:r>
              <a:t>equipping with advanced equipment and technologies</a:t>
            </a:r>
          </a:p>
          <a:p>
            <a:pPr marL="514350" indent="-514350">
              <a:buAutoNum type="arabicPeriod"/>
            </a:pPr>
            <a:r>
              <a:t>Expanding to new markets</a:t>
            </a:r>
          </a:p>
        </p:txBody>
      </p:sp>
      <p:sp>
        <p:nvSpPr>
          <p:cNvPr id="5" name="CasetăText 4"/>
          <p:cNvSpPr txBox="1"/>
          <p:nvPr/>
        </p:nvSpPr>
        <p:spPr>
          <a:xfrm>
            <a:off x="990600" y="914400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err="1" smtClean="0"/>
              <a:t>Location</a:t>
            </a:r>
            <a:r>
              <a:rPr lang="ro-RO" dirty="0" smtClean="0"/>
              <a:t>: Siminoc Village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Products</a:t>
            </a:r>
            <a:r>
              <a:rPr lang="en-US" dirty="0" smtClean="0"/>
              <a:t>: raspberries, </a:t>
            </a:r>
            <a:r>
              <a:rPr lang="en-US" dirty="0" err="1" smtClean="0"/>
              <a:t>seabuckthorn</a:t>
            </a:r>
            <a:r>
              <a:rPr lang="en-US" dirty="0" smtClean="0"/>
              <a:t>, jam plant</a:t>
            </a:r>
          </a:p>
          <a:p>
            <a:endParaRPr lang="en-US" dirty="0" smtClean="0"/>
          </a:p>
          <a:p>
            <a:r>
              <a:rPr lang="en-US" b="1" dirty="0" smtClean="0"/>
              <a:t>Services</a:t>
            </a:r>
            <a:r>
              <a:rPr lang="en-US" dirty="0" smtClean="0"/>
              <a:t>: cultivation of berries, delivery, production of raspberries jam</a:t>
            </a:r>
            <a:endParaRPr lang="ro-RO" dirty="0"/>
          </a:p>
        </p:txBody>
      </p:sp>
      <p:pic>
        <p:nvPicPr>
          <p:cNvPr id="6" name="Imagine 5" descr="cat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495800"/>
            <a:ext cx="3228975" cy="2107230"/>
          </a:xfrm>
          <a:prstGeom prst="rect">
            <a:avLst/>
          </a:prstGeom>
        </p:spPr>
      </p:pic>
      <p:pic>
        <p:nvPicPr>
          <p:cNvPr id="7" name="Imagine 6" descr="zmeu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76750"/>
            <a:ext cx="3352800" cy="22288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t>Risk analysis</a:t>
            </a:r>
          </a:p>
        </p:txBody>
      </p:sp>
      <p:sp>
        <p:nvSpPr>
          <p:cNvPr id="128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9414"/>
            <a:ext cx="7239000" cy="50961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When estimating the development of the business, the following risk sources were identified:</a:t>
            </a:r>
          </a:p>
          <a:p>
            <a:pPr marL="617220" indent="-617220">
              <a:buAutoNum type="romanUcPeriod"/>
              <a:defRPr sz="20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/>
              <a:t>M</a:t>
            </a:r>
            <a:r>
              <a:rPr/>
              <a:t>acroeconomic </a:t>
            </a:r>
            <a:r>
              <a:rPr smtClean="0"/>
              <a:t>factors</a:t>
            </a:r>
            <a:r>
              <a:rPr lang="en-US" dirty="0" smtClean="0"/>
              <a:t> (  supply and demand )</a:t>
            </a:r>
            <a:endParaRPr/>
          </a:p>
          <a:p>
            <a:pPr marL="514350" indent="-514350">
              <a:buAutoNum type="romanUcPeriod"/>
              <a:defRPr sz="20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mtClean="0"/>
              <a:t>Technology</a:t>
            </a:r>
            <a:r>
              <a:rPr lang="en-US" dirty="0" smtClean="0"/>
              <a:t> ( malfunctioning equipment )</a:t>
            </a:r>
            <a:endParaRPr/>
          </a:p>
          <a:p>
            <a:pPr marL="514350" indent="-514350">
              <a:buAutoNum type="romanUcPeriod"/>
              <a:defRPr sz="20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/>
              <a:t>Internal </a:t>
            </a:r>
            <a:r>
              <a:rPr smtClean="0"/>
              <a:t>factors</a:t>
            </a:r>
            <a:r>
              <a:rPr lang="en-US" dirty="0" smtClean="0"/>
              <a:t> ( bad management )</a:t>
            </a:r>
          </a:p>
          <a:p>
            <a:pPr marL="514350" indent="-514350">
              <a:buAutoNum type="romanUcPeriod"/>
              <a:defRPr sz="20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smtClean="0"/>
              <a:t>Weather conditions ( drought, floods )</a:t>
            </a:r>
            <a:endParaRPr/>
          </a:p>
        </p:txBody>
      </p:sp>
      <p:pic>
        <p:nvPicPr>
          <p:cNvPr id="3075" name="Picture 3" descr="C:\Users\Cristi\Desktop\fruc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438184"/>
            <a:ext cx="2362200" cy="241981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BUSINESS SUCCESS FACTORS</a:t>
            </a:r>
            <a:endParaRPr lang="ro-RO" dirty="0"/>
          </a:p>
        </p:txBody>
      </p:sp>
      <p:sp>
        <p:nvSpPr>
          <p:cNvPr id="4" name="CasetăText 3"/>
          <p:cNvSpPr txBox="1"/>
          <p:nvPr/>
        </p:nvSpPr>
        <p:spPr>
          <a:xfrm>
            <a:off x="990600" y="1676400"/>
            <a:ext cx="46826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Employee attitude drive growth and </a:t>
            </a:r>
            <a:r>
              <a:rPr lang="en-US" dirty="0" err="1" smtClean="0"/>
              <a:t>chang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Technology utilization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Marketing consistency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Good management and planning</a:t>
            </a:r>
            <a:endParaRPr lang="ro-RO" dirty="0"/>
          </a:p>
        </p:txBody>
      </p:sp>
      <p:pic>
        <p:nvPicPr>
          <p:cNvPr id="5" name="Imagine 4" descr="contract-de-munca-650x4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810000"/>
            <a:ext cx="5153025" cy="28389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t>Market definition</a:t>
            </a:r>
          </a:p>
        </p:txBody>
      </p:sp>
      <p:sp>
        <p:nvSpPr>
          <p:cNvPr id="133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301752" indent="-301752">
              <a:buNone/>
              <a:defRPr sz="2000"/>
            </a:pPr>
            <a:endParaRPr/>
          </a:p>
          <a:p>
            <a:pPr marL="1005839" lvl="3" indent="-228600">
              <a:spcBef>
                <a:spcPts val="300"/>
              </a:spcBef>
              <a:buClr>
                <a:schemeClr val="accent4"/>
              </a:buClr>
              <a:buFont typeface="Arial"/>
              <a:buChar char="•"/>
              <a:defRPr sz="2000">
                <a:solidFill>
                  <a:srgbClr val="6C6C6C"/>
                </a:solidFill>
              </a:defRPr>
            </a:pPr>
            <a:r>
              <a:t>Potential clients:</a:t>
            </a:r>
          </a:p>
          <a:p>
            <a:pPr>
              <a:buFont typeface="Arial"/>
              <a:buChar char="•"/>
              <a:defRPr sz="1700"/>
            </a:pPr>
            <a:r>
              <a:t>Individuals or legal entities who are eager to collaborate with us</a:t>
            </a:r>
          </a:p>
          <a:p>
            <a:pPr>
              <a:buFont typeface="Arial"/>
              <a:buChar char="•"/>
              <a:defRPr sz="1700"/>
            </a:pPr>
            <a:r>
              <a:t>Restaurants, hostels, canteens</a:t>
            </a:r>
          </a:p>
          <a:p>
            <a:pPr>
              <a:buFont typeface="Arial"/>
              <a:buChar char="•"/>
              <a:defRPr sz="1700"/>
            </a:pPr>
            <a:r>
              <a:rPr lang="en-US" dirty="0" smtClean="0"/>
              <a:t>Bakeries</a:t>
            </a:r>
            <a:endParaRPr/>
          </a:p>
          <a:p>
            <a:pPr>
              <a:buFont typeface="Arial"/>
              <a:buChar char="•"/>
              <a:defRPr sz="1700"/>
            </a:pPr>
            <a:r>
              <a:rPr/>
              <a:t>Cosmetics </a:t>
            </a:r>
            <a:r>
              <a:rPr smtClean="0"/>
              <a:t>factories</a:t>
            </a:r>
            <a:endParaRPr/>
          </a:p>
          <a:p>
            <a:pPr>
              <a:buFont typeface="Arial"/>
              <a:buChar char="•"/>
              <a:defRPr sz="1700"/>
            </a:pPr>
            <a:r>
              <a:t>Wholesale</a:t>
            </a:r>
          </a:p>
          <a:p>
            <a:pPr>
              <a:buFont typeface="Arial"/>
              <a:buChar char="•"/>
              <a:defRPr sz="1700"/>
            </a:pPr>
            <a:r>
              <a:t>Supermarket</a:t>
            </a:r>
          </a:p>
        </p:txBody>
      </p:sp>
      <p:pic>
        <p:nvPicPr>
          <p:cNvPr id="4098" name="Picture 2" descr="C:\Users\Cristi\Desktop\shutterstock_fructe-de-padure-red-1024x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343400"/>
            <a:ext cx="3084594" cy="2057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BRAND MY LAND</a:t>
            </a:r>
            <a:endParaRPr lang="ro-RO" dirty="0"/>
          </a:p>
        </p:txBody>
      </p:sp>
      <p:sp>
        <p:nvSpPr>
          <p:cNvPr id="3" name="CasetăText 2"/>
          <p:cNvSpPr txBox="1"/>
          <p:nvPr/>
        </p:nvSpPr>
        <p:spPr>
          <a:xfrm>
            <a:off x="762000" y="19812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Branding online and offline will boost awareness and build your reputation 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/>
              <a:t>the more you do it, the greater the chances are that people will actively seek it out and remain loyal</a:t>
            </a:r>
            <a:endParaRPr lang="ro-RO" dirty="0"/>
          </a:p>
        </p:txBody>
      </p:sp>
      <p:pic>
        <p:nvPicPr>
          <p:cNvPr id="4" name="Imagine 3" descr="domeniul-vladoi-19_900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3810000"/>
            <a:ext cx="3713795" cy="2471737"/>
          </a:xfrm>
          <a:prstGeom prst="rect">
            <a:avLst/>
          </a:prstGeom>
        </p:spPr>
      </p:pic>
      <p:pic>
        <p:nvPicPr>
          <p:cNvPr id="5" name="Imagine 4" descr="palc-de-simino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810000"/>
            <a:ext cx="3658060" cy="24399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ADMINISTRATION AND MANAGEMENT</a:t>
            </a:r>
            <a:endParaRPr lang="ro-RO" dirty="0"/>
          </a:p>
        </p:txBody>
      </p:sp>
      <p:sp>
        <p:nvSpPr>
          <p:cNvPr id="3" name="CasetăText 2"/>
          <p:cNvSpPr txBox="1"/>
          <p:nvPr/>
        </p:nvSpPr>
        <p:spPr>
          <a:xfrm>
            <a:off x="609600" y="15240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- Management – directing/guiding the operations of the organization</a:t>
            </a:r>
          </a:p>
          <a:p>
            <a:r>
              <a:rPr lang="en-US" dirty="0" smtClean="0"/>
              <a:t> - Administration – creating policies and establishing objectives of the organization</a:t>
            </a:r>
            <a:endParaRPr lang="ro-RO" dirty="0"/>
          </a:p>
        </p:txBody>
      </p:sp>
      <p:sp>
        <p:nvSpPr>
          <p:cNvPr id="4" name="CasetăText 3"/>
          <p:cNvSpPr txBox="1"/>
          <p:nvPr/>
        </p:nvSpPr>
        <p:spPr>
          <a:xfrm>
            <a:off x="838200" y="2514600"/>
            <a:ext cx="42979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Required stuff</a:t>
            </a:r>
            <a:r>
              <a:rPr lang="en-US" dirty="0" smtClean="0"/>
              <a:t>:  - manager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             - employees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             - accountant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             - sales personnel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             - production supervisor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             - marketing personnel</a:t>
            </a:r>
            <a:endParaRPr lang="ro-RO" dirty="0"/>
          </a:p>
        </p:txBody>
      </p:sp>
      <p:pic>
        <p:nvPicPr>
          <p:cNvPr id="5" name="Imagine 4" descr="ISS_TL_Workplace_experience_manager_Your-key-to-a-healthier-and-happier-office_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00600"/>
            <a:ext cx="3581400" cy="1871708"/>
          </a:xfrm>
          <a:prstGeom prst="rect">
            <a:avLst/>
          </a:prstGeom>
        </p:spPr>
      </p:pic>
      <p:pic>
        <p:nvPicPr>
          <p:cNvPr id="6" name="Imagine 5" descr="13356126-cartoon-farmer-with-small-hay-cart-vector-illustr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895600"/>
            <a:ext cx="294132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BUDGET AND COST CONTROL</a:t>
            </a:r>
            <a:endParaRPr lang="ro-RO" dirty="0"/>
          </a:p>
        </p:txBody>
      </p:sp>
      <p:sp>
        <p:nvSpPr>
          <p:cNvPr id="3" name="CasetăText 2"/>
          <p:cNvSpPr txBox="1"/>
          <p:nvPr/>
        </p:nvSpPr>
        <p:spPr>
          <a:xfrm>
            <a:off x="609600" y="1676400"/>
            <a:ext cx="49696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Components of the budget</a:t>
            </a:r>
            <a:r>
              <a:rPr lang="en-US" dirty="0" smtClean="0"/>
              <a:t>: </a:t>
            </a:r>
          </a:p>
          <a:p>
            <a:pPr>
              <a:buFontTx/>
              <a:buChar char="-"/>
            </a:pPr>
            <a:r>
              <a:rPr lang="en-US" dirty="0" smtClean="0"/>
              <a:t>Resourcing ( staff costs or consultants’ fees 0</a:t>
            </a:r>
          </a:p>
          <a:p>
            <a:pPr>
              <a:buFontTx/>
              <a:buChar char="-"/>
            </a:pPr>
            <a:r>
              <a:rPr lang="en-US" dirty="0" smtClean="0"/>
              <a:t>Consumables ( power, IT supplies, others )</a:t>
            </a:r>
          </a:p>
          <a:p>
            <a:pPr>
              <a:buFontTx/>
              <a:buChar char="-"/>
            </a:pPr>
            <a:r>
              <a:rPr lang="en-US" dirty="0" smtClean="0"/>
              <a:t> E</a:t>
            </a:r>
            <a:r>
              <a:rPr lang="en-US" dirty="0" smtClean="0"/>
              <a:t>xpenses ( travel and subsistence )</a:t>
            </a:r>
          </a:p>
          <a:p>
            <a:endParaRPr lang="ro-RO" dirty="0"/>
          </a:p>
        </p:txBody>
      </p:sp>
      <p:pic>
        <p:nvPicPr>
          <p:cNvPr id="4" name="Imagine 3" descr="gdfr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581400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">
  <a:themeElements>
    <a:clrScheme name="Opul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0000FF"/>
      </a:hlink>
      <a:folHlink>
        <a:srgbClr val="FF00FF"/>
      </a:folHlink>
    </a:clrScheme>
    <a:fontScheme name="Opulen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6F253F">
                <a:alpha val="83000"/>
              </a:srgbClr>
            </a:outerShdw>
          </a:effectLst>
        </a:effectStyle>
        <a:effectStyle>
          <a:effectLst>
            <a:outerShdw blurRad="38100" dist="25400" dir="5400000" rotWithShape="0">
              <a:srgbClr val="6F253F">
                <a:alpha val="83000"/>
              </a:srgbClr>
            </a:outerShdw>
          </a:effectLst>
        </a:effectStyle>
        <a:effectStyle>
          <a:effectLst>
            <a:outerShdw blurRad="50800" dist="25000" dir="5400000" rotWithShape="0">
              <a:srgbClr val="993607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400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6F253F">
              <a:alpha val="83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40000" cap="flat">
          <a:solidFill>
            <a:schemeClr val="accent1"/>
          </a:solidFill>
          <a:prstDash val="solid"/>
          <a:round/>
        </a:ln>
        <a:effectLst>
          <a:outerShdw blurRad="50800" dist="25000" dir="5400000" rotWithShape="0">
            <a:srgbClr val="7C1237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201</TotalTime>
  <Words>363</Words>
  <Application>Microsoft Office PowerPoint</Application>
  <PresentationFormat>Expunere pe ecran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1" baseType="lpstr">
      <vt:lpstr>Opulent</vt:lpstr>
      <vt:lpstr>Diapozitivul 1</vt:lpstr>
      <vt:lpstr>COMPANY’S VISION</vt:lpstr>
      <vt:lpstr>Business description </vt:lpstr>
      <vt:lpstr>Risk analysis</vt:lpstr>
      <vt:lpstr> BUSINESS SUCCESS FACTORS</vt:lpstr>
      <vt:lpstr>Market definition</vt:lpstr>
      <vt:lpstr>BRAND MY LAND</vt:lpstr>
      <vt:lpstr>ADMINISTRATION AND MANAGEMENT</vt:lpstr>
      <vt:lpstr>BUDGET AND COST CONTROL</vt:lpstr>
      <vt:lpstr>Diapozitivul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Cristi</dc:creator>
  <cp:lastModifiedBy>user</cp:lastModifiedBy>
  <cp:revision>53</cp:revision>
  <dcterms:modified xsi:type="dcterms:W3CDTF">2018-05-29T07:53:50Z</dcterms:modified>
</cp:coreProperties>
</file>