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48">
          <p15:clr>
            <a:srgbClr val="A4A3A4"/>
          </p15:clr>
        </p15:guide>
        <p15:guide id="2" pos="4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A16"/>
    <a:srgbClr val="534997"/>
    <a:srgbClr val="87004A"/>
    <a:srgbClr val="CEDECE"/>
    <a:srgbClr val="D0DCCD"/>
    <a:srgbClr val="6A643D"/>
    <a:srgbClr val="18417B"/>
    <a:srgbClr val="173B6E"/>
    <a:srgbClr val="D1C49A"/>
    <a:srgbClr val="E48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270" y="66"/>
      </p:cViewPr>
      <p:guideLst>
        <p:guide orient="horz" pos="3148"/>
        <p:guide pos="4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B6AF0-8D5F-A744-9847-F947E7B953E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9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9BDD51-505B-0941-A338-BF90C2F4CFF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9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noldMAred_72dpi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/>
          <a:stretch/>
        </p:blipFill>
        <p:spPr>
          <a:xfrm>
            <a:off x="14287" y="557179"/>
            <a:ext cx="4741583" cy="37137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187910" y="0"/>
            <a:ext cx="4956089" cy="6858000"/>
          </a:xfrm>
          <a:prstGeom prst="rect">
            <a:avLst/>
          </a:prstGeom>
          <a:solidFill>
            <a:srgbClr val="B41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7911" y="202562"/>
            <a:ext cx="4956088" cy="50772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0" i="0" spc="300">
                <a:solidFill>
                  <a:schemeClr val="bg1">
                    <a:lumMod val="85000"/>
                  </a:schemeClr>
                </a:solidFill>
              </a:rPr>
              <a:t>CHAPTER</a:t>
            </a: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84163" y="6215063"/>
            <a:ext cx="3903747" cy="6492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©2019 Cengage Learning. All Rights Reserved. May not be scanned, copied or duplicated, or posted to a publicly accessible website, in whole or in part.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©Sashkin/Shutterstock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731" y="750270"/>
            <a:ext cx="1522288" cy="1243943"/>
          </a:xfrm>
        </p:spPr>
        <p:txBody>
          <a:bodyPr>
            <a:noAutofit/>
          </a:bodyPr>
          <a:lstStyle>
            <a:lvl1pPr algn="ctr"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76526" y="2615133"/>
            <a:ext cx="4617915" cy="3984105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4430888"/>
            <a:ext cx="418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B41A1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MACROECONOMICS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954108"/>
            <a:ext cx="418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Roger A. Arnold   </a:t>
            </a:r>
            <a:r>
              <a:rPr lang="en-US" sz="1600">
                <a:solidFill>
                  <a:srgbClr val="558ED5"/>
                </a:solidFill>
              </a:rPr>
              <a:t>•</a:t>
            </a:r>
            <a:r>
              <a:rPr lang="en-US" sz="1600"/>
              <a:t>   Thirteenth Edition</a:t>
            </a:r>
          </a:p>
        </p:txBody>
      </p:sp>
    </p:spTree>
    <p:extLst>
      <p:ext uri="{BB962C8B-B14F-4D97-AF65-F5344CB8AC3E}">
        <p14:creationId xmlns:p14="http://schemas.microsoft.com/office/powerpoint/2010/main" val="187030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9016-46C0-D646-9825-C6FC9752D3C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E3EC-4935-A041-98E3-DDF91A8729F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6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15B6-A78A-7447-B8D5-904229F5D0CA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45FF-C066-CA47-8FDF-82AFB1BDE8A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6CAF-B300-A842-8784-EDE3EB78351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197058" y="1173"/>
            <a:ext cx="8779992" cy="1178720"/>
          </a:xfrm>
          <a:prstGeom prst="round2SameRect">
            <a:avLst>
              <a:gd name="adj1" fmla="val 24151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759"/>
            <a:ext cx="8352084" cy="1179135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8794" y="1554717"/>
            <a:ext cx="8329089" cy="4938057"/>
          </a:xfrm>
        </p:spPr>
        <p:txBody>
          <a:bodyPr lIns="0" rIns="0">
            <a:normAutofit/>
          </a:bodyPr>
          <a:lstStyle>
            <a:lvl1pPr marL="342900" indent="-342900">
              <a:spcBef>
                <a:spcPts val="14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Lucida Grande"/>
              <a:buChar char="●"/>
              <a:defRPr sz="2200" b="1" i="0">
                <a:latin typeface="Century Gothic"/>
                <a:cs typeface="Century Gothic"/>
              </a:defRPr>
            </a:lvl1pPr>
            <a:lvl2pPr marL="685800" indent="-285750">
              <a:buClr>
                <a:schemeClr val="accent2">
                  <a:lumMod val="75000"/>
                </a:schemeClr>
              </a:buClr>
              <a:buFont typeface="Lucida Grande"/>
              <a:buChar char="•"/>
              <a:defRPr sz="2400"/>
            </a:lvl2pPr>
            <a:lvl3pPr marL="960120">
              <a:buClr>
                <a:schemeClr val="tx2">
                  <a:lumMod val="60000"/>
                  <a:lumOff val="40000"/>
                </a:schemeClr>
              </a:buClr>
              <a:defRPr sz="2400"/>
            </a:lvl3pPr>
            <a:lvl4pPr marL="1234440">
              <a:defRPr sz="2200" i="1"/>
            </a:lvl4pPr>
            <a:lvl5pPr marL="1508760" indent="-228600">
              <a:buFont typeface="Arial"/>
              <a:buChar char="•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F67-4CA5-9544-BC5A-68CA2F38FE09}" type="slidenum">
              <a:rPr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pokes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1"/>
          <a:stretch/>
        </p:blipFill>
        <p:spPr>
          <a:xfrm>
            <a:off x="8243117" y="192632"/>
            <a:ext cx="90088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197058" y="418"/>
            <a:ext cx="8779992" cy="618862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B9CD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760"/>
            <a:ext cx="8352084" cy="618521"/>
          </a:xfrm>
          <a:noFill/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8794" y="902679"/>
            <a:ext cx="8329089" cy="5590095"/>
          </a:xfrm>
        </p:spPr>
        <p:txBody>
          <a:bodyPr lIns="0" rIns="0">
            <a:normAutofit/>
          </a:bodyPr>
          <a:lstStyle>
            <a:lvl1pPr marL="342900" indent="-342900">
              <a:spcBef>
                <a:spcPts val="14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●"/>
              <a:defRPr sz="2400" b="1" i="0">
                <a:latin typeface="Century Gothic"/>
                <a:cs typeface="Century Gothic"/>
              </a:defRPr>
            </a:lvl1pPr>
            <a:lvl2pPr marL="685800" indent="-285750">
              <a:buClr>
                <a:schemeClr val="accent2">
                  <a:lumMod val="75000"/>
                </a:schemeClr>
              </a:buClr>
              <a:buFont typeface="Lucida Grande"/>
              <a:buChar char="•"/>
              <a:defRPr sz="2400"/>
            </a:lvl2pPr>
            <a:lvl3pPr marL="960120">
              <a:buClr>
                <a:schemeClr val="tx2">
                  <a:lumMod val="60000"/>
                  <a:lumOff val="40000"/>
                </a:schemeClr>
              </a:buClr>
              <a:defRPr sz="2400"/>
            </a:lvl3pPr>
            <a:lvl4pPr marL="1234440">
              <a:defRPr sz="2200" i="1"/>
            </a:lvl4pPr>
            <a:lvl5pPr marL="1508760" indent="-228600">
              <a:buFont typeface="Arial"/>
              <a:buChar char="•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F67-4CA5-9544-BC5A-68CA2F38FE0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197058" y="1172"/>
            <a:ext cx="8779992" cy="1269585"/>
          </a:xfrm>
          <a:prstGeom prst="round2SameRect">
            <a:avLst>
              <a:gd name="adj1" fmla="val 18115"/>
              <a:gd name="adj2" fmla="val 0"/>
            </a:avLst>
          </a:prstGeom>
          <a:solidFill>
            <a:srgbClr val="184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76" y="405102"/>
            <a:ext cx="8675275" cy="865656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7666-B69C-074C-93BE-57F8E88D27D5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9376" y="29770"/>
            <a:ext cx="3590820" cy="1404511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2pPr>
            <a:lvl3pPr marL="9144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3pPr>
            <a:lvl4pPr marL="13716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4pPr>
            <a:lvl5pPr marL="18288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</p:spTree>
    <p:extLst>
      <p:ext uri="{BB962C8B-B14F-4D97-AF65-F5344CB8AC3E}">
        <p14:creationId xmlns:p14="http://schemas.microsoft.com/office/powerpoint/2010/main" val="34769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C598-CDB6-C447-99F9-BFC2DE5DF6D1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3435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</a:endParaRPr>
          </a:p>
        </p:txBody>
      </p:sp>
      <p:pic>
        <p:nvPicPr>
          <p:cNvPr id="11" name="Picture 10" descr="Spokes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r="64052"/>
          <a:stretch/>
        </p:blipFill>
        <p:spPr>
          <a:xfrm flipH="1">
            <a:off x="-1" y="83969"/>
            <a:ext cx="1605776" cy="36824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709" y="619280"/>
            <a:ext cx="6819514" cy="5873496"/>
          </a:xfrm>
          <a:noFill/>
        </p:spPr>
        <p:txBody>
          <a:bodyPr lIns="0" tIns="0" rIns="0" bIns="0" anchor="ctr">
            <a:normAutofit/>
          </a:bodyPr>
          <a:lstStyle>
            <a:lvl1pPr marL="1097280" indent="-1097280">
              <a:spcBef>
                <a:spcPts val="2424"/>
              </a:spcBef>
              <a:buFontTx/>
              <a:buNone/>
              <a:defRPr sz="2800" b="1">
                <a:solidFill>
                  <a:srgbClr val="6A643D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8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1600-D6CC-FE44-AFE4-8891FF7FFC1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9EAB-D633-9D47-815E-16007C70D69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1CF2-EAF6-6448-AA5E-B8C68DC37EF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A96A-305F-0F4B-9FEA-4CA6654C0BA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84288" y="274638"/>
            <a:ext cx="785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4288" y="1600200"/>
            <a:ext cx="78597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2341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7538" y="6408738"/>
            <a:ext cx="83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tx1"/>
                </a:solidFill>
                <a:latin typeface="Arial Narrow Bold"/>
                <a:ea typeface="+mn-ea"/>
                <a:cs typeface="Arial Narrow Bold"/>
              </a:defRPr>
            </a:lvl1pPr>
          </a:lstStyle>
          <a:p>
            <a:pPr>
              <a:defRPr/>
            </a:pPr>
            <a:fld id="{10DD219F-0D4B-D141-B0E5-45004FBD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35" r:id="rId3"/>
    <p:sldLayoutId id="2147483723" r:id="rId4"/>
    <p:sldLayoutId id="214748372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7933C"/>
        </a:buClr>
        <a:buFont typeface="Lucida Grande" charset="0"/>
        <a:buChar char="●"/>
        <a:defRPr sz="3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76092"/>
        </a:buClr>
        <a:buFont typeface="Arial" charset="0"/>
        <a:buChar char="–"/>
        <a:defRPr sz="28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ΧΡΗΜΑ ΚΑΙ ΟΙΚΟΝΟΜΙΑ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0F3AB-EA8C-4659-932B-AFA333FEF581}"/>
              </a:ext>
            </a:extLst>
          </p:cNvPr>
          <p:cNvSpPr txBox="1"/>
          <p:nvPr/>
        </p:nvSpPr>
        <p:spPr>
          <a:xfrm>
            <a:off x="5979673" y="565604"/>
            <a:ext cx="14013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ΚΕΦΑΛΑΙΟ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14-2  </a:t>
            </a:r>
            <a:r>
              <a:rPr lang="el-GR" dirty="0"/>
              <a:t>Μονεταρισμός</a:t>
            </a:r>
            <a:r>
              <a:rPr lang="en-US" dirty="0"/>
              <a:t>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325287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l-GR" dirty="0"/>
              <a:t>Οι οικονομολόγοι που αποκαλούνται </a:t>
            </a:r>
            <a:r>
              <a:rPr lang="el-GR" i="1" dirty="0"/>
              <a:t>μονεταριστές</a:t>
            </a:r>
            <a:r>
              <a:rPr lang="en-US" dirty="0"/>
              <a:t> </a:t>
            </a:r>
            <a:r>
              <a:rPr lang="el-GR" dirty="0"/>
              <a:t>δεν ικανοποιούνται με την απλή ποσοτική θεωρία χρήματος, καθώς </a:t>
            </a:r>
            <a:r>
              <a:rPr lang="el-GR" i="1" dirty="0"/>
              <a:t>δεν</a:t>
            </a:r>
            <a:r>
              <a:rPr lang="el-GR" dirty="0"/>
              <a:t> θεωρούν ότι η κυκλοφοριακή ταχύτητα του χρήματος και η παραγωγή είναι σταθερές</a:t>
            </a:r>
            <a:endParaRPr lang="en-US" dirty="0"/>
          </a:p>
          <a:p>
            <a:pPr lvl="1"/>
            <a:r>
              <a:rPr lang="en-US" dirty="0"/>
              <a:t>14-2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Οι Τέσσερις Μονεταριστικές Θέσεις</a:t>
            </a:r>
            <a:endParaRPr lang="en-US" dirty="0"/>
          </a:p>
          <a:p>
            <a:pPr lvl="2"/>
            <a:r>
              <a:rPr lang="el-GR" dirty="0"/>
              <a:t>Η Κυκλοφοριακή Ταχύτητα του Χρήματος Αλλάζει με Έναν Προβλέψιμο Τρόπο</a:t>
            </a:r>
            <a:endParaRPr lang="en-US" dirty="0"/>
          </a:p>
          <a:p>
            <a:pPr lvl="2"/>
            <a:r>
              <a:rPr lang="el-GR" dirty="0"/>
              <a:t>Η Συνολική Ζήτηση Εξαρτάται από την Προσφορά Χρήματος και την Κυκλοφοριακή Ταχύτητα Χρήματος</a:t>
            </a:r>
            <a:endParaRPr lang="en-US" dirty="0"/>
          </a:p>
          <a:p>
            <a:pPr lvl="2"/>
            <a:r>
              <a:rPr lang="el-GR" dirty="0"/>
              <a:t>Η Καμπύλη</a:t>
            </a:r>
            <a:r>
              <a:rPr lang="en-US" dirty="0"/>
              <a:t> SRAS </a:t>
            </a:r>
            <a:r>
              <a:rPr lang="el-GR" dirty="0"/>
              <a:t>Έχει Ανοδική Κλίση</a:t>
            </a:r>
            <a:endParaRPr lang="en-US" dirty="0"/>
          </a:p>
          <a:p>
            <a:pPr lvl="2"/>
            <a:r>
              <a:rPr lang="el-GR" dirty="0"/>
              <a:t>Η Οικονομία Είναι </a:t>
            </a:r>
            <a:r>
              <a:rPr lang="el-GR" dirty="0" err="1"/>
              <a:t>Αυτορυθμιζόμενη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Τιμές και Μισθοί Είναι Ευέλικτοι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2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14-2 </a:t>
            </a:r>
            <a:r>
              <a:rPr lang="el-GR" dirty="0"/>
              <a:t>Μονεταρισμός</a:t>
            </a:r>
            <a:r>
              <a:rPr lang="en-US" dirty="0"/>
              <a:t>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14-2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Μονεταρισμός και </a:t>
            </a:r>
            <a:r>
              <a:rPr lang="en-US" i="1" dirty="0"/>
              <a:t>AD-AS</a:t>
            </a:r>
          </a:p>
          <a:p>
            <a:pPr lvl="2"/>
            <a:r>
              <a:rPr lang="el-GR" dirty="0"/>
              <a:t>Το Σχήμα</a:t>
            </a:r>
            <a:r>
              <a:rPr lang="en-US" dirty="0"/>
              <a:t> 3 </a:t>
            </a:r>
            <a:r>
              <a:rPr lang="el-GR" dirty="0"/>
              <a:t>μας βοηθά να εξηγήσουμε ορισμένα από τα βασικά σημεία του μονεταρισμού</a:t>
            </a:r>
            <a:endParaRPr lang="en-US" dirty="0"/>
          </a:p>
          <a:p>
            <a:pPr lvl="3"/>
            <a:r>
              <a:rPr lang="en-US" i="0" dirty="0"/>
              <a:t>(</a:t>
            </a:r>
            <a:r>
              <a:rPr lang="el-GR" i="0" dirty="0"/>
              <a:t>α</a:t>
            </a:r>
            <a:r>
              <a:rPr lang="en-US" i="0" dirty="0"/>
              <a:t>): </a:t>
            </a:r>
            <a:r>
              <a:rPr lang="el-GR" i="0" dirty="0"/>
              <a:t>Οι μονεταριστές πιστεύουν ότι οι αλλαγές στην προσφορά χρήματος θα αλλάξουν τη συνολική ζήτηση</a:t>
            </a:r>
            <a:endParaRPr lang="en-US" i="0" dirty="0"/>
          </a:p>
          <a:p>
            <a:pPr lvl="3"/>
            <a:r>
              <a:rPr lang="en-US" i="0" dirty="0"/>
              <a:t>(</a:t>
            </a:r>
            <a:r>
              <a:rPr lang="el-GR" i="0" dirty="0"/>
              <a:t>β</a:t>
            </a:r>
            <a:r>
              <a:rPr lang="en-US" i="0" dirty="0"/>
              <a:t>): </a:t>
            </a:r>
            <a:r>
              <a:rPr lang="el-GR" i="0" dirty="0"/>
              <a:t>Μια μείωση στην προσφορά χρήματος, με την κυκλοφοριακή ταχύτητα χρήματος σταθερή, θα μετατοπίσει την καμπύλη 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προς τα αριστερά από </a:t>
            </a:r>
            <a:r>
              <a:rPr lang="en-US" dirty="0"/>
              <a:t>AD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2</a:t>
            </a:r>
            <a:r>
              <a:rPr lang="el-GR" i="0" dirty="0"/>
              <a:t>. Το πραγματικό ΑΕΠ θα μειωθεί σε</a:t>
            </a:r>
            <a:r>
              <a:rPr lang="en-US" i="0" dirty="0"/>
              <a:t>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i="0" dirty="0"/>
              <a:t>και το επίπεδο τιμών θα μειωθεί σε 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l-GR" i="0" baseline="-25000" dirty="0"/>
              <a:t>.</a:t>
            </a:r>
            <a:r>
              <a:rPr lang="en-US" i="0" dirty="0"/>
              <a:t> </a:t>
            </a:r>
            <a:r>
              <a:rPr lang="el-GR" i="0" dirty="0"/>
              <a:t>Το ποσοστό ανεργίας θα αυξηθεί</a:t>
            </a:r>
            <a:endParaRPr lang="en-US" i="0" dirty="0"/>
          </a:p>
          <a:p>
            <a:pPr lvl="3"/>
            <a:r>
              <a:rPr lang="en-US" i="0" dirty="0"/>
              <a:t>(</a:t>
            </a:r>
            <a:r>
              <a:rPr lang="el-GR" i="0" dirty="0"/>
              <a:t>γ</a:t>
            </a:r>
            <a:r>
              <a:rPr lang="en-US" i="0" dirty="0"/>
              <a:t>): </a:t>
            </a:r>
            <a:r>
              <a:rPr lang="el-GR" i="0" dirty="0"/>
              <a:t>Μια αύξηση στην κυκλοφοριακή ταχύτητα χρήματος θα μετατοπίσει την καμπύλη </a:t>
            </a:r>
            <a:r>
              <a:rPr lang="en-US" dirty="0"/>
              <a:t>AD </a:t>
            </a:r>
            <a:r>
              <a:rPr lang="el-GR" i="0" dirty="0"/>
              <a:t>προς τα δεξιά από </a:t>
            </a:r>
            <a:r>
              <a:rPr lang="en-US" dirty="0"/>
              <a:t>AD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2</a:t>
            </a:r>
            <a:r>
              <a:rPr lang="el-GR" i="0" dirty="0"/>
              <a:t>, το πραγματικό ΑΕΠ και το επίπεδο τιμών θα αυξηθούν και το ποσοστό ανεργίας θα μειωθεί</a:t>
            </a:r>
            <a:endParaRPr lang="en-US" i="0" dirty="0"/>
          </a:p>
          <a:p>
            <a:pPr lvl="3"/>
            <a:r>
              <a:rPr lang="en-US" i="0" dirty="0"/>
              <a:t>(</a:t>
            </a:r>
            <a:r>
              <a:rPr lang="el-GR" i="0" dirty="0"/>
              <a:t>δ</a:t>
            </a:r>
            <a:r>
              <a:rPr lang="en-US" i="0" dirty="0"/>
              <a:t>): </a:t>
            </a:r>
            <a:r>
              <a:rPr lang="el-GR" i="0" dirty="0"/>
              <a:t>Μια μείωση στην κυκλοφοριακή ταχύτητα του χρήματος θα μετατοπίσει την καμπύλη </a:t>
            </a:r>
            <a:r>
              <a:rPr lang="en-US" i="0" dirty="0"/>
              <a:t>AD</a:t>
            </a:r>
            <a:r>
              <a:rPr lang="el-GR" i="0" dirty="0"/>
              <a:t> αριστερά από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2</a:t>
            </a:r>
            <a:r>
              <a:rPr lang="el-GR" i="0" baseline="-25000" dirty="0"/>
              <a:t>.</a:t>
            </a:r>
            <a:r>
              <a:rPr lang="en-US" i="0" dirty="0"/>
              <a:t> </a:t>
            </a:r>
            <a:r>
              <a:rPr lang="el-GR" i="0" dirty="0"/>
              <a:t>Το πραγματικό ΑΕΠ και το επίπεδο τιμών μειώνονται και το ποσοστό ανεργίας αυξάνεται</a:t>
            </a:r>
            <a:endParaRPr lang="en-US" i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8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Μονεταρισμός στο Πλαίσιο</a:t>
            </a:r>
            <a:r>
              <a:rPr lang="en-US" dirty="0"/>
              <a:t> AD-AS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2)</a:t>
            </a:r>
            <a:r>
              <a:rPr lang="en-US" dirty="0"/>
              <a:t> 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3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8EC132-8961-45A4-9678-68E073EB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1" y="2614335"/>
            <a:ext cx="8510954" cy="303599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7F12F26-9479-4A79-98BC-C67F1E11B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7" y="1382119"/>
            <a:ext cx="8834511" cy="11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0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Μονεταρισμός στο Πλαίσιο AD-AS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2)</a:t>
            </a:r>
            <a:r>
              <a:rPr lang="en-US" dirty="0"/>
              <a:t> 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3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B27999-2BF9-443D-B987-6823A341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" y="1835273"/>
            <a:ext cx="9014651" cy="32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14-2 </a:t>
            </a:r>
            <a:r>
              <a:rPr lang="el-GR" dirty="0"/>
              <a:t>Μονεταρισμός</a:t>
            </a:r>
            <a:r>
              <a:rPr lang="en-US" dirty="0"/>
              <a:t>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14-2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Μονεταρισμός και </a:t>
            </a:r>
            <a:r>
              <a:rPr lang="en-US" i="1" dirty="0"/>
              <a:t>AD-AS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i="1" dirty="0"/>
          </a:p>
          <a:p>
            <a:pPr lvl="2"/>
            <a:r>
              <a:rPr lang="el-GR" dirty="0"/>
              <a:t>Το Σχήμα</a:t>
            </a:r>
            <a:r>
              <a:rPr lang="en-US" dirty="0"/>
              <a:t> 3 </a:t>
            </a:r>
            <a:r>
              <a:rPr lang="el-GR" dirty="0"/>
              <a:t>δείχνει ότι οι μονεταριστές πιστεύουν πως:</a:t>
            </a:r>
            <a:endParaRPr lang="en-US" dirty="0"/>
          </a:p>
          <a:p>
            <a:pPr lvl="3"/>
            <a:r>
              <a:rPr lang="el-GR" i="0" dirty="0"/>
              <a:t>Η οικονομία είναι </a:t>
            </a:r>
            <a:r>
              <a:rPr lang="el-GR" i="0" dirty="0" err="1"/>
              <a:t>αυτορυθμιζόμενη</a:t>
            </a:r>
            <a:endParaRPr lang="en-US" i="0" dirty="0"/>
          </a:p>
          <a:p>
            <a:pPr lvl="3"/>
            <a:r>
              <a:rPr lang="el-GR" i="0" dirty="0"/>
              <a:t>Μεταβολές στην κυκλοφοριακή ταχύτητα και την προσφορά χρήματος μπορούν να προκαλέσουν μεταβολές στη συνολική ζήτηση</a:t>
            </a:r>
            <a:endParaRPr lang="en-US" i="0" dirty="0"/>
          </a:p>
          <a:p>
            <a:pPr lvl="3"/>
            <a:r>
              <a:rPr lang="el-GR" i="0" dirty="0"/>
              <a:t>Μεταβολές στην κυκλοφοριακή ταχύτητα και την προσφορά χρήματος προκαλούν μεταβολές στο επίπεδο τιμών και το πραγματικό ΑΕΠ βραχυχρόνια, αλλά μόνο στο επίπεδο τιμών μακροχρόνια</a:t>
            </a:r>
            <a:endParaRPr lang="en-US" i="0" dirty="0"/>
          </a:p>
          <a:p>
            <a:pPr lvl="2"/>
            <a:r>
              <a:rPr lang="el-GR" dirty="0"/>
              <a:t>Μπορεί μια μεταβολή της κυκλοφοριακής ταχύτητας χρήματος να αντισταθμίσει μία μεταβολή της προσφοράς χρήματος; Οι μονεταριστές πιστεύουν ότι:</a:t>
            </a:r>
            <a:r>
              <a:rPr lang="en-US" dirty="0"/>
              <a:t> </a:t>
            </a:r>
            <a:endParaRPr lang="el-GR" dirty="0"/>
          </a:p>
          <a:p>
            <a:pPr lvl="3"/>
            <a:r>
              <a:rPr lang="el-GR" dirty="0"/>
              <a:t>Οι μεταβολές της κυκλοφοριακής ταχύτητας του χρήματος συνήθως δε μπορούν να αντισταθμίσουν τις μεταβολές της προσφοράς χρήματος</a:t>
            </a:r>
            <a:endParaRPr lang="en-US" dirty="0"/>
          </a:p>
          <a:p>
            <a:pPr lvl="3"/>
            <a:r>
              <a:rPr lang="el-GR" dirty="0"/>
              <a:t>Οι μεταβολές της προσφοράς χρήματος καθορίζουν σε μεγάλο βαθμό τις μεταβολές της συνολικής ζήτησης και, επομένως, τις μεταβολές του πραγματικού ΑΕΠ και του επιπέδου τιμών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2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14-3  </a:t>
            </a:r>
            <a:r>
              <a:rPr lang="el-GR" dirty="0"/>
              <a:t>Πληθωρισμός</a:t>
            </a:r>
            <a:r>
              <a:rPr lang="en-US" dirty="0"/>
              <a:t>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l-GR" dirty="0"/>
              <a:t>Στην καθημερινή χρήση της</a:t>
            </a:r>
            <a:r>
              <a:rPr lang="en-US" dirty="0"/>
              <a:t>,</a:t>
            </a:r>
            <a:r>
              <a:rPr lang="el-GR" dirty="0"/>
              <a:t> η λέξη</a:t>
            </a:r>
            <a:r>
              <a:rPr lang="en-US" dirty="0"/>
              <a:t> “</a:t>
            </a:r>
            <a:r>
              <a:rPr lang="el-GR" dirty="0"/>
              <a:t>πληθωρισμός</a:t>
            </a:r>
            <a:r>
              <a:rPr lang="en-US" dirty="0"/>
              <a:t>” </a:t>
            </a:r>
            <a:r>
              <a:rPr lang="el-GR" dirty="0"/>
              <a:t>αναφέρεται σε κάθε αύξηση του επιπέδου τιμών. Οι οικονομολόγοι, ωστόσο, διακρίνουν μεταξύ δύο τύπων αυξήσεων στο επίπεδο τιμών: μια άπαξ αύξηση και μια συνεχιζόμενη αύξηση</a:t>
            </a:r>
          </a:p>
          <a:p>
            <a:pPr lvl="1"/>
            <a:r>
              <a:rPr lang="en-US" dirty="0"/>
              <a:t>14-3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Εφάπαξ Πληθωρισμός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Εφάπαξ Πληθωρισμός</a:t>
            </a:r>
            <a:r>
              <a:rPr lang="en-US" dirty="0"/>
              <a:t>: </a:t>
            </a:r>
            <a:r>
              <a:rPr lang="el-GR" dirty="0"/>
              <a:t>Μια άπαξ αύξηση στο επίπεδο τιμών. Μια αύξηση στο επίπεδο τιμών που δε συνεχίζεται</a:t>
            </a:r>
            <a:endParaRPr lang="en-US" dirty="0"/>
          </a:p>
          <a:p>
            <a:pPr lvl="2"/>
            <a:r>
              <a:rPr lang="el-GR" dirty="0"/>
              <a:t>Εφάπαξ Πληθωρισμός που Πηγάζει από την Πλευρά της Ζήτησης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4)</a:t>
            </a:r>
          </a:p>
          <a:p>
            <a:pPr lvl="2"/>
            <a:r>
              <a:rPr lang="el-GR" dirty="0"/>
              <a:t>Εφάπαξ Πληθωρισμός που Πηγάζει από την Πλευρά της Προσφοράς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5)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Εφάπαξ Πληθωρισμός που Πηγάζει από την Πλευρά της Ζήτησης 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4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904B59-FDA5-409F-BDED-348D4E24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0" y="1546411"/>
            <a:ext cx="5641764" cy="37651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023B3D-D165-43B4-A19A-58E953CFB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089"/>
            <a:ext cx="3106881" cy="38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5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Εφάπαξ Πληθωρισμός που Πηγάζει από την Πλευρά της Προσφοράς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5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1F245E-5414-4F7C-B022-FDD8B041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13" y="1646089"/>
            <a:ext cx="5723138" cy="389919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DAC622E-4AAD-44D1-9DB9-3B7C2D5D7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7" y="1748986"/>
            <a:ext cx="2874957" cy="38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14-3 </a:t>
            </a:r>
            <a:r>
              <a:rPr lang="el-GR" dirty="0"/>
              <a:t>Πληθωρισμός</a:t>
            </a:r>
            <a:r>
              <a:rPr lang="en-US" dirty="0"/>
              <a:t>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dirty="0"/>
              <a:t>14-3α Εφάπαξ Πληθωρισμός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dirty="0"/>
              <a:t>Σύγχυση του Εφάπαξ Πληθωρισμού που Πηγάζει από τη Ζήτηση με τον Εφάπαξ Πληθωρισμό που Πηγάζει από την Προσφορά</a:t>
            </a:r>
            <a:endParaRPr lang="en-US" dirty="0"/>
          </a:p>
          <a:p>
            <a:pPr lvl="3"/>
            <a:r>
              <a:rPr lang="el-GR" i="0" dirty="0"/>
              <a:t>Είναι εύκολο να τους μπερδέψουμε</a:t>
            </a:r>
            <a:endParaRPr lang="en-US" i="0" dirty="0"/>
          </a:p>
          <a:p>
            <a:pPr lvl="3"/>
            <a:r>
              <a:rPr lang="el-GR" i="0" dirty="0"/>
              <a:t>Στο Σχήμα</a:t>
            </a:r>
            <a:r>
              <a:rPr lang="en-US" i="0" dirty="0"/>
              <a:t> 4(</a:t>
            </a:r>
            <a:r>
              <a:rPr lang="el-GR" i="0" dirty="0"/>
              <a:t>α</a:t>
            </a:r>
            <a:r>
              <a:rPr lang="en-US" i="0" dirty="0"/>
              <a:t>), </a:t>
            </a:r>
            <a:r>
              <a:rPr lang="el-GR" i="0" dirty="0"/>
              <a:t>η καμπύλη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μετατοπίζεται προς τα δεξιά επειδή η προσφορά χρήματος αυξάνεται</a:t>
            </a:r>
            <a:endParaRPr lang="en-US" i="0" dirty="0"/>
          </a:p>
          <a:p>
            <a:pPr lvl="3"/>
            <a:r>
              <a:rPr lang="el-GR" i="0" dirty="0"/>
              <a:t>Οι εργοδότες, όμως, δεν το γνωρίζουν αυτό. Αυτό που αντιλαμβάνονται είναι το μέρος </a:t>
            </a:r>
            <a:r>
              <a:rPr lang="en-US" i="0" dirty="0"/>
              <a:t>(</a:t>
            </a:r>
            <a:r>
              <a:rPr lang="el-GR" i="0" dirty="0"/>
              <a:t>β</a:t>
            </a:r>
            <a:r>
              <a:rPr lang="en-US" i="0" dirty="0"/>
              <a:t>)</a:t>
            </a:r>
            <a:r>
              <a:rPr lang="el-GR" i="0" dirty="0"/>
              <a:t>, όπου καταλήγουν να πληρώνουν υψηλότερους μισθούς στους υπαλλήλους τους και η καμπύλη</a:t>
            </a:r>
            <a:r>
              <a:rPr lang="en-US" i="0" dirty="0"/>
              <a:t> </a:t>
            </a:r>
            <a:r>
              <a:rPr lang="en-US" dirty="0"/>
              <a:t>SRAS</a:t>
            </a:r>
            <a:r>
              <a:rPr lang="en-US" i="0" dirty="0"/>
              <a:t> </a:t>
            </a:r>
            <a:r>
              <a:rPr lang="el-GR" i="0" dirty="0"/>
              <a:t>μετατοπίζεται προς τα αριστερά.</a:t>
            </a:r>
            <a:r>
              <a:rPr lang="en-US" i="0" dirty="0"/>
              <a:t> </a:t>
            </a:r>
            <a:r>
              <a:rPr lang="el-GR" i="0" dirty="0"/>
              <a:t>Συμπεραίνουν λανθασμένα</a:t>
            </a:r>
            <a:r>
              <a:rPr lang="en-US" i="0" dirty="0"/>
              <a:t> </a:t>
            </a:r>
            <a:r>
              <a:rPr lang="el-GR" i="0" dirty="0"/>
              <a:t>ότι η αύξηση στο επίπεδο τιμών οφείλεται σε έναν παράγοντα στην πλευρά της προσφοράς (υψηλότεροι μισθοί) και όχι σε έναν παράγοντα στην πλευρά της ζήτησης (αύξηση στην προσφορά χρήματος)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14-3 </a:t>
            </a:r>
            <a:r>
              <a:rPr lang="el-GR" dirty="0"/>
              <a:t>Πληθωρισμός</a:t>
            </a:r>
            <a:r>
              <a:rPr lang="en-US" dirty="0"/>
              <a:t>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14-3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Συνεχόμενος Πληθωρισμός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Συνεχόμενος Πληθωρισμός</a:t>
            </a:r>
            <a:r>
              <a:rPr lang="en-US" dirty="0"/>
              <a:t>: </a:t>
            </a:r>
            <a:r>
              <a:rPr lang="el-GR" dirty="0"/>
              <a:t>Μια συνεχιζόμενη αύξηση στο επίπεδο τιμών</a:t>
            </a:r>
            <a:endParaRPr lang="en-US" dirty="0"/>
          </a:p>
          <a:p>
            <a:pPr lvl="2"/>
            <a:r>
              <a:rPr lang="el-GR" i="0" dirty="0"/>
              <a:t>Υποθέστε ότι ο ΔΤΚ για τα έτη</a:t>
            </a:r>
            <a:r>
              <a:rPr lang="en-US" i="0" dirty="0"/>
              <a:t> 1 </a:t>
            </a:r>
            <a:r>
              <a:rPr lang="el-GR" i="0" dirty="0"/>
              <a:t>έως</a:t>
            </a:r>
            <a:r>
              <a:rPr lang="en-US" i="0" dirty="0"/>
              <a:t> 5 </a:t>
            </a:r>
            <a:r>
              <a:rPr lang="el-GR" i="0" dirty="0"/>
              <a:t>είναι</a:t>
            </a:r>
            <a:r>
              <a:rPr lang="en-US" i="0" dirty="0"/>
              <a:t>: </a:t>
            </a:r>
          </a:p>
          <a:p>
            <a:pPr lvl="2"/>
            <a:endParaRPr lang="en-US" dirty="0"/>
          </a:p>
          <a:p>
            <a:pPr lvl="2"/>
            <a:endParaRPr lang="en-US" i="0" dirty="0"/>
          </a:p>
          <a:p>
            <a:pPr lvl="2"/>
            <a:endParaRPr lang="en-US" dirty="0"/>
          </a:p>
          <a:p>
            <a:pPr lvl="2"/>
            <a:endParaRPr lang="en-US" i="0" dirty="0"/>
          </a:p>
          <a:p>
            <a:pPr lvl="2"/>
            <a:endParaRPr lang="en-US" dirty="0"/>
          </a:p>
          <a:p>
            <a:pPr lvl="2"/>
            <a:endParaRPr lang="en-US" i="0" dirty="0"/>
          </a:p>
          <a:p>
            <a:pPr lvl="2"/>
            <a:r>
              <a:rPr lang="el-GR" dirty="0"/>
              <a:t>Κάθε χρόνο, ο ΔΤΚ είναι υψηλότερος από τον προηγούμενο</a:t>
            </a:r>
            <a:endParaRPr lang="en-US" i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826F13-A02F-4695-9138-A8AFB815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55" y="3123028"/>
            <a:ext cx="2745889" cy="22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7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r>
              <a:rPr lang="en-US" sz="2400" dirty="0">
                <a:solidFill>
                  <a:srgbClr val="87004A"/>
                </a:solidFill>
              </a:rPr>
              <a:t>14-1 </a:t>
            </a:r>
            <a:r>
              <a:rPr lang="en-US" sz="2400" dirty="0"/>
              <a:t>	</a:t>
            </a:r>
            <a:r>
              <a:rPr lang="el-GR" sz="2400" dirty="0"/>
              <a:t>Χρήμα και Επίπεδο Τιμών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14-2 </a:t>
            </a:r>
            <a:r>
              <a:rPr lang="en-US" sz="2400" dirty="0"/>
              <a:t>	</a:t>
            </a:r>
            <a:r>
              <a:rPr lang="el-GR" sz="2400" dirty="0"/>
              <a:t>Μονεταρισμός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14-3</a:t>
            </a:r>
            <a:r>
              <a:rPr lang="en-US" sz="2400" dirty="0"/>
              <a:t>	</a:t>
            </a:r>
            <a:r>
              <a:rPr lang="el-GR" sz="2400" dirty="0"/>
              <a:t>Πληθωρισμός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14-4</a:t>
            </a:r>
            <a:r>
              <a:rPr lang="en-US" sz="2400" dirty="0"/>
              <a:t>	</a:t>
            </a:r>
            <a:r>
              <a:rPr lang="el-GR" sz="2400" dirty="0"/>
              <a:t>Χρήμα και Επιτόκια</a:t>
            </a:r>
            <a:endParaRPr lang="en-US" sz="2400" dirty="0"/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9A3E87-5F9C-ED4C-A994-779A6922CFAF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1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14-3 </a:t>
            </a:r>
            <a:r>
              <a:rPr lang="el-GR" dirty="0"/>
              <a:t>Πληθωρισμός</a:t>
            </a:r>
            <a:r>
              <a:rPr lang="en-US" dirty="0"/>
              <a:t> </a:t>
            </a:r>
            <a:r>
              <a:rPr lang="en-US" sz="1400" dirty="0"/>
              <a:t>(4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14-3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Συνεχόμενος Πληθωρισμός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dirty="0"/>
              <a:t>Από τον Άπαξ Πληθωρισμό στον Συνεχόμενο</a:t>
            </a:r>
            <a:endParaRPr lang="en-US" i="0" dirty="0"/>
          </a:p>
          <a:p>
            <a:pPr lvl="3"/>
            <a:r>
              <a:rPr lang="el-GR" i="0" dirty="0"/>
              <a:t>Η συνεχής αύξηση της συνολικής ζήτησης μπορεί να μετατρέψει τον άπαξ πληθωρισμό σε συνεχόμενο πληθωρισμό </a:t>
            </a:r>
            <a:r>
              <a:rPr lang="en-US" i="0" dirty="0"/>
              <a:t>(</a:t>
            </a:r>
            <a:r>
              <a:rPr lang="el-GR" i="0" dirty="0"/>
              <a:t>Σχήμα</a:t>
            </a:r>
            <a:r>
              <a:rPr lang="en-US" i="0" dirty="0"/>
              <a:t> 6)</a:t>
            </a:r>
          </a:p>
          <a:p>
            <a:pPr lvl="2"/>
            <a:r>
              <a:rPr lang="el-GR" dirty="0"/>
              <a:t>Οι Επιπτώσεις των Συνεχόμενων Μειώσεων στην Καμπύλη</a:t>
            </a:r>
            <a:r>
              <a:rPr lang="en-US" dirty="0"/>
              <a:t> </a:t>
            </a:r>
            <a:r>
              <a:rPr lang="en-US" i="1" dirty="0"/>
              <a:t>SRAS</a:t>
            </a:r>
          </a:p>
          <a:p>
            <a:pPr lvl="3"/>
            <a:r>
              <a:rPr lang="el-GR" i="0" dirty="0"/>
              <a:t>Αυτό θα μπορούσε να συμβεί, αλλά είναι μάλλον απίθανο</a:t>
            </a:r>
            <a:endParaRPr lang="en-US" i="0" dirty="0"/>
          </a:p>
          <a:p>
            <a:pPr lvl="3"/>
            <a:r>
              <a:rPr lang="el-GR" i="0" dirty="0"/>
              <a:t>Σήμερα</a:t>
            </a:r>
            <a:r>
              <a:rPr lang="en-US" i="0" dirty="0"/>
              <a:t>, </a:t>
            </a:r>
            <a:r>
              <a:rPr lang="el-GR" i="0" dirty="0"/>
              <a:t>ο ΔΤΚ και το πραγματικό ΑΕΠ είναι υψηλότερα από ό,τι το </a:t>
            </a:r>
            <a:r>
              <a:rPr lang="en-US" i="0" dirty="0"/>
              <a:t>1960</a:t>
            </a:r>
            <a:r>
              <a:rPr lang="el-GR" i="0" dirty="0"/>
              <a:t>΄. Αυτό σημαίνει ότι έχουμε βιώσει συνεχόμενο πληθωρισμό, αλλά αυτός συνοδεύτηκε από ένα γενικά αυξανόμενο πραγματικό ΑΕΠ</a:t>
            </a:r>
            <a:endParaRPr lang="en-US" i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3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Μετάβαση από τον Άπαξ Πληθωρισμό στον Συνεχόμενο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6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36E3603-B191-4E4E-B34D-75C0E00F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49" y="1304847"/>
            <a:ext cx="6879102" cy="424830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788C4C1-BE34-4A6C-9382-CF1CF48C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9" y="5587241"/>
            <a:ext cx="8525022" cy="10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14-3 </a:t>
            </a:r>
            <a:r>
              <a:rPr lang="el-GR" dirty="0"/>
              <a:t>Πληθωρισμός</a:t>
            </a:r>
            <a:r>
              <a:rPr lang="en-US" dirty="0"/>
              <a:t> </a:t>
            </a:r>
            <a:r>
              <a:rPr lang="en-US" sz="1400" dirty="0"/>
              <a:t>(5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14-3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Συνεχόμενος Πληθωρισμός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i="0" dirty="0"/>
              <a:t>Το Μεγάλο Ερώτημα</a:t>
            </a:r>
            <a:endParaRPr lang="en-US" i="0" dirty="0"/>
          </a:p>
          <a:p>
            <a:pPr lvl="3"/>
            <a:r>
              <a:rPr lang="el-GR" i="0" dirty="0"/>
              <a:t>Αν οι συνεχόμενες αυξήσεις στη συνολική ζήτηση προκαλούν συνεχόμενο πληθωρισμό, τι προκαλεί τις συνεχόμενες αυξήσεις στη συνολική ζήτηση;</a:t>
            </a:r>
            <a:r>
              <a:rPr lang="en-US" i="0" dirty="0"/>
              <a:t> </a:t>
            </a:r>
            <a:endParaRPr lang="el-GR" i="0" dirty="0"/>
          </a:p>
          <a:p>
            <a:pPr lvl="3"/>
            <a:r>
              <a:rPr lang="el-GR" i="0" dirty="0"/>
              <a:t>Οι οικονομολόγοι συμφωνούν ότι ο μόνος παράγοντας που μπορεί να αλλάξει</a:t>
            </a:r>
            <a:r>
              <a:rPr lang="en-US" i="0" dirty="0"/>
              <a:t> </a:t>
            </a:r>
            <a:r>
              <a:rPr lang="el-GR" dirty="0"/>
              <a:t>συνεχόμενα</a:t>
            </a:r>
            <a:r>
              <a:rPr lang="en-US" i="0" dirty="0"/>
              <a:t> </a:t>
            </a:r>
            <a:r>
              <a:rPr lang="el-GR" i="0" dirty="0"/>
              <a:t>με έναν τέτοιο τρόπο ώστε να επιφέρει συνεχόμενες αυξήσεις στη συνολική ζήτηση είναι η προσφορά χρήματος</a:t>
            </a:r>
            <a:endParaRPr lang="en-US" i="0" dirty="0"/>
          </a:p>
          <a:p>
            <a:pPr lvl="1"/>
            <a:r>
              <a:rPr lang="en-US" dirty="0"/>
              <a:t>14-3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Μπορούμε να Απαλλαγούμε από τον Πληθωρισμό με τους Ελέγχους Τιμών</a:t>
            </a:r>
            <a:endParaRPr lang="en-US" dirty="0"/>
          </a:p>
          <a:p>
            <a:pPr lvl="2"/>
            <a:r>
              <a:rPr lang="el-GR" dirty="0"/>
              <a:t>Όχι. Τα ανώτατα επίπεδα τιμών σε χαμηλότερα επίπεδα από το επίπεδο ισορροπίας έχουν συνέπειες. Μία από αυτές είναι η χρήση μη τιμολογιακών μέσων κατανομής, που μπορούν να οδηγήσουν σε μεγάλες ουρές καταναλωτών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14-4  </a:t>
            </a:r>
            <a:r>
              <a:rPr lang="el-GR" dirty="0"/>
              <a:t>Χρήμα και Επιτόκια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14-4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Ποιες Οικονομικές Μεταβλητές Επηρεάζει μια Αλλαγή στην Προσφορά Χρήματος;</a:t>
            </a:r>
            <a:endParaRPr lang="en-US" dirty="0"/>
          </a:p>
          <a:p>
            <a:pPr lvl="2"/>
            <a:r>
              <a:rPr lang="el-GR" dirty="0"/>
              <a:t>Οι αλλαγές στην προσφορά χρήματος ή τον ρυθμό μεγέθυνσης της προσφοράς χρήματος μπορούν να επηρεάσουν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1. </a:t>
            </a:r>
            <a:r>
              <a:rPr lang="el-GR" dirty="0"/>
              <a:t>την προσφορά δανείων</a:t>
            </a:r>
            <a:endParaRPr lang="en-US" dirty="0"/>
          </a:p>
          <a:p>
            <a:pPr lvl="3"/>
            <a:r>
              <a:rPr lang="en-US" dirty="0"/>
              <a:t>2. </a:t>
            </a:r>
            <a:r>
              <a:rPr lang="el-GR" dirty="0"/>
              <a:t>το πραγματικό ΑΕΠ</a:t>
            </a:r>
            <a:endParaRPr lang="en-US" dirty="0"/>
          </a:p>
          <a:p>
            <a:pPr lvl="3"/>
            <a:r>
              <a:rPr lang="en-US" dirty="0"/>
              <a:t>3. </a:t>
            </a:r>
            <a:r>
              <a:rPr lang="el-GR" dirty="0"/>
              <a:t>το επίπεδο τιμών</a:t>
            </a:r>
            <a:endParaRPr lang="en-US" dirty="0"/>
          </a:p>
          <a:p>
            <a:pPr lvl="3"/>
            <a:r>
              <a:rPr lang="en-US" dirty="0"/>
              <a:t>4. </a:t>
            </a:r>
            <a:r>
              <a:rPr lang="el-GR" dirty="0"/>
              <a:t>το αναμενόμενο ποσοστό πληθωρισμού</a:t>
            </a:r>
            <a:endParaRPr lang="en-US" dirty="0"/>
          </a:p>
          <a:p>
            <a:pPr lvl="2"/>
            <a:r>
              <a:rPr lang="en-US" dirty="0"/>
              <a:t>14-4</a:t>
            </a:r>
            <a:r>
              <a:rPr lang="el-GR" dirty="0"/>
              <a:t>β</a:t>
            </a:r>
            <a:r>
              <a:rPr lang="en-US" dirty="0"/>
              <a:t>  </a:t>
            </a:r>
            <a:r>
              <a:rPr lang="el-GR" dirty="0"/>
              <a:t>Η Προσφορά Χρήματος</a:t>
            </a:r>
            <a:r>
              <a:rPr lang="en-US" dirty="0"/>
              <a:t>, </a:t>
            </a:r>
            <a:r>
              <a:rPr lang="el-GR" dirty="0"/>
              <a:t>η Αγορά Δανειακών Κεφαλαίων και τα Επιτόκια</a:t>
            </a:r>
            <a:endParaRPr lang="en-US" dirty="0"/>
          </a:p>
          <a:p>
            <a:pPr lvl="3"/>
            <a:r>
              <a:rPr lang="el-GR" i="0" dirty="0"/>
              <a:t>Το Σχήμα</a:t>
            </a:r>
            <a:r>
              <a:rPr lang="en-US" i="0" dirty="0"/>
              <a:t> 7 </a:t>
            </a:r>
            <a:r>
              <a:rPr lang="el-GR" i="0" dirty="0"/>
              <a:t>παρουσιάζει την αγορά δανειακών κεφαλαίων</a:t>
            </a:r>
            <a:endParaRPr lang="en-US" i="0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72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Επιτόκιο και η Αγορά Δανειακών Κεφαλαίων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7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1A2773-5B49-4983-B530-18029108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37" y="1881553"/>
            <a:ext cx="4698609" cy="392875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8FB7251-89E3-4248-98BA-EA6F2813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6" y="1881553"/>
            <a:ext cx="3431230" cy="35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Επιτόκιο και η Αγορά Δανειακών Κεφαλαίων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7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EA8125-9698-408C-B6C2-E83ACF7D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76" y="1713546"/>
            <a:ext cx="8237538" cy="38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Επιτόκιο και η Αγορά Δανειακών Κεφαλαίων </a:t>
            </a:r>
            <a:r>
              <a:rPr lang="en-US" sz="1400" dirty="0"/>
              <a:t>(3</a:t>
            </a:r>
            <a:r>
              <a:rPr lang="el-GR" sz="1400" dirty="0"/>
              <a:t> από</a:t>
            </a:r>
            <a:r>
              <a:rPr lang="en-US" sz="1400" dirty="0"/>
              <a:t> 3) 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7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1F95C8-CAB8-4C0A-B5A5-DE190A79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2" y="2049285"/>
            <a:ext cx="7582486" cy="34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25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14-4  </a:t>
            </a:r>
            <a:r>
              <a:rPr lang="el-GR" dirty="0"/>
              <a:t>Χρήμα και Επιτόκια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14-4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Η Προσφορά Χρήματος</a:t>
            </a:r>
            <a:r>
              <a:rPr lang="en-US" dirty="0"/>
              <a:t>, </a:t>
            </a:r>
            <a:r>
              <a:rPr lang="el-GR" dirty="0"/>
              <a:t>η Αγορά Δανειακών Κεφαλαίων και τα Επιτόκια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Αποτέλεσμα Ρευστότητας</a:t>
            </a:r>
            <a:r>
              <a:rPr lang="en-US" dirty="0"/>
              <a:t>:</a:t>
            </a:r>
            <a:r>
              <a:rPr lang="el-GR" dirty="0"/>
              <a:t> Η αλλαγή στο επιτόκιο εξαιτίας μιας αλλαγής στην προσφορά των δανειακών κεφαλαίων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Εισοδηματικό Αποτέλεσμα</a:t>
            </a:r>
            <a:r>
              <a:rPr lang="en-US" b="1" dirty="0">
                <a:solidFill>
                  <a:srgbClr val="87004A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Η αλλαγή στο επιτόκιο εξαιτίας μιας αλλαγής στο πραγματικό ΑΕΠ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Αποτέλεσμα Επιπέδου Τιμών</a:t>
            </a:r>
            <a:r>
              <a:rPr lang="en-US" dirty="0"/>
              <a:t>: </a:t>
            </a:r>
            <a:r>
              <a:rPr lang="el-GR" dirty="0"/>
              <a:t>Η αλλαγή στο επιτόκιο εξαιτίας μιας αλλαγής στο επίπεδο τιμών</a:t>
            </a:r>
            <a:endParaRPr lang="en-US" dirty="0"/>
          </a:p>
          <a:p>
            <a:pPr lvl="2"/>
            <a:r>
              <a:rPr lang="en-US" b="1" dirty="0">
                <a:solidFill>
                  <a:srgbClr val="87004A"/>
                </a:solidFill>
              </a:rPr>
              <a:t>Expectations Effect</a:t>
            </a:r>
            <a:r>
              <a:rPr lang="en-US" dirty="0"/>
              <a:t>: </a:t>
            </a:r>
            <a:r>
              <a:rPr lang="el-GR" dirty="0"/>
              <a:t>Η αλλαγή στο επιτόκιο εξαιτίας μιας αλλαγής στο αναμενόμενο ποσοστό πληθωρισμού</a:t>
            </a:r>
            <a:endParaRPr lang="en-US" dirty="0"/>
          </a:p>
          <a:p>
            <a:pPr lvl="2"/>
            <a:r>
              <a:rPr lang="el-GR" dirty="0"/>
              <a:t>Το Σχήμα</a:t>
            </a:r>
            <a:r>
              <a:rPr lang="en-US" dirty="0"/>
              <a:t> 8 </a:t>
            </a:r>
            <a:r>
              <a:rPr lang="el-GR" dirty="0"/>
              <a:t>συνοψίζει πώς μια μεταβολή της προσφοράς χρήματος επηρεάζει άμεσα και έμμεσα το επιτόκιο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18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Επηρεάζει η Ομοσπονδιακή Τράπεζα το Επιτόκιο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8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4EF6AB-0113-4F89-9B3D-FE19B6FF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41" y="1828274"/>
            <a:ext cx="4764210" cy="40229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E40613-AC52-4254-AD5E-A2835227B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" y="2066453"/>
            <a:ext cx="3669459" cy="34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85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14-4  </a:t>
            </a:r>
            <a:r>
              <a:rPr lang="el-GR" dirty="0"/>
              <a:t>Χρήμα και Επιτόκια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14-4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Τι Συμβαίνει στο Επιτόκιο Καθώς Αλλάζει η Προσφορά Χρήματος</a:t>
            </a:r>
            <a:endParaRPr lang="en-US" dirty="0"/>
          </a:p>
          <a:p>
            <a:pPr lvl="2"/>
            <a:r>
              <a:rPr lang="el-GR" dirty="0"/>
              <a:t>Μια</a:t>
            </a:r>
            <a:r>
              <a:rPr lang="en-US" dirty="0"/>
              <a:t> </a:t>
            </a:r>
            <a:r>
              <a:rPr lang="el-GR" dirty="0"/>
              <a:t>αλλαγή στην προσφορά χρήματος επηρεάζει την οικονομία με πολλούς τρόπους: άμεση μεταβολή της προσφοράς δανειακών κεφαλαίων, μεταβολή του πραγματικού ΑΕΠ και, ως εκ τούτου, της ζήτησης και της προσφοράς δανειακών κεφαλαίων, αλλαγή στο αναμενόμενο ποσοστό πληθωρισμού </a:t>
            </a:r>
            <a:r>
              <a:rPr lang="el-GR" dirty="0" err="1"/>
              <a:t>κ.ο.κ.</a:t>
            </a:r>
            <a:r>
              <a:rPr lang="en-US" dirty="0"/>
              <a:t> </a:t>
            </a:r>
            <a:endParaRPr lang="el-GR" dirty="0"/>
          </a:p>
          <a:p>
            <a:pPr lvl="2"/>
            <a:r>
              <a:rPr lang="el-GR" dirty="0"/>
              <a:t>Η</a:t>
            </a:r>
            <a:r>
              <a:rPr lang="en-US" dirty="0"/>
              <a:t> </a:t>
            </a:r>
            <a:r>
              <a:rPr lang="el-GR" i="1" dirty="0"/>
              <a:t>χρονική στιγμή</a:t>
            </a:r>
            <a:r>
              <a:rPr lang="en-US" dirty="0"/>
              <a:t> </a:t>
            </a:r>
            <a:r>
              <a:rPr lang="el-GR" dirty="0"/>
              <a:t>και το</a:t>
            </a:r>
            <a:r>
              <a:rPr lang="en-US" dirty="0"/>
              <a:t> </a:t>
            </a:r>
            <a:r>
              <a:rPr lang="el-GR" i="1" dirty="0"/>
              <a:t>μέγεθος</a:t>
            </a:r>
            <a:r>
              <a:rPr lang="en-US" dirty="0"/>
              <a:t> </a:t>
            </a:r>
            <a:r>
              <a:rPr lang="el-GR" dirty="0"/>
              <a:t>αυτών των αποτελεσμάτων προσδιορίζουν τις μεταβολές του επιτοκίου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3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14-1  </a:t>
            </a:r>
            <a:r>
              <a:rPr lang="el-GR" dirty="0"/>
              <a:t>Χρήμα και Επίπεδο Τιμών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dirty="0"/>
              <a:t>Οι κλασικοί οικονομολόγοι πίστευαν ότι οι αλλαγές στην προσφορά χρήματος επηρεάζουν το επίπεδο τιμών στην οικονομία. Η θέση τους βασιζόταν στην εξίσωση των συναλλαγών και στην απλή ποσοτική θεωρία του χρήματος</a:t>
            </a:r>
            <a:endParaRPr lang="en-US" dirty="0"/>
          </a:p>
          <a:p>
            <a:pPr lvl="1"/>
            <a:r>
              <a:rPr lang="en-US" dirty="0"/>
              <a:t>14-1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Εξίσωση των Συναλλαγών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Εξίσωση των Συναλλαγών</a:t>
            </a:r>
            <a:r>
              <a:rPr lang="en-US" dirty="0"/>
              <a:t>: </a:t>
            </a:r>
            <a:r>
              <a:rPr lang="el-GR" dirty="0"/>
              <a:t>Μια ταυτότητα σύμφωνα με την οποία η προσφορά χρήματος</a:t>
            </a:r>
            <a:r>
              <a:rPr lang="en-US" dirty="0"/>
              <a:t> (</a:t>
            </a:r>
            <a:r>
              <a:rPr lang="en-US" i="1" dirty="0"/>
              <a:t>M</a:t>
            </a:r>
            <a:r>
              <a:rPr lang="en-US" dirty="0"/>
              <a:t>) </a:t>
            </a:r>
            <a:r>
              <a:rPr lang="el-GR" dirty="0"/>
              <a:t>πολλαπλασιασμένη με την κυκλοφοριακή ταχύτητα του χρήματος 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l-GR" dirty="0"/>
              <a:t>θα πρέπει να ισούται με το επίπεδο τιμών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l-GR" dirty="0"/>
              <a:t>πολλαπλασιασμένο με το πραγματικό ΑΕΠ </a:t>
            </a:r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dirty="0"/>
              <a:t>): </a:t>
            </a:r>
            <a:r>
              <a:rPr lang="en-US" i="1" dirty="0"/>
              <a:t>MV</a:t>
            </a:r>
            <a:r>
              <a:rPr lang="en-US" dirty="0"/>
              <a:t> = </a:t>
            </a:r>
            <a:r>
              <a:rPr lang="en-US" i="1" dirty="0"/>
              <a:t>PQ</a:t>
            </a:r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Κυκλοφοριακή Ταχύτητα Χρήματος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l-GR" dirty="0"/>
              <a:t>Ο μέσος αριθμός των φορών που ένα δολάριο δαπανάται για την αγορά τελικών αγαθών και υπηρεσιών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1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14-4  </a:t>
            </a:r>
            <a:r>
              <a:rPr lang="el-GR" dirty="0"/>
              <a:t>Χρήμα και Επιτόκια </a:t>
            </a:r>
            <a:r>
              <a:rPr lang="en-US" sz="1400" dirty="0"/>
              <a:t>(4 </a:t>
            </a:r>
            <a:r>
              <a:rPr lang="el-GR" sz="1400" dirty="0"/>
              <a:t>από</a:t>
            </a:r>
            <a:r>
              <a:rPr lang="en-US" sz="1400" dirty="0"/>
              <a:t>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14-4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l-GR" dirty="0"/>
              <a:t>Ονομαστικό και Πραγματικό Επιτόκιο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Ονομαστικό Επιτόκιο</a:t>
            </a:r>
            <a:r>
              <a:rPr lang="en-US" dirty="0"/>
              <a:t>: </a:t>
            </a:r>
            <a:r>
              <a:rPr lang="el-GR" dirty="0"/>
              <a:t>Το επιτόκιο που χρεώνεται (ή πληρώνεται) στην πραγματικότητα στην αγορά. Το αγοραίο επιτόκιο: Ονομαστικό επιτόκιο = Πραγματικό επιτόκιο + Αναμενόμενο ποσοστό πληθωρισμού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Πραγματικό Επιτόκιο</a:t>
            </a:r>
            <a:r>
              <a:rPr lang="en-US" dirty="0"/>
              <a:t>: </a:t>
            </a:r>
            <a:r>
              <a:rPr lang="el-GR" dirty="0"/>
              <a:t>Το ονομαστικό επιτόκιο μείον το αναμενόμενο ποσοστό πληθωρισμού. Όταν το αναμενόμενο ποσοστό πληθωρισμού είναι μηδενικό, τότε το πραγματικό επιτόκιο ισούται με το ονομαστικό επιτόκιο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1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14-1  </a:t>
            </a:r>
            <a:r>
              <a:rPr lang="el-GR" dirty="0"/>
              <a:t>Χρήμα και Επίπεδο Τιμών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14-1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Από την Εξίσωση των Συναλλαγών στην Απλή Ποσοτική Θεωρία του Χρήματος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Απλή Ποσοτική Θεωρία Χρήματος</a:t>
            </a:r>
            <a:r>
              <a:rPr lang="en-US" dirty="0"/>
              <a:t>: </a:t>
            </a:r>
            <a:r>
              <a:rPr lang="el-GR" dirty="0"/>
              <a:t>Η θεωρία που υποθέτει ότι η κυκλοφοριακή ταχύτητα του χρήματος</a:t>
            </a:r>
            <a:r>
              <a:rPr lang="en-US" dirty="0"/>
              <a:t> (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l-GR" dirty="0"/>
              <a:t>και το πραγματικό ΑΕΠ </a:t>
            </a:r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dirty="0"/>
              <a:t>) </a:t>
            </a:r>
            <a:r>
              <a:rPr lang="el-GR" dirty="0"/>
              <a:t>είναι σταθερά και προβλέπει ότι οι αλλαγές στην προσφορά χρήματος 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 </a:t>
            </a:r>
            <a:r>
              <a:rPr lang="el-GR" dirty="0"/>
              <a:t>οδηγούν σε αυστηρά αναλογικές αλλαγές στο επίπεδο τιμών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endParaRPr lang="en-US" i="1" dirty="0"/>
          </a:p>
          <a:p>
            <a:pPr lvl="2"/>
            <a:r>
              <a:rPr lang="el-GR" dirty="0"/>
              <a:t>Οι κλασικοί οικονομολόγοι έκαναν τις εξής υποθέσεις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1. </a:t>
            </a:r>
            <a:r>
              <a:rPr lang="el-GR" dirty="0"/>
              <a:t>Οι αλλαγές στην κυκλοφοριακή ταχύτητα του χρήματος είναι τόσο μικρές που αυτή μπορεί να θεωρηθεί σταθερή </a:t>
            </a:r>
            <a:r>
              <a:rPr lang="en-US" dirty="0"/>
              <a:t>(</a:t>
            </a:r>
            <a:r>
              <a:rPr lang="el-GR" dirty="0"/>
              <a:t>ιδιαίτερα βραχυπρόθεσμα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2. </a:t>
            </a:r>
            <a:r>
              <a:rPr lang="el-GR" dirty="0"/>
              <a:t>Το πραγματικό ΑΕΠ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/>
              <a:t>Q, </a:t>
            </a:r>
            <a:r>
              <a:rPr lang="el-GR" dirty="0"/>
              <a:t>είναι σταθερό βραχυχρόνια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1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Υποθέσεις και Προβλέψεις της Απλής Ποσοτικής Θεωρίας Χρήματος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1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8104E8-C790-499F-AB79-4536E69B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" y="1989975"/>
            <a:ext cx="8904849" cy="25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14-1  </a:t>
            </a:r>
            <a:r>
              <a:rPr lang="el-GR" dirty="0"/>
              <a:t>Χρήμα και Επίπεδο Τιμών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14-1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Η Απλή Ποσοτική Θεωρία Χρήματος στο Πλαίσιο </a:t>
            </a:r>
            <a:r>
              <a:rPr lang="en-US" i="1" dirty="0"/>
              <a:t>AD-AS</a:t>
            </a:r>
            <a:endParaRPr lang="en-US" dirty="0"/>
          </a:p>
          <a:p>
            <a:pPr lvl="2"/>
            <a:r>
              <a:rPr lang="el-GR" dirty="0"/>
              <a:t>Η Καμπύλη</a:t>
            </a:r>
            <a:r>
              <a:rPr lang="en-US" dirty="0"/>
              <a:t> </a:t>
            </a:r>
            <a:r>
              <a:rPr lang="en-US" i="1" dirty="0"/>
              <a:t>AD</a:t>
            </a:r>
            <a:r>
              <a:rPr lang="en-US" dirty="0"/>
              <a:t> </a:t>
            </a:r>
            <a:r>
              <a:rPr lang="el-GR" dirty="0"/>
              <a:t>στην Απλή Ποσοτική Θεωρία Χρήματος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2(</a:t>
            </a:r>
            <a:r>
              <a:rPr lang="el-GR" dirty="0"/>
              <a:t>α</a:t>
            </a:r>
            <a:r>
              <a:rPr lang="en-US" dirty="0"/>
              <a:t>))</a:t>
            </a:r>
          </a:p>
          <a:p>
            <a:pPr lvl="3"/>
            <a:r>
              <a:rPr lang="el-GR" i="0" dirty="0"/>
              <a:t>Μια αύξηση στην προσφορά χρήματος θα αυξήσει τη συνολική ζήτηση και θα μετατοπίσει την καμπύλη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προς τα δεξιά</a:t>
            </a:r>
            <a:endParaRPr lang="en-US" i="0" dirty="0"/>
          </a:p>
          <a:p>
            <a:pPr lvl="3"/>
            <a:r>
              <a:rPr lang="el-GR" i="0" dirty="0"/>
              <a:t>Μια μείωση στην προσφορά χρήματος θα μειώσει τη συνολική ζήτηση και θα μετατοπίσει την καμπύλη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προς τα αριστερά</a:t>
            </a:r>
            <a:endParaRPr lang="en-US" i="0" dirty="0"/>
          </a:p>
          <a:p>
            <a:pPr lvl="3"/>
            <a:r>
              <a:rPr lang="el-GR" i="0" dirty="0"/>
              <a:t>Μια αύξηση στην κυκλοφοριακή ταχύτητα χρήματος θα αυξήσει τη συνολική ζήτηση και θα μετατοπίσει την καμπύλη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προς τα δεξιά</a:t>
            </a:r>
            <a:endParaRPr lang="en-US" i="0" dirty="0"/>
          </a:p>
          <a:p>
            <a:pPr lvl="3"/>
            <a:r>
              <a:rPr lang="el-GR" i="0" dirty="0"/>
              <a:t>Μια μείωση στην κυκλοφοριακή ταχύτητα χρήματος θα αυξήσει τη συνολική ζήτηση και θα μετατοπίσει την καμπύλη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προς τα αριστερά</a:t>
            </a:r>
            <a:endParaRPr lang="en-US" i="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8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14-1  </a:t>
            </a:r>
            <a:r>
              <a:rPr lang="el-GR" dirty="0"/>
              <a:t>Χρήμα και Επίπεδο Τιμών </a:t>
            </a:r>
            <a:r>
              <a:rPr lang="en-US" sz="1400" dirty="0"/>
              <a:t>(4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14-1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Η Απλή Ποσοτική Θεωρία Χρήματος στο Πλαίσιο </a:t>
            </a:r>
            <a:r>
              <a:rPr lang="en-US" i="1" dirty="0"/>
              <a:t>AD-AS</a:t>
            </a:r>
            <a:r>
              <a:rPr lang="el-GR" i="1" dirty="0"/>
              <a:t>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dirty="0"/>
              <a:t>Η Καμπύλη</a:t>
            </a:r>
            <a:r>
              <a:rPr lang="en-US" dirty="0"/>
              <a:t> </a:t>
            </a:r>
            <a:r>
              <a:rPr lang="en-US" i="1" dirty="0"/>
              <a:t>AS</a:t>
            </a:r>
            <a:r>
              <a:rPr lang="en-US" dirty="0"/>
              <a:t> </a:t>
            </a:r>
            <a:r>
              <a:rPr lang="el-GR" dirty="0"/>
              <a:t>στην Απλή Ποσοτική Θεωρία Χρήματος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2(</a:t>
            </a:r>
            <a:r>
              <a:rPr lang="el-GR" dirty="0"/>
              <a:t>β</a:t>
            </a:r>
            <a:r>
              <a:rPr lang="en-US" dirty="0"/>
              <a:t>))</a:t>
            </a:r>
          </a:p>
          <a:p>
            <a:pPr lvl="3"/>
            <a:r>
              <a:rPr lang="el-GR" i="0" dirty="0"/>
              <a:t>Η καμπύλη</a:t>
            </a:r>
            <a:r>
              <a:rPr lang="en-US" i="0" dirty="0"/>
              <a:t> </a:t>
            </a:r>
            <a:r>
              <a:rPr lang="en-US" dirty="0"/>
              <a:t>AS</a:t>
            </a:r>
            <a:r>
              <a:rPr lang="en-US" i="0" dirty="0"/>
              <a:t> </a:t>
            </a:r>
            <a:r>
              <a:rPr lang="el-GR" i="0" dirty="0"/>
              <a:t>είναι κάθετη στο επίπεδο του πραγματικού ΑΕΠ</a:t>
            </a:r>
            <a:endParaRPr lang="en-US" i="0" dirty="0"/>
          </a:p>
          <a:p>
            <a:pPr lvl="2"/>
            <a:r>
              <a:rPr lang="el-GR" dirty="0"/>
              <a:t>Οι καμπύλες </a:t>
            </a:r>
            <a:r>
              <a:rPr lang="en-US" i="1" dirty="0"/>
              <a:t>AD</a:t>
            </a:r>
            <a:r>
              <a:rPr lang="en-US" i="0" dirty="0"/>
              <a:t> </a:t>
            </a:r>
            <a:r>
              <a:rPr lang="el-GR" i="0" dirty="0"/>
              <a:t>και</a:t>
            </a:r>
            <a:r>
              <a:rPr lang="en-US" i="0" dirty="0"/>
              <a:t> </a:t>
            </a:r>
            <a:r>
              <a:rPr lang="en-US" i="1" dirty="0"/>
              <a:t>AS</a:t>
            </a:r>
            <a:r>
              <a:rPr lang="en-US" i="0" dirty="0"/>
              <a:t> </a:t>
            </a:r>
            <a:r>
              <a:rPr lang="el-GR" i="0" dirty="0"/>
              <a:t>στην Απλή Ποσοτική Θεωρία του Χρήματος</a:t>
            </a:r>
            <a:r>
              <a:rPr lang="en-US" i="0" dirty="0"/>
              <a:t> (</a:t>
            </a:r>
            <a:r>
              <a:rPr lang="el-GR" i="0" dirty="0"/>
              <a:t>Σχήμα</a:t>
            </a:r>
            <a:r>
              <a:rPr lang="en-US" i="0" dirty="0"/>
              <a:t> 2(</a:t>
            </a:r>
            <a:r>
              <a:rPr lang="el-GR" i="0" dirty="0"/>
              <a:t>γ</a:t>
            </a:r>
            <a:r>
              <a:rPr lang="en-US" i="0" dirty="0"/>
              <a:t>)</a:t>
            </a:r>
            <a:r>
              <a:rPr lang="el-GR" dirty="0"/>
              <a:t>)</a:t>
            </a:r>
            <a:endParaRPr lang="en-US" i="0" dirty="0"/>
          </a:p>
          <a:p>
            <a:pPr lvl="3"/>
            <a:r>
              <a:rPr lang="el-GR" i="0" dirty="0"/>
              <a:t>Η αύξηση στην προσφορά χρήματος μετατοπίζει την καμπύλη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από </a:t>
            </a:r>
            <a:r>
              <a:rPr lang="en-US" dirty="0"/>
              <a:t>AD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2</a:t>
            </a:r>
            <a:r>
              <a:rPr lang="en-US" i="0" dirty="0"/>
              <a:t> </a:t>
            </a:r>
            <a:r>
              <a:rPr lang="el-GR" i="0" dirty="0"/>
              <a:t>και αυξάνει το επίπεδο τιμών από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P</a:t>
            </a:r>
            <a:r>
              <a:rPr lang="en-US" baseline="-25000" dirty="0"/>
              <a:t>2</a:t>
            </a:r>
          </a:p>
          <a:p>
            <a:pPr lvl="3"/>
            <a:r>
              <a:rPr lang="el-GR" i="0" dirty="0"/>
              <a:t>Η μείωση στην προσφορά χρήματος μετατοπίζει την καμπύλη </a:t>
            </a:r>
            <a:r>
              <a:rPr lang="en-US" dirty="0"/>
              <a:t>AD</a:t>
            </a:r>
            <a:r>
              <a:rPr lang="en-US" i="0" dirty="0"/>
              <a:t> </a:t>
            </a:r>
            <a:r>
              <a:rPr lang="el-GR" i="0" dirty="0"/>
              <a:t>από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AD</a:t>
            </a:r>
            <a:r>
              <a:rPr lang="en-US" baseline="-25000" dirty="0"/>
              <a:t>3</a:t>
            </a:r>
            <a:r>
              <a:rPr lang="en-US" i="0" dirty="0"/>
              <a:t> </a:t>
            </a:r>
            <a:r>
              <a:rPr lang="el-GR" i="0" dirty="0"/>
              <a:t>και μειώνει το επίπεδο τιμών από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i="0" dirty="0"/>
              <a:t> </a:t>
            </a:r>
            <a:r>
              <a:rPr lang="el-GR" i="0" dirty="0"/>
              <a:t>σε</a:t>
            </a:r>
            <a:r>
              <a:rPr lang="en-US" i="0" dirty="0"/>
              <a:t> </a:t>
            </a:r>
            <a:r>
              <a:rPr lang="en-US" dirty="0"/>
              <a:t>P</a:t>
            </a:r>
            <a:r>
              <a:rPr lang="en-US" baseline="-25000" dirty="0"/>
              <a:t>3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0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Απλή Ποσοτική Θεωρία του Χρήματος στο Πλαίσιο </a:t>
            </a:r>
            <a:r>
              <a:rPr lang="en-US" i="1" dirty="0"/>
              <a:t>AD-AS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2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F05DB4F-C836-4B5F-8201-8DCAEC31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2" y="1592668"/>
            <a:ext cx="8675275" cy="32649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0E94D8A-0921-47A7-AA69-446034E9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0" y="4857648"/>
            <a:ext cx="8909637" cy="10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0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14-1  </a:t>
            </a:r>
            <a:r>
              <a:rPr lang="el-GR" dirty="0"/>
              <a:t>Χρήμα και Επίπεδο Τιμών </a:t>
            </a:r>
            <a:r>
              <a:rPr lang="en-US" sz="1400" dirty="0"/>
              <a:t>(5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14-1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l-GR" dirty="0"/>
              <a:t>Απορρίπτοντας τις Υποθέσεις ότι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l-GR" dirty="0"/>
              <a:t>Είναι</a:t>
            </a:r>
            <a:r>
              <a:rPr lang="en-US" dirty="0"/>
              <a:t> </a:t>
            </a:r>
            <a:r>
              <a:rPr lang="el-GR" dirty="0"/>
              <a:t>Σταθερά</a:t>
            </a:r>
            <a:endParaRPr lang="en-US" dirty="0"/>
          </a:p>
          <a:p>
            <a:pPr lvl="2"/>
            <a:r>
              <a:rPr lang="el-GR" dirty="0"/>
              <a:t>Αν πάψουμε να υποθέτουμε ότι η κυκλοφοριακή ταχύτητα του χρήματος</a:t>
            </a:r>
            <a:r>
              <a:rPr lang="en-US" dirty="0"/>
              <a:t> (V) </a:t>
            </a:r>
            <a:r>
              <a:rPr lang="el-GR" dirty="0"/>
              <a:t>και τα πραγματικό ΑΕΠ</a:t>
            </a:r>
            <a:r>
              <a:rPr lang="en-US" dirty="0"/>
              <a:t> (Q) </a:t>
            </a:r>
            <a:r>
              <a:rPr lang="el-GR" dirty="0"/>
              <a:t>είναι σταθερά</a:t>
            </a:r>
            <a:r>
              <a:rPr lang="en-US" dirty="0"/>
              <a:t>, </a:t>
            </a:r>
            <a:r>
              <a:rPr lang="el-GR" dirty="0"/>
              <a:t>τότε διαθέτουμε μια πιο γενική θεωρία των παραγόντων που προκαλούν αλλαγές στο επίπεδο τιμών</a:t>
            </a:r>
            <a:endParaRPr lang="en-US" dirty="0"/>
          </a:p>
          <a:p>
            <a:pPr lvl="2"/>
            <a:r>
              <a:rPr lang="el-GR" i="0" dirty="0"/>
              <a:t>Σε αυτή τη θεωρία</a:t>
            </a:r>
            <a:r>
              <a:rPr lang="en-US" i="0" dirty="0"/>
              <a:t>, </a:t>
            </a:r>
            <a:r>
              <a:rPr lang="el-GR" i="0" dirty="0"/>
              <a:t>οι μεταβολές στο επίπεδο τιμών εξαρτώνται από τρεις μεταβλη</a:t>
            </a:r>
            <a:r>
              <a:rPr lang="el-GR" dirty="0"/>
              <a:t>τές</a:t>
            </a:r>
            <a:r>
              <a:rPr lang="en-US" i="0" dirty="0"/>
              <a:t>:</a:t>
            </a:r>
          </a:p>
          <a:p>
            <a:pPr lvl="3"/>
            <a:r>
              <a:rPr lang="en-US" i="0" dirty="0"/>
              <a:t>1. </a:t>
            </a:r>
            <a:r>
              <a:rPr lang="el-GR" i="0" dirty="0"/>
              <a:t>Προσφορά Χρήματος</a:t>
            </a:r>
            <a:endParaRPr lang="en-US" i="0" dirty="0"/>
          </a:p>
          <a:p>
            <a:pPr lvl="3"/>
            <a:r>
              <a:rPr lang="en-US" i="0" dirty="0"/>
              <a:t>2. </a:t>
            </a:r>
            <a:r>
              <a:rPr lang="el-GR" i="0" dirty="0"/>
              <a:t>Κυκλοφοριακή Ταχύτητα Χρήματος</a:t>
            </a:r>
            <a:endParaRPr lang="en-US" i="0" dirty="0"/>
          </a:p>
          <a:p>
            <a:pPr lvl="3"/>
            <a:r>
              <a:rPr lang="en-US" i="0" dirty="0"/>
              <a:t>3. </a:t>
            </a:r>
            <a:r>
              <a:rPr lang="el-GR" i="0" dirty="0"/>
              <a:t>Πραγματικό ΑΕΠ</a:t>
            </a:r>
            <a:endParaRPr lang="en-US" i="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3EA04C5-CCDA-4757-BB1E-2E233EC6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686" y="4975374"/>
            <a:ext cx="3296869" cy="42309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353D819-8CCF-4343-9883-FFBBDB89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48" y="5875389"/>
            <a:ext cx="3512507" cy="2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27676"/>
      </p:ext>
    </p:extLst>
  </p:cSld>
  <p:clrMapOvr>
    <a:masterClrMapping/>
  </p:clrMapOvr>
</p:sld>
</file>

<file path=ppt/theme/theme1.xml><?xml version="1.0" encoding="utf-8"?>
<a:theme xmlns:a="http://schemas.openxmlformats.org/drawingml/2006/main" name="Arnold12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Arnold12e_new.pot</Template>
  <TotalTime>1318</TotalTime>
  <Words>1886</Words>
  <Application>Microsoft Office PowerPoint</Application>
  <PresentationFormat>Προβολή στην οθόνη (4:3)</PresentationFormat>
  <Paragraphs>181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Arial Narrow Bold</vt:lpstr>
      <vt:lpstr>Calibri</vt:lpstr>
      <vt:lpstr>Century Gothic</vt:lpstr>
      <vt:lpstr>Century Schoolbook</vt:lpstr>
      <vt:lpstr>Lucida Grande</vt:lpstr>
      <vt:lpstr>Palatino Linotype</vt:lpstr>
      <vt:lpstr>Arnold12e_new</vt:lpstr>
      <vt:lpstr>14</vt:lpstr>
      <vt:lpstr>Παρουσίαση του PowerPoint</vt:lpstr>
      <vt:lpstr>14-1  Χρήμα και Επίπεδο Τιμών (1 από 5) </vt:lpstr>
      <vt:lpstr>14-1  Χρήμα και Επίπεδο Τιμών (2 από 5) </vt:lpstr>
      <vt:lpstr>Υποθέσεις και Προβλέψεις της Απλής Ποσοτικής Θεωρίας Χρήματος</vt:lpstr>
      <vt:lpstr>14-1  Χρήμα και Επίπεδο Τιμών (3 από 5) </vt:lpstr>
      <vt:lpstr>14-1  Χρήμα και Επίπεδο Τιμών (4 από 5) </vt:lpstr>
      <vt:lpstr>Η Απλή Ποσοτική Θεωρία του Χρήματος στο Πλαίσιο AD-AS</vt:lpstr>
      <vt:lpstr>14-1  Χρήμα και Επίπεδο Τιμών (5 από 5) </vt:lpstr>
      <vt:lpstr>14-2  Μονεταρισμός (1 από 3) </vt:lpstr>
      <vt:lpstr>14-2 Μονεταρισμός (2 από 3) </vt:lpstr>
      <vt:lpstr>Ο Μονεταρισμός στο Πλαίσιο AD-AS (1 από 2) </vt:lpstr>
      <vt:lpstr>Ο Μονεταρισμός στο Πλαίσιο AD-AS (2 από 2) </vt:lpstr>
      <vt:lpstr>14-2 Μονεταρισμός (3 από 3) </vt:lpstr>
      <vt:lpstr>14-3  Πληθωρισμός (1 από 5) </vt:lpstr>
      <vt:lpstr>Εφάπαξ Πληθωρισμός που Πηγάζει από την Πλευρά της Ζήτησης </vt:lpstr>
      <vt:lpstr>Εφάπαξ Πληθωρισμός που Πηγάζει από την Πλευρά της Προσφοράς</vt:lpstr>
      <vt:lpstr>14-3 Πληθωρισμός (2 από 5) </vt:lpstr>
      <vt:lpstr>14-3 Πληθωρισμός (3 από 5) </vt:lpstr>
      <vt:lpstr>14-3 Πληθωρισμός (4 από 5) </vt:lpstr>
      <vt:lpstr>Μετάβαση από τον Άπαξ Πληθωρισμό στον Συνεχόμενο</vt:lpstr>
      <vt:lpstr>14-3 Πληθωρισμός (5 από 5) </vt:lpstr>
      <vt:lpstr>14-4  Χρήμα και Επιτόκια (1 από 4) </vt:lpstr>
      <vt:lpstr>Το Επιτόκιο και η Αγορά Δανειακών Κεφαλαίων (1 από 3) </vt:lpstr>
      <vt:lpstr>Το Επιτόκιο και η Αγορά Δανειακών Κεφαλαίων (2 από 3) </vt:lpstr>
      <vt:lpstr>Το Επιτόκιο και η Αγορά Δανειακών Κεφαλαίων (3 από 3) </vt:lpstr>
      <vt:lpstr>14-4  Χρήμα και Επιτόκια (2 από 4) </vt:lpstr>
      <vt:lpstr>Πώς Επηρεάζει η Ομοσπονδιακή Τράπεζα το Επιτόκιο</vt:lpstr>
      <vt:lpstr>14-4  Χρήμα και Επιτόκια (3 από 4) </vt:lpstr>
      <vt:lpstr>14-4  Χρήμα και Επιτόκια (4 από 4) 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pc3</cp:lastModifiedBy>
  <cp:revision>117</cp:revision>
  <dcterms:created xsi:type="dcterms:W3CDTF">2017-01-09T20:37:40Z</dcterms:created>
  <dcterms:modified xsi:type="dcterms:W3CDTF">2021-06-30T07:42:51Z</dcterms:modified>
</cp:coreProperties>
</file>