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478" r:id="rId3"/>
    <p:sldId id="479" r:id="rId4"/>
    <p:sldId id="480" r:id="rId5"/>
    <p:sldId id="469" r:id="rId6"/>
    <p:sldId id="472" r:id="rId7"/>
    <p:sldId id="473" r:id="rId8"/>
    <p:sldId id="474" r:id="rId9"/>
    <p:sldId id="475" r:id="rId10"/>
    <p:sldId id="476" r:id="rId11"/>
    <p:sldId id="470" r:id="rId12"/>
    <p:sldId id="471" r:id="rId13"/>
    <p:sldId id="47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18" autoAdjust="0"/>
  </p:normalViewPr>
  <p:slideViewPr>
    <p:cSldViewPr>
      <p:cViewPr varScale="1">
        <p:scale>
          <a:sx n="87" d="100"/>
          <a:sy n="87" d="100"/>
        </p:scale>
        <p:origin x="1470" y="7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181E68-C79A-4BBF-93B9-1F6337C3C157}" type="datetimeFigureOut">
              <a:rPr lang="el-GR" smtClean="0"/>
              <a:pPr/>
              <a:t>28/10/2015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D90CE7-323E-457D-9F14-D304EF7B01A1}" type="slidenum">
              <a:rPr lang="el-GR" smtClean="0"/>
              <a:pPr/>
              <a:t>‹#›</a:t>
            </a:fld>
            <a:endParaRPr lang="el-GR"/>
          </a:p>
        </p:txBody>
      </p:sp>
    </p:spTree>
    <p:extLst>
      <p:ext uri="{BB962C8B-B14F-4D97-AF65-F5344CB8AC3E}">
        <p14:creationId xmlns:p14="http://schemas.microsoft.com/office/powerpoint/2010/main" val="86203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7DB3D-E2B9-47FE-A519-83182452D13D}" type="datetimeFigureOut">
              <a:rPr lang="el-GR" smtClean="0"/>
              <a:pPr/>
              <a:t>28/10/2015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BDD10-EB3F-4438-B91B-14A3450F74FA}" type="slidenum">
              <a:rPr lang="el-GR" smtClean="0"/>
              <a:pPr/>
              <a:t>‹#›</a:t>
            </a:fld>
            <a:endParaRPr lang="el-GR"/>
          </a:p>
        </p:txBody>
      </p:sp>
    </p:spTree>
    <p:extLst>
      <p:ext uri="{BB962C8B-B14F-4D97-AF65-F5344CB8AC3E}">
        <p14:creationId xmlns:p14="http://schemas.microsoft.com/office/powerpoint/2010/main" val="246084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EC340F-3275-4DEF-8274-BD6F52B6E474}" type="slidenum">
              <a:rPr lang="el-GR">
                <a:solidFill>
                  <a:prstClr val="black"/>
                </a:solidFill>
                <a:cs typeface="Arial" charset="0"/>
              </a:rPr>
              <a:pPr fontAlgn="base">
                <a:spcBef>
                  <a:spcPct val="0"/>
                </a:spcBef>
                <a:spcAft>
                  <a:spcPct val="0"/>
                </a:spcAft>
              </a:pPr>
              <a:t>1</a:t>
            </a:fld>
            <a:endParaRPr lang="el-GR">
              <a:solidFill>
                <a:prstClr val="black"/>
              </a:solidFill>
              <a:cs typeface="Arial" charset="0"/>
            </a:endParaRPr>
          </a:p>
        </p:txBody>
      </p:sp>
    </p:spTree>
    <p:extLst>
      <p:ext uri="{BB962C8B-B14F-4D97-AF65-F5344CB8AC3E}">
        <p14:creationId xmlns:p14="http://schemas.microsoft.com/office/powerpoint/2010/main" val="58354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174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8AFAF-13CD-4EB7-9CB6-786C539DF185}" type="slidenum">
              <a:rPr lang="el-GR">
                <a:solidFill>
                  <a:prstClr val="black"/>
                </a:solidFill>
                <a:cs typeface="Arial" charset="0"/>
              </a:rPr>
              <a:pPr fontAlgn="base">
                <a:spcBef>
                  <a:spcPct val="0"/>
                </a:spcBef>
                <a:spcAft>
                  <a:spcPct val="0"/>
                </a:spcAft>
              </a:pPr>
              <a:t>2</a:t>
            </a:fld>
            <a:endParaRPr lang="el-GR">
              <a:solidFill>
                <a:prstClr val="black"/>
              </a:solidFill>
              <a:cs typeface="Arial" charset="0"/>
            </a:endParaRPr>
          </a:p>
        </p:txBody>
      </p:sp>
    </p:spTree>
    <p:extLst>
      <p:ext uri="{BB962C8B-B14F-4D97-AF65-F5344CB8AC3E}">
        <p14:creationId xmlns:p14="http://schemas.microsoft.com/office/powerpoint/2010/main" val="65795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846A15-E964-4966-A421-881B3247009B}" type="slidenum">
              <a:rPr lang="el-GR">
                <a:solidFill>
                  <a:prstClr val="black"/>
                </a:solidFill>
                <a:cs typeface="Arial" charset="0"/>
              </a:rPr>
              <a:pPr fontAlgn="base">
                <a:spcBef>
                  <a:spcPct val="0"/>
                </a:spcBef>
                <a:spcAft>
                  <a:spcPct val="0"/>
                </a:spcAft>
              </a:pPr>
              <a:t>3</a:t>
            </a:fld>
            <a:endParaRPr lang="el-GR">
              <a:solidFill>
                <a:prstClr val="black"/>
              </a:solidFill>
              <a:cs typeface="Arial" charset="0"/>
            </a:endParaRPr>
          </a:p>
        </p:txBody>
      </p:sp>
    </p:spTree>
    <p:extLst>
      <p:ext uri="{BB962C8B-B14F-4D97-AF65-F5344CB8AC3E}">
        <p14:creationId xmlns:p14="http://schemas.microsoft.com/office/powerpoint/2010/main" val="101304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r>
              <a:rPr lang="el-GR" smtClean="0"/>
              <a:t>26/3/2009</a:t>
            </a:r>
            <a:endParaRPr lang="el-GR"/>
          </a:p>
        </p:txBody>
      </p:sp>
      <p:sp>
        <p:nvSpPr>
          <p:cNvPr id="16" name="Slide Number Placeholder 15"/>
          <p:cNvSpPr>
            <a:spLocks noGrp="1"/>
          </p:cNvSpPr>
          <p:nvPr>
            <p:ph type="sldNum" sz="quarter" idx="11"/>
          </p:nvPr>
        </p:nvSpPr>
        <p:spPr/>
        <p:txBody>
          <a:bodyPr/>
          <a:lstStyle/>
          <a:p>
            <a:fld id="{8719973C-F892-4C48-809C-9F02185620E1}" type="slidenum">
              <a:rPr lang="el-GR" smtClean="0"/>
              <a:pPr/>
              <a:t>‹#›</a:t>
            </a:fld>
            <a:endParaRPr lang="el-GR"/>
          </a:p>
        </p:txBody>
      </p:sp>
      <p:sp>
        <p:nvSpPr>
          <p:cNvPr id="17" name="Footer Placeholder 16"/>
          <p:cNvSpPr>
            <a:spLocks noGrp="1"/>
          </p:cNvSpPr>
          <p:nvPr>
            <p:ph type="ftr" sz="quarter" idx="12"/>
          </p:nvPr>
        </p:nvSpPr>
        <p:spPr/>
        <p:txBody>
          <a:bodyPr/>
          <a:lstStyle/>
          <a:p>
            <a:r>
              <a:rPr lang="el-GR" smtClean="0"/>
              <a:t>Διάλεξη 3-5 - ΣΤ΄ Εξάμηνο, 2009                          Π. Κουσούλης, ΤΜΣ</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26/3/2009</a:t>
            </a:r>
            <a:endParaRPr lang="el-GR"/>
          </a:p>
        </p:txBody>
      </p:sp>
      <p:sp>
        <p:nvSpPr>
          <p:cNvPr id="5" name="Footer Placeholder 4"/>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6" name="Slide Number Placeholder 5"/>
          <p:cNvSpPr>
            <a:spLocks noGrp="1"/>
          </p:cNvSpPr>
          <p:nvPr>
            <p:ph type="sldNum" sz="quarter" idx="12"/>
          </p:nvPr>
        </p:nvSpPr>
        <p:spPr/>
        <p:txBody>
          <a:bodyPr/>
          <a:lstStyle/>
          <a:p>
            <a:fld id="{8719973C-F892-4C48-809C-9F02185620E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26/3/2009</a:t>
            </a:r>
            <a:endParaRPr lang="el-GR"/>
          </a:p>
        </p:txBody>
      </p:sp>
      <p:sp>
        <p:nvSpPr>
          <p:cNvPr id="5" name="Footer Placeholder 4"/>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6" name="Slide Number Placeholder 5"/>
          <p:cNvSpPr>
            <a:spLocks noGrp="1"/>
          </p:cNvSpPr>
          <p:nvPr>
            <p:ph type="sldNum" sz="quarter" idx="12"/>
          </p:nvPr>
        </p:nvSpPr>
        <p:spPr/>
        <p:txBody>
          <a:bodyPr/>
          <a:lstStyle/>
          <a:p>
            <a:fld id="{8719973C-F892-4C48-809C-9F02185620E1}"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6172735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FF0725A1-9798-4C41-92A4-B42F55A109C7}"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3794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4153859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DB7F144-BBDD-4324-8EC2-B3FC31785E1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5490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E5A56428-C9B2-485C-B34A-771EA471259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93607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18F671A1-0940-45E1-8B86-C5F7E3352BE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09659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1397B73-2F93-48B0-96FB-805E8788D7D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9841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B3350AF-B9B7-4DE6-A1B9-13A5D213341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0767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r>
              <a:rPr lang="el-GR" smtClean="0"/>
              <a:t>26/3/2009</a:t>
            </a:r>
            <a:endParaRPr lang="el-GR"/>
          </a:p>
        </p:txBody>
      </p:sp>
      <p:sp>
        <p:nvSpPr>
          <p:cNvPr id="15" name="Slide Number Placeholder 14"/>
          <p:cNvSpPr>
            <a:spLocks noGrp="1"/>
          </p:cNvSpPr>
          <p:nvPr>
            <p:ph type="sldNum" sz="quarter" idx="15"/>
          </p:nvPr>
        </p:nvSpPr>
        <p:spPr/>
        <p:txBody>
          <a:bodyPr/>
          <a:lstStyle>
            <a:lvl1pPr algn="ctr">
              <a:defRPr/>
            </a:lvl1pPr>
          </a:lstStyle>
          <a:p>
            <a:fld id="{8719973C-F892-4C48-809C-9F02185620E1}" type="slidenum">
              <a:rPr lang="el-GR" smtClean="0"/>
              <a:pPr/>
              <a:t>‹#›</a:t>
            </a:fld>
            <a:endParaRPr lang="el-GR"/>
          </a:p>
        </p:txBody>
      </p:sp>
      <p:sp>
        <p:nvSpPr>
          <p:cNvPr id="16" name="Footer Placeholder 15"/>
          <p:cNvSpPr>
            <a:spLocks noGrp="1"/>
          </p:cNvSpPr>
          <p:nvPr>
            <p:ph type="ftr" sz="quarter" idx="16"/>
          </p:nvPr>
        </p:nvSpPr>
        <p:spPr/>
        <p:txBody>
          <a:bodyPr/>
          <a:lstStyle/>
          <a:p>
            <a:r>
              <a:rPr lang="el-GR" smtClean="0"/>
              <a:t>Διάλεξη 3-5 - ΣΤ΄ Εξάμηνο, 2009                          Π. Κουσούλης, ΤΜΣ</a:t>
            </a:r>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CE48F03F-9B37-45F0-8BC4-5A775873E5E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36321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EDCFE0EC-A585-470A-B46E-B17E704DC56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375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E58362FA-8292-45D1-8469-074CBBF2CF5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539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smtClean="0"/>
              <a:t>26/3/2009</a:t>
            </a:r>
            <a:endParaRPr lang="el-GR"/>
          </a:p>
        </p:txBody>
      </p:sp>
      <p:sp>
        <p:nvSpPr>
          <p:cNvPr id="5" name="Footer Placeholder 4"/>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6" name="Slide Number Placeholder 5"/>
          <p:cNvSpPr>
            <a:spLocks noGrp="1"/>
          </p:cNvSpPr>
          <p:nvPr>
            <p:ph type="sldNum" sz="quarter" idx="12"/>
          </p:nvPr>
        </p:nvSpPr>
        <p:spPr/>
        <p:txBody>
          <a:bodyPr/>
          <a:lstStyle/>
          <a:p>
            <a:fld id="{8719973C-F892-4C48-809C-9F02185620E1}"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l-GR" smtClean="0"/>
              <a:t>26/3/2009</a:t>
            </a:r>
            <a:endParaRPr lang="el-GR"/>
          </a:p>
        </p:txBody>
      </p:sp>
      <p:sp>
        <p:nvSpPr>
          <p:cNvPr id="6" name="Footer Placeholder 5"/>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7" name="Slide Number Placeholder 6"/>
          <p:cNvSpPr>
            <a:spLocks noGrp="1"/>
          </p:cNvSpPr>
          <p:nvPr>
            <p:ph type="sldNum" sz="quarter" idx="12"/>
          </p:nvPr>
        </p:nvSpPr>
        <p:spPr/>
        <p:txBody>
          <a:bodyPr/>
          <a:lstStyle/>
          <a:p>
            <a:fld id="{8719973C-F892-4C48-809C-9F02185620E1}"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719973C-F892-4C48-809C-9F02185620E1}" type="slidenum">
              <a:rPr lang="el-GR" smtClean="0"/>
              <a:pPr/>
              <a:t>‹#›</a:t>
            </a:fld>
            <a:endParaRPr lang="el-GR"/>
          </a:p>
        </p:txBody>
      </p:sp>
      <p:sp>
        <p:nvSpPr>
          <p:cNvPr id="8" name="Footer Placeholder 7"/>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7" name="Date Placeholder 6"/>
          <p:cNvSpPr>
            <a:spLocks noGrp="1"/>
          </p:cNvSpPr>
          <p:nvPr>
            <p:ph type="dt" sz="half" idx="10"/>
          </p:nvPr>
        </p:nvSpPr>
        <p:spPr/>
        <p:txBody>
          <a:bodyPr/>
          <a:lstStyle/>
          <a:p>
            <a:r>
              <a:rPr lang="el-GR" smtClean="0"/>
              <a:t>26/3/2009</a:t>
            </a:r>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l-GR" smtClean="0"/>
              <a:t>26/3/2009</a:t>
            </a:r>
            <a:endParaRPr lang="el-GR"/>
          </a:p>
        </p:txBody>
      </p:sp>
      <p:sp>
        <p:nvSpPr>
          <p:cNvPr id="4" name="Footer Placeholder 3"/>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5" name="Slide Number Placeholder 4"/>
          <p:cNvSpPr>
            <a:spLocks noGrp="1"/>
          </p:cNvSpPr>
          <p:nvPr>
            <p:ph type="sldNum" sz="quarter" idx="12"/>
          </p:nvPr>
        </p:nvSpPr>
        <p:spPr/>
        <p:txBody>
          <a:bodyPr/>
          <a:lstStyle/>
          <a:p>
            <a:fld id="{8719973C-F892-4C48-809C-9F02185620E1}"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26/3/2009</a:t>
            </a:r>
            <a:endParaRPr lang="el-GR"/>
          </a:p>
        </p:txBody>
      </p:sp>
      <p:sp>
        <p:nvSpPr>
          <p:cNvPr id="3" name="Footer Placeholder 2"/>
          <p:cNvSpPr>
            <a:spLocks noGrp="1"/>
          </p:cNvSpPr>
          <p:nvPr>
            <p:ph type="ftr" sz="quarter" idx="11"/>
          </p:nvPr>
        </p:nvSpPr>
        <p:spPr/>
        <p:txBody>
          <a:bodyPr/>
          <a:lstStyle/>
          <a:p>
            <a:r>
              <a:rPr lang="el-GR" smtClean="0"/>
              <a:t>Διάλεξη 3-5 - ΣΤ΄ Εξάμηνο, 2009                          Π. Κουσούλης, ΤΜΣ</a:t>
            </a:r>
            <a:endParaRPr lang="el-GR"/>
          </a:p>
        </p:txBody>
      </p:sp>
      <p:sp>
        <p:nvSpPr>
          <p:cNvPr id="4" name="Slide Number Placeholder 3"/>
          <p:cNvSpPr>
            <a:spLocks noGrp="1"/>
          </p:cNvSpPr>
          <p:nvPr>
            <p:ph type="sldNum" sz="quarter" idx="12"/>
          </p:nvPr>
        </p:nvSpPr>
        <p:spPr/>
        <p:txBody>
          <a:bodyPr/>
          <a:lstStyle/>
          <a:p>
            <a:fld id="{8719973C-F892-4C48-809C-9F02185620E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r>
              <a:rPr lang="el-GR" smtClean="0"/>
              <a:t>26/3/2009</a:t>
            </a:r>
            <a:endParaRPr lang="el-GR"/>
          </a:p>
        </p:txBody>
      </p:sp>
      <p:sp>
        <p:nvSpPr>
          <p:cNvPr id="9" name="Slide Number Placeholder 8"/>
          <p:cNvSpPr>
            <a:spLocks noGrp="1"/>
          </p:cNvSpPr>
          <p:nvPr>
            <p:ph type="sldNum" sz="quarter" idx="15"/>
          </p:nvPr>
        </p:nvSpPr>
        <p:spPr/>
        <p:txBody>
          <a:bodyPr/>
          <a:lstStyle/>
          <a:p>
            <a:fld id="{8719973C-F892-4C48-809C-9F02185620E1}" type="slidenum">
              <a:rPr lang="el-GR" smtClean="0"/>
              <a:pPr/>
              <a:t>‹#›</a:t>
            </a:fld>
            <a:endParaRPr lang="el-GR"/>
          </a:p>
        </p:txBody>
      </p:sp>
      <p:sp>
        <p:nvSpPr>
          <p:cNvPr id="10" name="Footer Placeholder 9"/>
          <p:cNvSpPr>
            <a:spLocks noGrp="1"/>
          </p:cNvSpPr>
          <p:nvPr>
            <p:ph type="ftr" sz="quarter" idx="16"/>
          </p:nvPr>
        </p:nvSpPr>
        <p:spPr/>
        <p:txBody>
          <a:bodyPr/>
          <a:lstStyle/>
          <a:p>
            <a:r>
              <a:rPr lang="el-GR" smtClean="0"/>
              <a:t>Διάλεξη 3-5 - ΣΤ΄ Εξάμηνο, 2009                          Π. Κουσούλης, ΤΜΣ</a:t>
            </a: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r>
              <a:rPr lang="el-GR" smtClean="0"/>
              <a:t>26/3/2009</a:t>
            </a:r>
            <a:endParaRPr lang="el-GR"/>
          </a:p>
        </p:txBody>
      </p:sp>
      <p:sp>
        <p:nvSpPr>
          <p:cNvPr id="9" name="Slide Number Placeholder 8"/>
          <p:cNvSpPr>
            <a:spLocks noGrp="1"/>
          </p:cNvSpPr>
          <p:nvPr>
            <p:ph type="sldNum" sz="quarter" idx="11"/>
          </p:nvPr>
        </p:nvSpPr>
        <p:spPr/>
        <p:txBody>
          <a:bodyPr/>
          <a:lstStyle/>
          <a:p>
            <a:fld id="{8719973C-F892-4C48-809C-9F02185620E1}" type="slidenum">
              <a:rPr lang="el-GR" smtClean="0"/>
              <a:pPr/>
              <a:t>‹#›</a:t>
            </a:fld>
            <a:endParaRPr lang="el-GR"/>
          </a:p>
        </p:txBody>
      </p:sp>
      <p:sp>
        <p:nvSpPr>
          <p:cNvPr id="10" name="Footer Placeholder 9"/>
          <p:cNvSpPr>
            <a:spLocks noGrp="1"/>
          </p:cNvSpPr>
          <p:nvPr>
            <p:ph type="ftr" sz="quarter" idx="12"/>
          </p:nvPr>
        </p:nvSpPr>
        <p:spPr/>
        <p:txBody>
          <a:bodyPr/>
          <a:lstStyle/>
          <a:p>
            <a:r>
              <a:rPr lang="el-GR" smtClean="0"/>
              <a:t>Διάλεξη 3-5 - ΣΤ΄ Εξάμηνο, 2009                          Π. Κουσούλης, ΤΜΣ</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r>
              <a:rPr lang="el-GR" smtClean="0"/>
              <a:t>26/3/2009</a:t>
            </a:r>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l-GR" smtClean="0"/>
              <a:t>Διάλεξη 3-5 - ΣΤ΄ Εξάμηνο, 2009                          Π. Κουσούλης, ΤΜΣ</a:t>
            </a:r>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719973C-F892-4C48-809C-9F02185620E1}"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cs typeface="+mn-cs"/>
              </a:defRPr>
            </a:lvl1pPr>
          </a:lstStyle>
          <a:p>
            <a:pPr>
              <a:defRPr/>
            </a:pPr>
            <a:fld id="{2AE130F1-F1A0-426A-8762-9E9B5288172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7207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conf.aegean.gr/" TargetMode="External"/><Relationship Id="rId2" Type="http://schemas.openxmlformats.org/officeDocument/2006/relationships/hyperlink" Target="http://moodle.aegean.g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ctrTitle"/>
          </p:nvPr>
        </p:nvSpPr>
        <p:spPr>
          <a:xfrm>
            <a:off x="714348" y="1928803"/>
            <a:ext cx="7772400" cy="1357322"/>
          </a:xfrm>
        </p:spPr>
        <p:txBody>
          <a:bodyPr/>
          <a:lstStyle/>
          <a:p>
            <a:r>
              <a:rPr lang="el-GR" dirty="0" smtClean="0"/>
              <a:t> </a:t>
            </a:r>
            <a:r>
              <a:rPr lang="el-GR" smtClean="0"/>
              <a:t>ΑΙΓΥΠΤΙΑΚΗ ΑΡΧΑΙΟΛΟΓΙΑ </a:t>
            </a:r>
            <a:r>
              <a:rPr lang="el-GR" dirty="0" smtClean="0"/>
              <a:t>Ι</a:t>
            </a:r>
            <a:br>
              <a:rPr lang="el-GR" dirty="0" smtClean="0"/>
            </a:br>
            <a:r>
              <a:rPr lang="el-GR" dirty="0" smtClean="0"/>
              <a:t>Τα μεγάλα Βασίλεια</a:t>
            </a:r>
          </a:p>
        </p:txBody>
      </p:sp>
      <p:sp>
        <p:nvSpPr>
          <p:cNvPr id="14339" name="Υπότιτλος 2"/>
          <p:cNvSpPr>
            <a:spLocks noGrp="1"/>
          </p:cNvSpPr>
          <p:nvPr>
            <p:ph type="subTitle" idx="1"/>
          </p:nvPr>
        </p:nvSpPr>
        <p:spPr>
          <a:xfrm>
            <a:off x="684213" y="3286124"/>
            <a:ext cx="7775575" cy="1500198"/>
          </a:xfrm>
        </p:spPr>
        <p:txBody>
          <a:bodyPr/>
          <a:lstStyle/>
          <a:p>
            <a:pPr eaLnBrk="1" hangingPunct="1">
              <a:spcBef>
                <a:spcPts val="0"/>
              </a:spcBef>
              <a:defRPr/>
            </a:pPr>
            <a:r>
              <a:rPr lang="en-GB" sz="2800" dirty="0" smtClean="0">
                <a:latin typeface="Constantia" charset="0"/>
              </a:rPr>
              <a:t>Syllabus</a:t>
            </a:r>
            <a:endParaRPr lang="en-US" sz="2800" dirty="0" smtClean="0">
              <a:latin typeface="Constantia" charset="0"/>
            </a:endParaRPr>
          </a:p>
          <a:p>
            <a:pPr eaLnBrk="1" hangingPunct="1">
              <a:spcBef>
                <a:spcPts val="0"/>
              </a:spcBef>
              <a:defRPr/>
            </a:pPr>
            <a:r>
              <a:rPr lang="el-GR" sz="2800" dirty="0" smtClean="0">
                <a:latin typeface="Constantia" charset="0"/>
              </a:rPr>
              <a:t>Περιεχόμενο – θεματικές – στόχοι</a:t>
            </a:r>
            <a:endParaRPr lang="en-US" sz="2800" smtClean="0">
              <a:latin typeface="Constantia" charset="0"/>
            </a:endParaRPr>
          </a:p>
          <a:p>
            <a:pPr eaLnBrk="1" hangingPunct="1">
              <a:spcBef>
                <a:spcPts val="0"/>
              </a:spcBef>
              <a:defRPr/>
            </a:pPr>
            <a:r>
              <a:rPr lang="el-GR" sz="2800" smtClean="0">
                <a:latin typeface="Constantia" charset="0"/>
              </a:rPr>
              <a:t>Εκπαιδευτικό </a:t>
            </a:r>
            <a:r>
              <a:rPr lang="el-GR" sz="2800" dirty="0" smtClean="0">
                <a:latin typeface="Constantia" charset="0"/>
              </a:rPr>
              <a:t>υλικό </a:t>
            </a:r>
            <a:endParaRPr lang="en-US" sz="2800" dirty="0" smtClean="0">
              <a:latin typeface="Constantia" charset="0"/>
            </a:endParaRPr>
          </a:p>
          <a:p>
            <a:pPr eaLnBrk="1" hangingPunct="1">
              <a:defRPr/>
            </a:pPr>
            <a:r>
              <a:rPr lang="el-GR" sz="2800" dirty="0" err="1" smtClean="0"/>
              <a:t>Κουσούλης</a:t>
            </a:r>
            <a:r>
              <a:rPr lang="el-GR" sz="2800" dirty="0" smtClean="0"/>
              <a:t> Παναγιώτης</a:t>
            </a:r>
          </a:p>
          <a:p>
            <a:r>
              <a:rPr lang="el-GR" sz="2800" dirty="0" smtClean="0"/>
              <a:t>Τμήμα Μεσογειακών Σπουδών</a:t>
            </a:r>
          </a:p>
        </p:txBody>
      </p:sp>
      <p:pic>
        <p:nvPicPr>
          <p:cNvPr id="14340"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4" name="Picture 8" descr="cms4383"/>
          <p:cNvPicPr>
            <a:picLocks noChangeAspect="1" noChangeArrowheads="1"/>
          </p:cNvPicPr>
          <p:nvPr/>
        </p:nvPicPr>
        <p:blipFill>
          <a:blip r:embed="rId5" cstate="print"/>
          <a:srcRect/>
          <a:stretch>
            <a:fillRect/>
          </a:stretch>
        </p:blipFill>
        <p:spPr bwMode="auto">
          <a:xfrm>
            <a:off x="2916238" y="333375"/>
            <a:ext cx="2979737" cy="1676400"/>
          </a:xfrm>
          <a:prstGeom prst="rect">
            <a:avLst/>
          </a:prstGeom>
          <a:noFill/>
        </p:spPr>
      </p:pic>
    </p:spTree>
    <p:extLst>
      <p:ext uri="{BB962C8B-B14F-4D97-AF65-F5344CB8AC3E}">
        <p14:creationId xmlns:p14="http://schemas.microsoft.com/office/powerpoint/2010/main" val="416863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572000"/>
          </a:xfrm>
        </p:spPr>
        <p:txBody>
          <a:bodyPr>
            <a:normAutofit/>
          </a:bodyPr>
          <a:lstStyle/>
          <a:p>
            <a:pPr algn="just"/>
            <a:r>
              <a:rPr lang="en-GB" sz="2800" b="1" dirty="0" smtClean="0">
                <a:solidFill>
                  <a:srgbClr val="FF0000"/>
                </a:solidFill>
                <a:hlinkClick r:id="rId2"/>
              </a:rPr>
              <a:t>E-class</a:t>
            </a:r>
            <a:r>
              <a:rPr lang="en-US" sz="2800" b="1" dirty="0" smtClean="0">
                <a:solidFill>
                  <a:srgbClr val="FF0000"/>
                </a:solidFill>
                <a:hlinkClick r:id="rId2"/>
              </a:rPr>
              <a:t>: </a:t>
            </a:r>
            <a:r>
              <a:rPr lang="el-GR" sz="2800" b="1" dirty="0" smtClean="0"/>
              <a:t>ασύγχρονη πλατφόρμα εκπαίδευσης και ηλεκτρονικής βιβλιοθήκης</a:t>
            </a:r>
            <a:r>
              <a:rPr lang="en-US" sz="2800" b="1" dirty="0" smtClean="0"/>
              <a:t> </a:t>
            </a:r>
          </a:p>
          <a:p>
            <a:pPr algn="just">
              <a:buNone/>
            </a:pPr>
            <a:endParaRPr lang="en-US" sz="2800" b="1" u="sng" dirty="0" smtClean="0">
              <a:solidFill>
                <a:srgbClr val="FF0000"/>
              </a:solidFill>
            </a:endParaRPr>
          </a:p>
          <a:p>
            <a:pPr algn="just"/>
            <a:r>
              <a:rPr lang="en-US" sz="2800" b="1" u="sng" dirty="0" smtClean="0">
                <a:hlinkClick r:id="rId3"/>
              </a:rPr>
              <a:t>Big Blue Button:</a:t>
            </a:r>
            <a:r>
              <a:rPr lang="en-US" sz="2800" b="1" dirty="0" smtClean="0"/>
              <a:t> </a:t>
            </a:r>
            <a:r>
              <a:rPr lang="el-GR" sz="2800" b="1" dirty="0" smtClean="0"/>
              <a:t>ηλεκτρονική πλατφόρμα εκπαίδευσης σύγχρονων συνεδριών και τηλεδιασκέψεων</a:t>
            </a:r>
            <a:r>
              <a:rPr lang="en-US" sz="2800" dirty="0" smtClean="0"/>
              <a:t> </a:t>
            </a:r>
          </a:p>
          <a:p>
            <a:pPr algn="just"/>
            <a:endParaRPr lang="el-GR" dirty="0"/>
          </a:p>
        </p:txBody>
      </p:sp>
      <p:sp>
        <p:nvSpPr>
          <p:cNvPr id="7" name="Title 6"/>
          <p:cNvSpPr>
            <a:spLocks noGrp="1"/>
          </p:cNvSpPr>
          <p:nvPr>
            <p:ph type="title"/>
          </p:nvPr>
        </p:nvSpPr>
        <p:spPr>
          <a:xfrm>
            <a:off x="457200" y="44624"/>
            <a:ext cx="8229600" cy="1219200"/>
          </a:xfrm>
        </p:spPr>
        <p:txBody>
          <a:bodyPr/>
          <a:lstStyle/>
          <a:p>
            <a:pPr algn="ctr"/>
            <a:r>
              <a:rPr lang="en-US" dirty="0" smtClean="0">
                <a:solidFill>
                  <a:srgbClr val="FFC000"/>
                </a:solidFill>
              </a:rPr>
              <a:t>(1) </a:t>
            </a:r>
            <a:r>
              <a:rPr lang="el-GR" dirty="0" smtClean="0">
                <a:solidFill>
                  <a:srgbClr val="FFC000"/>
                </a:solidFill>
              </a:rPr>
              <a:t>Πλατφόρμες εκπαίδευσης</a:t>
            </a:r>
            <a:endParaRPr lang="el-GR" dirty="0">
              <a:solidFill>
                <a:srgbClr val="FFC000"/>
              </a:solidFill>
            </a:endParaRPr>
          </a:p>
        </p:txBody>
      </p:sp>
    </p:spTree>
    <p:extLst>
      <p:ext uri="{BB962C8B-B14F-4D97-AF65-F5344CB8AC3E}">
        <p14:creationId xmlns:p14="http://schemas.microsoft.com/office/powerpoint/2010/main" val="30080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800" dirty="0" smtClean="0"/>
              <a:t>Μελέτη βιβλιογραφίας στη Βιβλιοθήκη του Τμήματος Μεσογειακών Σπουδών</a:t>
            </a:r>
            <a:endParaRPr lang="en-US" sz="2800" dirty="0" smtClean="0"/>
          </a:p>
          <a:p>
            <a:pPr>
              <a:buNone/>
            </a:pPr>
            <a:endParaRPr lang="en-US" sz="2800" dirty="0" smtClean="0"/>
          </a:p>
          <a:p>
            <a:r>
              <a:rPr lang="en-US" sz="2800" dirty="0" err="1" smtClean="0"/>
              <a:t>Jstor</a:t>
            </a:r>
            <a:endParaRPr lang="en-US" sz="2800" dirty="0" smtClean="0"/>
          </a:p>
          <a:p>
            <a:pPr>
              <a:buNone/>
            </a:pPr>
            <a:r>
              <a:rPr lang="en-US" sz="2800" dirty="0" smtClean="0"/>
              <a:t> </a:t>
            </a:r>
          </a:p>
          <a:p>
            <a:r>
              <a:rPr lang="el-GR" sz="2800" dirty="0" smtClean="0"/>
              <a:t>Χρήσιμες ιστοσελίδες</a:t>
            </a:r>
            <a:endParaRPr lang="en-US" sz="2800" dirty="0" smtClean="0"/>
          </a:p>
          <a:p>
            <a:pPr>
              <a:buNone/>
            </a:pPr>
            <a:endParaRPr lang="en-US" sz="2800" dirty="0" smtClean="0"/>
          </a:p>
          <a:p>
            <a:r>
              <a:rPr lang="el-GR" sz="2800" dirty="0" smtClean="0"/>
              <a:t>Εγχειρίδια μαθήματος</a:t>
            </a:r>
            <a:endParaRPr lang="en-US" dirty="0" smtClean="0"/>
          </a:p>
          <a:p>
            <a:endParaRPr lang="el-GR" dirty="0"/>
          </a:p>
        </p:txBody>
      </p:sp>
      <p:sp>
        <p:nvSpPr>
          <p:cNvPr id="3" name="Title 2"/>
          <p:cNvSpPr>
            <a:spLocks noGrp="1"/>
          </p:cNvSpPr>
          <p:nvPr>
            <p:ph type="title"/>
          </p:nvPr>
        </p:nvSpPr>
        <p:spPr>
          <a:xfrm>
            <a:off x="457200" y="152400"/>
            <a:ext cx="8229600" cy="1044352"/>
          </a:xfrm>
        </p:spPr>
        <p:txBody>
          <a:bodyPr>
            <a:normAutofit/>
          </a:bodyPr>
          <a:lstStyle/>
          <a:p>
            <a:pPr algn="ctr"/>
            <a:r>
              <a:rPr lang="en-US" dirty="0" smtClean="0">
                <a:solidFill>
                  <a:srgbClr val="FFC000"/>
                </a:solidFill>
              </a:rPr>
              <a:t>(2) </a:t>
            </a:r>
            <a:r>
              <a:rPr lang="el-GR" dirty="0" smtClean="0">
                <a:solidFill>
                  <a:srgbClr val="FFC000"/>
                </a:solidFill>
              </a:rPr>
              <a:t>Εκπαιδευτικό υλικό</a:t>
            </a:r>
            <a:endParaRPr lang="el-GR" dirty="0"/>
          </a:p>
        </p:txBody>
      </p:sp>
    </p:spTree>
    <p:extLst>
      <p:ext uri="{BB962C8B-B14F-4D97-AF65-F5344CB8AC3E}">
        <p14:creationId xmlns:p14="http://schemas.microsoft.com/office/powerpoint/2010/main" val="320331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849216"/>
          </a:xfrm>
        </p:spPr>
        <p:txBody>
          <a:bodyPr/>
          <a:lstStyle/>
          <a:p>
            <a:pPr marL="0" indent="0">
              <a:buNone/>
            </a:pPr>
            <a:endParaRPr lang="el-GR" sz="2800" dirty="0"/>
          </a:p>
          <a:p>
            <a:pPr lvl="0"/>
            <a:r>
              <a:rPr lang="el-GR" sz="2800" dirty="0" err="1" smtClean="0"/>
              <a:t>Κουσούλης</a:t>
            </a:r>
            <a:r>
              <a:rPr lang="el-GR" sz="2800" dirty="0"/>
              <a:t>, </a:t>
            </a:r>
            <a:r>
              <a:rPr lang="el-GR" sz="2800" i="1" dirty="0"/>
              <a:t>Αιγυπτιακή Αρχαιολογία, τ. 1: τα Μεγάλα Βασίλεια</a:t>
            </a:r>
            <a:r>
              <a:rPr lang="el-GR" sz="2800" dirty="0"/>
              <a:t>, </a:t>
            </a:r>
            <a:r>
              <a:rPr lang="el-GR" sz="2800" dirty="0" err="1"/>
              <a:t>Παπαζήση</a:t>
            </a:r>
            <a:r>
              <a:rPr lang="el-GR" sz="2800" dirty="0"/>
              <a:t>, Αθήνα, 2015.</a:t>
            </a:r>
          </a:p>
          <a:p>
            <a:pPr lvl="0"/>
            <a:r>
              <a:rPr lang="en-US" sz="2800" dirty="0"/>
              <a:t>B. Kemp, </a:t>
            </a:r>
            <a:r>
              <a:rPr lang="en-US" sz="2800" i="1" dirty="0"/>
              <a:t>Ancient Egypt: Anatomy of a </a:t>
            </a:r>
            <a:r>
              <a:rPr lang="en-US" sz="2800" i="1" dirty="0" err="1"/>
              <a:t>Civilisation</a:t>
            </a:r>
            <a:r>
              <a:rPr lang="en-US" sz="2800" dirty="0"/>
              <a:t>, London, 2002.</a:t>
            </a:r>
            <a:endParaRPr lang="el-GR" sz="2800" dirty="0"/>
          </a:p>
          <a:p>
            <a:pPr lvl="0"/>
            <a:r>
              <a:rPr lang="en-US" sz="2800" dirty="0"/>
              <a:t>W. Stevenson-Smith, </a:t>
            </a:r>
            <a:r>
              <a:rPr lang="en-US" sz="2800" i="1" dirty="0"/>
              <a:t>Art and Architecture of Ancient Egypt</a:t>
            </a:r>
            <a:r>
              <a:rPr lang="en-US" sz="2800" dirty="0"/>
              <a:t>, New Heaven, 1998.</a:t>
            </a:r>
            <a:endParaRPr lang="el-GR" sz="2800" dirty="0"/>
          </a:p>
          <a:p>
            <a:endParaRPr lang="el-GR" dirty="0"/>
          </a:p>
        </p:txBody>
      </p:sp>
      <p:sp>
        <p:nvSpPr>
          <p:cNvPr id="3" name="Title 2"/>
          <p:cNvSpPr>
            <a:spLocks noGrp="1"/>
          </p:cNvSpPr>
          <p:nvPr>
            <p:ph type="title"/>
          </p:nvPr>
        </p:nvSpPr>
        <p:spPr>
          <a:xfrm>
            <a:off x="457200" y="152400"/>
            <a:ext cx="8229600" cy="1044352"/>
          </a:xfrm>
        </p:spPr>
        <p:txBody>
          <a:bodyPr>
            <a:normAutofit/>
          </a:bodyPr>
          <a:lstStyle/>
          <a:p>
            <a:pPr algn="ctr"/>
            <a:r>
              <a:rPr lang="el-GR" dirty="0" smtClean="0">
                <a:solidFill>
                  <a:srgbClr val="FFC000"/>
                </a:solidFill>
              </a:rPr>
              <a:t>Εγχειρίδια μαθήματος</a:t>
            </a:r>
            <a:endParaRPr lang="el-GR" dirty="0"/>
          </a:p>
        </p:txBody>
      </p:sp>
    </p:spTree>
    <p:extLst>
      <p:ext uri="{BB962C8B-B14F-4D97-AF65-F5344CB8AC3E}">
        <p14:creationId xmlns:p14="http://schemas.microsoft.com/office/powerpoint/2010/main" val="359505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r>
              <a:rPr lang="el-GR" smtClean="0"/>
              <a:t>Άδειες Χρήσης</a:t>
            </a:r>
          </a:p>
        </p:txBody>
      </p:sp>
      <p:sp>
        <p:nvSpPr>
          <p:cNvPr id="16386" name="Subtitle 8"/>
          <p:cNvSpPr>
            <a:spLocks noGrp="1"/>
          </p:cNvSpPr>
          <p:nvPr>
            <p:ph idx="1"/>
          </p:nvPr>
        </p:nvSpPr>
        <p:spPr/>
        <p:txBody>
          <a:bodyPr/>
          <a:lstStyle/>
          <a:p>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l-GR" dirty="0">
              <a:solidFill>
                <a:prstClr val="black"/>
              </a:solidFill>
              <a:cs typeface="Arial" charset="0"/>
            </a:endParaRPr>
          </a:p>
        </p:txBody>
      </p:sp>
    </p:spTree>
    <p:extLst>
      <p:ext uri="{BB962C8B-B14F-4D97-AF65-F5344CB8AC3E}">
        <p14:creationId xmlns:p14="http://schemas.microsoft.com/office/powerpoint/2010/main" val="82177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l-GR" dirty="0" smtClean="0"/>
              <a:t>Χρηματοδότηση</a:t>
            </a:r>
          </a:p>
        </p:txBody>
      </p:sp>
      <p:sp>
        <p:nvSpPr>
          <p:cNvPr id="18434" name="Content Placeholder 2"/>
          <p:cNvSpPr>
            <a:spLocks noGrp="1"/>
          </p:cNvSpPr>
          <p:nvPr>
            <p:ph idx="1"/>
          </p:nvPr>
        </p:nvSpPr>
        <p:spPr>
          <a:xfrm>
            <a:off x="457200" y="1341438"/>
            <a:ext cx="8229600" cy="4525962"/>
          </a:xfrm>
        </p:spPr>
        <p:txBody>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Tree>
    <p:extLst>
      <p:ext uri="{BB962C8B-B14F-4D97-AF65-F5344CB8AC3E}">
        <p14:creationId xmlns:p14="http://schemas.microsoft.com/office/powerpoint/2010/main" val="138946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87800"/>
            <a:ext cx="9036050" cy="2033488"/>
          </a:xfrm>
        </p:spPr>
        <p:txBody>
          <a:bodyPr/>
          <a:lstStyle/>
          <a:p>
            <a:pPr eaLnBrk="1" hangingPunct="1">
              <a:defRPr/>
            </a:pPr>
            <a:r>
              <a:rPr lang="en-GB" sz="4000" dirty="0" smtClean="0">
                <a:solidFill>
                  <a:srgbClr val="FF0000"/>
                </a:solidFill>
                <a:latin typeface="Constantia" charset="0"/>
              </a:rPr>
              <a:t>Syllabus</a:t>
            </a:r>
            <a:endParaRPr lang="en-US" sz="4000" dirty="0">
              <a:solidFill>
                <a:srgbClr val="FF0000"/>
              </a:solidFill>
              <a:latin typeface="Constantia" charset="0"/>
              <a:cs typeface="+mn-cs"/>
            </a:endParaRPr>
          </a:p>
          <a:p>
            <a:pPr eaLnBrk="1" hangingPunct="1">
              <a:defRPr/>
            </a:pPr>
            <a:r>
              <a:rPr lang="el-GR" sz="4000" dirty="0" smtClean="0">
                <a:latin typeface="Constantia" charset="0"/>
              </a:rPr>
              <a:t>Περιεχόμενο – θεματικές – στόχοι</a:t>
            </a:r>
          </a:p>
          <a:p>
            <a:pPr eaLnBrk="1" hangingPunct="1">
              <a:defRPr/>
            </a:pPr>
            <a:r>
              <a:rPr lang="el-GR" sz="4000" dirty="0" smtClean="0">
                <a:latin typeface="Constantia" charset="0"/>
              </a:rPr>
              <a:t>Εκπαιδευτικό υλικό </a:t>
            </a:r>
          </a:p>
          <a:p>
            <a:pPr eaLnBrk="1" hangingPunct="1">
              <a:defRPr/>
            </a:pPr>
            <a:endParaRPr lang="el-GR" sz="4000" dirty="0">
              <a:latin typeface="Constantia" charset="0"/>
              <a:cs typeface="+mn-cs"/>
            </a:endParaRPr>
          </a:p>
          <a:p>
            <a:pPr eaLnBrk="1" hangingPunct="1">
              <a:defRPr/>
            </a:pPr>
            <a:endParaRPr lang="en-US" sz="4000" dirty="0">
              <a:latin typeface="Constantia" charset="0"/>
              <a:cs typeface="+mn-cs"/>
            </a:endParaRPr>
          </a:p>
          <a:p>
            <a:pPr eaLnBrk="1" hangingPunct="1">
              <a:defRPr/>
            </a:pPr>
            <a:endParaRPr lang="en-US" sz="3600" dirty="0">
              <a:latin typeface="Constantia" charset="0"/>
              <a:cs typeface="+mn-cs"/>
            </a:endParaRPr>
          </a:p>
          <a:p>
            <a:pPr eaLnBrk="1" hangingPunct="1">
              <a:defRPr/>
            </a:pPr>
            <a:r>
              <a:rPr lang="en-US" sz="3600" dirty="0">
                <a:latin typeface="Constantia" charset="0"/>
                <a:cs typeface="+mn-cs"/>
              </a:rPr>
              <a:t> </a:t>
            </a:r>
            <a:r>
              <a:rPr lang="en-US" sz="2800" dirty="0">
                <a:latin typeface="Constantia" charset="0"/>
                <a:cs typeface="+mn-cs"/>
              </a:rPr>
              <a:t> </a:t>
            </a:r>
          </a:p>
          <a:p>
            <a:pPr eaLnBrk="1" hangingPunct="1">
              <a:defRPr/>
            </a:pPr>
            <a:r>
              <a:rPr lang="en-US" sz="2800" dirty="0">
                <a:latin typeface="Constantia" charset="0"/>
                <a:cs typeface="+mn-cs"/>
              </a:rPr>
              <a:t> </a:t>
            </a:r>
            <a:r>
              <a:rPr lang="en-US" dirty="0">
                <a:latin typeface="Constantia" charset="0"/>
                <a:cs typeface="+mn-cs"/>
              </a:rPr>
              <a:t> </a:t>
            </a:r>
            <a:endParaRPr lang="el-GR" dirty="0">
              <a:latin typeface="Constantia" charset="0"/>
              <a:cs typeface="+mn-cs"/>
            </a:endParaRPr>
          </a:p>
        </p:txBody>
      </p:sp>
      <p:sp>
        <p:nvSpPr>
          <p:cNvPr id="2" name="Title 1"/>
          <p:cNvSpPr>
            <a:spLocks noGrp="1"/>
          </p:cNvSpPr>
          <p:nvPr>
            <p:ph type="ctrTitle"/>
          </p:nvPr>
        </p:nvSpPr>
        <p:spPr>
          <a:xfrm>
            <a:off x="395536" y="476672"/>
            <a:ext cx="8305800" cy="2664296"/>
          </a:xfrm>
        </p:spPr>
        <p:txBody>
          <a:bodyPr/>
          <a:lstStyle/>
          <a:p>
            <a:pPr eaLnBrk="1" hangingPunct="1">
              <a:defRPr/>
            </a:pPr>
            <a:r>
              <a:rPr dirty="0" smtClean="0">
                <a:ea typeface="+mj-ea"/>
                <a:cs typeface="+mj-cs"/>
              </a:rPr>
              <a:t/>
            </a:r>
            <a:br>
              <a:rPr dirty="0" smtClean="0">
                <a:ea typeface="+mj-ea"/>
                <a:cs typeface="+mj-cs"/>
              </a:rPr>
            </a:br>
            <a:r>
              <a:rPr dirty="0" smtClean="0">
                <a:ea typeface="+mj-ea"/>
                <a:cs typeface="+mj-cs"/>
              </a:rPr>
              <a:t/>
            </a:r>
            <a:br>
              <a:rPr dirty="0" smtClean="0">
                <a:ea typeface="+mj-ea"/>
                <a:cs typeface="+mj-cs"/>
              </a:rPr>
            </a:br>
            <a:r>
              <a:rPr dirty="0" smtClean="0">
                <a:ea typeface="+mj-ea"/>
                <a:cs typeface="+mj-cs"/>
              </a:rPr>
              <a:t/>
            </a:r>
            <a:br>
              <a:rPr dirty="0" smtClean="0">
                <a:ea typeface="+mj-ea"/>
                <a:cs typeface="+mj-cs"/>
              </a:rPr>
            </a:br>
            <a:r>
              <a:rPr dirty="0" smtClean="0">
                <a:ea typeface="+mj-ea"/>
                <a:cs typeface="+mj-cs"/>
              </a:rPr>
              <a:t/>
            </a:r>
            <a:br>
              <a:rPr dirty="0" smtClean="0">
                <a:ea typeface="+mj-ea"/>
                <a:cs typeface="+mj-cs"/>
              </a:rPr>
            </a:br>
            <a:r>
              <a:rPr dirty="0" smtClean="0">
                <a:ea typeface="+mj-ea"/>
                <a:cs typeface="+mj-cs"/>
              </a:rPr>
              <a:t/>
            </a:r>
            <a:br>
              <a:rPr dirty="0" smtClean="0">
                <a:ea typeface="+mj-ea"/>
                <a:cs typeface="+mj-cs"/>
              </a:rPr>
            </a:br>
            <a:r>
              <a:rPr lang="el-GR" dirty="0" smtClean="0">
                <a:solidFill>
                  <a:srgbClr val="FFC000"/>
                </a:solidFill>
                <a:ea typeface="+mj-ea"/>
                <a:cs typeface="+mj-cs"/>
              </a:rPr>
              <a:t>ΑΙΓΥΠΤΙΑΚΗ </a:t>
            </a:r>
            <a:r>
              <a:rPr lang="en-GB" dirty="0" smtClean="0">
                <a:solidFill>
                  <a:srgbClr val="FFC000"/>
                </a:solidFill>
                <a:ea typeface="+mj-ea"/>
                <a:cs typeface="+mj-cs"/>
              </a:rPr>
              <a:t>A</a:t>
            </a:r>
            <a:r>
              <a:rPr lang="el-GR" dirty="0" smtClean="0">
                <a:solidFill>
                  <a:srgbClr val="FFC000"/>
                </a:solidFill>
                <a:ea typeface="+mj-ea"/>
                <a:cs typeface="+mj-cs"/>
              </a:rPr>
              <a:t>ΡΧΑΙΟΛΟΓΙΑ Ι</a:t>
            </a:r>
            <a:br>
              <a:rPr lang="el-GR" dirty="0" smtClean="0">
                <a:solidFill>
                  <a:srgbClr val="FFC000"/>
                </a:solidFill>
                <a:ea typeface="+mj-ea"/>
                <a:cs typeface="+mj-cs"/>
              </a:rPr>
            </a:br>
            <a:r>
              <a:rPr lang="el-GR" dirty="0" smtClean="0">
                <a:solidFill>
                  <a:srgbClr val="FFC000"/>
                </a:solidFill>
                <a:ea typeface="+mj-ea"/>
                <a:cs typeface="+mj-cs"/>
              </a:rPr>
              <a:t>Τα μεγάλα Βασίλεια</a:t>
            </a:r>
            <a:endParaRPr lang="el-GR" dirty="0">
              <a:solidFill>
                <a:srgbClr val="FFC000"/>
              </a:solidFill>
              <a:ea typeface="+mj-ea"/>
              <a:cs typeface="+mj-cs"/>
            </a:endParaRPr>
          </a:p>
        </p:txBody>
      </p:sp>
    </p:spTree>
    <p:extLst>
      <p:ext uri="{BB962C8B-B14F-4D97-AF65-F5344CB8AC3E}">
        <p14:creationId xmlns:p14="http://schemas.microsoft.com/office/powerpoint/2010/main" val="29330735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a:t>Τ</a:t>
            </a:r>
            <a:r>
              <a:rPr lang="el-GR" dirty="0" smtClean="0"/>
              <a:t>ο </a:t>
            </a:r>
            <a:r>
              <a:rPr lang="el-GR" dirty="0"/>
              <a:t>μάθημα εξετάζει </a:t>
            </a:r>
            <a:r>
              <a:rPr lang="el-GR" dirty="0" smtClean="0"/>
              <a:t>σημαίνουσες πτυχές της αρχαιολογίας </a:t>
            </a:r>
            <a:r>
              <a:rPr lang="el-GR" dirty="0"/>
              <a:t>και </a:t>
            </a:r>
            <a:r>
              <a:rPr lang="el-GR" dirty="0" smtClean="0"/>
              <a:t>κοινωνικής ιστορίας </a:t>
            </a:r>
            <a:r>
              <a:rPr lang="el-GR" dirty="0"/>
              <a:t>της αρχαίας Αιγύπτου από την προ-δυναστική περίοδο και τη διαμόρφωση του ενοποιημένου αιγυπτιακού κράτους </a:t>
            </a:r>
            <a:r>
              <a:rPr lang="el-GR" dirty="0" smtClean="0"/>
              <a:t>έως </a:t>
            </a:r>
            <a:r>
              <a:rPr lang="el-GR" dirty="0"/>
              <a:t>το τέλος του Νέου Βασιλείου (</a:t>
            </a:r>
            <a:r>
              <a:rPr lang="el-GR" dirty="0" err="1"/>
              <a:t>περ</a:t>
            </a:r>
            <a:r>
              <a:rPr lang="el-GR" dirty="0"/>
              <a:t>. 1075 </a:t>
            </a:r>
            <a:r>
              <a:rPr lang="el-GR" dirty="0" err="1"/>
              <a:t>π.Χ</a:t>
            </a:r>
            <a:r>
              <a:rPr lang="el-GR" dirty="0"/>
              <a:t>.). </a:t>
            </a:r>
            <a:endParaRPr lang="en-GB" dirty="0" smtClean="0"/>
          </a:p>
          <a:p>
            <a:r>
              <a:rPr lang="el-GR" dirty="0" smtClean="0"/>
              <a:t>Ιδιαίτερη </a:t>
            </a:r>
            <a:r>
              <a:rPr lang="el-GR" dirty="0"/>
              <a:t>έμφαση δίνεται στη νεκρική και </a:t>
            </a:r>
            <a:r>
              <a:rPr lang="el-GR" dirty="0" err="1"/>
              <a:t>ναϊκή</a:t>
            </a:r>
            <a:r>
              <a:rPr lang="el-GR" dirty="0"/>
              <a:t> αρχιτεκτονική με παράλληλη ανάλυση των βασικών θρησκευτικών και λατρευτικών παραδόσεων και πρακτικών. </a:t>
            </a:r>
            <a:endParaRPr lang="en-US" dirty="0"/>
          </a:p>
        </p:txBody>
      </p:sp>
      <p:sp>
        <p:nvSpPr>
          <p:cNvPr id="4" name="Title 6"/>
          <p:cNvSpPr>
            <a:spLocks noGrp="1"/>
          </p:cNvSpPr>
          <p:nvPr>
            <p:ph type="title"/>
          </p:nvPr>
        </p:nvSpPr>
        <p:spPr>
          <a:xfrm>
            <a:off x="457200" y="44624"/>
            <a:ext cx="8229600" cy="1219200"/>
          </a:xfrm>
        </p:spPr>
        <p:txBody>
          <a:bodyPr/>
          <a:lstStyle/>
          <a:p>
            <a:pPr algn="ctr"/>
            <a:r>
              <a:rPr lang="el-GR" dirty="0" smtClean="0">
                <a:solidFill>
                  <a:srgbClr val="FFC000"/>
                </a:solidFill>
              </a:rPr>
              <a:t>Περιεχόμενο μαθήματος</a:t>
            </a:r>
            <a:endParaRPr lang="el-GR" dirty="0">
              <a:solidFill>
                <a:srgbClr val="FFC000"/>
              </a:solidFill>
            </a:endParaRPr>
          </a:p>
        </p:txBody>
      </p:sp>
    </p:spTree>
    <p:extLst>
      <p:ext uri="{BB962C8B-B14F-4D97-AF65-F5344CB8AC3E}">
        <p14:creationId xmlns:p14="http://schemas.microsoft.com/office/powerpoint/2010/main" val="1989102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a:t>
            </a:r>
            <a:r>
              <a:rPr lang="el-GR" dirty="0" err="1" smtClean="0"/>
              <a:t>ναλύεται</a:t>
            </a:r>
            <a:r>
              <a:rPr lang="el-GR" dirty="0" smtClean="0"/>
              <a:t> </a:t>
            </a:r>
            <a:r>
              <a:rPr lang="el-GR" dirty="0"/>
              <a:t>ο ρόλος της Αιγύπτου στο ευρύτερο περιβάλλον της νοτιοανατολικής Μεσογείου και αξιολογούνται οι πολύπλευρες διαπολιτισμικές, οικονομικές, εμπορικές και διπλωματικές επαφές της με τους λαούς του Αιγαίου και της Εγγύς Ανατολής κατά τη 2η χιλιετία </a:t>
            </a:r>
            <a:r>
              <a:rPr lang="el-GR" dirty="0" err="1"/>
              <a:t>π.Χ</a:t>
            </a:r>
            <a:r>
              <a:rPr lang="el-GR" dirty="0" smtClean="0"/>
              <a:t>.</a:t>
            </a:r>
            <a:endParaRPr lang="en-GB" dirty="0" smtClean="0"/>
          </a:p>
          <a:p>
            <a:r>
              <a:rPr lang="el-GR" dirty="0"/>
              <a:t>επιχειρεί μια εις βάθος προσέγγιση και ερμηνεία των αρχαιολογικών δεδομένων, με παράλληλη εξέταση </a:t>
            </a:r>
            <a:r>
              <a:rPr lang="el-GR" dirty="0" err="1"/>
              <a:t>κειμενογραφικών</a:t>
            </a:r>
            <a:r>
              <a:rPr lang="el-GR" dirty="0"/>
              <a:t> και εικονογραφικών πηγών, στα οποίες βασίζεται η ανασύνθεση και ερμηνεία των ποικίλλων εκφάνσεων της αιγυπτιακής κοινωνίας </a:t>
            </a:r>
            <a:r>
              <a:rPr lang="el-GR" dirty="0" smtClean="0"/>
              <a:t> </a:t>
            </a:r>
            <a:endParaRPr lang="en-US" dirty="0"/>
          </a:p>
        </p:txBody>
      </p:sp>
      <p:sp>
        <p:nvSpPr>
          <p:cNvPr id="5" name="Title 6"/>
          <p:cNvSpPr txBox="1">
            <a:spLocks/>
          </p:cNvSpPr>
          <p:nvPr/>
        </p:nvSpPr>
        <p:spPr>
          <a:xfrm>
            <a:off x="457200" y="44624"/>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l-GR" smtClean="0">
                <a:solidFill>
                  <a:srgbClr val="FFC000"/>
                </a:solidFill>
              </a:rPr>
              <a:t>Περιεχόμενο μαθήματος</a:t>
            </a:r>
            <a:endParaRPr lang="el-GR">
              <a:solidFill>
                <a:srgbClr val="FFC000"/>
              </a:solidFill>
            </a:endParaRPr>
          </a:p>
        </p:txBody>
      </p:sp>
    </p:spTree>
    <p:extLst>
      <p:ext uri="{BB962C8B-B14F-4D97-AF65-F5344CB8AC3E}">
        <p14:creationId xmlns:p14="http://schemas.microsoft.com/office/powerpoint/2010/main" val="116674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a:t>Αρχαιολογία της προδυναστικής Αιγύπτου και οι πρώτες </a:t>
            </a:r>
            <a:r>
              <a:rPr lang="el-GR" dirty="0" smtClean="0"/>
              <a:t>ηγεμονίες.</a:t>
            </a:r>
          </a:p>
          <a:p>
            <a:r>
              <a:rPr lang="el-GR" dirty="0" err="1"/>
              <a:t>Πρωτόγλυφα</a:t>
            </a:r>
            <a:r>
              <a:rPr lang="el-GR" dirty="0"/>
              <a:t> και πρώιμα ιερογλυφικά: η γένεση της γραφής στην Αίγυπτο ως μέσο πολιτικής και οικονομικής ταυτότητας </a:t>
            </a:r>
            <a:endParaRPr lang="el-GR" dirty="0" smtClean="0"/>
          </a:p>
          <a:p>
            <a:r>
              <a:rPr lang="el-GR" dirty="0"/>
              <a:t>Φαραωνική εξουσία, θρησκεία και μνημειακή αρχιτεκτονική κατά το </a:t>
            </a:r>
            <a:r>
              <a:rPr lang="el-GR" dirty="0" smtClean="0"/>
              <a:t>Παλαιό </a:t>
            </a:r>
            <a:r>
              <a:rPr lang="el-GR" dirty="0"/>
              <a:t>Βασίλειο </a:t>
            </a:r>
            <a:endParaRPr lang="el-GR" dirty="0" smtClean="0"/>
          </a:p>
          <a:p>
            <a:r>
              <a:rPr lang="el-GR" dirty="0" smtClean="0"/>
              <a:t>Μνημειακή αρχιτεκτονική και πολιτική ιδεολογία κατά το Μέσο και Νέο Βασίλειο</a:t>
            </a:r>
          </a:p>
          <a:p>
            <a:r>
              <a:rPr lang="el-GR" dirty="0" smtClean="0"/>
              <a:t>Τυπολογία και εξέλιξη του νεκρικού </a:t>
            </a:r>
            <a:r>
              <a:rPr lang="el-GR" dirty="0" err="1" smtClean="0"/>
              <a:t>ναϊκού</a:t>
            </a:r>
            <a:r>
              <a:rPr lang="el-GR" dirty="0" smtClean="0"/>
              <a:t> οικοδομήματος</a:t>
            </a:r>
            <a:endParaRPr lang="en-US" dirty="0"/>
          </a:p>
        </p:txBody>
      </p:sp>
      <p:sp>
        <p:nvSpPr>
          <p:cNvPr id="5" name="Title 6"/>
          <p:cNvSpPr txBox="1">
            <a:spLocks/>
          </p:cNvSpPr>
          <p:nvPr/>
        </p:nvSpPr>
        <p:spPr>
          <a:xfrm>
            <a:off x="457200" y="44624"/>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l-GR" dirty="0" smtClean="0">
                <a:solidFill>
                  <a:srgbClr val="FFC000"/>
                </a:solidFill>
              </a:rPr>
              <a:t>Θεματικές</a:t>
            </a:r>
            <a:endParaRPr lang="el-GR" dirty="0">
              <a:solidFill>
                <a:srgbClr val="FFC000"/>
              </a:solidFill>
            </a:endParaRPr>
          </a:p>
        </p:txBody>
      </p:sp>
    </p:spTree>
    <p:extLst>
      <p:ext uri="{BB962C8B-B14F-4D97-AF65-F5344CB8AC3E}">
        <p14:creationId xmlns:p14="http://schemas.microsoft.com/office/powerpoint/2010/main" val="3753155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Αρχαιολογία του θανάτου: Μεταθανάτιος </a:t>
            </a:r>
            <a:r>
              <a:rPr lang="el-GR" dirty="0"/>
              <a:t>κόσμος των αρχαίων Αιγυπτίων: νεκρική ιδεολογία και </a:t>
            </a:r>
            <a:r>
              <a:rPr lang="el-GR" dirty="0" smtClean="0"/>
              <a:t>ταφικές πρακτικές</a:t>
            </a:r>
          </a:p>
          <a:p>
            <a:r>
              <a:rPr lang="el-GR" dirty="0" smtClean="0"/>
              <a:t>Βασιλικοί τάφοι στην Κοιλάδα των Βασιλέων: τυπολογία και διακόσμηση</a:t>
            </a:r>
          </a:p>
          <a:p>
            <a:r>
              <a:rPr lang="el-GR" dirty="0" smtClean="0"/>
              <a:t>Αρχαιολογία της αιγυπτιακής θρησκείας: γέννηση και διαμόρφωση του αιγυπτιακού συστήματος σκέψης και </a:t>
            </a:r>
            <a:r>
              <a:rPr lang="el-GR" dirty="0" err="1" smtClean="0"/>
              <a:t>παρακτικής</a:t>
            </a:r>
            <a:r>
              <a:rPr lang="el-GR" dirty="0" smtClean="0"/>
              <a:t> των αρχαίων κατοίκων της </a:t>
            </a:r>
            <a:r>
              <a:rPr lang="el-GR" dirty="0" err="1" smtClean="0"/>
              <a:t>Νειλοχώρας</a:t>
            </a:r>
            <a:r>
              <a:rPr lang="el-GR" dirty="0" smtClean="0"/>
              <a:t>, μαγεία, δαιμονολογία, </a:t>
            </a:r>
            <a:r>
              <a:rPr lang="el-GR" dirty="0" err="1" smtClean="0"/>
              <a:t>μάατ</a:t>
            </a:r>
            <a:r>
              <a:rPr lang="el-GR" dirty="0" smtClean="0"/>
              <a:t> </a:t>
            </a:r>
            <a:r>
              <a:rPr lang="en-GB" dirty="0" smtClean="0"/>
              <a:t>vs. </a:t>
            </a:r>
            <a:r>
              <a:rPr lang="el-GR" dirty="0" err="1" smtClean="0"/>
              <a:t>Ισφέτ</a:t>
            </a:r>
            <a:endParaRPr lang="el-GR" dirty="0" smtClean="0"/>
          </a:p>
          <a:p>
            <a:r>
              <a:rPr lang="el-GR" dirty="0" smtClean="0"/>
              <a:t>Αλλοεθνείς και αιγυπτιακή κοσμοθεωρία</a:t>
            </a:r>
          </a:p>
        </p:txBody>
      </p:sp>
      <p:sp>
        <p:nvSpPr>
          <p:cNvPr id="5" name="Title 6"/>
          <p:cNvSpPr txBox="1">
            <a:spLocks/>
          </p:cNvSpPr>
          <p:nvPr/>
        </p:nvSpPr>
        <p:spPr>
          <a:xfrm>
            <a:off x="457200" y="44624"/>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l-GR" dirty="0" smtClean="0">
                <a:solidFill>
                  <a:srgbClr val="FFC000"/>
                </a:solidFill>
              </a:rPr>
              <a:t>Θεματικές</a:t>
            </a:r>
            <a:endParaRPr lang="el-GR" dirty="0">
              <a:solidFill>
                <a:srgbClr val="FFC000"/>
              </a:solidFill>
            </a:endParaRPr>
          </a:p>
        </p:txBody>
      </p:sp>
    </p:spTree>
    <p:extLst>
      <p:ext uri="{BB962C8B-B14F-4D97-AF65-F5344CB8AC3E}">
        <p14:creationId xmlns:p14="http://schemas.microsoft.com/office/powerpoint/2010/main" val="234126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579296" cy="5733256"/>
          </a:xfrm>
        </p:spPr>
        <p:txBody>
          <a:bodyPr>
            <a:normAutofit fontScale="92500"/>
          </a:bodyPr>
          <a:lstStyle/>
          <a:p>
            <a:pPr lvl="0"/>
            <a:r>
              <a:rPr lang="el-GR" dirty="0" smtClean="0"/>
              <a:t>Γνώση των βασικών πολιτισμικών φάσεων </a:t>
            </a:r>
            <a:r>
              <a:rPr lang="el-GR" dirty="0"/>
              <a:t>που αναπτύχθηκαν στην Άνω και Κάτω Αίγυπτο κατά την Προδυναστική </a:t>
            </a:r>
            <a:r>
              <a:rPr lang="el-GR" dirty="0" smtClean="0"/>
              <a:t>περίοδο.</a:t>
            </a:r>
            <a:endParaRPr lang="el-GR" dirty="0"/>
          </a:p>
          <a:p>
            <a:pPr lvl="0"/>
            <a:r>
              <a:rPr lang="el-GR" dirty="0" smtClean="0"/>
              <a:t>Γνώση και εξοικείωση με τους </a:t>
            </a:r>
            <a:r>
              <a:rPr lang="el-GR" dirty="0"/>
              <a:t>μηχανισμούς και τις συνιστώσες ενοποίησης και εδραίωσης του αιγυπτιακού </a:t>
            </a:r>
            <a:r>
              <a:rPr lang="el-GR" dirty="0" smtClean="0"/>
              <a:t>κράτους.</a:t>
            </a:r>
            <a:endParaRPr lang="el-GR" dirty="0"/>
          </a:p>
          <a:p>
            <a:pPr lvl="0"/>
            <a:r>
              <a:rPr lang="el-GR" dirty="0" smtClean="0"/>
              <a:t>Ερμηνεία του ρόλου </a:t>
            </a:r>
            <a:r>
              <a:rPr lang="el-GR" dirty="0"/>
              <a:t>της γραφής στη διαμόρφωση της πολιτικής και κοινωνικής ιδεολογίας της αρχαίας </a:t>
            </a:r>
            <a:r>
              <a:rPr lang="el-GR" dirty="0" smtClean="0"/>
              <a:t>Αιγύπτου</a:t>
            </a:r>
            <a:r>
              <a:rPr lang="el-GR" dirty="0"/>
              <a:t>.</a:t>
            </a:r>
          </a:p>
          <a:p>
            <a:pPr lvl="0"/>
            <a:r>
              <a:rPr lang="el-GR" dirty="0" smtClean="0"/>
              <a:t>Γνωριμία με βασικά </a:t>
            </a:r>
            <a:r>
              <a:rPr lang="el-GR" dirty="0"/>
              <a:t>μνημεία και υλικά κατάλοιπα της φαραωνικής περιόδου (3η και 2η χιλιετία </a:t>
            </a:r>
            <a:r>
              <a:rPr lang="el-GR" dirty="0" err="1"/>
              <a:t>π.Χ</a:t>
            </a:r>
            <a:r>
              <a:rPr lang="el-GR" dirty="0"/>
              <a:t>.</a:t>
            </a:r>
            <a:r>
              <a:rPr lang="el-GR" dirty="0" smtClean="0"/>
              <a:t>).</a:t>
            </a:r>
            <a:endParaRPr lang="el-GR" dirty="0"/>
          </a:p>
          <a:p>
            <a:pPr lvl="0"/>
            <a:r>
              <a:rPr lang="el-GR" dirty="0" smtClean="0"/>
              <a:t>Γνωριμία με σημαντικές </a:t>
            </a:r>
            <a:r>
              <a:rPr lang="el-GR" dirty="0"/>
              <a:t>αρχαιολογικές και </a:t>
            </a:r>
            <a:r>
              <a:rPr lang="el-GR" dirty="0" err="1"/>
              <a:t>κειμενογραφικές</a:t>
            </a:r>
            <a:r>
              <a:rPr lang="el-GR" dirty="0"/>
              <a:t> </a:t>
            </a:r>
            <a:r>
              <a:rPr lang="el-GR" dirty="0" smtClean="0"/>
              <a:t>πηγές.</a:t>
            </a:r>
            <a:endParaRPr lang="el-GR" dirty="0"/>
          </a:p>
          <a:p>
            <a:pPr lvl="0"/>
            <a:r>
              <a:rPr lang="el-GR" dirty="0" smtClean="0"/>
              <a:t>Εξοικείωση με διαφορετικές </a:t>
            </a:r>
            <a:r>
              <a:rPr lang="el-GR" dirty="0"/>
              <a:t>μεθοδολογικές προσεγγίσεις στην ιστορία και την αρχαιολογία της φαραωνικής </a:t>
            </a:r>
            <a:r>
              <a:rPr lang="el-GR" dirty="0" smtClean="0"/>
              <a:t>Αιγύπτου.</a:t>
            </a:r>
          </a:p>
          <a:p>
            <a:pPr lvl="0"/>
            <a:r>
              <a:rPr lang="el-GR" dirty="0" smtClean="0"/>
              <a:t>Γνώση σημαντικών πτυχών </a:t>
            </a:r>
            <a:r>
              <a:rPr lang="el-GR" dirty="0"/>
              <a:t>της κοινωνικής και θρησκευτικής ιδεολογίας και πρακτικής των αρχαίων </a:t>
            </a:r>
            <a:r>
              <a:rPr lang="el-GR" dirty="0" smtClean="0"/>
              <a:t>Αιγυπτίων</a:t>
            </a:r>
            <a:r>
              <a:rPr lang="el-GR" dirty="0"/>
              <a:t>.</a:t>
            </a:r>
          </a:p>
        </p:txBody>
      </p:sp>
      <p:sp>
        <p:nvSpPr>
          <p:cNvPr id="5" name="Title 6"/>
          <p:cNvSpPr txBox="1">
            <a:spLocks/>
          </p:cNvSpPr>
          <p:nvPr/>
        </p:nvSpPr>
        <p:spPr>
          <a:xfrm>
            <a:off x="457200" y="44624"/>
            <a:ext cx="8229600" cy="864096"/>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l-GR" dirty="0" smtClean="0">
                <a:solidFill>
                  <a:srgbClr val="FFC000"/>
                </a:solidFill>
              </a:rPr>
              <a:t>Στόχοι – μαθησιακά αποτελέσματα</a:t>
            </a:r>
            <a:endParaRPr lang="el-GR" dirty="0">
              <a:solidFill>
                <a:srgbClr val="FFC000"/>
              </a:solidFill>
            </a:endParaRPr>
          </a:p>
        </p:txBody>
      </p:sp>
    </p:spTree>
    <p:extLst>
      <p:ext uri="{BB962C8B-B14F-4D97-AF65-F5344CB8AC3E}">
        <p14:creationId xmlns:p14="http://schemas.microsoft.com/office/powerpoint/2010/main" val="766286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1318</TotalTime>
  <Words>578</Words>
  <Application>Microsoft Office PowerPoint</Application>
  <PresentationFormat>Προβολή στην οθόνη (4:3)</PresentationFormat>
  <Paragraphs>68</Paragraphs>
  <Slides>12</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12</vt:i4>
      </vt:variant>
    </vt:vector>
  </HeadingPairs>
  <TitlesOfParts>
    <vt:vector size="18" baseType="lpstr">
      <vt:lpstr>Arial</vt:lpstr>
      <vt:lpstr>Calibri</vt:lpstr>
      <vt:lpstr>Constantia</vt:lpstr>
      <vt:lpstr>Wingdings 2</vt:lpstr>
      <vt:lpstr>Paper</vt:lpstr>
      <vt:lpstr>Θέμα του Office</vt:lpstr>
      <vt:lpstr> ΑΙΓΥΠΤΙΑΚΗ ΑΡΧΑΙΟΛΟΓΙΑ Ι Τα μεγάλα Βασίλεια</vt:lpstr>
      <vt:lpstr>Άδειες Χρήσης</vt:lpstr>
      <vt:lpstr>Χρηματοδότηση</vt:lpstr>
      <vt:lpstr>     ΑΙΓΥΠΤΙΑΚΗ AΡΧΑΙΟΛΟΓΙΑ Ι Τα μεγάλα Βασίλεια</vt:lpstr>
      <vt:lpstr>Περιεχόμενο μαθήματος</vt:lpstr>
      <vt:lpstr>Παρουσίαση του PowerPoint</vt:lpstr>
      <vt:lpstr>Παρουσίαση του PowerPoint</vt:lpstr>
      <vt:lpstr>Παρουσίαση του PowerPoint</vt:lpstr>
      <vt:lpstr>Παρουσίαση του PowerPoint</vt:lpstr>
      <vt:lpstr>(1) Πλατφόρμες εκπαίδευσης</vt:lpstr>
      <vt:lpstr>(2) Εκπαιδευτικό υλικό</vt:lpstr>
      <vt:lpstr>Εγχειρίδια μαθήματος</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MINOAN &amp; MYCENEAN HISTORY 2011 -2012</dc:title>
  <dc:creator>Panagiotis Kousoulis</dc:creator>
  <cp:lastModifiedBy>user</cp:lastModifiedBy>
  <cp:revision>136</cp:revision>
  <dcterms:created xsi:type="dcterms:W3CDTF">2011-09-22T10:35:21Z</dcterms:created>
  <dcterms:modified xsi:type="dcterms:W3CDTF">2015-10-28T18:45:11Z</dcterms:modified>
</cp:coreProperties>
</file>