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1"/>
  </p:handoutMasterIdLst>
  <p:sldIdLst>
    <p:sldId id="256" r:id="rId3"/>
    <p:sldId id="257" r:id="rId4"/>
    <p:sldId id="258" r:id="rId5"/>
    <p:sldId id="270" r:id="rId6"/>
    <p:sldId id="267" r:id="rId7"/>
    <p:sldId id="266" r:id="rId8"/>
    <p:sldId id="268" r:id="rId9"/>
    <p:sldId id="269" r:id="rId10"/>
  </p:sldIdLst>
  <p:sldSz cx="9144000" cy="6858000" type="screen4x3"/>
  <p:notesSz cx="688181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856A-926B-4D1D-A718-FFA0CB3876C8}" type="datetimeFigureOut">
              <a:rPr lang="el-GR" smtClean="0"/>
              <a:t>21/11/2014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12DE-7D9A-49D0-8A72-5BF0CDB227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4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9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1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2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2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5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1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C82C-1E88-4FF2-8116-FCA90683E14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6F8-6D55-4F2F-817A-289485280FE9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5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C82C-1E88-4FF2-8116-FCA90683E14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A6F8-6D55-4F2F-817A-289485280FE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Συνθήκη της Ενιαίας Ευρωπαϊκής Πράξης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r>
              <a:rPr lang="el-GR" sz="1600" b="1" u="sng" dirty="0" smtClean="0"/>
              <a:t>Διπλασιασμός πόρων για Ευρωπαϊκή Περιφερειακή Πολιτική</a:t>
            </a:r>
            <a:endParaRPr lang="en-US" sz="1600" b="1" u="sng" dirty="0" smtClean="0"/>
          </a:p>
          <a:p>
            <a:pPr lvl="1">
              <a:buFont typeface="Wingdings" pitchFamily="2" charset="2"/>
              <a:buChar char="q"/>
            </a:pPr>
            <a:endParaRPr lang="el-GR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b="1" u="sng" dirty="0" smtClean="0"/>
              <a:t>Αναδιάρθρωση των Ταμείων (1988) </a:t>
            </a:r>
            <a:endParaRPr lang="el-GR" sz="1600" dirty="0" smtClean="0"/>
          </a:p>
          <a:p>
            <a:pPr lvl="1">
              <a:buNone/>
            </a:pPr>
            <a:r>
              <a:rPr lang="el-GR" sz="1600" b="1" dirty="0" smtClean="0"/>
              <a:t>	    		</a:t>
            </a:r>
            <a:endParaRPr lang="el-GR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b="1" u="sng" dirty="0" smtClean="0"/>
              <a:t>Πλαίσιο 4 Βασικών Αρχών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 smtClean="0"/>
              <a:t>		1) </a:t>
            </a:r>
            <a:r>
              <a:rPr lang="el-GR" sz="1400" b="1" dirty="0" smtClean="0"/>
              <a:t>Συγκέντρωση </a:t>
            </a:r>
            <a:r>
              <a:rPr lang="en-US" sz="1400" b="1" dirty="0" smtClean="0"/>
              <a:t>            2) </a:t>
            </a:r>
            <a:r>
              <a:rPr lang="el-GR" sz="1400" b="1" dirty="0" smtClean="0">
                <a:cs typeface="Arial" pitchFamily="34" charset="0"/>
              </a:rPr>
              <a:t>Προγραμματισμός,</a:t>
            </a:r>
            <a:r>
              <a:rPr lang="en-US" sz="1400" b="1" dirty="0" smtClean="0">
                <a:cs typeface="Arial" pitchFamily="34" charset="0"/>
              </a:rPr>
              <a:t> </a:t>
            </a:r>
            <a:r>
              <a:rPr lang="el-GR" sz="1400" b="1" dirty="0" smtClean="0">
                <a:cs typeface="Arial" pitchFamily="34" charset="0"/>
              </a:rPr>
              <a:t>Παρακολούθηση, Αξιολόγηση</a:t>
            </a:r>
            <a:endParaRPr lang="en-US" sz="1400" b="1" dirty="0" smtClean="0"/>
          </a:p>
          <a:p>
            <a:pPr lvl="0">
              <a:buNone/>
            </a:pPr>
            <a:endParaRPr lang="el-GR" sz="1000" dirty="0" smtClean="0"/>
          </a:p>
          <a:p>
            <a:pPr>
              <a:buNone/>
            </a:pPr>
            <a:r>
              <a:rPr lang="en-US" sz="1400" b="1" dirty="0" smtClean="0"/>
              <a:t>		3) </a:t>
            </a:r>
            <a:r>
              <a:rPr lang="el-GR" sz="1400" b="1" dirty="0" smtClean="0"/>
              <a:t>Εταιρική Σχέση</a:t>
            </a:r>
            <a:r>
              <a:rPr lang="en-US" sz="1400" b="1" dirty="0" smtClean="0"/>
              <a:t>          </a:t>
            </a:r>
            <a:r>
              <a:rPr lang="en-US" sz="1400" b="1" dirty="0" smtClean="0">
                <a:cs typeface="Arial" pitchFamily="34" charset="0"/>
              </a:rPr>
              <a:t>4) </a:t>
            </a:r>
            <a:r>
              <a:rPr lang="el-GR" sz="1400" b="1" dirty="0" err="1" smtClean="0">
                <a:cs typeface="Arial" pitchFamily="34" charset="0"/>
              </a:rPr>
              <a:t>Προσθετικότητα</a:t>
            </a:r>
            <a:endParaRPr lang="el-GR" sz="1400" dirty="0" smtClean="0">
              <a:cs typeface="Arial" pitchFamily="34" charset="0"/>
            </a:endParaRPr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r>
              <a:rPr lang="el-GR" sz="1600" b="1" u="sng" dirty="0" smtClean="0"/>
              <a:t>Α) Η Συγκέντρωση</a:t>
            </a:r>
            <a:endParaRPr lang="el-GR" sz="1600" dirty="0" smtClean="0"/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l-GR" sz="1400" b="1" dirty="0" smtClean="0"/>
              <a:t>Γεωγραφική Συγκέντρωση της παρέμβασης.</a:t>
            </a:r>
            <a:endParaRPr lang="el-GR" sz="1400" dirty="0" smtClean="0"/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l-GR" sz="1400" b="1" dirty="0" smtClean="0"/>
              <a:t>Παρέμβαση με βάση Στόχους προτεραιότητας.  </a:t>
            </a:r>
            <a:endParaRPr lang="el-GR" sz="1400" dirty="0" smtClean="0"/>
          </a:p>
          <a:p>
            <a:pPr>
              <a:spcBef>
                <a:spcPts val="0"/>
              </a:spcBef>
              <a:buNone/>
            </a:pPr>
            <a:r>
              <a:rPr lang="el-GR" sz="1400" b="1" dirty="0" smtClean="0"/>
              <a:t> </a:t>
            </a:r>
            <a:endParaRPr lang="el-GR" sz="1400" dirty="0" smtClean="0"/>
          </a:p>
          <a:p>
            <a:pPr>
              <a:buNone/>
            </a:pPr>
            <a:r>
              <a:rPr lang="el-GR" sz="1600" b="1" dirty="0" smtClean="0"/>
              <a:t> </a:t>
            </a:r>
            <a:r>
              <a:rPr lang="el-GR" sz="1600" b="1" u="sng" dirty="0" smtClean="0"/>
              <a:t>Β) Η </a:t>
            </a:r>
            <a:r>
              <a:rPr lang="el-GR" sz="1600" b="1" u="sng" dirty="0" err="1" smtClean="0"/>
              <a:t>Προσθετικότητα</a:t>
            </a:r>
            <a:r>
              <a:rPr lang="el-GR" sz="1600" dirty="0" smtClean="0"/>
              <a:t> </a:t>
            </a:r>
          </a:p>
          <a:p>
            <a:pPr>
              <a:buNone/>
            </a:pPr>
            <a:r>
              <a:rPr lang="en-US" sz="1400" b="1" dirty="0" smtClean="0"/>
              <a:t>	</a:t>
            </a:r>
            <a:r>
              <a:rPr lang="el-GR" sz="1400" b="1" dirty="0" smtClean="0"/>
              <a:t>«…προκειμένου να εξασφαλιστεί ότι ο οικονομικός αντίκτυπος των παρεμβάσεων θα είναι πραγματικός, οι πιστώσεις των διαρθρωτικών Ταμείων δεν είναι δυνατόν να υποκαθιστούν τις δημόσιες διαρθρωτικές δαπάνες του κράτους-μέλους στο σύνολο των περιοχών που είναι επιλέξιμες για ένα στόχο».</a:t>
            </a:r>
            <a:endParaRPr lang="el-GR" sz="1400" dirty="0" smtClean="0"/>
          </a:p>
          <a:p>
            <a:pPr lvl="0">
              <a:buNone/>
            </a:pPr>
            <a:r>
              <a:rPr lang="en-US" sz="1400" b="1" dirty="0" smtClean="0"/>
              <a:t>	</a:t>
            </a:r>
          </a:p>
          <a:p>
            <a:pPr lvl="0">
              <a:buNone/>
            </a:pPr>
            <a:r>
              <a:rPr lang="en-US" sz="1400" b="1" dirty="0" smtClean="0"/>
              <a:t>	</a:t>
            </a:r>
            <a:r>
              <a:rPr lang="el-GR" sz="1400" b="1" dirty="0" smtClean="0">
                <a:sym typeface="Wingdings" pitchFamily="2" charset="2"/>
              </a:rPr>
              <a:t> </a:t>
            </a:r>
            <a:r>
              <a:rPr lang="el-GR" sz="1400" b="1" dirty="0" smtClean="0"/>
              <a:t>Οι κρατικές δαπάνες πρέπει να παραμείνουν σταθερές. </a:t>
            </a:r>
            <a:endParaRPr lang="el-GR" sz="1400" dirty="0" smtClean="0"/>
          </a:p>
          <a:p>
            <a:pPr lvl="0"/>
            <a:endParaRPr lang="el-GR" sz="1400" dirty="0" smtClean="0"/>
          </a:p>
          <a:p>
            <a:pPr>
              <a:buNone/>
            </a:pPr>
            <a:endParaRPr lang="el-G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l-GR" sz="2400" b="1" dirty="0" smtClean="0"/>
          </a:p>
          <a:p>
            <a:pPr>
              <a:buNone/>
            </a:pPr>
            <a:r>
              <a:rPr lang="el-GR" b="1" u="sng" dirty="0" smtClean="0"/>
              <a:t>Γ) Προγραμματισμός, Παρακολούθηση και Αξιολόγηση</a:t>
            </a:r>
            <a:endParaRPr lang="el-GR" sz="24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Πολυετής </a:t>
            </a:r>
            <a:r>
              <a:rPr lang="el-GR" sz="2900" b="1" dirty="0" err="1" smtClean="0"/>
              <a:t>κ΄</a:t>
            </a:r>
            <a:r>
              <a:rPr lang="el-GR" sz="2900" b="1" dirty="0" smtClean="0"/>
              <a:t> με ολοκληρωμένο χαρακτήρα προγραμματισμός.</a:t>
            </a:r>
          </a:p>
          <a:p>
            <a:pPr lvl="1">
              <a:buNone/>
            </a:pPr>
            <a:endParaRPr lang="el-GR" sz="29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Εξαετή προγράμματα συντάσσονται από τα κράτη-μέλη και υποβάλλονται στην Επιτροπή.</a:t>
            </a:r>
          </a:p>
          <a:p>
            <a:pPr lvl="1">
              <a:buNone/>
            </a:pPr>
            <a:endParaRPr lang="el-GR" sz="29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Η Επιτροπή εγκρίνει το Εθνικό Στρατηγικό Πλαίσιο Αναφοράς (ΕΣΠΑ)</a:t>
            </a:r>
          </a:p>
          <a:p>
            <a:pPr lvl="1">
              <a:buNone/>
            </a:pPr>
            <a:r>
              <a:rPr lang="el-GR" sz="2900" b="1" dirty="0" smtClean="0"/>
              <a:t>	(Στόχοι, διαδικασία </a:t>
            </a:r>
            <a:r>
              <a:rPr lang="el-GR" sz="2900" b="1" dirty="0" err="1" smtClean="0"/>
              <a:t>κ΄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συνχρηματοδότηση</a:t>
            </a:r>
            <a:r>
              <a:rPr lang="el-GR" sz="2900" b="1" dirty="0" smtClean="0"/>
              <a:t>).</a:t>
            </a:r>
          </a:p>
          <a:p>
            <a:pPr lvl="1">
              <a:buFont typeface="Wingdings" pitchFamily="2" charset="2"/>
              <a:buChar char="q"/>
            </a:pPr>
            <a:endParaRPr lang="el-GR" sz="29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Η υλοποίηση του ΕΣΠΑ παίρνει την μορφή Επιχειρησιακών Προγραμμάτων (Ε.Π.)</a:t>
            </a:r>
          </a:p>
          <a:p>
            <a:pPr lvl="1">
              <a:buFont typeface="Wingdings" pitchFamily="2" charset="2"/>
              <a:buChar char="q"/>
            </a:pPr>
            <a:endParaRPr lang="el-GR" sz="2900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Έλεγχος / αξιολόγηση:</a:t>
            </a:r>
          </a:p>
          <a:p>
            <a:pPr lvl="2">
              <a:buFont typeface="Courier New" pitchFamily="49" charset="0"/>
              <a:buChar char="o"/>
            </a:pPr>
            <a:r>
              <a:rPr lang="el-GR" sz="2500" b="1" dirty="0" err="1" smtClean="0"/>
              <a:t>Eκ</a:t>
            </a:r>
            <a:r>
              <a:rPr lang="el-GR" sz="2500" b="1" dirty="0" smtClean="0"/>
              <a:t> των προτέρων (</a:t>
            </a:r>
            <a:r>
              <a:rPr lang="en-GB" sz="2500" b="1" dirty="0" smtClean="0"/>
              <a:t>ex ante</a:t>
            </a:r>
            <a:r>
              <a:rPr lang="el-GR" sz="2500" b="1" dirty="0" smtClean="0"/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en-GB" sz="2500" b="1" dirty="0" smtClean="0"/>
              <a:t>E</a:t>
            </a:r>
            <a:r>
              <a:rPr lang="el-GR" sz="2500" b="1" dirty="0" err="1" smtClean="0"/>
              <a:t>νδιάμεση</a:t>
            </a:r>
            <a:r>
              <a:rPr lang="el-GR" sz="2500" b="1" dirty="0" smtClean="0"/>
              <a:t> αξιολόγηση (</a:t>
            </a:r>
            <a:r>
              <a:rPr lang="en-GB" sz="2500" b="1" dirty="0" smtClean="0"/>
              <a:t>mid-term)</a:t>
            </a:r>
            <a:endParaRPr lang="el-GR" sz="2500" b="1" dirty="0" smtClean="0"/>
          </a:p>
          <a:p>
            <a:pPr lvl="2">
              <a:buFont typeface="Courier New" pitchFamily="49" charset="0"/>
              <a:buChar char="o"/>
            </a:pPr>
            <a:r>
              <a:rPr lang="el-GR" sz="2500" b="1" dirty="0" smtClean="0"/>
              <a:t>Εκ των υστέρων (</a:t>
            </a:r>
            <a:r>
              <a:rPr lang="en-GB" sz="2500" b="1" dirty="0" smtClean="0"/>
              <a:t>ex post</a:t>
            </a:r>
            <a:r>
              <a:rPr lang="el-GR" sz="2500" b="1" dirty="0" smtClean="0"/>
              <a:t>) </a:t>
            </a:r>
          </a:p>
          <a:p>
            <a:pPr>
              <a:buNone/>
            </a:pPr>
            <a:r>
              <a:rPr lang="el-GR" b="1" dirty="0" smtClean="0"/>
              <a:t>							</a:t>
            </a:r>
            <a:endParaRPr lang="el-GR" sz="2800" b="1" dirty="0" smtClean="0"/>
          </a:p>
          <a:p>
            <a:pPr>
              <a:buNone/>
            </a:pPr>
            <a:r>
              <a:rPr lang="el-GR" b="1" u="sng" dirty="0" smtClean="0"/>
              <a:t>Δ) Η Εταιρική Σχέση</a:t>
            </a:r>
            <a:endParaRPr lang="el-GR" b="1" dirty="0" smtClean="0"/>
          </a:p>
          <a:p>
            <a:pPr lvl="1">
              <a:buFont typeface="Wingdings" pitchFamily="2" charset="2"/>
              <a:buChar char="q"/>
            </a:pPr>
            <a:r>
              <a:rPr lang="el-GR" sz="2900" b="1" dirty="0" smtClean="0"/>
              <a:t>Η συνεργασία μεταξύ Επιτροπής, εθνικών κυβερνήσεων </a:t>
            </a:r>
            <a:r>
              <a:rPr lang="el-GR" sz="2900" b="1" dirty="0" err="1" smtClean="0"/>
              <a:t>κ΄</a:t>
            </a:r>
            <a:r>
              <a:rPr lang="el-GR" sz="2900" b="1" dirty="0" smtClean="0"/>
              <a:t> αρμόδιων αρχών διέπει όλα τα στάδια του προγραμματισμού.</a:t>
            </a:r>
          </a:p>
          <a:p>
            <a:pPr>
              <a:buNone/>
            </a:pPr>
            <a:endParaRPr lang="el-G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u="sng" dirty="0" smtClean="0"/>
              <a:t>Συνθήκη του </a:t>
            </a:r>
            <a:r>
              <a:rPr lang="en-GB" sz="3200" b="1" u="sng" dirty="0" smtClean="0"/>
              <a:t>Maastricht</a:t>
            </a:r>
            <a:r>
              <a:rPr lang="el-GR" sz="3200" b="1" u="sng" dirty="0" smtClean="0"/>
              <a:t> (1992)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Διπλασιασμός των πόρων (1994-99)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Δημιουργία </a:t>
            </a:r>
            <a:r>
              <a:rPr lang="el-GR" b="1" u="sng" dirty="0" smtClean="0"/>
              <a:t>Ταμείου Συνοχής</a:t>
            </a:r>
            <a:r>
              <a:rPr lang="el-GR" b="1" dirty="0" smtClean="0"/>
              <a:t> για τις 4 ασθενέστερες οικονομίες: Ιρλανδία, Ισπανία, Ελλάδα, Πορτογαλία.</a:t>
            </a:r>
          </a:p>
          <a:p>
            <a:pPr lvl="0"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Προϋπόθεση χρηματοδότησης: η τήρηση του συμφώνου σταθερότητας </a:t>
            </a:r>
            <a:r>
              <a:rPr lang="el-GR" b="1" dirty="0" err="1" smtClean="0"/>
              <a:t>κ΄</a:t>
            </a:r>
            <a:r>
              <a:rPr lang="el-GR" b="1" dirty="0" smtClean="0"/>
              <a:t> ανάπτυξης.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52671" cy="30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90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751"/>
            <a:ext cx="6192688" cy="67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6216" y="341511"/>
            <a:ext cx="252028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000" b="1" dirty="0" err="1" smtClean="0">
                <a:solidFill>
                  <a:prstClr val="white"/>
                </a:solidFill>
              </a:rPr>
              <a:t>Επιλεξιμότητα</a:t>
            </a:r>
            <a:r>
              <a:rPr lang="el-GR" sz="2000" b="1" dirty="0" smtClean="0">
                <a:solidFill>
                  <a:prstClr val="white"/>
                </a:solidFill>
              </a:rPr>
              <a:t> </a:t>
            </a:r>
            <a:r>
              <a:rPr lang="el-GR" sz="2000" b="1" dirty="0" smtClean="0">
                <a:solidFill>
                  <a:prstClr val="white"/>
                </a:solidFill>
              </a:rPr>
              <a:t>διαρθρωτικών ταμείων (</a:t>
            </a:r>
            <a:r>
              <a:rPr lang="el-GR" sz="2000" b="1" dirty="0" err="1" smtClean="0">
                <a:solidFill>
                  <a:prstClr val="white"/>
                </a:solidFill>
              </a:rPr>
              <a:t>ΕΤΠΑ</a:t>
            </a:r>
            <a:r>
              <a:rPr lang="el-GR" sz="2000" b="1" dirty="0" smtClean="0">
                <a:solidFill>
                  <a:prstClr val="white"/>
                </a:solidFill>
              </a:rPr>
              <a:t> και ΕΚΤ) 2014-2020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346450"/>
            <a:ext cx="1809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490913"/>
            <a:ext cx="180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216" y="5229200"/>
            <a:ext cx="252028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FF00"/>
                </a:solidFill>
              </a:rPr>
              <a:t>Περισσότερο ανεπτυγμένες περιφέρειες (</a:t>
            </a:r>
            <a:r>
              <a:rPr lang="el-GR" sz="1600" b="1" dirty="0" err="1" smtClean="0">
                <a:solidFill>
                  <a:srgbClr val="FFFF00"/>
                </a:solidFill>
              </a:rPr>
              <a:t>ΑΕγχΠ</a:t>
            </a:r>
            <a:r>
              <a:rPr lang="el-GR" sz="1600" b="1" dirty="0" smtClean="0">
                <a:solidFill>
                  <a:srgbClr val="FFFF00"/>
                </a:solidFill>
              </a:rPr>
              <a:t>/κεφαλή &gt;= 90 % του μέσου όρου της </a:t>
            </a:r>
            <a:r>
              <a:rPr lang="el-GR" sz="1600" b="1" dirty="0" smtClean="0">
                <a:solidFill>
                  <a:srgbClr val="FFFF00"/>
                </a:solidFill>
              </a:rPr>
              <a:t>EU-28) 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3336" y="3861048"/>
            <a:ext cx="264604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EAB200"/>
                </a:solidFill>
              </a:rPr>
              <a:t> Περιφέρειες μετάβασης (</a:t>
            </a:r>
            <a:r>
              <a:rPr lang="el-GR" sz="1600" b="1" dirty="0" err="1" smtClean="0">
                <a:solidFill>
                  <a:srgbClr val="EAB200"/>
                </a:solidFill>
              </a:rPr>
              <a:t>ΑΕγχΠ</a:t>
            </a:r>
            <a:r>
              <a:rPr lang="el-GR" sz="1600" b="1" dirty="0" smtClean="0">
                <a:solidFill>
                  <a:srgbClr val="EAB200"/>
                </a:solidFill>
              </a:rPr>
              <a:t>/κεφαλή μεταξύ &gt;= 75 % και &lt; 90 % του μέσου όρου της </a:t>
            </a:r>
            <a:r>
              <a:rPr lang="el-GR" sz="1600" b="1" dirty="0" smtClean="0">
                <a:solidFill>
                  <a:srgbClr val="EAB200"/>
                </a:solidFill>
              </a:rPr>
              <a:t>ΕΕ-28) 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3336" y="2584550"/>
            <a:ext cx="258316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C0504D"/>
                </a:solidFill>
              </a:rPr>
              <a:t> Λιγότερο ανεπτυγμένες περιφέρειες (</a:t>
            </a:r>
            <a:r>
              <a:rPr lang="el-GR" sz="1600" b="1" dirty="0" err="1" smtClean="0">
                <a:solidFill>
                  <a:srgbClr val="C0504D"/>
                </a:solidFill>
              </a:rPr>
              <a:t>ΑΕγχΠ</a:t>
            </a:r>
            <a:r>
              <a:rPr lang="el-GR" sz="1600" b="1" dirty="0" smtClean="0">
                <a:solidFill>
                  <a:srgbClr val="C0504D"/>
                </a:solidFill>
              </a:rPr>
              <a:t>/κεφαλή &lt; 75 % του μέσου όρου της </a:t>
            </a:r>
            <a:r>
              <a:rPr lang="el-GR" sz="1600" b="1" dirty="0" smtClean="0">
                <a:solidFill>
                  <a:srgbClr val="C0504D"/>
                </a:solidFill>
              </a:rPr>
              <a:t>EU-28).</a:t>
            </a:r>
            <a:endParaRPr lang="el-G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8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4988" y="691274"/>
            <a:ext cx="3098373" cy="547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Άξονας  </a:t>
            </a:r>
            <a:r>
              <a:rPr kumimoji="0" lang="el-G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‘Σύγκλιση’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Υποστήριξη μειονεκτικών περιοχών (κυρίως) στα νέα κράτη μέλη αλλά </a:t>
            </a:r>
            <a:r>
              <a:rPr kumimoji="0" lang="el-GR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κ΄</a:t>
            </a: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α) σε όσες περιφέρειες έχουν ΑΕΠ &lt; 75% του ΚΜΟ· β) τις υπερπόντιες περιφέρειες (Γουαδελούπη, Γουιάνα, κλπ.)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731838" algn="l"/>
              </a:tabLst>
            </a:pPr>
            <a:r>
              <a:rPr kumimoji="0" lang="el-G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Άξονας ‘Ανταγωνιστικότητα’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Προώθηση διαρθρωτικών αλλαγών</a:t>
            </a:r>
            <a:endParaRPr kumimoji="0" lang="el-GR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α) περιφερειακή πτυχή,  β) εθνική πτυχή (απασχόληση)</a:t>
            </a:r>
            <a:endParaRPr kumimoji="0" lang="el-GR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Δυνατότητα συμμετοχής σε όλες τις περιφέρειες που δεν καλύπτονται από τον άξονα ‘σύγκλιση’.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endParaRPr kumimoji="0" lang="el-G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731838" algn="l"/>
              </a:tabLst>
            </a:pPr>
            <a:r>
              <a:rPr kumimoji="0" lang="el-G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Άξονας ‘Συνεργασία’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838" algn="l"/>
              </a:tabLst>
            </a:pPr>
            <a:r>
              <a:rPr kumimoji="0" lang="el-G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Ενίσχυση εδαφικής ολοκλήρωσης της ΕΕ μέσω προγραμμάτων διασυνοριακής / διαπεριφερειακής δικτυακής συνεργασίας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95" y="1508719"/>
            <a:ext cx="52906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695" y="691274"/>
            <a:ext cx="529064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/>
              <a:t>ΕΣΠΑ</a:t>
            </a:r>
            <a:r>
              <a:rPr lang="el-GR" sz="2400" b="1" dirty="0"/>
              <a:t> (2014-2020)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60648"/>
            <a:ext cx="3528392" cy="122413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l-GR" sz="2400" b="1" dirty="0" smtClean="0"/>
              <a:t>Η Πολιτική Συνοχής και η Ελλάδα (</a:t>
            </a:r>
            <a:r>
              <a:rPr lang="el-GR" sz="2400" b="1" dirty="0" smtClean="0"/>
              <a:t>€ 15,35 δισ.)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2014-2020 </a:t>
            </a:r>
            <a:endParaRPr lang="el-G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8"/>
          <a:stretch/>
        </p:blipFill>
        <p:spPr bwMode="auto">
          <a:xfrm>
            <a:off x="149811" y="233378"/>
            <a:ext cx="5142269" cy="62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2276872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Το 2014-2020, η Ελλάδα θα διαχειριστεί δεκαοκτώ επιχειρησιακά προγράμματα στο πλαίσιο της πολιτικής συνοχής (συν Αλιεία / Γεωργική Ανάπτυξη). </a:t>
            </a:r>
          </a:p>
          <a:p>
            <a:endParaRPr lang="el-GR" dirty="0" smtClean="0">
              <a:solidFill>
                <a:prstClr val="black"/>
              </a:solidFill>
            </a:endParaRPr>
          </a:p>
          <a:p>
            <a:endParaRPr lang="el-GR" dirty="0" smtClean="0">
              <a:solidFill>
                <a:prstClr val="black"/>
              </a:solidFill>
            </a:endParaRPr>
          </a:p>
          <a:p>
            <a:endParaRPr lang="el-GR" dirty="0" smtClean="0">
              <a:solidFill>
                <a:prstClr val="black"/>
              </a:solidFill>
            </a:endParaRPr>
          </a:p>
          <a:p>
            <a:r>
              <a:rPr lang="el-GR" b="1" dirty="0" smtClean="0">
                <a:solidFill>
                  <a:prstClr val="black"/>
                </a:solidFill>
              </a:rPr>
              <a:t>Εξ αυτών, δεκατρία περιφερειακά θα λάβουν χρηματοδότηση από το ευρωπαϊκό ταμείο περιφερειακής ανάπτυξης (</a:t>
            </a:r>
            <a:r>
              <a:rPr lang="el-GR" b="1" dirty="0" err="1" smtClean="0">
                <a:solidFill>
                  <a:prstClr val="black"/>
                </a:solidFill>
              </a:rPr>
              <a:t>ΕΤΠΑ</a:t>
            </a:r>
            <a:r>
              <a:rPr lang="el-GR" b="1" dirty="0" smtClean="0">
                <a:solidFill>
                  <a:prstClr val="black"/>
                </a:solidFill>
              </a:rPr>
              <a:t>) και το Ευρωπαϊκό Κοινωνικό Ταμείο (ΕΚΤ).</a:t>
            </a:r>
          </a:p>
        </p:txBody>
      </p:sp>
    </p:spTree>
    <p:extLst>
      <p:ext uri="{BB962C8B-B14F-4D97-AF65-F5344CB8AC3E}">
        <p14:creationId xmlns:p14="http://schemas.microsoft.com/office/powerpoint/2010/main" val="327384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90"/>
          <a:stretch/>
        </p:blipFill>
        <p:spPr bwMode="auto">
          <a:xfrm>
            <a:off x="107505" y="1052736"/>
            <a:ext cx="89149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27999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</a:rPr>
              <a:t>Κατανομή πόρων ανά Επιχειρησιακό Πρόγραμμα (2014-2020) </a:t>
            </a:r>
          </a:p>
        </p:txBody>
      </p:sp>
    </p:spTree>
    <p:extLst>
      <p:ext uri="{BB962C8B-B14F-4D97-AF65-F5344CB8AC3E}">
        <p14:creationId xmlns:p14="http://schemas.microsoft.com/office/powerpoint/2010/main" val="3152080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279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Θέμα του Office</vt:lpstr>
      <vt:lpstr>Office Theme</vt:lpstr>
      <vt:lpstr>Συνθήκη της Ενιαίας Ευρωπαϊκής Πράξης</vt:lpstr>
      <vt:lpstr>PowerPoint Presentation</vt:lpstr>
      <vt:lpstr>Συνθήκη του Maastricht (1992)</vt:lpstr>
      <vt:lpstr>PowerPoint Presentation</vt:lpstr>
      <vt:lpstr>PowerPoint Presentation</vt:lpstr>
      <vt:lpstr>PowerPoint Presentation</vt:lpstr>
      <vt:lpstr>Η Πολιτική Συνοχής και η Ελλάδα (€ 15,35 δισ.)  2014-2020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Συνθήκη της Ενιαίας Ευρωπαϊκής Πράξης</dc:title>
  <dc:creator>Media Center</dc:creator>
  <cp:lastModifiedBy>Media Center</cp:lastModifiedBy>
  <cp:revision>14</cp:revision>
  <cp:lastPrinted>2014-11-21T12:39:00Z</cp:lastPrinted>
  <dcterms:created xsi:type="dcterms:W3CDTF">2011-11-06T16:36:38Z</dcterms:created>
  <dcterms:modified xsi:type="dcterms:W3CDTF">2014-11-21T12:47:07Z</dcterms:modified>
</cp:coreProperties>
</file>