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5" r:id="rId2"/>
    <p:sldId id="259" r:id="rId3"/>
    <p:sldId id="294" r:id="rId4"/>
    <p:sldId id="310" r:id="rId5"/>
    <p:sldId id="297" r:id="rId6"/>
    <p:sldId id="298" r:id="rId7"/>
    <p:sldId id="299" r:id="rId8"/>
    <p:sldId id="338" r:id="rId9"/>
    <p:sldId id="339" r:id="rId10"/>
    <p:sldId id="295" r:id="rId11"/>
    <p:sldId id="311" r:id="rId12"/>
    <p:sldId id="320" r:id="rId13"/>
    <p:sldId id="309" r:id="rId14"/>
    <p:sldId id="340" r:id="rId15"/>
    <p:sldId id="341" r:id="rId16"/>
    <p:sldId id="342" r:id="rId17"/>
    <p:sldId id="343" r:id="rId18"/>
    <p:sldId id="34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024" y="-1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F6FAA-BBB7-4EF2-B8BC-253DF9D801CC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5948-6E23-4252-AB59-6AAA4E658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31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42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29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9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88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88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39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3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7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0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98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3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BF25-A705-4CB5-BAD7-2649178ADC15}" type="datetimeFigureOut">
              <a:rPr lang="el-GR" smtClean="0"/>
              <a:t>22/12/20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003E-C1A7-499C-A0A3-123D4D472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2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7.xml"/><Relationship Id="rId5" Type="http://schemas.openxmlformats.org/officeDocument/2006/relationships/slide" Target="slide3.xml"/><Relationship Id="rId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7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/>
          <p:cNvSpPr/>
          <p:nvPr/>
        </p:nvSpPr>
        <p:spPr>
          <a:xfrm>
            <a:off x="-9105" y="3457149"/>
            <a:ext cx="9153105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400" dirty="0" smtClean="0"/>
              <a:t>                    ΓΙΑ ΤΟ ΑΝΤΙΣΤΟΙΧΟ ΚΕΦΑΛΑΙΟ </a:t>
            </a:r>
            <a:r>
              <a:rPr lang="el-GR" sz="1400" b="1" dirty="0"/>
              <a:t>ΚΑΝΕ ΚΛΙΚ </a:t>
            </a:r>
            <a:r>
              <a:rPr lang="el-GR" sz="1400" dirty="0"/>
              <a:t>ΣΤΑ </a:t>
            </a:r>
            <a:r>
              <a:rPr lang="el-GR" sz="1400" dirty="0" smtClean="0"/>
              <a:t>ΕΙΚΟΝΙΔΙΑ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-20536" y="3783315"/>
            <a:ext cx="9175965" cy="223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763687" y="1988840"/>
            <a:ext cx="669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ΔΗΜΙΟΥΡΓΙΑ</a:t>
            </a:r>
            <a:r>
              <a:rPr lang="en-US" b="1" dirty="0" smtClean="0"/>
              <a:t> </a:t>
            </a:r>
            <a:r>
              <a:rPr lang="el-GR" b="1" dirty="0" smtClean="0"/>
              <a:t>ΑΝΘΡΩΠΟΜΟΡΦΟΥ  </a:t>
            </a:r>
            <a:r>
              <a:rPr lang="en-US" b="1" dirty="0" smtClean="0"/>
              <a:t>AVATAR </a:t>
            </a:r>
            <a:r>
              <a:rPr lang="el-GR" b="1" dirty="0" smtClean="0"/>
              <a:t>ΣΤΟ </a:t>
            </a:r>
            <a:r>
              <a:rPr lang="en-US" b="1" dirty="0" smtClean="0"/>
              <a:t>MAKE HUMAN</a:t>
            </a:r>
            <a:endParaRPr lang="el-GR" b="1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1078871" y="4108718"/>
            <a:ext cx="6019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i="1" dirty="0" smtClean="0"/>
              <a:t>Ο οδηγός αυτός είναι απόσπασμα από το </a:t>
            </a:r>
          </a:p>
          <a:p>
            <a:pPr>
              <a:lnSpc>
                <a:spcPct val="150000"/>
              </a:lnSpc>
            </a:pPr>
            <a:r>
              <a:rPr lang="el-GR" sz="1200" i="1" dirty="0" smtClean="0"/>
              <a:t>υπό έκδοση βιβλίο του Σπύρου </a:t>
            </a:r>
            <a:r>
              <a:rPr lang="el-GR" sz="1200" i="1" dirty="0" err="1" smtClean="0"/>
              <a:t>Σιάκα</a:t>
            </a:r>
            <a:endParaRPr lang="el-GR" sz="1200" i="1" dirty="0" smtClean="0"/>
          </a:p>
          <a:p>
            <a:pPr>
              <a:lnSpc>
                <a:spcPct val="150000"/>
              </a:lnSpc>
            </a:pPr>
            <a:r>
              <a:rPr lang="en-US" sz="1200" b="1" i="1" dirty="0" smtClean="0"/>
              <a:t>3d animation</a:t>
            </a:r>
            <a:r>
              <a:rPr lang="el-GR" sz="1200" b="1" i="1" dirty="0" smtClean="0"/>
              <a:t>: </a:t>
            </a:r>
            <a:r>
              <a:rPr lang="en-US" sz="1200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sz="1200" b="1" i="1" dirty="0" smtClean="0"/>
              <a:t>Από τις παραδοσιακές </a:t>
            </a:r>
            <a:r>
              <a:rPr lang="en-US" sz="1200" b="1" i="1" dirty="0" smtClean="0"/>
              <a:t>stop motion animation </a:t>
            </a:r>
            <a:r>
              <a:rPr lang="el-GR" sz="1200" b="1" i="1" dirty="0" smtClean="0"/>
              <a:t>τεχνικές </a:t>
            </a:r>
          </a:p>
          <a:p>
            <a:pPr>
              <a:lnSpc>
                <a:spcPct val="150000"/>
              </a:lnSpc>
            </a:pPr>
            <a:r>
              <a:rPr lang="el-GR" sz="1200" b="1" i="1" dirty="0" smtClean="0"/>
              <a:t>στην εποχή του ψηφιακού </a:t>
            </a:r>
            <a:r>
              <a:rPr lang="en-US" sz="1200" b="1" i="1" dirty="0" smtClean="0"/>
              <a:t>computer animation</a:t>
            </a:r>
            <a:r>
              <a:rPr lang="el-GR" sz="1200" b="1" i="1" dirty="0" smtClean="0"/>
              <a:t>. </a:t>
            </a:r>
            <a:endParaRPr lang="en-US" sz="1200" b="1" i="1" dirty="0" smtClean="0"/>
          </a:p>
          <a:p>
            <a:pPr>
              <a:lnSpc>
                <a:spcPct val="150000"/>
              </a:lnSpc>
            </a:pPr>
            <a:endParaRPr lang="en-US" sz="1200" i="1" dirty="0"/>
          </a:p>
          <a:p>
            <a:pPr>
              <a:lnSpc>
                <a:spcPct val="150000"/>
              </a:lnSpc>
            </a:pPr>
            <a:endParaRPr lang="el-GR" sz="1200" i="1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3281160" y="332656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Δρ. Σπύρος </a:t>
            </a:r>
            <a:r>
              <a:rPr lang="el-GR" sz="1400" b="1" dirty="0" err="1" smtClean="0"/>
              <a:t>Σιάκας</a:t>
            </a:r>
            <a:endParaRPr lang="el-GR" sz="1400" b="1" dirty="0" smtClean="0"/>
          </a:p>
          <a:p>
            <a:endParaRPr lang="el-GR" sz="1400" b="1" dirty="0" smtClean="0"/>
          </a:p>
          <a:p>
            <a:r>
              <a:rPr lang="el-GR" sz="1400" dirty="0" smtClean="0"/>
              <a:t>Επίκουρος Καθηγητής </a:t>
            </a:r>
            <a:r>
              <a:rPr lang="en-US" sz="1400" dirty="0" smtClean="0"/>
              <a:t>3d animation </a:t>
            </a:r>
          </a:p>
          <a:p>
            <a:r>
              <a:rPr lang="el-GR" sz="1400" dirty="0" smtClean="0"/>
              <a:t>Τμήμα Γραφιστικής και Οπτικής Επικοινωνίας</a:t>
            </a:r>
          </a:p>
          <a:p>
            <a:r>
              <a:rPr lang="el-GR" sz="1400" dirty="0"/>
              <a:t>ΣΕΤΕΠ – </a:t>
            </a:r>
            <a:r>
              <a:rPr lang="el-GR" sz="1400" dirty="0" smtClean="0"/>
              <a:t>Πανεπιστήμιο Δυτικής Αττικής  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918767" y="6126893"/>
            <a:ext cx="2435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el-GR" sz="1400" dirty="0" smtClean="0"/>
              <a:t>Αθήνα 2020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32" y="167760"/>
            <a:ext cx="1725239" cy="1711185"/>
          </a:xfrm>
          <a:prstGeom prst="rect">
            <a:avLst/>
          </a:prstGeom>
        </p:spPr>
      </p:pic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7110915" y="3457149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3" action="ppaction://hlinksldjump"/>
          </p:cNvPr>
          <p:cNvSpPr/>
          <p:nvPr/>
        </p:nvSpPr>
        <p:spPr>
          <a:xfrm>
            <a:off x="5229116" y="3717032"/>
            <a:ext cx="1696781" cy="1231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Β ΕΝΟΤΗΤΑ: </a:t>
            </a:r>
          </a:p>
          <a:p>
            <a:r>
              <a:rPr lang="el-GR" sz="1400" dirty="0"/>
              <a:t>Η ΔΥΝΑΤΟΤΗΤΑ ΣΧΕΔΙΑΣΜΟΎ ΜΕ ΕΙΚΟΝΑ ΑΝΑΦΟΡΑΣ</a:t>
            </a:r>
          </a:p>
          <a:p>
            <a:r>
              <a:rPr lang="el-GR" sz="1400" dirty="0" smtClean="0"/>
              <a:t> </a:t>
            </a:r>
          </a:p>
        </p:txBody>
      </p:sp>
      <p:sp>
        <p:nvSpPr>
          <p:cNvPr id="13" name="Ορθογώνιο 12">
            <a:hlinkClick r:id="rId4" action="ppaction://hlinksldjump"/>
          </p:cNvPr>
          <p:cNvSpPr/>
          <p:nvPr/>
        </p:nvSpPr>
        <p:spPr>
          <a:xfrm>
            <a:off x="5241922" y="5013176"/>
            <a:ext cx="169678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Γ ΕΝΟΤΗΤΑ: </a:t>
            </a:r>
          </a:p>
          <a:p>
            <a:r>
              <a:rPr lang="el-GR" sz="1400" dirty="0"/>
              <a:t>Η ΕΞΟΔΟΣ </a:t>
            </a:r>
          </a:p>
        </p:txBody>
      </p:sp>
      <p:sp>
        <p:nvSpPr>
          <p:cNvPr id="11" name="Ορθογώνιο 10">
            <a:hlinkClick r:id="rId5" action="ppaction://hlinksldjump"/>
          </p:cNvPr>
          <p:cNvSpPr/>
          <p:nvPr/>
        </p:nvSpPr>
        <p:spPr>
          <a:xfrm>
            <a:off x="5233213" y="2852936"/>
            <a:ext cx="1692684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Α ΕΝΟΤΗΤΑ: </a:t>
            </a:r>
          </a:p>
          <a:p>
            <a:r>
              <a:rPr lang="el-GR" sz="1400" dirty="0"/>
              <a:t>ΟΙ ΒΑΣΙΚΕΣ ΡΥΘΜΙΣΕΙΣ</a:t>
            </a:r>
          </a:p>
        </p:txBody>
      </p:sp>
      <p:sp>
        <p:nvSpPr>
          <p:cNvPr id="16" name="Ορθογώνιο 15">
            <a:hlinkClick r:id="rId6" action="ppaction://hlinksldjump"/>
          </p:cNvPr>
          <p:cNvSpPr/>
          <p:nvPr/>
        </p:nvSpPr>
        <p:spPr>
          <a:xfrm>
            <a:off x="5233213" y="2411596"/>
            <a:ext cx="16926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ΕΙΣΑΓΩΓΗ </a:t>
            </a:r>
          </a:p>
        </p:txBody>
      </p:sp>
    </p:spTree>
    <p:extLst>
      <p:ext uri="{BB962C8B-B14F-4D97-AF65-F5344CB8AC3E}">
        <p14:creationId xmlns:p14="http://schemas.microsoft.com/office/powerpoint/2010/main" val="423978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99592" y="95155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Μπορούμε να </a:t>
            </a:r>
            <a:r>
              <a:rPr lang="el-GR" sz="2000" b="1" dirty="0" err="1" smtClean="0"/>
              <a:t>εναλλάσουμε</a:t>
            </a:r>
            <a:r>
              <a:rPr lang="el-GR" sz="2000" b="1" dirty="0" smtClean="0"/>
              <a:t> την οπτική του μοντέλου μας σε πλέγμα και σε </a:t>
            </a:r>
            <a:r>
              <a:rPr lang="en-US" sz="2000" b="1" dirty="0" smtClean="0"/>
              <a:t> textures</a:t>
            </a:r>
            <a:r>
              <a:rPr lang="el-GR" sz="2000" b="1" dirty="0"/>
              <a:t> </a:t>
            </a:r>
            <a:r>
              <a:rPr lang="el-GR" sz="2000" b="1" dirty="0" smtClean="0"/>
              <a:t>με το αντίστοιχο εικονίδιο για να βλέπουμε από την μια μεριά την γεωμετρία και από την άλλη να ελέγχουμε παράγοντες </a:t>
            </a:r>
            <a:r>
              <a:rPr lang="el-GR" sz="2000" b="1" dirty="0" err="1" smtClean="0"/>
              <a:t>ρεαλιστικότητας</a:t>
            </a:r>
            <a:r>
              <a:rPr lang="el-GR" sz="2000" b="1" dirty="0" smtClean="0"/>
              <a:t> με την εφαρμογή των υφών του. </a:t>
            </a:r>
            <a:endParaRPr lang="el-GR" sz="1200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395536" y="59223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ΕΠΙΣΚΟΠΗΣΗ ΣΕ ΠΛΕΓΜΑ ή ΣΕ </a:t>
            </a:r>
            <a:r>
              <a:rPr lang="en-US" b="1" dirty="0" smtClean="0"/>
              <a:t>TEXTURE</a:t>
            </a:r>
            <a:r>
              <a:rPr lang="el-GR" b="1" dirty="0" smtClean="0"/>
              <a:t>; </a:t>
            </a:r>
          </a:p>
        </p:txBody>
      </p:sp>
      <p:sp>
        <p:nvSpPr>
          <p:cNvPr id="9" name="Δεξιό βέλος 8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t="17144" r="38613"/>
          <a:stretch/>
        </p:blipFill>
        <p:spPr>
          <a:xfrm>
            <a:off x="988638" y="2890542"/>
            <a:ext cx="2453951" cy="357300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6956"/>
          <a:stretch/>
        </p:blipFill>
        <p:spPr>
          <a:xfrm>
            <a:off x="3592286" y="2890542"/>
            <a:ext cx="2948473" cy="35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552" y="771973"/>
            <a:ext cx="70622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αυτό το μενού διατίθενται μια σειρά </a:t>
            </a:r>
            <a:r>
              <a:rPr lang="el-GR" dirty="0" err="1" smtClean="0"/>
              <a:t>υπομενού</a:t>
            </a:r>
            <a:r>
              <a:rPr lang="el-GR" dirty="0" smtClean="0"/>
              <a:t> που έχουν να κάνουν με τα ρούχα, τα μαλλιά, τα δόντια, τα μάτια  του μοντέλου μας.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πρόσθεση του κάθε στοιχείου γίνεται με ένα </a:t>
            </a:r>
            <a:r>
              <a:rPr lang="el-GR" dirty="0" err="1" smtClean="0"/>
              <a:t>αλό</a:t>
            </a:r>
            <a:r>
              <a:rPr lang="el-GR" dirty="0" smtClean="0"/>
              <a:t> κλικ στο εικονίδιο που αντιστοιχεί σε αυτό  </a:t>
            </a:r>
          </a:p>
          <a:p>
            <a:r>
              <a:rPr lang="el-GR" dirty="0" smtClean="0"/>
              <a:t>Πολύ σημαντικό θεωρείται η πρόσθεση μασέλας και γλώσσας στα αντίστοιχα πεδία του </a:t>
            </a:r>
            <a:r>
              <a:rPr lang="el-GR" dirty="0" err="1" smtClean="0"/>
              <a:t>υπομενού</a:t>
            </a:r>
            <a:r>
              <a:rPr lang="el-GR" dirty="0" smtClean="0"/>
              <a:t>. </a:t>
            </a:r>
            <a:endParaRPr lang="el-GR" sz="2000" b="1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376888" y="402641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ΤΟ ΜΕΝΟΥ </a:t>
            </a:r>
            <a:r>
              <a:rPr lang="en-US" b="1" dirty="0" smtClean="0"/>
              <a:t> GEOMETRIES</a:t>
            </a:r>
            <a:endParaRPr lang="el-GR" sz="2000" b="1" dirty="0" smtClean="0"/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εξιό βέλος 11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64" y="1713587"/>
            <a:ext cx="2934972" cy="373089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48" y="1713585"/>
            <a:ext cx="1151576" cy="3730897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0726"/>
            <a:ext cx="2016224" cy="26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51428" y="3068960"/>
            <a:ext cx="4968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/>
              <a:t>Εισαγωγή εικόνας αναφοράς</a:t>
            </a:r>
          </a:p>
          <a:p>
            <a:pPr>
              <a:lnSpc>
                <a:spcPct val="150000"/>
              </a:lnSpc>
            </a:pPr>
            <a:r>
              <a:rPr lang="el-GR" sz="2000" i="1" dirty="0" smtClean="0"/>
              <a:t>Σχεδιασμός με την εικόνα αναφοράς</a:t>
            </a:r>
          </a:p>
          <a:p>
            <a:pPr>
              <a:lnSpc>
                <a:spcPct val="150000"/>
              </a:lnSpc>
            </a:pPr>
            <a:endParaRPr lang="el-GR" sz="1200" dirty="0" smtClean="0"/>
          </a:p>
          <a:p>
            <a:pPr>
              <a:lnSpc>
                <a:spcPct val="150000"/>
              </a:lnSpc>
            </a:pPr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1763688" y="177281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Β ΕΝΟΤΗΤΑ: </a:t>
            </a:r>
          </a:p>
          <a:p>
            <a:r>
              <a:rPr lang="el-GR" sz="2400" dirty="0"/>
              <a:t>Η ΔΥΝΑΤΟΤΗΤΑ ΣΧΕΔΙΑΣΜΟΎ ΜΕ ΕΙΚΟΝΑ ΑΝΑΦΟΡΑΣ</a:t>
            </a:r>
          </a:p>
        </p:txBody>
      </p:sp>
      <p:sp>
        <p:nvSpPr>
          <p:cNvPr id="6" name="Κουμπί ενέργειας: Κεντρική σελίδα 5">
            <a:hlinkClick r:id="" action="ppaction://hlinkshowjump?jump=firstslide" highlightClick="1"/>
          </p:cNvPr>
          <p:cNvSpPr/>
          <p:nvPr/>
        </p:nvSpPr>
        <p:spPr>
          <a:xfrm>
            <a:off x="7179369" y="6013329"/>
            <a:ext cx="763795" cy="4363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>
            <a:hlinkClick r:id="" action="ppaction://hlinkshowjump?jump=nextslide"/>
          </p:cNvPr>
          <p:cNvSpPr/>
          <p:nvPr/>
        </p:nvSpPr>
        <p:spPr>
          <a:xfrm>
            <a:off x="7740352" y="5683844"/>
            <a:ext cx="631377" cy="62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7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43608" y="98072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Όταν ανοίγουμε </a:t>
            </a:r>
            <a:r>
              <a:rPr lang="el-GR" sz="2000" dirty="0" err="1" smtClean="0"/>
              <a:t>΄το</a:t>
            </a:r>
            <a:r>
              <a:rPr lang="el-GR" sz="2000" dirty="0" smtClean="0"/>
              <a:t> πρώτο μας</a:t>
            </a:r>
            <a:r>
              <a:rPr lang="en-US" sz="2000" dirty="0" smtClean="0"/>
              <a:t> Project </a:t>
            </a:r>
            <a:r>
              <a:rPr lang="el-GR" sz="2000" dirty="0" smtClean="0"/>
              <a:t> στο </a:t>
            </a:r>
            <a:r>
              <a:rPr lang="en-US" sz="2000" dirty="0" smtClean="0"/>
              <a:t> Make Human, </a:t>
            </a:r>
            <a:r>
              <a:rPr lang="el-GR" sz="2000" dirty="0" smtClean="0"/>
              <a:t>δημιουργείται αυτόματα στο πεδίο  "</a:t>
            </a:r>
            <a:r>
              <a:rPr lang="el-GR" sz="2000" dirty="0" err="1" smtClean="0"/>
              <a:t>Εγγραφα</a:t>
            </a:r>
            <a:r>
              <a:rPr lang="el-GR" sz="2000" dirty="0" smtClean="0"/>
              <a:t>" ένας φάκελος με την ονομασία </a:t>
            </a:r>
            <a:r>
              <a:rPr lang="en-US" sz="2000" dirty="0" smtClean="0"/>
              <a:t> Make </a:t>
            </a:r>
            <a:r>
              <a:rPr lang="en-US" sz="2000" dirty="0" err="1" smtClean="0"/>
              <a:t>Huma</a:t>
            </a:r>
            <a:r>
              <a:rPr lang="el-GR" sz="2000" dirty="0" smtClean="0"/>
              <a:t>. Αυτός ο φάκελος είναι ανεξάρτητος και διαφορετικός από τον φάκελο που έχουμε κάνει </a:t>
            </a:r>
            <a:r>
              <a:rPr lang="en-US" sz="2000" dirty="0" smtClean="0"/>
              <a:t> download</a:t>
            </a:r>
            <a:r>
              <a:rPr lang="el-GR" sz="2000" dirty="0" smtClean="0"/>
              <a:t> για να κατεβάσουμε το λογισμικό. </a:t>
            </a:r>
          </a:p>
          <a:p>
            <a:r>
              <a:rPr lang="el-GR" sz="2000" dirty="0" smtClean="0"/>
              <a:t>Σε αυτό τον φάκελο υπάρχει ένας </a:t>
            </a:r>
            <a:r>
              <a:rPr lang="el-GR" sz="2000" dirty="0" err="1" smtClean="0"/>
              <a:t>υποφάκελος</a:t>
            </a:r>
            <a:r>
              <a:rPr lang="el-GR" sz="2000" dirty="0" smtClean="0"/>
              <a:t> με την ονομασία  </a:t>
            </a:r>
            <a:r>
              <a:rPr lang="en-US" sz="2000" dirty="0" smtClean="0"/>
              <a:t>V1 </a:t>
            </a:r>
            <a:r>
              <a:rPr lang="el-GR" sz="2000" dirty="0" smtClean="0"/>
              <a:t> και μέσα σε αυτόν ένας άλλος με την ονομασία </a:t>
            </a:r>
            <a:r>
              <a:rPr lang="en-US" sz="2000" dirty="0" smtClean="0"/>
              <a:t>Background. </a:t>
            </a:r>
            <a:r>
              <a:rPr lang="el-GR" sz="2000" dirty="0" smtClean="0"/>
              <a:t> Σε αυτό τον φάκελο βάζουμε την εικόνα ή τις εικόνες αναφοράς που θέλουμε να αξιοποιήσουμε στον σχεδιασμό μας.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8848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Εισαγωγή εικόνας αναφοράς</a:t>
            </a:r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εξιό βέλος 11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" y="4122682"/>
            <a:ext cx="3916879" cy="114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18" y="4060004"/>
            <a:ext cx="3245754" cy="1211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13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26772" y="90872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Στο μενού </a:t>
            </a:r>
            <a:r>
              <a:rPr lang="en-US" sz="2000" dirty="0" smtClean="0"/>
              <a:t>Settings </a:t>
            </a:r>
            <a:r>
              <a:rPr lang="el-GR" sz="2000" dirty="0" smtClean="0"/>
              <a:t> επιλέγω την επιλογή </a:t>
            </a:r>
            <a:r>
              <a:rPr lang="en-US" sz="2000" dirty="0" smtClean="0"/>
              <a:t> Background </a:t>
            </a:r>
            <a:r>
              <a:rPr lang="el-GR" sz="2000" dirty="0" smtClean="0"/>
              <a:t> στο αντίστοιχό </a:t>
            </a:r>
            <a:r>
              <a:rPr lang="el-GR" sz="2000" dirty="0" err="1" smtClean="0"/>
              <a:t>υπομενού</a:t>
            </a:r>
            <a:r>
              <a:rPr lang="el-GR" sz="2000" dirty="0" smtClean="0"/>
              <a:t>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8848" y="332656"/>
            <a:ext cx="691276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Σχεδιασμός με την εικόνα αναφοράς</a:t>
            </a:r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εξιό βέλος 11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79" y="1700808"/>
            <a:ext cx="4757606" cy="3318035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276998" y="513552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 smtClean="0"/>
              <a:t>Στιςε</a:t>
            </a:r>
            <a:r>
              <a:rPr lang="el-GR" sz="2000" dirty="0" smtClean="0"/>
              <a:t> διαθέσιμες επιλογές επιλέγω σε ποια όψη του μοντέλου μου θα είναι εμφανής η εικόνα αναφοράς καθώς επίσης και αν θα </a:t>
            </a:r>
          </a:p>
          <a:p>
            <a:pPr marL="719138" indent="-177800">
              <a:buFont typeface="Arial" pitchFamily="34" charset="0"/>
              <a:buChar char="•"/>
            </a:pPr>
            <a:r>
              <a:rPr lang="el-GR" sz="2000" dirty="0" smtClean="0"/>
              <a:t>εμφανίζεται </a:t>
            </a:r>
            <a:r>
              <a:rPr lang="el-GR" sz="2000" dirty="0" err="1" smtClean="0"/>
              <a:t>μπρόστα</a:t>
            </a:r>
            <a:r>
              <a:rPr lang="el-GR" sz="2000" dirty="0" smtClean="0"/>
              <a:t> από το μοντέλο (</a:t>
            </a:r>
            <a:r>
              <a:rPr lang="en-US" sz="2000" dirty="0" smtClean="0"/>
              <a:t>Show in Foreground)</a:t>
            </a:r>
          </a:p>
          <a:p>
            <a:pPr marL="719138" indent="-177800">
              <a:buFont typeface="Arial" pitchFamily="34" charset="0"/>
              <a:buChar char="•"/>
            </a:pPr>
            <a:r>
              <a:rPr lang="el-GR" sz="2000" dirty="0" smtClean="0"/>
              <a:t>έχουμε δυνατότητα αλλαγής μεγέθους και θέσης της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03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43608" y="980728"/>
            <a:ext cx="698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Όταν κάνουμε τικ στην δυνατότητα αλλαγής θέσης και μεγέθους της εικόνας αναφοράς τότε έχουμε τις παρακάτω δυνατότητες.</a:t>
            </a:r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με δεξί </a:t>
            </a:r>
            <a:r>
              <a:rPr lang="el-GR" sz="2000" dirty="0" err="1" smtClean="0"/>
              <a:t>κλίκ</a:t>
            </a:r>
            <a:r>
              <a:rPr lang="el-GR" sz="2000" dirty="0" smtClean="0"/>
              <a:t> αλλάζουμε το μέγεθος </a:t>
            </a:r>
            <a:r>
              <a:rPr lang="el-GR" sz="2000" dirty="0" err="1" smtClean="0"/>
              <a:t>τςη</a:t>
            </a:r>
            <a:r>
              <a:rPr lang="el-GR" sz="2000" dirty="0" smtClean="0"/>
              <a:t> εικόνας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με αριστερό κλικ αλλάζουμε την θέση της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8848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Εισαγωγή εικόνας αναφοράς</a:t>
            </a:r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εξιό βέλος 11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51052"/>
            <a:ext cx="5643594" cy="3322164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6336"/>
            <a:ext cx="3106935" cy="16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43608" y="98072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πώς θα αξιοποιήσουμε το </a:t>
            </a:r>
            <a:r>
              <a:rPr lang="en-US" sz="2000" dirty="0" smtClean="0"/>
              <a:t> reference </a:t>
            </a:r>
            <a:r>
              <a:rPr lang="el-GR" sz="2000" dirty="0" smtClean="0"/>
              <a:t> </a:t>
            </a:r>
            <a:r>
              <a:rPr lang="el-GR" sz="2000" dirty="0" err="1" smtClean="0"/>
              <a:t>έιναι</a:t>
            </a:r>
            <a:r>
              <a:rPr lang="el-GR" sz="2000" dirty="0" smtClean="0"/>
              <a:t> προσωπική </a:t>
            </a:r>
            <a:r>
              <a:rPr lang="el-GR" sz="2000" dirty="0" err="1" smtClean="0"/>
              <a:t>επίλογή</a:t>
            </a:r>
            <a:r>
              <a:rPr lang="el-GR" sz="2000" dirty="0" smtClean="0"/>
              <a:t> του κάθε </a:t>
            </a:r>
            <a:r>
              <a:rPr lang="el-GR" sz="2000" dirty="0" err="1" smtClean="0"/>
              <a:t>σχεδιθαστή</a:t>
            </a:r>
            <a:r>
              <a:rPr lang="el-GR" sz="2000" dirty="0" smtClean="0"/>
              <a:t>. </a:t>
            </a:r>
          </a:p>
          <a:p>
            <a:endParaRPr lang="el-GR" sz="2000" dirty="0" smtClean="0"/>
          </a:p>
          <a:p>
            <a:r>
              <a:rPr lang="el-GR" sz="2000" dirty="0" smtClean="0"/>
              <a:t>Ωστόσο μια καλή πρακτική είναι να την τοποθετούμε μπροστά από το μοντέλο μας σε 50% </a:t>
            </a:r>
            <a:r>
              <a:rPr lang="en-US" sz="2000" dirty="0" smtClean="0"/>
              <a:t>opacity</a:t>
            </a:r>
            <a:r>
              <a:rPr lang="el-GR" sz="2000" dirty="0" smtClean="0"/>
              <a:t> και με τέτοιο τρόπο ώστε να συμπίπτουν τα μάτια, ως βάση αναφοράς.</a:t>
            </a:r>
          </a:p>
          <a:p>
            <a:endParaRPr lang="el-GR" sz="2000" dirty="0" smtClean="0"/>
          </a:p>
          <a:p>
            <a:r>
              <a:rPr lang="el-GR" sz="2000" dirty="0" smtClean="0"/>
              <a:t>Επίσης προτείνεται να έχουμε μια εικόνα αναφοράς για τουλάχιστον τις δύο βασικές όψεις, </a:t>
            </a:r>
            <a:r>
              <a:rPr lang="el-GR" sz="2000" dirty="0" err="1" smtClean="0"/>
              <a:t>προφιλ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ανφας</a:t>
            </a:r>
            <a:r>
              <a:rPr lang="el-GR" sz="2000" dirty="0" smtClean="0"/>
              <a:t> του μοντέλου μας.</a:t>
            </a:r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8848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ΠΡΟΤΑΣΕΙΣ-ΚΑΛΕΣ ΠΡΑΚΤΙΚΕΣ</a:t>
            </a:r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εξιό βέλος 11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63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51428" y="306896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1200" dirty="0" smtClean="0"/>
          </a:p>
          <a:p>
            <a:pPr>
              <a:lnSpc>
                <a:spcPct val="150000"/>
              </a:lnSpc>
            </a:pPr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1763688" y="177281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Γ ΕΝΟΤΗΤΑ: </a:t>
            </a:r>
          </a:p>
          <a:p>
            <a:r>
              <a:rPr lang="el-GR" sz="2400" dirty="0" smtClean="0"/>
              <a:t>ΕΞΟΔΟΣ </a:t>
            </a:r>
            <a:r>
              <a:rPr lang="en-US" sz="2400" dirty="0" smtClean="0"/>
              <a:t> EXPORT</a:t>
            </a:r>
            <a:endParaRPr lang="el-GR" sz="2400" dirty="0"/>
          </a:p>
        </p:txBody>
      </p:sp>
      <p:sp>
        <p:nvSpPr>
          <p:cNvPr id="6" name="Κουμπί ενέργειας: Κεντρική σελίδα 5">
            <a:hlinkClick r:id="" action="ppaction://hlinkshowjump?jump=firstslide" highlightClick="1"/>
          </p:cNvPr>
          <p:cNvSpPr/>
          <p:nvPr/>
        </p:nvSpPr>
        <p:spPr>
          <a:xfrm>
            <a:off x="7179369" y="6013329"/>
            <a:ext cx="763795" cy="4363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>
            <a:hlinkClick r:id="" action="ppaction://hlinkshowjump?jump=nextslide"/>
          </p:cNvPr>
          <p:cNvSpPr/>
          <p:nvPr/>
        </p:nvSpPr>
        <p:spPr>
          <a:xfrm>
            <a:off x="7740352" y="5683844"/>
            <a:ext cx="631377" cy="62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64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43608" y="692696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Στην επιλογή </a:t>
            </a:r>
            <a:r>
              <a:rPr lang="en-US" sz="2000" dirty="0" smtClean="0"/>
              <a:t> Files - Export </a:t>
            </a:r>
            <a:r>
              <a:rPr lang="el-GR" sz="2000" dirty="0" smtClean="0"/>
              <a:t>επιλέγουμε τον τύπο αρχείου του μοντέλου μας από μια σειρά τύπους που μπορεί να ανοίξουν σε οποιοδήποτε λογισμικό τρισδιάστατης σχεδίασης στην συνέχεια.</a:t>
            </a:r>
          </a:p>
          <a:p>
            <a:endParaRPr lang="el-GR" sz="2000" dirty="0"/>
          </a:p>
          <a:p>
            <a:r>
              <a:rPr lang="el-GR" sz="2000" dirty="0" smtClean="0"/>
              <a:t>Προτείνεται ο τύπος </a:t>
            </a:r>
            <a:r>
              <a:rPr lang="en-US" sz="2000" dirty="0" smtClean="0"/>
              <a:t> </a:t>
            </a:r>
            <a:r>
              <a:rPr lang="en-US" sz="2000" dirty="0" err="1" smtClean="0"/>
              <a:t>obj</a:t>
            </a:r>
            <a:r>
              <a:rPr lang="en-US" sz="2000" dirty="0" smtClean="0"/>
              <a:t> </a:t>
            </a:r>
            <a:r>
              <a:rPr lang="el-GR" sz="2000" dirty="0" smtClean="0"/>
              <a:t> ως ένας από τους πιο διαδεδομένους και εύχρηστος τύπος αρχείων.</a:t>
            </a:r>
          </a:p>
          <a:p>
            <a:r>
              <a:rPr lang="el-GR" sz="2000" dirty="0" smtClean="0"/>
              <a:t>Όταν δώσουμε όνομα και πατήσουμε </a:t>
            </a:r>
            <a:r>
              <a:rPr lang="en-US" sz="2000" dirty="0" smtClean="0"/>
              <a:t>Export</a:t>
            </a:r>
            <a:r>
              <a:rPr lang="el-GR" sz="2000" dirty="0" smtClean="0"/>
              <a:t>, το αρχείο μας </a:t>
            </a:r>
            <a:r>
              <a:rPr lang="el-GR" sz="2000" dirty="0" err="1" smtClean="0"/>
              <a:t>αποθηκευεταί</a:t>
            </a:r>
            <a:r>
              <a:rPr lang="el-GR" sz="2000" dirty="0" smtClean="0"/>
              <a:t> αυτόματα στον φάκελο </a:t>
            </a:r>
            <a:r>
              <a:rPr lang="en-US" sz="2000" dirty="0" smtClean="0"/>
              <a:t> Exports </a:t>
            </a:r>
            <a:r>
              <a:rPr lang="el-GR" sz="2000" dirty="0" smtClean="0"/>
              <a:t> που, όπως και ο φάκελος </a:t>
            </a:r>
            <a:r>
              <a:rPr lang="en-US" sz="2000" dirty="0" smtClean="0"/>
              <a:t>Background, </a:t>
            </a:r>
            <a:r>
              <a:rPr lang="el-GR" sz="2000" dirty="0" smtClean="0"/>
              <a:t> βρίσκεται </a:t>
            </a:r>
            <a:r>
              <a:rPr lang="el-GR" sz="2000" dirty="0"/>
              <a:t>στο φάκελο </a:t>
            </a:r>
            <a:r>
              <a:rPr lang="en-US" sz="2000" dirty="0"/>
              <a:t> Make Human </a:t>
            </a:r>
            <a:endParaRPr lang="el-GR" sz="2000" dirty="0"/>
          </a:p>
          <a:p>
            <a:r>
              <a:rPr lang="el-GR" sz="2000" dirty="0" smtClean="0"/>
              <a:t>στα έγγραφα.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8848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ΕΞΟΔΟΣ </a:t>
            </a:r>
            <a:r>
              <a:rPr lang="en-US" b="1" dirty="0" smtClean="0"/>
              <a:t>EXPORT </a:t>
            </a:r>
            <a:endParaRPr lang="el-GR" b="1" dirty="0" smtClean="0"/>
          </a:p>
        </p:txBody>
      </p:sp>
      <p:sp>
        <p:nvSpPr>
          <p:cNvPr id="10" name="Δεξιό βέλος 9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Κεντρική σελίδα 10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90" y="3514648"/>
            <a:ext cx="2377373" cy="32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99592" y="908720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δημιουργία τρισδιάστατων μοντέλων είναι πολύ κομβική διαδικασία στον τρισδιάστατο σχεδιασμό.</a:t>
            </a:r>
          </a:p>
          <a:p>
            <a:r>
              <a:rPr lang="el-GR" dirty="0" smtClean="0"/>
              <a:t>Αρκετά εξειδικευμένα λογισμικά έχουν δημιουργηθεί με αρκετές δυνατότητες, όχι μόνο μοντελοποίησης αλλά και ενσωμάτωσης σκελετού. </a:t>
            </a:r>
          </a:p>
          <a:p>
            <a:r>
              <a:rPr lang="el-GR" dirty="0" smtClean="0"/>
              <a:t>Σε αυτή την ενότητα θα εξετάσουμε την δημιουργία ανθρώπινου μοντέλου στο </a:t>
            </a:r>
            <a:r>
              <a:rPr lang="en-US" dirty="0" smtClean="0"/>
              <a:t>Make Human</a:t>
            </a:r>
            <a:r>
              <a:rPr lang="el-GR" dirty="0" smtClean="0"/>
              <a:t>, ένα πρόγραμμα ανοικτού κώδικα και δωρεάν.</a:t>
            </a:r>
          </a:p>
          <a:p>
            <a:r>
              <a:rPr lang="el-GR" dirty="0" smtClean="0"/>
              <a:t>Η ιστοσελίδα που κατεβάζουμε το </a:t>
            </a:r>
            <a:r>
              <a:rPr lang="en-US" dirty="0" smtClean="0"/>
              <a:t>Make Human </a:t>
            </a:r>
            <a:r>
              <a:rPr lang="el-GR" dirty="0" smtClean="0"/>
              <a:t> είναι η:  </a:t>
            </a:r>
            <a:r>
              <a:rPr lang="en-US" dirty="0"/>
              <a:t>http://www.makehumancommunity.org/</a:t>
            </a:r>
            <a:endParaRPr lang="el-GR" dirty="0" smtClean="0"/>
          </a:p>
          <a:p>
            <a:r>
              <a:rPr lang="el-GR" dirty="0" smtClean="0"/>
              <a:t>και έχουμε την δυνατότητα να το κατεβάσουμε σε έκδοση </a:t>
            </a:r>
            <a:r>
              <a:rPr lang="en-US" dirty="0"/>
              <a:t>	</a:t>
            </a:r>
            <a:r>
              <a:rPr lang="en-US" dirty="0" smtClean="0"/>
              <a:t>Windows</a:t>
            </a:r>
            <a:r>
              <a:rPr lang="el-GR" dirty="0" smtClean="0"/>
              <a:t>και </a:t>
            </a:r>
            <a:r>
              <a:rPr lang="en-US" dirty="0" smtClean="0"/>
              <a:t>Mac </a:t>
            </a:r>
            <a:r>
              <a:rPr lang="el-GR" dirty="0" smtClean="0"/>
              <a:t>επιλέγοντας το </a:t>
            </a:r>
            <a:r>
              <a:rPr lang="en-US" dirty="0" smtClean="0"/>
              <a:t> Download</a:t>
            </a:r>
            <a:r>
              <a:rPr lang="el-GR" dirty="0" smtClean="0"/>
              <a:t> στο βασικό μενού.</a:t>
            </a:r>
            <a:endParaRPr lang="en-US" dirty="0" smtClean="0"/>
          </a:p>
          <a:p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899592" y="47667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ΕΙΣΑΓΩΓΗ </a:t>
            </a:r>
          </a:p>
        </p:txBody>
      </p:sp>
      <p:sp>
        <p:nvSpPr>
          <p:cNvPr id="5" name="Ορθογώνιο 4">
            <a:hlinkClick r:id="rId2" action="ppaction://hlinksldjump"/>
          </p:cNvPr>
          <p:cNvSpPr/>
          <p:nvPr/>
        </p:nvSpPr>
        <p:spPr>
          <a:xfrm>
            <a:off x="6406688" y="1052736"/>
            <a:ext cx="223527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Α ΕΝΟΤΗΤΑ: </a:t>
            </a:r>
          </a:p>
          <a:p>
            <a:r>
              <a:rPr lang="el-GR" sz="1400" dirty="0" smtClean="0"/>
              <a:t>ΟΙ ΒΑΣΙΚΕΣ ΡΥΘΜΙΣΕΙΣ</a:t>
            </a:r>
          </a:p>
        </p:txBody>
      </p:sp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6407595" y="1916832"/>
            <a:ext cx="223527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Β ΕΝΟΤΗΤΑ: </a:t>
            </a:r>
          </a:p>
          <a:p>
            <a:r>
              <a:rPr lang="el-GR" sz="1400" dirty="0" smtClean="0"/>
              <a:t>Η ΔΥΝΑΤΟΤΗΤΑ ΣΧΕΔΙΑΣΜΟΎ ΜΕ ΕΙΚΟΝΑ ΑΝΑΦΟΡΑΣ</a:t>
            </a:r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6406687" y="3284984"/>
            <a:ext cx="22352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Γ ΕΝΟΤΗΤΑ: </a:t>
            </a:r>
          </a:p>
          <a:p>
            <a:r>
              <a:rPr lang="el-GR" sz="1400" dirty="0" smtClean="0"/>
              <a:t>Η ΕΞΟΔΟΣ </a:t>
            </a:r>
            <a:endParaRPr lang="el-GR" sz="1400" dirty="0"/>
          </a:p>
        </p:txBody>
      </p:sp>
      <p:sp>
        <p:nvSpPr>
          <p:cNvPr id="18" name="Κουμπί ενέργειας: Κεντρική σελίδα 17">
            <a:hlinkClick r:id="" action="ppaction://hlinkshowjump?jump=firstslide" highlightClick="1"/>
          </p:cNvPr>
          <p:cNvSpPr/>
          <p:nvPr/>
        </p:nvSpPr>
        <p:spPr>
          <a:xfrm>
            <a:off x="7179369" y="6013329"/>
            <a:ext cx="763795" cy="4363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87522"/>
            <a:ext cx="4224948" cy="17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63688" y="2924944"/>
            <a:ext cx="4968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/>
              <a:t>Βασικοί χειρισμοί </a:t>
            </a:r>
          </a:p>
          <a:p>
            <a:pPr>
              <a:lnSpc>
                <a:spcPct val="150000"/>
              </a:lnSpc>
            </a:pPr>
            <a:r>
              <a:rPr lang="el-GR" sz="2000" i="1" dirty="0" smtClean="0"/>
              <a:t>Οπτική γωνία επισκόπησης του μοντέλου   </a:t>
            </a:r>
          </a:p>
          <a:p>
            <a:pPr>
              <a:lnSpc>
                <a:spcPct val="150000"/>
              </a:lnSpc>
            </a:pPr>
            <a:endParaRPr lang="el-GR" sz="1200" dirty="0" smtClean="0"/>
          </a:p>
          <a:p>
            <a:pPr>
              <a:lnSpc>
                <a:spcPct val="150000"/>
              </a:lnSpc>
            </a:pPr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1763688" y="177281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Α ΕΝΟΤΗΤΑ: </a:t>
            </a:r>
          </a:p>
          <a:p>
            <a:r>
              <a:rPr lang="el-GR" sz="2400" dirty="0"/>
              <a:t>ΟΙ ΒΑΣΙΚΕΣ ΡΥΘΜΙΣΕΙΣ</a:t>
            </a:r>
          </a:p>
        </p:txBody>
      </p:sp>
      <p:sp>
        <p:nvSpPr>
          <p:cNvPr id="12" name="Κουμπί ενέργειας: Κεντρική σελίδα 11">
            <a:hlinkClick r:id="" action="ppaction://hlinkshowjump?jump=firstslide" highlightClick="1"/>
          </p:cNvPr>
          <p:cNvSpPr/>
          <p:nvPr/>
        </p:nvSpPr>
        <p:spPr>
          <a:xfrm>
            <a:off x="7179369" y="6013329"/>
            <a:ext cx="763795" cy="4363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>
            <a:hlinkClick r:id="" action="ppaction://hlinkshowjump?jump=nextslide"/>
          </p:cNvPr>
          <p:cNvSpPr/>
          <p:nvPr/>
        </p:nvSpPr>
        <p:spPr>
          <a:xfrm>
            <a:off x="7685415" y="5700591"/>
            <a:ext cx="631377" cy="62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3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279436" y="980728"/>
            <a:ext cx="57606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Α</a:t>
            </a:r>
            <a:r>
              <a:rPr lang="el-GR" sz="2000" b="1" dirty="0"/>
              <a:t>. </a:t>
            </a:r>
            <a:r>
              <a:rPr lang="el-GR" sz="2000" b="1" dirty="0" smtClean="0"/>
              <a:t>Βασικοί χειρισμοί</a:t>
            </a:r>
          </a:p>
          <a:p>
            <a:r>
              <a:rPr lang="el-GR" sz="2000" dirty="0" err="1" smtClean="0"/>
              <a:t>Ξεζιπάρουμε</a:t>
            </a:r>
            <a:r>
              <a:rPr lang="el-GR" sz="2000" dirty="0" smtClean="0"/>
              <a:t> τον φάκελο που έχουμε κατεβάσει και πατάμε το εικονίδιο </a:t>
            </a:r>
            <a:r>
              <a:rPr lang="en-US" sz="2000" dirty="0" err="1" smtClean="0"/>
              <a:t>makehuman</a:t>
            </a:r>
            <a:r>
              <a:rPr lang="el-GR" sz="2000" dirty="0"/>
              <a:t> </a:t>
            </a:r>
            <a:r>
              <a:rPr lang="el-GR" sz="2000" dirty="0" smtClean="0"/>
              <a:t>με το ακρωνύμιο</a:t>
            </a:r>
            <a:r>
              <a:rPr lang="en-US" sz="2000" dirty="0" smtClean="0"/>
              <a:t> exe (</a:t>
            </a:r>
            <a:r>
              <a:rPr lang="el-GR" sz="2000" dirty="0" smtClean="0"/>
              <a:t>εφαρμογή)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l-GR" sz="2000" dirty="0" smtClean="0"/>
              <a:t> Όταν ανοίξουμε το πρόγραμμα εμφανίζεται ένα μοντέλο με προεπιλεγμένες ρυθμίσεις τις οποίες καλούμαστε να μεταβάλουμε με τις επιλογές που μας δίνονται.</a:t>
            </a:r>
          </a:p>
          <a:p>
            <a:r>
              <a:rPr lang="el-GR" sz="2000" dirty="0" smtClean="0"/>
              <a:t>Οι βασικοί χειρισμοί της τρισδιάστατης οπτικής του είναι οι παρακάτω: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Με αριστερό κλικ το περιστρέφουμε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Με δεξί κλικ κάνουμε </a:t>
            </a:r>
            <a:r>
              <a:rPr lang="en-US" sz="2000" dirty="0" smtClean="0"/>
              <a:t>zoom in </a:t>
            </a:r>
            <a:r>
              <a:rPr lang="el-GR" sz="2000" dirty="0" smtClean="0"/>
              <a:t>και </a:t>
            </a:r>
            <a:r>
              <a:rPr lang="en-US" sz="2000" dirty="0" smtClean="0"/>
              <a:t>zoom out</a:t>
            </a:r>
            <a:r>
              <a:rPr lang="el-GR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Με πάτημα του </a:t>
            </a:r>
            <a:r>
              <a:rPr lang="el-GR" sz="2000" dirty="0" err="1" smtClean="0"/>
              <a:t>ρολ</a:t>
            </a:r>
            <a:r>
              <a:rPr lang="el-GR" sz="2000" dirty="0" smtClean="0"/>
              <a:t> το μετακινούμε οριζόντια και κάθετα</a:t>
            </a:r>
            <a:endParaRPr lang="el-GR" sz="1200" dirty="0" smtClean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9" name="Δεξιό βέλος 8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4" y="2305733"/>
            <a:ext cx="5865462" cy="3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15616" y="540323"/>
            <a:ext cx="561662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1200" i="1" dirty="0"/>
          </a:p>
          <a:p>
            <a:r>
              <a:rPr lang="el-GR" sz="2000" b="1" dirty="0"/>
              <a:t>Β</a:t>
            </a:r>
            <a:r>
              <a:rPr lang="el-GR" sz="2000" dirty="0" smtClean="0"/>
              <a:t>. </a:t>
            </a:r>
            <a:r>
              <a:rPr lang="el-GR" sz="2000" i="1" dirty="0"/>
              <a:t>Οπτική γωνία επισκόπησης του μοντέλου   </a:t>
            </a:r>
          </a:p>
          <a:p>
            <a:endParaRPr lang="el-GR" sz="2000" b="1" dirty="0" smtClean="0"/>
          </a:p>
          <a:p>
            <a:r>
              <a:rPr lang="el-GR" sz="2000" dirty="0" smtClean="0"/>
              <a:t>Από τα εικονίδια </a:t>
            </a:r>
          </a:p>
          <a:p>
            <a:r>
              <a:rPr lang="el-GR" sz="2000" dirty="0" smtClean="0"/>
              <a:t>΄</a:t>
            </a:r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στο κεντρικό μενού μπορούμε να δούμε το μοντέλο μας σε γωνία </a:t>
            </a:r>
            <a:r>
              <a:rPr lang="el-GR" sz="2000" dirty="0" err="1" smtClean="0"/>
              <a:t>παό</a:t>
            </a:r>
            <a:r>
              <a:rPr lang="el-GR" sz="2000" dirty="0" smtClean="0"/>
              <a:t> μπροστά-πλάγια-επάνω και κάτω σε οπτική γωνία δύο διαστάσεων. </a:t>
            </a:r>
          </a:p>
          <a:p>
            <a:endParaRPr lang="el-GR" sz="2000" dirty="0"/>
          </a:p>
          <a:p>
            <a:r>
              <a:rPr lang="el-GR" sz="2000" dirty="0" smtClean="0"/>
              <a:t>Επίσης με το εικονίδιο </a:t>
            </a:r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επιλεγούμε να δούμε το μοντέλο μόνο με το πλέγμα ή με τα διαθέσιμα </a:t>
            </a:r>
            <a:r>
              <a:rPr lang="en-US" sz="2000" dirty="0" smtClean="0"/>
              <a:t>material</a:t>
            </a:r>
            <a:r>
              <a:rPr lang="el-GR" sz="2000" dirty="0" smtClean="0"/>
              <a:t> και </a:t>
            </a:r>
            <a:r>
              <a:rPr lang="en-US" sz="2000" dirty="0" smtClean="0"/>
              <a:t>textures</a:t>
            </a:r>
            <a:endParaRPr lang="el-GR" sz="2000" dirty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lnSpc>
                <a:spcPct val="150000"/>
              </a:lnSpc>
            </a:pPr>
            <a:endParaRPr lang="el-GR" sz="1600" dirty="0" smtClean="0"/>
          </a:p>
          <a:p>
            <a:pPr>
              <a:lnSpc>
                <a:spcPct val="150000"/>
              </a:lnSpc>
            </a:pPr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9" name="Δεξιό βέλος 8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988840"/>
            <a:ext cx="6484069" cy="11521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104"/>
            <a:ext cx="982588" cy="10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259632" y="404664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Γ</a:t>
            </a:r>
            <a:r>
              <a:rPr lang="el-GR" sz="2000" dirty="0" smtClean="0"/>
              <a:t>. ΗΟΙ ΕΠΙΛΟΓΕΣ ΣΤΟ </a:t>
            </a:r>
            <a:r>
              <a:rPr lang="en-US" sz="2000" dirty="0" smtClean="0"/>
              <a:t>MENU </a:t>
            </a:r>
            <a:r>
              <a:rPr lang="en-US" sz="2000" b="1" dirty="0" smtClean="0"/>
              <a:t>MODELING </a:t>
            </a:r>
            <a:endParaRPr lang="el-GR" sz="2000" b="1" dirty="0" smtClean="0"/>
          </a:p>
          <a:p>
            <a:pPr>
              <a:lnSpc>
                <a:spcPct val="150000"/>
              </a:lnSpc>
            </a:pPr>
            <a:endParaRPr lang="el-GR" sz="1200" dirty="0"/>
          </a:p>
          <a:p>
            <a:pPr>
              <a:lnSpc>
                <a:spcPct val="150000"/>
              </a:lnSpc>
            </a:pPr>
            <a:endParaRPr lang="el-GR" sz="1200" b="1" dirty="0" smtClean="0"/>
          </a:p>
        </p:txBody>
      </p:sp>
      <p:sp>
        <p:nvSpPr>
          <p:cNvPr id="9" name="Δεξιό βέλος 8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9"/>
          <a:stretch/>
        </p:blipFill>
        <p:spPr>
          <a:xfrm>
            <a:off x="107504" y="940909"/>
            <a:ext cx="8474840" cy="83572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155605" y="1844824"/>
            <a:ext cx="6378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επιλογή </a:t>
            </a:r>
            <a:r>
              <a:rPr lang="en-US" dirty="0" smtClean="0"/>
              <a:t> Modeling </a:t>
            </a:r>
            <a:r>
              <a:rPr lang="el-GR" dirty="0" smtClean="0"/>
              <a:t> του </a:t>
            </a:r>
            <a:r>
              <a:rPr lang="el-GR" dirty="0" err="1" smtClean="0"/>
              <a:t>κεςντρικού</a:t>
            </a:r>
            <a:r>
              <a:rPr lang="el-GR" dirty="0" smtClean="0"/>
              <a:t> μενού, αντιστοιχούν μια σειρά </a:t>
            </a:r>
            <a:r>
              <a:rPr lang="el-GR" dirty="0" err="1" smtClean="0"/>
              <a:t>υποεπιλογές</a:t>
            </a:r>
            <a:r>
              <a:rPr lang="el-GR" dirty="0" smtClean="0"/>
              <a:t>  που αντιστοιχούν σε όλα τα μέρη του σώματος και μας δίνουν αρκετές δυνατότητες διαμόρφωσης τους, καθώς σε κάθε μία από αυτές ανοίγουν </a:t>
            </a:r>
            <a:r>
              <a:rPr lang="el-GR" dirty="0" err="1" smtClean="0"/>
              <a:t>υπομενού</a:t>
            </a:r>
            <a:r>
              <a:rPr lang="el-GR" dirty="0" smtClean="0"/>
              <a:t> με συγκριμένες εξειδικευμένες επιλογές.</a:t>
            </a:r>
          </a:p>
          <a:p>
            <a:r>
              <a:rPr lang="el-GR" dirty="0" smtClean="0"/>
              <a:t>Θα δούμε στην συνέχεια αναλυτικά ορισμένες από αυτές.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4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33" tIns="46667" rIns="93333" bIns="46667" anchor="ctr"/>
          <a:lstStyle/>
          <a:p>
            <a:endParaRPr lang="el-GR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21094" y="5054360"/>
            <a:ext cx="5907366" cy="9252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33" tIns="46667" rIns="93333" bIns="46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 smtClean="0"/>
              <a:t>Σε αυτή την επιλογή εμφανίζεται ένα μενού όπου διαμορφώνουμε το φύλλο, την ηλικία και το βασικό μέγεθος του μοντέλου μας. </a:t>
            </a:r>
            <a:endParaRPr lang="el-GR" dirty="0"/>
          </a:p>
        </p:txBody>
      </p:sp>
      <p:sp>
        <p:nvSpPr>
          <p:cNvPr id="32802" name="44 - Ορθογώνιο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1094" y="33131"/>
            <a:ext cx="882716" cy="45482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Main 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1" name="Δεξιό βέλος 10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ουμπί ενέργειας: Κεντρική σελίδα 11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4"/>
          <a:stretch/>
        </p:blipFill>
        <p:spPr>
          <a:xfrm>
            <a:off x="251520" y="1024744"/>
            <a:ext cx="1987827" cy="37033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88" y="1024744"/>
            <a:ext cx="3006003" cy="370332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88" y="1024744"/>
            <a:ext cx="2741684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33" tIns="46667" rIns="93333" bIns="46667" anchor="ctr"/>
          <a:lstStyle/>
          <a:p>
            <a:endParaRPr lang="el-GR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21094" y="4730238"/>
            <a:ext cx="8527370" cy="120224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33" tIns="46667" rIns="93333" bIns="46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 smtClean="0"/>
              <a:t>Σε αυτές τις επιλογές που έχουν να κάνουν με το σώμα, εμφανίζεται αριστερά στην οθόνη ένα μενού με εικονίδια για λεπτομέρειες του τμημάτων του </a:t>
            </a:r>
            <a:r>
              <a:rPr lang="el-GR" dirty="0" err="1" smtClean="0"/>
              <a:t>σωματος</a:t>
            </a:r>
            <a:r>
              <a:rPr lang="el-GR" dirty="0" smtClean="0"/>
              <a:t> και ένας πίνακας δεξιά στην οθόνη με τα </a:t>
            </a:r>
            <a:r>
              <a:rPr lang="el-GR" dirty="0" err="1" smtClean="0"/>
              <a:t>διαθ΄λεσιμα</a:t>
            </a:r>
            <a:r>
              <a:rPr lang="el-GR" dirty="0" smtClean="0"/>
              <a:t> προς επεξεργασία τμήματα του σώματος.</a:t>
            </a:r>
            <a:endParaRPr lang="el-GR" dirty="0"/>
          </a:p>
        </p:txBody>
      </p:sp>
      <p:sp>
        <p:nvSpPr>
          <p:cNvPr id="32802" name="44 - Ορθογώνιο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512" y="47601"/>
            <a:ext cx="4318720" cy="45482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Gender-Face</a:t>
            </a:r>
            <a:r>
              <a:rPr lang="el-GR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Torso-Arm and legs 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1" name="Δεξιό βέλος 10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ουμπί ενέργειας: Κεντρική σελίδα 11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265045" cy="38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14526" y="33130"/>
            <a:ext cx="9144000" cy="6858001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lIns="93333" tIns="46667" rIns="93333" bIns="46667" anchor="ctr"/>
          <a:lstStyle/>
          <a:p>
            <a:endParaRPr lang="el-GR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21094" y="5054360"/>
            <a:ext cx="6367130" cy="147924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33" tIns="46667" rIns="93333" bIns="46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 smtClean="0"/>
              <a:t>Σε αυτή την</a:t>
            </a:r>
            <a:r>
              <a:rPr lang="en-US" dirty="0" smtClean="0"/>
              <a:t> </a:t>
            </a:r>
            <a:r>
              <a:rPr lang="el-GR" dirty="0" smtClean="0"/>
              <a:t>πολύ σημαντική επιλογή μπορούμε να δημιουργήσουμε ένα μοντέλο με ακριβείς μετρήσεις. </a:t>
            </a:r>
          </a:p>
          <a:p>
            <a:pPr eaLnBrk="1" hangingPunct="1"/>
            <a:r>
              <a:rPr lang="el-GR" dirty="0" smtClean="0"/>
              <a:t>Είναι πολύ σημαντική σε περιπτώσεις που απαιτείται απόλυτη ακρίβεια στις μετρήσεις , όπως στην ανασύσταση ενός σώματος με βάση ένα σκελετό.</a:t>
            </a:r>
            <a:endParaRPr lang="el-GR" dirty="0"/>
          </a:p>
        </p:txBody>
      </p:sp>
      <p:sp>
        <p:nvSpPr>
          <p:cNvPr id="32802" name="44 - Ορθογώνιο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7422" y="33130"/>
            <a:ext cx="1274618" cy="45482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Measure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1" name="Δεξιό βέλος 10">
            <a:hlinkClick r:id="" action="ppaction://hlinkshowjump?jump=previousslide"/>
          </p:cNvPr>
          <p:cNvSpPr/>
          <p:nvPr/>
        </p:nvSpPr>
        <p:spPr>
          <a:xfrm flipH="1">
            <a:off x="7020272" y="6184728"/>
            <a:ext cx="5814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ουμπί ενέργειας: Κεντρική σελίδα 11">
            <a:hlinkClick r:id="" action="ppaction://hlinkshowjump?jump=firstslide" highlightClick="1"/>
          </p:cNvPr>
          <p:cNvSpPr/>
          <p:nvPr/>
        </p:nvSpPr>
        <p:spPr>
          <a:xfrm>
            <a:off x="7404371" y="6141857"/>
            <a:ext cx="538793" cy="307777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>
            <a:hlinkClick r:id="" action="ppaction://hlinkshowjump?jump=nextslide"/>
          </p:cNvPr>
          <p:cNvSpPr/>
          <p:nvPr/>
        </p:nvSpPr>
        <p:spPr>
          <a:xfrm>
            <a:off x="7755204" y="59492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r="38613"/>
          <a:stretch/>
        </p:blipFill>
        <p:spPr>
          <a:xfrm>
            <a:off x="3471590" y="523247"/>
            <a:ext cx="2453951" cy="43123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92" b="78259"/>
          <a:stretch/>
        </p:blipFill>
        <p:spPr>
          <a:xfrm>
            <a:off x="221094" y="1124744"/>
            <a:ext cx="3471591" cy="2736304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3" t="1" r="-4482" b="68054"/>
          <a:stretch/>
        </p:blipFill>
        <p:spPr>
          <a:xfrm>
            <a:off x="6041654" y="887958"/>
            <a:ext cx="3120205" cy="29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957</Words>
  <Application>Microsoft Macintosh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TEI</cp:lastModifiedBy>
  <cp:revision>115</cp:revision>
  <dcterms:created xsi:type="dcterms:W3CDTF">2019-05-18T05:49:16Z</dcterms:created>
  <dcterms:modified xsi:type="dcterms:W3CDTF">2020-12-22T08:52:31Z</dcterms:modified>
</cp:coreProperties>
</file>