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9" r:id="rId3"/>
  </p:sldMasterIdLst>
  <p:notesMasterIdLst>
    <p:notesMasterId r:id="rId27"/>
  </p:notesMasterIdLst>
  <p:sldIdLst>
    <p:sldId id="446" r:id="rId4"/>
    <p:sldId id="450" r:id="rId5"/>
    <p:sldId id="451" r:id="rId6"/>
    <p:sldId id="452" r:id="rId7"/>
    <p:sldId id="453" r:id="rId8"/>
    <p:sldId id="454" r:id="rId9"/>
    <p:sldId id="455" r:id="rId10"/>
    <p:sldId id="456" r:id="rId11"/>
    <p:sldId id="457" r:id="rId12"/>
    <p:sldId id="458" r:id="rId13"/>
    <p:sldId id="459" r:id="rId14"/>
    <p:sldId id="460" r:id="rId15"/>
    <p:sldId id="461" r:id="rId16"/>
    <p:sldId id="463" r:id="rId17"/>
    <p:sldId id="462" r:id="rId18"/>
    <p:sldId id="473" r:id="rId19"/>
    <p:sldId id="474" r:id="rId20"/>
    <p:sldId id="475" r:id="rId21"/>
    <p:sldId id="476" r:id="rId22"/>
    <p:sldId id="478" r:id="rId23"/>
    <p:sldId id="477" r:id="rId24"/>
    <p:sldId id="479" r:id="rId25"/>
    <p:sldId id="472"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02C82-5120-4562-B251-33CA6327BE78}" type="datetimeFigureOut">
              <a:rPr lang="el-GR" smtClean="0"/>
              <a:t>3/3/2022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213C1-67C8-4038-9ABC-3FEF26660FE6}" type="slidenum">
              <a:rPr lang="el-GR" smtClean="0"/>
              <a:t>‹#›</a:t>
            </a:fld>
            <a:endParaRPr lang="el-GR"/>
          </a:p>
        </p:txBody>
      </p:sp>
    </p:spTree>
    <p:extLst>
      <p:ext uri="{BB962C8B-B14F-4D97-AF65-F5344CB8AC3E}">
        <p14:creationId xmlns:p14="http://schemas.microsoft.com/office/powerpoint/2010/main" val="276392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64111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72347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087464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3249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9916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882443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12603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79159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761018331"/>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72893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284974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980614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155256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655880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908108655"/>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25373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71939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87545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11552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73065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73693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497293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2946010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3/3/2022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35674806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363073365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a:t>
            </a:r>
            <a:r>
              <a:rPr lang="en-US" dirty="0">
                <a:latin typeface="Arial" panose="020B0604020202020204" pitchFamily="34" charset="0"/>
                <a:cs typeface="Arial" panose="020B0604020202020204" pitchFamily="34" charset="0"/>
              </a:rPr>
              <a:t>3</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E80C38-0DEB-4A11-A24B-6CBFC19B6A3E}"/>
              </a:ext>
            </a:extLst>
          </p:cNvPr>
          <p:cNvSpPr txBox="1"/>
          <p:nvPr/>
        </p:nvSpPr>
        <p:spPr>
          <a:xfrm>
            <a:off x="605901" y="867337"/>
            <a:ext cx="6094520" cy="2118529"/>
          </a:xfrm>
          <a:prstGeom prst="rect">
            <a:avLst/>
          </a:prstGeom>
          <a:noFill/>
        </p:spPr>
        <p:txBody>
          <a:bodyPr wrap="square">
            <a:spAutoFit/>
          </a:bodyPr>
          <a:lstStyle/>
          <a:p>
            <a:pPr>
              <a:lnSpc>
                <a:spcPct val="150000"/>
              </a:lnSpc>
            </a:pPr>
            <a:r>
              <a:rPr lang="el-GR" b="1" dirty="0">
                <a:latin typeface="Arial" panose="020B0604020202020204" pitchFamily="34" charset="0"/>
                <a:cs typeface="Arial" panose="020B0604020202020204" pitchFamily="34" charset="0"/>
              </a:rPr>
              <a:t>Υποδόχα (</a:t>
            </a:r>
            <a:r>
              <a:rPr lang="en-US" b="1" dirty="0">
                <a:latin typeface="Arial" panose="020B0604020202020204" pitchFamily="34" charset="0"/>
                <a:cs typeface="Arial" panose="020B0604020202020204" pitchFamily="34" charset="0"/>
              </a:rPr>
              <a:t>reservoirs) </a:t>
            </a:r>
            <a:r>
              <a:rPr lang="el-GR" b="1" dirty="0">
                <a:latin typeface="Arial" panose="020B0604020202020204" pitchFamily="34" charset="0"/>
                <a:cs typeface="Arial" panose="020B0604020202020204" pitchFamily="34" charset="0"/>
              </a:rPr>
              <a:t>λοιμογόνων παραγόντων</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Άνθρωπος </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Άλλα σπονδυλωτά ζώα </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Αρθρόποδα (π.χ. έντομα) </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Άψυχο περιβάλλον (π.χ. φυτά, έδαφος, νερό)</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8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645C02-9DF0-48A6-A49B-58D1BD1E2774}"/>
              </a:ext>
            </a:extLst>
          </p:cNvPr>
          <p:cNvSpPr txBox="1"/>
          <p:nvPr/>
        </p:nvSpPr>
        <p:spPr>
          <a:xfrm>
            <a:off x="570390" y="672028"/>
            <a:ext cx="10730884" cy="3780458"/>
          </a:xfrm>
          <a:prstGeom prst="rect">
            <a:avLst/>
          </a:prstGeom>
          <a:noFill/>
        </p:spPr>
        <p:txBody>
          <a:bodyPr wrap="square">
            <a:spAutoFit/>
          </a:bodyPr>
          <a:lstStyle/>
          <a:p>
            <a:pPr>
              <a:lnSpc>
                <a:spcPct val="150000"/>
              </a:lnSpc>
            </a:pPr>
            <a:r>
              <a:rPr lang="el-GR" b="1" dirty="0">
                <a:latin typeface="Arial" panose="020B0604020202020204" pitchFamily="34" charset="0"/>
                <a:cs typeface="Arial" panose="020B0604020202020204" pitchFamily="34" charset="0"/>
              </a:rPr>
              <a:t>Υποδόχα ζωικού βασιλείου (ξενιστές)</a:t>
            </a:r>
          </a:p>
          <a:p>
            <a:pPr>
              <a:lnSpc>
                <a:spcPct val="150000"/>
              </a:lnSpc>
            </a:pPr>
            <a:r>
              <a:rPr lang="el-GR" dirty="0">
                <a:latin typeface="Arial" panose="020B0604020202020204" pitchFamily="34" charset="0"/>
                <a:cs typeface="Arial" panose="020B0604020202020204" pitchFamily="34" charset="0"/>
              </a:rPr>
              <a:t>Βιολογικοί ξενιστές (biological hosts): Οι λοιμογόνοι παράγοντες πολλαπλασιάζονται ή εξελίσσονται μέσα ή πάνω σε αυτούς. </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Κύριος ή πρωτεύων ξενιστής </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Ενδιάμεσος ή δευτερεύων ξενιστής</a:t>
            </a:r>
          </a:p>
          <a:p>
            <a:pPr marL="285750" indent="-285750">
              <a:lnSpc>
                <a:spcPct val="150000"/>
              </a:lnSpc>
              <a:buFont typeface="Wingdings" panose="05000000000000000000" pitchFamily="2" charset="2"/>
              <a:buChar char="ü"/>
            </a:pPr>
            <a:endParaRPr lang="el-GR"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endParaRPr lang="el-GR" b="1" dirty="0">
              <a:latin typeface="Arial" panose="020B0604020202020204" pitchFamily="34" charset="0"/>
              <a:cs typeface="Arial" panose="020B0604020202020204" pitchFamily="34" charset="0"/>
            </a:endParaRPr>
          </a:p>
          <a:p>
            <a:pPr>
              <a:lnSpc>
                <a:spcPct val="150000"/>
              </a:lnSpc>
            </a:pPr>
            <a:r>
              <a:rPr lang="el-GR" dirty="0">
                <a:latin typeface="Arial" panose="020B0604020202020204" pitchFamily="34" charset="0"/>
                <a:cs typeface="Arial" panose="020B0604020202020204" pitchFamily="34" charset="0"/>
              </a:rPr>
              <a:t>Μηχανικοί ξενιστές (mechanical/transport hosts): Οι λοιμογόνοι παράγοντες επιζούν και μεταφέρονται από αυτούς, χωρίς όμως να πολλαπλασιάζονται ή να εξελίσσονται βιολογικά.</a:t>
            </a:r>
          </a:p>
        </p:txBody>
      </p:sp>
    </p:spTree>
    <p:extLst>
      <p:ext uri="{BB962C8B-B14F-4D97-AF65-F5344CB8AC3E}">
        <p14:creationId xmlns:p14="http://schemas.microsoft.com/office/powerpoint/2010/main" val="134004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9B3A6-FEBF-40CA-8C90-98805C40CED9}"/>
              </a:ext>
            </a:extLst>
          </p:cNvPr>
          <p:cNvSpPr>
            <a:spLocks noGrp="1"/>
          </p:cNvSpPr>
          <p:nvPr>
            <p:ph type="body" sz="quarter" idx="14"/>
          </p:nvPr>
        </p:nvSpPr>
        <p:spPr>
          <a:xfrm>
            <a:off x="359546" y="4058161"/>
            <a:ext cx="3465576" cy="771292"/>
          </a:xfrm>
        </p:spPr>
        <p:txBody>
          <a:bodyPr/>
          <a:lstStyle/>
          <a:p>
            <a:r>
              <a:rPr lang="el-GR" b="1" dirty="0">
                <a:latin typeface="Arial" panose="020B0604020202020204" pitchFamily="34" charset="0"/>
                <a:cs typeface="Arial" panose="020B0604020202020204" pitchFamily="34" charset="0"/>
              </a:rPr>
              <a:t>Για παράδειγμα...</a:t>
            </a:r>
          </a:p>
        </p:txBody>
      </p:sp>
      <p:sp>
        <p:nvSpPr>
          <p:cNvPr id="6" name="TextBox 5">
            <a:extLst>
              <a:ext uri="{FF2B5EF4-FFF2-40B4-BE49-F238E27FC236}">
                <a16:creationId xmlns:a16="http://schemas.microsoft.com/office/drawing/2014/main" id="{3425980D-90DE-48B8-B31D-96D13059B5E7}"/>
              </a:ext>
            </a:extLst>
          </p:cNvPr>
          <p:cNvSpPr txBox="1"/>
          <p:nvPr/>
        </p:nvSpPr>
        <p:spPr>
          <a:xfrm>
            <a:off x="4512120" y="499993"/>
            <a:ext cx="6984508" cy="5858014"/>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Ορισμένοι λοιμογόνοι παράγοντες μπορεί να έχουν δύο ή και περισσότερους βιολογικούς ξενιστές. Αν πρόκειται για πρωτόζωα ή μετάζωα με εξελικτικό βιολογικό κύκλο, είναι δυνατόν το ένα είδος ξενιστή να υποδέχεται συστηματικά τις ανώριμες, προνυμφικές ή άφυλες μορφές, ενώ το άλλο τις ώριμες, τελικές ή έμφυλες μορφές. Στις περιπτώσεις αυτές ο ξενιστής της πρώτης κατηγορίας ονομάζεται ενδιάμεσος ή δευτερεύων ξενιστής (intermediate or secondary host), ενώ της δεύτερης κατηγορίας κύριος ή πρωτεύων ξενιστής (definitive or primary host). </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Π.χ. για την ταινία εχινόκοκκο (</a:t>
            </a:r>
            <a:r>
              <a:rPr lang="el-GR" i="1" dirty="0">
                <a:latin typeface="Arial" panose="020B0604020202020204" pitchFamily="34" charset="0"/>
                <a:cs typeface="Arial" panose="020B0604020202020204" pitchFamily="34" charset="0"/>
              </a:rPr>
              <a:t>Echinococcus granulosus</a:t>
            </a:r>
            <a:r>
              <a:rPr lang="el-GR" dirty="0">
                <a:latin typeface="Arial" panose="020B0604020202020204" pitchFamily="34" charset="0"/>
                <a:cs typeface="Arial" panose="020B0604020202020204" pitchFamily="34" charset="0"/>
              </a:rPr>
              <a:t>) ενδιάμεσοι ξενιστές είναι το πρόβατο, άλλα φυτοφάγα ζώα και περιστασιακά ο άνθρωπος και κύριος ξενιστής ο σκύλος και σπανιότερα άλλα σαρκοβόρα ζώα. </a:t>
            </a:r>
          </a:p>
        </p:txBody>
      </p:sp>
    </p:spTree>
    <p:extLst>
      <p:ext uri="{BB962C8B-B14F-4D97-AF65-F5344CB8AC3E}">
        <p14:creationId xmlns:p14="http://schemas.microsoft.com/office/powerpoint/2010/main" val="316890031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3D7F42-F348-4C3B-BAD0-7CE65F648882}"/>
              </a:ext>
            </a:extLst>
          </p:cNvPr>
          <p:cNvSpPr txBox="1"/>
          <p:nvPr/>
        </p:nvSpPr>
        <p:spPr>
          <a:xfrm>
            <a:off x="339570" y="581460"/>
            <a:ext cx="5155708"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Το σύνολο των δυνητικών βιολογικών ξενιστών ενός λοιμογόνου παράγοντα ονομάζεται και </a:t>
            </a:r>
            <a:r>
              <a:rPr lang="el-GR" b="1" dirty="0">
                <a:latin typeface="Arial" panose="020B0604020202020204" pitchFamily="34" charset="0"/>
                <a:cs typeface="Arial" panose="020B0604020202020204" pitchFamily="34" charset="0"/>
              </a:rPr>
              <a:t>φάσμα ξενιστών (host range)</a:t>
            </a:r>
            <a:r>
              <a:rPr lang="el-GR"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EF4CB2C-2B02-492A-A9EA-854AFAA35481}"/>
              </a:ext>
            </a:extLst>
          </p:cNvPr>
          <p:cNvSpPr txBox="1"/>
          <p:nvPr/>
        </p:nvSpPr>
        <p:spPr>
          <a:xfrm>
            <a:off x="7486095" y="5909854"/>
            <a:ext cx="6094520" cy="369332"/>
          </a:xfrm>
          <a:prstGeom prst="rect">
            <a:avLst/>
          </a:prstGeom>
          <a:noFill/>
        </p:spPr>
        <p:txBody>
          <a:bodyPr wrap="square">
            <a:spAutoFit/>
          </a:bodyPr>
          <a:lstStyle/>
          <a:p>
            <a:r>
              <a:rPr lang="el-GR" i="1" dirty="0">
                <a:latin typeface="Arial" panose="020B0604020202020204" pitchFamily="34" charset="0"/>
                <a:cs typeface="Arial" panose="020B0604020202020204" pitchFamily="34" charset="0"/>
              </a:rPr>
              <a:t>Echinococcus granulosus</a:t>
            </a:r>
            <a:endParaRPr lang="el-GR" dirty="0"/>
          </a:p>
        </p:txBody>
      </p:sp>
      <p:pic>
        <p:nvPicPr>
          <p:cNvPr id="9" name="Picture 8">
            <a:extLst>
              <a:ext uri="{FF2B5EF4-FFF2-40B4-BE49-F238E27FC236}">
                <a16:creationId xmlns:a16="http://schemas.microsoft.com/office/drawing/2014/main" id="{CCBFC215-AF77-43CB-AE6F-34AC0D53177B}"/>
              </a:ext>
            </a:extLst>
          </p:cNvPr>
          <p:cNvPicPr>
            <a:picLocks noChangeAspect="1"/>
          </p:cNvPicPr>
          <p:nvPr/>
        </p:nvPicPr>
        <p:blipFill>
          <a:blip r:embed="rId2"/>
          <a:stretch>
            <a:fillRect/>
          </a:stretch>
        </p:blipFill>
        <p:spPr>
          <a:xfrm>
            <a:off x="6755907" y="3258105"/>
            <a:ext cx="3885459" cy="2565646"/>
          </a:xfrm>
          <a:prstGeom prst="rect">
            <a:avLst/>
          </a:prstGeom>
        </p:spPr>
      </p:pic>
    </p:spTree>
    <p:extLst>
      <p:ext uri="{BB962C8B-B14F-4D97-AF65-F5344CB8AC3E}">
        <p14:creationId xmlns:p14="http://schemas.microsoft.com/office/powerpoint/2010/main" val="3911426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9B3A6-FEBF-40CA-8C90-98805C40CED9}"/>
              </a:ext>
            </a:extLst>
          </p:cNvPr>
          <p:cNvSpPr>
            <a:spLocks noGrp="1"/>
          </p:cNvSpPr>
          <p:nvPr>
            <p:ph type="body" sz="quarter" idx="14"/>
          </p:nvPr>
        </p:nvSpPr>
        <p:spPr>
          <a:xfrm>
            <a:off x="359546" y="4058161"/>
            <a:ext cx="3465576" cy="771292"/>
          </a:xfrm>
        </p:spPr>
        <p:txBody>
          <a:bodyPr/>
          <a:lstStyle/>
          <a:p>
            <a:r>
              <a:rPr lang="el-GR" b="1" dirty="0">
                <a:latin typeface="Arial" panose="020B0604020202020204" pitchFamily="34" charset="0"/>
                <a:cs typeface="Arial" panose="020B0604020202020204" pitchFamily="34" charset="0"/>
              </a:rPr>
              <a:t>Για παράδειγμα...</a:t>
            </a:r>
          </a:p>
        </p:txBody>
      </p:sp>
      <p:sp>
        <p:nvSpPr>
          <p:cNvPr id="5" name="TextBox 4">
            <a:extLst>
              <a:ext uri="{FF2B5EF4-FFF2-40B4-BE49-F238E27FC236}">
                <a16:creationId xmlns:a16="http://schemas.microsoft.com/office/drawing/2014/main" id="{9AE7E3D8-3FD6-4D26-8BE2-E8939B5F143D}"/>
              </a:ext>
            </a:extLst>
          </p:cNvPr>
          <p:cNvSpPr txBox="1"/>
          <p:nvPr/>
        </p:nvSpPr>
        <p:spPr>
          <a:xfrm>
            <a:off x="4982592" y="3957419"/>
            <a:ext cx="6094520" cy="872034"/>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οικιακές μύγες, αποτελούν τους πιο συχνούς μηχανικούς ξενιστές των σαλμονελλών και σιγκελλών!!</a:t>
            </a:r>
          </a:p>
        </p:txBody>
      </p:sp>
      <p:pic>
        <p:nvPicPr>
          <p:cNvPr id="4" name="Picture 3">
            <a:extLst>
              <a:ext uri="{FF2B5EF4-FFF2-40B4-BE49-F238E27FC236}">
                <a16:creationId xmlns:a16="http://schemas.microsoft.com/office/drawing/2014/main" id="{70536713-FDA1-49E5-AF1E-461E324F2315}"/>
              </a:ext>
            </a:extLst>
          </p:cNvPr>
          <p:cNvPicPr>
            <a:picLocks noChangeAspect="1"/>
          </p:cNvPicPr>
          <p:nvPr/>
        </p:nvPicPr>
        <p:blipFill>
          <a:blip r:embed="rId2"/>
          <a:stretch>
            <a:fillRect/>
          </a:stretch>
        </p:blipFill>
        <p:spPr>
          <a:xfrm>
            <a:off x="8717872" y="0"/>
            <a:ext cx="3048000" cy="2533650"/>
          </a:xfrm>
          <a:prstGeom prst="rect">
            <a:avLst/>
          </a:prstGeom>
        </p:spPr>
      </p:pic>
    </p:spTree>
    <p:extLst>
      <p:ext uri="{BB962C8B-B14F-4D97-AF65-F5344CB8AC3E}">
        <p14:creationId xmlns:p14="http://schemas.microsoft.com/office/powerpoint/2010/main" val="86544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A4625A-45DE-48F7-8DD9-B7358C7BCBA8}"/>
              </a:ext>
            </a:extLst>
          </p:cNvPr>
          <p:cNvPicPr>
            <a:picLocks noChangeAspect="1"/>
          </p:cNvPicPr>
          <p:nvPr/>
        </p:nvPicPr>
        <p:blipFill>
          <a:blip r:embed="rId2">
            <a:duotone>
              <a:schemeClr val="accent5">
                <a:shade val="45000"/>
                <a:satMod val="135000"/>
              </a:schemeClr>
              <a:prstClr val="white"/>
            </a:duotone>
          </a:blip>
          <a:stretch>
            <a:fillRect/>
          </a:stretch>
        </p:blipFill>
        <p:spPr>
          <a:xfrm>
            <a:off x="0" y="1313894"/>
            <a:ext cx="2769833" cy="3576961"/>
          </a:xfrm>
          <a:prstGeom prst="rect">
            <a:avLst/>
          </a:prstGeom>
        </p:spPr>
      </p:pic>
      <p:sp>
        <p:nvSpPr>
          <p:cNvPr id="8" name="TextBox 7">
            <a:extLst>
              <a:ext uri="{FF2B5EF4-FFF2-40B4-BE49-F238E27FC236}">
                <a16:creationId xmlns:a16="http://schemas.microsoft.com/office/drawing/2014/main" id="{DD6AFBE0-C563-4D2A-8A2A-4AA0C262E718}"/>
              </a:ext>
            </a:extLst>
          </p:cNvPr>
          <p:cNvSpPr txBox="1"/>
          <p:nvPr/>
        </p:nvSpPr>
        <p:spPr>
          <a:xfrm>
            <a:off x="2769833" y="766100"/>
            <a:ext cx="8762260" cy="461151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 όρος </a:t>
            </a:r>
            <a:r>
              <a:rPr lang="el-GR" b="1" dirty="0">
                <a:latin typeface="Arial" panose="020B0604020202020204" pitchFamily="34" charset="0"/>
                <a:cs typeface="Arial" panose="020B0604020202020204" pitchFamily="34" charset="0"/>
              </a:rPr>
              <a:t>πηγή μόλυνσης </a:t>
            </a:r>
            <a:r>
              <a:rPr lang="el-GR" dirty="0">
                <a:latin typeface="Arial" panose="020B0604020202020204" pitchFamily="34" charset="0"/>
                <a:cs typeface="Arial" panose="020B0604020202020204" pitchFamily="34" charset="0"/>
              </a:rPr>
              <a:t>δεν είναι ταυτόσημος με τον όρο </a:t>
            </a:r>
            <a:r>
              <a:rPr lang="el-GR" b="1" dirty="0">
                <a:latin typeface="Arial" panose="020B0604020202020204" pitchFamily="34" charset="0"/>
                <a:cs typeface="Arial" panose="020B0604020202020204" pitchFamily="34" charset="0"/>
              </a:rPr>
              <a:t>πηγή μίανσης </a:t>
            </a:r>
            <a:r>
              <a:rPr lang="el-GR" dirty="0">
                <a:latin typeface="Arial" panose="020B0604020202020204" pitchFamily="34" charset="0"/>
                <a:cs typeface="Arial" panose="020B0604020202020204" pitchFamily="34" charset="0"/>
              </a:rPr>
              <a:t>(source of contamination), καθότι ο δεύτερος αφορά τη μεταφορά και –δυνητικά– τον πολλαπλασιασμό λοιμογόνων παραγόντων σε στοιχεία του άψυχου περιβάλλοντος.</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π.χ.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ένας μικροβιοφορέας μάγειρας μπορεί να αποτελέσει την ‘πηγή μίανσης’ μιας σαλάτας, η οποία με τη σειρά της μπορεί να αποτελέσει την ‘πηγή μόλυνσης’ ενός ανθρώπου.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ένας βόθρος μπορεί να αποτελέσει την ‘πηγή μίανσης’ του νερού μιας δεξαμενής, που με τη σειρά του μπορεί να αποτελέσει ‘πηγή μόλυνσης’ για τον πληθυσμό που το καταναλώνει ή το χρησιμοποιεί. </a:t>
            </a:r>
          </a:p>
        </p:txBody>
      </p:sp>
    </p:spTree>
    <p:extLst>
      <p:ext uri="{BB962C8B-B14F-4D97-AF65-F5344CB8AC3E}">
        <p14:creationId xmlns:p14="http://schemas.microsoft.com/office/powerpoint/2010/main" val="1255362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D8F136-C58D-4017-988D-A644DAB4E218}"/>
              </a:ext>
            </a:extLst>
          </p:cNvPr>
          <p:cNvSpPr txBox="1"/>
          <p:nvPr/>
        </p:nvSpPr>
        <p:spPr>
          <a:xfrm>
            <a:off x="4483777" y="512230"/>
            <a:ext cx="3224445"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Χρονικές φάσεις λοίμωξης</a:t>
            </a:r>
          </a:p>
        </p:txBody>
      </p:sp>
      <p:pic>
        <p:nvPicPr>
          <p:cNvPr id="8" name="Picture 7">
            <a:extLst>
              <a:ext uri="{FF2B5EF4-FFF2-40B4-BE49-F238E27FC236}">
                <a16:creationId xmlns:a16="http://schemas.microsoft.com/office/drawing/2014/main" id="{E5BC6F33-A284-43AB-80C4-C514D54A8CDB}"/>
              </a:ext>
            </a:extLst>
          </p:cNvPr>
          <p:cNvPicPr>
            <a:picLocks noChangeAspect="1"/>
          </p:cNvPicPr>
          <p:nvPr/>
        </p:nvPicPr>
        <p:blipFill rotWithShape="1">
          <a:blip r:embed="rId2"/>
          <a:srcRect l="35971" t="33010" r="25364" b="17411"/>
          <a:stretch/>
        </p:blipFill>
        <p:spPr>
          <a:xfrm>
            <a:off x="6968971" y="1057552"/>
            <a:ext cx="5009225" cy="4260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FB3ECBE3-DCFD-4FBE-9BB1-C46312FB1A67}"/>
              </a:ext>
            </a:extLst>
          </p:cNvPr>
          <p:cNvSpPr txBox="1"/>
          <p:nvPr/>
        </p:nvSpPr>
        <p:spPr>
          <a:xfrm>
            <a:off x="277427" y="1057552"/>
            <a:ext cx="6094520" cy="378052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Μετά την ενεργό έκθεση στον λοιμογόνο παράγοντα («</a:t>
            </a:r>
            <a:r>
              <a:rPr lang="el-GR" b="1" dirty="0">
                <a:latin typeface="Arial" panose="020B0604020202020204" pitchFamily="34" charset="0"/>
                <a:cs typeface="Arial" panose="020B0604020202020204" pitchFamily="34" charset="0"/>
              </a:rPr>
              <a:t>ενεργός επαφή</a:t>
            </a:r>
            <a:r>
              <a:rPr lang="el-GR" dirty="0">
                <a:latin typeface="Arial" panose="020B0604020202020204" pitchFamily="34" charset="0"/>
                <a:cs typeface="Arial" panose="020B0604020202020204" pitchFamily="34" charset="0"/>
              </a:rPr>
              <a:t>») ακολουθεί η </a:t>
            </a:r>
            <a:r>
              <a:rPr lang="el-GR" b="1" dirty="0">
                <a:latin typeface="Arial" panose="020B0604020202020204" pitchFamily="34" charset="0"/>
                <a:cs typeface="Arial" panose="020B0604020202020204" pitchFamily="34" charset="0"/>
              </a:rPr>
              <a:t>λανθάνουσα περίοδος </a:t>
            </a:r>
            <a:r>
              <a:rPr lang="el-GR"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latent period</a:t>
            </a:r>
            <a:r>
              <a:rPr lang="el-GR" dirty="0">
                <a:latin typeface="Arial" panose="020B0604020202020204" pitchFamily="34" charset="0"/>
                <a:cs typeface="Arial" panose="020B0604020202020204" pitchFamily="34" charset="0"/>
              </a:rPr>
              <a:t>) κατά τη διάρκεια της οποίας ο λοιμογόνος παράγοντας δεν αποβάλλεται στο περιβάλλον (</a:t>
            </a:r>
            <a:r>
              <a:rPr lang="el-GR" b="1" dirty="0">
                <a:latin typeface="Arial" panose="020B0604020202020204" pitchFamily="34" charset="0"/>
                <a:cs typeface="Arial" panose="020B0604020202020204" pitchFamily="34" charset="0"/>
              </a:rPr>
              <a:t>λανθάνουσα μόλυνση</a:t>
            </a:r>
            <a:r>
              <a:rPr lang="el-GR" dirty="0">
                <a:latin typeface="Arial" panose="020B0604020202020204" pitchFamily="34" charset="0"/>
                <a:cs typeface="Arial" panose="020B0604020202020204" pitchFamily="34" charset="0"/>
              </a:rPr>
              <a:t>). Το χρονικό διάστημα ανάμεσα στην έκθεση στο λοιμογόνο παράγοντα και στην εμφάνιση των πρώτων κλινικών συμπτωμάτων ή σημείων της αντίστοιχης νόσου καλείται </a:t>
            </a:r>
            <a:r>
              <a:rPr lang="el-GR" b="1" dirty="0">
                <a:latin typeface="Arial" panose="020B0604020202020204" pitchFamily="34" charset="0"/>
                <a:cs typeface="Arial" panose="020B0604020202020204" pitchFamily="34" charset="0"/>
              </a:rPr>
              <a:t>περίοδος (χρόνος) επώασης </a:t>
            </a:r>
            <a:r>
              <a:rPr lang="el-GR"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incubation time/period</a:t>
            </a:r>
            <a:r>
              <a:rPr lang="el-G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9388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014554-7348-4409-84A8-F27B8D5B31A6}"/>
              </a:ext>
            </a:extLst>
          </p:cNvPr>
          <p:cNvSpPr txBox="1"/>
          <p:nvPr/>
        </p:nvSpPr>
        <p:spPr>
          <a:xfrm>
            <a:off x="321816" y="455383"/>
            <a:ext cx="11103746" cy="544245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λανθάνουσα περίοδος είναι, κατά κανόνα, μικρότερη από την περίοδο επώασης. </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Όσο μικρότερη είναι η λανθάνουσα περίοδος, τόσο ταχύτερη είναι η μετάδοση του λοιμογόνου παράγοντα και η διασπορά ενός λοιμώδους νοσήματος</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περίοδος μεταδοτικότητας διαρκεί για όσο χρόνο λαμβάνει χώρα αποβολή του λοιμογόνου παράγοντα στο περιβάλλον, σε δόση επαρκή για τη μετάδοσή του. </a:t>
            </a: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Η μόλυνση θεωρείται </a:t>
            </a:r>
            <a:r>
              <a:rPr lang="el-GR" b="1" dirty="0">
                <a:latin typeface="Arial" panose="020B0604020202020204" pitchFamily="34" charset="0"/>
                <a:cs typeface="Arial" panose="020B0604020202020204" pitchFamily="34" charset="0"/>
              </a:rPr>
              <a:t>ενεργός</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patent infection</a:t>
            </a:r>
            <a:r>
              <a:rPr lang="el-GR" dirty="0">
                <a:latin typeface="Arial" panose="020B0604020202020204" pitchFamily="34" charset="0"/>
                <a:cs typeface="Arial" panose="020B0604020202020204" pitchFamily="34" charset="0"/>
              </a:rPr>
              <a:t>) κατά τη διάρκεια τόσο της λοίμωξης όσο και της περιόδου μεταδοτικότητας, όπου περιλαμβάνεται και η </a:t>
            </a:r>
            <a:r>
              <a:rPr lang="el-GR" b="1" dirty="0">
                <a:latin typeface="Arial" panose="020B0604020202020204" pitchFamily="34" charset="0"/>
                <a:cs typeface="Arial" panose="020B0604020202020204" pitchFamily="34" charset="0"/>
              </a:rPr>
              <a:t>περίοδος φορίας</a:t>
            </a:r>
            <a:r>
              <a:rPr lang="el-GR" dirty="0">
                <a:latin typeface="Arial" panose="020B0604020202020204" pitchFamily="34" charset="0"/>
                <a:cs typeface="Arial" panose="020B0604020202020204" pitchFamily="34" charset="0"/>
              </a:rPr>
              <a:t>, κατά την οποία ο φορέας (μολυσμένο άτομο) δεν εμφανίζει κλινικές εκδηλώσεις της νόσου αλλά μπορεί να συμβάλλει στη διασπορά του λοιμογόνου παράγοντα και κατά συνέπεια της νόσου την οποία προκαλεί. </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E8C4ABB-9ACC-4C17-AC3A-0F7EE34912B7}"/>
              </a:ext>
            </a:extLst>
          </p:cNvPr>
          <p:cNvPicPr>
            <a:picLocks noChangeAspect="1"/>
          </p:cNvPicPr>
          <p:nvPr/>
        </p:nvPicPr>
        <p:blipFill>
          <a:blip r:embed="rId2"/>
          <a:stretch>
            <a:fillRect/>
          </a:stretch>
        </p:blipFill>
        <p:spPr>
          <a:xfrm>
            <a:off x="9321553" y="2386496"/>
            <a:ext cx="2426099" cy="1580225"/>
          </a:xfrm>
          <a:prstGeom prst="rect">
            <a:avLst/>
          </a:prstGeom>
        </p:spPr>
      </p:pic>
    </p:spTree>
    <p:extLst>
      <p:ext uri="{BB962C8B-B14F-4D97-AF65-F5344CB8AC3E}">
        <p14:creationId xmlns:p14="http://schemas.microsoft.com/office/powerpoint/2010/main" val="8403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2481AA-57C7-49EF-904B-0A1BA2264AB8}"/>
              </a:ext>
            </a:extLst>
          </p:cNvPr>
          <p:cNvSpPr txBox="1"/>
          <p:nvPr/>
        </p:nvSpPr>
        <p:spPr>
          <a:xfrm>
            <a:off x="144261" y="483807"/>
            <a:ext cx="11716305" cy="3365024"/>
          </a:xfrm>
          <a:prstGeom prst="rect">
            <a:avLst/>
          </a:prstGeom>
          <a:noFill/>
        </p:spPr>
        <p:txBody>
          <a:bodyPr wrap="square">
            <a:spAutoFit/>
          </a:bodyPr>
          <a:lstStyle/>
          <a:p>
            <a:pPr algn="ctr">
              <a:lnSpc>
                <a:spcPct val="150000"/>
              </a:lnSpc>
            </a:pPr>
            <a:r>
              <a:rPr lang="el-GR" b="1" dirty="0">
                <a:latin typeface="Arial" panose="020B0604020202020204" pitchFamily="34" charset="0"/>
                <a:cs typeface="Arial" panose="020B0604020202020204" pitchFamily="34" charset="0"/>
              </a:rPr>
              <a:t>Μετάδοση λοιμογόνων παραγόντων</a:t>
            </a:r>
          </a:p>
          <a:p>
            <a:pPr algn="just">
              <a:lnSpc>
                <a:spcPct val="150000"/>
              </a:lnSpc>
            </a:pPr>
            <a:r>
              <a:rPr lang="el-GR" b="1" dirty="0">
                <a:latin typeface="Arial" panose="020B0604020202020204" pitchFamily="34" charset="0"/>
                <a:cs typeface="Arial" panose="020B0604020202020204" pitchFamily="34" charset="0"/>
              </a:rPr>
              <a:t>Μετάδοση</a:t>
            </a:r>
            <a:r>
              <a:rPr lang="el-GR" dirty="0">
                <a:latin typeface="Arial" panose="020B0604020202020204" pitchFamily="34" charset="0"/>
                <a:cs typeface="Arial" panose="020B0604020202020204" pitchFamily="34" charset="0"/>
              </a:rPr>
              <a:t> ενός λοιμογόνου παράγοντα είναι η μεταφορά του παράγοντα αυτού από μια πηγή μόλυνσης σε ένα επιδεκτικό άτομο.</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endParaRPr lang="el-G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Άμεση</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Έμμεση</a:t>
            </a:r>
          </a:p>
          <a:p>
            <a:pPr algn="just">
              <a:lnSpc>
                <a:spcPct val="150000"/>
              </a:lnSpc>
            </a:pP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2235CF6-5CB5-453C-8C07-FA456D95C246}"/>
              </a:ext>
            </a:extLst>
          </p:cNvPr>
          <p:cNvPicPr>
            <a:picLocks noChangeAspect="1"/>
          </p:cNvPicPr>
          <p:nvPr/>
        </p:nvPicPr>
        <p:blipFill>
          <a:blip r:embed="rId2"/>
          <a:stretch>
            <a:fillRect/>
          </a:stretch>
        </p:blipFill>
        <p:spPr>
          <a:xfrm>
            <a:off x="7124514" y="2742116"/>
            <a:ext cx="4736052" cy="3632077"/>
          </a:xfrm>
          <a:prstGeom prst="rect">
            <a:avLst/>
          </a:prstGeom>
        </p:spPr>
      </p:pic>
    </p:spTree>
    <p:extLst>
      <p:ext uri="{BB962C8B-B14F-4D97-AF65-F5344CB8AC3E}">
        <p14:creationId xmlns:p14="http://schemas.microsoft.com/office/powerpoint/2010/main" val="245657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265E3F-7883-4D2C-AD32-061F8C18D2E2}"/>
              </a:ext>
            </a:extLst>
          </p:cNvPr>
          <p:cNvPicPr>
            <a:picLocks noChangeAspect="1"/>
          </p:cNvPicPr>
          <p:nvPr/>
        </p:nvPicPr>
        <p:blipFill rotWithShape="1">
          <a:blip r:embed="rId2"/>
          <a:srcRect l="36481" t="16181" r="25655" b="14563"/>
          <a:stretch/>
        </p:blipFill>
        <p:spPr>
          <a:xfrm>
            <a:off x="5166805" y="532660"/>
            <a:ext cx="5832628" cy="5752730"/>
          </a:xfrm>
          <a:prstGeom prst="rect">
            <a:avLst/>
          </a:prstGeom>
        </p:spPr>
      </p:pic>
      <p:sp>
        <p:nvSpPr>
          <p:cNvPr id="8" name="TextBox 7">
            <a:extLst>
              <a:ext uri="{FF2B5EF4-FFF2-40B4-BE49-F238E27FC236}">
                <a16:creationId xmlns:a16="http://schemas.microsoft.com/office/drawing/2014/main" id="{74BEC71A-2C79-4F41-99E6-E090287863B4}"/>
              </a:ext>
            </a:extLst>
          </p:cNvPr>
          <p:cNvSpPr txBox="1"/>
          <p:nvPr/>
        </p:nvSpPr>
        <p:spPr>
          <a:xfrm>
            <a:off x="188650" y="231969"/>
            <a:ext cx="4516515" cy="627351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a:t>
            </a:r>
            <a:r>
              <a:rPr lang="el-GR" b="1" dirty="0">
                <a:latin typeface="Arial" panose="020B0604020202020204" pitchFamily="34" charset="0"/>
                <a:cs typeface="Arial" panose="020B0604020202020204" pitchFamily="34" charset="0"/>
              </a:rPr>
              <a:t>άμεση μετάδοση </a:t>
            </a:r>
            <a:r>
              <a:rPr lang="el-GR" dirty="0">
                <a:latin typeface="Arial" panose="020B0604020202020204" pitchFamily="34" charset="0"/>
                <a:cs typeface="Arial" panose="020B0604020202020204" pitchFamily="34" charset="0"/>
              </a:rPr>
              <a:t>περιλαμβάνει την –χρονικά και τοπικά– άμεση μεταφορά ενός λοιμογόνου παράγοντα από μια πηγή μόλυνσης στην κατάλληλη πύλη εισόδου ενός επιδεκτικού ατόμου, με έναν από τους τρόπους που παρουσιάζονται στο Σχήμα 11.</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Η </a:t>
            </a:r>
            <a:r>
              <a:rPr lang="el-GR" b="1" dirty="0">
                <a:latin typeface="Arial" panose="020B0604020202020204" pitchFamily="34" charset="0"/>
                <a:cs typeface="Arial" panose="020B0604020202020204" pitchFamily="34" charset="0"/>
              </a:rPr>
              <a:t>έμμεση μετάδοση </a:t>
            </a:r>
            <a:r>
              <a:rPr lang="el-GR" dirty="0">
                <a:latin typeface="Arial" panose="020B0604020202020204" pitchFamily="34" charset="0"/>
                <a:cs typeface="Arial" panose="020B0604020202020204" pitchFamily="34" charset="0"/>
              </a:rPr>
              <a:t>μπορεί να γίνει αερογενώς (airborne), δια μέσου ενός άψυχου «αγωγού» (vehicle-borne) π.χ. (π.χ. είδη προσωπικής χρήσης, νερό, τρόφιμα, αίμα κ.λπ.) ή μέσω ενός έμψυχου διαβιβαστή </a:t>
            </a:r>
            <a:r>
              <a:rPr lang="en-US" dirty="0">
                <a:latin typeface="Arial" panose="020B0604020202020204" pitchFamily="34" charset="0"/>
                <a:cs typeface="Arial" panose="020B0604020202020204" pitchFamily="34" charset="0"/>
              </a:rPr>
              <a:t>(vector-borne)</a:t>
            </a:r>
            <a:r>
              <a:rPr lang="el-GR" dirty="0">
                <a:latin typeface="Arial" panose="020B0604020202020204" pitchFamily="34" charset="0"/>
                <a:cs typeface="Arial" panose="020B0604020202020204" pitchFamily="34" charset="0"/>
              </a:rPr>
              <a:t> π.χ. αρθρόποδα</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89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508245" y="982746"/>
            <a:ext cx="10331390" cy="6588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800" b="1" dirty="0">
                <a:solidFill>
                  <a:schemeClr val="bg1"/>
                </a:solidFill>
                <a:latin typeface="Arial" panose="020B0604020202020204" pitchFamily="34" charset="0"/>
                <a:ea typeface="+mj-ea"/>
                <a:cs typeface="Arial" panose="020B0604020202020204" pitchFamily="34" charset="0"/>
              </a:rPr>
              <a:t>3. Χαρακτηριστικά και μετάδοση λοιμογόνων παραγόντων</a:t>
            </a: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4B401D-BA3A-475C-BB60-61795E8E7C3F}"/>
              </a:ext>
            </a:extLst>
          </p:cNvPr>
          <p:cNvSpPr>
            <a:spLocks noGrp="1"/>
          </p:cNvSpPr>
          <p:nvPr>
            <p:ph type="body" sz="quarter" idx="14"/>
          </p:nvPr>
        </p:nvSpPr>
        <p:spPr>
          <a:xfrm>
            <a:off x="705775" y="4248926"/>
            <a:ext cx="2836415" cy="504962"/>
          </a:xfrm>
        </p:spPr>
        <p:txBody>
          <a:bodyPr/>
          <a:lstStyle/>
          <a:p>
            <a:r>
              <a:rPr lang="el-GR" b="1" dirty="0">
                <a:latin typeface="Arial" panose="020B0604020202020204" pitchFamily="34" charset="0"/>
                <a:cs typeface="Arial" panose="020B0604020202020204" pitchFamily="34" charset="0"/>
              </a:rPr>
              <a:t>Αερογενής μετάδοση</a:t>
            </a:r>
          </a:p>
        </p:txBody>
      </p:sp>
      <p:sp>
        <p:nvSpPr>
          <p:cNvPr id="6" name="TextBox 5">
            <a:extLst>
              <a:ext uri="{FF2B5EF4-FFF2-40B4-BE49-F238E27FC236}">
                <a16:creationId xmlns:a16="http://schemas.microsoft.com/office/drawing/2014/main" id="{1D596BBB-EDED-4BFE-9C02-5BDFF5730D73}"/>
              </a:ext>
            </a:extLst>
          </p:cNvPr>
          <p:cNvSpPr txBox="1"/>
          <p:nvPr/>
        </p:nvSpPr>
        <p:spPr>
          <a:xfrm>
            <a:off x="4955959" y="2727858"/>
            <a:ext cx="6094520" cy="378052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αερογενής μετάδοση χαρακτηρίζεται από τη διασπορά αιωρούμενων σωματιδίων φορτισμένων με μικρόβια ή άλλους λοιμογόνους παράγοντες και τελικά τη μεταφορά στο αναπνευστικό σύστημα ενός επιδεκτικού ατόμου. Τα αιωρούμενα σωματίδια έχουν γενικά μικρότερες διαστάσεις και βάρος από τα σταγονίδια της άμεσης μετάδοσης (droplets) και γι’ αυτό, σε αντίθεση προς εκείνα, δεν πέφτουν γρήγορα στο έδαφος αλλά αιωρούνται στον αέρα για μεγάλο χρονικό διάστημα.</a:t>
            </a:r>
          </a:p>
        </p:txBody>
      </p:sp>
      <p:pic>
        <p:nvPicPr>
          <p:cNvPr id="7" name="Picture 6">
            <a:extLst>
              <a:ext uri="{FF2B5EF4-FFF2-40B4-BE49-F238E27FC236}">
                <a16:creationId xmlns:a16="http://schemas.microsoft.com/office/drawing/2014/main" id="{E06B3182-C41F-4E90-B184-C13DA4127CFA}"/>
              </a:ext>
            </a:extLst>
          </p:cNvPr>
          <p:cNvPicPr>
            <a:picLocks noChangeAspect="1"/>
          </p:cNvPicPr>
          <p:nvPr/>
        </p:nvPicPr>
        <p:blipFill>
          <a:blip r:embed="rId2"/>
          <a:stretch>
            <a:fillRect/>
          </a:stretch>
        </p:blipFill>
        <p:spPr>
          <a:xfrm>
            <a:off x="0" y="0"/>
            <a:ext cx="11736280" cy="2396971"/>
          </a:xfrm>
          <a:prstGeom prst="rect">
            <a:avLst/>
          </a:prstGeom>
        </p:spPr>
      </p:pic>
    </p:spTree>
    <p:extLst>
      <p:ext uri="{BB962C8B-B14F-4D97-AF65-F5344CB8AC3E}">
        <p14:creationId xmlns:p14="http://schemas.microsoft.com/office/powerpoint/2010/main" val="362318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FFA3D23-BF98-4257-953F-BE9C7FBD80F5}"/>
              </a:ext>
            </a:extLst>
          </p:cNvPr>
          <p:cNvSpPr txBox="1"/>
          <p:nvPr/>
        </p:nvSpPr>
        <p:spPr>
          <a:xfrm>
            <a:off x="383959" y="444674"/>
            <a:ext cx="4614169" cy="627351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Τα αιωρούμενα σωματίδια της αερογενούς μετάδοσης είναι δύο ειδών, οι «πυρήνες σταγονιδίων» (droplet nuclei) και η «σκόνη» (dust). Οι πυρήνες σταγονιδίων είναι τα μικροσκοπικά κατάλοιπα που προκύπτουν, όταν εξατμιστούν τα υγρά συστατικά των μεγαλύτερων σταγονιδίων της άμεσης μετάδοσης (droplets). Η σκόνη αποτελείται από ανομοιόμορφα σωματίδια με ποικίλη προέλευση (π.χ. από το έδαφος, το πάτωμα, μιασμένα ρούχα κ.λπ.) και κοινό χαρακτηριστικό την εξαρχής στερεή σύσταση, το μικροσκοπικό μέγεθος και τη δυνατότητα μακροχρόνιας εναιωρήσεως στον ατμοσφαιρικό αέρα.</a:t>
            </a:r>
          </a:p>
        </p:txBody>
      </p:sp>
      <p:pic>
        <p:nvPicPr>
          <p:cNvPr id="11" name="Picture 10">
            <a:extLst>
              <a:ext uri="{FF2B5EF4-FFF2-40B4-BE49-F238E27FC236}">
                <a16:creationId xmlns:a16="http://schemas.microsoft.com/office/drawing/2014/main" id="{801A3A0B-8BDB-4191-B587-F6627E40669E}"/>
              </a:ext>
            </a:extLst>
          </p:cNvPr>
          <p:cNvPicPr>
            <a:picLocks noChangeAspect="1"/>
          </p:cNvPicPr>
          <p:nvPr/>
        </p:nvPicPr>
        <p:blipFill>
          <a:blip r:embed="rId2"/>
          <a:stretch>
            <a:fillRect/>
          </a:stretch>
        </p:blipFill>
        <p:spPr>
          <a:xfrm>
            <a:off x="6096000" y="696342"/>
            <a:ext cx="5589047" cy="4386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473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9690DC-DA16-4DD8-AD10-FE0A94DB9A03}"/>
              </a:ext>
            </a:extLst>
          </p:cNvPr>
          <p:cNvPicPr>
            <a:picLocks noChangeAspect="1"/>
          </p:cNvPicPr>
          <p:nvPr/>
        </p:nvPicPr>
        <p:blipFill rotWithShape="1">
          <a:blip r:embed="rId2"/>
          <a:srcRect l="36481" t="28479" r="28349" b="26343"/>
          <a:stretch/>
        </p:blipFill>
        <p:spPr>
          <a:xfrm>
            <a:off x="1643849" y="372862"/>
            <a:ext cx="8904302" cy="5157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565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EF35AE-634E-4B9C-A755-4799DC8394EC}"/>
              </a:ext>
            </a:extLst>
          </p:cNvPr>
          <p:cNvPicPr>
            <a:picLocks noChangeAspect="1"/>
          </p:cNvPicPr>
          <p:nvPr/>
        </p:nvPicPr>
        <p:blipFill rotWithShape="1">
          <a:blip r:embed="rId2"/>
          <a:srcRect l="36481" t="55145" r="37815" b="17152"/>
          <a:stretch/>
        </p:blipFill>
        <p:spPr>
          <a:xfrm>
            <a:off x="3676834" y="701334"/>
            <a:ext cx="4838331" cy="31782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03C4030C-2548-402A-8724-9D812B0A11C8}"/>
              </a:ext>
            </a:extLst>
          </p:cNvPr>
          <p:cNvSpPr txBox="1"/>
          <p:nvPr/>
        </p:nvSpPr>
        <p:spPr>
          <a:xfrm>
            <a:off x="1109709" y="4402340"/>
            <a:ext cx="10209320"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εκδήλωση μιας οποιασδήποτε λοιμώδους</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νόσου αποτελεί τη συνισταμένη της αλληλεπίδρασης τριών παραγόντων, του λοιμογόνου παράγοντα (παθογόνου), του ανθρώπου (ξενιστή) και του περιβάλλοντος, οι οποίοι καταλαμβάνουν τις κορυφές ενός ισόπλευρου τριγώνου. </a:t>
            </a:r>
          </a:p>
        </p:txBody>
      </p:sp>
    </p:spTree>
    <p:extLst>
      <p:ext uri="{BB962C8B-B14F-4D97-AF65-F5344CB8AC3E}">
        <p14:creationId xmlns:p14="http://schemas.microsoft.com/office/powerpoint/2010/main" val="11622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8140B8-C038-4579-8FEF-17E7B63E4F0E}"/>
              </a:ext>
            </a:extLst>
          </p:cNvPr>
          <p:cNvSpPr txBox="1"/>
          <p:nvPr/>
        </p:nvSpPr>
        <p:spPr>
          <a:xfrm>
            <a:off x="570391" y="2026730"/>
            <a:ext cx="6094520" cy="2534027"/>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Χαρακτηριστικά λοιμογόνων παραγόντων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Μολυσματικότητα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Παθογονικότητα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Λοιμοτοξικότητα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Ανοσοποιητική ικανότητα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Αντοχή</a:t>
            </a:r>
          </a:p>
        </p:txBody>
      </p:sp>
      <p:pic>
        <p:nvPicPr>
          <p:cNvPr id="7" name="Picture 6">
            <a:extLst>
              <a:ext uri="{FF2B5EF4-FFF2-40B4-BE49-F238E27FC236}">
                <a16:creationId xmlns:a16="http://schemas.microsoft.com/office/drawing/2014/main" id="{F1DBFB56-48D3-4D86-8531-AEC29D6EBFEA}"/>
              </a:ext>
            </a:extLst>
          </p:cNvPr>
          <p:cNvPicPr>
            <a:picLocks noChangeAspect="1"/>
          </p:cNvPicPr>
          <p:nvPr/>
        </p:nvPicPr>
        <p:blipFill>
          <a:blip r:embed="rId2"/>
          <a:stretch>
            <a:fillRect/>
          </a:stretch>
        </p:blipFill>
        <p:spPr>
          <a:xfrm>
            <a:off x="8034291" y="0"/>
            <a:ext cx="4157709" cy="3429000"/>
          </a:xfrm>
          <a:prstGeom prst="rect">
            <a:avLst/>
          </a:prstGeom>
        </p:spPr>
      </p:pic>
    </p:spTree>
    <p:extLst>
      <p:ext uri="{BB962C8B-B14F-4D97-AF65-F5344CB8AC3E}">
        <p14:creationId xmlns:p14="http://schemas.microsoft.com/office/powerpoint/2010/main" val="141666606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B4BE13-053F-43A2-8609-10C637BE1E97}"/>
              </a:ext>
            </a:extLst>
          </p:cNvPr>
          <p:cNvSpPr>
            <a:spLocks noGrp="1"/>
          </p:cNvSpPr>
          <p:nvPr>
            <p:ph type="body" sz="quarter" idx="14"/>
          </p:nvPr>
        </p:nvSpPr>
        <p:spPr>
          <a:xfrm>
            <a:off x="350668" y="4031527"/>
            <a:ext cx="3465576" cy="851191"/>
          </a:xfrm>
        </p:spPr>
        <p:txBody>
          <a:bodyPr/>
          <a:lstStyle/>
          <a:p>
            <a:r>
              <a:rPr lang="el-GR" b="1" dirty="0">
                <a:latin typeface="Arial" panose="020B0604020202020204" pitchFamily="34" charset="0"/>
                <a:cs typeface="Arial" panose="020B0604020202020204" pitchFamily="34" charset="0"/>
              </a:rPr>
              <a:t>Μολυσματικότητα (</a:t>
            </a:r>
            <a:r>
              <a:rPr lang="en-US" b="1" dirty="0">
                <a:latin typeface="Arial" panose="020B0604020202020204" pitchFamily="34" charset="0"/>
                <a:cs typeface="Arial" panose="020B0604020202020204" pitchFamily="34" charset="0"/>
              </a:rPr>
              <a:t>infectivity):</a:t>
            </a:r>
            <a:endParaRPr lang="el-GR"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E1A2A63-F672-4254-B64A-9395B80EABD7}"/>
              </a:ext>
            </a:extLst>
          </p:cNvPr>
          <p:cNvSpPr txBox="1"/>
          <p:nvPr/>
        </p:nvSpPr>
        <p:spPr>
          <a:xfrm>
            <a:off x="4876060" y="2702796"/>
            <a:ext cx="6094520" cy="2533707"/>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E</a:t>
            </a:r>
            <a:r>
              <a:rPr lang="el-GR" dirty="0">
                <a:latin typeface="Arial" panose="020B0604020202020204" pitchFamily="34" charset="0"/>
                <a:cs typeface="Arial" panose="020B0604020202020204" pitchFamily="34" charset="0"/>
              </a:rPr>
              <a:t>ίναι η ικανότητα ενός λοιμογόνου παράγοντα να μολύνει τον αντίστοιχο ξενιστή, δηλ. να εγκαθίσταται και να πολλαπλασιάζεται. Μέτρο της είναι η ελάχιστη μολυσματική δόση (minimum infective dose, MID) που εξαρτάται από την πύλη εισόδου του λοιμογόνου παράγοντα, την ηλικία του ξενιστή κ.λπ</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3E40FBC-2524-4CF9-B446-FD35C71F72BA}"/>
              </a:ext>
            </a:extLst>
          </p:cNvPr>
          <p:cNvPicPr>
            <a:picLocks noChangeAspect="1"/>
          </p:cNvPicPr>
          <p:nvPr/>
        </p:nvPicPr>
        <p:blipFill>
          <a:blip r:embed="rId2"/>
          <a:stretch>
            <a:fillRect/>
          </a:stretch>
        </p:blipFill>
        <p:spPr>
          <a:xfrm>
            <a:off x="0" y="-1"/>
            <a:ext cx="4270159" cy="2405849"/>
          </a:xfrm>
          <a:prstGeom prst="rect">
            <a:avLst/>
          </a:prstGeom>
        </p:spPr>
      </p:pic>
    </p:spTree>
    <p:extLst>
      <p:ext uri="{BB962C8B-B14F-4D97-AF65-F5344CB8AC3E}">
        <p14:creationId xmlns:p14="http://schemas.microsoft.com/office/powerpoint/2010/main" val="272321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7C3789-7C10-433B-BCE0-73487138F88C}"/>
              </a:ext>
            </a:extLst>
          </p:cNvPr>
          <p:cNvSpPr>
            <a:spLocks noGrp="1"/>
          </p:cNvSpPr>
          <p:nvPr>
            <p:ph type="body" sz="quarter" idx="14"/>
          </p:nvPr>
        </p:nvSpPr>
        <p:spPr>
          <a:xfrm>
            <a:off x="315157" y="3880607"/>
            <a:ext cx="3465576" cy="984356"/>
          </a:xfrm>
        </p:spPr>
        <p:txBody>
          <a:bodyPr/>
          <a:lstStyle/>
          <a:p>
            <a:r>
              <a:rPr lang="el-GR" b="1" dirty="0">
                <a:latin typeface="Arial" panose="020B0604020202020204" pitchFamily="34" charset="0"/>
                <a:cs typeface="Arial" panose="020B0604020202020204" pitchFamily="34" charset="0"/>
              </a:rPr>
              <a:t>Παθογονικότητα (pathogenicity):</a:t>
            </a:r>
          </a:p>
        </p:txBody>
      </p:sp>
      <p:sp>
        <p:nvSpPr>
          <p:cNvPr id="6" name="TextBox 5">
            <a:extLst>
              <a:ext uri="{FF2B5EF4-FFF2-40B4-BE49-F238E27FC236}">
                <a16:creationId xmlns:a16="http://schemas.microsoft.com/office/drawing/2014/main" id="{5BECADC6-4E00-4D65-9D3A-3F5BC931D0EF}"/>
              </a:ext>
            </a:extLst>
          </p:cNvPr>
          <p:cNvSpPr txBox="1"/>
          <p:nvPr/>
        </p:nvSpPr>
        <p:spPr>
          <a:xfrm>
            <a:off x="4805039" y="3105771"/>
            <a:ext cx="6094520" cy="2534027"/>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E</a:t>
            </a:r>
            <a:r>
              <a:rPr lang="el-GR" dirty="0">
                <a:latin typeface="Arial" panose="020B0604020202020204" pitchFamily="34" charset="0"/>
                <a:cs typeface="Arial" panose="020B0604020202020204" pitchFamily="34" charset="0"/>
              </a:rPr>
              <a:t>ίναι η εγγενής, γενετική ικανότητα ενός λοιμογόνου παράγοντα να προκαλεί έκδηλη νόσο. Εξαρτάται από την αλληλεπίδραση ξενιστή-λοιμογόνου παράγοντα (π.χ. διεισδυτικότητα, τοξινογόνος ή λοιμογόνος δύναμη παθογόνου, ικανότητα δημιουργίας αντιδράσεων υπερευαισθησίας, αντίσταση στη φαγοκύτωση). </a:t>
            </a:r>
          </a:p>
        </p:txBody>
      </p:sp>
      <p:pic>
        <p:nvPicPr>
          <p:cNvPr id="7" name="Picture 6">
            <a:extLst>
              <a:ext uri="{FF2B5EF4-FFF2-40B4-BE49-F238E27FC236}">
                <a16:creationId xmlns:a16="http://schemas.microsoft.com/office/drawing/2014/main" id="{E32CB40A-D1D6-45EE-9346-0393399B81A6}"/>
              </a:ext>
            </a:extLst>
          </p:cNvPr>
          <p:cNvPicPr>
            <a:picLocks noChangeAspect="1"/>
          </p:cNvPicPr>
          <p:nvPr/>
        </p:nvPicPr>
        <p:blipFill rotWithShape="1">
          <a:blip r:embed="rId2"/>
          <a:srcRect b="11196"/>
          <a:stretch/>
        </p:blipFill>
        <p:spPr>
          <a:xfrm>
            <a:off x="-1" y="0"/>
            <a:ext cx="4270159" cy="2396971"/>
          </a:xfrm>
          <a:prstGeom prst="rect">
            <a:avLst/>
          </a:prstGeom>
        </p:spPr>
      </p:pic>
    </p:spTree>
    <p:extLst>
      <p:ext uri="{BB962C8B-B14F-4D97-AF65-F5344CB8AC3E}">
        <p14:creationId xmlns:p14="http://schemas.microsoft.com/office/powerpoint/2010/main" val="38457784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A4C711-8E9F-44E4-A842-8BA1E75145FE}"/>
              </a:ext>
            </a:extLst>
          </p:cNvPr>
          <p:cNvSpPr>
            <a:spLocks noGrp="1"/>
          </p:cNvSpPr>
          <p:nvPr>
            <p:ph type="body" sz="quarter" idx="14"/>
          </p:nvPr>
        </p:nvSpPr>
        <p:spPr>
          <a:xfrm>
            <a:off x="457199" y="4142233"/>
            <a:ext cx="3465576" cy="877824"/>
          </a:xfrm>
        </p:spPr>
        <p:txBody>
          <a:bodyPr/>
          <a:lstStyle/>
          <a:p>
            <a:r>
              <a:rPr lang="el-GR" b="1" dirty="0">
                <a:latin typeface="Arial" panose="020B0604020202020204" pitchFamily="34" charset="0"/>
                <a:cs typeface="Arial" panose="020B0604020202020204" pitchFamily="34" charset="0"/>
              </a:rPr>
              <a:t>Λοιμοτοξικότητα (</a:t>
            </a:r>
            <a:r>
              <a:rPr lang="en-US" b="1" dirty="0">
                <a:latin typeface="Arial" panose="020B0604020202020204" pitchFamily="34" charset="0"/>
                <a:cs typeface="Arial" panose="020B0604020202020204" pitchFamily="34" charset="0"/>
              </a:rPr>
              <a:t>virulence):</a:t>
            </a:r>
            <a:endParaRPr lang="el-GR"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644767-1EAE-41AF-91DC-64CCFB358FB0}"/>
              </a:ext>
            </a:extLst>
          </p:cNvPr>
          <p:cNvSpPr txBox="1"/>
          <p:nvPr/>
        </p:nvSpPr>
        <p:spPr>
          <a:xfrm>
            <a:off x="4867183" y="2667714"/>
            <a:ext cx="6094520" cy="1287532"/>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E</a:t>
            </a:r>
            <a:r>
              <a:rPr lang="el-GR" dirty="0">
                <a:latin typeface="Arial" panose="020B0604020202020204" pitchFamily="34" charset="0"/>
                <a:cs typeface="Arial" panose="020B0604020202020204" pitchFamily="34" charset="0"/>
              </a:rPr>
              <a:t>ίναι η μέτρηση της ικανότητας πρόκλησης νόσου στον ξενιστή. Εκφράζει τον βαθμό βλαπτικότητας (harmfulness) του λοιμογόνου παράγοντα στον ξενιστή. </a:t>
            </a:r>
          </a:p>
        </p:txBody>
      </p:sp>
      <p:pic>
        <p:nvPicPr>
          <p:cNvPr id="9" name="Picture 8">
            <a:extLst>
              <a:ext uri="{FF2B5EF4-FFF2-40B4-BE49-F238E27FC236}">
                <a16:creationId xmlns:a16="http://schemas.microsoft.com/office/drawing/2014/main" id="{B88455EF-EB9F-4C5B-837A-F7C9645B119D}"/>
              </a:ext>
            </a:extLst>
          </p:cNvPr>
          <p:cNvPicPr>
            <a:picLocks noChangeAspect="1"/>
          </p:cNvPicPr>
          <p:nvPr/>
        </p:nvPicPr>
        <p:blipFill>
          <a:blip r:embed="rId2"/>
          <a:stretch>
            <a:fillRect/>
          </a:stretch>
        </p:blipFill>
        <p:spPr>
          <a:xfrm>
            <a:off x="0" y="0"/>
            <a:ext cx="4270159" cy="2388093"/>
          </a:xfrm>
          <a:prstGeom prst="rect">
            <a:avLst/>
          </a:prstGeom>
        </p:spPr>
      </p:pic>
    </p:spTree>
    <p:extLst>
      <p:ext uri="{BB962C8B-B14F-4D97-AF65-F5344CB8AC3E}">
        <p14:creationId xmlns:p14="http://schemas.microsoft.com/office/powerpoint/2010/main" val="302663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A4C711-8E9F-44E4-A842-8BA1E75145FE}"/>
              </a:ext>
            </a:extLst>
          </p:cNvPr>
          <p:cNvSpPr>
            <a:spLocks noGrp="1"/>
          </p:cNvSpPr>
          <p:nvPr>
            <p:ph type="body" sz="quarter" idx="14"/>
          </p:nvPr>
        </p:nvSpPr>
        <p:spPr>
          <a:xfrm>
            <a:off x="457199" y="4142233"/>
            <a:ext cx="3465576" cy="877824"/>
          </a:xfrm>
        </p:spPr>
        <p:txBody>
          <a:bodyPr/>
          <a:lstStyle/>
          <a:p>
            <a:r>
              <a:rPr lang="el-GR" b="1" dirty="0">
                <a:latin typeface="Arial" panose="020B0604020202020204" pitchFamily="34" charset="0"/>
                <a:cs typeface="Arial" panose="020B0604020202020204" pitchFamily="34" charset="0"/>
              </a:rPr>
              <a:t>Ανοσοποιητική ικανότητα (</a:t>
            </a:r>
            <a:r>
              <a:rPr lang="en-US" b="1" dirty="0">
                <a:latin typeface="Arial" panose="020B0604020202020204" pitchFamily="34" charset="0"/>
                <a:cs typeface="Arial" panose="020B0604020202020204" pitchFamily="34" charset="0"/>
              </a:rPr>
              <a:t>immunogenicity):</a:t>
            </a:r>
            <a:endParaRPr lang="el-GR"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644767-1EAE-41AF-91DC-64CCFB358FB0}"/>
              </a:ext>
            </a:extLst>
          </p:cNvPr>
          <p:cNvSpPr txBox="1"/>
          <p:nvPr/>
        </p:nvSpPr>
        <p:spPr>
          <a:xfrm>
            <a:off x="4858306" y="2854765"/>
            <a:ext cx="6094520" cy="1287468"/>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E</a:t>
            </a:r>
            <a:r>
              <a:rPr lang="el-GR" dirty="0">
                <a:latin typeface="Arial" panose="020B0604020202020204" pitchFamily="34" charset="0"/>
                <a:cs typeface="Arial" panose="020B0604020202020204" pitchFamily="34" charset="0"/>
              </a:rPr>
              <a:t>ίναι η ικανότητα ενός λοιμογόνου παράγοντα να δημιουργεί μια ειδική, ισχυρή και διαρκή ανοσία στον ξενιστή. </a:t>
            </a:r>
          </a:p>
        </p:txBody>
      </p:sp>
      <p:pic>
        <p:nvPicPr>
          <p:cNvPr id="2" name="Picture 1">
            <a:extLst>
              <a:ext uri="{FF2B5EF4-FFF2-40B4-BE49-F238E27FC236}">
                <a16:creationId xmlns:a16="http://schemas.microsoft.com/office/drawing/2014/main" id="{6635983F-D8C8-4781-9FAC-AC9222AC3AFC}"/>
              </a:ext>
            </a:extLst>
          </p:cNvPr>
          <p:cNvPicPr>
            <a:picLocks noChangeAspect="1"/>
          </p:cNvPicPr>
          <p:nvPr/>
        </p:nvPicPr>
        <p:blipFill rotWithShape="1">
          <a:blip r:embed="rId2"/>
          <a:srcRect b="12215"/>
          <a:stretch/>
        </p:blipFill>
        <p:spPr>
          <a:xfrm>
            <a:off x="0" y="-1"/>
            <a:ext cx="4270159" cy="2396971"/>
          </a:xfrm>
          <a:prstGeom prst="rect">
            <a:avLst/>
          </a:prstGeom>
        </p:spPr>
      </p:pic>
    </p:spTree>
    <p:extLst>
      <p:ext uri="{BB962C8B-B14F-4D97-AF65-F5344CB8AC3E}">
        <p14:creationId xmlns:p14="http://schemas.microsoft.com/office/powerpoint/2010/main" val="108595385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A4C711-8E9F-44E4-A842-8BA1E75145FE}"/>
              </a:ext>
            </a:extLst>
          </p:cNvPr>
          <p:cNvSpPr>
            <a:spLocks noGrp="1"/>
          </p:cNvSpPr>
          <p:nvPr>
            <p:ph type="body" sz="quarter" idx="14"/>
          </p:nvPr>
        </p:nvSpPr>
        <p:spPr>
          <a:xfrm>
            <a:off x="457199" y="4142233"/>
            <a:ext cx="3465576" cy="877824"/>
          </a:xfrm>
        </p:spPr>
        <p:txBody>
          <a:bodyPr/>
          <a:lstStyle/>
          <a:p>
            <a:r>
              <a:rPr lang="en-US" b="1" dirty="0">
                <a:latin typeface="Arial" panose="020B0604020202020204" pitchFamily="34" charset="0"/>
                <a:cs typeface="Arial" panose="020B0604020202020204" pitchFamily="34" charset="0"/>
              </a:rPr>
              <a:t>M</a:t>
            </a:r>
            <a:r>
              <a:rPr lang="el-GR" b="1" dirty="0">
                <a:latin typeface="Arial" panose="020B0604020202020204" pitchFamily="34" charset="0"/>
                <a:cs typeface="Arial" panose="020B0604020202020204" pitchFamily="34" charset="0"/>
              </a:rPr>
              <a:t>ικροβιακή αντοχή (</a:t>
            </a:r>
            <a:r>
              <a:rPr lang="en-US" b="1" dirty="0">
                <a:latin typeface="Arial" panose="020B0604020202020204" pitchFamily="34" charset="0"/>
                <a:cs typeface="Arial" panose="020B0604020202020204" pitchFamily="34" charset="0"/>
              </a:rPr>
              <a:t>microbial resistance)</a:t>
            </a:r>
            <a:r>
              <a:rPr lang="el-GR"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F6644767-1EAE-41AF-91DC-64CCFB358FB0}"/>
              </a:ext>
            </a:extLst>
          </p:cNvPr>
          <p:cNvSpPr txBox="1"/>
          <p:nvPr/>
        </p:nvSpPr>
        <p:spPr>
          <a:xfrm>
            <a:off x="4858306" y="2854765"/>
            <a:ext cx="6094520" cy="2533963"/>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ικανότητα του μικροβιακού –λοιμογόνου– παράγοντα να ανθίσταται στη χρήση ουσιών που χρησιμοποιούνται για την καταπολέμησή του και να επιβιώνει της αντιμικροβιακής θεραπείας. Η μικροβιακή αντοχή είναι αποτέλεσμα της εξελικτικής πορείας των μικροοργανισμών.</a:t>
            </a:r>
          </a:p>
        </p:txBody>
      </p:sp>
      <p:pic>
        <p:nvPicPr>
          <p:cNvPr id="4" name="Picture 3">
            <a:extLst>
              <a:ext uri="{FF2B5EF4-FFF2-40B4-BE49-F238E27FC236}">
                <a16:creationId xmlns:a16="http://schemas.microsoft.com/office/drawing/2014/main" id="{2A55F497-EF0B-45B3-85EC-9665440658B4}"/>
              </a:ext>
            </a:extLst>
          </p:cNvPr>
          <p:cNvPicPr>
            <a:picLocks noChangeAspect="1"/>
          </p:cNvPicPr>
          <p:nvPr/>
        </p:nvPicPr>
        <p:blipFill>
          <a:blip r:embed="rId2"/>
          <a:stretch>
            <a:fillRect/>
          </a:stretch>
        </p:blipFill>
        <p:spPr>
          <a:xfrm>
            <a:off x="-1" y="0"/>
            <a:ext cx="4270159" cy="2405849"/>
          </a:xfrm>
          <a:prstGeom prst="rect">
            <a:avLst/>
          </a:prstGeom>
        </p:spPr>
      </p:pic>
    </p:spTree>
    <p:extLst>
      <p:ext uri="{BB962C8B-B14F-4D97-AF65-F5344CB8AC3E}">
        <p14:creationId xmlns:p14="http://schemas.microsoft.com/office/powerpoint/2010/main" val="2086044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1_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1141</Words>
  <Application>Microsoft Office PowerPoint</Application>
  <PresentationFormat>Widescreen</PresentationFormat>
  <Paragraphs>75</Paragraphs>
  <Slides>23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Segoe UI</vt:lpstr>
      <vt:lpstr>Segoe UI Light</vt:lpstr>
      <vt:lpstr>Times New Roman</vt:lpstr>
      <vt:lpstr>Wingdings</vt:lpstr>
      <vt:lpstr>1_Office Theme</vt:lpstr>
      <vt:lpstr>Balancing Act</vt:lpstr>
      <vt:lpstr>1_Balancing Act</vt:lpstr>
      <vt:lpstr>Επιδημιολογια τροφιμογενων νοσηματων Διαλεξη 3η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3η     </dc:title>
  <dc:creator>Νατάσα</dc:creator>
  <cp:lastModifiedBy>Νατάσα</cp:lastModifiedBy>
  <cp:revision>56</cp:revision>
  <dcterms:created xsi:type="dcterms:W3CDTF">2022-02-11T13:10:18Z</dcterms:created>
  <dcterms:modified xsi:type="dcterms:W3CDTF">2022-03-03T19:12:58Z</dcterms:modified>
</cp:coreProperties>
</file>