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64" r:id="rId2"/>
    <p:sldMasterId id="2147483776" r:id="rId3"/>
  </p:sldMasterIdLst>
  <p:notesMasterIdLst>
    <p:notesMasterId r:id="rId21"/>
  </p:notesMasterIdLst>
  <p:sldIdLst>
    <p:sldId id="284" r:id="rId4"/>
    <p:sldId id="285" r:id="rId5"/>
    <p:sldId id="286" r:id="rId6"/>
    <p:sldId id="257" r:id="rId7"/>
    <p:sldId id="265" r:id="rId8"/>
    <p:sldId id="266" r:id="rId9"/>
    <p:sldId id="268" r:id="rId10"/>
    <p:sldId id="270" r:id="rId11"/>
    <p:sldId id="273" r:id="rId12"/>
    <p:sldId id="274" r:id="rId13"/>
    <p:sldId id="275" r:id="rId14"/>
    <p:sldId id="276" r:id="rId15"/>
    <p:sldId id="278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E77"/>
    <a:srgbClr val="1A2286"/>
    <a:srgbClr val="1B238D"/>
    <a:srgbClr val="1F28A1"/>
    <a:srgbClr val="000066"/>
    <a:srgbClr val="FFFF00"/>
    <a:srgbClr val="FF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37" autoAdjust="0"/>
  </p:normalViewPr>
  <p:slideViewPr>
    <p:cSldViewPr snapToGrid="0">
      <p:cViewPr>
        <p:scale>
          <a:sx n="91" d="100"/>
          <a:sy n="91" d="100"/>
        </p:scale>
        <p:origin x="-221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4BE742-F341-9148-A94E-C374EDF9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791" indent="-17779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8FD84F1-AED9-4D80-8FE8-E6B29D92527F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58F84-1158-4E37-81EF-9238C899757C}" type="slidenum">
              <a:rPr lang="en-US"/>
              <a:pPr/>
              <a:t>11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9BD29C-94CC-4DC4-8392-440F653066DC}" type="slidenum">
              <a:rPr lang="en-US"/>
              <a:pPr/>
              <a:t>12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01444-1F6B-4E41-81A0-BD462B8A5B7C}" type="slidenum">
              <a:rPr lang="en-US"/>
              <a:pPr/>
              <a:t>13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58229-8D21-474B-A8D8-F469E5F80C8E}" type="slidenum">
              <a:rPr lang="en-US"/>
              <a:pPr/>
              <a:t>14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B0469-331F-4D25-A9DF-BDC5021A8945}" type="slidenum">
              <a:rPr lang="en-US"/>
              <a:pPr/>
              <a:t>15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DB062-A6BD-4842-933D-CA7D1F25386C}" type="slidenum">
              <a:rPr lang="en-US"/>
              <a:pPr/>
              <a:t>16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altLang="el-GR" smtClean="0">
                <a:latin typeface="Arial" pitchFamily="34" charset="0"/>
              </a:rPr>
              <a:t>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E4589-27B4-448E-B59F-57150C03CCF2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2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791" indent="-177791">
              <a:spcBef>
                <a:spcPct val="0"/>
              </a:spcBef>
              <a:buFontTx/>
              <a:buChar char="•"/>
            </a:pPr>
            <a:endParaRPr lang="el-GR" altLang="el-GR" smtClean="0">
              <a:latin typeface="Arial" pitchFamily="34" charset="0"/>
            </a:endParaRP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12" indent="-2857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42" indent="-22858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119" indent="-22858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97" indent="-22858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474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65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828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005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9E3272-68F6-41D5-AB95-B39FC4882437}" type="slidenum">
              <a:rPr lang="el-GR" altLang="el-GR">
                <a:solidFill>
                  <a:srgbClr val="000000"/>
                </a:solidFill>
                <a:cs typeface="Arial" pitchFamily="34" charset="0"/>
              </a:rPr>
              <a:pPr/>
              <a:t>3</a:t>
            </a:fld>
            <a:endParaRPr lang="el-GR" altLang="el-GR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428F5-26E9-41CF-B386-3D09421A809F}" type="slidenum">
              <a:rPr lang="en-US"/>
              <a:pPr/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BAD09-BA63-42BF-93D7-D4B53B83A89A}" type="slidenum">
              <a:rPr lang="en-US"/>
              <a:pPr/>
              <a:t>6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94701-D263-4AB2-9FD7-3B6EE338A8C4}" type="slidenum">
              <a:rPr lang="en-US"/>
              <a:pPr/>
              <a:t>7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2D87F-566E-48F8-BD81-93AE194A3336}" type="slidenum">
              <a:rPr lang="en-US"/>
              <a:pPr/>
              <a:t>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ECEA9-322B-4846-A620-0B05BA6E6775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D2B89-CA6A-4156-B085-170AA436068E}" type="slidenum">
              <a:rPr lang="en-US"/>
              <a:pPr/>
              <a:t>10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2130425"/>
            <a:ext cx="73406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38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2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63713" y="274638"/>
            <a:ext cx="6923087" cy="5851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0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274638"/>
            <a:ext cx="77089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1" y="1600200"/>
            <a:ext cx="77089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1" y="3938588"/>
            <a:ext cx="77089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93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DF85106-AC1E-B04B-98E8-4099A3202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4B7D3ED-6E6E-4862-BAD5-8D749440B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715110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092277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9399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08075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12783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84269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527398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900694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612861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6357121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864849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1C4EC-D1AE-4E92-926A-A5B5E61360F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8C67CB4-AC02-49D7-B6EA-AC8D9E1E5B8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7526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219D36-0F7E-452B-A8FE-2E5FB39EE6F2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89B8BE7-5B8E-4E9D-A79C-69734E7071E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9719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B322BE-AC60-42BD-B5FE-A6D2A13D4B66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F5EDEF4-F978-4320-A60A-EC18DCC110F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454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4406900"/>
            <a:ext cx="7377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599" y="2906713"/>
            <a:ext cx="7377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11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B98A6-7629-4E7B-98A2-84FA5070FC78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64EC9D7-4213-42EE-AC75-400653CC1D1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108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85DC10-0F5D-4523-81DB-D7C168E2688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F77C93B-D312-4EE0-99F7-4F922264D3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9495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CCBF4E-FF50-4A20-B651-B7D36929BF6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3A5B9CA8-BA8C-48B2-BC34-B602336F75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28644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6FF24C-9E89-45E4-9FA2-7FF64DC51DC9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3FC7F00-6849-42A1-BE60-FC43304975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9045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2DB037-50EF-4A3D-815E-1453F08353A3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F8F63FE-ED46-4013-AD5E-D564BA82DD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76685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EF2702-09DE-4E9B-8A89-0103A58BC99C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1330D97-6376-443D-8371-FC9D6043D8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6080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92CE726-1C3E-4653-8CE8-6C113BC0037E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A3C548E-AFA7-4794-AD99-09A95EAD8D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37499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1479A4-1EBA-40C7-98AA-914F96891E54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7F7B5DA-4464-414E-9489-E3DE1487149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17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36972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1" y="1600200"/>
            <a:ext cx="3644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30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535113"/>
            <a:ext cx="35702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100" y="2174875"/>
            <a:ext cx="35702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100" y="1535113"/>
            <a:ext cx="38227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25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3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32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1" y="274638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1" y="1600200"/>
            <a:ext cx="753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1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1">
              <a:lumMod val="5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05BF-C6B3-4CA3-951C-A9C84A7E3002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3F5D-F0E7-4222-8CDC-93F1D482EF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0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3075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BB2ACE1-D55A-4C54-8243-B93511E7983B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4C7981-0FC9-44D9-91BD-A715D0AB98A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0432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/>
              <a:t>ΕΦΑΡΜΟΣΜΕΝΗ ΣΤΑΤΙΣΤΙΚΗ</a:t>
            </a:r>
            <a:endParaRPr lang="el-GR" altLang="el-GR" sz="3200" b="1" dirty="0" smtClean="0"/>
          </a:p>
        </p:txBody>
      </p:sp>
      <p:sp>
        <p:nvSpPr>
          <p:cNvPr id="16387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altLang="el-GR" sz="2800" b="1" dirty="0" smtClean="0">
                <a:solidFill>
                  <a:schemeClr val="tx1"/>
                </a:solidFill>
              </a:rPr>
              <a:t>3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</a:rPr>
              <a:t>Factor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Analysis</a:t>
            </a:r>
            <a:endParaRPr lang="el-GR" alt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38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ms43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Ελένη Γάκη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800" b="1" i="1" smtClean="0">
                <a:solidFill>
                  <a:srgbClr val="000000"/>
                </a:solidFill>
              </a:rPr>
              <a:t>Τμήμα Διοίκησης Επιχειρήσεων</a:t>
            </a:r>
          </a:p>
        </p:txBody>
      </p:sp>
    </p:spTree>
    <p:extLst>
      <p:ext uri="{BB962C8B-B14F-4D97-AF65-F5344CB8AC3E}">
        <p14:creationId xmlns:p14="http://schemas.microsoft.com/office/powerpoint/2010/main" val="19549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28600"/>
            <a:ext cx="7123112" cy="990600"/>
          </a:xfrm>
        </p:spPr>
        <p:txBody>
          <a:bodyPr>
            <a:normAutofit fontScale="90000"/>
          </a:bodyPr>
          <a:lstStyle/>
          <a:p>
            <a:r>
              <a:rPr lang="el-GR" sz="4800" dirty="0" smtClean="0"/>
              <a:t>Κριτήρια για την επιλογή </a:t>
            </a:r>
            <a:br>
              <a:rPr lang="el-GR" sz="4800" dirty="0" smtClean="0"/>
            </a:br>
            <a:r>
              <a:rPr lang="el-GR" sz="4800" dirty="0" smtClean="0"/>
              <a:t>των παραγόντων</a:t>
            </a:r>
            <a:endParaRPr lang="en-GB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514475"/>
            <a:ext cx="7143750" cy="4714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Kaiser’s Extraction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Kaiser (1960): retain factors with Eigen values &gt; 1.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Scree</a:t>
            </a:r>
            <a:r>
              <a:rPr lang="en-US" sz="2800" dirty="0"/>
              <a:t> Plot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Cattell</a:t>
            </a:r>
            <a:r>
              <a:rPr lang="en-US" sz="2400" dirty="0"/>
              <a:t> (1966): use ‘point of inflexion’ of the </a:t>
            </a:r>
            <a:r>
              <a:rPr lang="en-US" sz="2400" dirty="0" err="1"/>
              <a:t>scree</a:t>
            </a:r>
            <a:r>
              <a:rPr lang="en-US" sz="2400" dirty="0"/>
              <a:t> plot.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Which Rule?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Use Kaiser’s Extraction when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less than 30 variables, communalities after extraction &gt; 0.7.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sample size &gt; 250 and mean communality </a:t>
            </a:r>
            <a:r>
              <a:rPr lang="en-US" sz="2000" dirty="0">
                <a:cs typeface="Arial" charset="0"/>
              </a:rPr>
              <a:t>≥</a:t>
            </a:r>
            <a:r>
              <a:rPr lang="en-US" sz="2000" dirty="0"/>
              <a:t> 0.6.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Scree</a:t>
            </a:r>
            <a:r>
              <a:rPr lang="en-US" sz="2400" dirty="0"/>
              <a:t> plot is good if sample size is &gt; 200.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192DF95F-A70A-4266-A41A-50758B81A9E2}" type="slidenum">
              <a:rPr lang="en-US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9200" y="279400"/>
            <a:ext cx="1745790" cy="175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79278FBC-6F13-45B6-8041-789EB5E42631}" type="slidenum">
              <a:rPr lang="en-US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965208"/>
            <a:ext cx="8195310" cy="498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4638"/>
            <a:ext cx="7758138" cy="868346"/>
          </a:xfrm>
        </p:spPr>
        <p:txBody>
          <a:bodyPr/>
          <a:lstStyle/>
          <a:p>
            <a:r>
              <a:rPr lang="en-GB" dirty="0" err="1"/>
              <a:t>Scree</a:t>
            </a:r>
            <a:r>
              <a:rPr lang="en-GB" dirty="0"/>
              <a:t> Plots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F60F4958-2472-47AA-9B8F-6E57F8CAF8B9}" type="slidenum">
              <a:rPr lang="en-US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841500"/>
            <a:ext cx="7837424" cy="3513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Περιστροφή</a:t>
            </a:r>
            <a:endParaRPr lang="en-GB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1928802"/>
            <a:ext cx="6810375" cy="388779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Σκοπός της η μεγιστοποίηση των επιβαρύνσεων μιας μεταβλητής σε ένας παράγοντα. </a:t>
            </a:r>
          </a:p>
          <a:p>
            <a:r>
              <a:rPr lang="el-GR" sz="2800" dirty="0" smtClean="0"/>
              <a:t>Στο συγκεκριμένο παράδειγμα</a:t>
            </a:r>
            <a:r>
              <a:rPr lang="en-GB" sz="2800" dirty="0" smtClean="0"/>
              <a:t>:</a:t>
            </a:r>
            <a:endParaRPr lang="en-GB" sz="2800" dirty="0"/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Orthogonal</a:t>
            </a:r>
            <a:r>
              <a:rPr lang="en-GB" sz="2400" dirty="0"/>
              <a:t> (factors are uncorrelated)</a:t>
            </a:r>
          </a:p>
          <a:p>
            <a:pPr lvl="1"/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Oblique</a:t>
            </a:r>
            <a:r>
              <a:rPr lang="en-GB" sz="2400" dirty="0"/>
              <a:t> (factors </a:t>
            </a:r>
            <a:r>
              <a:rPr lang="en-GB" sz="2400" dirty="0" err="1"/>
              <a:t>intercorrelate</a:t>
            </a:r>
            <a:r>
              <a:rPr lang="en-GB" sz="240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CBCEA65A-D92E-4F6C-8D2B-DB5BAA9AC96A}" type="slidenum">
              <a:rPr lang="en-US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572" y="0"/>
            <a:ext cx="225636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Πριν την περιστροφή</a:t>
            </a:r>
            <a:endParaRPr lang="en-US" dirty="0"/>
          </a:p>
        </p:txBody>
      </p:sp>
      <p:pic>
        <p:nvPicPr>
          <p:cNvPr id="15975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125538"/>
            <a:ext cx="3335337" cy="5111750"/>
          </a:xfrm>
          <a:noFill/>
          <a:ln/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661E1BA5-124A-4513-8FC2-C50603E78F3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274638"/>
            <a:ext cx="7543800" cy="1249362"/>
          </a:xfrm>
        </p:spPr>
        <p:txBody>
          <a:bodyPr/>
          <a:lstStyle/>
          <a:p>
            <a:r>
              <a:rPr lang="el-GR" dirty="0" smtClean="0"/>
              <a:t>Μετά την περιστροφή </a:t>
            </a:r>
            <a:r>
              <a:rPr lang="en-GB" dirty="0" smtClean="0"/>
              <a:t>(</a:t>
            </a:r>
            <a:r>
              <a:rPr lang="en-GB" dirty="0" err="1" smtClean="0"/>
              <a:t>varimax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38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22A176AE-FE6C-4936-BCF1-1103A685E15B}" type="slidenum">
              <a:rPr lang="en-US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95" y="1474071"/>
            <a:ext cx="6780657" cy="475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083" y="274638"/>
            <a:ext cx="8870731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Μετά την περιστροφή: </a:t>
            </a:r>
            <a:r>
              <a:rPr lang="en-GB" dirty="0" smtClean="0"/>
              <a:t>Oblique </a:t>
            </a:r>
            <a:r>
              <a:rPr lang="en-GB" dirty="0"/>
              <a:t>Rotation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38"/>
            <a:ext cx="8572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D11E5454-4432-4761-BADA-181DB8D7A559}" type="slidenum">
              <a:rPr lang="en-US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08091"/>
            <a:ext cx="7103364" cy="499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Ερμηνεία παραγόντων: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630619" y="1647600"/>
            <a:ext cx="78827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Οι ερωτήσεις με υψηλές επιβαρύνσεις στον πρώτο παράγοντα φαίνεται να συνδέονται με διάφορα θέματα της στατιστικής. Επομένως ο 1</a:t>
            </a:r>
            <a:r>
              <a:rPr lang="el-GR" baseline="30000" dirty="0" smtClean="0"/>
              <a:t>ος</a:t>
            </a:r>
            <a:r>
              <a:rPr lang="el-GR" dirty="0" smtClean="0"/>
              <a:t> παράγοντας μπορεί να ονομαστεί </a:t>
            </a:r>
            <a:r>
              <a:rPr lang="el-GR" i="1" dirty="0" smtClean="0">
                <a:solidFill>
                  <a:srgbClr val="FF0000"/>
                </a:solidFill>
              </a:rPr>
              <a:t>φόβος για τη στατιστική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l-G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ερωτήσεις με υψηλές επιβαρύνσεις </a:t>
            </a:r>
            <a:r>
              <a:rPr lang="el-GR" dirty="0" smtClean="0"/>
              <a:t>στο δεύτερο παράγοντα </a:t>
            </a:r>
            <a:r>
              <a:rPr lang="el-GR" dirty="0"/>
              <a:t>φαίνεται να συνδέονται με </a:t>
            </a:r>
            <a:r>
              <a:rPr lang="el-GR" dirty="0" smtClean="0"/>
              <a:t>τη χρήση υπολογιστών ή του </a:t>
            </a:r>
            <a:r>
              <a:rPr lang="en-US" dirty="0" smtClean="0"/>
              <a:t>SPSS</a:t>
            </a:r>
            <a:r>
              <a:rPr lang="el-GR" dirty="0" smtClean="0"/>
              <a:t>. </a:t>
            </a:r>
            <a:r>
              <a:rPr lang="el-GR" dirty="0"/>
              <a:t>Επομένως ο </a:t>
            </a:r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dirty="0"/>
              <a:t>παράγοντας μπορεί να ονομαστεί </a:t>
            </a:r>
            <a:r>
              <a:rPr lang="el-GR" i="1" dirty="0">
                <a:solidFill>
                  <a:srgbClr val="FF0000"/>
                </a:solidFill>
              </a:rPr>
              <a:t>φόβος για </a:t>
            </a:r>
            <a:r>
              <a:rPr lang="el-GR" i="1" dirty="0" smtClean="0">
                <a:solidFill>
                  <a:srgbClr val="FF0000"/>
                </a:solidFill>
              </a:rPr>
              <a:t>τους υπολογιστές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l-GR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/>
              <a:t>Οι ερωτήσεις με υψηλές επιβαρύνσεις στον </a:t>
            </a:r>
            <a:r>
              <a:rPr lang="el-GR" dirty="0" smtClean="0"/>
              <a:t>τρίτο παράγοντα </a:t>
            </a:r>
            <a:r>
              <a:rPr lang="el-GR" dirty="0"/>
              <a:t>φαίνεται να συνδέονται με διάφορα θέματα </a:t>
            </a:r>
            <a:r>
              <a:rPr lang="el-GR" dirty="0" smtClean="0"/>
              <a:t>των μαθηματικών. </a:t>
            </a:r>
            <a:r>
              <a:rPr lang="el-GR" dirty="0"/>
              <a:t>Επομένως ο 1</a:t>
            </a:r>
            <a:r>
              <a:rPr lang="el-GR" baseline="30000" dirty="0"/>
              <a:t>ος</a:t>
            </a:r>
            <a:r>
              <a:rPr lang="el-GR" dirty="0"/>
              <a:t> </a:t>
            </a:r>
            <a:r>
              <a:rPr lang="el-GR" dirty="0" smtClean="0"/>
              <a:t>παράγοντας </a:t>
            </a:r>
            <a:r>
              <a:rPr lang="el-GR" dirty="0"/>
              <a:t>μπορεί να ονομαστεί </a:t>
            </a:r>
            <a:r>
              <a:rPr lang="el-GR" i="1" dirty="0">
                <a:solidFill>
                  <a:srgbClr val="FF0000"/>
                </a:solidFill>
              </a:rPr>
              <a:t>φόβος για </a:t>
            </a:r>
            <a:r>
              <a:rPr lang="el-GR" i="1" dirty="0" smtClean="0">
                <a:solidFill>
                  <a:srgbClr val="FF0000"/>
                </a:solidFill>
              </a:rPr>
              <a:t>τα μαθηματικά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l-GR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/>
              <a:t>Τέλος, ερωτήσεις με υψηλές επιβαρύνσεις στον τέταρτο παράγοντα περιέχουν στοιχεία από την κοινωνική αξιολόγηση από φίλους. Επομένως, </a:t>
            </a:r>
            <a:r>
              <a:rPr lang="el-GR" dirty="0"/>
              <a:t>ο 1</a:t>
            </a:r>
            <a:r>
              <a:rPr lang="el-GR" baseline="30000" dirty="0"/>
              <a:t>ος</a:t>
            </a:r>
            <a:r>
              <a:rPr lang="el-GR" dirty="0"/>
              <a:t> παράγοντας μπορεί να </a:t>
            </a:r>
            <a:r>
              <a:rPr lang="el-GR" dirty="0" smtClean="0"/>
              <a:t>ονομαστεί </a:t>
            </a:r>
            <a:r>
              <a:rPr lang="el-GR" i="1" dirty="0" smtClean="0">
                <a:solidFill>
                  <a:srgbClr val="FF0000"/>
                </a:solidFill>
              </a:rPr>
              <a:t>συγκριτική αξιολόγηση</a:t>
            </a:r>
            <a:r>
              <a:rPr lang="en-US" dirty="0" smtClean="0"/>
              <a:t>. </a:t>
            </a:r>
            <a:endParaRPr lang="el-GR" dirty="0" smtClean="0"/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Συνοψίζοντας, η ανάλυση αποκαλύπτει ότι το ερωτηματολόγιο αποτελείται από </a:t>
            </a:r>
            <a:r>
              <a:rPr lang="el-GR" smtClean="0"/>
              <a:t>4 υποομάδες</a:t>
            </a:r>
            <a:r>
              <a:rPr lang="el-GR" dirty="0" smtClean="0"/>
              <a:t>: φόβο για τη στατιστική, φόβο για τους υπολογιστές, φόβο για </a:t>
            </a:r>
            <a:r>
              <a:rPr lang="el-GR" dirty="0"/>
              <a:t>τα μαθηματικά </a:t>
            </a:r>
            <a:r>
              <a:rPr lang="el-GR" dirty="0" smtClean="0"/>
              <a:t>και φόβο για αρνητική συγκριτική αξιολόγηση.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4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παρόν εκπαιδευτικό υλικό υπόκειται σε</a:t>
            </a:r>
            <a:r>
              <a:rPr lang="en-US" altLang="el-GR" sz="2800" smtClean="0"/>
              <a:t> </a:t>
            </a:r>
            <a:r>
              <a:rPr lang="el-GR" altLang="el-GR" sz="2800" smtClean="0"/>
              <a:t>άδειες χρήσης </a:t>
            </a:r>
            <a:r>
              <a:rPr lang="en-US" altLang="el-GR" sz="2800" smtClean="0"/>
              <a:t>Creative Commons. </a:t>
            </a:r>
          </a:p>
          <a:p>
            <a:pPr eaLnBrk="1" hangingPunct="1"/>
            <a:r>
              <a:rPr lang="el-GR" alt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741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429C1A8-26C4-45FB-8F56-23B6B963E256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400" smtClean="0"/>
          </a:p>
          <a:p>
            <a:pPr eaLnBrk="1" hangingPunct="1"/>
            <a:r>
              <a:rPr lang="el-GR" altLang="el-GR" sz="2400" smtClean="0"/>
              <a:t>Το έργο «</a:t>
            </a:r>
            <a:r>
              <a:rPr lang="el-GR" altLang="el-GR" sz="2400" b="1" smtClean="0"/>
              <a:t>Ανοικτά Ακαδημαϊκά Μαθήματα στο Πανεπιστήμιο Αιγαίου</a:t>
            </a:r>
            <a:r>
              <a:rPr lang="el-GR" altLang="el-GR" sz="240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alt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6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BC3635-039D-4465-A550-C4BD8F7B5DF0}" type="slidenum">
              <a:rPr lang="el-GR" altLang="el-GR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Παραγοντική Ανάλυση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973" y="3886200"/>
            <a:ext cx="7441324" cy="17526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Από το βιβλίο του </a:t>
            </a:r>
          </a:p>
          <a:p>
            <a:r>
              <a:rPr lang="el-GR" dirty="0" smtClean="0"/>
              <a:t>Καθηγητή </a:t>
            </a:r>
            <a:r>
              <a:rPr lang="en-GB" dirty="0" smtClean="0"/>
              <a:t>Andy Field</a:t>
            </a:r>
            <a:endParaRPr lang="en-US" dirty="0" smtClean="0"/>
          </a:p>
          <a:p>
            <a:r>
              <a:rPr lang="en-US" dirty="0" smtClean="0"/>
              <a:t>Discovering Statistics Using IBM SPSS Statistics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2808287" cy="114300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Το </a:t>
            </a:r>
            <a:r>
              <a:rPr lang="en-US" sz="4000" dirty="0" smtClean="0"/>
              <a:t>Dataset</a:t>
            </a:r>
            <a:r>
              <a:rPr lang="en-GB" sz="4000" dirty="0" smtClean="0"/>
              <a:t> </a:t>
            </a:r>
            <a:r>
              <a:rPr lang="en-GB" sz="4000" dirty="0"/>
              <a:t>SAQ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BADA37F6-2D45-43E5-9C90-6B524F9AAA9F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595"/>
            <a:ext cx="5187696" cy="616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777162" cy="990600"/>
          </a:xfrm>
        </p:spPr>
        <p:txBody>
          <a:bodyPr/>
          <a:lstStyle/>
          <a:p>
            <a:r>
              <a:rPr lang="el-GR" sz="4800" dirty="0" smtClean="0"/>
              <a:t>Τι πρέπει να προσέξουμε</a:t>
            </a:r>
            <a:endParaRPr lang="en-GB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314450"/>
            <a:ext cx="7378700" cy="470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 smtClean="0"/>
              <a:t>Οι μεταβλητές να έχουν υψηλές συσχετίσεις</a:t>
            </a:r>
            <a:endParaRPr lang="en-GB" sz="28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2400" i="1" dirty="0">
                <a:sym typeface="Symbol" pitchFamily="18" charset="2"/>
              </a:rPr>
              <a:t>r</a:t>
            </a:r>
            <a:r>
              <a:rPr lang="en-GB" sz="2400" dirty="0">
                <a:sym typeface="Symbol" pitchFamily="18" charset="2"/>
              </a:rPr>
              <a:t> &gt; </a:t>
            </a:r>
            <a:r>
              <a:rPr lang="en-GB" sz="2400" dirty="0" smtClean="0">
                <a:sym typeface="Symbol" pitchFamily="18" charset="2"/>
              </a:rPr>
              <a:t>.</a:t>
            </a:r>
            <a:r>
              <a:rPr lang="en-GB" sz="2400" dirty="0">
                <a:sym typeface="Symbol" pitchFamily="18" charset="2"/>
              </a:rPr>
              <a:t>3.</a:t>
            </a:r>
          </a:p>
          <a:p>
            <a:pPr>
              <a:lnSpc>
                <a:spcPct val="90000"/>
              </a:lnSpc>
            </a:pPr>
            <a:r>
              <a:rPr lang="el-GR" sz="2800" dirty="0" smtClean="0">
                <a:sym typeface="Symbol" pitchFamily="18" charset="2"/>
              </a:rPr>
              <a:t>Να μην ταυτίζονται απόλυτα κάποιες μεταβλητές </a:t>
            </a:r>
            <a:r>
              <a:rPr lang="en-GB" sz="2800" dirty="0" smtClean="0">
                <a:sym typeface="Symbol" pitchFamily="18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ym typeface="Symbol" pitchFamily="18" charset="2"/>
              </a:rPr>
              <a:t>some variables perfectly correlated, </a:t>
            </a:r>
            <a:r>
              <a:rPr lang="en-GB" sz="2400" i="1" dirty="0" smtClean="0">
                <a:sym typeface="Symbol" pitchFamily="18" charset="2"/>
              </a:rPr>
              <a:t>r</a:t>
            </a:r>
            <a:r>
              <a:rPr lang="en-GB" sz="2400" dirty="0" smtClean="0">
                <a:sym typeface="Symbol" pitchFamily="18" charset="2"/>
              </a:rPr>
              <a:t> = 1.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Κοιτάζουμε το </a:t>
            </a:r>
            <a:r>
              <a:rPr lang="en-GB" sz="2800" dirty="0" smtClean="0"/>
              <a:t>correlation matrix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501642D6-9635-4B6C-A20A-72EE1ECA731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6B44E1E8-71D6-424A-B2BD-9C73295F7914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418061" y="723900"/>
            <a:ext cx="7659687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solidFill>
                  <a:srgbClr val="FF0066"/>
                </a:solidFill>
                <a:sym typeface="Symbol" pitchFamily="18" charset="2"/>
              </a:rPr>
              <a:t>Kaiser-Meyer-</a:t>
            </a:r>
            <a:r>
              <a:rPr lang="en-GB" sz="2800" dirty="0" err="1" smtClean="0">
                <a:solidFill>
                  <a:srgbClr val="FF0066"/>
                </a:solidFill>
                <a:sym typeface="Symbol" pitchFamily="18" charset="2"/>
              </a:rPr>
              <a:t>Olkin</a:t>
            </a:r>
            <a:r>
              <a:rPr lang="en-GB" sz="2800" dirty="0" smtClean="0">
                <a:solidFill>
                  <a:srgbClr val="FF0066"/>
                </a:solidFill>
                <a:sym typeface="Symbol" pitchFamily="18" charset="2"/>
              </a:rPr>
              <a:t> </a:t>
            </a:r>
            <a:r>
              <a:rPr lang="en-GB" sz="2800" dirty="0">
                <a:solidFill>
                  <a:srgbClr val="FF0066"/>
                </a:solidFill>
                <a:sym typeface="Symbol" pitchFamily="18" charset="2"/>
              </a:rPr>
              <a:t>(KMO):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Measures sampling adequacy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should be greater than 0.5.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FF0066"/>
                </a:solidFill>
                <a:sym typeface="Symbol" pitchFamily="18" charset="2"/>
              </a:rPr>
              <a:t>Bartlett’s Test of </a:t>
            </a:r>
            <a:r>
              <a:rPr lang="en-GB" sz="2800" dirty="0" err="1">
                <a:solidFill>
                  <a:srgbClr val="FF0066"/>
                </a:solidFill>
                <a:sym typeface="Symbol" pitchFamily="18" charset="2"/>
              </a:rPr>
              <a:t>Sphericity</a:t>
            </a:r>
            <a:r>
              <a:rPr lang="en-GB" sz="2800" dirty="0">
                <a:solidFill>
                  <a:srgbClr val="FF0066"/>
                </a:solidFill>
                <a:sym typeface="Symbol" pitchFamily="18" charset="2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Tests whether the R-matrix is an identity matrix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should be significant at </a:t>
            </a:r>
            <a:r>
              <a:rPr lang="en-GB" sz="2400" i="1" dirty="0">
                <a:solidFill>
                  <a:srgbClr val="333399"/>
                </a:solidFill>
                <a:sym typeface="Symbol" pitchFamily="18" charset="2"/>
              </a:rPr>
              <a:t>p &lt; </a:t>
            </a: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.05.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FF0066"/>
                </a:solidFill>
                <a:sym typeface="Symbol" pitchFamily="18" charset="2"/>
              </a:rPr>
              <a:t>Anti-Image Matrix: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Measures of sampling adequacy on diagonal,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Off-diagonal elements should be small.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>
                <a:solidFill>
                  <a:srgbClr val="FF0066"/>
                </a:solidFill>
                <a:sym typeface="Symbol" pitchFamily="18" charset="2"/>
              </a:rPr>
              <a:t>Reproduced: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Correlation matrix after rotation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2400" dirty="0">
                <a:solidFill>
                  <a:srgbClr val="333399"/>
                </a:solidFill>
                <a:sym typeface="Symbol" pitchFamily="18" charset="2"/>
              </a:rPr>
              <a:t>most residuals should be &lt; |0.05|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8166" y="144517"/>
            <a:ext cx="8839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sz="3800" dirty="0" smtClean="0"/>
              <a:t>Καταλληλότητα μεταβλητών &amp; δεδομένων</a:t>
            </a:r>
            <a:endParaRPr lang="en-GB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9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9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9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Εύρεση των παραγόντων: </a:t>
            </a:r>
            <a:r>
              <a:rPr lang="el-GR" dirty="0" err="1" smtClean="0"/>
              <a:t>Εταιρικότητες</a:t>
            </a:r>
            <a:endParaRPr lang="en-GB" sz="400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484313"/>
            <a:ext cx="7489825" cy="4537075"/>
          </a:xfrm>
        </p:spPr>
        <p:txBody>
          <a:bodyPr/>
          <a:lstStyle/>
          <a:p>
            <a:r>
              <a:rPr lang="en-GB" sz="2800" dirty="0"/>
              <a:t>Common Variance:</a:t>
            </a:r>
          </a:p>
          <a:p>
            <a:pPr lvl="1"/>
            <a:r>
              <a:rPr lang="en-GB" sz="2400" dirty="0"/>
              <a:t>Variance that a variable shares with other variables.</a:t>
            </a:r>
          </a:p>
          <a:p>
            <a:r>
              <a:rPr lang="en-GB" sz="2800" dirty="0"/>
              <a:t>Unique Variance</a:t>
            </a:r>
            <a:r>
              <a:rPr lang="en-GB" sz="2800" b="1" dirty="0"/>
              <a:t>:</a:t>
            </a:r>
          </a:p>
          <a:p>
            <a:pPr lvl="1"/>
            <a:r>
              <a:rPr lang="en-GB" sz="2400" dirty="0"/>
              <a:t>Variance that is unique to a particular variable</a:t>
            </a:r>
            <a:r>
              <a:rPr lang="en-GB" sz="2400" b="1" dirty="0"/>
              <a:t>.</a:t>
            </a:r>
          </a:p>
          <a:p>
            <a:r>
              <a:rPr lang="en-GB" sz="2800" dirty="0"/>
              <a:t>The proportion of common variance in a variable is called the communality</a:t>
            </a:r>
            <a:r>
              <a:rPr lang="en-GB" sz="2800" b="1" dirty="0"/>
              <a:t>.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/>
              <a:t>Communality = 1, All variance shared.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/>
              <a:t>Communality = 0, No variance shared.</a:t>
            </a:r>
          </a:p>
          <a:p>
            <a:pPr lvl="1">
              <a:buClr>
                <a:schemeClr val="tx2"/>
              </a:buClr>
              <a:buFontTx/>
              <a:buChar char="•"/>
            </a:pPr>
            <a:r>
              <a:rPr lang="en-GB" sz="2400" dirty="0"/>
              <a:t>0 &lt; Communality &lt; 1 = Some variance shared.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1E889964-D97B-4896-AE38-AFFECD96DA8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014EB314-2750-49F9-AAF0-10B9BBD99BDC}" type="slidenum">
              <a:rPr lang="en-US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092180"/>
            <a:ext cx="7716520" cy="4996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cStat Lectur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ecial Ani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al Ani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al Ani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DiscStat Lecture.potx</Template>
  <TotalTime>3742</TotalTime>
  <Words>617</Words>
  <Application>Microsoft Office PowerPoint</Application>
  <PresentationFormat>Προβολή στην οθόνη (4:3)</PresentationFormat>
  <Paragraphs>101</Paragraphs>
  <Slides>17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DiscStat Lecture</vt:lpstr>
      <vt:lpstr>Θέμα του Office</vt:lpstr>
      <vt:lpstr>1_Θέμα του Office</vt:lpstr>
      <vt:lpstr>ΕΦΑΡΜΟΣΜΕΝΗ ΣΤΑΤΙΣΤΙΚΗ</vt:lpstr>
      <vt:lpstr>Άδειες Χρήσης</vt:lpstr>
      <vt:lpstr>Χρηματοδότηση</vt:lpstr>
      <vt:lpstr>Παραγοντική Ανάλυση</vt:lpstr>
      <vt:lpstr>Το Dataset SAQ</vt:lpstr>
      <vt:lpstr>Τι πρέπει να προσέξουμε</vt:lpstr>
      <vt:lpstr>Παρουσίαση του PowerPoint</vt:lpstr>
      <vt:lpstr>Εύρεση των παραγόντων: Εταιρικότητες</vt:lpstr>
      <vt:lpstr>Παρουσίαση του PowerPoint</vt:lpstr>
      <vt:lpstr>Κριτήρια για την επιλογή  των παραγόντων</vt:lpstr>
      <vt:lpstr>Παρουσίαση του PowerPoint</vt:lpstr>
      <vt:lpstr>Scree Plots</vt:lpstr>
      <vt:lpstr>Περιστροφή</vt:lpstr>
      <vt:lpstr>Πριν την περιστροφή</vt:lpstr>
      <vt:lpstr>Μετά την περιστροφή (varimax)</vt:lpstr>
      <vt:lpstr>Μετά την περιστροφή: Oblique Rotation</vt:lpstr>
      <vt:lpstr>Ερμηνεία παραγόντων:</vt:lpstr>
    </vt:vector>
  </TitlesOfParts>
  <Company>University of Sussex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Andy Field</dc:creator>
  <cp:lastModifiedBy>PA</cp:lastModifiedBy>
  <cp:revision>129</cp:revision>
  <dcterms:created xsi:type="dcterms:W3CDTF">2010-10-05T07:56:41Z</dcterms:created>
  <dcterms:modified xsi:type="dcterms:W3CDTF">2015-11-16T15:38:02Z</dcterms:modified>
</cp:coreProperties>
</file>