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6271" autoAdjust="0"/>
  </p:normalViewPr>
  <p:slideViewPr>
    <p:cSldViewPr>
      <p:cViewPr varScale="1">
        <p:scale>
          <a:sx n="117" d="100"/>
          <a:sy n="117" d="100"/>
        </p:scale>
        <p:origin x="15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4/12/15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90145120"/>
      </p:ext>
    </p:extLst>
  </p:cSld>
  <p:clrMapOvr>
    <a:masterClrMapping/>
  </p:clrMapOvr>
  <p:transition spd="med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Arial" charset="0"/>
              </a:rPr>
              <a:t>Ρομποτική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800" dirty="0">
                <a:latin typeface="Arial" charset="0"/>
              </a:rPr>
              <a:t>Αντίστροφο Κινηματικό Πρόβλημα</a:t>
            </a: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1196950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92969" y="2852936"/>
            <a:ext cx="7358063" cy="1477962"/>
          </a:xfrm>
          <a:prstGeom prst="rect">
            <a:avLst/>
          </a:prstGeom>
        </p:spPr>
        <p:txBody>
          <a:bodyPr anchor="t"/>
          <a:lstStyle/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/>
              <a:t>Απο τα παραπ</a:t>
            </a:r>
            <a:r>
              <a:rPr sz="1600" dirty="0" err="1"/>
              <a:t>άνω</a:t>
            </a:r>
            <a:r>
              <a:rPr sz="1600" dirty="0"/>
              <a:t> </a:t>
            </a:r>
            <a:r>
              <a:rPr sz="1600" dirty="0" err="1"/>
              <a:t>γίνετ</a:t>
            </a:r>
            <a:r>
              <a:rPr sz="1600" dirty="0"/>
              <a:t>αι σαφές οτι το 1ο βήμα στην επίλυση του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Αντ. </a:t>
            </a:r>
            <a:r>
              <a:rPr sz="1600" b="1" dirty="0" err="1">
                <a:latin typeface="Helvetica"/>
                <a:ea typeface="Helvetica"/>
                <a:cs typeface="Helvetica"/>
                <a:sym typeface="Helvetica"/>
              </a:rPr>
              <a:t>Κιν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1600" b="1" dirty="0" err="1">
                <a:latin typeface="Helvetica"/>
                <a:ea typeface="Helvetica"/>
                <a:cs typeface="Helvetica"/>
                <a:sym typeface="Helvetica"/>
              </a:rPr>
              <a:t>Πρ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.</a:t>
            </a:r>
            <a:r>
              <a:rPr sz="1600" dirty="0"/>
              <a:t> </a:t>
            </a:r>
            <a:r>
              <a:rPr sz="1600" dirty="0" err="1"/>
              <a:t>είν</a:t>
            </a:r>
            <a:r>
              <a:rPr sz="1600" dirty="0"/>
              <a:t>αι ο προσδιορισμός των στοιχείων του H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.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 err="1"/>
              <a:t>Μετά</a:t>
            </a:r>
            <a:r>
              <a:rPr sz="1600" dirty="0"/>
              <a:t> </a:t>
            </a:r>
            <a:r>
              <a:rPr sz="1600" dirty="0" err="1"/>
              <a:t>δι</a:t>
            </a:r>
            <a:r>
              <a:rPr sz="1600" dirty="0"/>
              <a:t>αμορφώνεται ένα σύστημα εξισώσεων μη γραμμικών συναρτήσεων, οι οποίες είναι τα στοιχεία του H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. 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 err="1"/>
              <a:t>Οι</a:t>
            </a:r>
            <a:r>
              <a:rPr sz="1600" dirty="0"/>
              <a:t> </a:t>
            </a:r>
            <a:r>
              <a:rPr sz="1600" dirty="0" err="1"/>
              <a:t>άγνωστοι</a:t>
            </a:r>
            <a:r>
              <a:rPr sz="1600" dirty="0"/>
              <a:t> </a:t>
            </a:r>
            <a:r>
              <a:rPr sz="1600" dirty="0" err="1"/>
              <a:t>είν</a:t>
            </a:r>
            <a:r>
              <a:rPr sz="1600" dirty="0"/>
              <a:t>αι οι μεταβλητές θ=[θ</a:t>
            </a:r>
            <a:r>
              <a:rPr sz="1600" baseline="-5999" dirty="0"/>
              <a:t>1</a:t>
            </a:r>
            <a:r>
              <a:rPr sz="1600" dirty="0"/>
              <a:t> θ</a:t>
            </a:r>
            <a:r>
              <a:rPr sz="1600" baseline="-5999" dirty="0"/>
              <a:t>2 </a:t>
            </a:r>
            <a:r>
              <a:rPr sz="1600" dirty="0"/>
              <a:t>θ</a:t>
            </a:r>
            <a:r>
              <a:rPr sz="1600" baseline="-5999" dirty="0"/>
              <a:t>3 … </a:t>
            </a:r>
            <a:r>
              <a:rPr sz="1600" dirty="0"/>
              <a:t>θ</a:t>
            </a:r>
            <a:r>
              <a:rPr sz="1600" baseline="-5999" dirty="0"/>
              <a:t>n</a:t>
            </a:r>
            <a:r>
              <a:rPr sz="1600" dirty="0"/>
              <a:t>] 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/>
              <a:t>Η επ</a:t>
            </a:r>
            <a:r>
              <a:rPr sz="1600" dirty="0" err="1"/>
              <a:t>ίλυση</a:t>
            </a:r>
            <a:r>
              <a:rPr sz="1600" dirty="0"/>
              <a:t> </a:t>
            </a:r>
            <a:r>
              <a:rPr sz="1600" dirty="0" err="1"/>
              <a:t>διευκολύνετ</a:t>
            </a:r>
            <a:r>
              <a:rPr sz="1600" dirty="0"/>
              <a:t>αι όταν το κέντρο του σ.σ. </a:t>
            </a:r>
            <a:r>
              <a:rPr sz="1600" dirty="0" err="1"/>
              <a:t>του</a:t>
            </a:r>
            <a:r>
              <a:rPr sz="1600" dirty="0"/>
              <a:t> </a:t>
            </a:r>
            <a:r>
              <a:rPr sz="1600" dirty="0" err="1"/>
              <a:t>εργ</a:t>
            </a:r>
            <a:r>
              <a:rPr sz="1600" dirty="0"/>
              <a:t>αλείου επιλεγεί να ταυτίζεται με το σημείο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Α</a:t>
            </a:r>
            <a:r>
              <a:rPr sz="1600" dirty="0"/>
              <a:t>.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/>
              <a:t>οπ</a:t>
            </a:r>
            <a:r>
              <a:rPr sz="1600" dirty="0" err="1"/>
              <a:t>ότε</a:t>
            </a:r>
            <a:r>
              <a:rPr sz="1600" dirty="0"/>
              <a:t> θα </a:t>
            </a:r>
            <a:r>
              <a:rPr sz="1600" dirty="0" err="1"/>
              <a:t>έχουμε</a:t>
            </a:r>
            <a:r>
              <a:rPr sz="1600" dirty="0"/>
              <a:t>: </a:t>
            </a:r>
            <a:r>
              <a:rPr sz="1600" dirty="0" err="1"/>
              <a:t>s</a:t>
            </a:r>
            <a:r>
              <a:rPr sz="1600" baseline="-5999" dirty="0" err="1"/>
              <a:t>A</a:t>
            </a:r>
            <a:r>
              <a:rPr sz="1600" dirty="0"/>
              <a:t>=[0</a:t>
            </a:r>
            <a:r>
              <a:rPr sz="1600" baseline="-5999" dirty="0"/>
              <a:t> </a:t>
            </a:r>
            <a:r>
              <a:rPr sz="1600" dirty="0"/>
              <a:t>0</a:t>
            </a:r>
            <a:r>
              <a:rPr sz="1600" baseline="-5999" dirty="0"/>
              <a:t> </a:t>
            </a:r>
            <a:r>
              <a:rPr sz="1600" dirty="0"/>
              <a:t>0</a:t>
            </a:r>
            <a:r>
              <a:rPr sz="1600" baseline="-5999" dirty="0"/>
              <a:t> </a:t>
            </a:r>
            <a:r>
              <a:rPr sz="1600" dirty="0"/>
              <a:t>1]</a:t>
            </a:r>
            <a:r>
              <a:rPr sz="1600" baseline="31999" dirty="0"/>
              <a:t>T</a:t>
            </a:r>
            <a:r>
              <a:rPr sz="1600" dirty="0"/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2011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1484982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/>
              <a:t>ο π</a:t>
            </a:r>
            <a:r>
              <a:rPr sz="1600" dirty="0" err="1"/>
              <a:t>ίν</a:t>
            </a:r>
            <a:r>
              <a:rPr sz="1600" dirty="0"/>
              <a:t>ακας μετόπισης d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 δίνεται απο τη σχέση:</a:t>
            </a:r>
          </a:p>
          <a:p>
            <a:pPr defTabSz="357353">
              <a:spcBef>
                <a:spcPts val="2531"/>
              </a:spcBef>
              <a:defRPr sz="1800"/>
            </a:pPr>
            <a:r>
              <a:rPr sz="1600" dirty="0"/>
              <a:t>d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=[p</a:t>
            </a:r>
            <a:r>
              <a:rPr sz="1600" baseline="-5999" dirty="0"/>
              <a:t>A1 </a:t>
            </a:r>
            <a:r>
              <a:rPr sz="1600" dirty="0"/>
              <a:t>p</a:t>
            </a:r>
            <a:r>
              <a:rPr sz="1600" baseline="-5999" dirty="0"/>
              <a:t>A2 </a:t>
            </a:r>
            <a:r>
              <a:rPr sz="1600" dirty="0"/>
              <a:t>p</a:t>
            </a:r>
            <a:r>
              <a:rPr sz="1600" baseline="-5999" dirty="0"/>
              <a:t>A3</a:t>
            </a:r>
            <a:r>
              <a:rPr sz="1600" dirty="0"/>
              <a:t>]</a:t>
            </a:r>
            <a:r>
              <a:rPr sz="1600" baseline="31999" dirty="0"/>
              <a:t>T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 err="1"/>
              <a:t>Αντίστοιχ</a:t>
            </a:r>
            <a:r>
              <a:rPr sz="1600" dirty="0"/>
              <a:t>α ο πίνακας περιστροφής R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 δίνεται απο τη σχέση:</a:t>
            </a:r>
          </a:p>
          <a:p>
            <a:pPr defTabSz="357353">
              <a:spcBef>
                <a:spcPts val="2531"/>
              </a:spcBef>
              <a:defRPr sz="1800"/>
            </a:pPr>
            <a:r>
              <a:rPr sz="1600" dirty="0"/>
              <a:t>R</a:t>
            </a:r>
            <a:r>
              <a:rPr sz="1600" baseline="-5999" dirty="0"/>
              <a:t>0</a:t>
            </a:r>
            <a:r>
              <a:rPr sz="1600" baseline="31999" dirty="0"/>
              <a:t>n</a:t>
            </a:r>
            <a:r>
              <a:rPr sz="1600" dirty="0"/>
              <a:t>=[p</a:t>
            </a:r>
            <a:r>
              <a:rPr sz="1600" baseline="-5999" dirty="0"/>
              <a:t>B1</a:t>
            </a:r>
            <a:r>
              <a:rPr sz="1600" dirty="0"/>
              <a:t>-p</a:t>
            </a:r>
            <a:r>
              <a:rPr sz="1600" baseline="-5999" dirty="0"/>
              <a:t>A1   </a:t>
            </a:r>
            <a:r>
              <a:rPr sz="1600" dirty="0"/>
              <a:t>p</a:t>
            </a:r>
            <a:r>
              <a:rPr sz="1600" baseline="-5999" dirty="0"/>
              <a:t>Γ1</a:t>
            </a:r>
            <a:r>
              <a:rPr sz="1600" dirty="0"/>
              <a:t>-p</a:t>
            </a:r>
            <a:r>
              <a:rPr sz="1600" baseline="-5999" dirty="0"/>
              <a:t>A1,  </a:t>
            </a:r>
          </a:p>
          <a:p>
            <a:pPr defTabSz="357353">
              <a:spcBef>
                <a:spcPts val="2531"/>
              </a:spcBef>
              <a:defRPr sz="1800"/>
            </a:pPr>
            <a:r>
              <a:rPr sz="1600" baseline="-5999" dirty="0"/>
              <a:t>          </a:t>
            </a:r>
            <a:r>
              <a:rPr sz="1600" dirty="0"/>
              <a:t>p</a:t>
            </a:r>
            <a:r>
              <a:rPr sz="1600" baseline="-5999" dirty="0"/>
              <a:t>B2</a:t>
            </a:r>
            <a:r>
              <a:rPr sz="1600" dirty="0"/>
              <a:t>-p</a:t>
            </a:r>
            <a:r>
              <a:rPr sz="1600" baseline="-5999" dirty="0"/>
              <a:t>A2  </a:t>
            </a:r>
            <a:r>
              <a:rPr sz="1600" dirty="0"/>
              <a:t>p</a:t>
            </a:r>
            <a:r>
              <a:rPr sz="1600" baseline="-5999" dirty="0"/>
              <a:t>Γ2</a:t>
            </a:r>
            <a:r>
              <a:rPr sz="1600" dirty="0"/>
              <a:t>-p</a:t>
            </a:r>
            <a:r>
              <a:rPr sz="1600" baseline="-5999" dirty="0"/>
              <a:t>A2,  </a:t>
            </a:r>
          </a:p>
          <a:p>
            <a:pPr defTabSz="357353">
              <a:spcBef>
                <a:spcPts val="2531"/>
              </a:spcBef>
              <a:defRPr sz="1800"/>
            </a:pPr>
            <a:r>
              <a:rPr sz="1600" baseline="-5999" dirty="0"/>
              <a:t>             </a:t>
            </a:r>
            <a:r>
              <a:rPr sz="1600" dirty="0"/>
              <a:t>p</a:t>
            </a:r>
            <a:r>
              <a:rPr sz="1600" baseline="-5999" dirty="0"/>
              <a:t>B3</a:t>
            </a:r>
            <a:r>
              <a:rPr sz="1600" dirty="0"/>
              <a:t>-p</a:t>
            </a:r>
            <a:r>
              <a:rPr sz="1600" baseline="-5999" dirty="0"/>
              <a:t>A3   </a:t>
            </a:r>
            <a:r>
              <a:rPr sz="1600" dirty="0"/>
              <a:t>p</a:t>
            </a:r>
            <a:r>
              <a:rPr sz="1600" baseline="-5999" dirty="0"/>
              <a:t>Γ3</a:t>
            </a:r>
            <a:r>
              <a:rPr sz="1600" dirty="0"/>
              <a:t>-p</a:t>
            </a:r>
            <a:r>
              <a:rPr sz="1600" baseline="-5999" dirty="0"/>
              <a:t>A3</a:t>
            </a:r>
            <a:r>
              <a:rPr sz="1600" dirty="0"/>
              <a:t>]</a:t>
            </a:r>
            <a:r>
              <a:rPr sz="1600" baseline="31999" dirty="0"/>
              <a:t>T</a:t>
            </a:r>
          </a:p>
          <a:p>
            <a:pPr marL="271899" indent="-271899" algn="just" defTabSz="357353">
              <a:spcBef>
                <a:spcPts val="2531"/>
              </a:spcBef>
              <a:defRPr sz="1800"/>
            </a:pPr>
            <a:r>
              <a:rPr sz="1600" dirty="0"/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0345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 dirty="0"/>
              <a:t>Η π</a:t>
            </a:r>
            <a:r>
              <a:rPr sz="2531" dirty="0" err="1"/>
              <a:t>ιο</a:t>
            </a:r>
            <a:r>
              <a:rPr sz="2531" dirty="0"/>
              <a:t> </a:t>
            </a:r>
            <a:r>
              <a:rPr sz="2531" dirty="0" err="1"/>
              <a:t>δι</a:t>
            </a:r>
            <a:r>
              <a:rPr sz="2531" dirty="0"/>
              <a:t>αδεδομένη μέθοδος αριθμητικής ανάλυσης που χρησιμοποιείται για την επίλυση συστημάτων μη γραμμικών πολυμεβλητών εξισώσεων είναι η μέθοδος 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Newton Rapson</a:t>
            </a:r>
            <a:r>
              <a:rPr sz="2531" dirty="0"/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3928" y="10827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Δρ. Ηλίας Κ. Ξυδιάς</a:t>
            </a:r>
          </a:p>
        </p:txBody>
      </p:sp>
      <p:pic>
        <p:nvPicPr>
          <p:cNvPr id="2" name="M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263.26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7688" y="3214688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algn="just">
              <a:defRPr sz="1800"/>
            </a:pPr>
            <a:r>
              <a:rPr sz="2000" dirty="0" err="1"/>
              <a:t>Το</a:t>
            </a:r>
            <a:r>
              <a:rPr sz="2000" dirty="0"/>
              <a:t> </a:t>
            </a:r>
            <a:r>
              <a:rPr sz="2000" b="1" dirty="0">
                <a:latin typeface="Helvetica"/>
                <a:ea typeface="Helvetica"/>
                <a:cs typeface="Helvetica"/>
                <a:sym typeface="Helvetica"/>
              </a:rPr>
              <a:t>Αντίστροφο </a:t>
            </a:r>
            <a:r>
              <a:rPr sz="2000" b="1" dirty="0" err="1">
                <a:latin typeface="Helvetica"/>
                <a:ea typeface="Helvetica"/>
                <a:cs typeface="Helvetica"/>
                <a:sym typeface="Helvetica"/>
              </a:rPr>
              <a:t>Κινημ</a:t>
            </a:r>
            <a:r>
              <a:rPr sz="2000" b="1" dirty="0">
                <a:latin typeface="Helvetica"/>
                <a:ea typeface="Helvetica"/>
                <a:cs typeface="Helvetica"/>
                <a:sym typeface="Helvetica"/>
              </a:rPr>
              <a:t>ατικό Πρόβλημα</a:t>
            </a:r>
            <a:r>
              <a:rPr sz="2000" dirty="0"/>
              <a:t> συνίσταται στον προσδιορισμό των μεταβλητών των αρθρώσεων των ρομπότ με δεδομένη τη θέση και τον προσδιορισμό του εργαλείου τελικής δράσης του ρομπότ.</a:t>
            </a:r>
          </a:p>
          <a:p>
            <a:pPr lvl="0" algn="just">
              <a:defRPr sz="1800"/>
            </a:pPr>
            <a:r>
              <a:rPr sz="2000" dirty="0"/>
              <a:t>Η επ</a:t>
            </a:r>
            <a:r>
              <a:rPr sz="2000" dirty="0" err="1"/>
              <a:t>ίλυση</a:t>
            </a:r>
            <a:r>
              <a:rPr sz="2000" dirty="0"/>
              <a:t> </a:t>
            </a:r>
            <a:r>
              <a:rPr sz="2000" dirty="0" err="1"/>
              <a:t>του</a:t>
            </a:r>
            <a:r>
              <a:rPr sz="2000" dirty="0"/>
              <a:t> </a:t>
            </a:r>
            <a:r>
              <a:rPr sz="2000" b="1" dirty="0" err="1">
                <a:latin typeface="Helvetica"/>
                <a:ea typeface="Helvetica"/>
                <a:cs typeface="Helvetica"/>
                <a:sym typeface="Helvetica"/>
              </a:rPr>
              <a:t>Αντίστροφου</a:t>
            </a:r>
            <a:r>
              <a:rPr sz="2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000" b="1" dirty="0" err="1">
                <a:latin typeface="Helvetica"/>
                <a:ea typeface="Helvetica"/>
                <a:cs typeface="Helvetica"/>
                <a:sym typeface="Helvetica"/>
              </a:rPr>
              <a:t>Κινημ</a:t>
            </a:r>
            <a:r>
              <a:rPr sz="2000" b="1" dirty="0">
                <a:latin typeface="Helvetica"/>
                <a:ea typeface="Helvetica"/>
                <a:cs typeface="Helvetica"/>
                <a:sym typeface="Helvetica"/>
              </a:rPr>
              <a:t>ατικού Προβλήματος</a:t>
            </a:r>
            <a:r>
              <a:rPr sz="2000" dirty="0"/>
              <a:t> ανάγεται στην επίλυση ενός συστήματος μη γραμμικών αλγεβρικών εξισώσεων.</a:t>
            </a:r>
          </a:p>
        </p:txBody>
      </p:sp>
      <p:pic>
        <p:nvPicPr>
          <p:cNvPr id="2" name="M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0" end="87223.26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7688" y="3214688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1484982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algn="just">
              <a:defRPr sz="1800"/>
            </a:pPr>
            <a:r>
              <a:rPr sz="2531" dirty="0" err="1"/>
              <a:t>Το</a:t>
            </a:r>
            <a:r>
              <a:rPr sz="2531" dirty="0"/>
              <a:t> 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Αντίστροφο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Κινημ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ατικό Πρόβλημα </a:t>
            </a:r>
            <a:r>
              <a:rPr sz="2531" dirty="0"/>
              <a:t>αποσυντίθεται σε 2 ανεξάρτητα προβλήματα:</a:t>
            </a:r>
          </a:p>
          <a:p>
            <a:pPr marL="892937" lvl="1" indent="-446469" algn="just">
              <a:buSzPct val="100000"/>
              <a:buAutoNum type="arabicPeriod"/>
              <a:defRPr sz="1800"/>
            </a:pPr>
            <a:r>
              <a:rPr sz="2531" dirty="0" err="1"/>
              <a:t>Στην</a:t>
            </a:r>
            <a:r>
              <a:rPr sz="2531" dirty="0"/>
              <a:t> επ</a:t>
            </a:r>
            <a:r>
              <a:rPr sz="2531" dirty="0" err="1"/>
              <a:t>ίλυση</a:t>
            </a:r>
            <a:r>
              <a:rPr sz="2531" dirty="0"/>
              <a:t> </a:t>
            </a:r>
            <a:r>
              <a:rPr sz="2531" dirty="0" err="1"/>
              <a:t>του</a:t>
            </a:r>
            <a:r>
              <a:rPr sz="2531" dirty="0"/>
              <a:t>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Αν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Κιν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Πρ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dirty="0" err="1"/>
              <a:t>όσον</a:t>
            </a:r>
            <a:r>
              <a:rPr sz="2531" dirty="0"/>
              <a:t> α</a:t>
            </a:r>
            <a:r>
              <a:rPr sz="2531" dirty="0" err="1"/>
              <a:t>φορά</a:t>
            </a:r>
            <a:r>
              <a:rPr sz="2531" dirty="0"/>
              <a:t> </a:t>
            </a:r>
            <a:r>
              <a:rPr sz="2531" dirty="0" err="1"/>
              <a:t>την</a:t>
            </a:r>
            <a:r>
              <a:rPr sz="2531" dirty="0"/>
              <a:t> </a:t>
            </a:r>
            <a:r>
              <a:rPr sz="2531" dirty="0" err="1"/>
              <a:t>μετ</a:t>
            </a:r>
            <a:r>
              <a:rPr sz="2531" dirty="0"/>
              <a:t>ατόπιση. </a:t>
            </a:r>
          </a:p>
          <a:p>
            <a:pPr marL="892937" lvl="1" indent="-446469" algn="just">
              <a:buSzPct val="100000"/>
              <a:buAutoNum type="arabicPeriod"/>
              <a:defRPr sz="1800"/>
            </a:pPr>
            <a:r>
              <a:rPr sz="2531" dirty="0" err="1"/>
              <a:t>Στην</a:t>
            </a:r>
            <a:r>
              <a:rPr sz="2531" dirty="0"/>
              <a:t> επ</a:t>
            </a:r>
            <a:r>
              <a:rPr sz="2531" dirty="0" err="1"/>
              <a:t>ίλυση</a:t>
            </a:r>
            <a:r>
              <a:rPr sz="2531" dirty="0"/>
              <a:t> </a:t>
            </a:r>
            <a:r>
              <a:rPr sz="2531" dirty="0" err="1"/>
              <a:t>του</a:t>
            </a:r>
            <a:r>
              <a:rPr sz="2531" dirty="0"/>
              <a:t>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Αν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Κιν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b="1" dirty="0" err="1">
                <a:latin typeface="Helvetica"/>
                <a:ea typeface="Helvetica"/>
                <a:cs typeface="Helvetica"/>
                <a:sym typeface="Helvetica"/>
              </a:rPr>
              <a:t>Πρ</a:t>
            </a:r>
            <a:r>
              <a:rPr sz="2531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531" dirty="0" err="1"/>
              <a:t>όσον</a:t>
            </a:r>
            <a:r>
              <a:rPr sz="2531" dirty="0"/>
              <a:t> α</a:t>
            </a:r>
            <a:r>
              <a:rPr sz="2531" dirty="0" err="1"/>
              <a:t>φορά</a:t>
            </a:r>
            <a:r>
              <a:rPr sz="2531" dirty="0"/>
              <a:t> </a:t>
            </a:r>
            <a:r>
              <a:rPr sz="2531" dirty="0" err="1"/>
              <a:t>την</a:t>
            </a:r>
            <a:r>
              <a:rPr sz="2531" dirty="0"/>
              <a:t> </a:t>
            </a:r>
            <a:r>
              <a:rPr sz="2531" dirty="0" err="1"/>
              <a:t>στροφή</a:t>
            </a:r>
            <a:r>
              <a:rPr sz="2531" dirty="0"/>
              <a:t>.</a:t>
            </a:r>
          </a:p>
        </p:txBody>
      </p:sp>
      <p:pic>
        <p:nvPicPr>
          <p:cNvPr id="2" name="M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00" end="71000.26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7688" y="3214688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25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135415" cy="1375173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75024" indent="-275024" algn="just" defTabSz="361460">
              <a:spcBef>
                <a:spcPts val="2531"/>
              </a:spcBef>
              <a:defRPr sz="1800"/>
            </a:pPr>
            <a:r>
              <a:rPr sz="1600" dirty="0" err="1"/>
              <a:t>Αν</a:t>
            </a:r>
            <a:r>
              <a:rPr sz="1600" dirty="0"/>
              <a:t>αγωγή του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Αντ. </a:t>
            </a:r>
            <a:r>
              <a:rPr sz="1600" b="1" dirty="0" err="1">
                <a:latin typeface="Helvetica"/>
                <a:ea typeface="Helvetica"/>
                <a:cs typeface="Helvetica"/>
                <a:sym typeface="Helvetica"/>
              </a:rPr>
              <a:t>Κιν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1600" b="1" dirty="0" err="1">
                <a:latin typeface="Helvetica"/>
                <a:ea typeface="Helvetica"/>
                <a:cs typeface="Helvetica"/>
                <a:sym typeface="Helvetica"/>
              </a:rPr>
              <a:t>Πρ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1600" dirty="0" err="1"/>
              <a:t>στην</a:t>
            </a:r>
            <a:r>
              <a:rPr sz="1600" dirty="0"/>
              <a:t> επ</a:t>
            </a:r>
            <a:r>
              <a:rPr sz="1600" dirty="0" err="1"/>
              <a:t>ίλυση</a:t>
            </a:r>
            <a:r>
              <a:rPr sz="1600" dirty="0"/>
              <a:t> </a:t>
            </a:r>
            <a:r>
              <a:rPr sz="1600" dirty="0" err="1"/>
              <a:t>μη</a:t>
            </a:r>
            <a:r>
              <a:rPr sz="1600" dirty="0"/>
              <a:t> </a:t>
            </a:r>
            <a:r>
              <a:rPr sz="1600" dirty="0" err="1"/>
              <a:t>γρ</a:t>
            </a:r>
            <a:r>
              <a:rPr sz="1600" dirty="0"/>
              <a:t>αμμικών αλγεβρικών εξισώσεων.</a:t>
            </a:r>
          </a:p>
          <a:p>
            <a:pPr marL="550048" lvl="1" indent="-275024" algn="just" defTabSz="361460">
              <a:spcBef>
                <a:spcPts val="2531"/>
              </a:spcBef>
              <a:buClr>
                <a:srgbClr val="C82506"/>
              </a:buClr>
              <a:buChar char="❖"/>
              <a:defRPr sz="1800"/>
            </a:pPr>
            <a:r>
              <a:rPr sz="1600" dirty="0" err="1"/>
              <a:t>Το</a:t>
            </a:r>
            <a:r>
              <a:rPr sz="1600" dirty="0"/>
              <a:t> </a:t>
            </a:r>
            <a:r>
              <a:rPr sz="1600" dirty="0" err="1"/>
              <a:t>εργ</a:t>
            </a:r>
            <a:r>
              <a:rPr sz="1600" dirty="0"/>
              <a:t>αλέιο τελικής δράσης μάζι με τη ράβδο στηριξής του, σχηματίζουν ενιαίο στερεό σώμα το οποίο αποτελεί τον τελευταίο σύνδεσμο.</a:t>
            </a:r>
          </a:p>
          <a:p>
            <a:pPr marL="550048" lvl="1" indent="-275024" algn="just" defTabSz="361460">
              <a:spcBef>
                <a:spcPts val="2531"/>
              </a:spcBef>
              <a:buClr>
                <a:srgbClr val="C82506"/>
              </a:buClr>
              <a:buChar char="❖"/>
              <a:defRPr sz="1800"/>
            </a:pPr>
            <a:r>
              <a:rPr sz="1600" dirty="0"/>
              <a:t>Η </a:t>
            </a:r>
            <a:r>
              <a:rPr sz="1600" dirty="0" err="1"/>
              <a:t>θέση</a:t>
            </a:r>
            <a:r>
              <a:rPr sz="1600" dirty="0"/>
              <a:t> και ο π</a:t>
            </a:r>
            <a:r>
              <a:rPr sz="1600" dirty="0" err="1"/>
              <a:t>ροσ</a:t>
            </a:r>
            <a:r>
              <a:rPr sz="1600" dirty="0"/>
              <a:t>ανατολισμός του εργαλείου καθορίζονται απο τις συντεταγμένες, ως προς το σ.σ. </a:t>
            </a:r>
            <a:r>
              <a:rPr sz="1600" dirty="0" err="1"/>
              <a:t>του</a:t>
            </a:r>
            <a:r>
              <a:rPr sz="1600" dirty="0"/>
              <a:t> </a:t>
            </a:r>
            <a:r>
              <a:rPr sz="1600" dirty="0" err="1"/>
              <a:t>χώρου</a:t>
            </a:r>
            <a:r>
              <a:rPr sz="1600" dirty="0"/>
              <a:t> </a:t>
            </a:r>
            <a:r>
              <a:rPr sz="1600" dirty="0" err="1"/>
              <a:t>εργ</a:t>
            </a:r>
            <a:r>
              <a:rPr sz="1600" dirty="0"/>
              <a:t>ασίας, ενός σημείου του εργαλείου έστω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Α</a:t>
            </a:r>
            <a:r>
              <a:rPr sz="1600" dirty="0"/>
              <a:t>,  και 2 σημεία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Β </a:t>
            </a:r>
            <a:r>
              <a:rPr sz="1600" dirty="0"/>
              <a:t>και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Γ </a:t>
            </a:r>
            <a:r>
              <a:rPr sz="1600" dirty="0"/>
              <a:t>του τελευταίου συνδέσμου.</a:t>
            </a:r>
          </a:p>
          <a:p>
            <a:pPr marL="825074" lvl="2" indent="-275024" algn="just" defTabSz="361460">
              <a:spcBef>
                <a:spcPts val="2531"/>
              </a:spcBef>
              <a:buClr>
                <a:srgbClr val="C82506"/>
              </a:buClr>
              <a:buChar char="❖"/>
              <a:defRPr sz="1800"/>
            </a:pPr>
            <a:r>
              <a:rPr sz="1600" dirty="0"/>
              <a:t>Τα 3 </a:t>
            </a:r>
            <a:r>
              <a:rPr sz="1600" dirty="0" err="1"/>
              <a:t>σημεί</a:t>
            </a:r>
            <a:r>
              <a:rPr sz="1600" dirty="0"/>
              <a:t>α δεν πρέπει να βρίσκονται στην ίδια ευθεία.   </a:t>
            </a:r>
          </a:p>
        </p:txBody>
      </p:sp>
      <p:pic>
        <p:nvPicPr>
          <p:cNvPr id="2" name="M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100" end="11623.26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7688" y="3214688"/>
            <a:ext cx="428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1375173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16" dirty="0"/>
              <a:t>Αντίστροφο </a:t>
            </a:r>
            <a:r>
              <a:rPr sz="3516" dirty="0" err="1"/>
              <a:t>Κινημ</a:t>
            </a:r>
            <a:r>
              <a:rPr sz="3516" dirty="0"/>
              <a:t>ατικό Πρόβλημα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96902" indent="-296902" defTabSz="390213">
              <a:spcBef>
                <a:spcPts val="2742"/>
              </a:spcBef>
              <a:buClr>
                <a:srgbClr val="C82506"/>
              </a:buClr>
              <a:buChar char="❖"/>
              <a:defRPr sz="1800"/>
            </a:pPr>
            <a:r>
              <a:rPr sz="1800" dirty="0" err="1"/>
              <a:t>Οι</a:t>
            </a:r>
            <a:r>
              <a:rPr sz="1800" dirty="0"/>
              <a:t> 4χ1 π</a:t>
            </a:r>
            <a:r>
              <a:rPr sz="1800" dirty="0" err="1"/>
              <a:t>ίν</a:t>
            </a:r>
            <a:r>
              <a:rPr sz="1800" dirty="0"/>
              <a:t>ακες γενικευμένων συντεταγμένων των 3 σημείων ως προς το σ.σ. </a:t>
            </a:r>
            <a:r>
              <a:rPr sz="1800" dirty="0" err="1"/>
              <a:t>του</a:t>
            </a:r>
            <a:r>
              <a:rPr sz="1800" dirty="0"/>
              <a:t> </a:t>
            </a:r>
            <a:r>
              <a:rPr sz="1800" dirty="0" err="1"/>
              <a:t>εργ</a:t>
            </a:r>
            <a:r>
              <a:rPr sz="1800" dirty="0"/>
              <a:t>αλείου είναι:</a:t>
            </a:r>
          </a:p>
          <a:p>
            <a:pPr defTabSz="390213">
              <a:spcBef>
                <a:spcPts val="2742"/>
              </a:spcBef>
              <a:defRPr sz="1800"/>
            </a:pPr>
            <a:r>
              <a:rPr sz="1800" dirty="0" err="1"/>
              <a:t>s</a:t>
            </a:r>
            <a:r>
              <a:rPr sz="1800" baseline="-5999" dirty="0" err="1"/>
              <a:t>A</a:t>
            </a:r>
            <a:r>
              <a:rPr sz="1800" dirty="0"/>
              <a:t>=[s</a:t>
            </a:r>
            <a:r>
              <a:rPr sz="1800" baseline="-5999" dirty="0"/>
              <a:t>A1 </a:t>
            </a:r>
            <a:r>
              <a:rPr sz="1800" dirty="0"/>
              <a:t>s</a:t>
            </a:r>
            <a:r>
              <a:rPr sz="1800" baseline="-5999" dirty="0"/>
              <a:t>A2 </a:t>
            </a:r>
            <a:r>
              <a:rPr sz="1800" dirty="0"/>
              <a:t>s</a:t>
            </a:r>
            <a:r>
              <a:rPr sz="1800" baseline="-5999" dirty="0"/>
              <a:t>A3 </a:t>
            </a:r>
            <a:r>
              <a:rPr sz="1800" dirty="0"/>
              <a:t>1]</a:t>
            </a:r>
            <a:r>
              <a:rPr sz="1800" baseline="31999" dirty="0"/>
              <a:t>T</a:t>
            </a:r>
            <a:r>
              <a:rPr sz="1800" dirty="0"/>
              <a:t> , </a:t>
            </a:r>
            <a:r>
              <a:rPr sz="1800" dirty="0" err="1"/>
              <a:t>s</a:t>
            </a:r>
            <a:r>
              <a:rPr sz="1800" baseline="-5999" dirty="0" err="1"/>
              <a:t>B</a:t>
            </a:r>
            <a:r>
              <a:rPr sz="1800" dirty="0"/>
              <a:t>=[s</a:t>
            </a:r>
            <a:r>
              <a:rPr sz="1800" baseline="-5999" dirty="0"/>
              <a:t>B1 </a:t>
            </a:r>
            <a:r>
              <a:rPr sz="1800" dirty="0"/>
              <a:t>s</a:t>
            </a:r>
            <a:r>
              <a:rPr sz="1800" baseline="-5999" dirty="0"/>
              <a:t>B2 </a:t>
            </a:r>
            <a:r>
              <a:rPr sz="1800" dirty="0"/>
              <a:t>s</a:t>
            </a:r>
            <a:r>
              <a:rPr sz="1800" baseline="-5999" dirty="0"/>
              <a:t>B3 </a:t>
            </a:r>
            <a:r>
              <a:rPr sz="1800" dirty="0"/>
              <a:t>1]</a:t>
            </a:r>
            <a:r>
              <a:rPr sz="1800" baseline="31999" dirty="0" err="1"/>
              <a:t>T</a:t>
            </a:r>
            <a:r>
              <a:rPr sz="1800" dirty="0" err="1"/>
              <a:t>,s</a:t>
            </a:r>
            <a:r>
              <a:rPr sz="1800" baseline="-5999" dirty="0" err="1"/>
              <a:t>Γ</a:t>
            </a:r>
            <a:r>
              <a:rPr sz="1800" dirty="0"/>
              <a:t>=[s</a:t>
            </a:r>
            <a:r>
              <a:rPr sz="1800" baseline="-5999" dirty="0"/>
              <a:t>Γ1 </a:t>
            </a:r>
            <a:r>
              <a:rPr sz="1800" dirty="0"/>
              <a:t>s</a:t>
            </a:r>
            <a:r>
              <a:rPr sz="1800" baseline="-5999" dirty="0"/>
              <a:t>Γ2 </a:t>
            </a:r>
            <a:r>
              <a:rPr sz="1800" dirty="0"/>
              <a:t>s</a:t>
            </a:r>
            <a:r>
              <a:rPr sz="1800" baseline="-5999" dirty="0"/>
              <a:t>Γ3 </a:t>
            </a:r>
            <a:r>
              <a:rPr sz="1800" dirty="0"/>
              <a:t>1]</a:t>
            </a:r>
            <a:r>
              <a:rPr sz="1800" baseline="31999" dirty="0"/>
              <a:t>T</a:t>
            </a:r>
          </a:p>
          <a:p>
            <a:pPr marL="296902" indent="-296902" defTabSz="390213">
              <a:spcBef>
                <a:spcPts val="2742"/>
              </a:spcBef>
              <a:buClr>
                <a:srgbClr val="C82506"/>
              </a:buClr>
              <a:buChar char="❖"/>
              <a:defRPr sz="1800"/>
            </a:pPr>
            <a:r>
              <a:rPr sz="1800" dirty="0" err="1"/>
              <a:t>Εκτός</a:t>
            </a:r>
            <a:r>
              <a:rPr sz="1800" dirty="0"/>
              <a:t> απο </a:t>
            </a:r>
            <a:r>
              <a:rPr sz="1800" dirty="0" err="1"/>
              <a:t>τους</a:t>
            </a:r>
            <a:r>
              <a:rPr sz="1800" dirty="0"/>
              <a:t> παραπ</a:t>
            </a:r>
            <a:r>
              <a:rPr sz="1800" dirty="0" err="1"/>
              <a:t>άνω</a:t>
            </a:r>
            <a:r>
              <a:rPr sz="1800" dirty="0"/>
              <a:t> π</a:t>
            </a:r>
            <a:r>
              <a:rPr sz="1800" dirty="0" err="1"/>
              <a:t>ίν</a:t>
            </a:r>
            <a:r>
              <a:rPr sz="1800" dirty="0"/>
              <a:t>ακες θεωρούνται γνωστοί και οι αντίστοιχοι πίνακες γενικευμένων συντεταγμένων των 3 σημείων, ως προς το σ.σ. </a:t>
            </a:r>
            <a:r>
              <a:rPr sz="1800" dirty="0" err="1"/>
              <a:t>του</a:t>
            </a:r>
            <a:r>
              <a:rPr sz="1800" dirty="0"/>
              <a:t> </a:t>
            </a:r>
            <a:r>
              <a:rPr sz="1800" dirty="0" err="1"/>
              <a:t>χώρου</a:t>
            </a:r>
            <a:r>
              <a:rPr sz="1800" dirty="0"/>
              <a:t> </a:t>
            </a:r>
            <a:r>
              <a:rPr sz="1800" dirty="0" err="1"/>
              <a:t>εργ</a:t>
            </a:r>
            <a:r>
              <a:rPr sz="1800" dirty="0"/>
              <a:t>ασίας, δηλ.:  </a:t>
            </a:r>
          </a:p>
          <a:p>
            <a:pPr defTabSz="390213">
              <a:spcBef>
                <a:spcPts val="2742"/>
              </a:spcBef>
              <a:defRPr sz="1800"/>
            </a:pPr>
            <a:r>
              <a:rPr sz="1800" dirty="0" err="1"/>
              <a:t>p</a:t>
            </a:r>
            <a:r>
              <a:rPr sz="1800" baseline="-5999" dirty="0" err="1"/>
              <a:t>A</a:t>
            </a:r>
            <a:r>
              <a:rPr sz="1800" dirty="0"/>
              <a:t>=[p</a:t>
            </a:r>
            <a:r>
              <a:rPr sz="1800" baseline="-5999" dirty="0"/>
              <a:t>A1 </a:t>
            </a:r>
            <a:r>
              <a:rPr sz="1800" dirty="0"/>
              <a:t>p</a:t>
            </a:r>
            <a:r>
              <a:rPr sz="1800" baseline="-5999" dirty="0"/>
              <a:t>A2 </a:t>
            </a:r>
            <a:r>
              <a:rPr sz="1800" dirty="0"/>
              <a:t>p</a:t>
            </a:r>
            <a:r>
              <a:rPr sz="1800" baseline="-5999" dirty="0"/>
              <a:t>A3 </a:t>
            </a:r>
            <a:r>
              <a:rPr sz="1800" dirty="0"/>
              <a:t>1]</a:t>
            </a:r>
            <a:r>
              <a:rPr sz="1800" baseline="31999" dirty="0"/>
              <a:t>T</a:t>
            </a:r>
            <a:r>
              <a:rPr sz="1800" dirty="0"/>
              <a:t> , </a:t>
            </a:r>
            <a:r>
              <a:rPr sz="1800" dirty="0" err="1"/>
              <a:t>p</a:t>
            </a:r>
            <a:r>
              <a:rPr sz="1800" baseline="-5999" dirty="0" err="1"/>
              <a:t>B</a:t>
            </a:r>
            <a:r>
              <a:rPr sz="1800" dirty="0"/>
              <a:t>=[p</a:t>
            </a:r>
            <a:r>
              <a:rPr sz="1800" baseline="-5999" dirty="0"/>
              <a:t>B1 </a:t>
            </a:r>
            <a:r>
              <a:rPr sz="1800" dirty="0"/>
              <a:t>p</a:t>
            </a:r>
            <a:r>
              <a:rPr sz="1800" baseline="-5999" dirty="0"/>
              <a:t>B2 </a:t>
            </a:r>
            <a:r>
              <a:rPr sz="1800" dirty="0"/>
              <a:t>p</a:t>
            </a:r>
            <a:r>
              <a:rPr sz="1800" baseline="-5999" dirty="0"/>
              <a:t>B3 </a:t>
            </a:r>
            <a:r>
              <a:rPr sz="1800" dirty="0"/>
              <a:t>1]</a:t>
            </a:r>
            <a:r>
              <a:rPr sz="1800" baseline="31999" dirty="0" err="1"/>
              <a:t>T</a:t>
            </a:r>
            <a:r>
              <a:rPr sz="1800" dirty="0" err="1"/>
              <a:t>,p</a:t>
            </a:r>
            <a:r>
              <a:rPr sz="1800" baseline="-5999" dirty="0" err="1"/>
              <a:t>Γ</a:t>
            </a:r>
            <a:r>
              <a:rPr sz="1800" dirty="0"/>
              <a:t>=[p</a:t>
            </a:r>
            <a:r>
              <a:rPr sz="1800" baseline="-5999" dirty="0"/>
              <a:t>Γ1 </a:t>
            </a:r>
            <a:r>
              <a:rPr sz="1800" dirty="0"/>
              <a:t>p</a:t>
            </a:r>
            <a:r>
              <a:rPr sz="1800" baseline="-5999" dirty="0"/>
              <a:t>Γ2 </a:t>
            </a:r>
            <a:r>
              <a:rPr sz="1800" dirty="0"/>
              <a:t>p</a:t>
            </a:r>
            <a:r>
              <a:rPr sz="1800" baseline="-5999" dirty="0"/>
              <a:t>Γ3 </a:t>
            </a:r>
            <a:r>
              <a:rPr sz="1800" dirty="0"/>
              <a:t>1]</a:t>
            </a:r>
            <a:r>
              <a:rPr sz="1800" baseline="31999" dirty="0"/>
              <a:t>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27233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dirty="0"/>
              <a:t>Αντίστροφο </a:t>
            </a:r>
            <a:r>
              <a:rPr sz="3200" dirty="0" err="1"/>
              <a:t>Κινημ</a:t>
            </a:r>
            <a:r>
              <a:rPr sz="3200" dirty="0"/>
              <a:t>ατικό Πρόβλημα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18770" indent="-218770" defTabSz="287526">
              <a:spcBef>
                <a:spcPts val="2039"/>
              </a:spcBef>
              <a:buClr>
                <a:srgbClr val="C82506"/>
              </a:buClr>
              <a:buChar char="✤"/>
              <a:defRPr sz="1800"/>
            </a:pPr>
            <a:r>
              <a:rPr sz="1400" dirty="0" err="1"/>
              <a:t>Οι</a:t>
            </a:r>
            <a:r>
              <a:rPr sz="1400" dirty="0"/>
              <a:t> 6 π</a:t>
            </a:r>
            <a:r>
              <a:rPr sz="1400" dirty="0" err="1"/>
              <a:t>ίν</a:t>
            </a:r>
            <a:r>
              <a:rPr sz="1400" dirty="0"/>
              <a:t>ακες που παρουσιάστηκαν συνδέονται μεταξύ τους με την ακόλουθη σχέση:</a:t>
            </a:r>
          </a:p>
          <a:p>
            <a:pPr defTabSz="287526">
              <a:spcBef>
                <a:spcPts val="2039"/>
              </a:spcBef>
              <a:defRPr sz="1800"/>
            </a:pPr>
            <a:r>
              <a:rPr sz="1400" dirty="0"/>
              <a:t>[p</a:t>
            </a:r>
            <a:r>
              <a:rPr sz="1400" baseline="-5999" dirty="0"/>
              <a:t>A1 </a:t>
            </a:r>
            <a:r>
              <a:rPr sz="1400" dirty="0"/>
              <a:t>p</a:t>
            </a:r>
            <a:r>
              <a:rPr sz="1400" baseline="-5999" dirty="0"/>
              <a:t>A2 </a:t>
            </a:r>
            <a:r>
              <a:rPr sz="1400" dirty="0"/>
              <a:t>p</a:t>
            </a:r>
            <a:r>
              <a:rPr sz="1400" baseline="-5999" dirty="0"/>
              <a:t>A3</a:t>
            </a:r>
            <a:r>
              <a:rPr sz="1400" dirty="0"/>
              <a:t>]=H</a:t>
            </a:r>
            <a:r>
              <a:rPr sz="1400" baseline="-5999" dirty="0"/>
              <a:t>0</a:t>
            </a:r>
            <a:r>
              <a:rPr sz="1400" baseline="31999" dirty="0"/>
              <a:t>n</a:t>
            </a:r>
            <a:r>
              <a:rPr sz="1400" dirty="0"/>
              <a:t>[s</a:t>
            </a:r>
            <a:r>
              <a:rPr sz="1400" baseline="-5999" dirty="0"/>
              <a:t>A1 </a:t>
            </a:r>
            <a:r>
              <a:rPr sz="1400" dirty="0"/>
              <a:t>s</a:t>
            </a:r>
            <a:r>
              <a:rPr sz="1400" baseline="-5999" dirty="0"/>
              <a:t>A2 </a:t>
            </a:r>
            <a:r>
              <a:rPr sz="1400" dirty="0"/>
              <a:t>s</a:t>
            </a:r>
            <a:r>
              <a:rPr sz="1400" baseline="-5999" dirty="0"/>
              <a:t>A3</a:t>
            </a:r>
            <a:r>
              <a:rPr sz="1400" dirty="0"/>
              <a:t>]</a:t>
            </a:r>
          </a:p>
          <a:p>
            <a:pPr defTabSz="287526">
              <a:spcBef>
                <a:spcPts val="2039"/>
              </a:spcBef>
              <a:defRPr sz="1800"/>
            </a:pPr>
            <a:r>
              <a:rPr sz="1400" dirty="0"/>
              <a:t>H</a:t>
            </a:r>
            <a:r>
              <a:rPr sz="1400" baseline="-5999" dirty="0"/>
              <a:t>0</a:t>
            </a:r>
            <a:r>
              <a:rPr sz="1400" baseline="31999" dirty="0"/>
              <a:t>n</a:t>
            </a:r>
            <a:r>
              <a:rPr sz="1400" dirty="0"/>
              <a:t> </a:t>
            </a:r>
            <a:r>
              <a:rPr sz="1400" dirty="0" err="1"/>
              <a:t>είν</a:t>
            </a:r>
            <a:r>
              <a:rPr sz="1400" dirty="0"/>
              <a:t>αι ενας 4χ4 ομογενής μετασχηματισμός που μετατρέπει τις συντεταγμένες του εργαλείου στις αντίστοιχες συντεταγμένες του χώρου εργασίας.</a:t>
            </a:r>
          </a:p>
          <a:p>
            <a:pPr marL="218770" indent="-218770" defTabSz="287526">
              <a:spcBef>
                <a:spcPts val="2039"/>
              </a:spcBef>
              <a:buClr>
                <a:srgbClr val="C82506"/>
              </a:buClr>
              <a:buChar char="❖"/>
              <a:defRPr sz="1800"/>
            </a:pPr>
            <a:r>
              <a:rPr sz="1400" dirty="0" err="1"/>
              <a:t>Σύμφων</a:t>
            </a:r>
            <a:r>
              <a:rPr sz="1400" dirty="0"/>
              <a:t>α με αυτά που έχουμε αναφέρει στα προηγούμενα μαθήματα τα στοιχεία του πίνακα H</a:t>
            </a:r>
            <a:r>
              <a:rPr sz="1400" baseline="-5999" dirty="0"/>
              <a:t>0</a:t>
            </a:r>
            <a:r>
              <a:rPr sz="1400" baseline="31999" dirty="0"/>
              <a:t>n </a:t>
            </a:r>
            <a:r>
              <a:rPr sz="1400" dirty="0"/>
              <a:t>είναι συναρτήσεις των μεταβλητών των αρθρώσεων, δηλ. </a:t>
            </a:r>
            <a:r>
              <a:rPr sz="1400" dirty="0" err="1"/>
              <a:t>του</a:t>
            </a:r>
            <a:r>
              <a:rPr sz="1400" dirty="0"/>
              <a:t> π</a:t>
            </a:r>
            <a:r>
              <a:rPr sz="1400" dirty="0" err="1"/>
              <a:t>ίν</a:t>
            </a:r>
            <a:r>
              <a:rPr sz="1400" dirty="0"/>
              <a:t>ακα nx1:</a:t>
            </a:r>
          </a:p>
          <a:p>
            <a:pPr defTabSz="287526">
              <a:spcBef>
                <a:spcPts val="2039"/>
              </a:spcBef>
              <a:defRPr sz="1800"/>
            </a:pPr>
            <a:r>
              <a:rPr sz="1400" dirty="0"/>
              <a:t>θ=[θ</a:t>
            </a:r>
            <a:r>
              <a:rPr sz="1400" baseline="-5999" dirty="0"/>
              <a:t>1</a:t>
            </a:r>
            <a:r>
              <a:rPr sz="1400" dirty="0"/>
              <a:t> θ</a:t>
            </a:r>
            <a:r>
              <a:rPr sz="1400" baseline="-5999" dirty="0"/>
              <a:t>2 </a:t>
            </a:r>
            <a:r>
              <a:rPr sz="1400" dirty="0"/>
              <a:t>θ</a:t>
            </a:r>
            <a:r>
              <a:rPr sz="1400" baseline="-5999" dirty="0"/>
              <a:t>3 … </a:t>
            </a:r>
            <a:r>
              <a:rPr sz="1400" dirty="0" err="1"/>
              <a:t>θ</a:t>
            </a:r>
            <a:r>
              <a:rPr sz="1400" baseline="-5999" dirty="0" err="1"/>
              <a:t>n</a:t>
            </a:r>
            <a:r>
              <a:rPr sz="1400" dirty="0"/>
              <a:t>]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1340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2310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619</Words>
  <Application>Microsoft Macintosh PowerPoint</Application>
  <PresentationFormat>On-screen Show (4:3)</PresentationFormat>
  <Paragraphs>56</Paragraphs>
  <Slides>12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Helvetica</vt:lpstr>
      <vt:lpstr>Arial</vt:lpstr>
      <vt:lpstr>Θέμα του Office</vt:lpstr>
      <vt:lpstr>Ρομποτική</vt:lpstr>
      <vt:lpstr>Άδειες Χρήσης</vt:lpstr>
      <vt:lpstr>Χρηματοδότηση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  <vt:lpstr>Αντίστροφο Κινηματικό Πρόβλημα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Ηλίας Ξυδιάς</cp:lastModifiedBy>
  <cp:revision>163</cp:revision>
  <dcterms:created xsi:type="dcterms:W3CDTF">2012-09-06T09:03:05Z</dcterms:created>
  <dcterms:modified xsi:type="dcterms:W3CDTF">2015-12-04T09:26:01Z</dcterms:modified>
</cp:coreProperties>
</file>