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9" r:id="rId3"/>
    <p:sldId id="270" r:id="rId4"/>
    <p:sldId id="271" r:id="rId5"/>
    <p:sldId id="272" r:id="rId6"/>
    <p:sldId id="273" r:id="rId7"/>
    <p:sldId id="274" r:id="rId8"/>
    <p:sldId id="275" r:id="rId9"/>
    <p:sldId id="276" r:id="rId10"/>
    <p:sldId id="279" r:id="rId11"/>
    <p:sldId id="277" r:id="rId12"/>
    <p:sldId id="278"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00"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E434A-9AF8-49B9-BBE1-02FF437B5901}"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l-GR"/>
        </a:p>
      </dgm:t>
    </dgm:pt>
    <dgm:pt modelId="{41DA9A2B-FB05-4149-8BBC-EC0471C7AC14}">
      <dgm:prSet phldrT="[Κείμενο]" custT="1"/>
      <dgm:spPr/>
      <dgm:t>
        <a:bodyPr/>
        <a:lstStyle/>
        <a:p>
          <a:r>
            <a:rPr lang="el-GR" sz="1800" dirty="0">
              <a:latin typeface="Times New Roman" panose="02020603050405020304" pitchFamily="18" charset="0"/>
              <a:cs typeface="Times New Roman" panose="02020603050405020304" pitchFamily="18" charset="0"/>
            </a:rPr>
            <a:t>Παραγωγή</a:t>
          </a:r>
        </a:p>
      </dgm:t>
    </dgm:pt>
    <dgm:pt modelId="{E0F6F988-1691-43A9-BB14-5F14E45BC5CF}" type="parTrans" cxnId="{72FC242A-8A97-499D-B939-B2727CC73825}">
      <dgm:prSet/>
      <dgm:spPr/>
      <dgm:t>
        <a:bodyPr/>
        <a:lstStyle/>
        <a:p>
          <a:endParaRPr lang="el-GR"/>
        </a:p>
      </dgm:t>
    </dgm:pt>
    <dgm:pt modelId="{2706ECC7-11B6-478A-89A7-27D49FBD0791}" type="sibTrans" cxnId="{72FC242A-8A97-499D-B939-B2727CC73825}">
      <dgm:prSet/>
      <dgm:spPr/>
      <dgm:t>
        <a:bodyPr/>
        <a:lstStyle/>
        <a:p>
          <a:endParaRPr lang="el-GR"/>
        </a:p>
      </dgm:t>
    </dgm:pt>
    <dgm:pt modelId="{C7CAC616-6785-4953-8711-487EA817E293}">
      <dgm:prSet phldrT="[Κείμενο]" custT="1"/>
      <dgm:spPr/>
      <dgm:t>
        <a:bodyPr/>
        <a:lstStyle/>
        <a:p>
          <a:r>
            <a:rPr lang="el-GR" sz="1800" dirty="0">
              <a:latin typeface="Times New Roman" panose="02020603050405020304" pitchFamily="18" charset="0"/>
              <a:cs typeface="Times New Roman" panose="02020603050405020304" pitchFamily="18" charset="0"/>
            </a:rPr>
            <a:t>Αποθήκευση</a:t>
          </a:r>
        </a:p>
      </dgm:t>
    </dgm:pt>
    <dgm:pt modelId="{60EE0913-47D0-46C5-B8E9-0F5F9CED3398}" type="parTrans" cxnId="{137A6A4C-2C5E-4107-A006-F03E79246B7C}">
      <dgm:prSet/>
      <dgm:spPr/>
      <dgm:t>
        <a:bodyPr/>
        <a:lstStyle/>
        <a:p>
          <a:endParaRPr lang="el-GR"/>
        </a:p>
      </dgm:t>
    </dgm:pt>
    <dgm:pt modelId="{5AF3416D-F150-4F34-A33C-8B316B8E7EA4}" type="sibTrans" cxnId="{137A6A4C-2C5E-4107-A006-F03E79246B7C}">
      <dgm:prSet/>
      <dgm:spPr/>
      <dgm:t>
        <a:bodyPr/>
        <a:lstStyle/>
        <a:p>
          <a:endParaRPr lang="el-GR"/>
        </a:p>
      </dgm:t>
    </dgm:pt>
    <dgm:pt modelId="{9D1B9CE0-EDEB-47AB-AF11-D730BAF90074}">
      <dgm:prSet phldrT="[Κείμενο]" custT="1"/>
      <dgm:spPr/>
      <dgm:t>
        <a:bodyPr/>
        <a:lstStyle/>
        <a:p>
          <a:r>
            <a:rPr lang="el-GR" sz="1800" dirty="0">
              <a:latin typeface="Times New Roman" panose="02020603050405020304" pitchFamily="18" charset="0"/>
              <a:cs typeface="Times New Roman" panose="02020603050405020304" pitchFamily="18" charset="0"/>
            </a:rPr>
            <a:t>Διακίνηση</a:t>
          </a:r>
        </a:p>
      </dgm:t>
    </dgm:pt>
    <dgm:pt modelId="{088E68B5-A113-4C7C-A701-F033E2B71849}" type="parTrans" cxnId="{2D12342C-DB33-484E-A985-AC3D5C4988C1}">
      <dgm:prSet/>
      <dgm:spPr/>
      <dgm:t>
        <a:bodyPr/>
        <a:lstStyle/>
        <a:p>
          <a:endParaRPr lang="el-GR"/>
        </a:p>
      </dgm:t>
    </dgm:pt>
    <dgm:pt modelId="{789FABF9-5DFF-4C0B-946B-0F5F3E488521}" type="sibTrans" cxnId="{2D12342C-DB33-484E-A985-AC3D5C4988C1}">
      <dgm:prSet/>
      <dgm:spPr/>
      <dgm:t>
        <a:bodyPr/>
        <a:lstStyle/>
        <a:p>
          <a:endParaRPr lang="el-GR"/>
        </a:p>
      </dgm:t>
    </dgm:pt>
    <dgm:pt modelId="{76BE0A2D-8798-4868-810D-2A9791AD463E}" type="pres">
      <dgm:prSet presAssocID="{0A5E434A-9AF8-49B9-BBE1-02FF437B5901}" presName="outerComposite" presStyleCnt="0">
        <dgm:presLayoutVars>
          <dgm:chMax val="5"/>
          <dgm:dir/>
          <dgm:resizeHandles val="exact"/>
        </dgm:presLayoutVars>
      </dgm:prSet>
      <dgm:spPr/>
    </dgm:pt>
    <dgm:pt modelId="{24423CC7-2A36-4CAF-B433-DD1DC71228B3}" type="pres">
      <dgm:prSet presAssocID="{0A5E434A-9AF8-49B9-BBE1-02FF437B5901}" presName="dummyMaxCanvas" presStyleCnt="0">
        <dgm:presLayoutVars/>
      </dgm:prSet>
      <dgm:spPr/>
    </dgm:pt>
    <dgm:pt modelId="{FCF165FB-7AC3-48D1-823F-CA5E0B1F323E}" type="pres">
      <dgm:prSet presAssocID="{0A5E434A-9AF8-49B9-BBE1-02FF437B5901}" presName="ThreeNodes_1" presStyleLbl="node1" presStyleIdx="0" presStyleCnt="3">
        <dgm:presLayoutVars>
          <dgm:bulletEnabled val="1"/>
        </dgm:presLayoutVars>
      </dgm:prSet>
      <dgm:spPr/>
    </dgm:pt>
    <dgm:pt modelId="{26A2D276-CB6A-4C6D-B1CA-86D4B36973F0}" type="pres">
      <dgm:prSet presAssocID="{0A5E434A-9AF8-49B9-BBE1-02FF437B5901}" presName="ThreeNodes_2" presStyleLbl="node1" presStyleIdx="1" presStyleCnt="3">
        <dgm:presLayoutVars>
          <dgm:bulletEnabled val="1"/>
        </dgm:presLayoutVars>
      </dgm:prSet>
      <dgm:spPr/>
    </dgm:pt>
    <dgm:pt modelId="{34FB69B1-C20C-4564-B67B-5551C14583D4}" type="pres">
      <dgm:prSet presAssocID="{0A5E434A-9AF8-49B9-BBE1-02FF437B5901}" presName="ThreeNodes_3" presStyleLbl="node1" presStyleIdx="2" presStyleCnt="3">
        <dgm:presLayoutVars>
          <dgm:bulletEnabled val="1"/>
        </dgm:presLayoutVars>
      </dgm:prSet>
      <dgm:spPr/>
    </dgm:pt>
    <dgm:pt modelId="{9E28DFDD-4D24-407A-BECC-00CC3749482B}" type="pres">
      <dgm:prSet presAssocID="{0A5E434A-9AF8-49B9-BBE1-02FF437B5901}" presName="ThreeConn_1-2" presStyleLbl="fgAccFollowNode1" presStyleIdx="0" presStyleCnt="2">
        <dgm:presLayoutVars>
          <dgm:bulletEnabled val="1"/>
        </dgm:presLayoutVars>
      </dgm:prSet>
      <dgm:spPr/>
    </dgm:pt>
    <dgm:pt modelId="{46A51060-B4A3-4B24-874E-1319AF06C748}" type="pres">
      <dgm:prSet presAssocID="{0A5E434A-9AF8-49B9-BBE1-02FF437B5901}" presName="ThreeConn_2-3" presStyleLbl="fgAccFollowNode1" presStyleIdx="1" presStyleCnt="2">
        <dgm:presLayoutVars>
          <dgm:bulletEnabled val="1"/>
        </dgm:presLayoutVars>
      </dgm:prSet>
      <dgm:spPr/>
    </dgm:pt>
    <dgm:pt modelId="{54BD28EC-A63A-4535-97FE-F3F87C806CBD}" type="pres">
      <dgm:prSet presAssocID="{0A5E434A-9AF8-49B9-BBE1-02FF437B5901}" presName="ThreeNodes_1_text" presStyleLbl="node1" presStyleIdx="2" presStyleCnt="3">
        <dgm:presLayoutVars>
          <dgm:bulletEnabled val="1"/>
        </dgm:presLayoutVars>
      </dgm:prSet>
      <dgm:spPr/>
    </dgm:pt>
    <dgm:pt modelId="{B0321B4C-7A9D-40FC-9710-13025AFF2A19}" type="pres">
      <dgm:prSet presAssocID="{0A5E434A-9AF8-49B9-BBE1-02FF437B5901}" presName="ThreeNodes_2_text" presStyleLbl="node1" presStyleIdx="2" presStyleCnt="3">
        <dgm:presLayoutVars>
          <dgm:bulletEnabled val="1"/>
        </dgm:presLayoutVars>
      </dgm:prSet>
      <dgm:spPr/>
    </dgm:pt>
    <dgm:pt modelId="{B25A3D79-B352-4BD0-BEE0-7220E0F0B82D}" type="pres">
      <dgm:prSet presAssocID="{0A5E434A-9AF8-49B9-BBE1-02FF437B5901}" presName="ThreeNodes_3_text" presStyleLbl="node1" presStyleIdx="2" presStyleCnt="3">
        <dgm:presLayoutVars>
          <dgm:bulletEnabled val="1"/>
        </dgm:presLayoutVars>
      </dgm:prSet>
      <dgm:spPr/>
    </dgm:pt>
  </dgm:ptLst>
  <dgm:cxnLst>
    <dgm:cxn modelId="{F4C25D20-2E02-4185-BA2F-46316414DC00}" type="presOf" srcId="{2706ECC7-11B6-478A-89A7-27D49FBD0791}" destId="{9E28DFDD-4D24-407A-BECC-00CC3749482B}" srcOrd="0" destOrd="0" presId="urn:microsoft.com/office/officeart/2005/8/layout/vProcess5"/>
    <dgm:cxn modelId="{F9FABA21-E3A1-4435-A124-5C4CC2F14AD1}" type="presOf" srcId="{C7CAC616-6785-4953-8711-487EA817E293}" destId="{B0321B4C-7A9D-40FC-9710-13025AFF2A19}" srcOrd="1" destOrd="0" presId="urn:microsoft.com/office/officeart/2005/8/layout/vProcess5"/>
    <dgm:cxn modelId="{72FC242A-8A97-499D-B939-B2727CC73825}" srcId="{0A5E434A-9AF8-49B9-BBE1-02FF437B5901}" destId="{41DA9A2B-FB05-4149-8BBC-EC0471C7AC14}" srcOrd="0" destOrd="0" parTransId="{E0F6F988-1691-43A9-BB14-5F14E45BC5CF}" sibTransId="{2706ECC7-11B6-478A-89A7-27D49FBD0791}"/>
    <dgm:cxn modelId="{2D12342C-DB33-484E-A985-AC3D5C4988C1}" srcId="{0A5E434A-9AF8-49B9-BBE1-02FF437B5901}" destId="{9D1B9CE0-EDEB-47AB-AF11-D730BAF90074}" srcOrd="2" destOrd="0" parTransId="{088E68B5-A113-4C7C-A701-F033E2B71849}" sibTransId="{789FABF9-5DFF-4C0B-946B-0F5F3E488521}"/>
    <dgm:cxn modelId="{A0C1CA65-AD4B-4A44-8C1C-09EFC7FAD3F5}" type="presOf" srcId="{5AF3416D-F150-4F34-A33C-8B316B8E7EA4}" destId="{46A51060-B4A3-4B24-874E-1319AF06C748}" srcOrd="0" destOrd="0" presId="urn:microsoft.com/office/officeart/2005/8/layout/vProcess5"/>
    <dgm:cxn modelId="{137A6A4C-2C5E-4107-A006-F03E79246B7C}" srcId="{0A5E434A-9AF8-49B9-BBE1-02FF437B5901}" destId="{C7CAC616-6785-4953-8711-487EA817E293}" srcOrd="1" destOrd="0" parTransId="{60EE0913-47D0-46C5-B8E9-0F5F9CED3398}" sibTransId="{5AF3416D-F150-4F34-A33C-8B316B8E7EA4}"/>
    <dgm:cxn modelId="{C5B23E59-6A57-4C3D-A871-C899327682CD}" type="presOf" srcId="{41DA9A2B-FB05-4149-8BBC-EC0471C7AC14}" destId="{54BD28EC-A63A-4535-97FE-F3F87C806CBD}" srcOrd="1" destOrd="0" presId="urn:microsoft.com/office/officeart/2005/8/layout/vProcess5"/>
    <dgm:cxn modelId="{302CDA97-FCDB-42CB-9B95-5029691F4D85}" type="presOf" srcId="{C7CAC616-6785-4953-8711-487EA817E293}" destId="{26A2D276-CB6A-4C6D-B1CA-86D4B36973F0}" srcOrd="0" destOrd="0" presId="urn:microsoft.com/office/officeart/2005/8/layout/vProcess5"/>
    <dgm:cxn modelId="{D46AE299-3E16-47B1-AD3C-3DAA1B760437}" type="presOf" srcId="{0A5E434A-9AF8-49B9-BBE1-02FF437B5901}" destId="{76BE0A2D-8798-4868-810D-2A9791AD463E}" srcOrd="0" destOrd="0" presId="urn:microsoft.com/office/officeart/2005/8/layout/vProcess5"/>
    <dgm:cxn modelId="{32B26ABE-DEC5-44B4-B007-0286E84B7874}" type="presOf" srcId="{41DA9A2B-FB05-4149-8BBC-EC0471C7AC14}" destId="{FCF165FB-7AC3-48D1-823F-CA5E0B1F323E}" srcOrd="0" destOrd="0" presId="urn:microsoft.com/office/officeart/2005/8/layout/vProcess5"/>
    <dgm:cxn modelId="{072DA6E3-8E29-4CD1-9039-DC5719185AF9}" type="presOf" srcId="{9D1B9CE0-EDEB-47AB-AF11-D730BAF90074}" destId="{34FB69B1-C20C-4564-B67B-5551C14583D4}" srcOrd="0" destOrd="0" presId="urn:microsoft.com/office/officeart/2005/8/layout/vProcess5"/>
    <dgm:cxn modelId="{562EFBEC-D6AA-4EA2-8DEE-A886742C52D4}" type="presOf" srcId="{9D1B9CE0-EDEB-47AB-AF11-D730BAF90074}" destId="{B25A3D79-B352-4BD0-BEE0-7220E0F0B82D}" srcOrd="1" destOrd="0" presId="urn:microsoft.com/office/officeart/2005/8/layout/vProcess5"/>
    <dgm:cxn modelId="{B4627A94-43AC-411C-8C5E-5E4F3433CE17}" type="presParOf" srcId="{76BE0A2D-8798-4868-810D-2A9791AD463E}" destId="{24423CC7-2A36-4CAF-B433-DD1DC71228B3}" srcOrd="0" destOrd="0" presId="urn:microsoft.com/office/officeart/2005/8/layout/vProcess5"/>
    <dgm:cxn modelId="{3B9AF90B-CA62-43C7-9F83-65236579D6DD}" type="presParOf" srcId="{76BE0A2D-8798-4868-810D-2A9791AD463E}" destId="{FCF165FB-7AC3-48D1-823F-CA5E0B1F323E}" srcOrd="1" destOrd="0" presId="urn:microsoft.com/office/officeart/2005/8/layout/vProcess5"/>
    <dgm:cxn modelId="{27CDD12C-DEFD-47AA-B333-B8CF81FC6AD7}" type="presParOf" srcId="{76BE0A2D-8798-4868-810D-2A9791AD463E}" destId="{26A2D276-CB6A-4C6D-B1CA-86D4B36973F0}" srcOrd="2" destOrd="0" presId="urn:microsoft.com/office/officeart/2005/8/layout/vProcess5"/>
    <dgm:cxn modelId="{05B92AC7-A1C1-4068-9537-42AB3981230F}" type="presParOf" srcId="{76BE0A2D-8798-4868-810D-2A9791AD463E}" destId="{34FB69B1-C20C-4564-B67B-5551C14583D4}" srcOrd="3" destOrd="0" presId="urn:microsoft.com/office/officeart/2005/8/layout/vProcess5"/>
    <dgm:cxn modelId="{4BF126F3-43FD-403A-A27D-DC18A33A0CD9}" type="presParOf" srcId="{76BE0A2D-8798-4868-810D-2A9791AD463E}" destId="{9E28DFDD-4D24-407A-BECC-00CC3749482B}" srcOrd="4" destOrd="0" presId="urn:microsoft.com/office/officeart/2005/8/layout/vProcess5"/>
    <dgm:cxn modelId="{8D7AC77A-9B2B-4B88-AFB7-65961303A8F2}" type="presParOf" srcId="{76BE0A2D-8798-4868-810D-2A9791AD463E}" destId="{46A51060-B4A3-4B24-874E-1319AF06C748}" srcOrd="5" destOrd="0" presId="urn:microsoft.com/office/officeart/2005/8/layout/vProcess5"/>
    <dgm:cxn modelId="{66F5189F-BAFA-413D-83A9-3711E7B9F620}" type="presParOf" srcId="{76BE0A2D-8798-4868-810D-2A9791AD463E}" destId="{54BD28EC-A63A-4535-97FE-F3F87C806CBD}" srcOrd="6" destOrd="0" presId="urn:microsoft.com/office/officeart/2005/8/layout/vProcess5"/>
    <dgm:cxn modelId="{97F96D25-BD94-4414-A1D2-071F18BFFD65}" type="presParOf" srcId="{76BE0A2D-8798-4868-810D-2A9791AD463E}" destId="{B0321B4C-7A9D-40FC-9710-13025AFF2A19}" srcOrd="7" destOrd="0" presId="urn:microsoft.com/office/officeart/2005/8/layout/vProcess5"/>
    <dgm:cxn modelId="{CE7CF6BB-69B6-41D4-A08D-903181888EBF}" type="presParOf" srcId="{76BE0A2D-8798-4868-810D-2A9791AD463E}" destId="{B25A3D79-B352-4BD0-BEE0-7220E0F0B82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65FB-7AC3-48D1-823F-CA5E0B1F323E}">
      <dsp:nvSpPr>
        <dsp:cNvPr id="0" name=""/>
        <dsp:cNvSpPr/>
      </dsp:nvSpPr>
      <dsp:spPr>
        <a:xfrm>
          <a:off x="0" y="0"/>
          <a:ext cx="3185258" cy="6818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Παραγωγή</a:t>
          </a:r>
        </a:p>
      </dsp:txBody>
      <dsp:txXfrm>
        <a:off x="19969" y="19969"/>
        <a:ext cx="2449538" cy="641867"/>
      </dsp:txXfrm>
    </dsp:sp>
    <dsp:sp modelId="{26A2D276-CB6A-4C6D-B1CA-86D4B36973F0}">
      <dsp:nvSpPr>
        <dsp:cNvPr id="0" name=""/>
        <dsp:cNvSpPr/>
      </dsp:nvSpPr>
      <dsp:spPr>
        <a:xfrm>
          <a:off x="281052" y="795439"/>
          <a:ext cx="3185258" cy="6818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Αποθήκευση</a:t>
          </a:r>
        </a:p>
      </dsp:txBody>
      <dsp:txXfrm>
        <a:off x="301021" y="815408"/>
        <a:ext cx="2421094" cy="641867"/>
      </dsp:txXfrm>
    </dsp:sp>
    <dsp:sp modelId="{34FB69B1-C20C-4564-B67B-5551C14583D4}">
      <dsp:nvSpPr>
        <dsp:cNvPr id="0" name=""/>
        <dsp:cNvSpPr/>
      </dsp:nvSpPr>
      <dsp:spPr>
        <a:xfrm>
          <a:off x="562104" y="1590878"/>
          <a:ext cx="3185258" cy="6818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Διακίνηση</a:t>
          </a:r>
        </a:p>
      </dsp:txBody>
      <dsp:txXfrm>
        <a:off x="582073" y="1610847"/>
        <a:ext cx="2421094" cy="641867"/>
      </dsp:txXfrm>
    </dsp:sp>
    <dsp:sp modelId="{9E28DFDD-4D24-407A-BECC-00CC3749482B}">
      <dsp:nvSpPr>
        <dsp:cNvPr id="0" name=""/>
        <dsp:cNvSpPr/>
      </dsp:nvSpPr>
      <dsp:spPr>
        <a:xfrm>
          <a:off x="2742085" y="517035"/>
          <a:ext cx="443173" cy="44317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2841799" y="517035"/>
        <a:ext cx="243745" cy="333488"/>
      </dsp:txXfrm>
    </dsp:sp>
    <dsp:sp modelId="{46A51060-B4A3-4B24-874E-1319AF06C748}">
      <dsp:nvSpPr>
        <dsp:cNvPr id="0" name=""/>
        <dsp:cNvSpPr/>
      </dsp:nvSpPr>
      <dsp:spPr>
        <a:xfrm>
          <a:off x="3023137" y="1307929"/>
          <a:ext cx="443173" cy="44317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3122851" y="1307929"/>
        <a:ext cx="243745" cy="3334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CAA71ABF-5EE1-4063-B691-41E4D99CD576}" type="datetime1">
              <a:rPr lang="en-US" smtClean="0"/>
              <a:t>12/14/2021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72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D9CF6310-F73D-4B07-A58B-CC78A295133C}" type="datetime1">
              <a:rPr lang="en-US" smtClean="0"/>
              <a:t>12/14/2021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5451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075AA459-F311-4427-95B2-3ABA102FA3C7}" type="datetime1">
              <a:rPr lang="en-US" smtClean="0"/>
              <a:t>12/14/2021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2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DE0A97F5-B131-45A9-8770-F816DFFABBA9}" type="datetime1">
              <a:rPr lang="en-US" smtClean="0"/>
              <a:t>12/14/2021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139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958AFB6F-4D0C-460E-827F-A811CDEBD36B}" type="datetime1">
              <a:rPr lang="en-US" smtClean="0"/>
              <a:t>12/14/2021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052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18B95FCE-6991-4111-98F7-FF065F5CCE11}" type="datetime1">
              <a:rPr lang="en-US" smtClean="0"/>
              <a:t>12/14/2021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1882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1AB06C53-BA54-45D9-BE92-C91A0BA53A6A}" type="datetime1">
              <a:rPr lang="en-US" smtClean="0"/>
              <a:t>12/14/2021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2623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34C16B91-0506-40AB-8AC4-E18866D22ECC}" type="datetime1">
              <a:rPr lang="en-US" smtClean="0"/>
              <a:t>12/14/2021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1473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8C49AAF9-7C92-49F7-9004-6F4C36DBC0A3}" type="datetime1">
              <a:rPr lang="en-US" smtClean="0"/>
              <a:t>12/14/2021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5884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715478DA-7B69-4043-9C61-21E7F351F121}" type="datetime1">
              <a:rPr lang="en-US" smtClean="0"/>
              <a:t>12/14/2021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2811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7DD2476-F947-4F8A-ABE1-28B9ECA96F98}" type="datetime1">
              <a:rPr lang="en-US" smtClean="0"/>
              <a:t>12/14/2021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64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09ADE76-4E1D-4DD3-8859-ED9E85B1C998}" type="datetime1">
              <a:rPr lang="en-US" smtClean="0"/>
              <a:t>12/14/2021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7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4</a:t>
            </a:r>
            <a:r>
              <a:rPr lang="en-US" i="0" baseline="30000" dirty="0">
                <a:latin typeface="Times New Roman" panose="02020603050405020304" pitchFamily="18" charset="0"/>
                <a:cs typeface="Times New Roman" panose="02020603050405020304" pitchFamily="18" charset="0"/>
              </a:rPr>
              <a:t>η</a:t>
            </a:r>
            <a:r>
              <a:rPr lang="el-GR" i="0" baseline="30000" dirty="0">
                <a:latin typeface="Times New Roman" panose="02020603050405020304" pitchFamily="18" charset="0"/>
                <a:cs typeface="Times New Roman" panose="02020603050405020304" pitchFamily="18" charset="0"/>
              </a:rPr>
              <a:t> </a:t>
            </a:r>
            <a:endParaRPr lang="en-US"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63419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6BE7F56-2DF2-425E-A7A7-6E5B5156D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8462E000-2953-438D-81EA-DBD0D126171F}"/>
              </a:ext>
            </a:extLst>
          </p:cNvPr>
          <p:cNvSpPr txBox="1"/>
          <p:nvPr/>
        </p:nvSpPr>
        <p:spPr>
          <a:xfrm>
            <a:off x="319596" y="2049820"/>
            <a:ext cx="11239130" cy="12956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επιλογή των δειγματοληπτικών μονάδων που απαρτίζουν το δείγμα θα πρέπει να γίνεται με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τυχαίο τρόπο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και να λαμβάνονται από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πολλά διαφορετικά μέρη της παρτίδας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ώστε να εξασφαλίζεται η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αντιπροσωπευτικότητα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του δείγματος. </a:t>
            </a:r>
          </a:p>
        </p:txBody>
      </p:sp>
    </p:spTree>
    <p:extLst>
      <p:ext uri="{BB962C8B-B14F-4D97-AF65-F5344CB8AC3E}">
        <p14:creationId xmlns:p14="http://schemas.microsoft.com/office/powerpoint/2010/main" val="224554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C1F1676C-F2A4-4F2A-95E0-0AAB69957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6" name="Εικόνα 5">
            <a:extLst>
              <a:ext uri="{FF2B5EF4-FFF2-40B4-BE49-F238E27FC236}">
                <a16:creationId xmlns:a16="http://schemas.microsoft.com/office/drawing/2014/main" id="{7F7DE954-CAFE-40E0-875F-F6668FC475E3}"/>
              </a:ext>
            </a:extLst>
          </p:cNvPr>
          <p:cNvPicPr>
            <a:picLocks noChangeAspect="1"/>
          </p:cNvPicPr>
          <p:nvPr/>
        </p:nvPicPr>
        <p:blipFill>
          <a:blip r:embed="rId2"/>
          <a:stretch>
            <a:fillRect/>
          </a:stretch>
        </p:blipFill>
        <p:spPr>
          <a:xfrm>
            <a:off x="511011" y="2334949"/>
            <a:ext cx="5028041" cy="3756800"/>
          </a:xfrm>
          <a:prstGeom prst="rect">
            <a:avLst/>
          </a:prstGeom>
        </p:spPr>
      </p:pic>
      <p:sp>
        <p:nvSpPr>
          <p:cNvPr id="5" name="TextBox 4">
            <a:extLst>
              <a:ext uri="{FF2B5EF4-FFF2-40B4-BE49-F238E27FC236}">
                <a16:creationId xmlns:a16="http://schemas.microsoft.com/office/drawing/2014/main" id="{1F5C7F57-3048-4E6C-96C6-2259D6E0B0FC}"/>
              </a:ext>
            </a:extLst>
          </p:cNvPr>
          <p:cNvSpPr txBox="1"/>
          <p:nvPr/>
        </p:nvSpPr>
        <p:spPr>
          <a:xfrm>
            <a:off x="6096000" y="1702059"/>
            <a:ext cx="5540129" cy="4237101"/>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ράδειγμ</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1</a:t>
            </a:r>
            <a:r>
              <a:rPr kumimoji="0" lang="en-US" sz="1800" b="1"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Μονάδ</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παραγωγής αυγών</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Πληθυσμός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σύνολο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των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υγών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ποθετημένα σε διαφορετικές αυγοθήκες</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Δείγμ</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το σύνολο των αυγών (μονάδων) που θα επιλεχθούν από τις διαφορετικές αυγοθήκες</a:t>
            </a: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ρτίδ</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μία συγκεκριμένη σειρά αυγοθηκών </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Δειγμ</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ατοληπτική μονάδα ή μονάδα δείγματος: το κάθε αυγό</a:t>
            </a:r>
          </a:p>
        </p:txBody>
      </p:sp>
      <p:sp>
        <p:nvSpPr>
          <p:cNvPr id="15" name="Rectangle 14">
            <a:extLst>
              <a:ext uri="{FF2B5EF4-FFF2-40B4-BE49-F238E27FC236}">
                <a16:creationId xmlns:a16="http://schemas.microsoft.com/office/drawing/2014/main" id="{9322A652-16AB-4D19-AA9B-F65C11236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A09D4BB8-EAA8-488D-8BFF-FB54F880E4B7}"/>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508135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C4FEAF7-1AAC-442E-ABFE-E9FE010A00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TextBox 4">
            <a:extLst>
              <a:ext uri="{FF2B5EF4-FFF2-40B4-BE49-F238E27FC236}">
                <a16:creationId xmlns:a16="http://schemas.microsoft.com/office/drawing/2014/main" id="{8B3B7811-AC9A-4DEC-A150-4C8838ECE2BA}"/>
              </a:ext>
            </a:extLst>
          </p:cNvPr>
          <p:cNvSpPr txBox="1"/>
          <p:nvPr/>
        </p:nvSpPr>
        <p:spPr>
          <a:xfrm>
            <a:off x="5800726" y="1302009"/>
            <a:ext cx="5816354" cy="5118405"/>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ράδειγμ</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1800" b="1"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Μονάδ</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παραγωγής</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ρυζιού</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Πληθυσμός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σύνολο</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του παραγόμενου ρυζιού τοποθετημένο σε τσουβάλια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kg)</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Δείγμ</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το σύνολο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του ρυζιού</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που θα επ</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ιλεχθ</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εί</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από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όλα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διαφορετικ</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ά τσουβάλια</a:t>
            </a: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ρτίδ</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μία συγκεκριμένη σειρά</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τσουβαλιών (ή συσκευασιών)</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Δειγμ</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ατοληπτική μονάδα ή μονάδα δείγματος: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επιμέρους ποσότητες από το δείγμα (π.χ. συσκευασία 5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kg)</a:t>
            </a: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Μονάδα δειγματοληψίας: μικρές ποσότητες που αναλύονται αυτούσιες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π.χ. 25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από συσκευασία 5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kg)</a:t>
            </a:r>
          </a:p>
        </p:txBody>
      </p:sp>
      <p:pic>
        <p:nvPicPr>
          <p:cNvPr id="6" name="Εικόνα 5">
            <a:extLst>
              <a:ext uri="{FF2B5EF4-FFF2-40B4-BE49-F238E27FC236}">
                <a16:creationId xmlns:a16="http://schemas.microsoft.com/office/drawing/2014/main" id="{79869E07-C83C-4124-9B4C-EA81A643C00E}"/>
              </a:ext>
            </a:extLst>
          </p:cNvPr>
          <p:cNvPicPr>
            <a:picLocks noChangeAspect="1"/>
          </p:cNvPicPr>
          <p:nvPr/>
        </p:nvPicPr>
        <p:blipFill>
          <a:blip r:embed="rId2"/>
          <a:stretch>
            <a:fillRect/>
          </a:stretch>
        </p:blipFill>
        <p:spPr>
          <a:xfrm>
            <a:off x="1114425" y="2558523"/>
            <a:ext cx="3419475" cy="2524171"/>
          </a:xfrm>
          <a:prstGeom prst="rect">
            <a:avLst/>
          </a:prstGeom>
        </p:spPr>
      </p:pic>
    </p:spTree>
    <p:extLst>
      <p:ext uri="{BB962C8B-B14F-4D97-AF65-F5344CB8AC3E}">
        <p14:creationId xmlns:p14="http://schemas.microsoft.com/office/powerpoint/2010/main" val="428785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9ED25E3-DF66-41B5-8DA4-F6EB9F1EE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07AB9BC-AB17-4E5B-B67C-777680B5233A}"/>
              </a:ext>
            </a:extLst>
          </p:cNvPr>
          <p:cNvSpPr txBox="1"/>
          <p:nvPr/>
        </p:nvSpPr>
        <p:spPr>
          <a:xfrm>
            <a:off x="429087" y="1005370"/>
            <a:ext cx="11227293" cy="8801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Δειγματοληψία αποδοχής: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δειγματοληψία αυτή γίνεται στα τελικά προϊόντα, δηλαδή στο τελικό στάδιο της παραγωγικής διαδικασίας και όχι κατά τη διάρκεια αυτής → μείωση κόστους</a:t>
            </a:r>
          </a:p>
        </p:txBody>
      </p:sp>
      <p:sp>
        <p:nvSpPr>
          <p:cNvPr id="8" name="TextBox 7">
            <a:extLst>
              <a:ext uri="{FF2B5EF4-FFF2-40B4-BE49-F238E27FC236}">
                <a16:creationId xmlns:a16="http://schemas.microsoft.com/office/drawing/2014/main" id="{41163E63-56C2-4556-94E9-27223C2A6AC9}"/>
              </a:ext>
            </a:extLst>
          </p:cNvPr>
          <p:cNvSpPr txBox="1"/>
          <p:nvPr/>
        </p:nvSpPr>
        <p:spPr>
          <a:xfrm>
            <a:off x="429086" y="2398622"/>
            <a:ext cx="11227293" cy="12890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Σχέδιο (πλάνο) δειγματοληψίας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sampling</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plan</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Καταρτίζεται για τη διενέργεια δειγματοληψίας και καθορίζει τον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αριθμό μονάδων του δείγματος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που θα αναλυθούν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αριθμό μονάδων που θα πρέπει να συμμορφώνονται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με τις προδιαγραφές ποιότητας (π.χ. μικροβιολογικά όρια) που έχουν τεθεί για να γίνει αποδοχή της παρτίδας. </a:t>
            </a:r>
          </a:p>
        </p:txBody>
      </p:sp>
      <p:sp>
        <p:nvSpPr>
          <p:cNvPr id="10" name="TextBox 9">
            <a:extLst>
              <a:ext uri="{FF2B5EF4-FFF2-40B4-BE49-F238E27FC236}">
                <a16:creationId xmlns:a16="http://schemas.microsoft.com/office/drawing/2014/main" id="{4EAE78AC-D960-4159-B035-3C38A71DDB3F}"/>
              </a:ext>
            </a:extLst>
          </p:cNvPr>
          <p:cNvSpPr txBox="1"/>
          <p:nvPr/>
        </p:nvSpPr>
        <p:spPr>
          <a:xfrm>
            <a:off x="429086" y="4793020"/>
            <a:ext cx="11227292" cy="87357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Κανένα σχέδιο δειγματοληψίας δεν εξασφαλίζει την παντελή απουσία κάποιου μικροοργανισμού από το προϊόν, γι’ αυτό πολύ σημαντικό ρόλο παίζει η σωστή εφαρμογή των </a:t>
            </a:r>
            <a:r>
              <a:rPr kumimoji="0" lang="el-GR" sz="1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προαπαιτούμενων</a:t>
            </a: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προγραμμάτων σε ένα σύστημα HACCP.</a:t>
            </a:r>
          </a:p>
        </p:txBody>
      </p:sp>
    </p:spTree>
    <p:extLst>
      <p:ext uri="{BB962C8B-B14F-4D97-AF65-F5344CB8AC3E}">
        <p14:creationId xmlns:p14="http://schemas.microsoft.com/office/powerpoint/2010/main" val="23240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7E11BDE-B59B-4E4A-B830-D10A1DBC4D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Εικόνα 4">
            <a:extLst>
              <a:ext uri="{FF2B5EF4-FFF2-40B4-BE49-F238E27FC236}">
                <a16:creationId xmlns:a16="http://schemas.microsoft.com/office/drawing/2014/main" id="{679136A7-ECBF-4D60-A1C1-C0D9DC5D1888}"/>
              </a:ext>
            </a:extLst>
          </p:cNvPr>
          <p:cNvPicPr>
            <a:picLocks noChangeAspect="1"/>
          </p:cNvPicPr>
          <p:nvPr/>
        </p:nvPicPr>
        <p:blipFill>
          <a:blip r:embed="rId2"/>
          <a:stretch>
            <a:fillRect/>
          </a:stretch>
        </p:blipFill>
        <p:spPr>
          <a:xfrm>
            <a:off x="559524" y="898039"/>
            <a:ext cx="1793059" cy="1632097"/>
          </a:xfrm>
          <a:prstGeom prst="rect">
            <a:avLst/>
          </a:prstGeom>
        </p:spPr>
      </p:pic>
      <p:sp>
        <p:nvSpPr>
          <p:cNvPr id="7" name="TextBox 6">
            <a:extLst>
              <a:ext uri="{FF2B5EF4-FFF2-40B4-BE49-F238E27FC236}">
                <a16:creationId xmlns:a16="http://schemas.microsoft.com/office/drawing/2014/main" id="{A9E41836-7A78-4C7E-8265-D89808FE967E}"/>
              </a:ext>
            </a:extLst>
          </p:cNvPr>
          <p:cNvSpPr txBox="1"/>
          <p:nvPr/>
        </p:nvSpPr>
        <p:spPr>
          <a:xfrm>
            <a:off x="6412637" y="160779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Μπορούμε να εξετάσουμε όλη την παρτίδα; Όχι!</a:t>
            </a:r>
          </a:p>
        </p:txBody>
      </p:sp>
      <p:sp>
        <p:nvSpPr>
          <p:cNvPr id="9" name="TextBox 8">
            <a:extLst>
              <a:ext uri="{FF2B5EF4-FFF2-40B4-BE49-F238E27FC236}">
                <a16:creationId xmlns:a16="http://schemas.microsoft.com/office/drawing/2014/main" id="{B6ECF27E-7E91-4F2F-83E7-E5D26F333698}"/>
              </a:ext>
            </a:extLst>
          </p:cNvPr>
          <p:cNvSpPr txBox="1"/>
          <p:nvPr/>
        </p:nvSpPr>
        <p:spPr>
          <a:xfrm>
            <a:off x="6356413" y="2210206"/>
            <a:ext cx="5661732" cy="170456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 ρίσκο που λαμβάνουμε μειώνεται εάν αυξήσουμε τον αριθμό των δειγματοληπτικών μονάδων που αποτελούν το δείγμα (n) ή εάν εξετάσουμε μεγαλύτερες ποσότητες μονάδων δειγματοληψίας → όχι απεριόριστα.</a:t>
            </a:r>
          </a:p>
        </p:txBody>
      </p:sp>
      <p:pic>
        <p:nvPicPr>
          <p:cNvPr id="11" name="Εικόνα 10">
            <a:extLst>
              <a:ext uri="{FF2B5EF4-FFF2-40B4-BE49-F238E27FC236}">
                <a16:creationId xmlns:a16="http://schemas.microsoft.com/office/drawing/2014/main" id="{72CAA0B6-CF47-49E3-BC32-BDA06BA4F641}"/>
              </a:ext>
            </a:extLst>
          </p:cNvPr>
          <p:cNvPicPr>
            <a:picLocks noChangeAspect="1"/>
          </p:cNvPicPr>
          <p:nvPr/>
        </p:nvPicPr>
        <p:blipFill rotWithShape="1">
          <a:blip r:embed="rId3"/>
          <a:srcRect l="18714" t="34046" r="15315" b="12362"/>
          <a:stretch/>
        </p:blipFill>
        <p:spPr>
          <a:xfrm>
            <a:off x="482353" y="3429000"/>
            <a:ext cx="5353236" cy="3131597"/>
          </a:xfrm>
          <a:prstGeom prst="rect">
            <a:avLst/>
          </a:prstGeom>
        </p:spPr>
      </p:pic>
    </p:spTree>
    <p:extLst>
      <p:ext uri="{BB962C8B-B14F-4D97-AF65-F5344CB8AC3E}">
        <p14:creationId xmlns:p14="http://schemas.microsoft.com/office/powerpoint/2010/main" val="319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2223107-15ED-40E6-A871-6AEE6637D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6AE88368-578E-476E-B1F3-FD18C12D6915}"/>
              </a:ext>
            </a:extLst>
          </p:cNvPr>
          <p:cNvSpPr txBox="1"/>
          <p:nvPr/>
        </p:nvSpPr>
        <p:spPr>
          <a:xfrm>
            <a:off x="3048740" y="822949"/>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Σχέδιο δειγματοληψίας 2</a:t>
            </a:r>
            <a:r>
              <a:rPr kumimoji="0" lang="el-GR" sz="1800" b="1"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ης</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τάξης (n, c, m)</a:t>
            </a:r>
          </a:p>
        </p:txBody>
      </p:sp>
      <p:sp>
        <p:nvSpPr>
          <p:cNvPr id="8" name="TextBox 7">
            <a:extLst>
              <a:ext uri="{FF2B5EF4-FFF2-40B4-BE49-F238E27FC236}">
                <a16:creationId xmlns:a16="http://schemas.microsoft.com/office/drawing/2014/main" id="{27370209-855F-4507-9DBA-662DAAB4C4BD}"/>
              </a:ext>
            </a:extLst>
          </p:cNvPr>
          <p:cNvSpPr txBox="1"/>
          <p:nvPr/>
        </p:nvSpPr>
        <p:spPr>
          <a:xfrm>
            <a:off x="410591" y="1263250"/>
            <a:ext cx="11139257" cy="17098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Κάθε τέτοιο σχέδιο χαρακτηρίζεται από τους αριθμούς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 c</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όπου n είναι ο αριθμός των μονάδων του δείγματος ανά παρτίδα προϊόντος και c είναι ο μέγιστος επιτρεπτός αριθμός μονάδων του δείγματος με τιμές μεγαλύτερες του ορίου m (κριτήριο αποδοχής). Βάσει αυτού του σχεδίου, κάθε δείγμα κατατάσσεται σε δύο κατηγορίες: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αποδεκτό</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μη αποδεκτό</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76911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B0EF007-A198-4DE8-BE33-E98B47D7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Εικόνα 4">
            <a:extLst>
              <a:ext uri="{FF2B5EF4-FFF2-40B4-BE49-F238E27FC236}">
                <a16:creationId xmlns:a16="http://schemas.microsoft.com/office/drawing/2014/main" id="{9717C835-BAC1-4C80-9455-FB4C3A68B772}"/>
              </a:ext>
            </a:extLst>
          </p:cNvPr>
          <p:cNvPicPr>
            <a:picLocks noChangeAspect="1"/>
          </p:cNvPicPr>
          <p:nvPr/>
        </p:nvPicPr>
        <p:blipFill>
          <a:blip r:embed="rId2"/>
          <a:stretch>
            <a:fillRect/>
          </a:stretch>
        </p:blipFill>
        <p:spPr>
          <a:xfrm>
            <a:off x="368202" y="776349"/>
            <a:ext cx="11260288" cy="3475021"/>
          </a:xfrm>
          <a:prstGeom prst="rect">
            <a:avLst/>
          </a:prstGeom>
        </p:spPr>
      </p:pic>
      <p:sp>
        <p:nvSpPr>
          <p:cNvPr id="7" name="TextBox 6">
            <a:extLst>
              <a:ext uri="{FF2B5EF4-FFF2-40B4-BE49-F238E27FC236}">
                <a16:creationId xmlns:a16="http://schemas.microsoft.com/office/drawing/2014/main" id="{559CA76C-EFAB-45C5-9029-50D5E9210408}"/>
              </a:ext>
            </a:extLst>
          </p:cNvPr>
          <p:cNvSpPr txBox="1"/>
          <p:nvPr/>
        </p:nvSpPr>
        <p:spPr>
          <a:xfrm>
            <a:off x="465856" y="4858390"/>
            <a:ext cx="11260288" cy="12956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Εξετάζονται 5 μονάδες του δείγματος ανά παρτίδα προϊόντος, οπότε η τελευταία για να είναι αποδεκτή θα πρέπει και οι 5 αναλύσεις (διαδικασίες ανίχνευσης) να αναδείξουν την απουσία του υπό εξέταση μικροοργανισμού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σαλμονέλλα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σε κάθε μονάδα δειγματοληψίας 25 g που εξετάζεται.</a:t>
            </a:r>
          </a:p>
        </p:txBody>
      </p:sp>
      <p:sp>
        <p:nvSpPr>
          <p:cNvPr id="10" name="Οβάλ 9">
            <a:extLst>
              <a:ext uri="{FF2B5EF4-FFF2-40B4-BE49-F238E27FC236}">
                <a16:creationId xmlns:a16="http://schemas.microsoft.com/office/drawing/2014/main" id="{76AEDDD1-78CD-461E-99D3-44DDD1E925C3}"/>
              </a:ext>
            </a:extLst>
          </p:cNvPr>
          <p:cNvSpPr/>
          <p:nvPr/>
        </p:nvSpPr>
        <p:spPr>
          <a:xfrm>
            <a:off x="4813176" y="2234190"/>
            <a:ext cx="284086" cy="5859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11" name="Οβάλ 10">
            <a:extLst>
              <a:ext uri="{FF2B5EF4-FFF2-40B4-BE49-F238E27FC236}">
                <a16:creationId xmlns:a16="http://schemas.microsoft.com/office/drawing/2014/main" id="{88BB2138-4865-442A-AE1A-0DF51A02890F}"/>
              </a:ext>
            </a:extLst>
          </p:cNvPr>
          <p:cNvSpPr/>
          <p:nvPr/>
        </p:nvSpPr>
        <p:spPr>
          <a:xfrm>
            <a:off x="5714260" y="2318552"/>
            <a:ext cx="284086" cy="5859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66015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CE1FCE2-AE3A-4AA6-BA22-CF944306FF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6" name="Εικόνα 5">
            <a:extLst>
              <a:ext uri="{FF2B5EF4-FFF2-40B4-BE49-F238E27FC236}">
                <a16:creationId xmlns:a16="http://schemas.microsoft.com/office/drawing/2014/main" id="{B7D72DE4-FA5A-4B28-9C58-2AE547AB0551}"/>
              </a:ext>
            </a:extLst>
          </p:cNvPr>
          <p:cNvPicPr>
            <a:picLocks noChangeAspect="1"/>
          </p:cNvPicPr>
          <p:nvPr/>
        </p:nvPicPr>
        <p:blipFill rotWithShape="1">
          <a:blip r:embed="rId2"/>
          <a:srcRect l="18984" t="28750" r="15547" b="19444"/>
          <a:stretch/>
        </p:blipFill>
        <p:spPr>
          <a:xfrm>
            <a:off x="1819275" y="921982"/>
            <a:ext cx="8553450" cy="3552825"/>
          </a:xfrm>
          <a:prstGeom prst="rect">
            <a:avLst/>
          </a:prstGeom>
        </p:spPr>
      </p:pic>
      <p:sp>
        <p:nvSpPr>
          <p:cNvPr id="7" name="Οβάλ 6">
            <a:extLst>
              <a:ext uri="{FF2B5EF4-FFF2-40B4-BE49-F238E27FC236}">
                <a16:creationId xmlns:a16="http://schemas.microsoft.com/office/drawing/2014/main" id="{14F1DEBE-61D2-4247-B6F1-CB01C2F99BFA}"/>
              </a:ext>
            </a:extLst>
          </p:cNvPr>
          <p:cNvSpPr/>
          <p:nvPr/>
        </p:nvSpPr>
        <p:spPr>
          <a:xfrm>
            <a:off x="8620217" y="2990850"/>
            <a:ext cx="371383" cy="238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8" name="Οβάλ 7">
            <a:extLst>
              <a:ext uri="{FF2B5EF4-FFF2-40B4-BE49-F238E27FC236}">
                <a16:creationId xmlns:a16="http://schemas.microsoft.com/office/drawing/2014/main" id="{89C78B6A-B799-49BB-8727-BD0B8A6E0A70}"/>
              </a:ext>
            </a:extLst>
          </p:cNvPr>
          <p:cNvSpPr/>
          <p:nvPr/>
        </p:nvSpPr>
        <p:spPr>
          <a:xfrm>
            <a:off x="9678139" y="3050496"/>
            <a:ext cx="371383" cy="238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07509EEA-B41B-4633-B55D-EF15CAE8F5C3}"/>
              </a:ext>
            </a:extLst>
          </p:cNvPr>
          <p:cNvSpPr txBox="1"/>
          <p:nvPr/>
        </p:nvSpPr>
        <p:spPr>
          <a:xfrm>
            <a:off x="625321" y="4477586"/>
            <a:ext cx="10746974" cy="21253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Έστω ένας έμπορος ο οποίος επιθυμεί να αγοράσει από μια κονσερβοποιία 100.000 κονσέρβες του 1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η καθεμία που προέρχονται από την ίδια παρτίδα. Ο όρος που θέτει ο αγοραστής (προδιαγραφή) είναι η πληρότητα των κονσερβών να μην είναι μικρότερη του 90% της κονσέρβας. Το δείγμα που θα ληφθεί για έλεγχο αποτελείται από 84 κονσέρβες. Η παρτίδα των κονσερβών θα γίνει αποδεκτή μόνον εάν 9 ή λιγότερες κονσέρβες παρουσιάσουν πληρότητα μικρότερη του 90% του όγκου της κονσέρβας. </a:t>
            </a:r>
          </a:p>
        </p:txBody>
      </p:sp>
    </p:spTree>
    <p:extLst>
      <p:ext uri="{BB962C8B-B14F-4D97-AF65-F5344CB8AC3E}">
        <p14:creationId xmlns:p14="http://schemas.microsoft.com/office/powerpoint/2010/main" val="326996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D59487A-9229-4005-8C90-7303B953FF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7789946-6C8D-41A6-B6A3-57C47D8A6CB5}"/>
              </a:ext>
            </a:extLst>
          </p:cNvPr>
          <p:cNvSpPr txBox="1"/>
          <p:nvPr/>
        </p:nvSpPr>
        <p:spPr>
          <a:xfrm>
            <a:off x="3048740" y="911726"/>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Σχέδιο δειγματοληψίας 3ης τάξης (n, c, m, M) </a:t>
            </a:r>
          </a:p>
        </p:txBody>
      </p:sp>
      <p:sp>
        <p:nvSpPr>
          <p:cNvPr id="8" name="TextBox 7">
            <a:extLst>
              <a:ext uri="{FF2B5EF4-FFF2-40B4-BE49-F238E27FC236}">
                <a16:creationId xmlns:a16="http://schemas.microsoft.com/office/drawing/2014/main" id="{02BDA6A7-A7EC-4847-A7E3-0B05BEE95CA0}"/>
              </a:ext>
            </a:extLst>
          </p:cNvPr>
          <p:cNvSpPr txBox="1"/>
          <p:nvPr/>
        </p:nvSpPr>
        <p:spPr>
          <a:xfrm>
            <a:off x="526002" y="1397675"/>
            <a:ext cx="11423342" cy="37820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Κάθε τέτοιο σχέδιο χαρακτηρίζεται από τους αριθμούς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όπου n είναι ο αριθμός των μονάδων του δείγματος ανά παρτίδα προϊόντος, αλλά αυτή τη φορά c είναι ο μέγιστος επιτρεπτός αριθμός μονάδων του δείγματος με τιμές μεταξύ του οριακά αποδεκτού (κατώτατου) ορίου m και του μη αποδεκτού (ανώτατου) ορίου M (δηλ. m &lt; n ≤ Μ). Κάθε δείγμα κατατάσσεται σε τρεις κατηγορίες: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αποδεκτό</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οριακά αποδεκτό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μη αποδεκτό</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Οριακά αποδεκτή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θεωρείται γενικά η παρτίδα για την οποία ένας μέγιστος αριθμός μονάδων c/n του δείγματος βρίσκεται μεταξύ των ορίων m και M και οι υπόλοιπες μονάδες του δείγματος παρουσιάζουν τιμές ≤ m.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Μη αποδεκτή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θεωρείται η παρτίδα εκείνη στην οποία ένας αριθμός μονάδων δείγματος μεγαλύτερος από c/n είναι μεταξύ m και M ή μία ή περισσότερες μονάδες έχουν τιμές μεγαλύτερες από Μ.</a:t>
            </a:r>
          </a:p>
        </p:txBody>
      </p:sp>
    </p:spTree>
    <p:extLst>
      <p:ext uri="{BB962C8B-B14F-4D97-AF65-F5344CB8AC3E}">
        <p14:creationId xmlns:p14="http://schemas.microsoft.com/office/powerpoint/2010/main" val="21105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9CE17F2-DFC6-4EC3-AC8A-907D0680A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Εικόνα 4">
            <a:extLst>
              <a:ext uri="{FF2B5EF4-FFF2-40B4-BE49-F238E27FC236}">
                <a16:creationId xmlns:a16="http://schemas.microsoft.com/office/drawing/2014/main" id="{BD55BED8-84D1-452F-94BF-C933B061A54E}"/>
              </a:ext>
            </a:extLst>
          </p:cNvPr>
          <p:cNvPicPr>
            <a:picLocks noChangeAspect="1"/>
          </p:cNvPicPr>
          <p:nvPr/>
        </p:nvPicPr>
        <p:blipFill rotWithShape="1">
          <a:blip r:embed="rId2"/>
          <a:srcRect l="19062" t="47083" r="10703" b="29583"/>
          <a:stretch/>
        </p:blipFill>
        <p:spPr>
          <a:xfrm>
            <a:off x="676275" y="942419"/>
            <a:ext cx="10778041" cy="2572305"/>
          </a:xfrm>
          <a:prstGeom prst="rect">
            <a:avLst/>
          </a:prstGeom>
        </p:spPr>
      </p:pic>
      <p:sp>
        <p:nvSpPr>
          <p:cNvPr id="7" name="TextBox 6">
            <a:extLst>
              <a:ext uri="{FF2B5EF4-FFF2-40B4-BE49-F238E27FC236}">
                <a16:creationId xmlns:a16="http://schemas.microsoft.com/office/drawing/2014/main" id="{3F8666A7-7F04-44A2-AF79-CCBF65AE82C1}"/>
              </a:ext>
            </a:extLst>
          </p:cNvPr>
          <p:cNvSpPr txBox="1"/>
          <p:nvPr/>
        </p:nvSpPr>
        <p:spPr>
          <a:xfrm>
            <a:off x="676274" y="3813407"/>
            <a:ext cx="10778041" cy="2120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Εξετάζονται 9 μονάδες του δείγματος ανά παρτίδα προϊόντος, οπότε αποδεκτή είναι μια παρτίδα από την οποία και τα 9 δείγματα που θα αναλυθούν θα έχουν συγκέντρωση ≤ 100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Οριακά αποδεκτή, βάσει πλάνου δειγματοληψίας, είναι η παρτίδα εκείνη για την οποία 1 ή 2 μονάδες του δείγματος από τις 9 που ελέγχονται βρίσκονται μεταξύ των ορίων m (100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M (200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χωρίς καμία μονάδα να ξεπερνά την τιμή M = 200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kg</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666967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818AC77-F125-475C-95ED-F9F9A0458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F8C1D0A-792B-494E-80BD-9266CD8833EE}"/>
              </a:ext>
            </a:extLst>
          </p:cNvPr>
          <p:cNvSpPr txBox="1"/>
          <p:nvPr/>
        </p:nvSpPr>
        <p:spPr>
          <a:xfrm>
            <a:off x="2958483" y="3244334"/>
            <a:ext cx="728634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Προδιαγραφές ποιότητας και ποιοτικός έλεγχος τροφίμων</a:t>
            </a:r>
          </a:p>
        </p:txBody>
      </p:sp>
    </p:spTree>
    <p:extLst>
      <p:ext uri="{BB962C8B-B14F-4D97-AF65-F5344CB8AC3E}">
        <p14:creationId xmlns:p14="http://schemas.microsoft.com/office/powerpoint/2010/main" val="31106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7136960-C00D-4A36-96F9-798455E22B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D9E6BCE8-F5F8-4700-9FA5-9374A301630C}"/>
              </a:ext>
            </a:extLst>
          </p:cNvPr>
          <p:cNvSpPr txBox="1"/>
          <p:nvPr/>
        </p:nvSpPr>
        <p:spPr>
          <a:xfrm>
            <a:off x="3048740" y="929481"/>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Στόχοι ποιοτικού ελέγχου τροφίμων</a:t>
            </a:r>
          </a:p>
        </p:txBody>
      </p:sp>
      <p:sp>
        <p:nvSpPr>
          <p:cNvPr id="8" name="TextBox 7">
            <a:extLst>
              <a:ext uri="{FF2B5EF4-FFF2-40B4-BE49-F238E27FC236}">
                <a16:creationId xmlns:a16="http://schemas.microsoft.com/office/drawing/2014/main" id="{E7215775-750B-40A1-A762-E91AAF2C201D}"/>
              </a:ext>
            </a:extLst>
          </p:cNvPr>
          <p:cNvSpPr txBox="1"/>
          <p:nvPr/>
        </p:nvSpPr>
        <p:spPr>
          <a:xfrm>
            <a:off x="719091" y="1298813"/>
            <a:ext cx="11054180" cy="2951064"/>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Την κατάταξη των προϊόντων σε ποιοτικές κατηγορίες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έλεγχο της τήρησης των προκαθορισμένων προδιαγραφών και τον έλεγχο της νοθείας.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 διασφάλιση της παραγωγής τροφίμων τα οποία να ανταποκρίνονται στις προδιαγραφές (νομοθετικές, εμπορικές, καταναλωτή)</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 διατήρηση ή βελτίωση του ποιοτικού επιπέδου των προϊόντων, έτσι ώστε να αυξηθεί η αξία τους και να διευκολυνθεί η τοποθέτησή τους στην αγορά (προστιθέμενη αξία)</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Την ελαχιστοποίηση των απωλειών τροφίμων (π.χ. λόγω μιάνσεων) και της παραγωγής ελαττωματικών προϊόντων</a:t>
            </a:r>
          </a:p>
        </p:txBody>
      </p:sp>
      <p:sp>
        <p:nvSpPr>
          <p:cNvPr id="10" name="TextBox 9">
            <a:extLst>
              <a:ext uri="{FF2B5EF4-FFF2-40B4-BE49-F238E27FC236}">
                <a16:creationId xmlns:a16="http://schemas.microsoft.com/office/drawing/2014/main" id="{CEC790DA-B3EA-4E06-A48D-E81776716034}"/>
              </a:ext>
            </a:extLst>
          </p:cNvPr>
          <p:cNvSpPr txBox="1"/>
          <p:nvPr/>
        </p:nvSpPr>
        <p:spPr>
          <a:xfrm>
            <a:off x="541538" y="5407371"/>
            <a:ext cx="1123173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 κόστος του ποιοτικού ελέγχου είναι πολύ μικρό σε σύγκριση με τα οφέλη που προκύπτουν από την εφαρμογή του</a:t>
            </a:r>
          </a:p>
        </p:txBody>
      </p:sp>
    </p:spTree>
    <p:extLst>
      <p:ext uri="{BB962C8B-B14F-4D97-AF65-F5344CB8AC3E}">
        <p14:creationId xmlns:p14="http://schemas.microsoft.com/office/powerpoint/2010/main" val="2314327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F604D1B-C423-41A6-BC14-1FFC8228A4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DE784973-D048-42AA-B276-274BFC531317}"/>
              </a:ext>
            </a:extLst>
          </p:cNvPr>
          <p:cNvSpPr txBox="1"/>
          <p:nvPr/>
        </p:nvSpPr>
        <p:spPr>
          <a:xfrm>
            <a:off x="3110884" y="920603"/>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Στάδια ποιοτικού ελέγχου τροφίμων</a:t>
            </a:r>
          </a:p>
        </p:txBody>
      </p:sp>
      <p:sp>
        <p:nvSpPr>
          <p:cNvPr id="8" name="TextBox 7">
            <a:extLst>
              <a:ext uri="{FF2B5EF4-FFF2-40B4-BE49-F238E27FC236}">
                <a16:creationId xmlns:a16="http://schemas.microsoft.com/office/drawing/2014/main" id="{188FD8E9-46F3-4981-B65A-938A29BF1A32}"/>
              </a:ext>
            </a:extLst>
          </p:cNvPr>
          <p:cNvSpPr txBox="1"/>
          <p:nvPr/>
        </p:nvSpPr>
        <p:spPr>
          <a:xfrm>
            <a:off x="3110884" y="1501196"/>
            <a:ext cx="6094520" cy="1295611"/>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των Α΄ υλών</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Έλεγχος της παραγωγικής διαδικασίας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Έλεγχος του τελικού προϊόντος</a:t>
            </a:r>
          </a:p>
        </p:txBody>
      </p:sp>
    </p:spTree>
    <p:extLst>
      <p:ext uri="{BB962C8B-B14F-4D97-AF65-F5344CB8AC3E}">
        <p14:creationId xmlns:p14="http://schemas.microsoft.com/office/powerpoint/2010/main" val="381685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D451F15-AAA9-423F-8454-8F8D4A4716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C94F33E3-A819-4F54-9F28-0AD6694851DE}"/>
              </a:ext>
            </a:extLst>
          </p:cNvPr>
          <p:cNvSpPr txBox="1"/>
          <p:nvPr/>
        </p:nvSpPr>
        <p:spPr>
          <a:xfrm>
            <a:off x="543757" y="938359"/>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των Α΄ υλών</a:t>
            </a:r>
          </a:p>
        </p:txBody>
      </p:sp>
      <p:sp>
        <p:nvSpPr>
          <p:cNvPr id="8" name="TextBox 7">
            <a:extLst>
              <a:ext uri="{FF2B5EF4-FFF2-40B4-BE49-F238E27FC236}">
                <a16:creationId xmlns:a16="http://schemas.microsoft.com/office/drawing/2014/main" id="{F995D15F-60E9-4540-945A-52EB4DDC293A}"/>
              </a:ext>
            </a:extLst>
          </p:cNvPr>
          <p:cNvSpPr txBox="1"/>
          <p:nvPr/>
        </p:nvSpPr>
        <p:spPr>
          <a:xfrm>
            <a:off x="543756" y="1307691"/>
            <a:ext cx="10979459" cy="8801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Από Α΄ ύλες χαμηλής ποιότητας δεν είναι δυνατόν να παραχθούν τελικά προϊόντα υψηλής ποιότητας, με εφαρμογή οποιασδήποτε επεξεργασίας και οποιουδήποτε προγράμματος ποιοτικού ελέγχου.</a:t>
            </a:r>
          </a:p>
        </p:txBody>
      </p:sp>
      <p:sp>
        <p:nvSpPr>
          <p:cNvPr id="10" name="TextBox 9">
            <a:extLst>
              <a:ext uri="{FF2B5EF4-FFF2-40B4-BE49-F238E27FC236}">
                <a16:creationId xmlns:a16="http://schemas.microsoft.com/office/drawing/2014/main" id="{442F9CE9-6436-415D-A75F-A8C8847EB633}"/>
              </a:ext>
            </a:extLst>
          </p:cNvPr>
          <p:cNvSpPr txBox="1"/>
          <p:nvPr/>
        </p:nvSpPr>
        <p:spPr>
          <a:xfrm>
            <a:off x="543756" y="2676552"/>
            <a:ext cx="10979458" cy="2535566"/>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κατά την παραλαβή των υλών</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συνθηκών αποθήκευσης και διάρκειας ζωής κατά την αποθήκευση</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κατά προτεραιότητα των βασικών – κύριων υλών που δίνουν τον ιδιαίτερο χαρακτήρα σε κάθε τρόφιμο (όχι απαραίτητα των υλών που συμμετέχουν σε μεγαλύτερη αναλογία στο τρόφιμο)</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Συχνότερος έλεγχος των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ευαλλοίωτων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υλών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Σε περίπτωση έλλειψης χρόνου, έλεγχος κατά προτεραιότητα των βασικών χαρακτηριστικών των υλών </a:t>
            </a:r>
          </a:p>
        </p:txBody>
      </p:sp>
    </p:spTree>
    <p:extLst>
      <p:ext uri="{BB962C8B-B14F-4D97-AF65-F5344CB8AC3E}">
        <p14:creationId xmlns:p14="http://schemas.microsoft.com/office/powerpoint/2010/main" val="410670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DFA8977-0DDD-49F3-B105-CC2076B70D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BFBF9C13-382A-4AF2-8B01-1D774F8537CE}"/>
              </a:ext>
            </a:extLst>
          </p:cNvPr>
          <p:cNvSpPr txBox="1"/>
          <p:nvPr/>
        </p:nvSpPr>
        <p:spPr>
          <a:xfrm>
            <a:off x="454980" y="922317"/>
            <a:ext cx="11165890" cy="212660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συχνότητα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του ποιοτικού ελέγχου των Α΄ υλών είναι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συνάρτηση του είδους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των υλών. Έτσι, στις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σταθερές Α΄ ύλες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όπως είναι το λάδι, η ζάχαρη, το ξύδι κ.λπ., δεν είναι απαραίτητο να εφαρμόζεται συχνός έλεγχος. Οι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ευαλλοίωτες</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 ύλες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όπως είναι το κρέας, το γάλα κ.λπ., υποβαθμίζονται εύκολα και αλλοιώνονται γρήγορα, για το λόγο αυτό άλλες διατηρούνται υπό κατάψυξη για αρκετό χρόνο (π.χ. κατεψυγμένο κρέας) και άλλες σε απλή ψύξη για ένα χρονικό διάστημα κάποιων ημερών (π.χ. παστεριωμένο γάλα).</a:t>
            </a:r>
          </a:p>
        </p:txBody>
      </p:sp>
    </p:spTree>
    <p:extLst>
      <p:ext uri="{BB962C8B-B14F-4D97-AF65-F5344CB8AC3E}">
        <p14:creationId xmlns:p14="http://schemas.microsoft.com/office/powerpoint/2010/main" val="2329799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E401BE4-8420-4071-95C8-0D97E44F46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8ED45EE6-60B7-490F-9206-1F8DB449D6D6}"/>
              </a:ext>
            </a:extLst>
          </p:cNvPr>
          <p:cNvSpPr txBox="1"/>
          <p:nvPr/>
        </p:nvSpPr>
        <p:spPr>
          <a:xfrm>
            <a:off x="-582227" y="804868"/>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της παραγωγικής διαδικασίας</a:t>
            </a:r>
          </a:p>
        </p:txBody>
      </p:sp>
      <p:sp>
        <p:nvSpPr>
          <p:cNvPr id="8" name="TextBox 7">
            <a:extLst>
              <a:ext uri="{FF2B5EF4-FFF2-40B4-BE49-F238E27FC236}">
                <a16:creationId xmlns:a16="http://schemas.microsoft.com/office/drawing/2014/main" id="{05A10FC7-993C-4C2F-B41E-3737EE5B0408}"/>
              </a:ext>
            </a:extLst>
          </p:cNvPr>
          <p:cNvSpPr txBox="1"/>
          <p:nvPr/>
        </p:nvSpPr>
        <p:spPr>
          <a:xfrm>
            <a:off x="2085143" y="1458559"/>
            <a:ext cx="8923168" cy="1704569"/>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σχεδιασμό του διαγράμματος ροής για την επεξεργασία του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καθορισμό των σταδίων επεξεργασίας σε σχέση με τις Α΄ ύλες και το τελικό προϊόν</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καθορισμό των κρίσιμων σημείων της επεξεργασίας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Την κατασκευή διαγραμμάτων ελέγχου της παραγωγικής διαδικασίας</a:t>
            </a:r>
          </a:p>
        </p:txBody>
      </p:sp>
      <p:sp>
        <p:nvSpPr>
          <p:cNvPr id="10" name="TextBox 9">
            <a:extLst>
              <a:ext uri="{FF2B5EF4-FFF2-40B4-BE49-F238E27FC236}">
                <a16:creationId xmlns:a16="http://schemas.microsoft.com/office/drawing/2014/main" id="{D99DF6B3-78CE-43AD-95D4-4C4A2E06355D}"/>
              </a:ext>
            </a:extLst>
          </p:cNvPr>
          <p:cNvSpPr txBox="1"/>
          <p:nvPr/>
        </p:nvSpPr>
        <p:spPr>
          <a:xfrm>
            <a:off x="452206" y="4388189"/>
            <a:ext cx="11213051" cy="12956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Κρίσιμο σημείο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της επεξεργασίας ενός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είναι το στάδιο εκείνο στην παραγωγική διαδικασία του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στο οποίο συντελείται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καθοριστική μεταβολή ή διαμόρφωση</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κάποιου ή κάποιων εκ των βασικών συντελεστών ποιότητας του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62222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E7DE3D0-F1CA-41A3-8452-4EB3E4862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AC9F60A1-E217-4A70-A2D2-934582732441}"/>
              </a:ext>
            </a:extLst>
          </p:cNvPr>
          <p:cNvSpPr txBox="1"/>
          <p:nvPr/>
        </p:nvSpPr>
        <p:spPr>
          <a:xfrm>
            <a:off x="437225" y="814073"/>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 του τελικού προϊόντος</a:t>
            </a:r>
          </a:p>
        </p:txBody>
      </p:sp>
      <p:sp>
        <p:nvSpPr>
          <p:cNvPr id="8" name="TextBox 7">
            <a:extLst>
              <a:ext uri="{FF2B5EF4-FFF2-40B4-BE49-F238E27FC236}">
                <a16:creationId xmlns:a16="http://schemas.microsoft.com/office/drawing/2014/main" id="{34A940A5-AD9A-4E23-B99D-899EF5409BB1}"/>
              </a:ext>
            </a:extLst>
          </p:cNvPr>
          <p:cNvSpPr txBox="1"/>
          <p:nvPr/>
        </p:nvSpPr>
        <p:spPr>
          <a:xfrm>
            <a:off x="437224" y="1183405"/>
            <a:ext cx="1117476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Είναι αναγκαίος για τη διαπίστωση των όποιων τυχόν παραλείψεων έγιναν κατά τα δύο προηγούμενα στάδια.</a:t>
            </a:r>
          </a:p>
        </p:txBody>
      </p:sp>
      <p:sp>
        <p:nvSpPr>
          <p:cNvPr id="10" name="TextBox 9">
            <a:extLst>
              <a:ext uri="{FF2B5EF4-FFF2-40B4-BE49-F238E27FC236}">
                <a16:creationId xmlns:a16="http://schemas.microsoft.com/office/drawing/2014/main" id="{81EF6845-E512-4A3D-B841-C37486D9C8C8}"/>
              </a:ext>
            </a:extLst>
          </p:cNvPr>
          <p:cNvSpPr txBox="1"/>
          <p:nvPr/>
        </p:nvSpPr>
        <p:spPr>
          <a:xfrm>
            <a:off x="437224" y="1849137"/>
            <a:ext cx="10766395" cy="33665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Υλοποιείται με: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Την επιβεβαίωση της τήρησης των προδιαγραφών.</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Τους ελέγχους μετά την παραγωγή και συσκευασία του προϊόντος μέχρι και την κατανάλωση του. Οι έλεγχοι αυτοί αφορούν την αποθήκευση στη βιομηχανία τροφίμων, τη διακίνηση, την αποθήκευση στα καταστήματα τροφίμων, την αποθήκευση στο σπίτι του καταναλωτή και τον τρόπο προετοιμασίας του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για κατανάλωση.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επανέλεγχο σε περίπτωση διαπίστωσης προβλήματος (διερεύνηση αιτίων, διόρθωση, μη διάθεση προϊόντος, απόσυρση/ανάκληση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02693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383B362-BF27-461E-82CB-4F6EA4554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750BD4AA-2EA5-4FB7-A704-0D9B735D215F}"/>
              </a:ext>
            </a:extLst>
          </p:cNvPr>
          <p:cNvSpPr txBox="1"/>
          <p:nvPr/>
        </p:nvSpPr>
        <p:spPr>
          <a:xfrm>
            <a:off x="2031137" y="1044814"/>
            <a:ext cx="8129726" cy="378206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Μειονεκτήματα ελέγχου του τελικού προϊόντος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Καταστρεπτική μέθοδος δειγματοληψίας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(απόρριψη δειγμάτων)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Υψηλό το κόστος του ελέγχου σε αυτό το στάδιο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Χρονοβόρος έλεγχος για μερικούς συντελεστές ποιότητας (π.χ. μικροβιολογικές παραμέτρους)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Μεσολαβεί σημαντικός χρόνος μεταξύ παραγωγής και ελέγχου, οπότε δεν επιτρέπονται διορθωτικές ενέργειες κατά την παραγωγική διαδικασία.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Λήψη αποτελεσμάτων μετά το τέλος της παραγωγικής διαδικασίας του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(μη παρεμβατικός έλεγχος) </a:t>
            </a:r>
          </a:p>
        </p:txBody>
      </p:sp>
    </p:spTree>
    <p:extLst>
      <p:ext uri="{BB962C8B-B14F-4D97-AF65-F5344CB8AC3E}">
        <p14:creationId xmlns:p14="http://schemas.microsoft.com/office/powerpoint/2010/main" val="404313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1AE45BC-7770-431B-B47A-F8D4274C869D}"/>
              </a:ext>
            </a:extLst>
          </p:cNvPr>
          <p:cNvSpPr txBox="1"/>
          <p:nvPr/>
        </p:nvSpPr>
        <p:spPr>
          <a:xfrm>
            <a:off x="5539121" y="976160"/>
            <a:ext cx="6144230" cy="56689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Μορφές</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οιοτικού</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ελέγχου</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9" name="Εικόνα 8">
            <a:extLst>
              <a:ext uri="{FF2B5EF4-FFF2-40B4-BE49-F238E27FC236}">
                <a16:creationId xmlns:a16="http://schemas.microsoft.com/office/drawing/2014/main" id="{26876945-97FF-4CAB-A812-4B18C44D0BC6}"/>
              </a:ext>
            </a:extLst>
          </p:cNvPr>
          <p:cNvPicPr>
            <a:picLocks noChangeAspect="1"/>
          </p:cNvPicPr>
          <p:nvPr/>
        </p:nvPicPr>
        <p:blipFill>
          <a:blip r:embed="rId2"/>
          <a:stretch>
            <a:fillRect/>
          </a:stretch>
        </p:blipFill>
        <p:spPr>
          <a:xfrm>
            <a:off x="517870" y="1974903"/>
            <a:ext cx="4023360" cy="4023360"/>
          </a:xfrm>
          <a:prstGeom prst="rect">
            <a:avLst/>
          </a:prstGeom>
        </p:spPr>
      </p:pic>
      <p:sp>
        <p:nvSpPr>
          <p:cNvPr id="8" name="TextBox 7">
            <a:extLst>
              <a:ext uri="{FF2B5EF4-FFF2-40B4-BE49-F238E27FC236}">
                <a16:creationId xmlns:a16="http://schemas.microsoft.com/office/drawing/2014/main" id="{332AC1D2-783A-463B-8F7E-465FA48CB9B0}"/>
              </a:ext>
            </a:extLst>
          </p:cNvPr>
          <p:cNvSpPr txBox="1"/>
          <p:nvPr/>
        </p:nvSpPr>
        <p:spPr>
          <a:xfrm>
            <a:off x="5556871" y="1702060"/>
            <a:ext cx="6144230" cy="3016294"/>
          </a:xfrm>
          <a:prstGeom prst="rect">
            <a:avLst/>
          </a:prstGeom>
        </p:spPr>
        <p:txBody>
          <a:bodyPr vert="horz" lIns="91440" tIns="45720" rIns="91440" bIns="45720" rtlCol="0">
            <a:normAutofit/>
          </a:bodyPr>
          <a:lstStyle/>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του</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100%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στ</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αθερού ποσοστού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Στ</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ατιστικός έλεγχος της ποιότητας</a:t>
            </a:r>
          </a:p>
        </p:txBody>
      </p:sp>
      <p:sp>
        <p:nvSpPr>
          <p:cNvPr id="18" name="Rectangle 17">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842D03FD-2C58-49E3-BEFA-4E86D5E316C9}"/>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43126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BC58FCF-97D3-47A0-82F9-6972702399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0A24D5AE-A57C-47CB-BFBE-E57466E283DB}"/>
              </a:ext>
            </a:extLst>
          </p:cNvPr>
          <p:cNvSpPr txBox="1"/>
          <p:nvPr/>
        </p:nvSpPr>
        <p:spPr>
          <a:xfrm>
            <a:off x="3048740" y="861964"/>
            <a:ext cx="6094520" cy="254210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Μειονεκτήματα ελέγχου του 100% των προϊόντων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Αντιοικονομική μορφή ελέγχου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Ανεφάρμοστη σήμερα σε μεγάλες ημερήσιες παραγωγές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Καταστροφή μεγάλου ποσοστού του προϊόντος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Μείωση της ευσυνειδησίας των εργαζόμενων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Μετακύληση</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ευθύνης στο Τμήμα Ποιοτικού Ελέγχου </a:t>
            </a:r>
          </a:p>
        </p:txBody>
      </p:sp>
    </p:spTree>
    <p:extLst>
      <p:ext uri="{BB962C8B-B14F-4D97-AF65-F5344CB8AC3E}">
        <p14:creationId xmlns:p14="http://schemas.microsoft.com/office/powerpoint/2010/main" val="189087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082AA12-FE4D-41E1-A11F-DE555282D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DD795859-961F-481E-9B85-D14D80DE0A4A}"/>
              </a:ext>
            </a:extLst>
          </p:cNvPr>
          <p:cNvSpPr txBox="1"/>
          <p:nvPr/>
        </p:nvSpPr>
        <p:spPr>
          <a:xfrm>
            <a:off x="2773531" y="893434"/>
            <a:ext cx="7089559" cy="29510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Μειονεκτήματα ελέγχου σταθερού ποσοστού προϊόντων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Ποσοστό προϊόντων που ελέγχεται ανεξάρτητο του μεγέθους της παραγωγής: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Μεγάλη παραγωγή οδηγεί σε μη ικανοποιητικό και μη επαρκή έλεγχο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Μικρή παραγωγή οδηγεί σε αδικαιολόγητα δαπανηρό έλεγχο, λόγω μεγαλύτερου βαθμού ελέγχου και αριθμού ελεγχόμενων δειγμάτων από τον απαιτούμενο</a:t>
            </a:r>
          </a:p>
        </p:txBody>
      </p:sp>
    </p:spTree>
    <p:extLst>
      <p:ext uri="{BB962C8B-B14F-4D97-AF65-F5344CB8AC3E}">
        <p14:creationId xmlns:p14="http://schemas.microsoft.com/office/powerpoint/2010/main" val="39086144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B0A873C-8986-4859-86B9-CB25D00621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7881B875-698F-4795-A648-1BE570CD1E28}"/>
              </a:ext>
            </a:extLst>
          </p:cNvPr>
          <p:cNvSpPr txBox="1"/>
          <p:nvPr/>
        </p:nvSpPr>
        <p:spPr>
          <a:xfrm>
            <a:off x="392836" y="794525"/>
            <a:ext cx="11228033" cy="33718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Νοθεία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adulteration</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είναι η προσθήκη στα τρόφιμα ουσιών των οποίων η χρήση απαγορεύεται, καθώς επίσης και η μη κανονική περιεκτικότητά τους σε ουσίες που επιτρέπονται.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Μη κανονική περιεκτικότητα: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μεγαλύτερη ή μικρότερη από αυτήν που προβλέπεται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Οι νοθείες διακρίνονται σε:</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εκείνες που θεωρούνται επικίνδυνες για την υγεία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εκείνες που είναι μεν ακίνδυνες για την υγεία του καταναλωτή, αλλά τον ζημιώνουν οικονομικά</a:t>
            </a:r>
          </a:p>
        </p:txBody>
      </p:sp>
      <p:sp>
        <p:nvSpPr>
          <p:cNvPr id="7" name="Σύννεφο 6">
            <a:extLst>
              <a:ext uri="{FF2B5EF4-FFF2-40B4-BE49-F238E27FC236}">
                <a16:creationId xmlns:a16="http://schemas.microsoft.com/office/drawing/2014/main" id="{727F5597-76F2-4793-9F20-2B89FD917D33}"/>
              </a:ext>
            </a:extLst>
          </p:cNvPr>
          <p:cNvSpPr/>
          <p:nvPr/>
        </p:nvSpPr>
        <p:spPr>
          <a:xfrm>
            <a:off x="4731798" y="4472335"/>
            <a:ext cx="5450889" cy="213064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8" name="TextBox 7">
            <a:extLst>
              <a:ext uri="{FF2B5EF4-FFF2-40B4-BE49-F238E27FC236}">
                <a16:creationId xmlns:a16="http://schemas.microsoft.com/office/drawing/2014/main" id="{325B6269-AB07-4984-BBE0-73CCE92AA547}"/>
              </a:ext>
            </a:extLst>
          </p:cNvPr>
          <p:cNvSpPr txBox="1"/>
          <p:nvPr/>
        </p:nvSpPr>
        <p:spPr>
          <a:xfrm>
            <a:off x="5379868" y="5220070"/>
            <a:ext cx="44654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Παραπλάνηση ή εξαπάτηση του καταναλωτή</a:t>
            </a:r>
          </a:p>
        </p:txBody>
      </p:sp>
    </p:spTree>
    <p:extLst>
      <p:ext uri="{BB962C8B-B14F-4D97-AF65-F5344CB8AC3E}">
        <p14:creationId xmlns:p14="http://schemas.microsoft.com/office/powerpoint/2010/main" val="141307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450C084C-2967-474A-B5F9-270F1FB4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80C9B31A-45DE-4763-AA58-F37686DED927}"/>
              </a:ext>
            </a:extLst>
          </p:cNvPr>
          <p:cNvSpPr txBox="1"/>
          <p:nvPr/>
        </p:nvSpPr>
        <p:spPr>
          <a:xfrm>
            <a:off x="517870" y="1071613"/>
            <a:ext cx="5794153" cy="4485807"/>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Στ</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ατιστικός έλεγχος ποιότητας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Χρησιμο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ποιείται σχεδόν αποκλειστικά σήμερα στον ποιοτικό έλεγχο των τροφίμων</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Οικονομικός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επα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ρκής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Εξέτ</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αση συγκριτικά ενός μικρού αριθμού προϊόντων (μονάδων)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Εξ</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ασφαλίζει την ορθότητα και εγκυρότητα των αποτελεσμάτων ελέγχου συνδυάζοντάς τα με το χαμηλότερο δυνατό κόστος ελέγχου </a:t>
            </a:r>
          </a:p>
        </p:txBody>
      </p:sp>
      <p:pic>
        <p:nvPicPr>
          <p:cNvPr id="7" name="Εικόνα 6">
            <a:extLst>
              <a:ext uri="{FF2B5EF4-FFF2-40B4-BE49-F238E27FC236}">
                <a16:creationId xmlns:a16="http://schemas.microsoft.com/office/drawing/2014/main" id="{BFFE4D92-1E01-4211-8AF6-3B4003EF10B3}"/>
              </a:ext>
            </a:extLst>
          </p:cNvPr>
          <p:cNvPicPr>
            <a:picLocks noChangeAspect="1"/>
          </p:cNvPicPr>
          <p:nvPr/>
        </p:nvPicPr>
        <p:blipFill rotWithShape="1">
          <a:blip r:embed="rId2"/>
          <a:srcRect l="26369" r="13590"/>
          <a:stretch/>
        </p:blipFill>
        <p:spPr>
          <a:xfrm>
            <a:off x="6662167" y="657369"/>
            <a:ext cx="4994209" cy="5531495"/>
          </a:xfrm>
          <a:prstGeom prst="rect">
            <a:avLst/>
          </a:prstGeom>
        </p:spPr>
      </p:pic>
      <p:sp>
        <p:nvSpPr>
          <p:cNvPr id="4" name="Θέση αριθμού διαφάνειας 3">
            <a:extLst>
              <a:ext uri="{FF2B5EF4-FFF2-40B4-BE49-F238E27FC236}">
                <a16:creationId xmlns:a16="http://schemas.microsoft.com/office/drawing/2014/main" id="{98E6F11F-53B9-4C0D-AE76-5293EDBC6B6B}"/>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83402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1AADCE8-8396-4A5B-B0F4-8D14E37F9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8B730B60-4A8B-4948-A190-E2BCC339CAED}"/>
              </a:ext>
            </a:extLst>
          </p:cNvPr>
          <p:cNvSpPr txBox="1"/>
          <p:nvPr/>
        </p:nvSpPr>
        <p:spPr>
          <a:xfrm>
            <a:off x="2258257" y="893931"/>
            <a:ext cx="7675485" cy="212006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Μέθοδοι Ποιοτικού Ελέγχου </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Υποκειμενικές μέθοδοι (εκτίμηση ποιοτικών συντελεστών από δοκιμαστές, κριτές ή γευσιγνώστες)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Αντικειμενικές μέθοδοι (μετρήσεις και προσδιορισμοί συντελεστών ποιότητας, π.χ. φυσικές, χημικές, μικροβιολογικές μέθοδοι) </a:t>
            </a:r>
          </a:p>
        </p:txBody>
      </p:sp>
    </p:spTree>
    <p:extLst>
      <p:ext uri="{BB962C8B-B14F-4D97-AF65-F5344CB8AC3E}">
        <p14:creationId xmlns:p14="http://schemas.microsoft.com/office/powerpoint/2010/main" val="3575327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225210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1C640A9-2A0E-413B-B705-A530EA48D9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3D76DDF4-0D3C-4784-A3DF-18E74EC9D33E}"/>
              </a:ext>
            </a:extLst>
          </p:cNvPr>
          <p:cNvSpPr txBox="1"/>
          <p:nvPr/>
        </p:nvSpPr>
        <p:spPr>
          <a:xfrm>
            <a:off x="3048740" y="973870"/>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Ποια τρόφιμα είναι οι πρωταθλητές στην νοθεία σήμερα;</a:t>
            </a:r>
            <a:endPar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67C8BB-FCBD-4356-BF66-34D508A630B7}"/>
              </a:ext>
            </a:extLst>
          </p:cNvPr>
          <p:cNvSpPr txBox="1"/>
          <p:nvPr/>
        </p:nvSpPr>
        <p:spPr>
          <a:xfrm>
            <a:off x="534879" y="1476314"/>
            <a:ext cx="11059357" cy="8735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Ελαιόλαδο: αναμειγνύεται με υποδεέστερα λάδια όπως το ηλιέλαιο, το σπορέλαιο και το βαμβακέλαιο και προκειμένου να προσομοιώσει το ελαιόλαδο, χρωματίζεται με χρωστικές ώστε να αποκτήσει το πράσινο χρώμα</a:t>
            </a: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FA83F158-9304-4C28-BFD4-34DDD0196712}"/>
              </a:ext>
            </a:extLst>
          </p:cNvPr>
          <p:cNvSpPr txBox="1"/>
          <p:nvPr/>
        </p:nvSpPr>
        <p:spPr>
          <a:xfrm>
            <a:off x="534879" y="2566516"/>
            <a:ext cx="11059356" cy="26740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Μέλι: νοθεύεται με μέλι υποδεέστερης ποιότητας ή με σιρόπια και χρωστικές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srgbClr val="3D3D3D"/>
                </a:solidFill>
                <a:effectLst/>
                <a:uLnTx/>
                <a:uFillTx/>
                <a:latin typeface="Times New Roman" panose="02020603050405020304" pitchFamily="18" charset="0"/>
                <a:ea typeface="+mn-ea"/>
                <a:cs typeface="Times New Roman" panose="02020603050405020304" pitchFamily="18" charset="0"/>
              </a:rPr>
              <a:t>Γαλακτοκομκά</a:t>
            </a:r>
            <a:r>
              <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err="1">
                <a:ln>
                  <a:noFill/>
                </a:ln>
                <a:solidFill>
                  <a:srgbClr val="3D3D3D"/>
                </a:solidFill>
                <a:effectLst/>
                <a:uLnTx/>
                <a:uFillTx/>
                <a:latin typeface="Times New Roman" panose="02020603050405020304" pitchFamily="18" charset="0"/>
                <a:ea typeface="+mn-ea"/>
                <a:cs typeface="Times New Roman" panose="02020603050405020304" pitchFamily="18" charset="0"/>
              </a:rPr>
              <a:t>προιόντα</a:t>
            </a:r>
            <a:r>
              <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 νοθεύονται με λιγότερη περιεκτικότητα σε λίπος ή γίνεται αλόγιστη  προσθήκη σκόνης γάλακτος και συνθετικών χρωμάτων ή αραιώνεται με νερό</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3D3D3D"/>
                </a:solidFill>
                <a:effectLst/>
                <a:uLnTx/>
                <a:uFillTx/>
                <a:latin typeface="Times New Roman" panose="02020603050405020304" pitchFamily="18" charset="0"/>
                <a:ea typeface="+mn-ea"/>
                <a:cs typeface="Times New Roman" panose="02020603050405020304" pitchFamily="18" charset="0"/>
              </a:rPr>
              <a:t>Χυμοί: μπορεί να αναγράφουν για λόγους προώθησης του προϊόντος τη φράση «φυσικός χυμός», ενώ περιέχουν ένα μείγμα νερού και χρωστικών ουσιών με άρωμα από φρούτο</a:t>
            </a:r>
          </a:p>
        </p:txBody>
      </p:sp>
      <p:pic>
        <p:nvPicPr>
          <p:cNvPr id="11" name="Εικόνα 10">
            <a:extLst>
              <a:ext uri="{FF2B5EF4-FFF2-40B4-BE49-F238E27FC236}">
                <a16:creationId xmlns:a16="http://schemas.microsoft.com/office/drawing/2014/main" id="{99129F4F-073F-47DF-A0A1-01AC72ECF0DB}"/>
              </a:ext>
            </a:extLst>
          </p:cNvPr>
          <p:cNvPicPr>
            <a:picLocks noChangeAspect="1"/>
          </p:cNvPicPr>
          <p:nvPr/>
        </p:nvPicPr>
        <p:blipFill>
          <a:blip r:embed="rId2"/>
          <a:stretch>
            <a:fillRect/>
          </a:stretch>
        </p:blipFill>
        <p:spPr>
          <a:xfrm>
            <a:off x="6791314" y="5240581"/>
            <a:ext cx="1677243" cy="1362395"/>
          </a:xfrm>
          <a:prstGeom prst="rect">
            <a:avLst/>
          </a:prstGeom>
        </p:spPr>
      </p:pic>
      <p:pic>
        <p:nvPicPr>
          <p:cNvPr id="12" name="Εικόνα 11">
            <a:extLst>
              <a:ext uri="{FF2B5EF4-FFF2-40B4-BE49-F238E27FC236}">
                <a16:creationId xmlns:a16="http://schemas.microsoft.com/office/drawing/2014/main" id="{26D5AF2A-3B37-415A-8131-83FD82F82F49}"/>
              </a:ext>
            </a:extLst>
          </p:cNvPr>
          <p:cNvPicPr>
            <a:picLocks noChangeAspect="1"/>
          </p:cNvPicPr>
          <p:nvPr/>
        </p:nvPicPr>
        <p:blipFill>
          <a:blip r:embed="rId3"/>
          <a:stretch>
            <a:fillRect/>
          </a:stretch>
        </p:blipFill>
        <p:spPr>
          <a:xfrm>
            <a:off x="3629025" y="5240580"/>
            <a:ext cx="2466975" cy="1362395"/>
          </a:xfrm>
          <a:prstGeom prst="rect">
            <a:avLst/>
          </a:prstGeom>
        </p:spPr>
      </p:pic>
    </p:spTree>
    <p:extLst>
      <p:ext uri="{BB962C8B-B14F-4D97-AF65-F5344CB8AC3E}">
        <p14:creationId xmlns:p14="http://schemas.microsoft.com/office/powerpoint/2010/main" val="283905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FECD4B8-CF5C-4856-B92E-7BBFC3957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4BCE2A1-610F-4302-AD62-DEA099CC4C33}"/>
              </a:ext>
            </a:extLst>
          </p:cNvPr>
          <p:cNvSpPr txBox="1"/>
          <p:nvPr/>
        </p:nvSpPr>
        <p:spPr>
          <a:xfrm>
            <a:off x="490490" y="1071485"/>
            <a:ext cx="11121501" cy="2120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Άλλες περιπτώσεις…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Ελλιποβαρή</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προϊόντα</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Πώληση συμβατικών προϊόντων σαν βιολογικά</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Πώληση αλιευμάτων ιχθυοτροφείου σαν ψάρια ελεύθερης αλιείας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Πώληση προϊόντων με αλλαγμένες ημερομηνίες σήμανσης</a:t>
            </a:r>
          </a:p>
        </p:txBody>
      </p:sp>
      <p:pic>
        <p:nvPicPr>
          <p:cNvPr id="7" name="Εικόνα 6">
            <a:extLst>
              <a:ext uri="{FF2B5EF4-FFF2-40B4-BE49-F238E27FC236}">
                <a16:creationId xmlns:a16="http://schemas.microsoft.com/office/drawing/2014/main" id="{B90DB7B0-40D2-480F-B322-382477E4CBCD}"/>
              </a:ext>
            </a:extLst>
          </p:cNvPr>
          <p:cNvPicPr>
            <a:picLocks noChangeAspect="1"/>
          </p:cNvPicPr>
          <p:nvPr/>
        </p:nvPicPr>
        <p:blipFill>
          <a:blip r:embed="rId2"/>
          <a:stretch>
            <a:fillRect/>
          </a:stretch>
        </p:blipFill>
        <p:spPr>
          <a:xfrm>
            <a:off x="572424" y="4438650"/>
            <a:ext cx="3037551" cy="2047198"/>
          </a:xfrm>
          <a:prstGeom prst="rect">
            <a:avLst/>
          </a:prstGeom>
        </p:spPr>
      </p:pic>
      <p:pic>
        <p:nvPicPr>
          <p:cNvPr id="8" name="Εικόνα 7">
            <a:extLst>
              <a:ext uri="{FF2B5EF4-FFF2-40B4-BE49-F238E27FC236}">
                <a16:creationId xmlns:a16="http://schemas.microsoft.com/office/drawing/2014/main" id="{5537AF65-0D9C-425D-865F-333E1953DAF6}"/>
              </a:ext>
            </a:extLst>
          </p:cNvPr>
          <p:cNvPicPr>
            <a:picLocks noChangeAspect="1"/>
          </p:cNvPicPr>
          <p:nvPr/>
        </p:nvPicPr>
        <p:blipFill>
          <a:blip r:embed="rId3"/>
          <a:stretch>
            <a:fillRect/>
          </a:stretch>
        </p:blipFill>
        <p:spPr>
          <a:xfrm>
            <a:off x="4629149" y="4438650"/>
            <a:ext cx="3305175" cy="1981763"/>
          </a:xfrm>
          <a:prstGeom prst="rect">
            <a:avLst/>
          </a:prstGeom>
        </p:spPr>
      </p:pic>
      <p:pic>
        <p:nvPicPr>
          <p:cNvPr id="9" name="Εικόνα 8">
            <a:extLst>
              <a:ext uri="{FF2B5EF4-FFF2-40B4-BE49-F238E27FC236}">
                <a16:creationId xmlns:a16="http://schemas.microsoft.com/office/drawing/2014/main" id="{89185FAC-E59C-4913-9070-C93EACEB3634}"/>
              </a:ext>
            </a:extLst>
          </p:cNvPr>
          <p:cNvPicPr>
            <a:picLocks noChangeAspect="1"/>
          </p:cNvPicPr>
          <p:nvPr/>
        </p:nvPicPr>
        <p:blipFill>
          <a:blip r:embed="rId4"/>
          <a:stretch>
            <a:fillRect/>
          </a:stretch>
        </p:blipFill>
        <p:spPr>
          <a:xfrm>
            <a:off x="8953498" y="4438650"/>
            <a:ext cx="2714625" cy="1981763"/>
          </a:xfrm>
          <a:prstGeom prst="rect">
            <a:avLst/>
          </a:prstGeom>
        </p:spPr>
      </p:pic>
    </p:spTree>
    <p:extLst>
      <p:ext uri="{BB962C8B-B14F-4D97-AF65-F5344CB8AC3E}">
        <p14:creationId xmlns:p14="http://schemas.microsoft.com/office/powerpoint/2010/main" val="101357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DAEB0A4-DBB9-4F30-88E2-82BB1B5AD6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EA45B96-E368-45FB-B2C1-34EC406D1C26}"/>
              </a:ext>
            </a:extLst>
          </p:cNvPr>
          <p:cNvSpPr txBox="1"/>
          <p:nvPr/>
        </p:nvSpPr>
        <p:spPr>
          <a:xfrm>
            <a:off x="429087" y="873957"/>
            <a:ext cx="11475868" cy="33665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προδιαγραφές ποιότητας ή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σταθερότυποι</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specifications</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τροφίμων είναι συγκεκριμένα όρια τιμών (ανώτερα ή κατώτερα) μέσα στα οποία οφείλουν να βρίσκονται οι τιμές χαρακτηριστικών ιδιοτήτων (συντελεστών ποιότητας) των τροφίμων, ώστε αυτά να είναι σύμφωνα με τη νομοθεσία και να γίνονται αποδεκτά από τους καταναλωτές.</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Υποχρεωτικές: παράβαση τους συνεπάγεται τιμωρία από τις αρμόδιες ελεγκτικές υπηρεσίες (π.χ. ΕΦΕΤ) μέσω επιβολής διοικητικών προστίμων και υποχρεωτικών ενεργειών (π.χ. ανάκληση/απόσυρση τροφίμων από την αγορά)</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Προαιρετικές: η μη εφαρμογή των προαιρετικών προδιαγραφών σχετίζεται με την ίδια την επιχείρηση τροφίμων και έχει επιπτώσεις στο όνομα, τη φήμη της και αντίκρισμα στο οικονομικό της αποτέλεσμα (π.χ. μείωση τζίρου, κερδών)</a:t>
            </a:r>
          </a:p>
        </p:txBody>
      </p:sp>
      <p:sp>
        <p:nvSpPr>
          <p:cNvPr id="8" name="TextBox 7">
            <a:extLst>
              <a:ext uri="{FF2B5EF4-FFF2-40B4-BE49-F238E27FC236}">
                <a16:creationId xmlns:a16="http://schemas.microsoft.com/office/drawing/2014/main" id="{DBE6BD3D-2D93-48EB-8AF9-47CE897A2BE7}"/>
              </a:ext>
            </a:extLst>
          </p:cNvPr>
          <p:cNvSpPr txBox="1"/>
          <p:nvPr/>
        </p:nvSpPr>
        <p:spPr>
          <a:xfrm>
            <a:off x="506027" y="4840951"/>
            <a:ext cx="11398928" cy="12890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κάθε βιομηχανία τροφίμων θέτει και η ίδια τις προδιαγραφές της όσον αφορά την ποιότητα των παραγόμενων τροφίμων (προαιρετικές προδιαγραφές ποιότητας), οι οποίες όμως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δεν μπορεί να είναι ελαστικότερες ή υποδεέστερες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των νομοθετημένων (υποχρεωτικές προδιαγραφές ποιότητας).</a:t>
            </a:r>
          </a:p>
        </p:txBody>
      </p:sp>
    </p:spTree>
    <p:extLst>
      <p:ext uri="{BB962C8B-B14F-4D97-AF65-F5344CB8AC3E}">
        <p14:creationId xmlns:p14="http://schemas.microsoft.com/office/powerpoint/2010/main" val="124859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9F3A6A5-9400-4484-A3A6-6841362E6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0B993352-218B-4B45-A30C-55E9989A1219}"/>
              </a:ext>
            </a:extLst>
          </p:cNvPr>
          <p:cNvSpPr txBox="1"/>
          <p:nvPr/>
        </p:nvSpPr>
        <p:spPr>
          <a:xfrm>
            <a:off x="3721223" y="1049430"/>
            <a:ext cx="47495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Κρατικός ελεγκτικός μηχανισμός</a:t>
            </a:r>
          </a:p>
        </p:txBody>
      </p:sp>
      <p:pic>
        <p:nvPicPr>
          <p:cNvPr id="8" name="Εικόνα 7">
            <a:extLst>
              <a:ext uri="{FF2B5EF4-FFF2-40B4-BE49-F238E27FC236}">
                <a16:creationId xmlns:a16="http://schemas.microsoft.com/office/drawing/2014/main" id="{F67BABEA-C849-4D41-B4B4-D3C6665CE88C}"/>
              </a:ext>
            </a:extLst>
          </p:cNvPr>
          <p:cNvPicPr>
            <a:picLocks noChangeAspect="1"/>
          </p:cNvPicPr>
          <p:nvPr/>
        </p:nvPicPr>
        <p:blipFill rotWithShape="1">
          <a:blip r:embed="rId2"/>
          <a:srcRect l="10547" t="26408" r="11719" b="6380"/>
          <a:stretch/>
        </p:blipFill>
        <p:spPr>
          <a:xfrm>
            <a:off x="1357311" y="1615736"/>
            <a:ext cx="9477376" cy="4609370"/>
          </a:xfrm>
          <a:prstGeom prst="rect">
            <a:avLst/>
          </a:prstGeom>
        </p:spPr>
      </p:pic>
    </p:spTree>
    <p:extLst>
      <p:ext uri="{BB962C8B-B14F-4D97-AF65-F5344CB8AC3E}">
        <p14:creationId xmlns:p14="http://schemas.microsoft.com/office/powerpoint/2010/main" val="1296974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CD48051-F5C6-4048-8468-DA95418BA9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graphicFrame>
        <p:nvGraphicFramePr>
          <p:cNvPr id="5" name="Διάγραμμα 4">
            <a:extLst>
              <a:ext uri="{FF2B5EF4-FFF2-40B4-BE49-F238E27FC236}">
                <a16:creationId xmlns:a16="http://schemas.microsoft.com/office/drawing/2014/main" id="{14593B64-2BC3-46F9-86DF-7A325C2514F2}"/>
              </a:ext>
            </a:extLst>
          </p:cNvPr>
          <p:cNvGraphicFramePr/>
          <p:nvPr/>
        </p:nvGraphicFramePr>
        <p:xfrm>
          <a:off x="4222318" y="1731146"/>
          <a:ext cx="3747363" cy="2272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65CFB75-FBFD-4F86-AA4C-BAB062D75E5B}"/>
              </a:ext>
            </a:extLst>
          </p:cNvPr>
          <p:cNvSpPr txBox="1"/>
          <p:nvPr/>
        </p:nvSpPr>
        <p:spPr>
          <a:xfrm>
            <a:off x="3048740" y="885092"/>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Σχέδιο δειγματοληψίας</a:t>
            </a:r>
          </a:p>
        </p:txBody>
      </p:sp>
      <p:sp>
        <p:nvSpPr>
          <p:cNvPr id="9" name="TextBox 8">
            <a:extLst>
              <a:ext uri="{FF2B5EF4-FFF2-40B4-BE49-F238E27FC236}">
                <a16:creationId xmlns:a16="http://schemas.microsoft.com/office/drawing/2014/main" id="{E6FE020D-8F52-4E2C-9D3D-224EB883C452}"/>
              </a:ext>
            </a:extLst>
          </p:cNvPr>
          <p:cNvSpPr txBox="1"/>
          <p:nvPr/>
        </p:nvSpPr>
        <p:spPr>
          <a:xfrm>
            <a:off x="914400" y="4904886"/>
            <a:ext cx="10795248" cy="87357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Τα αποτελέσματα του ελέγχου είναι τόσο περισσότερο αντιπροσωπευτικά όσο η συχνότητα δειγματοληψίας και το μέγεθος του δείγματος γίνονται μεγαλύτερα.</a:t>
            </a:r>
          </a:p>
        </p:txBody>
      </p:sp>
    </p:spTree>
    <p:extLst>
      <p:ext uri="{BB962C8B-B14F-4D97-AF65-F5344CB8AC3E}">
        <p14:creationId xmlns:p14="http://schemas.microsoft.com/office/powerpoint/2010/main" val="213967579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44C42F1-17A0-4DB8-8530-140400A87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AF989D9A-6F56-4AED-9467-1777CFE1A99B}"/>
              </a:ext>
            </a:extLst>
          </p:cNvPr>
          <p:cNvSpPr txBox="1"/>
          <p:nvPr/>
        </p:nvSpPr>
        <p:spPr>
          <a:xfrm>
            <a:off x="392836" y="904601"/>
            <a:ext cx="11281299" cy="8735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Δείγμα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sample</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είναι ένα σύνολο μονάδων που επιλέγονται από ένα μεγαλύτερο σύνολο που καλείται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πληθυσμός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population</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σχετικά με το οποίο επιθυμούμε ποσοτικές πληροφορίες.</a:t>
            </a:r>
          </a:p>
        </p:txBody>
      </p:sp>
      <p:sp>
        <p:nvSpPr>
          <p:cNvPr id="8" name="TextBox 7">
            <a:extLst>
              <a:ext uri="{FF2B5EF4-FFF2-40B4-BE49-F238E27FC236}">
                <a16:creationId xmlns:a16="http://schemas.microsoft.com/office/drawing/2014/main" id="{28722F5E-E385-43E9-B333-D307F95B218F}"/>
              </a:ext>
            </a:extLst>
          </p:cNvPr>
          <p:cNvSpPr txBox="1"/>
          <p:nvPr/>
        </p:nvSpPr>
        <p:spPr>
          <a:xfrm>
            <a:off x="392835" y="2197196"/>
            <a:ext cx="11281299" cy="8801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Δειγματοληπτική μονάδα ή μονάδα δείγματος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sample</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unit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καλείται η μονάδα του πληθυσμού από την οποία αποτελείται το δείγμα.</a:t>
            </a:r>
          </a:p>
        </p:txBody>
      </p:sp>
      <p:sp>
        <p:nvSpPr>
          <p:cNvPr id="10" name="TextBox 9">
            <a:extLst>
              <a:ext uri="{FF2B5EF4-FFF2-40B4-BE49-F238E27FC236}">
                <a16:creationId xmlns:a16="http://schemas.microsoft.com/office/drawing/2014/main" id="{B55197BC-0651-4E7B-B02C-62D9D4C440DF}"/>
              </a:ext>
            </a:extLst>
          </p:cNvPr>
          <p:cNvSpPr txBox="1"/>
          <p:nvPr/>
        </p:nvSpPr>
        <p:spPr>
          <a:xfrm>
            <a:off x="392834" y="3310449"/>
            <a:ext cx="11281299" cy="8735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Παρτίδα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Lot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ονομάζεται μια ποσότητα από μονάδες (π.χ. κονσέρβες) ίδιου μεγέθους, ίδιου τύπου και τρόπου παραγωγής ή συσκευασμένες κάτω από παρόμοιες συνθήκες και χειριζόμενες από εμπορικής πλευράς ως μονάδες.</a:t>
            </a:r>
          </a:p>
        </p:txBody>
      </p:sp>
      <p:sp>
        <p:nvSpPr>
          <p:cNvPr id="12" name="TextBox 11">
            <a:extLst>
              <a:ext uri="{FF2B5EF4-FFF2-40B4-BE49-F238E27FC236}">
                <a16:creationId xmlns:a16="http://schemas.microsoft.com/office/drawing/2014/main" id="{E23BB94E-9486-40C4-8474-C059654F1B13}"/>
              </a:ext>
            </a:extLst>
          </p:cNvPr>
          <p:cNvSpPr txBox="1"/>
          <p:nvPr/>
        </p:nvSpPr>
        <p:spPr>
          <a:xfrm>
            <a:off x="384890" y="4440280"/>
            <a:ext cx="11281298" cy="8735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Μονάδα δειγματοληψίας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sampling unit)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είναι η ποσότητα που λαμβάνεται</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από την εξεταζόμενη δειγματοληπτική μονάδα όταν έχουμε μεγάλου μεγέθους μονάδες δείγματος οι οποίες δεν μπορούν να αναλυθούν αυτούσιες.</a:t>
            </a:r>
            <a:endPar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0244056"/>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131</TotalTime>
  <Words>2098</Words>
  <Application>Microsoft Office PowerPoint</Application>
  <PresentationFormat>Ευρεία οθόνη</PresentationFormat>
  <Paragraphs>161</Paragraphs>
  <Slides>32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32</vt:i4>
      </vt:variant>
    </vt:vector>
  </HeadingPairs>
  <TitlesOfParts>
    <vt:vector size="37" baseType="lpstr">
      <vt:lpstr>Arial</vt:lpstr>
      <vt:lpstr>Bierstadt</vt:lpstr>
      <vt:lpstr>Times New Roman</vt:lpstr>
      <vt:lpstr>Wingdings</vt:lpstr>
      <vt:lpstr>GestaltVTI</vt:lpstr>
      <vt:lpstr>Ασφάλεια &amp; Ποιότητα Τροφίμων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Λυδία</dc:creator>
  <cp:lastModifiedBy>Λυδία</cp:lastModifiedBy>
  <cp:revision>14</cp:revision>
  <dcterms:created xsi:type="dcterms:W3CDTF">2021-12-10T16:35:04Z</dcterms:created>
  <dcterms:modified xsi:type="dcterms:W3CDTF">2021-12-14T13:54:01Z</dcterms:modified>
</cp:coreProperties>
</file>