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87" r:id="rId3"/>
    <p:sldId id="288" r:id="rId4"/>
    <p:sldId id="266" r:id="rId5"/>
    <p:sldId id="267" r:id="rId6"/>
    <p:sldId id="285" r:id="rId7"/>
    <p:sldId id="284" r:id="rId8"/>
    <p:sldId id="268" r:id="rId9"/>
    <p:sldId id="269" r:id="rId10"/>
    <p:sldId id="257" r:id="rId11"/>
    <p:sldId id="258" r:id="rId12"/>
    <p:sldId id="265" r:id="rId13"/>
    <p:sldId id="274" r:id="rId14"/>
    <p:sldId id="275" r:id="rId15"/>
    <p:sldId id="276" r:id="rId16"/>
    <p:sldId id="270" r:id="rId17"/>
    <p:sldId id="271" r:id="rId18"/>
    <p:sldId id="273" r:id="rId19"/>
    <p:sldId id="259" r:id="rId20"/>
    <p:sldId id="260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Yiannis Matsinos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36" autoAdjust="0"/>
  </p:normalViewPr>
  <p:slideViewPr>
    <p:cSldViewPr snapToGrid="0" snapToObjects="1">
      <p:cViewPr>
        <p:scale>
          <a:sx n="100" d="100"/>
          <a:sy n="100" d="100"/>
        </p:scale>
        <p:origin x="1308" y="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B58F93-7376-0D4B-AF2F-0506036323C4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28412-B8B3-E24B-8869-AAF815047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82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4142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9522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EEFE-7158-AB40-88A5-113F036EFEE4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5F6C-931A-8F4E-9E03-7EB77173F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6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EEFE-7158-AB40-88A5-113F036EFEE4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5F6C-931A-8F4E-9E03-7EB77173F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3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EEFE-7158-AB40-88A5-113F036EFEE4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5F6C-931A-8F4E-9E03-7EB77173F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58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EEFE-7158-AB40-88A5-113F036EFEE4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5F6C-931A-8F4E-9E03-7EB77173F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43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EEFE-7158-AB40-88A5-113F036EFEE4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5F6C-931A-8F4E-9E03-7EB77173F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16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EEFE-7158-AB40-88A5-113F036EFEE4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5F6C-931A-8F4E-9E03-7EB77173F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3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EEFE-7158-AB40-88A5-113F036EFEE4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5F6C-931A-8F4E-9E03-7EB77173F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79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EEFE-7158-AB40-88A5-113F036EFEE4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5F6C-931A-8F4E-9E03-7EB77173F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1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EEFE-7158-AB40-88A5-113F036EFEE4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5F6C-931A-8F4E-9E03-7EB77173F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11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EEFE-7158-AB40-88A5-113F036EFEE4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5F6C-931A-8F4E-9E03-7EB77173F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5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EEFE-7158-AB40-88A5-113F036EFEE4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5F6C-931A-8F4E-9E03-7EB77173F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35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3EEFE-7158-AB40-88A5-113F036EFEE4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25F6C-931A-8F4E-9E03-7EB77173F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066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matsinos@aegean.gr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l-GR" dirty="0" smtClean="0">
                <a:solidFill>
                  <a:srgbClr val="FFFF00"/>
                </a:solidFill>
              </a:rPr>
              <a:t>Προς </a:t>
            </a:r>
            <a:r>
              <a:rPr lang="el-GR" dirty="0">
                <a:solidFill>
                  <a:srgbClr val="FFFF00"/>
                </a:solidFill>
              </a:rPr>
              <a:t>μια ολοκληρωμένη προσέγγιση της αβεβαιότητας στην οικολογική διατήρηση:  μαθαίνοντας να αποφασίζουμε χωρίς σιγουριά</a:t>
            </a:r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l-GR" b="1" dirty="0">
                <a:solidFill>
                  <a:srgbClr val="FFFF00"/>
                </a:solidFill>
              </a:rPr>
              <a:t>Γιάννης Ματσίνος</a:t>
            </a:r>
            <a:r>
              <a:rPr lang="el-GR" b="1" baseline="30000" dirty="0">
                <a:solidFill>
                  <a:srgbClr val="FFFF00"/>
                </a:solidFill>
              </a:rPr>
              <a:t>1</a:t>
            </a:r>
            <a:r>
              <a:rPr lang="el-GR" b="1" dirty="0">
                <a:solidFill>
                  <a:srgbClr val="FFFF00"/>
                </a:solidFill>
              </a:rPr>
              <a:t>, </a:t>
            </a:r>
            <a:r>
              <a:rPr lang="en-US" dirty="0">
                <a:solidFill>
                  <a:srgbClr val="FFFF00"/>
                </a:solidFill>
              </a:rPr>
              <a:t>Guy </a:t>
            </a:r>
            <a:r>
              <a:rPr lang="en-US" dirty="0" err="1">
                <a:solidFill>
                  <a:srgbClr val="FFFF00"/>
                </a:solidFill>
              </a:rPr>
              <a:t>Pe'er</a:t>
            </a:r>
            <a:r>
              <a:rPr lang="el-GR" baseline="30000" dirty="0">
                <a:solidFill>
                  <a:srgbClr val="FFFF00"/>
                </a:solidFill>
              </a:rPr>
              <a:t>2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l-GR" b="1" baseline="30000" dirty="0">
                <a:solidFill>
                  <a:srgbClr val="FFFF00"/>
                </a:solidFill>
              </a:rPr>
              <a:t>1</a:t>
            </a:r>
            <a:r>
              <a:rPr lang="el-GR" dirty="0">
                <a:solidFill>
                  <a:srgbClr val="FFFF00"/>
                </a:solidFill>
              </a:rPr>
              <a:t>Τμήμα Περιβάλλοντος, Πανεπιστήμιο </a:t>
            </a:r>
            <a:r>
              <a:rPr lang="el-GR" dirty="0" smtClean="0">
                <a:solidFill>
                  <a:srgbClr val="FFFF00"/>
                </a:solidFill>
              </a:rPr>
              <a:t>Αιγαίου </a:t>
            </a:r>
            <a:r>
              <a:rPr lang="en-US" u="sng" dirty="0" smtClean="0">
                <a:solidFill>
                  <a:srgbClr val="FFFF00"/>
                </a:solidFill>
                <a:hlinkClick r:id="rId2"/>
              </a:rPr>
              <a:t>matsinos</a:t>
            </a:r>
            <a:r>
              <a:rPr lang="el-GR" u="sng" dirty="0">
                <a:solidFill>
                  <a:srgbClr val="FFFF00"/>
                </a:solidFill>
                <a:hlinkClick r:id="rId2"/>
              </a:rPr>
              <a:t>@aegean.gr</a:t>
            </a:r>
            <a:r>
              <a:rPr lang="el-GR" dirty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l-GR" baseline="30000" dirty="0">
                <a:solidFill>
                  <a:srgbClr val="FFFF00"/>
                </a:solidFill>
              </a:rPr>
              <a:t>2 </a:t>
            </a:r>
            <a:r>
              <a:rPr lang="el-GR" dirty="0">
                <a:solidFill>
                  <a:srgbClr val="FFFF00"/>
                </a:solidFill>
              </a:rPr>
              <a:t>UFZ – Helmholtz Centre for Environmental Research, Dept. Conservation Biology, </a:t>
            </a:r>
            <a:r>
              <a:rPr lang="el-GR" dirty="0" err="1">
                <a:solidFill>
                  <a:srgbClr val="FFFF00"/>
                </a:solidFill>
              </a:rPr>
              <a:t>Permoserstr</a:t>
            </a:r>
            <a:r>
              <a:rPr lang="el-GR" dirty="0">
                <a:solidFill>
                  <a:srgbClr val="FFFF00"/>
                </a:solidFill>
              </a:rPr>
              <a:t>. 15, Leipzig, Germany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02354" y="5827935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5679" y="5591694"/>
            <a:ext cx="4310289" cy="1025873"/>
          </a:xfrm>
          <a:prstGeom prst="rect">
            <a:avLst/>
          </a:prstGeom>
          <a:noFill/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873754" y="139181"/>
            <a:ext cx="38882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altLang="el-GR" sz="2800" b="1" dirty="0" smtClean="0"/>
              <a:t>Πανεπιστήμιο Αιγαίου</a:t>
            </a:r>
          </a:p>
        </p:txBody>
      </p:sp>
      <p:pic>
        <p:nvPicPr>
          <p:cNvPr id="7" name="Picture 3" descr="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9491" y="117674"/>
            <a:ext cx="862013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207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Βασικές αναφορές αβεβαιότητας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5537" b="5537"/>
          <a:stretch>
            <a:fillRect/>
          </a:stretch>
        </p:blipFill>
        <p:spPr>
          <a:xfrm>
            <a:off x="457200" y="1417638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00449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4167" r="4167"/>
          <a:stretch>
            <a:fillRect/>
          </a:stretch>
        </p:blipFill>
        <p:spPr/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3400"/>
            <a:ext cx="9144000" cy="578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06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257" y="889001"/>
            <a:ext cx="6252029" cy="566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2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0"/>
            <a:ext cx="69226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91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715" y="870856"/>
            <a:ext cx="5642428" cy="42318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22713" y="5660570"/>
            <a:ext cx="3791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A black swan, a member of the species Cygnus </a:t>
            </a:r>
            <a:r>
              <a:rPr lang="en-US" dirty="0" err="1">
                <a:solidFill>
                  <a:srgbClr val="FFFF00"/>
                </a:solidFill>
              </a:rPr>
              <a:t>atratus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50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1286" y="487026"/>
            <a:ext cx="76744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The </a:t>
            </a:r>
            <a:r>
              <a:rPr lang="en-US" sz="2000" b="1" dirty="0">
                <a:solidFill>
                  <a:srgbClr val="FFFF00"/>
                </a:solidFill>
              </a:rPr>
              <a:t>black swan theory </a:t>
            </a:r>
            <a:endParaRPr lang="el-GR" sz="2000" dirty="0">
              <a:solidFill>
                <a:srgbClr val="FFFF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FFFF00"/>
                </a:solidFill>
              </a:rPr>
              <a:t>a </a:t>
            </a:r>
            <a:r>
              <a:rPr lang="en-US" sz="2000" dirty="0">
                <a:solidFill>
                  <a:srgbClr val="FFFF00"/>
                </a:solidFill>
              </a:rPr>
              <a:t>metaphor that describes an event that comes as a surprise, has a major effect, and is often inappropriately rationalized after the fact with the benefit of hindsight.</a:t>
            </a:r>
          </a:p>
          <a:p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dirty="0">
                <a:solidFill>
                  <a:srgbClr val="FFFF00"/>
                </a:solidFill>
              </a:rPr>
              <a:t>The theory was developed by </a:t>
            </a:r>
            <a:r>
              <a:rPr lang="en-US" sz="2000" dirty="0" err="1">
                <a:solidFill>
                  <a:srgbClr val="FFFF00"/>
                </a:solidFill>
              </a:rPr>
              <a:t>Nassim</a:t>
            </a:r>
            <a:r>
              <a:rPr lang="en-US" sz="2000" dirty="0">
                <a:solidFill>
                  <a:srgbClr val="FFFF00"/>
                </a:solidFill>
              </a:rPr>
              <a:t> Nicholas </a:t>
            </a:r>
            <a:r>
              <a:rPr lang="en-US" sz="2000" dirty="0" err="1">
                <a:solidFill>
                  <a:srgbClr val="FFFF00"/>
                </a:solidFill>
              </a:rPr>
              <a:t>Taleb</a:t>
            </a:r>
            <a:r>
              <a:rPr lang="en-US" sz="2000" dirty="0">
                <a:solidFill>
                  <a:srgbClr val="FFFF00"/>
                </a:solidFill>
              </a:rPr>
              <a:t> to explain:</a:t>
            </a:r>
          </a:p>
          <a:p>
            <a:endParaRPr lang="en-US" sz="2000" dirty="0">
              <a:solidFill>
                <a:srgbClr val="FFFF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rgbClr val="FFFF00"/>
                </a:solidFill>
              </a:rPr>
              <a:t>The disproportionate role of high-profile, hard-to-predict, and rare events that are beyond the realm of normal expectations in history, science, finance, and technology</a:t>
            </a:r>
            <a:r>
              <a:rPr lang="en-US" sz="2000" dirty="0" smtClean="0">
                <a:solidFill>
                  <a:srgbClr val="FFFF00"/>
                </a:solidFill>
              </a:rPr>
              <a:t>.</a:t>
            </a:r>
          </a:p>
          <a:p>
            <a:endParaRPr lang="en-US" sz="2000" dirty="0">
              <a:solidFill>
                <a:srgbClr val="FFFF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rgbClr val="FFFF00"/>
                </a:solidFill>
              </a:rPr>
              <a:t>The non-computability of the probability of the consequential rare events using scientific methods (owing to the very nature of small probabilities)</a:t>
            </a:r>
            <a:r>
              <a:rPr lang="en-US" sz="2000" dirty="0" smtClean="0">
                <a:solidFill>
                  <a:srgbClr val="FFFF00"/>
                </a:solidFill>
              </a:rPr>
              <a:t>.</a:t>
            </a:r>
          </a:p>
          <a:p>
            <a:endParaRPr lang="en-US" sz="2000" dirty="0">
              <a:solidFill>
                <a:srgbClr val="FFFF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rgbClr val="FFFF00"/>
                </a:solidFill>
              </a:rPr>
              <a:t>The psychological biases that make people individually and collectively blind to uncertainty and unaware of the massive role of the rare event in historical affairs.</a:t>
            </a:r>
          </a:p>
        </p:txBody>
      </p:sp>
    </p:spTree>
    <p:extLst>
      <p:ext uri="{BB962C8B-B14F-4D97-AF65-F5344CB8AC3E}">
        <p14:creationId xmlns:p14="http://schemas.microsoft.com/office/powerpoint/2010/main" val="357108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solidFill>
                  <a:srgbClr val="FFFF00"/>
                </a:solidFill>
                <a:cs typeface="+mj-cs"/>
              </a:rPr>
              <a:t>προσέγγιση</a:t>
            </a:r>
            <a:endParaRPr lang="en-US" dirty="0" smtClean="0">
              <a:solidFill>
                <a:srgbClr val="FFFF00"/>
              </a:solidFill>
              <a:cs typeface="+mj-cs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solidFill>
                  <a:srgbClr val="FFFF00"/>
                </a:solidFill>
                <a:cs typeface="+mn-cs"/>
              </a:rPr>
              <a:t>Ποτέ δεν υπάρχουν πλήρη δεδομένα</a:t>
            </a:r>
            <a:endParaRPr lang="en-US" dirty="0" smtClean="0">
              <a:solidFill>
                <a:srgbClr val="FFFF00"/>
              </a:solidFill>
              <a:cs typeface="+mn-cs"/>
            </a:endParaRPr>
          </a:p>
          <a:p>
            <a:pPr eaLnBrk="1" hangingPunct="1">
              <a:defRPr/>
            </a:pPr>
            <a:r>
              <a:rPr lang="el-GR" dirty="0" smtClean="0">
                <a:solidFill>
                  <a:srgbClr val="FFFF00"/>
                </a:solidFill>
                <a:cs typeface="+mn-cs"/>
              </a:rPr>
              <a:t>Υπάρχει τίμημα για την ακρίβεια σε σχέση με την πληρότητα </a:t>
            </a:r>
            <a:endParaRPr lang="en-US" dirty="0" smtClean="0">
              <a:solidFill>
                <a:srgbClr val="FFFF00"/>
              </a:solidFill>
              <a:cs typeface="+mn-cs"/>
            </a:endParaRPr>
          </a:p>
          <a:p>
            <a:pPr lvl="1" eaLnBrk="1" hangingPunct="1">
              <a:defRPr/>
            </a:pPr>
            <a:r>
              <a:rPr lang="el-GR" dirty="0" smtClean="0">
                <a:solidFill>
                  <a:srgbClr val="FFFF00"/>
                </a:solidFill>
              </a:rPr>
              <a:t>Ανάλυση ευαισθησίας</a:t>
            </a:r>
            <a:endParaRPr lang="en-US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el-GR" dirty="0" smtClean="0">
                <a:solidFill>
                  <a:srgbClr val="FFFF00"/>
                </a:solidFill>
                <a:cs typeface="+mn-cs"/>
              </a:rPr>
              <a:t>Στατιστική σημαντικότητα: στόχος</a:t>
            </a:r>
            <a:endParaRPr lang="en-US" dirty="0" smtClean="0">
              <a:solidFill>
                <a:srgbClr val="FFFF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00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solidFill>
                  <a:srgbClr val="FFFF00"/>
                </a:solidFill>
                <a:cs typeface="+mj-cs"/>
              </a:rPr>
              <a:t>Αβεβαιότητα μοντέλου</a:t>
            </a:r>
            <a:endParaRPr lang="en-US" dirty="0" smtClean="0">
              <a:solidFill>
                <a:srgbClr val="FFFF00"/>
              </a:solidFill>
              <a:cs typeface="+mj-cs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solidFill>
                  <a:srgbClr val="FFFF00"/>
                </a:solidFill>
                <a:cs typeface="+mn-cs"/>
              </a:rPr>
              <a:t>Επιλέγοντας το σωστό μοντέλο</a:t>
            </a:r>
            <a:endParaRPr lang="en-US" dirty="0" smtClean="0">
              <a:solidFill>
                <a:srgbClr val="FFFF00"/>
              </a:solidFill>
              <a:cs typeface="+mn-cs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solidFill>
                  <a:srgbClr val="FFFF00"/>
                </a:solidFill>
              </a:rPr>
              <a:t>Το μοντέλο εξηγεί τα δεδομένα;</a:t>
            </a:r>
            <a:endParaRPr lang="en-US" dirty="0" smtClean="0">
              <a:solidFill>
                <a:srgbClr val="FFFF00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solidFill>
                  <a:srgbClr val="FFFF00"/>
                </a:solidFill>
              </a:rPr>
              <a:t>Είναι συμβατό με τη θεωρία;</a:t>
            </a:r>
            <a:endParaRPr lang="en-US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solidFill>
                  <a:srgbClr val="FFFF00"/>
                </a:solidFill>
                <a:cs typeface="+mn-cs"/>
              </a:rPr>
              <a:t>Αποφασίζοντας για το μοντέλο</a:t>
            </a:r>
            <a:endParaRPr lang="en-US" dirty="0" smtClean="0">
              <a:solidFill>
                <a:srgbClr val="FFFF00"/>
              </a:solidFill>
              <a:cs typeface="+mn-cs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solidFill>
                  <a:srgbClr val="FFFF00"/>
                </a:solidFill>
              </a:rPr>
              <a:t>Είναι επαρκώς καθορισμένο;</a:t>
            </a:r>
            <a:endParaRPr lang="en-US" dirty="0" smtClean="0">
              <a:solidFill>
                <a:srgbClr val="FFFF00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solidFill>
                  <a:srgbClr val="FFFF00"/>
                </a:solidFill>
              </a:rPr>
              <a:t>Υπάρχει μαθηματική θεμελίωση;</a:t>
            </a:r>
            <a:endParaRPr lang="en-US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solidFill>
                  <a:srgbClr val="FFFF00"/>
                </a:solidFill>
                <a:cs typeface="+mn-cs"/>
              </a:rPr>
              <a:t>Αβεβαιότητες (με βάση τις τυπολογίες)</a:t>
            </a:r>
            <a:endParaRPr lang="en-US" dirty="0" smtClean="0">
              <a:solidFill>
                <a:srgbClr val="FFFF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905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solidFill>
                  <a:srgbClr val="FFFF00"/>
                </a:solidFill>
                <a:cs typeface="+mj-cs"/>
              </a:rPr>
              <a:t>Ερμηνεύοντας την αβεβαιότητα</a:t>
            </a:r>
            <a:endParaRPr lang="en-US" dirty="0" smtClean="0">
              <a:solidFill>
                <a:srgbClr val="FFFF00"/>
              </a:solidFill>
              <a:cs typeface="+mj-cs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solidFill>
                  <a:srgbClr val="FFFF00"/>
                </a:solidFill>
                <a:cs typeface="+mn-cs"/>
              </a:rPr>
              <a:t>Περιορισμένη πληροφορία για την ερμηνεία της αβεβαιότητας</a:t>
            </a:r>
            <a:endParaRPr lang="en-US" dirty="0" smtClean="0">
              <a:solidFill>
                <a:srgbClr val="FFFF00"/>
              </a:solidFill>
              <a:cs typeface="+mn-cs"/>
            </a:endParaRPr>
          </a:p>
          <a:p>
            <a:pPr eaLnBrk="1" hangingPunct="1">
              <a:defRPr/>
            </a:pPr>
            <a:r>
              <a:rPr lang="el-GR" dirty="0" smtClean="0">
                <a:solidFill>
                  <a:srgbClr val="FFFF00"/>
                </a:solidFill>
                <a:cs typeface="+mn-cs"/>
              </a:rPr>
              <a:t>Πιθανές σχέσεις</a:t>
            </a:r>
            <a:endParaRPr lang="en-US" dirty="0" smtClean="0">
              <a:solidFill>
                <a:srgbClr val="FFFF00"/>
              </a:solidFill>
              <a:cs typeface="+mn-cs"/>
            </a:endParaRPr>
          </a:p>
          <a:p>
            <a:pPr lvl="1" eaLnBrk="1" hangingPunct="1">
              <a:defRPr/>
            </a:pPr>
            <a:r>
              <a:rPr lang="el-GR" dirty="0" smtClean="0">
                <a:solidFill>
                  <a:srgbClr val="FFFF00"/>
                </a:solidFill>
              </a:rPr>
              <a:t>Αβεβαιότητα και εγκυρότητα</a:t>
            </a:r>
            <a:endParaRPr lang="en-US" dirty="0" smtClean="0">
              <a:solidFill>
                <a:srgbClr val="FFFF00"/>
              </a:solidFill>
            </a:endParaRPr>
          </a:p>
          <a:p>
            <a:pPr lvl="1" eaLnBrk="1" hangingPunct="1">
              <a:defRPr/>
            </a:pPr>
            <a:r>
              <a:rPr lang="el-GR" dirty="0" smtClean="0">
                <a:solidFill>
                  <a:srgbClr val="FFFF00"/>
                </a:solidFill>
              </a:rPr>
              <a:t>Αβεβαιότητα και εμπιστοσύνη</a:t>
            </a:r>
            <a:endParaRPr lang="en-US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02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Επιστημολογική αβεβαιότητα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Σφάλμα μέτρησης</a:t>
            </a:r>
          </a:p>
          <a:p>
            <a:r>
              <a:rPr lang="el-GR" dirty="0" smtClean="0">
                <a:solidFill>
                  <a:srgbClr val="FFFF00"/>
                </a:solidFill>
              </a:rPr>
              <a:t>Συστηματικό σφάλμα</a:t>
            </a:r>
          </a:p>
          <a:p>
            <a:r>
              <a:rPr lang="el-GR" dirty="0" smtClean="0">
                <a:solidFill>
                  <a:srgbClr val="FFFF00"/>
                </a:solidFill>
              </a:rPr>
              <a:t>Φυσική διακύμανση</a:t>
            </a:r>
          </a:p>
          <a:p>
            <a:r>
              <a:rPr lang="el-GR" dirty="0" smtClean="0">
                <a:solidFill>
                  <a:srgbClr val="FFFF00"/>
                </a:solidFill>
              </a:rPr>
              <a:t>Εσωτερική τυχαιότητα</a:t>
            </a:r>
          </a:p>
          <a:p>
            <a:r>
              <a:rPr lang="el-GR" dirty="0" smtClean="0">
                <a:solidFill>
                  <a:srgbClr val="FFFF00"/>
                </a:solidFill>
              </a:rPr>
              <a:t>Υποκειμενική μεροληψία στην κρίση</a:t>
            </a:r>
          </a:p>
          <a:p>
            <a:r>
              <a:rPr lang="el-GR" dirty="0" smtClean="0">
                <a:solidFill>
                  <a:srgbClr val="FFFF00"/>
                </a:solidFill>
              </a:rPr>
              <a:t>Αβεβαιότητα μοντέλου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4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4941168"/>
            <a:ext cx="1581685" cy="553393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2406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Χρειαζόμαστε μοντέλα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Εστιασμένα στην βιολογία (πληθυσμιακής ανάπτυξης, διασποράς)</a:t>
            </a:r>
          </a:p>
          <a:p>
            <a:r>
              <a:rPr lang="el-GR" dirty="0" smtClean="0">
                <a:solidFill>
                  <a:srgbClr val="FFFF00"/>
                </a:solidFill>
              </a:rPr>
              <a:t>Μοντέλα καταγραφής-αποτύπωσης (που συχνά έχουν αβεβαιότητα)</a:t>
            </a:r>
          </a:p>
          <a:p>
            <a:r>
              <a:rPr lang="el-GR" dirty="0" smtClean="0">
                <a:solidFill>
                  <a:srgbClr val="FFFF00"/>
                </a:solidFill>
              </a:rPr>
              <a:t>Μοντέλα διαχείρισης βασισμένα στο ρίσκο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28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</a:t>
            </a:r>
            <a:r>
              <a:rPr lang="el-GR" sz="2400" b="1" smtClean="0"/>
              <a:t>Πανεπιστήμιο Αιγαίου</a:t>
            </a:r>
            <a:r>
              <a:rPr lang="el-GR" sz="2400" smtClean="0"/>
              <a:t>» </a:t>
            </a:r>
            <a:r>
              <a:rPr lang="el-GR" sz="2400" dirty="0" smtClean="0"/>
              <a:t>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1591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solidFill>
                  <a:srgbClr val="FFFF00"/>
                </a:solidFill>
                <a:ea typeface="ＭＳ Ｐゴシック" charset="0"/>
              </a:rPr>
              <a:t>Στόχοι της </a:t>
            </a:r>
            <a:r>
              <a:rPr lang="el-GR" dirty="0" smtClean="0">
                <a:solidFill>
                  <a:srgbClr val="FFFF00"/>
                </a:solidFill>
                <a:ea typeface="ＭＳ Ｐゴシック" charset="0"/>
              </a:rPr>
              <a:t>παρουσίασης</a:t>
            </a:r>
            <a:endParaRPr lang="en-US" dirty="0">
              <a:solidFill>
                <a:srgbClr val="FFFF00"/>
              </a:solidFill>
              <a:ea typeface="ＭＳ Ｐゴシック" charset="0"/>
            </a:endParaRP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dirty="0" smtClean="0">
                <a:solidFill>
                  <a:srgbClr val="FFFF00"/>
                </a:solidFill>
                <a:latin typeface="+mj-lt"/>
                <a:ea typeface="ＭＳ Ｐゴシック" charset="0"/>
              </a:rPr>
              <a:t>περιγραφή </a:t>
            </a:r>
            <a:r>
              <a:rPr lang="el-GR" dirty="0">
                <a:solidFill>
                  <a:srgbClr val="FFFF00"/>
                </a:solidFill>
                <a:latin typeface="+mj-lt"/>
                <a:ea typeface="ＭＳ Ｐゴシック" charset="0"/>
              </a:rPr>
              <a:t>τύπων αβεβαιότητας</a:t>
            </a:r>
            <a:endParaRPr lang="en-US" dirty="0">
              <a:solidFill>
                <a:srgbClr val="FFFF00"/>
              </a:solidFill>
              <a:latin typeface="+mj-lt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l-GR" dirty="0">
                <a:solidFill>
                  <a:srgbClr val="FFFF00"/>
                </a:solidFill>
                <a:latin typeface="+mj-lt"/>
                <a:ea typeface="ＭＳ Ｐゴシック" charset="0"/>
              </a:rPr>
              <a:t>Ποσοτικές και ποιοτικές όψεις της </a:t>
            </a:r>
            <a:r>
              <a:rPr lang="el-GR" dirty="0" smtClean="0">
                <a:solidFill>
                  <a:srgbClr val="FFFF00"/>
                </a:solidFill>
                <a:latin typeface="+mj-lt"/>
                <a:ea typeface="ＭＳ Ｐゴシック" charset="0"/>
              </a:rPr>
              <a:t>αβεβαιότητας</a:t>
            </a:r>
            <a:endParaRPr lang="en-US" dirty="0">
              <a:solidFill>
                <a:srgbClr val="FFFF00"/>
              </a:solidFill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l-GR" dirty="0">
                <a:solidFill>
                  <a:srgbClr val="FFFF00"/>
                </a:solidFill>
                <a:ea typeface="ＭＳ Ｐゴシック" charset="0"/>
              </a:rPr>
              <a:t>Πώς οι άνθρωποι αντιμετωπίζουν την αβεβαιότητα</a:t>
            </a:r>
            <a:r>
              <a:rPr lang="el-GR" dirty="0" smtClean="0">
                <a:solidFill>
                  <a:srgbClr val="FFFF00"/>
                </a:solidFill>
                <a:ea typeface="ＭＳ Ｐゴシック" charset="0"/>
              </a:rPr>
              <a:t>;</a:t>
            </a:r>
          </a:p>
          <a:p>
            <a:pPr eaLnBrk="1" hangingPunct="1">
              <a:lnSpc>
                <a:spcPct val="90000"/>
              </a:lnSpc>
            </a:pPr>
            <a:r>
              <a:rPr lang="el-GR" dirty="0" smtClean="0">
                <a:solidFill>
                  <a:srgbClr val="FFFF00"/>
                </a:solidFill>
                <a:ea typeface="ＭＳ Ｐゴシック" charset="0"/>
              </a:rPr>
              <a:t>Μπορεί να περιοριστεί;</a:t>
            </a:r>
            <a:endParaRPr lang="en-US" dirty="0">
              <a:solidFill>
                <a:srgbClr val="FFFF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5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>
                <a:solidFill>
                  <a:srgbClr val="FFFF00"/>
                </a:solidFill>
                <a:ea typeface="ＭＳ Ｐゴシック" charset="0"/>
              </a:rPr>
              <a:t>επισκόπηση</a:t>
            </a:r>
            <a:endParaRPr lang="en-US" dirty="0">
              <a:solidFill>
                <a:srgbClr val="FFFF00"/>
              </a:solidFill>
              <a:ea typeface="ＭＳ Ｐゴシック" charset="0"/>
            </a:endParaRP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35743"/>
            <a:ext cx="7772400" cy="4114800"/>
          </a:xfrm>
        </p:spPr>
        <p:txBody>
          <a:bodyPr>
            <a:noAutofit/>
          </a:bodyPr>
          <a:lstStyle/>
          <a:p>
            <a:pPr eaLnBrk="1" hangingPunct="1"/>
            <a:r>
              <a:rPr lang="el-GR" dirty="0">
                <a:solidFill>
                  <a:srgbClr val="FFFF00"/>
                </a:solidFill>
                <a:ea typeface="ＭＳ Ｐゴシック" charset="0"/>
              </a:rPr>
              <a:t>Η αβεβαιότητα είναι παρούσα σε όλες τις οικολογικές διεργασίες</a:t>
            </a:r>
            <a:endParaRPr lang="en-US" dirty="0">
              <a:solidFill>
                <a:srgbClr val="FFFF00"/>
              </a:solidFill>
              <a:ea typeface="ＭＳ Ｐゴシック" charset="0"/>
            </a:endParaRPr>
          </a:p>
          <a:p>
            <a:pPr eaLnBrk="1" hangingPunct="1"/>
            <a:r>
              <a:rPr lang="el-GR" dirty="0">
                <a:solidFill>
                  <a:srgbClr val="FFFF00"/>
                </a:solidFill>
                <a:ea typeface="ＭＳ Ｐゴシック" charset="0"/>
              </a:rPr>
              <a:t>Η αβεβαιότητα όμως είναι πληροφορία!</a:t>
            </a:r>
            <a:endParaRPr lang="en-US" dirty="0">
              <a:solidFill>
                <a:srgbClr val="FFFF00"/>
              </a:solidFill>
              <a:ea typeface="ＭＳ Ｐゴシック" charset="0"/>
            </a:endParaRPr>
          </a:p>
          <a:p>
            <a:pPr lvl="1" eaLnBrk="1" hangingPunct="1"/>
            <a:r>
              <a:rPr lang="el-GR" sz="3200" dirty="0">
                <a:solidFill>
                  <a:srgbClr val="FFFF00"/>
                </a:solidFill>
                <a:ea typeface="ＭＳ Ｐゴシック" charset="0"/>
              </a:rPr>
              <a:t>Προοπτικές για έρευνα</a:t>
            </a:r>
            <a:endParaRPr lang="en-US" sz="3200" dirty="0">
              <a:solidFill>
                <a:srgbClr val="FFFF00"/>
              </a:solidFill>
              <a:ea typeface="ＭＳ Ｐゴシック" charset="0"/>
            </a:endParaRPr>
          </a:p>
          <a:p>
            <a:pPr lvl="1" eaLnBrk="1" hangingPunct="1"/>
            <a:r>
              <a:rPr lang="el-GR" sz="3200" dirty="0">
                <a:solidFill>
                  <a:srgbClr val="FFFF00"/>
                </a:solidFill>
                <a:ea typeface="ＭＳ Ｐゴシック" charset="0"/>
              </a:rPr>
              <a:t>Περιπτώσεις αστοχίας</a:t>
            </a:r>
            <a:r>
              <a:rPr lang="en-US" sz="3200" dirty="0">
                <a:solidFill>
                  <a:srgbClr val="FFFF00"/>
                </a:solidFill>
                <a:ea typeface="ＭＳ Ｐゴシック" charset="0"/>
              </a:rPr>
              <a:t> </a:t>
            </a:r>
          </a:p>
          <a:p>
            <a:pPr eaLnBrk="1" hangingPunct="1"/>
            <a:r>
              <a:rPr lang="el-GR" dirty="0">
                <a:solidFill>
                  <a:srgbClr val="FFFF00"/>
                </a:solidFill>
                <a:ea typeface="ＭＳ Ｐゴシック" charset="0"/>
              </a:rPr>
              <a:t>Η αβεβαιότητα δεν απασχολούσε πάντα την έρευνα</a:t>
            </a:r>
            <a:endParaRPr lang="en-US" dirty="0">
              <a:solidFill>
                <a:srgbClr val="FFFF00"/>
              </a:solidFill>
              <a:ea typeface="ＭＳ Ｐゴシック" charset="0"/>
            </a:endParaRPr>
          </a:p>
          <a:p>
            <a:pPr lvl="1" eaLnBrk="1" hangingPunct="1"/>
            <a:r>
              <a:rPr lang="el-GR" sz="3200" dirty="0">
                <a:solidFill>
                  <a:srgbClr val="FFFF00"/>
                </a:solidFill>
                <a:ea typeface="ＭＳ Ｐゴシック" charset="0"/>
              </a:rPr>
              <a:t>Κυρίως αντιμετωπίζεται με ειδική στατιστική </a:t>
            </a:r>
            <a:r>
              <a:rPr lang="el-GR" sz="3200" dirty="0" smtClean="0">
                <a:solidFill>
                  <a:srgbClr val="FFFF00"/>
                </a:solidFill>
                <a:ea typeface="ＭＳ Ｐゴシック" charset="0"/>
              </a:rPr>
              <a:t>ανάλυση</a:t>
            </a:r>
            <a:endParaRPr lang="en-US" sz="3200" dirty="0">
              <a:solidFill>
                <a:srgbClr val="FFFF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0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3200" dirty="0" err="1" smtClean="0">
                <a:solidFill>
                  <a:srgbClr val="FFFF00"/>
                </a:solidFill>
                <a:ea typeface="ＭＳ Ｐゴシック" charset="0"/>
              </a:rPr>
              <a:t>Henrion</a:t>
            </a:r>
            <a:r>
              <a:rPr lang="en-US" sz="3200" dirty="0" smtClean="0">
                <a:solidFill>
                  <a:srgbClr val="FFFF00"/>
                </a:solidFill>
                <a:ea typeface="ＭＳ Ｐゴシック" charset="0"/>
              </a:rPr>
              <a:t> and </a:t>
            </a:r>
            <a:r>
              <a:rPr lang="en-US" sz="3200" dirty="0" err="1" smtClean="0">
                <a:solidFill>
                  <a:srgbClr val="FFFF00"/>
                </a:solidFill>
                <a:ea typeface="ＭＳ Ｐゴシック" charset="0"/>
              </a:rPr>
              <a:t>Fischhoff</a:t>
            </a:r>
            <a:r>
              <a:rPr lang="en-US" sz="3200" dirty="0" smtClean="0">
                <a:solidFill>
                  <a:srgbClr val="FFFF00"/>
                </a:solidFill>
                <a:ea typeface="ＭＳ Ｐゴシック" charset="0"/>
              </a:rPr>
              <a:t> Am. J. Phys.(1986), </a:t>
            </a:r>
            <a:r>
              <a:rPr lang="el-GR" sz="3200" dirty="0" smtClean="0">
                <a:solidFill>
                  <a:srgbClr val="FFFF00"/>
                </a:solidFill>
                <a:ea typeface="ＭＳ Ｐゴシック" charset="0"/>
              </a:rPr>
              <a:t>εκτίμηση της ταχύτητας φωτός </a:t>
            </a:r>
            <a:r>
              <a:rPr lang="en-US" sz="3200" dirty="0" smtClean="0">
                <a:solidFill>
                  <a:srgbClr val="FFFF00"/>
                </a:solidFill>
                <a:ea typeface="ＭＳ Ｐゴシック" charset="0"/>
              </a:rPr>
              <a:t/>
            </a:r>
            <a:br>
              <a:rPr lang="en-US" sz="3200" dirty="0" smtClean="0">
                <a:solidFill>
                  <a:srgbClr val="FFFF00"/>
                </a:solidFill>
                <a:ea typeface="ＭＳ Ｐゴシック" charset="0"/>
              </a:rPr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1841500"/>
            <a:ext cx="7774479" cy="361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87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122" y="1803401"/>
            <a:ext cx="7952278" cy="50545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3201" y="647700"/>
            <a:ext cx="83311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dirty="0" err="1">
                <a:solidFill>
                  <a:srgbClr val="FFFF00"/>
                </a:solidFill>
                <a:ea typeface="ＭＳ Ｐゴシック" charset="0"/>
              </a:rPr>
              <a:t>Henrion</a:t>
            </a:r>
            <a:r>
              <a:rPr lang="en-US" sz="3200" dirty="0">
                <a:solidFill>
                  <a:srgbClr val="FFFF00"/>
                </a:solidFill>
                <a:ea typeface="ＭＳ Ｐゴシック" charset="0"/>
              </a:rPr>
              <a:t> and </a:t>
            </a:r>
            <a:r>
              <a:rPr lang="en-US" sz="3200" dirty="0" err="1">
                <a:solidFill>
                  <a:srgbClr val="FFFF00"/>
                </a:solidFill>
                <a:ea typeface="ＭＳ Ｐゴシック" charset="0"/>
              </a:rPr>
              <a:t>Fischhoff</a:t>
            </a:r>
            <a:r>
              <a:rPr lang="en-US" sz="3200" dirty="0">
                <a:solidFill>
                  <a:srgbClr val="FFFF00"/>
                </a:solidFill>
                <a:ea typeface="ＭＳ Ｐゴシック" charset="0"/>
              </a:rPr>
              <a:t> (1986), </a:t>
            </a:r>
            <a:r>
              <a:rPr lang="el-GR" sz="3200" dirty="0">
                <a:solidFill>
                  <a:srgbClr val="FFFF00"/>
                </a:solidFill>
                <a:ea typeface="ＭＳ Ｐゴシック" charset="0"/>
              </a:rPr>
              <a:t>εκτίμηση της ταχύτητας </a:t>
            </a:r>
            <a:r>
              <a:rPr lang="el-GR" sz="3200" dirty="0" smtClean="0">
                <a:solidFill>
                  <a:srgbClr val="FFFF00"/>
                </a:solidFill>
                <a:ea typeface="ＭＳ Ｐゴシック" charset="0"/>
              </a:rPr>
              <a:t>φωτός </a:t>
            </a:r>
            <a:endParaRPr lang="en-US" sz="3200" dirty="0">
              <a:solidFill>
                <a:srgbClr val="FFFF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65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800" dirty="0">
                <a:solidFill>
                  <a:srgbClr val="FFFF00"/>
                </a:solidFill>
                <a:ea typeface="ＭＳ Ｐゴシック" charset="0"/>
                <a:cs typeface="Times New Roman" charset="0"/>
              </a:rPr>
              <a:t>αβεβαιότητα</a:t>
            </a:r>
            <a:endParaRPr lang="en-US" sz="4800" dirty="0">
              <a:solidFill>
                <a:srgbClr val="FFFF00"/>
              </a:solidFill>
              <a:ea typeface="ＭＳ Ｐゴシック" charset="0"/>
              <a:cs typeface="Times New Roman" charset="0"/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  <a:ea typeface="ＭＳ Ｐゴシック" charset="0"/>
                <a:cs typeface="Times New Roman" charset="0"/>
              </a:rPr>
              <a:t>Κύρια συνιστώσα της προσαρμοσμένης διαχείρισης</a:t>
            </a:r>
            <a:r>
              <a:rPr lang="en-US" dirty="0">
                <a:solidFill>
                  <a:srgbClr val="FFFF00"/>
                </a:solidFill>
                <a:ea typeface="ＭＳ Ｐゴシック" charset="0"/>
                <a:cs typeface="Times New Roman" charset="0"/>
              </a:rPr>
              <a:t> </a:t>
            </a:r>
            <a:r>
              <a:rPr lang="el-GR" dirty="0">
                <a:solidFill>
                  <a:srgbClr val="FFFF00"/>
                </a:solidFill>
                <a:ea typeface="ＭＳ Ｐゴシック" charset="0"/>
                <a:cs typeface="Times New Roman" charset="0"/>
              </a:rPr>
              <a:t>(</a:t>
            </a:r>
            <a:r>
              <a:rPr lang="en-US" dirty="0">
                <a:solidFill>
                  <a:srgbClr val="FFFF00"/>
                </a:solidFill>
                <a:ea typeface="ＭＳ Ｐゴシック" charset="0"/>
                <a:cs typeface="Times New Roman" charset="0"/>
              </a:rPr>
              <a:t>adaptive management</a:t>
            </a:r>
            <a:r>
              <a:rPr lang="el-GR" dirty="0">
                <a:solidFill>
                  <a:srgbClr val="FFFF00"/>
                </a:solidFill>
                <a:ea typeface="ＭＳ Ｐゴシック" charset="0"/>
                <a:cs typeface="Times New Roman" charset="0"/>
              </a:rPr>
              <a:t>)</a:t>
            </a:r>
            <a:endParaRPr lang="en-US" dirty="0">
              <a:solidFill>
                <a:srgbClr val="FFFF00"/>
              </a:solidFill>
              <a:ea typeface="ＭＳ Ｐゴシック" charset="0"/>
              <a:cs typeface="Times New Roman" charset="0"/>
            </a:endParaRPr>
          </a:p>
          <a:p>
            <a:pPr lvl="1"/>
            <a:r>
              <a:rPr lang="el-GR" sz="3200" dirty="0">
                <a:solidFill>
                  <a:srgbClr val="FFFF00"/>
                </a:solidFill>
                <a:ea typeface="ＭＳ Ｐゴシック" charset="0"/>
                <a:cs typeface="Times New Roman" charset="0"/>
              </a:rPr>
              <a:t>Δυναμική φύση των χερσαίων οικοσυστημάτων</a:t>
            </a:r>
            <a:endParaRPr lang="en-US" sz="3200" dirty="0">
              <a:solidFill>
                <a:srgbClr val="FFFF00"/>
              </a:solidFill>
              <a:ea typeface="ＭＳ Ｐゴシック" charset="0"/>
              <a:cs typeface="Times New Roman" charset="0"/>
            </a:endParaRPr>
          </a:p>
          <a:p>
            <a:pPr lvl="1"/>
            <a:r>
              <a:rPr lang="el-GR" sz="3200" dirty="0">
                <a:solidFill>
                  <a:srgbClr val="FFFF00"/>
                </a:solidFill>
                <a:ea typeface="ＭＳ Ｐゴシック" charset="0"/>
                <a:cs typeface="Times New Roman" charset="0"/>
              </a:rPr>
              <a:t>Δυναμική φύση των κοινωνικοοικονομικών συστημάτων</a:t>
            </a:r>
            <a:endParaRPr lang="en-US" sz="3200" dirty="0">
              <a:solidFill>
                <a:srgbClr val="FFFF00"/>
              </a:solidFill>
              <a:ea typeface="ＭＳ Ｐゴシック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97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257800"/>
          </a:xfrm>
        </p:spPr>
        <p:txBody>
          <a:bodyPr>
            <a:noAutofit/>
          </a:bodyPr>
          <a:lstStyle/>
          <a:p>
            <a:pPr marL="0" indent="0" eaLnBrk="1" hangingPunct="1">
              <a:buFontTx/>
              <a:buNone/>
            </a:pPr>
            <a:r>
              <a:rPr lang="el-GR" sz="2400" dirty="0" err="1">
                <a:solidFill>
                  <a:srgbClr val="FFFF00"/>
                </a:solidFill>
                <a:ea typeface="ＭＳ Ｐゴシック" charset="0"/>
                <a:cs typeface="Times New Roman" charset="0"/>
              </a:rPr>
              <a:t>Οποτε</a:t>
            </a:r>
            <a:r>
              <a:rPr lang="el-GR" sz="2400" dirty="0">
                <a:solidFill>
                  <a:srgbClr val="FFFF00"/>
                </a:solidFill>
                <a:ea typeface="ＭＳ Ｐゴシック" charset="0"/>
                <a:cs typeface="Times New Roman" charset="0"/>
              </a:rPr>
              <a:t> η αβεβαιότητα υπάρχει δεν υπάρχει εγγύηση </a:t>
            </a:r>
            <a:r>
              <a:rPr lang="el-GR" sz="2400" dirty="0" err="1">
                <a:solidFill>
                  <a:srgbClr val="FFFF00"/>
                </a:solidFill>
                <a:ea typeface="ＭＳ Ｐゴシック" charset="0"/>
                <a:cs typeface="Times New Roman" charset="0"/>
              </a:rPr>
              <a:t>οτι</a:t>
            </a:r>
            <a:r>
              <a:rPr lang="el-GR" sz="2400" dirty="0">
                <a:solidFill>
                  <a:srgbClr val="FFFF00"/>
                </a:solidFill>
                <a:ea typeface="ＭＳ Ｐゴシック" charset="0"/>
                <a:cs typeface="Times New Roman" charset="0"/>
              </a:rPr>
              <a:t> μια «</a:t>
            </a:r>
            <a:r>
              <a:rPr lang="el-GR" sz="2400" dirty="0" err="1">
                <a:solidFill>
                  <a:srgbClr val="FFFF00"/>
                </a:solidFill>
                <a:ea typeface="ＭＳ Ｐゴシック" charset="0"/>
                <a:cs typeface="Times New Roman" charset="0"/>
              </a:rPr>
              <a:t>εξυπνη</a:t>
            </a:r>
            <a:r>
              <a:rPr lang="el-GR" sz="2400" dirty="0">
                <a:solidFill>
                  <a:srgbClr val="FFFF00"/>
                </a:solidFill>
                <a:ea typeface="ＭＳ Ｐゴシック" charset="0"/>
                <a:cs typeface="Times New Roman" charset="0"/>
              </a:rPr>
              <a:t> επιλογή» θα οδηγήσει σε αποτέλεσμα ή λύση</a:t>
            </a:r>
            <a:r>
              <a:rPr lang="en-US" sz="2400" dirty="0" smtClean="0">
                <a:solidFill>
                  <a:srgbClr val="FFFF00"/>
                </a:solidFill>
                <a:ea typeface="ＭＳ Ｐゴシック" charset="0"/>
                <a:cs typeface="Times New Roman" charset="0"/>
              </a:rPr>
              <a:t>.</a:t>
            </a:r>
            <a:endParaRPr lang="el-GR" sz="2400" dirty="0" smtClean="0">
              <a:solidFill>
                <a:srgbClr val="FFFF00"/>
              </a:solidFill>
              <a:ea typeface="ＭＳ Ｐゴシック" charset="0"/>
              <a:cs typeface="Times New Roman" charset="0"/>
            </a:endParaRPr>
          </a:p>
          <a:p>
            <a:pPr marL="0" indent="0" eaLnBrk="1" hangingPunct="1">
              <a:buFontTx/>
              <a:buNone/>
            </a:pPr>
            <a:endParaRPr lang="en-US" sz="2400" dirty="0">
              <a:solidFill>
                <a:srgbClr val="FFFF00"/>
              </a:solidFill>
              <a:ea typeface="ＭＳ Ｐゴシック" charset="0"/>
              <a:cs typeface="Times New Roman" charset="0"/>
            </a:endParaRPr>
          </a:p>
          <a:p>
            <a:pPr marL="0" indent="0" eaLnBrk="1" hangingPunct="1">
              <a:buFontTx/>
              <a:buAutoNum type="arabicPeriod"/>
            </a:pPr>
            <a:r>
              <a:rPr lang="el-GR" sz="2400" dirty="0">
                <a:solidFill>
                  <a:srgbClr val="FFFF00"/>
                </a:solidFill>
                <a:ea typeface="ＭＳ Ｐゴシック" charset="0"/>
                <a:cs typeface="Times New Roman" charset="0"/>
              </a:rPr>
              <a:t>επιστημολογική</a:t>
            </a:r>
            <a:r>
              <a:rPr lang="en-US" sz="2400" dirty="0">
                <a:solidFill>
                  <a:srgbClr val="FFFF00"/>
                </a:solidFill>
                <a:ea typeface="ＭＳ Ｐゴシック" charset="0"/>
                <a:cs typeface="Times New Roman" charset="0"/>
              </a:rPr>
              <a:t>: </a:t>
            </a:r>
            <a:r>
              <a:rPr lang="el-GR" sz="2400" dirty="0">
                <a:solidFill>
                  <a:srgbClr val="FFFF00"/>
                </a:solidFill>
                <a:ea typeface="ＭＳ Ｐゴシック" charset="0"/>
                <a:cs typeface="Times New Roman" charset="0"/>
              </a:rPr>
              <a:t> προκύπτει ως αποτέλεσμα ελλιπούς γνώσης</a:t>
            </a:r>
            <a:r>
              <a:rPr lang="en-US" sz="2400" dirty="0">
                <a:solidFill>
                  <a:srgbClr val="FFFF00"/>
                </a:solidFill>
                <a:ea typeface="ＭＳ Ｐゴシック" charset="0"/>
                <a:cs typeface="Times New Roman" charset="0"/>
              </a:rPr>
              <a:t>.</a:t>
            </a:r>
          </a:p>
          <a:p>
            <a:pPr marL="0" indent="0" eaLnBrk="1" hangingPunct="1">
              <a:buFontTx/>
              <a:buNone/>
            </a:pPr>
            <a:r>
              <a:rPr lang="en-US" sz="2400" dirty="0">
                <a:solidFill>
                  <a:srgbClr val="FFFF00"/>
                </a:solidFill>
                <a:ea typeface="ＭＳ Ｐゴシック" charset="0"/>
                <a:cs typeface="Times New Roman" charset="0"/>
              </a:rPr>
              <a:t>2.  </a:t>
            </a:r>
            <a:r>
              <a:rPr lang="el-GR" sz="2400" dirty="0">
                <a:solidFill>
                  <a:srgbClr val="FFFF00"/>
                </a:solidFill>
                <a:ea typeface="ＭＳ Ｐゴシック" charset="0"/>
                <a:cs typeface="Times New Roman" charset="0"/>
              </a:rPr>
              <a:t>γλωσσολογική</a:t>
            </a:r>
            <a:r>
              <a:rPr lang="en-US" sz="2400" dirty="0">
                <a:solidFill>
                  <a:srgbClr val="FFFF00"/>
                </a:solidFill>
                <a:ea typeface="ＭＳ Ｐゴシック" charset="0"/>
                <a:cs typeface="Times New Roman" charset="0"/>
              </a:rPr>
              <a:t>:  </a:t>
            </a:r>
            <a:r>
              <a:rPr lang="el-GR" sz="2400" dirty="0">
                <a:solidFill>
                  <a:srgbClr val="FFFF00"/>
                </a:solidFill>
                <a:ea typeface="ＭＳ Ｐゴシック" charset="0"/>
                <a:cs typeface="Times New Roman" charset="0"/>
              </a:rPr>
              <a:t>προκύπτει </a:t>
            </a:r>
            <a:r>
              <a:rPr lang="el-GR" sz="2400" dirty="0" err="1">
                <a:solidFill>
                  <a:srgbClr val="FFFF00"/>
                </a:solidFill>
                <a:ea typeface="ＭＳ Ｐゴシック" charset="0"/>
                <a:cs typeface="Times New Roman" charset="0"/>
              </a:rPr>
              <a:t>απο</a:t>
            </a:r>
            <a:r>
              <a:rPr lang="el-GR" sz="2400" dirty="0">
                <a:solidFill>
                  <a:srgbClr val="FFFF00"/>
                </a:solidFill>
                <a:ea typeface="ＭＳ Ｐゴシック" charset="0"/>
                <a:cs typeface="Times New Roman" charset="0"/>
              </a:rPr>
              <a:t> την αδυναμία άμεσης επικοινωνίας.</a:t>
            </a:r>
            <a:r>
              <a:rPr lang="en-US" sz="2400" dirty="0">
                <a:solidFill>
                  <a:srgbClr val="FFFF00"/>
                </a:solidFill>
                <a:ea typeface="ＭＳ Ｐゴシック" charset="0"/>
                <a:cs typeface="Times New Roman" charset="0"/>
              </a:rPr>
              <a:t> </a:t>
            </a:r>
            <a:r>
              <a:rPr lang="el-GR" sz="2400" dirty="0">
                <a:solidFill>
                  <a:srgbClr val="FFFF00"/>
                </a:solidFill>
                <a:ea typeface="ＭＳ Ｐゴシック" charset="0"/>
                <a:cs typeface="Times New Roman" charset="0"/>
              </a:rPr>
              <a:t>Διφορούμενη εννοιολογική θεώρηση.  Τι σημαίνει ένα συμβάν που είναι ενδεχόμενο να συμβεί ή η πιθανότητα να </a:t>
            </a:r>
            <a:r>
              <a:rPr lang="el-GR" sz="2400" dirty="0" err="1">
                <a:solidFill>
                  <a:srgbClr val="FFFF00"/>
                </a:solidFill>
                <a:ea typeface="ＭＳ Ｐゴシック" charset="0"/>
                <a:cs typeface="Times New Roman" charset="0"/>
              </a:rPr>
              <a:t>συμβει</a:t>
            </a:r>
            <a:r>
              <a:rPr lang="el-GR" sz="2400" dirty="0" smtClean="0">
                <a:solidFill>
                  <a:srgbClr val="FFFF00"/>
                </a:solidFill>
                <a:ea typeface="ＭＳ Ｐゴシック" charset="0"/>
                <a:cs typeface="Times New Roman" charset="0"/>
              </a:rPr>
              <a:t>.</a:t>
            </a:r>
            <a:r>
              <a:rPr lang="en-US" altLang="ja-JP" sz="2400" dirty="0" smtClean="0">
                <a:solidFill>
                  <a:srgbClr val="FFFF00"/>
                </a:solidFill>
                <a:ea typeface="ＭＳ Ｐゴシック" charset="0"/>
                <a:cs typeface="Times New Roman" charset="0"/>
              </a:rPr>
              <a:t>  </a:t>
            </a:r>
            <a:r>
              <a:rPr lang="el-GR" altLang="ja-JP" sz="2400" dirty="0">
                <a:solidFill>
                  <a:srgbClr val="FFFF00"/>
                </a:solidFill>
                <a:ea typeface="ＭＳ Ｐゴシック" charset="0"/>
                <a:cs typeface="Times New Roman" charset="0"/>
              </a:rPr>
              <a:t>Χρήση ασαφών όρων όπως «υγιής πληθυσμός» </a:t>
            </a:r>
            <a:r>
              <a:rPr lang="en-US" altLang="ja-JP" sz="2400" dirty="0">
                <a:solidFill>
                  <a:srgbClr val="FFFF00"/>
                </a:solidFill>
                <a:ea typeface="ＭＳ Ｐゴシック" charset="0"/>
                <a:cs typeface="Times New Roman" charset="0"/>
              </a:rPr>
              <a:t> </a:t>
            </a:r>
            <a:r>
              <a:rPr lang="ja-JP" altLang="en-US" sz="2400" dirty="0">
                <a:solidFill>
                  <a:srgbClr val="FFFF00"/>
                </a:solidFill>
                <a:ea typeface="ＭＳ Ｐゴシック" charset="0"/>
                <a:cs typeface="Times New Roman" charset="0"/>
              </a:rPr>
              <a:t>“</a:t>
            </a:r>
            <a:r>
              <a:rPr lang="en-US" altLang="ja-JP" sz="2400" dirty="0">
                <a:solidFill>
                  <a:srgbClr val="FFFF00"/>
                </a:solidFill>
                <a:ea typeface="ＭＳ Ｐゴシック" charset="0"/>
                <a:cs typeface="Times New Roman" charset="0"/>
              </a:rPr>
              <a:t>healthy wildlife population.</a:t>
            </a:r>
            <a:r>
              <a:rPr lang="ja-JP" altLang="en-US" sz="2400" dirty="0">
                <a:solidFill>
                  <a:srgbClr val="FFFF00"/>
                </a:solidFill>
                <a:ea typeface="ＭＳ Ｐゴシック" charset="0"/>
                <a:cs typeface="Times New Roman" charset="0"/>
              </a:rPr>
              <a:t>”</a:t>
            </a:r>
            <a:endParaRPr lang="en-US" altLang="ja-JP" sz="2400" dirty="0">
              <a:solidFill>
                <a:srgbClr val="FFFF00"/>
              </a:solidFill>
              <a:ea typeface="ＭＳ Ｐゴシック" charset="0"/>
              <a:cs typeface="Times New Roman" charset="0"/>
            </a:endParaRPr>
          </a:p>
          <a:p>
            <a:pPr marL="0" indent="0" eaLnBrk="1" hangingPunct="1">
              <a:buFontTx/>
              <a:buNone/>
            </a:pPr>
            <a:endParaRPr lang="en-US" sz="2800" dirty="0">
              <a:solidFill>
                <a:srgbClr val="FFFF00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533400" y="5638800"/>
            <a:ext cx="8305800" cy="70788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cs typeface="Times New Roman" charset="0"/>
              </a:rPr>
              <a:t>Burgman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cs typeface="Times New Roman" charset="0"/>
              </a:rPr>
              <a:t>, M. A.  2005.  Risks and decisions for conservation and environmental management. Cambridge University, Cambridge, England, UK.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47800" y="152400"/>
            <a:ext cx="5791200" cy="7699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l-GR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cs typeface="Times New Roman" charset="0"/>
              </a:rPr>
              <a:t>Τύποι αβεβαιότητας</a:t>
            </a:r>
            <a:endParaRPr lang="en-US" sz="4400" dirty="0" smtClean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55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2282</TotalTime>
  <Words>597</Words>
  <Application>Microsoft Office PowerPoint</Application>
  <PresentationFormat>Προβολή στην οθόνη (4:3)</PresentationFormat>
  <Paragraphs>82</Paragraphs>
  <Slides>20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5" baseType="lpstr">
      <vt:lpstr>ＭＳ Ｐゴシック</vt:lpstr>
      <vt:lpstr>Arial</vt:lpstr>
      <vt:lpstr>Calibri</vt:lpstr>
      <vt:lpstr>Times New Roman</vt:lpstr>
      <vt:lpstr>Office Theme</vt:lpstr>
      <vt:lpstr> Προς μια ολοκληρωμένη προσέγγιση της αβεβαιότητας στην οικολογική διατήρηση:  μαθαίνοντας να αποφασίζουμε χωρίς σιγουριά   </vt:lpstr>
      <vt:lpstr>Άδειες Χρήσης</vt:lpstr>
      <vt:lpstr>Χρηματοδότηση</vt:lpstr>
      <vt:lpstr>Στόχοι της παρουσίασης</vt:lpstr>
      <vt:lpstr>επισκόπηση</vt:lpstr>
      <vt:lpstr>Henrion and Fischhoff Am. J. Phys.(1986), εκτίμηση της ταχύτητας φωτός  </vt:lpstr>
      <vt:lpstr>Παρουσίαση του PowerPoint</vt:lpstr>
      <vt:lpstr>αβεβαιότητα</vt:lpstr>
      <vt:lpstr>Παρουσίαση του PowerPoint</vt:lpstr>
      <vt:lpstr>Βασικές αναφορές αβεβαιότητας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προσέγγιση</vt:lpstr>
      <vt:lpstr>Αβεβαιότητα μοντέλου</vt:lpstr>
      <vt:lpstr>Ερμηνεύοντας την αβεβαιότητα</vt:lpstr>
      <vt:lpstr>Επιστημολογική αβεβαιότητα</vt:lpstr>
      <vt:lpstr>Χρειαζόμαστε μοντέλα</vt:lpstr>
    </vt:vector>
  </TitlesOfParts>
  <Company>University of the Aegean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Προς μια ολοκληρωμένη προσέγγιση της αβεβαιότητας στην οικολογική διατήρηση:  μαθαίνοντας να αποφασίζουμε χωρίς σιγουριά   </dc:title>
  <dc:creator>Yiannis Matsinos</dc:creator>
  <cp:lastModifiedBy>Andreou Antonis</cp:lastModifiedBy>
  <cp:revision>44</cp:revision>
  <dcterms:created xsi:type="dcterms:W3CDTF">2014-10-08T06:27:48Z</dcterms:created>
  <dcterms:modified xsi:type="dcterms:W3CDTF">2015-04-20T08:25:27Z</dcterms:modified>
</cp:coreProperties>
</file>