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(1) Τι είναι Δυναμική Συμπεριφορά (ροπή, </a:t>
            </a:r>
            <a:r>
              <a:rPr lang="el-GR" baseline="0" dirty="0" err="1" smtClean="0"/>
              <a:t>κινητηρες</a:t>
            </a:r>
            <a:r>
              <a:rPr lang="el-GR" baseline="0" dirty="0" smtClean="0"/>
              <a:t>). (2)</a:t>
            </a:r>
            <a:endParaRPr lang="el-GR" dirty="0"/>
          </a:p>
        </p:txBody>
      </p:sp>
      <p:sp>
        <p:nvSpPr>
          <p:cNvPr id="4" name="Slide Number Placeholder 3"/>
          <p:cNvSpPr>
            <a:spLocks noGrp="1"/>
          </p:cNvSpPr>
          <p:nvPr>
            <p:ph type="sldNum" sz="quarter" idx="10"/>
          </p:nvPr>
        </p:nvSpPr>
        <p:spPr/>
        <p:txBody>
          <a:bodyPr/>
          <a:lstStyle/>
          <a:p>
            <a:fld id="{64E7E0B7-0113-48E7-B4DA-40FA6809B8EB}" type="slidenum">
              <a:rPr lang="el-GR" smtClean="0"/>
              <a:pPr/>
              <a:t>6</a:t>
            </a:fld>
            <a:endParaRPr lang="el-GR"/>
          </a:p>
        </p:txBody>
      </p:sp>
    </p:spTree>
    <p:extLst>
      <p:ext uri="{BB962C8B-B14F-4D97-AF65-F5344CB8AC3E}">
        <p14:creationId xmlns:p14="http://schemas.microsoft.com/office/powerpoint/2010/main" val="46246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(1) Τι είναι Δυναμική Συμπεριφορά (ροπή, </a:t>
            </a:r>
            <a:r>
              <a:rPr lang="el-GR" baseline="0" dirty="0" err="1" smtClean="0"/>
              <a:t>κινητηρες</a:t>
            </a:r>
            <a:r>
              <a:rPr lang="el-GR" baseline="0" dirty="0" smtClean="0"/>
              <a:t>). (2)</a:t>
            </a:r>
            <a:endParaRPr lang="el-GR" dirty="0"/>
          </a:p>
        </p:txBody>
      </p:sp>
      <p:sp>
        <p:nvSpPr>
          <p:cNvPr id="4" name="Slide Number Placeholder 3"/>
          <p:cNvSpPr>
            <a:spLocks noGrp="1"/>
          </p:cNvSpPr>
          <p:nvPr>
            <p:ph type="sldNum" sz="quarter" idx="10"/>
          </p:nvPr>
        </p:nvSpPr>
        <p:spPr/>
        <p:txBody>
          <a:bodyPr/>
          <a:lstStyle/>
          <a:p>
            <a:fld id="{64E7E0B7-0113-48E7-B4DA-40FA6809B8EB}" type="slidenum">
              <a:rPr lang="el-GR" smtClean="0"/>
              <a:pPr/>
              <a:t>30</a:t>
            </a:fld>
            <a:endParaRPr lang="el-GR"/>
          </a:p>
        </p:txBody>
      </p:sp>
    </p:spTree>
    <p:extLst>
      <p:ext uri="{BB962C8B-B14F-4D97-AF65-F5344CB8AC3E}">
        <p14:creationId xmlns:p14="http://schemas.microsoft.com/office/powerpoint/2010/main" val="377514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Μέθοδοι σχεδιασμού κίνησης και αυτόνομες κινούμενες μονάδες </a:t>
            </a: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dirty="0" smtClean="0"/>
              <a:t>2</a:t>
            </a:r>
            <a:r>
              <a:rPr lang="el-GR" sz="2000" b="1" dirty="0" smtClean="0"/>
              <a:t>:</a:t>
            </a:r>
            <a:r>
              <a:rPr lang="el-GR" sz="2400" dirty="0">
                <a:latin typeface="Arial" charset="0"/>
              </a:rPr>
              <a:t> </a:t>
            </a:r>
            <a:r>
              <a:rPr lang="el-GR" sz="2400" dirty="0" smtClean="0">
                <a:latin typeface="Arial" charset="0"/>
              </a:rPr>
              <a:t>Ανασκόπηση </a:t>
            </a:r>
            <a:r>
              <a:rPr lang="el-GR" sz="2400" dirty="0">
                <a:latin typeface="Arial" charset="0"/>
              </a:rPr>
              <a:t>του προβλήματος Σχεδιασμού Κίνησης Αυτόνομης Μονάδας </a:t>
            </a: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Ηλίας Ξυδιάς</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10</a:t>
            </a:fld>
            <a:endParaRPr lang="el-GR"/>
          </a:p>
        </p:txBody>
      </p:sp>
      <p:sp>
        <p:nvSpPr>
          <p:cNvPr id="7" name="Title 1"/>
          <p:cNvSpPr txBox="1">
            <a:spLocks/>
          </p:cNvSpPr>
          <p:nvPr/>
        </p:nvSpPr>
        <p:spPr>
          <a:xfrm>
            <a:off x="4730055" y="711746"/>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grpSp>
        <p:nvGrpSpPr>
          <p:cNvPr id="11" name="Group 10"/>
          <p:cNvGrpSpPr/>
          <p:nvPr/>
        </p:nvGrpSpPr>
        <p:grpSpPr>
          <a:xfrm>
            <a:off x="325810" y="1700808"/>
            <a:ext cx="5472608" cy="4300343"/>
            <a:chOff x="611560" y="1412776"/>
            <a:chExt cx="5472608" cy="4300343"/>
          </a:xfrm>
        </p:grpSpPr>
        <p:pic>
          <p:nvPicPr>
            <p:cNvPr id="1026" name="Picture 2" descr="Eik_1"/>
            <p:cNvPicPr>
              <a:picLocks noChangeAspect="1" noChangeArrowheads="1"/>
            </p:cNvPicPr>
            <p:nvPr/>
          </p:nvPicPr>
          <p:blipFill>
            <a:blip r:embed="rId2" cstate="print"/>
            <a:srcRect/>
            <a:stretch>
              <a:fillRect/>
            </a:stretch>
          </p:blipFill>
          <p:spPr bwMode="auto">
            <a:xfrm>
              <a:off x="611560" y="1412776"/>
              <a:ext cx="5472608" cy="4300343"/>
            </a:xfrm>
            <a:prstGeom prst="rect">
              <a:avLst/>
            </a:prstGeom>
            <a:noFill/>
            <a:ln w="9525">
              <a:noFill/>
              <a:miter lim="800000"/>
              <a:headEnd/>
              <a:tailEnd/>
            </a:ln>
          </p:spPr>
        </p:pic>
        <p:sp>
          <p:nvSpPr>
            <p:cNvPr id="9" name="TextBox 8"/>
            <p:cNvSpPr txBox="1"/>
            <p:nvPr/>
          </p:nvSpPr>
          <p:spPr>
            <a:xfrm>
              <a:off x="1317923" y="4859635"/>
              <a:ext cx="360040" cy="369332"/>
            </a:xfrm>
            <a:prstGeom prst="rect">
              <a:avLst/>
            </a:prstGeom>
            <a:noFill/>
          </p:spPr>
          <p:txBody>
            <a:bodyPr wrap="square" rtlCol="0">
              <a:spAutoFit/>
            </a:bodyPr>
            <a:lstStyle/>
            <a:p>
              <a:r>
                <a:rPr lang="el-GR" b="1" dirty="0" smtClean="0"/>
                <a:t>Α</a:t>
              </a:r>
              <a:endParaRPr lang="el-GR" b="1" dirty="0"/>
            </a:p>
          </p:txBody>
        </p:sp>
        <p:sp>
          <p:nvSpPr>
            <p:cNvPr id="10" name="TextBox 9"/>
            <p:cNvSpPr txBox="1"/>
            <p:nvPr/>
          </p:nvSpPr>
          <p:spPr>
            <a:xfrm>
              <a:off x="4139952" y="4869160"/>
              <a:ext cx="360040" cy="369332"/>
            </a:xfrm>
            <a:prstGeom prst="rect">
              <a:avLst/>
            </a:prstGeom>
            <a:noFill/>
          </p:spPr>
          <p:txBody>
            <a:bodyPr wrap="square" rtlCol="0">
              <a:spAutoFit/>
            </a:bodyPr>
            <a:lstStyle/>
            <a:p>
              <a:r>
                <a:rPr lang="el-GR" b="1" dirty="0" smtClean="0"/>
                <a:t>Τ</a:t>
              </a:r>
              <a:endParaRPr lang="el-GR" b="1" dirty="0"/>
            </a:p>
          </p:txBody>
        </p:sp>
      </p:grpSp>
      <p:sp>
        <p:nvSpPr>
          <p:cNvPr id="12" name="TextBox 11"/>
          <p:cNvSpPr txBox="1"/>
          <p:nvPr/>
        </p:nvSpPr>
        <p:spPr>
          <a:xfrm>
            <a:off x="5940152" y="2564904"/>
            <a:ext cx="2879179"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t> </a:t>
            </a:r>
            <a:r>
              <a:rPr lang="el-GR" dirty="0" smtClean="0"/>
              <a:t>Ένα αντικείμενο ορθογωνίου σχήματος το οποία κινείται σε ένα χώρο δύο διαστάσεων από το </a:t>
            </a:r>
            <a:r>
              <a:rPr lang="el-GR" b="1" dirty="0" smtClean="0"/>
              <a:t>Α</a:t>
            </a:r>
            <a:r>
              <a:rPr lang="el-GR" dirty="0" smtClean="0"/>
              <a:t> στο </a:t>
            </a:r>
            <a:r>
              <a:rPr lang="el-GR" b="1" dirty="0" smtClean="0"/>
              <a:t>Τ</a:t>
            </a:r>
            <a:r>
              <a:rPr lang="el-GR" dirty="0" smtClean="0"/>
              <a:t> αποφεύγοντας την επαφή με τα εμπόδια.</a:t>
            </a:r>
          </a:p>
          <a:p>
            <a:endParaRPr lang="el-GR" dirty="0"/>
          </a:p>
        </p:txBody>
      </p:sp>
    </p:spTree>
    <p:extLst>
      <p:ext uri="{BB962C8B-B14F-4D97-AF65-F5344CB8AC3E}">
        <p14:creationId xmlns:p14="http://schemas.microsoft.com/office/powerpoint/2010/main" val="26095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884254"/>
            <a:ext cx="8183880" cy="4187952"/>
          </a:xfrm>
        </p:spPr>
        <p:txBody>
          <a:bodyPr>
            <a:normAutofit/>
          </a:bodyPr>
          <a:lstStyle/>
          <a:p>
            <a:r>
              <a:rPr lang="el-GR" sz="2600" dirty="0" smtClean="0">
                <a:latin typeface="Times New Roman" pitchFamily="18" charset="0"/>
                <a:cs typeface="Times New Roman" pitchFamily="18" charset="0"/>
              </a:rPr>
              <a:t>Αν και το βασικό πρόβλημα σχεδιασμού κίνησης παρουσιάζεται αρκετά απλοποιημένο, στη συνέχεια θα δούμε ότι πρόκειται για ένα δύσκολο πρόβλημα και αρκετές από τις λύσεις του μπορούν να εφαρμοστούν σε πιο σύνθετα προβλήματα. </a:t>
            </a:r>
          </a:p>
          <a:p>
            <a:endParaRPr lang="el-GR" sz="26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11</a:t>
            </a:fld>
            <a:endParaRPr lang="el-GR"/>
          </a:p>
        </p:txBody>
      </p:sp>
      <p:sp>
        <p:nvSpPr>
          <p:cNvPr id="7" name="Title 1"/>
          <p:cNvSpPr txBox="1">
            <a:spLocks/>
          </p:cNvSpPr>
          <p:nvPr/>
        </p:nvSpPr>
        <p:spPr>
          <a:xfrm>
            <a:off x="4576792" y="1041120"/>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37007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457200" y="2161242"/>
            <a:ext cx="8229600" cy="2625080"/>
          </a:xfrm>
        </p:spPr>
        <p:txBody>
          <a:bodyPr>
            <a:normAutofit fontScale="85000" lnSpcReduction="10000"/>
          </a:bodyPr>
          <a:lstStyle/>
          <a:p>
            <a:pPr algn="just"/>
            <a:r>
              <a:rPr lang="el-GR" i="1" dirty="0" smtClean="0">
                <a:latin typeface="Times New Roman" pitchFamily="18" charset="0"/>
                <a:cs typeface="Times New Roman" pitchFamily="18" charset="0"/>
              </a:rPr>
              <a:t>Μία διαμόρφωση </a:t>
            </a:r>
            <a:r>
              <a:rPr lang="en-US" b="1" dirty="0" smtClean="0">
                <a:latin typeface="Times New Roman" pitchFamily="18" charset="0"/>
                <a:cs typeface="Times New Roman" pitchFamily="18" charset="0"/>
              </a:rPr>
              <a:t>q</a:t>
            </a:r>
            <a:r>
              <a:rPr lang="el-GR" i="1" dirty="0" smtClean="0">
                <a:latin typeface="Times New Roman" pitchFamily="18" charset="0"/>
                <a:cs typeface="Times New Roman" pitchFamily="18" charset="0"/>
              </a:rPr>
              <a:t> του</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είναι ένας προσδιορισμός της θέσης και του προσανατολισμού του </a:t>
            </a:r>
            <a:r>
              <a:rPr lang="en-US" b="1" i="1" dirty="0" smtClean="0">
                <a:latin typeface="Times New Roman" pitchFamily="18" charset="0"/>
                <a:cs typeface="Times New Roman" pitchFamily="18" charset="0"/>
              </a:rPr>
              <a:t>FA</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ως προς το </a:t>
            </a:r>
            <a:r>
              <a:rPr lang="en-US" b="1" i="1" dirty="0" smtClean="0">
                <a:latin typeface="Times New Roman" pitchFamily="18" charset="0"/>
                <a:cs typeface="Times New Roman" pitchFamily="18" charset="0"/>
              </a:rPr>
              <a:t>FW</a:t>
            </a:r>
            <a:r>
              <a:rPr lang="el-GR" i="1" dirty="0" smtClean="0">
                <a:latin typeface="Times New Roman" pitchFamily="18" charset="0"/>
                <a:cs typeface="Times New Roman" pitchFamily="18" charset="0"/>
              </a:rPr>
              <a:t>. Ο χώρος διαμορφώσεων του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είναι ο χώρος  </a:t>
            </a:r>
            <a:r>
              <a:rPr lang="en-US" b="1" i="1" dirty="0" smtClean="0">
                <a:latin typeface="Times New Roman" pitchFamily="18" charset="0"/>
                <a:cs typeface="Times New Roman" pitchFamily="18" charset="0"/>
              </a:rPr>
              <a:t>C</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όλων των δυνατών διαμορφώσεων του</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Η διάσταση του χώρου </a:t>
            </a:r>
            <a:r>
              <a:rPr lang="en-US" b="1" i="1" dirty="0" smtClean="0">
                <a:latin typeface="Times New Roman" pitchFamily="18" charset="0"/>
                <a:cs typeface="Times New Roman" pitchFamily="18" charset="0"/>
              </a:rPr>
              <a:t>C</a:t>
            </a:r>
            <a:r>
              <a:rPr lang="el-GR" i="1" dirty="0" smtClean="0">
                <a:latin typeface="Times New Roman" pitchFamily="18" charset="0"/>
                <a:cs typeface="Times New Roman" pitchFamily="18" charset="0"/>
              </a:rPr>
              <a:t> είναι ίση με τον αριθμό των παραμέτρων που</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αναπαριστούν μια διαμόρφωση του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dirty="0" smtClean="0"/>
              <a:t>2 Μάθημα</a:t>
            </a:r>
            <a:endParaRPr lang="el-GR" dirty="0"/>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12</a:t>
            </a:fld>
            <a:endParaRPr lang="el-GR"/>
          </a:p>
        </p:txBody>
      </p:sp>
      <p:sp>
        <p:nvSpPr>
          <p:cNvPr id="7" name="Title 1"/>
          <p:cNvSpPr txBox="1">
            <a:spLocks/>
          </p:cNvSpPr>
          <p:nvPr/>
        </p:nvSpPr>
        <p:spPr>
          <a:xfrm>
            <a:off x="4691955" y="917810"/>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74230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13</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207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77" name="Rectangle 2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pic>
        <p:nvPicPr>
          <p:cNvPr id="2096" name="Picture 48"/>
          <p:cNvPicPr>
            <a:picLocks noChangeAspect="1" noChangeArrowheads="1"/>
          </p:cNvPicPr>
          <p:nvPr/>
        </p:nvPicPr>
        <p:blipFill>
          <a:blip r:embed="rId2" cstate="print"/>
          <a:srcRect/>
          <a:stretch>
            <a:fillRect/>
          </a:stretch>
        </p:blipFill>
        <p:spPr bwMode="auto">
          <a:xfrm>
            <a:off x="596255" y="1643063"/>
            <a:ext cx="4695825" cy="3571875"/>
          </a:xfrm>
          <a:prstGeom prst="rect">
            <a:avLst/>
          </a:prstGeom>
          <a:noFill/>
          <a:ln w="9525">
            <a:noFill/>
            <a:miter lim="800000"/>
            <a:headEnd/>
            <a:tailEnd/>
          </a:ln>
        </p:spPr>
      </p:pic>
      <p:sp>
        <p:nvSpPr>
          <p:cNvPr id="56" name="TextBox 55"/>
          <p:cNvSpPr txBox="1"/>
          <p:nvPr/>
        </p:nvSpPr>
        <p:spPr>
          <a:xfrm>
            <a:off x="5364088" y="2782669"/>
            <a:ext cx="3096344" cy="646331"/>
          </a:xfrm>
          <a:prstGeom prst="rect">
            <a:avLst/>
          </a:prstGeom>
          <a:noFill/>
          <a:ln>
            <a:solidFill>
              <a:schemeClr val="tx2">
                <a:lumMod val="75000"/>
              </a:schemeClr>
            </a:solidFill>
            <a:prstDash val="sysDash"/>
          </a:ln>
        </p:spPr>
        <p:txBody>
          <a:bodyPr wrap="square" rtlCol="0">
            <a:spAutoFit/>
          </a:bodyPr>
          <a:lstStyle/>
          <a:p>
            <a:r>
              <a:rPr lang="el-GR" dirty="0" smtClean="0"/>
              <a:t>Το αντικείμενο </a:t>
            </a:r>
            <a:r>
              <a:rPr lang="el-GR" b="1" i="1" dirty="0" smtClean="0">
                <a:latin typeface="Times New Roman" pitchFamily="18" charset="0"/>
                <a:cs typeface="Times New Roman" pitchFamily="18" charset="0"/>
              </a:rPr>
              <a:t>Α</a:t>
            </a:r>
            <a:r>
              <a:rPr lang="el-GR" b="1" dirty="0" smtClean="0">
                <a:latin typeface="Times New Roman" pitchFamily="18" charset="0"/>
                <a:cs typeface="Times New Roman" pitchFamily="18" charset="0"/>
              </a:rPr>
              <a:t> </a:t>
            </a:r>
            <a:r>
              <a:rPr lang="el-GR" dirty="0" smtClean="0"/>
              <a:t>στο 2Δ χώρο εργασίας .</a:t>
            </a:r>
            <a:endParaRPr lang="el-GR" dirty="0"/>
          </a:p>
        </p:txBody>
      </p:sp>
    </p:spTree>
    <p:extLst>
      <p:ext uri="{BB962C8B-B14F-4D97-AF65-F5344CB8AC3E}">
        <p14:creationId xmlns:p14="http://schemas.microsoft.com/office/powerpoint/2010/main" val="311634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457200" y="2010956"/>
            <a:ext cx="8229600" cy="3561184"/>
          </a:xfrm>
        </p:spPr>
        <p:txBody>
          <a:bodyPr>
            <a:normAutofit fontScale="85000" lnSpcReduction="20000"/>
          </a:bodyPr>
          <a:lstStyle/>
          <a:p>
            <a:pPr algn="just"/>
            <a:r>
              <a:rPr lang="el-GR" dirty="0" smtClean="0">
                <a:latin typeface="Times New Roman" pitchFamily="18" charset="0"/>
                <a:cs typeface="Times New Roman" pitchFamily="18" charset="0"/>
              </a:rPr>
              <a:t>Στο χώρο αυτό το αντικείμενο μετατρέπεται σε σημείο και τα εμπόδια μεγεθύνονται ανάλογα, όπως παρουσιάζεται στην εικόνα που ακολουθεί. </a:t>
            </a:r>
          </a:p>
          <a:p>
            <a:pPr algn="just"/>
            <a:r>
              <a:rPr lang="el-GR" dirty="0" smtClean="0">
                <a:latin typeface="Times New Roman" pitchFamily="18" charset="0"/>
                <a:cs typeface="Times New Roman" pitchFamily="18" charset="0"/>
              </a:rPr>
              <a:t>Ο χώρος διαμορφώσεων  είναι ανεξάρτητος από την επιλογή των συστημάτων </a:t>
            </a:r>
            <a:r>
              <a:rPr lang="en-US" b="1" i="1" dirty="0" smtClean="0">
                <a:latin typeface="Times New Roman" pitchFamily="18" charset="0"/>
                <a:cs typeface="Times New Roman" pitchFamily="18" charset="0"/>
              </a:rPr>
              <a:t>FA</a:t>
            </a:r>
            <a:r>
              <a:rPr lang="el-GR" dirty="0" smtClean="0">
                <a:latin typeface="Times New Roman" pitchFamily="18" charset="0"/>
                <a:cs typeface="Times New Roman" pitchFamily="18" charset="0"/>
              </a:rPr>
              <a:t>  και </a:t>
            </a:r>
            <a:r>
              <a:rPr lang="en-US" b="1" i="1" dirty="0" smtClean="0">
                <a:latin typeface="Times New Roman" pitchFamily="18" charset="0"/>
                <a:cs typeface="Times New Roman" pitchFamily="18" charset="0"/>
              </a:rPr>
              <a:t>FW</a:t>
            </a:r>
            <a:r>
              <a:rPr lang="el-GR" dirty="0" smtClean="0">
                <a:latin typeface="Times New Roman" pitchFamily="18" charset="0"/>
                <a:cs typeface="Times New Roman" pitchFamily="18" charset="0"/>
              </a:rPr>
              <a:t>. </a:t>
            </a:r>
          </a:p>
          <a:p>
            <a:pPr algn="just"/>
            <a:r>
              <a:rPr lang="el-GR" dirty="0" smtClean="0">
                <a:latin typeface="Times New Roman" pitchFamily="18" charset="0"/>
                <a:cs typeface="Times New Roman" pitchFamily="18" charset="0"/>
              </a:rPr>
              <a:t>Η αναπαράσταση του</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C</a:t>
            </a:r>
            <a:r>
              <a:rPr lang="el-GR" dirty="0" smtClean="0">
                <a:latin typeface="Times New Roman" pitchFamily="18" charset="0"/>
                <a:cs typeface="Times New Roman" pitchFamily="18" charset="0"/>
              </a:rPr>
              <a:t> εξαρτάται από αυτήν την επιλογή. Για ένα σημειακό αντικείμενο ο χώρος </a:t>
            </a:r>
            <a:r>
              <a:rPr lang="en-US" b="1" i="1" dirty="0" smtClean="0">
                <a:latin typeface="Times New Roman" pitchFamily="18" charset="0"/>
                <a:cs typeface="Times New Roman" pitchFamily="18" charset="0"/>
              </a:rPr>
              <a:t>C</a:t>
            </a:r>
            <a:r>
              <a:rPr lang="el-GR" b="1" i="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ταυτίζεται με τον χώρο εργασίας και έχουν την ίδια διάσταση.</a:t>
            </a: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14</a:t>
            </a:fld>
            <a:endParaRPr lang="el-GR"/>
          </a:p>
        </p:txBody>
      </p:sp>
      <p:sp>
        <p:nvSpPr>
          <p:cNvPr id="7" name="Title 1"/>
          <p:cNvSpPr txBox="1">
            <a:spLocks/>
          </p:cNvSpPr>
          <p:nvPr/>
        </p:nvSpPr>
        <p:spPr>
          <a:xfrm>
            <a:off x="4691955" y="857232"/>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45156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15</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9" name="TextBox 8"/>
          <p:cNvSpPr txBox="1"/>
          <p:nvPr/>
        </p:nvSpPr>
        <p:spPr>
          <a:xfrm>
            <a:off x="539552" y="5254724"/>
            <a:ext cx="8208912" cy="646331"/>
          </a:xfrm>
          <a:prstGeom prst="rect">
            <a:avLst/>
          </a:prstGeom>
          <a:noFill/>
          <a:ln>
            <a:solidFill>
              <a:schemeClr val="tx2">
                <a:lumMod val="50000"/>
              </a:schemeClr>
            </a:solidFill>
            <a:prstDash val="sysDash"/>
          </a:ln>
        </p:spPr>
        <p:txBody>
          <a:bodyPr wrap="square" rtlCol="0">
            <a:spAutoFit/>
          </a:bodyPr>
          <a:lstStyle/>
          <a:p>
            <a:r>
              <a:rPr lang="el-GR" b="1" dirty="0" smtClean="0"/>
              <a:t>(α) </a:t>
            </a:r>
            <a:r>
              <a:rPr lang="el-GR" dirty="0" smtClean="0"/>
              <a:t>Ο «φυσικός» χώρος του αντικειμένου (π.χ. ρομπότ) . </a:t>
            </a:r>
            <a:r>
              <a:rPr lang="el-GR" b="1" dirty="0" smtClean="0"/>
              <a:t>(β)</a:t>
            </a:r>
            <a:r>
              <a:rPr lang="el-GR" dirty="0" smtClean="0"/>
              <a:t> Ο αντίστοιχος χώρος διαμορφώσεων </a:t>
            </a:r>
            <a:r>
              <a:rPr lang="en-US" b="1" i="1" dirty="0" smtClean="0">
                <a:latin typeface="Times New Roman" pitchFamily="18" charset="0"/>
                <a:cs typeface="Times New Roman" pitchFamily="18" charset="0"/>
              </a:rPr>
              <a:t>C</a:t>
            </a:r>
            <a:r>
              <a:rPr lang="el-GR" dirty="0" smtClean="0"/>
              <a:t>.</a:t>
            </a:r>
            <a:endParaRPr lang="el-GR" b="1" dirty="0" smtClean="0"/>
          </a:p>
        </p:txBody>
      </p:sp>
      <p:pic>
        <p:nvPicPr>
          <p:cNvPr id="24579" name="Picture 3"/>
          <p:cNvPicPr>
            <a:picLocks noChangeAspect="1" noChangeArrowheads="1"/>
          </p:cNvPicPr>
          <p:nvPr/>
        </p:nvPicPr>
        <p:blipFill>
          <a:blip r:embed="rId2" cstate="print"/>
          <a:srcRect/>
          <a:stretch>
            <a:fillRect/>
          </a:stretch>
        </p:blipFill>
        <p:spPr bwMode="auto">
          <a:xfrm>
            <a:off x="352425" y="1638300"/>
            <a:ext cx="8439150" cy="3581400"/>
          </a:xfrm>
          <a:prstGeom prst="rect">
            <a:avLst/>
          </a:prstGeom>
          <a:noFill/>
          <a:ln w="9525">
            <a:noFill/>
            <a:miter lim="800000"/>
            <a:headEnd/>
            <a:tailEnd/>
          </a:ln>
        </p:spPr>
      </p:pic>
    </p:spTree>
    <p:extLst>
      <p:ext uri="{BB962C8B-B14F-4D97-AF65-F5344CB8AC3E}">
        <p14:creationId xmlns:p14="http://schemas.microsoft.com/office/powerpoint/2010/main" val="327906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00265"/>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884254"/>
            <a:ext cx="8183880" cy="4187952"/>
          </a:xfrm>
        </p:spPr>
        <p:txBody>
          <a:bodyPr>
            <a:normAutofit fontScale="77500" lnSpcReduction="20000"/>
          </a:bodyPr>
          <a:lstStyle/>
          <a:p>
            <a:pPr algn="just"/>
            <a:r>
              <a:rPr lang="el-GR" sz="2800" dirty="0" smtClean="0">
                <a:latin typeface="Times New Roman" pitchFamily="18" charset="0"/>
                <a:cs typeface="Times New Roman" pitchFamily="18" charset="0"/>
              </a:rPr>
              <a:t>Οι διαμορφώσεις οι οποίες οδηγούν σε συγκρούσεις μεταξύ του</a:t>
            </a: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A</a:t>
            </a:r>
            <a:r>
              <a:rPr lang="el-GR" sz="2800" dirty="0" smtClean="0">
                <a:latin typeface="Times New Roman" pitchFamily="18" charset="0"/>
                <a:cs typeface="Times New Roman" pitchFamily="18" charset="0"/>
              </a:rPr>
              <a:t>  και των εμποδίων καλούνται </a:t>
            </a:r>
            <a:r>
              <a:rPr lang="el-GR" sz="2800" b="1" dirty="0" smtClean="0">
                <a:latin typeface="Times New Roman" pitchFamily="18" charset="0"/>
                <a:cs typeface="Times New Roman" pitchFamily="18" charset="0"/>
              </a:rPr>
              <a:t>εμπόδια-διαμορφώσεων </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Configuration Obstacles</a:t>
            </a:r>
            <a:r>
              <a:rPr lang="el-GR" sz="2800" dirty="0" smtClean="0">
                <a:latin typeface="Times New Roman" pitchFamily="18" charset="0"/>
                <a:cs typeface="Times New Roman" pitchFamily="18" charset="0"/>
              </a:rPr>
              <a:t> ή </a:t>
            </a:r>
            <a:r>
              <a:rPr lang="en-US" sz="2800" dirty="0" smtClean="0">
                <a:latin typeface="Times New Roman" pitchFamily="18" charset="0"/>
                <a:cs typeface="Times New Roman" pitchFamily="18" charset="0"/>
              </a:rPr>
              <a:t>C</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Obstacles</a:t>
            </a:r>
            <a:r>
              <a:rPr lang="el-GR" sz="2800" dirty="0" smtClean="0">
                <a:latin typeface="Times New Roman" pitchFamily="18" charset="0"/>
                <a:cs typeface="Times New Roman" pitchFamily="18" charset="0"/>
              </a:rPr>
              <a:t>). Ένα σημείο το οποίο κείται μέσα ένα εμπόδιο-διαμόρφωσης αντιστοιχεί στην κατάσταση όπου το ρομπότ επικαλύπτει ένα ή περισσότερα εμπόδια και όταν ένα σημείο βρίσκεται στο σύνορο / περιφέρεια ενός εμποδίου-διαμόρφωσης αντιστοιχεί στην κατάσταση όπου το ρομπότ απλά αγγίζει ένα ή περισσότερα εμπόδια. </a:t>
            </a:r>
          </a:p>
          <a:p>
            <a:pPr algn="just">
              <a:buNone/>
            </a:pPr>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Στο </a:t>
            </a:r>
            <a:r>
              <a:rPr lang="el-GR" sz="2800" b="1" i="1" dirty="0" smtClean="0">
                <a:latin typeface="Times New Roman" pitchFamily="18" charset="0"/>
                <a:cs typeface="Times New Roman" pitchFamily="18" charset="0"/>
              </a:rPr>
              <a:t>χώρο διαμορφώσεων</a:t>
            </a:r>
            <a:r>
              <a:rPr lang="el-GR" sz="2800" dirty="0" smtClean="0">
                <a:latin typeface="Times New Roman" pitchFamily="18" charset="0"/>
                <a:cs typeface="Times New Roman" pitchFamily="18" charset="0"/>
              </a:rPr>
              <a:t>, ένα πρόβλημα σχεδιασμού κίνησης αντικειμένου (ρομπότ) απλοποιείται σε ένα πρόβλημα εύρεσης μιας ακολουθίας ελεύθερων από συγκρούσεις  σημείων  μεταξύ της αρχικής διαμόρφωσης και της τελικής διαμόρφωσης του ρομπότ. </a:t>
            </a:r>
            <a:endParaRPr lang="en-US" sz="28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dirty="0" smtClean="0"/>
              <a:t>2 Μάθημα</a:t>
            </a:r>
            <a:endParaRPr lang="el-GR" dirty="0"/>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16</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1384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8604"/>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709696"/>
            <a:ext cx="8183880" cy="4187952"/>
          </a:xfrm>
        </p:spPr>
        <p:txBody>
          <a:bodyPr>
            <a:normAutofit/>
          </a:bodyPr>
          <a:lstStyle/>
          <a:p>
            <a:pPr algn="just"/>
            <a:r>
              <a:rPr lang="el-GR" sz="2200" dirty="0" smtClean="0">
                <a:latin typeface="Times New Roman" pitchFamily="18" charset="0"/>
                <a:cs typeface="Times New Roman" pitchFamily="18" charset="0"/>
              </a:rPr>
              <a:t>Οι περισσότερες από τις υπάρχουσες μεθόδους για τον σχεδιασμό κίνησης ρομπότ βασίζονται στην έννοια του Χώρου Διαμορφώσεων και ταξινομούνται σε τρεις γενικές κατηγορίες: σε αυτές που βασίζονται στην </a:t>
            </a:r>
            <a:r>
              <a:rPr lang="el-GR" sz="2200" b="1" i="1" dirty="0" smtClean="0">
                <a:latin typeface="Times New Roman" pitchFamily="18" charset="0"/>
                <a:cs typeface="Times New Roman" pitchFamily="18" charset="0"/>
              </a:rPr>
              <a:t>Κατάτμηση σε κελιά</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Cell decomposition</a:t>
            </a:r>
            <a:r>
              <a:rPr lang="el-GR" sz="2200" dirty="0" smtClean="0">
                <a:latin typeface="Times New Roman" pitchFamily="18" charset="0"/>
                <a:cs typeface="Times New Roman" pitchFamily="18" charset="0"/>
              </a:rPr>
              <a:t>), σε αυτές που βασίζονται στα </a:t>
            </a:r>
            <a:r>
              <a:rPr lang="el-GR" sz="2200" b="1" i="1" dirty="0" smtClean="0">
                <a:latin typeface="Times New Roman" pitchFamily="18" charset="0"/>
                <a:cs typeface="Times New Roman" pitchFamily="18" charset="0"/>
              </a:rPr>
              <a:t>Τεχνητά Δυναμικά πεδία</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Artificial Potential fields</a:t>
            </a:r>
            <a:r>
              <a:rPr lang="el-GR" sz="2200" dirty="0" smtClean="0">
                <a:latin typeface="Times New Roman" pitchFamily="18" charset="0"/>
                <a:cs typeface="Times New Roman" pitchFamily="18" charset="0"/>
              </a:rPr>
              <a:t>) και σε αυτές που βασίζονται στους </a:t>
            </a:r>
            <a:r>
              <a:rPr lang="el-GR" sz="2200" b="1" i="1" dirty="0" smtClean="0">
                <a:latin typeface="Times New Roman" pitchFamily="18" charset="0"/>
                <a:cs typeface="Times New Roman" pitchFamily="18" charset="0"/>
              </a:rPr>
              <a:t>Χάρτες διαδρομών</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Roadmaps</a:t>
            </a:r>
            <a:r>
              <a:rPr lang="el-GR" sz="2200" dirty="0" smtClean="0">
                <a:latin typeface="Times New Roman" pitchFamily="18" charset="0"/>
                <a:cs typeface="Times New Roman" pitchFamily="18" charset="0"/>
              </a:rPr>
              <a:t>).</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17</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77037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18</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2428860" y="1714488"/>
            <a:ext cx="4572032" cy="5715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Πολλά Κινούμενα Αντικείμενα</a:t>
            </a:r>
            <a:endParaRPr lang="en-US" dirty="0">
              <a:solidFill>
                <a:schemeClr val="tx1"/>
              </a:solidFill>
            </a:endParaRPr>
          </a:p>
        </p:txBody>
      </p:sp>
      <p:sp>
        <p:nvSpPr>
          <p:cNvPr id="9" name="TextBox 8"/>
          <p:cNvSpPr txBox="1"/>
          <p:nvPr/>
        </p:nvSpPr>
        <p:spPr>
          <a:xfrm>
            <a:off x="642910" y="2357430"/>
            <a:ext cx="8001056" cy="2031325"/>
          </a:xfrm>
          <a:prstGeom prst="rect">
            <a:avLst/>
          </a:prstGeom>
          <a:noFill/>
        </p:spPr>
        <p:txBody>
          <a:bodyPr wrap="square" rtlCol="0">
            <a:spAutoFit/>
          </a:bodyPr>
          <a:lstStyle/>
          <a:p>
            <a:pPr indent="447675">
              <a:buFont typeface="Arial" pitchFamily="34" charset="0"/>
              <a:buChar char="•"/>
            </a:pPr>
            <a:r>
              <a:rPr lang="el-GR" dirty="0" smtClean="0">
                <a:latin typeface="Times New Roman" pitchFamily="18" charset="0"/>
                <a:cs typeface="Times New Roman" pitchFamily="18" charset="0"/>
              </a:rPr>
              <a:t>Στο βασικό πρόβλημα θεωρούμε ότι: (</a:t>
            </a:r>
            <a:r>
              <a:rPr lang="el-GR" b="1" dirty="0" smtClean="0">
                <a:latin typeface="Times New Roman" pitchFamily="18" charset="0"/>
                <a:cs typeface="Times New Roman" pitchFamily="18" charset="0"/>
              </a:rPr>
              <a:t>α</a:t>
            </a:r>
            <a:r>
              <a:rPr lang="el-GR" dirty="0" smtClean="0">
                <a:latin typeface="Times New Roman" pitchFamily="18" charset="0"/>
                <a:cs typeface="Times New Roman" pitchFamily="18" charset="0"/>
              </a:rPr>
              <a:t>) η θέση των εμποδίων είναι γνωστή, (</a:t>
            </a:r>
            <a:r>
              <a:rPr lang="el-GR" b="1" dirty="0" smtClean="0">
                <a:latin typeface="Times New Roman" pitchFamily="18" charset="0"/>
                <a:cs typeface="Times New Roman" pitchFamily="18" charset="0"/>
              </a:rPr>
              <a:t>β</a:t>
            </a:r>
            <a:r>
              <a:rPr lang="el-GR" dirty="0" smtClean="0">
                <a:latin typeface="Times New Roman" pitchFamily="18" charset="0"/>
                <a:cs typeface="Times New Roman" pitchFamily="18" charset="0"/>
              </a:rPr>
              <a:t>) υπάρχει ένα ρομπότ και (</a:t>
            </a:r>
            <a:r>
              <a:rPr lang="el-GR" b="1" dirty="0" smtClean="0">
                <a:latin typeface="Times New Roman" pitchFamily="18" charset="0"/>
                <a:cs typeface="Times New Roman" pitchFamily="18" charset="0"/>
              </a:rPr>
              <a:t>γ</a:t>
            </a:r>
            <a:r>
              <a:rPr lang="el-GR" dirty="0" smtClean="0">
                <a:latin typeface="Times New Roman" pitchFamily="18" charset="0"/>
                <a:cs typeface="Times New Roman" pitchFamily="18" charset="0"/>
              </a:rPr>
              <a:t>) αυτό το ρομπότ είναι ένα ενιαίο άκαμπτο αντικείμενο. </a:t>
            </a:r>
          </a:p>
          <a:p>
            <a:pPr indent="447675">
              <a:buFont typeface="Arial" pitchFamily="34" charset="0"/>
              <a:buChar char="•"/>
            </a:pPr>
            <a:r>
              <a:rPr lang="el-GR" dirty="0" smtClean="0">
                <a:latin typeface="Times New Roman" pitchFamily="18" charset="0"/>
                <a:cs typeface="Times New Roman" pitchFamily="18" charset="0"/>
              </a:rPr>
              <a:t>Κάτω από τον τίτλο «</a:t>
            </a:r>
            <a:r>
              <a:rPr lang="el-GR" i="1" dirty="0" smtClean="0">
                <a:latin typeface="Times New Roman" pitchFamily="18" charset="0"/>
                <a:cs typeface="Times New Roman" pitchFamily="18" charset="0"/>
              </a:rPr>
              <a:t>Πολλά Κινούμενα Αντικείμενα</a:t>
            </a:r>
            <a:r>
              <a:rPr lang="el-GR" dirty="0" smtClean="0">
                <a:latin typeface="Times New Roman" pitchFamily="18" charset="0"/>
                <a:cs typeface="Times New Roman" pitchFamily="18" charset="0"/>
              </a:rPr>
              <a:t>», εξετάζουμε μια σειρά επεκτάσεων του βασικού προβλήματος που αναιρούν τις παραπάνω υποθέσεις. </a:t>
            </a:r>
          </a:p>
          <a:p>
            <a:pPr indent="447675">
              <a:buClr>
                <a:schemeClr val="accent1"/>
              </a:buClr>
              <a:buFont typeface="+mj-lt"/>
              <a:buAutoNum type="arabicPeriod"/>
            </a:pPr>
            <a:r>
              <a:rPr lang="el-GR" dirty="0" smtClean="0">
                <a:latin typeface="Times New Roman" pitchFamily="18" charset="0"/>
                <a:cs typeface="Times New Roman" pitchFamily="18" charset="0"/>
              </a:rPr>
              <a:t>Μια προέκταση του βασικού προβλήματος είναι να συμπεριληφθούν κινούμενα εμπόδια στο χώρο εργασίας του ρομπότ.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6323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455758"/>
            <a:ext cx="8183880" cy="2116250"/>
          </a:xfrm>
        </p:spPr>
        <p:txBody>
          <a:bodyPr/>
          <a:lstStyle/>
          <a:p>
            <a:pPr marL="0" indent="447675">
              <a:buFont typeface="+mj-lt"/>
              <a:buAutoNum type="arabicPeriod" startAt="2"/>
            </a:pPr>
            <a:r>
              <a:rPr lang="el-GR" sz="1800" dirty="0" smtClean="0">
                <a:latin typeface="Times New Roman" pitchFamily="18" charset="0"/>
                <a:cs typeface="Times New Roman" pitchFamily="18" charset="0"/>
              </a:rPr>
              <a:t>Μια άλλη παραλλαγή του βασικού προβλήματος είναι μια ομάδα ρομπότ να εργάζεται στον ίδιο χώρο εργασίας. </a:t>
            </a:r>
          </a:p>
          <a:p>
            <a:pPr marL="0" indent="447675">
              <a:buFont typeface="+mj-lt"/>
              <a:buAutoNum type="arabicPeriod" startAt="2"/>
            </a:pPr>
            <a:r>
              <a:rPr lang="el-GR" sz="1800" dirty="0" smtClean="0">
                <a:latin typeface="Times New Roman" pitchFamily="18" charset="0"/>
                <a:cs typeface="Times New Roman" pitchFamily="18" charset="0"/>
              </a:rPr>
              <a:t>Τέλος, μια τρίτη παραλλαγή είναι να θεωρήσουμε ότι τι ρομπότ είναι αρθρωτό δηλαδή αποτελείται από ένα πεπερασμένο σύνολο άκαμπτων αντικειμένων (σύνδεσμοι) τα οποία ενώνονται με αρθρώσεις.</a:t>
            </a:r>
            <a:endParaRPr lang="en-US" sz="1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19</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2428860" y="1714488"/>
            <a:ext cx="4572032" cy="5715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Πολλά Κινούμενα Αντικείμενα</a:t>
            </a:r>
            <a:endParaRPr lang="en-US" dirty="0">
              <a:solidFill>
                <a:schemeClr val="tx1"/>
              </a:solidFill>
            </a:endParaRPr>
          </a:p>
        </p:txBody>
      </p:sp>
    </p:spTree>
    <p:extLst>
      <p:ext uri="{BB962C8B-B14F-4D97-AF65-F5344CB8AC3E}">
        <p14:creationId xmlns:p14="http://schemas.microsoft.com/office/powerpoint/2010/main" val="260133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a:bodyPr>
          <a:lstStyle/>
          <a:p>
            <a:r>
              <a:rPr lang="el-GR" sz="2200" dirty="0" smtClean="0">
                <a:latin typeface="Times New Roman" pitchFamily="18" charset="0"/>
                <a:cs typeface="Times New Roman" pitchFamily="18" charset="0"/>
              </a:rPr>
              <a:t>Στην περίπτωση που ο χώρος εργασίας του ρομπότ </a:t>
            </a:r>
            <a:r>
              <a:rPr lang="el-GR" sz="2200" b="1" dirty="0" smtClean="0">
                <a:latin typeface="Times New Roman" pitchFamily="18" charset="0"/>
                <a:cs typeface="Times New Roman" pitchFamily="18" charset="0"/>
              </a:rPr>
              <a:t>περιέχει κινούμενα και ακίνητα εμπόδια</a:t>
            </a:r>
            <a:r>
              <a:rPr lang="el-GR" sz="2200" dirty="0" smtClean="0">
                <a:latin typeface="Times New Roman" pitchFamily="18" charset="0"/>
                <a:cs typeface="Times New Roman" pitchFamily="18" charset="0"/>
              </a:rPr>
              <a:t>, το πρόβλημα σχεδιασμού κίνησης δεν μπορεί να λυθεί με το να κατασκευάσουμε μια γεωμετρική διαδρομή.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Πρέπει να κατασκευαστεί μια συνεχής συνάρτηση ως προς το χρόνο η οποία θα μας δείχνει τη διαμόρφωση (θέση και προσανατολισμό) του ρομπότ κάθε χρονική στιγμή.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Αυτό μπορεί να πραγματοποιηθεί εισάγοντας στο χώρο διαμορφώσεων του ρομπότ μια νέα διάσταση που θα αναπαριστά το χρόνο.</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20</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73320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6792"/>
            <a:ext cx="8183880" cy="1512168"/>
          </a:xfrm>
        </p:spPr>
        <p:txBody>
          <a:bodyPr>
            <a:normAutofit lnSpcReduction="10000"/>
          </a:bodyPr>
          <a:lstStyle/>
          <a:p>
            <a:r>
              <a:rPr lang="el-GR" sz="2200" dirty="0" smtClean="0">
                <a:latin typeface="Times New Roman" pitchFamily="18" charset="0"/>
                <a:cs typeface="Times New Roman" pitchFamily="18" charset="0"/>
              </a:rPr>
              <a:t>Ο νέος χώρος ονομάζεται </a:t>
            </a:r>
            <a:r>
              <a:rPr lang="en-US" sz="2200" i="1" dirty="0" smtClean="0">
                <a:latin typeface="Times New Roman" pitchFamily="18" charset="0"/>
                <a:cs typeface="Times New Roman" pitchFamily="18" charset="0"/>
              </a:rPr>
              <a:t>Configuration</a:t>
            </a:r>
            <a:r>
              <a:rPr lang="el-GR" sz="2200" i="1"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Time Space.</a:t>
            </a:r>
          </a:p>
          <a:p>
            <a:r>
              <a:rPr lang="el-GR" sz="2200" dirty="0" smtClean="0">
                <a:latin typeface="Times New Roman" pitchFamily="18" charset="0"/>
                <a:cs typeface="Times New Roman" pitchFamily="18" charset="0"/>
              </a:rPr>
              <a:t>Τα εμπόδια  (κινούμενα και ακίνητα) απεικονίζονται στο </a:t>
            </a:r>
            <a:r>
              <a:rPr lang="en-US" sz="2200" i="1" dirty="0" smtClean="0">
                <a:latin typeface="Times New Roman" pitchFamily="18" charset="0"/>
                <a:cs typeface="Times New Roman" pitchFamily="18" charset="0"/>
              </a:rPr>
              <a:t>CT</a:t>
            </a:r>
            <a:r>
              <a:rPr lang="el-GR" sz="2200" dirty="0" smtClean="0">
                <a:latin typeface="Times New Roman" pitchFamily="18" charset="0"/>
                <a:cs typeface="Times New Roman" pitchFamily="18" charset="0"/>
              </a:rPr>
              <a:t> ως ακίνητες απαγορευμένες περιοχές οι οποίες καλούνται</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CT-obstacles.</a:t>
            </a:r>
            <a:endParaRPr lang="el-GR" sz="2200" i="1"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21</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pic>
        <p:nvPicPr>
          <p:cNvPr id="1026" name="Picture 2" descr="CT_02"/>
          <p:cNvPicPr>
            <a:picLocks noChangeAspect="1" noChangeArrowheads="1"/>
          </p:cNvPicPr>
          <p:nvPr/>
        </p:nvPicPr>
        <p:blipFill>
          <a:blip r:embed="rId2" cstate="print"/>
          <a:srcRect/>
          <a:stretch>
            <a:fillRect/>
          </a:stretch>
        </p:blipFill>
        <p:spPr bwMode="auto">
          <a:xfrm>
            <a:off x="539552" y="3049910"/>
            <a:ext cx="3254375" cy="2095500"/>
          </a:xfrm>
          <a:prstGeom prst="rect">
            <a:avLst/>
          </a:prstGeom>
          <a:noFill/>
          <a:ln w="9525">
            <a:noFill/>
            <a:miter lim="800000"/>
            <a:headEnd/>
            <a:tailEnd/>
          </a:ln>
        </p:spPr>
      </p:pic>
      <p:pic>
        <p:nvPicPr>
          <p:cNvPr id="1027" name="Picture 3" descr="CT_01"/>
          <p:cNvPicPr>
            <a:picLocks noChangeAspect="1" noChangeArrowheads="1"/>
          </p:cNvPicPr>
          <p:nvPr/>
        </p:nvPicPr>
        <p:blipFill>
          <a:blip r:embed="rId3" cstate="print"/>
          <a:srcRect/>
          <a:stretch>
            <a:fillRect/>
          </a:stretch>
        </p:blipFill>
        <p:spPr bwMode="auto">
          <a:xfrm>
            <a:off x="4139952" y="3056384"/>
            <a:ext cx="3759200" cy="1917700"/>
          </a:xfrm>
          <a:prstGeom prst="rect">
            <a:avLst/>
          </a:prstGeom>
          <a:noFill/>
          <a:ln w="9525">
            <a:noFill/>
            <a:miter lim="800000"/>
            <a:headEnd/>
            <a:tailEnd/>
          </a:ln>
        </p:spPr>
      </p:pic>
      <p:sp>
        <p:nvSpPr>
          <p:cNvPr id="10" name="Rectangle 9"/>
          <p:cNvSpPr/>
          <p:nvPr/>
        </p:nvSpPr>
        <p:spPr>
          <a:xfrm>
            <a:off x="539552" y="5085184"/>
            <a:ext cx="3528392" cy="954107"/>
          </a:xfrm>
          <a:prstGeom prst="rect">
            <a:avLst/>
          </a:prstGeom>
        </p:spPr>
        <p:txBody>
          <a:bodyPr wrap="square">
            <a:spAutoFit/>
          </a:bodyPr>
          <a:lstStyle/>
          <a:p>
            <a:r>
              <a:rPr lang="el-GR" sz="1400" dirty="0" smtClean="0"/>
              <a:t>Ένα κινούμενο αντικείμενο το οποίο εκτελεί ευθύγραμμη ομαλή κίνηση (παράλληλη σον άξονα </a:t>
            </a:r>
            <a:r>
              <a:rPr lang="en-US" sz="1400" i="1" dirty="0" smtClean="0"/>
              <a:t>x</a:t>
            </a:r>
            <a:r>
              <a:rPr lang="el-GR" sz="1400" dirty="0" smtClean="0"/>
              <a:t>) σε 2Δ περιβάλλον.</a:t>
            </a:r>
            <a:endParaRPr lang="el-GR" sz="1400" dirty="0"/>
          </a:p>
        </p:txBody>
      </p:sp>
      <p:sp>
        <p:nvSpPr>
          <p:cNvPr id="11" name="Rectangle 10"/>
          <p:cNvSpPr/>
          <p:nvPr/>
        </p:nvSpPr>
        <p:spPr>
          <a:xfrm>
            <a:off x="4283968" y="5013176"/>
            <a:ext cx="4302224" cy="584775"/>
          </a:xfrm>
          <a:prstGeom prst="rect">
            <a:avLst/>
          </a:prstGeom>
        </p:spPr>
        <p:txBody>
          <a:bodyPr wrap="square">
            <a:spAutoFit/>
          </a:bodyPr>
          <a:lstStyle/>
          <a:p>
            <a:r>
              <a:rPr lang="el-GR" sz="1600" dirty="0" smtClean="0"/>
              <a:t>Το αντίστοιχο </a:t>
            </a:r>
            <a:r>
              <a:rPr lang="en-US" sz="1600" dirty="0" smtClean="0"/>
              <a:t>CT-Space </a:t>
            </a:r>
            <a:r>
              <a:rPr lang="el-GR" sz="1600" dirty="0" smtClean="0"/>
              <a:t>το οποίο είναι 3Δ και το αντίστοιχο </a:t>
            </a:r>
            <a:r>
              <a:rPr lang="en-US" sz="1600" dirty="0" smtClean="0"/>
              <a:t>CT-obstacle</a:t>
            </a:r>
            <a:endParaRPr lang="el-GR" sz="1600" dirty="0" smtClean="0"/>
          </a:p>
        </p:txBody>
      </p:sp>
    </p:spTree>
    <p:extLst>
      <p:ext uri="{BB962C8B-B14F-4D97-AF65-F5344CB8AC3E}">
        <p14:creationId xmlns:p14="http://schemas.microsoft.com/office/powerpoint/2010/main" val="221422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905344"/>
            <a:ext cx="8183880" cy="4187952"/>
          </a:xfrm>
        </p:spPr>
        <p:txBody>
          <a:bodyPr>
            <a:normAutofit/>
          </a:bodyPr>
          <a:lstStyle/>
          <a:p>
            <a:r>
              <a:rPr lang="el-GR" sz="2200" dirty="0" smtClean="0">
                <a:latin typeface="Times New Roman" pitchFamily="18" charset="0"/>
                <a:cs typeface="Times New Roman" pitchFamily="18" charset="0"/>
              </a:rPr>
              <a:t>Με τον τρόπο αυτό, το πρόβλημα σχεδιασμού κίνησης επικεντρώνεται στη εύρεση μιας διαδρομής στο  η οποία ενώνει την αρχική (</a:t>
            </a:r>
            <a:r>
              <a:rPr lang="el-GR" sz="2200" b="1" dirty="0" smtClean="0">
                <a:latin typeface="Times New Roman" pitchFamily="18" charset="0"/>
                <a:cs typeface="Times New Roman" pitchFamily="18" charset="0"/>
              </a:rPr>
              <a:t>Α</a:t>
            </a:r>
            <a:r>
              <a:rPr lang="el-GR" sz="2200" dirty="0" smtClean="0">
                <a:latin typeface="Times New Roman" pitchFamily="18" charset="0"/>
                <a:cs typeface="Times New Roman" pitchFamily="18" charset="0"/>
              </a:rPr>
              <a:t>)</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και τελική (</a:t>
            </a:r>
            <a:r>
              <a:rPr lang="el-GR" sz="2200" b="1" dirty="0" smtClean="0">
                <a:latin typeface="Times New Roman" pitchFamily="18" charset="0"/>
                <a:cs typeface="Times New Roman" pitchFamily="18" charset="0"/>
              </a:rPr>
              <a:t>Τ</a:t>
            </a:r>
            <a:r>
              <a:rPr lang="el-GR" sz="2200" dirty="0" smtClean="0">
                <a:latin typeface="Times New Roman" pitchFamily="18" charset="0"/>
                <a:cs typeface="Times New Roman" pitchFamily="18" charset="0"/>
              </a:rPr>
              <a:t>) διαμόρφωση του ρομπότ και αποφεύγει τα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Δεδομένου ότι ο χρόνος είναι μη αντιστρέψιμος, δηλ. δεν μπορούμε να πάμε πίσω στο χρόνο, η  διαδρομή πρέπει να είναι αύξουσα ως προς το χρόνο.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Οι βασικές μέθοδοι σχεδιασμού κίνησης πρέπει να τροποποιηθούν προκειμένου να λάβουν υπόψη τη διάσταση του χρόνου. </a:t>
            </a: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22</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50498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fontScale="92500" lnSpcReduction="20000"/>
          </a:bodyPr>
          <a:lstStyle/>
          <a:p>
            <a:r>
              <a:rPr lang="el-GR" sz="2200" dirty="0" smtClean="0">
                <a:latin typeface="Times New Roman" pitchFamily="18" charset="0"/>
                <a:cs typeface="Times New Roman" pitchFamily="18" charset="0"/>
              </a:rPr>
              <a:t>Ο σχεδιασμός κίνησης για μια ομάδα ρομπότ διαφέρει από τον σχεδιασμό κίνησης ρομπότ που κινείται σε χώρο που περιέχει κινούμενα εμπόδια στο ότι οι κινήσεις των ρομπότ πρέπει να ορισθούν ενώ η κίνηση των εμποδίων είναι τυχαία.  </a:t>
            </a:r>
          </a:p>
          <a:p>
            <a:r>
              <a:rPr lang="el-GR" sz="2200" b="1" dirty="0" smtClean="0">
                <a:latin typeface="Times New Roman" pitchFamily="18" charset="0"/>
                <a:cs typeface="Times New Roman" pitchFamily="18" charset="0"/>
              </a:rPr>
              <a:t>Ένας τρόπος </a:t>
            </a:r>
            <a:r>
              <a:rPr lang="el-GR" sz="2200" dirty="0" smtClean="0">
                <a:latin typeface="Times New Roman" pitchFamily="18" charset="0"/>
                <a:cs typeface="Times New Roman" pitchFamily="18" charset="0"/>
              </a:rPr>
              <a:t>αντιμετώπισης του προβλήματος είναι η </a:t>
            </a:r>
            <a:r>
              <a:rPr lang="en-US" sz="2200" dirty="0" smtClean="0">
                <a:latin typeface="Times New Roman" pitchFamily="18" charset="0"/>
                <a:cs typeface="Times New Roman" pitchFamily="18" charset="0"/>
              </a:rPr>
              <a:t>Centralized approach</a:t>
            </a:r>
            <a:r>
              <a:rPr lang="el-GR" sz="2200" dirty="0" smtClean="0">
                <a:latin typeface="Times New Roman" pitchFamily="18" charset="0"/>
                <a:cs typeface="Times New Roman" pitchFamily="18" charset="0"/>
              </a:rPr>
              <a:t> κατά την οποία μία ομάδα ρομπότ  που εργάζεται στον ίδιο χώρο θεωρείται ένα πολύ-σώμα.</a:t>
            </a:r>
          </a:p>
          <a:p>
            <a:r>
              <a:rPr lang="el-GR" sz="2400" dirty="0" smtClean="0">
                <a:latin typeface="Times New Roman" pitchFamily="18" charset="0"/>
                <a:cs typeface="Times New Roman" pitchFamily="18" charset="0"/>
              </a:rPr>
              <a:t>Μια άλλη προσέγγιση για το σχεδιασμό κίνησης μιας ομάδας ρομπότ είναι η </a:t>
            </a:r>
            <a:r>
              <a:rPr lang="en-US" sz="2400" i="1" dirty="0" smtClean="0">
                <a:latin typeface="Times New Roman" pitchFamily="18" charset="0"/>
                <a:cs typeface="Times New Roman" pitchFamily="18" charset="0"/>
              </a:rPr>
              <a:t>Decoupled </a:t>
            </a:r>
            <a:r>
              <a:rPr lang="en-US" sz="2400" dirty="0" smtClean="0">
                <a:latin typeface="Times New Roman" pitchFamily="18" charset="0"/>
                <a:cs typeface="Times New Roman" pitchFamily="18" charset="0"/>
              </a:rPr>
              <a:t>approach</a:t>
            </a:r>
            <a:r>
              <a:rPr lang="el-GR"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t>
            </a:r>
            <a:endParaRPr lang="el-GR" sz="2400" i="1"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Κατά την </a:t>
            </a:r>
            <a:r>
              <a:rPr lang="en-US" sz="2000" i="1" dirty="0" smtClean="0">
                <a:latin typeface="Times New Roman" pitchFamily="18" charset="0"/>
                <a:cs typeface="Times New Roman" pitchFamily="18" charset="0"/>
              </a:rPr>
              <a:t>Decoupled </a:t>
            </a:r>
            <a:r>
              <a:rPr lang="en-US" sz="2000" dirty="0" smtClean="0">
                <a:latin typeface="Times New Roman" pitchFamily="18" charset="0"/>
                <a:cs typeface="Times New Roman" pitchFamily="18" charset="0"/>
              </a:rPr>
              <a:t>approach</a:t>
            </a:r>
            <a:r>
              <a:rPr lang="el-GR" sz="2000" dirty="0" smtClean="0">
                <a:latin typeface="Times New Roman" pitchFamily="18" charset="0"/>
                <a:cs typeface="Times New Roman" pitchFamily="18" charset="0"/>
              </a:rPr>
              <a:t>, αρχικά σχεδιάζεται μια διαδρομή για κάθε ρομπότ ξεχωριστά λαμβάνοντας υπόψη τα εμπόδια. Στη συνέχεια μεταβάλλεται η ταχύτητα των ρομπότ έτσι ώστε να αποφευχθούν οι συγκρούσεις μεταξύ τους. Ακολουθώντας αυτή τη διαδικασία το πλήθος των πράξεων μειώνεται αρκετά αλλά εις βάρος της πληρότητας (</a:t>
            </a:r>
            <a:r>
              <a:rPr lang="en-US" sz="2000" dirty="0" smtClean="0">
                <a:latin typeface="Times New Roman" pitchFamily="18" charset="0"/>
                <a:cs typeface="Times New Roman" pitchFamily="18" charset="0"/>
              </a:rPr>
              <a:t>completeness</a:t>
            </a:r>
            <a:r>
              <a:rPr lang="el-GR" sz="2000" dirty="0" smtClean="0">
                <a:latin typeface="Times New Roman" pitchFamily="18" charset="0"/>
                <a:cs typeface="Times New Roman" pitchFamily="18" charset="0"/>
              </a:rPr>
              <a:t>) του αλγορίθμου.</a:t>
            </a:r>
            <a:endParaRPr lang="el-GR" sz="1800" dirty="0" smtClean="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23</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22639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1656184"/>
          </a:xfrm>
        </p:spPr>
        <p:txBody>
          <a:bodyPr>
            <a:normAutofit/>
          </a:bodyPr>
          <a:lstStyle/>
          <a:p>
            <a:r>
              <a:rPr lang="el-GR" sz="2200" b="1" dirty="0" smtClean="0">
                <a:latin typeface="Times New Roman" pitchFamily="18" charset="0"/>
                <a:cs typeface="Times New Roman" pitchFamily="18" charset="0"/>
              </a:rPr>
              <a:t>Ένα αρθρωτό ρομπότ  </a:t>
            </a:r>
            <a:r>
              <a:rPr lang="el-GR" sz="2200" dirty="0" smtClean="0">
                <a:latin typeface="Times New Roman" pitchFamily="18" charset="0"/>
                <a:cs typeface="Times New Roman" pitchFamily="18" charset="0"/>
              </a:rPr>
              <a:t>αποτελείται από διάφορα κινούμενα αντικείμενα , τα οποία καλούνται σύνδεσμοι (</a:t>
            </a:r>
            <a:r>
              <a:rPr lang="en-US" sz="2200" dirty="0" smtClean="0">
                <a:latin typeface="Times New Roman" pitchFamily="18" charset="0"/>
                <a:cs typeface="Times New Roman" pitchFamily="18" charset="0"/>
              </a:rPr>
              <a:t>links</a:t>
            </a:r>
            <a:r>
              <a:rPr lang="el-GR" sz="2200" dirty="0" smtClean="0">
                <a:latin typeface="Times New Roman" pitchFamily="18" charset="0"/>
                <a:cs typeface="Times New Roman" pitchFamily="18" charset="0"/>
              </a:rPr>
              <a:t>). Οι σύνδεσμοι ενώνονται μεταξύ τους με αρθρώσεις (</a:t>
            </a:r>
            <a:r>
              <a:rPr lang="en-US" sz="2200" dirty="0" smtClean="0">
                <a:latin typeface="Times New Roman" pitchFamily="18" charset="0"/>
                <a:cs typeface="Times New Roman" pitchFamily="18" charset="0"/>
              </a:rPr>
              <a:t>joints</a:t>
            </a:r>
            <a:r>
              <a:rPr lang="el-GR" sz="2200" dirty="0" smtClean="0">
                <a:latin typeface="Times New Roman" pitchFamily="18" charset="0"/>
                <a:cs typeface="Times New Roman" pitchFamily="18" charset="0"/>
              </a:rPr>
              <a:t>). Κάθε άρθρωση περιορίζει τις σχετικές κινήσεις των δύο αντικειμένων που ενώνει.</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24</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2195736" y="3212976"/>
            <a:ext cx="4248472" cy="2588744"/>
          </a:xfrm>
          <a:prstGeom prst="rect">
            <a:avLst/>
          </a:prstGeom>
          <a:noFill/>
          <a:ln w="9525">
            <a:noFill/>
            <a:miter lim="800000"/>
            <a:headEnd/>
            <a:tailEnd/>
          </a:ln>
        </p:spPr>
      </p:pic>
    </p:spTree>
    <p:extLst>
      <p:ext uri="{BB962C8B-B14F-4D97-AF65-F5344CB8AC3E}">
        <p14:creationId xmlns:p14="http://schemas.microsoft.com/office/powerpoint/2010/main" val="366022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fontScale="70000" lnSpcReduction="20000"/>
          </a:bodyPr>
          <a:lstStyle/>
          <a:p>
            <a:r>
              <a:rPr lang="el-GR" dirty="0" smtClean="0">
                <a:latin typeface="Times New Roman" pitchFamily="18" charset="0"/>
                <a:cs typeface="Times New Roman" pitchFamily="18" charset="0"/>
              </a:rPr>
              <a:t>Ένα ρομπότ</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μπορεί να θεωρηθεί ότι αποτελείται από κινούμενα αντικείμενα.</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Οι περιορισμοί που επιβάλλονται από τις αρθρώσεις στις σχετικές κινήσεις των συνδέσμων  ορίζουν ένα υποσύνολο του σύνθετου χώρου διαμορφώσεων των συνδέσμων, που είναι ο πραγματικός χώρος διαμορφώσεων  του . </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Κάθε διαμόρφωση σε αυτό το υποσύνολο ορίζει μια μοναδική θέση και προσανατολισμό για κάθε ένα από τους συνδέσμους.</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Αρκετές από τις βασικές μεθόδους  σχεδιασμού κίνησης μπορούν να εφαρμοστούν για τον σχεδιασμό κίνησης του άκρου εργασίας αρθρωτών ρομπότ.</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Ένα πρακτικό πρόβλημα που πρέπει να αντιμετωπιστεί είναι ότι η διάσταση του χώρου διαμορφώσεων του ρομπότ .</a:t>
            </a:r>
            <a:endParaRPr lang="el-GR" b="1" dirty="0" smtClean="0">
              <a:latin typeface="Times New Roman" pitchFamily="18" charset="0"/>
              <a:cs typeface="Times New Roman" pitchFamily="18" charset="0"/>
            </a:endParaRPr>
          </a:p>
          <a:p>
            <a:endParaRPr lang="el-GR"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25</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30181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26</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3074502" y="1691516"/>
            <a:ext cx="3297698"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l-GR" b="1" dirty="0" smtClean="0"/>
              <a:t>Κινηματικοί Περιορισμοί</a:t>
            </a:r>
            <a:endParaRPr lang="el-GR" dirty="0"/>
          </a:p>
        </p:txBody>
      </p:sp>
      <p:sp>
        <p:nvSpPr>
          <p:cNvPr id="9" name="Rectangle 8"/>
          <p:cNvSpPr/>
          <p:nvPr/>
        </p:nvSpPr>
        <p:spPr>
          <a:xfrm>
            <a:off x="827584" y="2178730"/>
            <a:ext cx="7632848" cy="2308324"/>
          </a:xfrm>
          <a:prstGeom prst="rect">
            <a:avLst/>
          </a:prstGeom>
        </p:spPr>
        <p:txBody>
          <a:bodyPr wrap="square">
            <a:spAutoFit/>
          </a:bodyPr>
          <a:lstStyle/>
          <a:p>
            <a:pPr>
              <a:buFont typeface="Arial" pitchFamily="34" charset="0"/>
              <a:buChar char="•"/>
            </a:pPr>
            <a:r>
              <a:rPr lang="el-GR" dirty="0" smtClean="0">
                <a:latin typeface="Times New Roman" pitchFamily="18" charset="0"/>
                <a:cs typeface="Times New Roman" pitchFamily="18" charset="0"/>
              </a:rPr>
              <a:t>Στο βασικό πρόβλημα σχεδιασμού κίνησης υποθέσαμε ότι το η κίνηση του ρομπότ περιορίζεται μόνο από τα εμπόδια  που υπάρχουν στο χώρο εργασίας του (</a:t>
            </a:r>
            <a:r>
              <a:rPr lang="en-US" dirty="0" smtClean="0">
                <a:latin typeface="Times New Roman" pitchFamily="18" charset="0"/>
                <a:cs typeface="Times New Roman" pitchFamily="18" charset="0"/>
              </a:rPr>
              <a:t>free</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flying object</a:t>
            </a:r>
            <a:r>
              <a:rPr lang="el-G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Σε μερικά προβλήματα μπορεί να θελήσουμε να βάλουμε πρόσθετους κινηματικούς περιορισμούς στην κίνηση του ρομπότ.</a:t>
            </a:r>
            <a:endParaRPr lang="en-US"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 Υπάρχουν δύο τύποι κινηματικών περιορισμών: </a:t>
            </a:r>
            <a:endParaRPr lang="en-US" dirty="0" smtClean="0">
              <a:latin typeface="Times New Roman" pitchFamily="18" charset="0"/>
              <a:cs typeface="Times New Roman" pitchFamily="18" charset="0"/>
            </a:endParaRPr>
          </a:p>
          <a:p>
            <a:pPr lvl="1">
              <a:buFont typeface="Arial" pitchFamily="34" charset="0"/>
              <a:buChar char="•"/>
            </a:pPr>
            <a:r>
              <a:rPr lang="el-GR" dirty="0" smtClean="0">
                <a:latin typeface="Times New Roman" pitchFamily="18" charset="0"/>
                <a:cs typeface="Times New Roman" pitchFamily="18" charset="0"/>
              </a:rPr>
              <a:t>οι </a:t>
            </a:r>
            <a:r>
              <a:rPr lang="el-GR" dirty="0" err="1" smtClean="0">
                <a:latin typeface="Times New Roman" pitchFamily="18" charset="0"/>
                <a:cs typeface="Times New Roman" pitchFamily="18" charset="0"/>
              </a:rPr>
              <a:t>ολονομικοί</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holonomic</a:t>
            </a:r>
            <a:r>
              <a:rPr lang="el-GR" dirty="0" smtClean="0">
                <a:latin typeface="Times New Roman" pitchFamily="18" charset="0"/>
                <a:cs typeface="Times New Roman" pitchFamily="18" charset="0"/>
              </a:rPr>
              <a:t>) περιορισμοί </a:t>
            </a:r>
            <a:endParaRPr lang="en-US" dirty="0" smtClean="0">
              <a:latin typeface="Times New Roman" pitchFamily="18" charset="0"/>
              <a:cs typeface="Times New Roman" pitchFamily="18" charset="0"/>
            </a:endParaRPr>
          </a:p>
          <a:p>
            <a:pPr lvl="1">
              <a:buFont typeface="Arial" pitchFamily="34" charset="0"/>
              <a:buChar char="•"/>
            </a:pPr>
            <a:r>
              <a:rPr lang="el-GR" dirty="0" smtClean="0">
                <a:latin typeface="Times New Roman" pitchFamily="18" charset="0"/>
                <a:cs typeface="Times New Roman" pitchFamily="18" charset="0"/>
              </a:rPr>
              <a:t>οι μη-</a:t>
            </a:r>
            <a:r>
              <a:rPr lang="el-GR" dirty="0" err="1" smtClean="0">
                <a:latin typeface="Times New Roman" pitchFamily="18" charset="0"/>
                <a:cs typeface="Times New Roman" pitchFamily="18" charset="0"/>
              </a:rPr>
              <a:t>ολονομικοί </a:t>
            </a:r>
            <a:r>
              <a:rPr lang="el-GR"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nonholonomic</a:t>
            </a:r>
            <a:r>
              <a:rPr lang="el-GR" dirty="0" smtClean="0">
                <a:latin typeface="Times New Roman" pitchFamily="18" charset="0"/>
                <a:cs typeface="Times New Roman" pitchFamily="18" charset="0"/>
              </a:rPr>
              <a:t>) περιορισμοί </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1658288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060848"/>
            <a:ext cx="8183880" cy="2592288"/>
          </a:xfrm>
        </p:spPr>
        <p:txBody>
          <a:bodyPr>
            <a:normAutofit/>
          </a:bodyPr>
          <a:lstStyle/>
          <a:p>
            <a:r>
              <a:rPr lang="el-GR" sz="2200" dirty="0" smtClean="0">
                <a:latin typeface="Times New Roman" pitchFamily="18" charset="0"/>
                <a:cs typeface="Times New Roman" pitchFamily="18" charset="0"/>
              </a:rPr>
              <a:t>Ένας μη-</a:t>
            </a:r>
            <a:r>
              <a:rPr lang="el-GR" sz="2200" dirty="0" err="1" smtClean="0">
                <a:latin typeface="Times New Roman" pitchFamily="18" charset="0"/>
                <a:cs typeface="Times New Roman" pitchFamily="18" charset="0"/>
              </a:rPr>
              <a:t>ολονομικός </a:t>
            </a:r>
            <a:r>
              <a:rPr lang="el-GR" sz="2200" dirty="0" smtClean="0">
                <a:latin typeface="Times New Roman" pitchFamily="18" charset="0"/>
                <a:cs typeface="Times New Roman" pitchFamily="18" charset="0"/>
              </a:rPr>
              <a:t>περιορισμός είναι μια μη ολοκληρώσιμη εξίσωση η οποία εμπεριέχει τις παραμέτρους διαμόρφωσης του ρομπότ και τις παραγώγους τους.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Ένας τέτοιος περιορισμός δεν μειώνει τη διάσταση του χώρου διαμορφώσεων του ρομπότ, αλλά μειώνει τη διάσταση του χώρου των κατευθύνσεων της ταχύτητας του ρομπότ, σε οποιαδήποτε δοσμένη διαμόρφωση.</a:t>
            </a:r>
          </a:p>
          <a:p>
            <a:endParaRPr lang="el-GR"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27</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3074502" y="1691516"/>
            <a:ext cx="3297698"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l-GR" b="1" dirty="0" smtClean="0"/>
              <a:t>Κινηματικοί Περιορισμοί</a:t>
            </a:r>
            <a:endParaRPr lang="el-GR" dirty="0"/>
          </a:p>
        </p:txBody>
      </p:sp>
    </p:spTree>
    <p:extLst>
      <p:ext uri="{BB962C8B-B14F-4D97-AF65-F5344CB8AC3E}">
        <p14:creationId xmlns:p14="http://schemas.microsoft.com/office/powerpoint/2010/main" val="393286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357298"/>
            <a:ext cx="7772400" cy="1828800"/>
          </a:xfrm>
        </p:spPr>
        <p:txBody>
          <a:bodyPr>
            <a:normAutofit/>
          </a:bodyPr>
          <a:lstStyle/>
          <a:p>
            <a:pPr algn="ctr"/>
            <a:r>
              <a:rPr lang="el-GR" sz="4400" dirty="0"/>
              <a:t>Μέθοδοι Σχεδιασμού Κίνησης</a:t>
            </a:r>
            <a:r>
              <a:rPr lang="en-US" sz="4400" dirty="0"/>
              <a:t> &amp; </a:t>
            </a:r>
            <a:r>
              <a:rPr lang="el-GR" sz="4400" dirty="0"/>
              <a:t>Αυτόνομες Κινούμενες Μονάδες </a:t>
            </a:r>
            <a:endParaRPr lang="el-GR"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pPr algn="ctr"/>
            <a:r>
              <a:rPr lang="el-GR" dirty="0" smtClean="0"/>
              <a:t>Δρ. Ηλίας Κ. Ξυδιάς</a:t>
            </a:r>
            <a:endParaRPr lang="el-GR" dirty="0"/>
          </a:p>
        </p:txBody>
      </p:sp>
    </p:spTree>
    <p:extLst>
      <p:ext uri="{BB962C8B-B14F-4D97-AF65-F5344CB8AC3E}">
        <p14:creationId xmlns:p14="http://schemas.microsoft.com/office/powerpoint/2010/main" val="4138021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669940"/>
            <a:ext cx="8355360" cy="4187952"/>
          </a:xfrm>
        </p:spPr>
        <p:txBody>
          <a:bodyPr>
            <a:normAutofit lnSpcReduction="10000"/>
          </a:bodyPr>
          <a:lstStyle/>
          <a:p>
            <a:r>
              <a:rPr lang="el-GR" dirty="0" smtClean="0">
                <a:latin typeface="Times New Roman" pitchFamily="18" charset="0"/>
                <a:cs typeface="Times New Roman" pitchFamily="18" charset="0"/>
              </a:rPr>
              <a:t>Στο σημερινό μάθημα θα γίνει ανασκόπηση του προβλήματος </a:t>
            </a:r>
            <a:r>
              <a:rPr lang="el-GR" b="1" i="1" dirty="0" smtClean="0">
                <a:latin typeface="Times New Roman" pitchFamily="18" charset="0"/>
                <a:cs typeface="Times New Roman" pitchFamily="18" charset="0"/>
              </a:rPr>
              <a:t>Σ</a:t>
            </a:r>
            <a:r>
              <a:rPr lang="el-GR" i="1" dirty="0" smtClean="0">
                <a:latin typeface="Times New Roman" pitchFamily="18" charset="0"/>
                <a:cs typeface="Times New Roman" pitchFamily="18" charset="0"/>
              </a:rPr>
              <a:t>χεδιασμού </a:t>
            </a:r>
            <a:r>
              <a:rPr lang="el-GR" b="1" i="1" dirty="0" smtClean="0">
                <a:latin typeface="Times New Roman" pitchFamily="18" charset="0"/>
                <a:cs typeface="Times New Roman" pitchFamily="18" charset="0"/>
              </a:rPr>
              <a:t>Κ</a:t>
            </a:r>
            <a:r>
              <a:rPr lang="el-GR" i="1" dirty="0" smtClean="0">
                <a:latin typeface="Times New Roman" pitchFamily="18" charset="0"/>
                <a:cs typeface="Times New Roman" pitchFamily="18" charset="0"/>
              </a:rPr>
              <a:t>ίνησης </a:t>
            </a:r>
            <a:r>
              <a:rPr lang="el-GR" b="1" i="1" dirty="0" smtClean="0">
                <a:latin typeface="Times New Roman" pitchFamily="18" charset="0"/>
                <a:cs typeface="Times New Roman" pitchFamily="18" charset="0"/>
              </a:rPr>
              <a:t>Ρ</a:t>
            </a:r>
            <a:r>
              <a:rPr lang="el-GR" i="1" dirty="0" smtClean="0">
                <a:latin typeface="Times New Roman" pitchFamily="18" charset="0"/>
                <a:cs typeface="Times New Roman" pitchFamily="18" charset="0"/>
              </a:rPr>
              <a:t>ομπότ</a:t>
            </a:r>
            <a:r>
              <a:rPr lang="el-GR" dirty="0" smtClean="0">
                <a:latin typeface="Times New Roman" pitchFamily="18" charset="0"/>
                <a:cs typeface="Times New Roman" pitchFamily="18" charset="0"/>
              </a:rPr>
              <a:t>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 </a:t>
            </a:r>
          </a:p>
          <a:p>
            <a:pPr marL="804672" lvl="1" indent="-457200">
              <a:buFont typeface="+mj-lt"/>
              <a:buAutoNum type="alphaLcPeriod"/>
            </a:pPr>
            <a:r>
              <a:rPr lang="el-GR" dirty="0" smtClean="0">
                <a:latin typeface="Times New Roman" pitchFamily="18" charset="0"/>
                <a:cs typeface="Times New Roman" pitchFamily="18" charset="0"/>
              </a:rPr>
              <a:t>Αρχικά θα παρουσιαστεί το βασικό πρόβλημα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a:t>
            </a:r>
          </a:p>
          <a:p>
            <a:pPr marL="804672" lvl="1" indent="-457200">
              <a:buFont typeface="+mj-lt"/>
              <a:buAutoNum type="alphaLcPeriod"/>
            </a:pPr>
            <a:r>
              <a:rPr lang="el-GR" dirty="0" smtClean="0">
                <a:latin typeface="Times New Roman" pitchFamily="18" charset="0"/>
                <a:cs typeface="Times New Roman" pitchFamily="18" charset="0"/>
              </a:rPr>
              <a:t>Στη συνέχεια θα γίνει παρουσίαση του χώρου Διαμορφώσεων και της </a:t>
            </a:r>
            <a:r>
              <a:rPr lang="en-US" dirty="0" smtClean="0">
                <a:latin typeface="Times New Roman" pitchFamily="18" charset="0"/>
                <a:cs typeface="Times New Roman" pitchFamily="18" charset="0"/>
              </a:rPr>
              <a:t>Bump-Surface.</a:t>
            </a:r>
          </a:p>
          <a:p>
            <a:pPr marL="804672" lvl="1" indent="-457200">
              <a:buFont typeface="+mj-lt"/>
              <a:buAutoNum type="alphaLcPeriod"/>
            </a:pPr>
            <a:r>
              <a:rPr lang="en-US" dirty="0" smtClean="0">
                <a:latin typeface="Times New Roman" pitchFamily="18" charset="0"/>
                <a:cs typeface="Times New Roman" pitchFamily="18" charset="0"/>
              </a:rPr>
              <a:t>T</a:t>
            </a:r>
            <a:r>
              <a:rPr lang="el-GR" dirty="0" smtClean="0">
                <a:latin typeface="Times New Roman" pitchFamily="18" charset="0"/>
                <a:cs typeface="Times New Roman" pitchFamily="18" charset="0"/>
              </a:rPr>
              <a:t>έλος θα παρουσιαστούν επεκτάσεις του βασικού προβλήματος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29</a:t>
            </a:fld>
            <a:endParaRPr lang="el-GR"/>
          </a:p>
        </p:txBody>
      </p:sp>
      <p:sp>
        <p:nvSpPr>
          <p:cNvPr id="6"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Tree>
    <p:extLst>
      <p:ext uri="{BB962C8B-B14F-4D97-AF65-F5344CB8AC3E}">
        <p14:creationId xmlns:p14="http://schemas.microsoft.com/office/powerpoint/2010/main" val="14208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3" name="Content Placeholder 2"/>
          <p:cNvSpPr>
            <a:spLocks noGrp="1"/>
          </p:cNvSpPr>
          <p:nvPr>
            <p:ph idx="1"/>
          </p:nvPr>
        </p:nvSpPr>
        <p:spPr>
          <a:xfrm>
            <a:off x="428596" y="1812816"/>
            <a:ext cx="8183880" cy="4187952"/>
          </a:xfrm>
        </p:spPr>
        <p:txBody>
          <a:bodyPr>
            <a:normAutofit fontScale="77500" lnSpcReduction="20000"/>
          </a:bodyPr>
          <a:lstStyle/>
          <a:p>
            <a:pPr algn="just"/>
            <a:r>
              <a:rPr lang="el-GR" dirty="0" smtClean="0">
                <a:latin typeface="Times New Roman" pitchFamily="18" charset="0"/>
                <a:cs typeface="Times New Roman" pitchFamily="18" charset="0"/>
              </a:rPr>
              <a:t>Στόχος του ορισμού του βασικού προβλήματος σχεδιασμού κίνησης ρομπότ είναι η απλοποίηση του προβλήματος ΣΚ.</a:t>
            </a:r>
            <a:endParaRPr lang="en-US" dirty="0" smtClean="0">
              <a:latin typeface="Times New Roman" pitchFamily="18" charset="0"/>
              <a:cs typeface="Times New Roman" pitchFamily="18" charset="0"/>
            </a:endParaRPr>
          </a:p>
          <a:p>
            <a:pPr algn="just">
              <a:buNone/>
            </a:pPr>
            <a:endParaRPr lang="el-GR" sz="1600" dirty="0" smtClean="0">
              <a:latin typeface="Times New Roman" pitchFamily="18" charset="0"/>
              <a:cs typeface="Times New Roman" pitchFamily="18" charset="0"/>
            </a:endParaRPr>
          </a:p>
          <a:p>
            <a:pPr algn="just"/>
            <a:r>
              <a:rPr lang="el-GR" i="1" dirty="0" smtClean="0">
                <a:latin typeface="Times New Roman" pitchFamily="18" charset="0"/>
                <a:cs typeface="Times New Roman" pitchFamily="18" charset="0"/>
              </a:rPr>
              <a:t>Υποθέσεις του βασικού προβλήματος</a:t>
            </a:r>
            <a:r>
              <a:rPr lang="el-GR" dirty="0" smtClean="0">
                <a:latin typeface="Times New Roman" pitchFamily="18" charset="0"/>
                <a:cs typeface="Times New Roman" pitchFamily="18" charset="0"/>
              </a:rPr>
              <a:t>: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Υποθέτουμε ότι το ρομπότ είναι το μόνο κινούμενο αντικείμενο στο χώρο εργασίας του και δεν λαμβάνουμε υπόψη τη </a:t>
            </a:r>
            <a:r>
              <a:rPr lang="el-GR" u="sng" dirty="0" smtClean="0">
                <a:latin typeface="Times New Roman" pitchFamily="18" charset="0"/>
                <a:cs typeface="Times New Roman" pitchFamily="18" charset="0"/>
              </a:rPr>
              <a:t>δυναμική συμπεριφορά </a:t>
            </a:r>
            <a:r>
              <a:rPr lang="el-GR" dirty="0" smtClean="0">
                <a:latin typeface="Times New Roman" pitchFamily="18" charset="0"/>
                <a:cs typeface="Times New Roman" pitchFamily="18" charset="0"/>
              </a:rPr>
              <a:t>του ρομπότ.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Επίσης, θεωρούμε ότι οι περιορισμοί στη κίνηση του ρομπότ οφείλονται μόνο στη διαδρομή που πρέπει  να ακολουθήσει και όχι στη μηχανική του συστήματος του ρομπότ π.χ. στην τριβή που αναπτύσσεται ανάμεσα σε δύο μηχανικά μέρη. </a:t>
            </a:r>
          </a:p>
          <a:p>
            <a:pPr algn="just"/>
            <a:endParaRPr lang="el-GR" dirty="0">
              <a:latin typeface="Times New Roman" pitchFamily="18" charset="0"/>
              <a:cs typeface="Times New Roman" pitchFamily="18" charset="0"/>
            </a:endParaRPr>
          </a:p>
        </p:txBody>
      </p:sp>
      <p:sp>
        <p:nvSpPr>
          <p:cNvPr id="5" name="Footer Placeholder 4"/>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4" name="Slide Number Placeholder 3"/>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30</a:t>
            </a:fld>
            <a:endParaRPr lang="el-GR"/>
          </a:p>
        </p:txBody>
      </p:sp>
      <p:sp>
        <p:nvSpPr>
          <p:cNvPr id="6" name="Title 1"/>
          <p:cNvSpPr txBox="1">
            <a:spLocks/>
          </p:cNvSpPr>
          <p:nvPr/>
        </p:nvSpPr>
        <p:spPr>
          <a:xfrm>
            <a:off x="4499992" y="1009438"/>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541357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643050"/>
            <a:ext cx="8183880" cy="4187952"/>
          </a:xfrm>
        </p:spPr>
        <p:txBody>
          <a:bodyPr/>
          <a:lstStyle/>
          <a:p>
            <a:pPr lvl="1" algn="just">
              <a:buClr>
                <a:srgbClr val="FF0000"/>
              </a:buClr>
              <a:buFont typeface="Courier New" pitchFamily="49" charset="0"/>
              <a:buChar char="o"/>
            </a:pPr>
            <a:r>
              <a:rPr lang="el-GR" dirty="0" smtClean="0">
                <a:latin typeface="Times New Roman" pitchFamily="18" charset="0"/>
                <a:cs typeface="Times New Roman" pitchFamily="18" charset="0"/>
              </a:rPr>
              <a:t>Αυτές οι υποθέσεις μετασχηματίζουν ουσιαστικά το «φυσικό» πρόβλημα σχεδιασμού κίνησης σε ένα αμιγώς γεωμετρικό πρόβλημα σχεδιασμού κίνησης. </a:t>
            </a:r>
            <a:endParaRPr lang="en-US" dirty="0" smtClean="0">
              <a:latin typeface="Times New Roman" pitchFamily="18" charset="0"/>
              <a:cs typeface="Times New Roman" pitchFamily="18" charset="0"/>
            </a:endParaRPr>
          </a:p>
          <a:p>
            <a:pPr lvl="1" algn="just">
              <a:buClr>
                <a:srgbClr val="FF0000"/>
              </a:buClr>
              <a:buFont typeface="Courier New" pitchFamily="49" charset="0"/>
              <a:buChar char="o"/>
            </a:pPr>
            <a:r>
              <a:rPr lang="el-GR" dirty="0" smtClean="0">
                <a:latin typeface="Times New Roman" pitchFamily="18" charset="0"/>
                <a:cs typeface="Times New Roman" pitchFamily="18" charset="0"/>
              </a:rPr>
              <a:t>Απλοποιούμε ακόμα περισσότερο το πρόβλημα θεωρώντας ότι το ρομπότ είναι ένα ενιαίο άκαμπτο αντικείμενο.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Η κίνηση του ρομπότ περιορίζεται μόνο από τα εμπόδια που μπορεί να υπάρχουν στο χώρο εργασίας του.</a:t>
            </a: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31</a:t>
            </a:fld>
            <a:endParaRPr lang="el-GR"/>
          </a:p>
        </p:txBody>
      </p:sp>
      <p:sp>
        <p:nvSpPr>
          <p:cNvPr id="7" name="Title 1"/>
          <p:cNvSpPr txBox="1">
            <a:spLocks/>
          </p:cNvSpPr>
          <p:nvPr/>
        </p:nvSpPr>
        <p:spPr>
          <a:xfrm>
            <a:off x="4572000" y="866562"/>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635418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669940"/>
            <a:ext cx="8183880" cy="4187952"/>
          </a:xfrm>
        </p:spPr>
        <p:txBody>
          <a:bodyPr>
            <a:normAutofit fontScale="92500"/>
          </a:bodyPr>
          <a:lstStyle/>
          <a:p>
            <a:r>
              <a:rPr lang="el-GR" dirty="0" smtClean="0">
                <a:latin typeface="Times New Roman" pitchFamily="18" charset="0"/>
                <a:cs typeface="Times New Roman" pitchFamily="18" charset="0"/>
              </a:rPr>
              <a:t>Διατύπωση του βασικού προβλήματος ΣΚ</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Έστω  ένα άκαμπτο αντικείμενο (π.χ. ρομπότ) το οποίο κινείται στον Ευκλείδειο 2Δ ή 3Δ χώρο, ο οποίος καλείται χώρος εργασίας. Έστω, Β1,…,Β</a:t>
            </a:r>
            <a:r>
              <a:rPr lang="en-US" i="1" dirty="0" smtClean="0">
                <a:latin typeface="Times New Roman" pitchFamily="18" charset="0"/>
                <a:cs typeface="Times New Roman" pitchFamily="18" charset="0"/>
              </a:rPr>
              <a:t>m</a:t>
            </a:r>
            <a:r>
              <a:rPr lang="el-GR" i="1" dirty="0" smtClean="0">
                <a:latin typeface="Times New Roman" pitchFamily="18" charset="0"/>
                <a:cs typeface="Times New Roman" pitchFamily="18" charset="0"/>
              </a:rPr>
              <a:t> άκαμπτα αντικείμενα τα οποία κείτονται στο χώρο εργασίας. </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Τα αντικείμενα  Β</a:t>
            </a:r>
            <a:r>
              <a:rPr lang="en-US"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=1,…,m </a:t>
            </a:r>
            <a:r>
              <a:rPr lang="el-GR" i="1" dirty="0" smtClean="0">
                <a:latin typeface="Times New Roman" pitchFamily="18" charset="0"/>
                <a:cs typeface="Times New Roman" pitchFamily="18" charset="0"/>
              </a:rPr>
              <a:t>καλούνται εμπόδια. </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Υποθέτουμε ότι η γεωμετρία του αντικειμένου καθώς επίσης και η γεωμετρία και η θέση των εμποδίων είναι γνωστή. </a:t>
            </a: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32</a:t>
            </a:fld>
            <a:endParaRPr lang="el-GR"/>
          </a:p>
        </p:txBody>
      </p:sp>
      <p:sp>
        <p:nvSpPr>
          <p:cNvPr id="7" name="Title 1"/>
          <p:cNvSpPr txBox="1">
            <a:spLocks/>
          </p:cNvSpPr>
          <p:nvPr/>
        </p:nvSpPr>
        <p:spPr>
          <a:xfrm>
            <a:off x="4572000" y="850032"/>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98630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285720" y="2027130"/>
            <a:ext cx="8183880" cy="4187952"/>
          </a:xfrm>
        </p:spPr>
        <p:txBody>
          <a:bodyPr/>
          <a:lstStyle/>
          <a:p>
            <a:pPr lvl="1" algn="just">
              <a:buClr>
                <a:srgbClr val="FF0000"/>
              </a:buClr>
              <a:buFont typeface="Wingdings" pitchFamily="2" charset="2"/>
              <a:buChar char="Ø"/>
            </a:pPr>
            <a:r>
              <a:rPr lang="el-GR" i="1" dirty="0" smtClean="0">
                <a:latin typeface="Times New Roman" pitchFamily="18" charset="0"/>
                <a:cs typeface="Times New Roman" pitchFamily="18" charset="0"/>
              </a:rPr>
              <a:t>Επίσης, υποθέτουμε ότι το αντικείμενο μπορεί να κινείται ελεύθερα στο χώρο εργασίας του (ο μόνος περιορισμός προέρχεται από τα εμπόδια).</a:t>
            </a:r>
          </a:p>
          <a:p>
            <a:pPr lvl="1" algn="just">
              <a:buClr>
                <a:srgbClr val="FF0000"/>
              </a:buClr>
              <a:buFont typeface="Wingdings" pitchFamily="2" charset="2"/>
              <a:buChar char="Ø"/>
            </a:pPr>
            <a:r>
              <a:rPr lang="el-GR" i="1" u="sng" dirty="0" smtClean="0">
                <a:latin typeface="Times New Roman" pitchFamily="18" charset="0"/>
                <a:cs typeface="Times New Roman" pitchFamily="18" charset="0"/>
              </a:rPr>
              <a:t>Το πρόβλημα διατυπώνεται ως εξής</a:t>
            </a:r>
            <a:r>
              <a:rPr lang="el-GR" i="1" dirty="0" smtClean="0">
                <a:latin typeface="Times New Roman" pitchFamily="18" charset="0"/>
                <a:cs typeface="Times New Roman" pitchFamily="18" charset="0"/>
              </a:rPr>
              <a:t>: Δοθέντων μιας αρχικής θέσης και προσανατολισμού </a:t>
            </a:r>
            <a:r>
              <a:rPr lang="el-GR" b="1" dirty="0" smtClean="0">
                <a:latin typeface="Times New Roman" pitchFamily="18" charset="0"/>
                <a:cs typeface="Times New Roman" pitchFamily="18" charset="0"/>
              </a:rPr>
              <a:t>Α</a:t>
            </a:r>
            <a:r>
              <a:rPr lang="el-GR" i="1" dirty="0" smtClean="0">
                <a:latin typeface="Times New Roman" pitchFamily="18" charset="0"/>
                <a:cs typeface="Times New Roman" pitchFamily="18" charset="0"/>
              </a:rPr>
              <a:t> και μιας τελικής θέσης και προσανατολισμού </a:t>
            </a:r>
            <a:r>
              <a:rPr lang="el-GR" b="1" dirty="0" smtClean="0">
                <a:latin typeface="Times New Roman" pitchFamily="18" charset="0"/>
                <a:cs typeface="Times New Roman" pitchFamily="18" charset="0"/>
              </a:rPr>
              <a:t>Τ</a:t>
            </a:r>
            <a:r>
              <a:rPr lang="el-GR" i="1" dirty="0" smtClean="0">
                <a:latin typeface="Times New Roman" pitchFamily="18" charset="0"/>
                <a:cs typeface="Times New Roman" pitchFamily="18" charset="0"/>
              </a:rPr>
              <a:t> του αντικειμένου στο χώρο εργασίας, δημιούργησε μια διαδρομή  (αν υπάρχει) η οποία αποφεύγει την επαφή με τα εμπόδια  , ξεκινάει από το </a:t>
            </a:r>
            <a:r>
              <a:rPr lang="el-GR" b="1" dirty="0" smtClean="0">
                <a:latin typeface="Times New Roman" pitchFamily="18" charset="0"/>
                <a:cs typeface="Times New Roman" pitchFamily="18" charset="0"/>
              </a:rPr>
              <a:t>Α</a:t>
            </a:r>
            <a:r>
              <a:rPr lang="el-GR" i="1" dirty="0" smtClean="0">
                <a:latin typeface="Times New Roman" pitchFamily="18" charset="0"/>
                <a:cs typeface="Times New Roman" pitchFamily="18" charset="0"/>
              </a:rPr>
              <a:t> και καταλήγει στο </a:t>
            </a:r>
            <a:r>
              <a:rPr lang="el-GR" b="1" dirty="0" smtClean="0">
                <a:latin typeface="Times New Roman" pitchFamily="18" charset="0"/>
                <a:cs typeface="Times New Roman" pitchFamily="18" charset="0"/>
              </a:rPr>
              <a:t>Τ</a:t>
            </a:r>
            <a:r>
              <a:rPr lang="el-GR" i="1" dirty="0" smtClean="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33</a:t>
            </a:fld>
            <a:endParaRPr lang="el-GR"/>
          </a:p>
        </p:txBody>
      </p:sp>
      <p:sp>
        <p:nvSpPr>
          <p:cNvPr id="7" name="Title 1"/>
          <p:cNvSpPr txBox="1">
            <a:spLocks/>
          </p:cNvSpPr>
          <p:nvPr/>
        </p:nvSpPr>
        <p:spPr>
          <a:xfrm>
            <a:off x="4572000" y="1080876"/>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66706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34</a:t>
            </a:fld>
            <a:endParaRPr lang="el-GR"/>
          </a:p>
        </p:txBody>
      </p:sp>
      <p:sp>
        <p:nvSpPr>
          <p:cNvPr id="7" name="Title 1"/>
          <p:cNvSpPr txBox="1">
            <a:spLocks/>
          </p:cNvSpPr>
          <p:nvPr/>
        </p:nvSpPr>
        <p:spPr>
          <a:xfrm>
            <a:off x="4730055" y="711746"/>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grpSp>
        <p:nvGrpSpPr>
          <p:cNvPr id="11" name="Group 10"/>
          <p:cNvGrpSpPr/>
          <p:nvPr/>
        </p:nvGrpSpPr>
        <p:grpSpPr>
          <a:xfrm>
            <a:off x="325810" y="1700808"/>
            <a:ext cx="5472608" cy="4300343"/>
            <a:chOff x="611560" y="1412776"/>
            <a:chExt cx="5472608" cy="4300343"/>
          </a:xfrm>
        </p:grpSpPr>
        <p:pic>
          <p:nvPicPr>
            <p:cNvPr id="1026" name="Picture 2" descr="Eik_1"/>
            <p:cNvPicPr>
              <a:picLocks noChangeAspect="1" noChangeArrowheads="1"/>
            </p:cNvPicPr>
            <p:nvPr/>
          </p:nvPicPr>
          <p:blipFill>
            <a:blip r:embed="rId2" cstate="print"/>
            <a:srcRect/>
            <a:stretch>
              <a:fillRect/>
            </a:stretch>
          </p:blipFill>
          <p:spPr bwMode="auto">
            <a:xfrm>
              <a:off x="611560" y="1412776"/>
              <a:ext cx="5472608" cy="4300343"/>
            </a:xfrm>
            <a:prstGeom prst="rect">
              <a:avLst/>
            </a:prstGeom>
            <a:noFill/>
            <a:ln w="9525">
              <a:noFill/>
              <a:miter lim="800000"/>
              <a:headEnd/>
              <a:tailEnd/>
            </a:ln>
          </p:spPr>
        </p:pic>
        <p:sp>
          <p:nvSpPr>
            <p:cNvPr id="9" name="TextBox 8"/>
            <p:cNvSpPr txBox="1"/>
            <p:nvPr/>
          </p:nvSpPr>
          <p:spPr>
            <a:xfrm>
              <a:off x="1317923" y="4859635"/>
              <a:ext cx="360040" cy="369332"/>
            </a:xfrm>
            <a:prstGeom prst="rect">
              <a:avLst/>
            </a:prstGeom>
            <a:noFill/>
          </p:spPr>
          <p:txBody>
            <a:bodyPr wrap="square" rtlCol="0">
              <a:spAutoFit/>
            </a:bodyPr>
            <a:lstStyle/>
            <a:p>
              <a:r>
                <a:rPr lang="el-GR" b="1" dirty="0" smtClean="0"/>
                <a:t>Α</a:t>
              </a:r>
              <a:endParaRPr lang="el-GR" b="1" dirty="0"/>
            </a:p>
          </p:txBody>
        </p:sp>
        <p:sp>
          <p:nvSpPr>
            <p:cNvPr id="10" name="TextBox 9"/>
            <p:cNvSpPr txBox="1"/>
            <p:nvPr/>
          </p:nvSpPr>
          <p:spPr>
            <a:xfrm>
              <a:off x="4139952" y="4869160"/>
              <a:ext cx="360040" cy="369332"/>
            </a:xfrm>
            <a:prstGeom prst="rect">
              <a:avLst/>
            </a:prstGeom>
            <a:noFill/>
          </p:spPr>
          <p:txBody>
            <a:bodyPr wrap="square" rtlCol="0">
              <a:spAutoFit/>
            </a:bodyPr>
            <a:lstStyle/>
            <a:p>
              <a:r>
                <a:rPr lang="el-GR" b="1" dirty="0" smtClean="0"/>
                <a:t>Τ</a:t>
              </a:r>
              <a:endParaRPr lang="el-GR" b="1" dirty="0"/>
            </a:p>
          </p:txBody>
        </p:sp>
      </p:grpSp>
      <p:sp>
        <p:nvSpPr>
          <p:cNvPr id="12" name="TextBox 11"/>
          <p:cNvSpPr txBox="1"/>
          <p:nvPr/>
        </p:nvSpPr>
        <p:spPr>
          <a:xfrm>
            <a:off x="5940152" y="2564904"/>
            <a:ext cx="2879179"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t> </a:t>
            </a:r>
            <a:r>
              <a:rPr lang="el-GR" dirty="0" smtClean="0"/>
              <a:t>Ένα αντικείμενο ορθογωνίου σχήματος το οποία κινείται σε ένα χώρο δύο διαστάσεων από το </a:t>
            </a:r>
            <a:r>
              <a:rPr lang="el-GR" b="1" dirty="0" smtClean="0"/>
              <a:t>Α</a:t>
            </a:r>
            <a:r>
              <a:rPr lang="el-GR" dirty="0" smtClean="0"/>
              <a:t> στο </a:t>
            </a:r>
            <a:r>
              <a:rPr lang="el-GR" b="1" dirty="0" smtClean="0"/>
              <a:t>Τ</a:t>
            </a:r>
            <a:r>
              <a:rPr lang="el-GR" dirty="0" smtClean="0"/>
              <a:t> αποφεύγοντας την επαφή με τα εμπόδια.</a:t>
            </a:r>
          </a:p>
          <a:p>
            <a:endParaRPr lang="el-GR" dirty="0"/>
          </a:p>
        </p:txBody>
      </p:sp>
    </p:spTree>
    <p:extLst>
      <p:ext uri="{BB962C8B-B14F-4D97-AF65-F5344CB8AC3E}">
        <p14:creationId xmlns:p14="http://schemas.microsoft.com/office/powerpoint/2010/main" val="263427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884254"/>
            <a:ext cx="8183880" cy="4187952"/>
          </a:xfrm>
        </p:spPr>
        <p:txBody>
          <a:bodyPr>
            <a:normAutofit/>
          </a:bodyPr>
          <a:lstStyle/>
          <a:p>
            <a:r>
              <a:rPr lang="el-GR" sz="2600" dirty="0" smtClean="0">
                <a:latin typeface="Times New Roman" pitchFamily="18" charset="0"/>
                <a:cs typeface="Times New Roman" pitchFamily="18" charset="0"/>
              </a:rPr>
              <a:t>Αν και το βασικό πρόβλημα σχεδιασμού κίνησης παρουσιάζεται αρκετά απλοποιημένο, στη συνέχεια θα δούμε ότι πρόκειται για ένα δύσκολο πρόβλημα και αρκετές από τις λύσεις του μπορούν να εφαρμοστούν σε πιο σύνθετα προβλήματα. </a:t>
            </a:r>
          </a:p>
          <a:p>
            <a:endParaRPr lang="el-GR" sz="26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35</a:t>
            </a:fld>
            <a:endParaRPr lang="el-GR"/>
          </a:p>
        </p:txBody>
      </p:sp>
      <p:sp>
        <p:nvSpPr>
          <p:cNvPr id="7" name="Title 1"/>
          <p:cNvSpPr txBox="1">
            <a:spLocks/>
          </p:cNvSpPr>
          <p:nvPr/>
        </p:nvSpPr>
        <p:spPr>
          <a:xfrm>
            <a:off x="4576792" y="1041120"/>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78267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457200" y="2161242"/>
            <a:ext cx="8229600" cy="2625080"/>
          </a:xfrm>
        </p:spPr>
        <p:txBody>
          <a:bodyPr>
            <a:normAutofit fontScale="85000" lnSpcReduction="10000"/>
          </a:bodyPr>
          <a:lstStyle/>
          <a:p>
            <a:pPr algn="just"/>
            <a:r>
              <a:rPr lang="el-GR" i="1" dirty="0" smtClean="0">
                <a:latin typeface="Times New Roman" pitchFamily="18" charset="0"/>
                <a:cs typeface="Times New Roman" pitchFamily="18" charset="0"/>
              </a:rPr>
              <a:t>Μία διαμόρφωση </a:t>
            </a:r>
            <a:r>
              <a:rPr lang="en-US" b="1" dirty="0" smtClean="0">
                <a:latin typeface="Times New Roman" pitchFamily="18" charset="0"/>
                <a:cs typeface="Times New Roman" pitchFamily="18" charset="0"/>
              </a:rPr>
              <a:t>q</a:t>
            </a:r>
            <a:r>
              <a:rPr lang="el-GR" i="1" dirty="0" smtClean="0">
                <a:latin typeface="Times New Roman" pitchFamily="18" charset="0"/>
                <a:cs typeface="Times New Roman" pitchFamily="18" charset="0"/>
              </a:rPr>
              <a:t> του</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είναι ένας προσδιορισμός της θέσης και του προσανατολισμού του </a:t>
            </a:r>
            <a:r>
              <a:rPr lang="en-US" b="1" i="1" dirty="0" smtClean="0">
                <a:latin typeface="Times New Roman" pitchFamily="18" charset="0"/>
                <a:cs typeface="Times New Roman" pitchFamily="18" charset="0"/>
              </a:rPr>
              <a:t>FA</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ως προς το </a:t>
            </a:r>
            <a:r>
              <a:rPr lang="en-US" b="1" i="1" dirty="0" smtClean="0">
                <a:latin typeface="Times New Roman" pitchFamily="18" charset="0"/>
                <a:cs typeface="Times New Roman" pitchFamily="18" charset="0"/>
              </a:rPr>
              <a:t>FW</a:t>
            </a:r>
            <a:r>
              <a:rPr lang="el-GR" i="1" dirty="0" smtClean="0">
                <a:latin typeface="Times New Roman" pitchFamily="18" charset="0"/>
                <a:cs typeface="Times New Roman" pitchFamily="18" charset="0"/>
              </a:rPr>
              <a:t>. Ο χώρος διαμορφώσεων του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είναι ο χώρος  </a:t>
            </a:r>
            <a:r>
              <a:rPr lang="en-US" b="1" i="1" dirty="0" smtClean="0">
                <a:latin typeface="Times New Roman" pitchFamily="18" charset="0"/>
                <a:cs typeface="Times New Roman" pitchFamily="18" charset="0"/>
              </a:rPr>
              <a:t>C</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όλων των δυνατών διαμορφώσεων του</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Η διάσταση του χώρου </a:t>
            </a:r>
            <a:r>
              <a:rPr lang="en-US" b="1" i="1" dirty="0" smtClean="0">
                <a:latin typeface="Times New Roman" pitchFamily="18" charset="0"/>
                <a:cs typeface="Times New Roman" pitchFamily="18" charset="0"/>
              </a:rPr>
              <a:t>C</a:t>
            </a:r>
            <a:r>
              <a:rPr lang="el-GR" i="1" dirty="0" smtClean="0">
                <a:latin typeface="Times New Roman" pitchFamily="18" charset="0"/>
                <a:cs typeface="Times New Roman" pitchFamily="18" charset="0"/>
              </a:rPr>
              <a:t> είναι ίση με τον αριθμό των παραμέτρων που</a:t>
            </a:r>
            <a:r>
              <a:rPr lang="en-US"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αναπαριστούν μια διαμόρφωση του </a:t>
            </a:r>
            <a:r>
              <a:rPr lang="en-US" b="1" i="1" dirty="0" smtClean="0">
                <a:latin typeface="Times New Roman" pitchFamily="18" charset="0"/>
                <a:cs typeface="Times New Roman" pitchFamily="18" charset="0"/>
              </a:rPr>
              <a:t>A</a:t>
            </a:r>
            <a:r>
              <a:rPr lang="el-GR" i="1" dirty="0" smtClean="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dirty="0" smtClean="0"/>
              <a:t>2 Μάθημα</a:t>
            </a:r>
            <a:endParaRPr lang="el-GR" dirty="0"/>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36</a:t>
            </a:fld>
            <a:endParaRPr lang="el-GR"/>
          </a:p>
        </p:txBody>
      </p:sp>
      <p:sp>
        <p:nvSpPr>
          <p:cNvPr id="7" name="Title 1"/>
          <p:cNvSpPr txBox="1">
            <a:spLocks/>
          </p:cNvSpPr>
          <p:nvPr/>
        </p:nvSpPr>
        <p:spPr>
          <a:xfrm>
            <a:off x="4691955" y="917810"/>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92791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37</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2076"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77" name="Rectangle 2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pic>
        <p:nvPicPr>
          <p:cNvPr id="2096" name="Picture 48"/>
          <p:cNvPicPr>
            <a:picLocks noChangeAspect="1" noChangeArrowheads="1"/>
          </p:cNvPicPr>
          <p:nvPr/>
        </p:nvPicPr>
        <p:blipFill>
          <a:blip r:embed="rId2" cstate="print"/>
          <a:srcRect/>
          <a:stretch>
            <a:fillRect/>
          </a:stretch>
        </p:blipFill>
        <p:spPr bwMode="auto">
          <a:xfrm>
            <a:off x="596255" y="1643063"/>
            <a:ext cx="4695825" cy="3571875"/>
          </a:xfrm>
          <a:prstGeom prst="rect">
            <a:avLst/>
          </a:prstGeom>
          <a:noFill/>
          <a:ln w="9525">
            <a:noFill/>
            <a:miter lim="800000"/>
            <a:headEnd/>
            <a:tailEnd/>
          </a:ln>
        </p:spPr>
      </p:pic>
      <p:sp>
        <p:nvSpPr>
          <p:cNvPr id="56" name="TextBox 55"/>
          <p:cNvSpPr txBox="1"/>
          <p:nvPr/>
        </p:nvSpPr>
        <p:spPr>
          <a:xfrm>
            <a:off x="5364088" y="2782669"/>
            <a:ext cx="3096344" cy="646331"/>
          </a:xfrm>
          <a:prstGeom prst="rect">
            <a:avLst/>
          </a:prstGeom>
          <a:noFill/>
          <a:ln>
            <a:solidFill>
              <a:schemeClr val="tx2">
                <a:lumMod val="75000"/>
              </a:schemeClr>
            </a:solidFill>
            <a:prstDash val="sysDash"/>
          </a:ln>
        </p:spPr>
        <p:txBody>
          <a:bodyPr wrap="square" rtlCol="0">
            <a:spAutoFit/>
          </a:bodyPr>
          <a:lstStyle/>
          <a:p>
            <a:r>
              <a:rPr lang="el-GR" dirty="0" smtClean="0"/>
              <a:t>Το αντικείμενο </a:t>
            </a:r>
            <a:r>
              <a:rPr lang="el-GR" b="1" i="1" dirty="0" smtClean="0">
                <a:latin typeface="Times New Roman" pitchFamily="18" charset="0"/>
                <a:cs typeface="Times New Roman" pitchFamily="18" charset="0"/>
              </a:rPr>
              <a:t>Α</a:t>
            </a:r>
            <a:r>
              <a:rPr lang="el-GR" b="1" dirty="0" smtClean="0">
                <a:latin typeface="Times New Roman" pitchFamily="18" charset="0"/>
                <a:cs typeface="Times New Roman" pitchFamily="18" charset="0"/>
              </a:rPr>
              <a:t> </a:t>
            </a:r>
            <a:r>
              <a:rPr lang="el-GR" dirty="0" smtClean="0"/>
              <a:t>στο 2Δ χώρο εργασίας .</a:t>
            </a:r>
            <a:endParaRPr lang="el-GR" dirty="0"/>
          </a:p>
        </p:txBody>
      </p:sp>
    </p:spTree>
    <p:extLst>
      <p:ext uri="{BB962C8B-B14F-4D97-AF65-F5344CB8AC3E}">
        <p14:creationId xmlns:p14="http://schemas.microsoft.com/office/powerpoint/2010/main" val="866773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457200" y="2010956"/>
            <a:ext cx="8229600" cy="3561184"/>
          </a:xfrm>
        </p:spPr>
        <p:txBody>
          <a:bodyPr>
            <a:normAutofit fontScale="85000" lnSpcReduction="20000"/>
          </a:bodyPr>
          <a:lstStyle/>
          <a:p>
            <a:pPr algn="just"/>
            <a:r>
              <a:rPr lang="el-GR" dirty="0" smtClean="0">
                <a:latin typeface="Times New Roman" pitchFamily="18" charset="0"/>
                <a:cs typeface="Times New Roman" pitchFamily="18" charset="0"/>
              </a:rPr>
              <a:t>Στο χώρο αυτό το αντικείμενο μετατρέπεται σε σημείο και τα εμπόδια μεγεθύνονται ανάλογα, όπως παρουσιάζεται στην εικόνα που ακολουθεί. </a:t>
            </a:r>
          </a:p>
          <a:p>
            <a:pPr algn="just"/>
            <a:r>
              <a:rPr lang="el-GR" dirty="0" smtClean="0">
                <a:latin typeface="Times New Roman" pitchFamily="18" charset="0"/>
                <a:cs typeface="Times New Roman" pitchFamily="18" charset="0"/>
              </a:rPr>
              <a:t>Ο χώρος διαμορφώσεων  είναι ανεξάρτητος από την επιλογή των συστημάτων </a:t>
            </a:r>
            <a:r>
              <a:rPr lang="en-US" b="1" i="1" dirty="0" smtClean="0">
                <a:latin typeface="Times New Roman" pitchFamily="18" charset="0"/>
                <a:cs typeface="Times New Roman" pitchFamily="18" charset="0"/>
              </a:rPr>
              <a:t>FA</a:t>
            </a:r>
            <a:r>
              <a:rPr lang="el-GR" dirty="0" smtClean="0">
                <a:latin typeface="Times New Roman" pitchFamily="18" charset="0"/>
                <a:cs typeface="Times New Roman" pitchFamily="18" charset="0"/>
              </a:rPr>
              <a:t>  και </a:t>
            </a:r>
            <a:r>
              <a:rPr lang="en-US" b="1" i="1" dirty="0" smtClean="0">
                <a:latin typeface="Times New Roman" pitchFamily="18" charset="0"/>
                <a:cs typeface="Times New Roman" pitchFamily="18" charset="0"/>
              </a:rPr>
              <a:t>FW</a:t>
            </a:r>
            <a:r>
              <a:rPr lang="el-GR" dirty="0" smtClean="0">
                <a:latin typeface="Times New Roman" pitchFamily="18" charset="0"/>
                <a:cs typeface="Times New Roman" pitchFamily="18" charset="0"/>
              </a:rPr>
              <a:t>. </a:t>
            </a:r>
          </a:p>
          <a:p>
            <a:pPr algn="just"/>
            <a:r>
              <a:rPr lang="el-GR" dirty="0" smtClean="0">
                <a:latin typeface="Times New Roman" pitchFamily="18" charset="0"/>
                <a:cs typeface="Times New Roman" pitchFamily="18" charset="0"/>
              </a:rPr>
              <a:t>Η αναπαράσταση του</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C</a:t>
            </a:r>
            <a:r>
              <a:rPr lang="el-GR" dirty="0" smtClean="0">
                <a:latin typeface="Times New Roman" pitchFamily="18" charset="0"/>
                <a:cs typeface="Times New Roman" pitchFamily="18" charset="0"/>
              </a:rPr>
              <a:t> εξαρτάται από αυτήν την επιλογή. Για ένα σημειακό αντικείμενο ο χώρος </a:t>
            </a:r>
            <a:r>
              <a:rPr lang="en-US" b="1" i="1" dirty="0" smtClean="0">
                <a:latin typeface="Times New Roman" pitchFamily="18" charset="0"/>
                <a:cs typeface="Times New Roman" pitchFamily="18" charset="0"/>
              </a:rPr>
              <a:t>C</a:t>
            </a:r>
            <a:r>
              <a:rPr lang="el-GR" b="1" i="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ταυτίζεται με τον χώρο εργασίας και έχουν την ίδια διάσταση.</a:t>
            </a: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38</a:t>
            </a:fld>
            <a:endParaRPr lang="el-GR"/>
          </a:p>
        </p:txBody>
      </p:sp>
      <p:sp>
        <p:nvSpPr>
          <p:cNvPr id="7" name="Title 1"/>
          <p:cNvSpPr txBox="1">
            <a:spLocks/>
          </p:cNvSpPr>
          <p:nvPr/>
        </p:nvSpPr>
        <p:spPr>
          <a:xfrm>
            <a:off x="4691955" y="857232"/>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35908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39</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9" name="TextBox 8"/>
          <p:cNvSpPr txBox="1"/>
          <p:nvPr/>
        </p:nvSpPr>
        <p:spPr>
          <a:xfrm>
            <a:off x="539552" y="5254724"/>
            <a:ext cx="8208912" cy="646331"/>
          </a:xfrm>
          <a:prstGeom prst="rect">
            <a:avLst/>
          </a:prstGeom>
          <a:noFill/>
          <a:ln>
            <a:solidFill>
              <a:schemeClr val="tx2">
                <a:lumMod val="50000"/>
              </a:schemeClr>
            </a:solidFill>
            <a:prstDash val="sysDash"/>
          </a:ln>
        </p:spPr>
        <p:txBody>
          <a:bodyPr wrap="square" rtlCol="0">
            <a:spAutoFit/>
          </a:bodyPr>
          <a:lstStyle/>
          <a:p>
            <a:r>
              <a:rPr lang="el-GR" b="1" dirty="0" smtClean="0"/>
              <a:t>(α) </a:t>
            </a:r>
            <a:r>
              <a:rPr lang="el-GR" dirty="0" smtClean="0"/>
              <a:t>Ο «φυσικός» χώρος του αντικειμένου (π.χ. ρομπότ) . </a:t>
            </a:r>
            <a:r>
              <a:rPr lang="el-GR" b="1" dirty="0" smtClean="0"/>
              <a:t>(β)</a:t>
            </a:r>
            <a:r>
              <a:rPr lang="el-GR" dirty="0" smtClean="0"/>
              <a:t> Ο αντίστοιχος χώρος διαμορφώσεων </a:t>
            </a:r>
            <a:r>
              <a:rPr lang="en-US" b="1" i="1" dirty="0" smtClean="0">
                <a:latin typeface="Times New Roman" pitchFamily="18" charset="0"/>
                <a:cs typeface="Times New Roman" pitchFamily="18" charset="0"/>
              </a:rPr>
              <a:t>C</a:t>
            </a:r>
            <a:r>
              <a:rPr lang="el-GR" dirty="0" smtClean="0"/>
              <a:t>.</a:t>
            </a:r>
            <a:endParaRPr lang="el-GR" b="1" dirty="0" smtClean="0"/>
          </a:p>
        </p:txBody>
      </p:sp>
      <p:pic>
        <p:nvPicPr>
          <p:cNvPr id="24579" name="Picture 3"/>
          <p:cNvPicPr>
            <a:picLocks noChangeAspect="1" noChangeArrowheads="1"/>
          </p:cNvPicPr>
          <p:nvPr/>
        </p:nvPicPr>
        <p:blipFill>
          <a:blip r:embed="rId2" cstate="print"/>
          <a:srcRect/>
          <a:stretch>
            <a:fillRect/>
          </a:stretch>
        </p:blipFill>
        <p:spPr bwMode="auto">
          <a:xfrm>
            <a:off x="352425" y="1638300"/>
            <a:ext cx="8439150" cy="3581400"/>
          </a:xfrm>
          <a:prstGeom prst="rect">
            <a:avLst/>
          </a:prstGeom>
          <a:noFill/>
          <a:ln w="9525">
            <a:noFill/>
            <a:miter lim="800000"/>
            <a:headEnd/>
            <a:tailEnd/>
          </a:ln>
        </p:spPr>
      </p:pic>
    </p:spTree>
    <p:extLst>
      <p:ext uri="{BB962C8B-B14F-4D97-AF65-F5344CB8AC3E}">
        <p14:creationId xmlns:p14="http://schemas.microsoft.com/office/powerpoint/2010/main" val="78387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357298"/>
            <a:ext cx="7772400" cy="1828800"/>
          </a:xfrm>
        </p:spPr>
        <p:txBody>
          <a:bodyPr>
            <a:normAutofit/>
          </a:bodyPr>
          <a:lstStyle/>
          <a:p>
            <a:pPr algn="ctr"/>
            <a:r>
              <a:rPr lang="el-GR" sz="4400" dirty="0"/>
              <a:t>Μέθοδοι Σχεδιασμού Κίνησης</a:t>
            </a:r>
            <a:r>
              <a:rPr lang="en-US" sz="4400" dirty="0"/>
              <a:t> &amp; </a:t>
            </a:r>
            <a:r>
              <a:rPr lang="el-GR" sz="4400" dirty="0"/>
              <a:t>Αυτόνομες Κινούμενες Μονάδες </a:t>
            </a:r>
            <a:endParaRPr lang="el-GR"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pPr algn="ctr"/>
            <a:r>
              <a:rPr lang="el-GR" dirty="0" smtClean="0"/>
              <a:t>Δρ. Ηλίας Κ. Ξυδιάς</a:t>
            </a:r>
            <a:endParaRPr lang="el-GR" dirty="0"/>
          </a:p>
        </p:txBody>
      </p:sp>
    </p:spTree>
    <p:extLst>
      <p:ext uri="{BB962C8B-B14F-4D97-AF65-F5344CB8AC3E}">
        <p14:creationId xmlns:p14="http://schemas.microsoft.com/office/powerpoint/2010/main" val="2215192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00265"/>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884254"/>
            <a:ext cx="8183880" cy="4187952"/>
          </a:xfrm>
        </p:spPr>
        <p:txBody>
          <a:bodyPr>
            <a:normAutofit fontScale="77500" lnSpcReduction="20000"/>
          </a:bodyPr>
          <a:lstStyle/>
          <a:p>
            <a:pPr algn="just"/>
            <a:r>
              <a:rPr lang="el-GR" sz="2800" dirty="0" smtClean="0">
                <a:latin typeface="Times New Roman" pitchFamily="18" charset="0"/>
                <a:cs typeface="Times New Roman" pitchFamily="18" charset="0"/>
              </a:rPr>
              <a:t>Οι διαμορφώσεις οι οποίες οδηγούν σε συγκρούσεις μεταξύ του</a:t>
            </a: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A</a:t>
            </a:r>
            <a:r>
              <a:rPr lang="el-GR" sz="2800" dirty="0" smtClean="0">
                <a:latin typeface="Times New Roman" pitchFamily="18" charset="0"/>
                <a:cs typeface="Times New Roman" pitchFamily="18" charset="0"/>
              </a:rPr>
              <a:t>  και των εμποδίων καλούνται </a:t>
            </a:r>
            <a:r>
              <a:rPr lang="el-GR" sz="2800" b="1" dirty="0" smtClean="0">
                <a:latin typeface="Times New Roman" pitchFamily="18" charset="0"/>
                <a:cs typeface="Times New Roman" pitchFamily="18" charset="0"/>
              </a:rPr>
              <a:t>εμπόδια-διαμορφώσεων </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Configuration Obstacles</a:t>
            </a:r>
            <a:r>
              <a:rPr lang="el-GR" sz="2800" dirty="0" smtClean="0">
                <a:latin typeface="Times New Roman" pitchFamily="18" charset="0"/>
                <a:cs typeface="Times New Roman" pitchFamily="18" charset="0"/>
              </a:rPr>
              <a:t> ή </a:t>
            </a:r>
            <a:r>
              <a:rPr lang="en-US" sz="2800" dirty="0" smtClean="0">
                <a:latin typeface="Times New Roman" pitchFamily="18" charset="0"/>
                <a:cs typeface="Times New Roman" pitchFamily="18" charset="0"/>
              </a:rPr>
              <a:t>C</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Obstacles</a:t>
            </a:r>
            <a:r>
              <a:rPr lang="el-GR" sz="2800" dirty="0" smtClean="0">
                <a:latin typeface="Times New Roman" pitchFamily="18" charset="0"/>
                <a:cs typeface="Times New Roman" pitchFamily="18" charset="0"/>
              </a:rPr>
              <a:t>). Ένα σημείο το οποίο κείται μέσα ένα εμπόδιο-διαμόρφωσης αντιστοιχεί στην κατάσταση όπου το ρομπότ επικαλύπτει ένα ή περισσότερα εμπόδια και όταν ένα σημείο βρίσκεται στο σύνορο / περιφέρεια ενός εμποδίου-διαμόρφωσης αντιστοιχεί στην κατάσταση όπου το ρομπότ απλά αγγίζει ένα ή περισσότερα εμπόδια. </a:t>
            </a:r>
          </a:p>
          <a:p>
            <a:pPr algn="just">
              <a:buNone/>
            </a:pPr>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Στο </a:t>
            </a:r>
            <a:r>
              <a:rPr lang="el-GR" sz="2800" b="1" i="1" dirty="0" smtClean="0">
                <a:latin typeface="Times New Roman" pitchFamily="18" charset="0"/>
                <a:cs typeface="Times New Roman" pitchFamily="18" charset="0"/>
              </a:rPr>
              <a:t>χώρο διαμορφώσεων</a:t>
            </a:r>
            <a:r>
              <a:rPr lang="el-GR" sz="2800" dirty="0" smtClean="0">
                <a:latin typeface="Times New Roman" pitchFamily="18" charset="0"/>
                <a:cs typeface="Times New Roman" pitchFamily="18" charset="0"/>
              </a:rPr>
              <a:t>, ένα πρόβλημα σχεδιασμού κίνησης αντικειμένου (ρομπότ) απλοποιείται σε ένα πρόβλημα εύρεσης μιας ακολουθίας ελεύθερων από συγκρούσεις  σημείων  μεταξύ της αρχικής διαμόρφωσης και της τελικής διαμόρφωσης του ρομπότ. </a:t>
            </a:r>
            <a:endParaRPr lang="en-US" sz="2800"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dirty="0" smtClean="0"/>
              <a:t>2 Μάθημα</a:t>
            </a:r>
            <a:endParaRPr lang="el-GR" dirty="0"/>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40</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803652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8604"/>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709696"/>
            <a:ext cx="8183880" cy="4187952"/>
          </a:xfrm>
        </p:spPr>
        <p:txBody>
          <a:bodyPr>
            <a:normAutofit/>
          </a:bodyPr>
          <a:lstStyle/>
          <a:p>
            <a:pPr algn="just"/>
            <a:r>
              <a:rPr lang="el-GR" sz="2200" dirty="0" smtClean="0">
                <a:latin typeface="Times New Roman" pitchFamily="18" charset="0"/>
                <a:cs typeface="Times New Roman" pitchFamily="18" charset="0"/>
              </a:rPr>
              <a:t>Οι περισσότερες από τις υπάρχουσες μεθόδους για τον σχεδιασμό κίνησης ρομπότ βασίζονται στην έννοια του Χώρου Διαμορφώσεων και ταξινομούνται σε τρεις γενικές κατηγορίες: σε αυτές που βασίζονται στην </a:t>
            </a:r>
            <a:r>
              <a:rPr lang="el-GR" sz="2200" b="1" i="1" dirty="0" smtClean="0">
                <a:latin typeface="Times New Roman" pitchFamily="18" charset="0"/>
                <a:cs typeface="Times New Roman" pitchFamily="18" charset="0"/>
              </a:rPr>
              <a:t>Κατάτμηση σε κελιά</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Cell decomposition</a:t>
            </a:r>
            <a:r>
              <a:rPr lang="el-GR" sz="2200" dirty="0" smtClean="0">
                <a:latin typeface="Times New Roman" pitchFamily="18" charset="0"/>
                <a:cs typeface="Times New Roman" pitchFamily="18" charset="0"/>
              </a:rPr>
              <a:t>), σε αυτές που βασίζονται στα </a:t>
            </a:r>
            <a:r>
              <a:rPr lang="el-GR" sz="2200" b="1" i="1" dirty="0" smtClean="0">
                <a:latin typeface="Times New Roman" pitchFamily="18" charset="0"/>
                <a:cs typeface="Times New Roman" pitchFamily="18" charset="0"/>
              </a:rPr>
              <a:t>Τεχνητά Δυναμικά πεδία</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Artificial Potential fields</a:t>
            </a:r>
            <a:r>
              <a:rPr lang="el-GR" sz="2200" dirty="0" smtClean="0">
                <a:latin typeface="Times New Roman" pitchFamily="18" charset="0"/>
                <a:cs typeface="Times New Roman" pitchFamily="18" charset="0"/>
              </a:rPr>
              <a:t>) και σε αυτές που βασίζονται στους </a:t>
            </a:r>
            <a:r>
              <a:rPr lang="el-GR" sz="2200" b="1" i="1" dirty="0" smtClean="0">
                <a:latin typeface="Times New Roman" pitchFamily="18" charset="0"/>
                <a:cs typeface="Times New Roman" pitchFamily="18" charset="0"/>
              </a:rPr>
              <a:t>Χάρτες διαδρομών</a:t>
            </a:r>
            <a:r>
              <a:rPr lang="el-GR"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Roadmaps</a:t>
            </a:r>
            <a:r>
              <a:rPr lang="el-GR" sz="2200" dirty="0" smtClean="0">
                <a:latin typeface="Times New Roman" pitchFamily="18" charset="0"/>
                <a:cs typeface="Times New Roman" pitchFamily="18" charset="0"/>
              </a:rPr>
              <a:t>).</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41</a:t>
            </a:fld>
            <a:endParaRPr lang="el-GR"/>
          </a:p>
        </p:txBody>
      </p:sp>
      <p:sp>
        <p:nvSpPr>
          <p:cNvPr id="7" name="Title 1"/>
          <p:cNvSpPr txBox="1">
            <a:spLocks/>
          </p:cNvSpPr>
          <p:nvPr/>
        </p:nvSpPr>
        <p:spPr>
          <a:xfrm>
            <a:off x="4691955" y="658391"/>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Χώρος</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Διαμορφώσεων</a:t>
            </a:r>
            <a:endParaRPr kumimoji="0" lang="en-US"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i="1" spc="-100" baseline="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Configuration</a:t>
            </a:r>
            <a:r>
              <a:rPr lang="en-US"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 Space</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066311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42</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2428860" y="1714488"/>
            <a:ext cx="4572032" cy="5715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Πολλά Κινούμενα Αντικείμενα</a:t>
            </a:r>
            <a:endParaRPr lang="en-US" dirty="0">
              <a:solidFill>
                <a:schemeClr val="tx1"/>
              </a:solidFill>
            </a:endParaRPr>
          </a:p>
        </p:txBody>
      </p:sp>
      <p:sp>
        <p:nvSpPr>
          <p:cNvPr id="9" name="TextBox 8"/>
          <p:cNvSpPr txBox="1"/>
          <p:nvPr/>
        </p:nvSpPr>
        <p:spPr>
          <a:xfrm>
            <a:off x="642910" y="2357430"/>
            <a:ext cx="8001056" cy="2031325"/>
          </a:xfrm>
          <a:prstGeom prst="rect">
            <a:avLst/>
          </a:prstGeom>
          <a:noFill/>
        </p:spPr>
        <p:txBody>
          <a:bodyPr wrap="square" rtlCol="0">
            <a:spAutoFit/>
          </a:bodyPr>
          <a:lstStyle/>
          <a:p>
            <a:pPr indent="447675">
              <a:buFont typeface="Arial" pitchFamily="34" charset="0"/>
              <a:buChar char="•"/>
            </a:pPr>
            <a:r>
              <a:rPr lang="el-GR" dirty="0" smtClean="0">
                <a:latin typeface="Times New Roman" pitchFamily="18" charset="0"/>
                <a:cs typeface="Times New Roman" pitchFamily="18" charset="0"/>
              </a:rPr>
              <a:t>Στο βασικό πρόβλημα θεωρούμε ότι: (</a:t>
            </a:r>
            <a:r>
              <a:rPr lang="el-GR" b="1" dirty="0" smtClean="0">
                <a:latin typeface="Times New Roman" pitchFamily="18" charset="0"/>
                <a:cs typeface="Times New Roman" pitchFamily="18" charset="0"/>
              </a:rPr>
              <a:t>α</a:t>
            </a:r>
            <a:r>
              <a:rPr lang="el-GR" dirty="0" smtClean="0">
                <a:latin typeface="Times New Roman" pitchFamily="18" charset="0"/>
                <a:cs typeface="Times New Roman" pitchFamily="18" charset="0"/>
              </a:rPr>
              <a:t>) η θέση των εμποδίων είναι γνωστή, (</a:t>
            </a:r>
            <a:r>
              <a:rPr lang="el-GR" b="1" dirty="0" smtClean="0">
                <a:latin typeface="Times New Roman" pitchFamily="18" charset="0"/>
                <a:cs typeface="Times New Roman" pitchFamily="18" charset="0"/>
              </a:rPr>
              <a:t>β</a:t>
            </a:r>
            <a:r>
              <a:rPr lang="el-GR" dirty="0" smtClean="0">
                <a:latin typeface="Times New Roman" pitchFamily="18" charset="0"/>
                <a:cs typeface="Times New Roman" pitchFamily="18" charset="0"/>
              </a:rPr>
              <a:t>) υπάρχει ένα ρομπότ και (</a:t>
            </a:r>
            <a:r>
              <a:rPr lang="el-GR" b="1" dirty="0" smtClean="0">
                <a:latin typeface="Times New Roman" pitchFamily="18" charset="0"/>
                <a:cs typeface="Times New Roman" pitchFamily="18" charset="0"/>
              </a:rPr>
              <a:t>γ</a:t>
            </a:r>
            <a:r>
              <a:rPr lang="el-GR" dirty="0" smtClean="0">
                <a:latin typeface="Times New Roman" pitchFamily="18" charset="0"/>
                <a:cs typeface="Times New Roman" pitchFamily="18" charset="0"/>
              </a:rPr>
              <a:t>) αυτό το ρομπότ είναι ένα ενιαίο άκαμπτο αντικείμενο. </a:t>
            </a:r>
          </a:p>
          <a:p>
            <a:pPr indent="447675">
              <a:buFont typeface="Arial" pitchFamily="34" charset="0"/>
              <a:buChar char="•"/>
            </a:pPr>
            <a:r>
              <a:rPr lang="el-GR" dirty="0" smtClean="0">
                <a:latin typeface="Times New Roman" pitchFamily="18" charset="0"/>
                <a:cs typeface="Times New Roman" pitchFamily="18" charset="0"/>
              </a:rPr>
              <a:t>Κάτω από τον τίτλο «</a:t>
            </a:r>
            <a:r>
              <a:rPr lang="el-GR" i="1" dirty="0" smtClean="0">
                <a:latin typeface="Times New Roman" pitchFamily="18" charset="0"/>
                <a:cs typeface="Times New Roman" pitchFamily="18" charset="0"/>
              </a:rPr>
              <a:t>Πολλά Κινούμενα Αντικείμενα</a:t>
            </a:r>
            <a:r>
              <a:rPr lang="el-GR" dirty="0" smtClean="0">
                <a:latin typeface="Times New Roman" pitchFamily="18" charset="0"/>
                <a:cs typeface="Times New Roman" pitchFamily="18" charset="0"/>
              </a:rPr>
              <a:t>», εξετάζουμε μια σειρά επεκτάσεων του βασικού προβλήματος που αναιρούν τις παραπάνω υποθέσεις. </a:t>
            </a:r>
          </a:p>
          <a:p>
            <a:pPr indent="447675">
              <a:buClr>
                <a:schemeClr val="accent1"/>
              </a:buClr>
              <a:buFont typeface="+mj-lt"/>
              <a:buAutoNum type="arabicPeriod"/>
            </a:pPr>
            <a:r>
              <a:rPr lang="el-GR" dirty="0" smtClean="0">
                <a:latin typeface="Times New Roman" pitchFamily="18" charset="0"/>
                <a:cs typeface="Times New Roman" pitchFamily="18" charset="0"/>
              </a:rPr>
              <a:t>Μια προέκταση του βασικού προβλήματος είναι να συμπεριληφθούν κινούμενα εμπόδια στο χώρο εργασίας του ρομπότ.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94435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455758"/>
            <a:ext cx="8183880" cy="2116250"/>
          </a:xfrm>
        </p:spPr>
        <p:txBody>
          <a:bodyPr/>
          <a:lstStyle/>
          <a:p>
            <a:pPr marL="0" indent="447675">
              <a:buFont typeface="+mj-lt"/>
              <a:buAutoNum type="arabicPeriod" startAt="2"/>
            </a:pPr>
            <a:r>
              <a:rPr lang="el-GR" sz="1800" dirty="0" smtClean="0">
                <a:latin typeface="Times New Roman" pitchFamily="18" charset="0"/>
                <a:cs typeface="Times New Roman" pitchFamily="18" charset="0"/>
              </a:rPr>
              <a:t>Μια άλλη παραλλαγή του βασικού προβλήματος είναι μια ομάδα ρομπότ να εργάζεται στον ίδιο χώρο εργασίας. </a:t>
            </a:r>
          </a:p>
          <a:p>
            <a:pPr marL="0" indent="447675">
              <a:buFont typeface="+mj-lt"/>
              <a:buAutoNum type="arabicPeriod" startAt="2"/>
            </a:pPr>
            <a:r>
              <a:rPr lang="el-GR" sz="1800" dirty="0" smtClean="0">
                <a:latin typeface="Times New Roman" pitchFamily="18" charset="0"/>
                <a:cs typeface="Times New Roman" pitchFamily="18" charset="0"/>
              </a:rPr>
              <a:t>Τέλος, μια τρίτη παραλλαγή είναι να θεωρήσουμε ότι τι ρομπότ είναι αρθρωτό δηλαδή αποτελείται από ένα πεπερασμένο σύνολο άκαμπτων αντικειμένων (σύνδεσμοι) τα οποία ενώνονται με αρθρώσεις.</a:t>
            </a:r>
            <a:endParaRPr lang="en-US" sz="1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43</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2428860" y="1714488"/>
            <a:ext cx="4572032" cy="5715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Πολλά Κινούμενα Αντικείμενα</a:t>
            </a:r>
            <a:endParaRPr lang="en-US" dirty="0">
              <a:solidFill>
                <a:schemeClr val="tx1"/>
              </a:solidFill>
            </a:endParaRPr>
          </a:p>
        </p:txBody>
      </p:sp>
    </p:spTree>
    <p:extLst>
      <p:ext uri="{BB962C8B-B14F-4D97-AF65-F5344CB8AC3E}">
        <p14:creationId xmlns:p14="http://schemas.microsoft.com/office/powerpoint/2010/main" val="259902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a:bodyPr>
          <a:lstStyle/>
          <a:p>
            <a:r>
              <a:rPr lang="el-GR" sz="2200" dirty="0" smtClean="0">
                <a:latin typeface="Times New Roman" pitchFamily="18" charset="0"/>
                <a:cs typeface="Times New Roman" pitchFamily="18" charset="0"/>
              </a:rPr>
              <a:t>Στην περίπτωση που ο χώρος εργασίας του ρομπότ </a:t>
            </a:r>
            <a:r>
              <a:rPr lang="el-GR" sz="2200" b="1" dirty="0" smtClean="0">
                <a:latin typeface="Times New Roman" pitchFamily="18" charset="0"/>
                <a:cs typeface="Times New Roman" pitchFamily="18" charset="0"/>
              </a:rPr>
              <a:t>περιέχει κινούμενα και ακίνητα εμπόδια</a:t>
            </a:r>
            <a:r>
              <a:rPr lang="el-GR" sz="2200" dirty="0" smtClean="0">
                <a:latin typeface="Times New Roman" pitchFamily="18" charset="0"/>
                <a:cs typeface="Times New Roman" pitchFamily="18" charset="0"/>
              </a:rPr>
              <a:t>, το πρόβλημα σχεδιασμού κίνησης δεν μπορεί να λυθεί με το να κατασκευάσουμε μια γεωμετρική διαδρομή.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Πρέπει να κατασκευαστεί μια συνεχής συνάρτηση ως προς το χρόνο η οποία θα μας δείχνει τη διαμόρφωση (θέση και προσανατολισμό) του ρομπότ κάθε χρονική στιγμή.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Αυτό μπορεί να πραγματοποιηθεί εισάγοντας στο χώρο διαμορφώσεων του ρομπότ μια νέα διάσταση που θα αναπαριστά το χρόνο.</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44</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9183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6792"/>
            <a:ext cx="8183880" cy="1512168"/>
          </a:xfrm>
        </p:spPr>
        <p:txBody>
          <a:bodyPr>
            <a:normAutofit lnSpcReduction="10000"/>
          </a:bodyPr>
          <a:lstStyle/>
          <a:p>
            <a:r>
              <a:rPr lang="el-GR" sz="2200" dirty="0" smtClean="0">
                <a:latin typeface="Times New Roman" pitchFamily="18" charset="0"/>
                <a:cs typeface="Times New Roman" pitchFamily="18" charset="0"/>
              </a:rPr>
              <a:t>Ο νέος χώρος ονομάζεται </a:t>
            </a:r>
            <a:r>
              <a:rPr lang="en-US" sz="2200" i="1" dirty="0" smtClean="0">
                <a:latin typeface="Times New Roman" pitchFamily="18" charset="0"/>
                <a:cs typeface="Times New Roman" pitchFamily="18" charset="0"/>
              </a:rPr>
              <a:t>Configuration</a:t>
            </a:r>
            <a:r>
              <a:rPr lang="el-GR" sz="2200" i="1"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Time Space.</a:t>
            </a:r>
          </a:p>
          <a:p>
            <a:r>
              <a:rPr lang="el-GR" sz="2200" dirty="0" smtClean="0">
                <a:latin typeface="Times New Roman" pitchFamily="18" charset="0"/>
                <a:cs typeface="Times New Roman" pitchFamily="18" charset="0"/>
              </a:rPr>
              <a:t>Τα εμπόδια  (κινούμενα και ακίνητα) απεικονίζονται στο </a:t>
            </a:r>
            <a:r>
              <a:rPr lang="en-US" sz="2200" i="1" dirty="0" smtClean="0">
                <a:latin typeface="Times New Roman" pitchFamily="18" charset="0"/>
                <a:cs typeface="Times New Roman" pitchFamily="18" charset="0"/>
              </a:rPr>
              <a:t>CT</a:t>
            </a:r>
            <a:r>
              <a:rPr lang="el-GR" sz="2200" dirty="0" smtClean="0">
                <a:latin typeface="Times New Roman" pitchFamily="18" charset="0"/>
                <a:cs typeface="Times New Roman" pitchFamily="18" charset="0"/>
              </a:rPr>
              <a:t> ως ακίνητες απαγορευμένες περιοχές οι οποίες καλούνται</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CT-obstacles.</a:t>
            </a:r>
            <a:endParaRPr lang="el-GR" sz="2200" i="1"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45</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pic>
        <p:nvPicPr>
          <p:cNvPr id="1026" name="Picture 2" descr="CT_02"/>
          <p:cNvPicPr>
            <a:picLocks noChangeAspect="1" noChangeArrowheads="1"/>
          </p:cNvPicPr>
          <p:nvPr/>
        </p:nvPicPr>
        <p:blipFill>
          <a:blip r:embed="rId2" cstate="print"/>
          <a:srcRect/>
          <a:stretch>
            <a:fillRect/>
          </a:stretch>
        </p:blipFill>
        <p:spPr bwMode="auto">
          <a:xfrm>
            <a:off x="539552" y="3049910"/>
            <a:ext cx="3254375" cy="2095500"/>
          </a:xfrm>
          <a:prstGeom prst="rect">
            <a:avLst/>
          </a:prstGeom>
          <a:noFill/>
          <a:ln w="9525">
            <a:noFill/>
            <a:miter lim="800000"/>
            <a:headEnd/>
            <a:tailEnd/>
          </a:ln>
        </p:spPr>
      </p:pic>
      <p:pic>
        <p:nvPicPr>
          <p:cNvPr id="1027" name="Picture 3" descr="CT_01"/>
          <p:cNvPicPr>
            <a:picLocks noChangeAspect="1" noChangeArrowheads="1"/>
          </p:cNvPicPr>
          <p:nvPr/>
        </p:nvPicPr>
        <p:blipFill>
          <a:blip r:embed="rId3" cstate="print"/>
          <a:srcRect/>
          <a:stretch>
            <a:fillRect/>
          </a:stretch>
        </p:blipFill>
        <p:spPr bwMode="auto">
          <a:xfrm>
            <a:off x="4139952" y="3056384"/>
            <a:ext cx="3759200" cy="1917700"/>
          </a:xfrm>
          <a:prstGeom prst="rect">
            <a:avLst/>
          </a:prstGeom>
          <a:noFill/>
          <a:ln w="9525">
            <a:noFill/>
            <a:miter lim="800000"/>
            <a:headEnd/>
            <a:tailEnd/>
          </a:ln>
        </p:spPr>
      </p:pic>
      <p:sp>
        <p:nvSpPr>
          <p:cNvPr id="10" name="Rectangle 9"/>
          <p:cNvSpPr/>
          <p:nvPr/>
        </p:nvSpPr>
        <p:spPr>
          <a:xfrm>
            <a:off x="539552" y="5085184"/>
            <a:ext cx="3528392" cy="954107"/>
          </a:xfrm>
          <a:prstGeom prst="rect">
            <a:avLst/>
          </a:prstGeom>
        </p:spPr>
        <p:txBody>
          <a:bodyPr wrap="square">
            <a:spAutoFit/>
          </a:bodyPr>
          <a:lstStyle/>
          <a:p>
            <a:r>
              <a:rPr lang="el-GR" sz="1400" dirty="0" smtClean="0"/>
              <a:t>Ένα κινούμενο αντικείμενο το οποίο εκτελεί ευθύγραμμη ομαλή κίνηση (παράλληλη σον άξονα </a:t>
            </a:r>
            <a:r>
              <a:rPr lang="en-US" sz="1400" i="1" dirty="0" smtClean="0"/>
              <a:t>x</a:t>
            </a:r>
            <a:r>
              <a:rPr lang="el-GR" sz="1400" dirty="0" smtClean="0"/>
              <a:t>) σε 2Δ περιβάλλον.</a:t>
            </a:r>
            <a:endParaRPr lang="el-GR" sz="1400" dirty="0"/>
          </a:p>
        </p:txBody>
      </p:sp>
      <p:sp>
        <p:nvSpPr>
          <p:cNvPr id="11" name="Rectangle 10"/>
          <p:cNvSpPr/>
          <p:nvPr/>
        </p:nvSpPr>
        <p:spPr>
          <a:xfrm>
            <a:off x="4283968" y="5013176"/>
            <a:ext cx="4302224" cy="584775"/>
          </a:xfrm>
          <a:prstGeom prst="rect">
            <a:avLst/>
          </a:prstGeom>
        </p:spPr>
        <p:txBody>
          <a:bodyPr wrap="square">
            <a:spAutoFit/>
          </a:bodyPr>
          <a:lstStyle/>
          <a:p>
            <a:r>
              <a:rPr lang="el-GR" sz="1600" dirty="0" smtClean="0"/>
              <a:t>Το αντίστοιχο </a:t>
            </a:r>
            <a:r>
              <a:rPr lang="en-US" sz="1600" dirty="0" smtClean="0"/>
              <a:t>CT-Space </a:t>
            </a:r>
            <a:r>
              <a:rPr lang="el-GR" sz="1600" dirty="0" smtClean="0"/>
              <a:t>το οποίο είναι 3Δ και το αντίστοιχο </a:t>
            </a:r>
            <a:r>
              <a:rPr lang="en-US" sz="1600" dirty="0" smtClean="0"/>
              <a:t>CT-obstacle</a:t>
            </a:r>
            <a:endParaRPr lang="el-GR" sz="1600" dirty="0" smtClean="0"/>
          </a:p>
        </p:txBody>
      </p:sp>
    </p:spTree>
    <p:extLst>
      <p:ext uri="{BB962C8B-B14F-4D97-AF65-F5344CB8AC3E}">
        <p14:creationId xmlns:p14="http://schemas.microsoft.com/office/powerpoint/2010/main" val="2848251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905344"/>
            <a:ext cx="8183880" cy="4187952"/>
          </a:xfrm>
        </p:spPr>
        <p:txBody>
          <a:bodyPr>
            <a:normAutofit/>
          </a:bodyPr>
          <a:lstStyle/>
          <a:p>
            <a:r>
              <a:rPr lang="el-GR" sz="2200" dirty="0" smtClean="0">
                <a:latin typeface="Times New Roman" pitchFamily="18" charset="0"/>
                <a:cs typeface="Times New Roman" pitchFamily="18" charset="0"/>
              </a:rPr>
              <a:t>Με τον τρόπο αυτό, το πρόβλημα σχεδιασμού κίνησης επικεντρώνεται στη εύρεση μιας διαδρομής στο  η οποία ενώνει την αρχική (</a:t>
            </a:r>
            <a:r>
              <a:rPr lang="el-GR" sz="2200" b="1" dirty="0" smtClean="0">
                <a:latin typeface="Times New Roman" pitchFamily="18" charset="0"/>
                <a:cs typeface="Times New Roman" pitchFamily="18" charset="0"/>
              </a:rPr>
              <a:t>Α</a:t>
            </a:r>
            <a:r>
              <a:rPr lang="el-GR" sz="2200" dirty="0" smtClean="0">
                <a:latin typeface="Times New Roman" pitchFamily="18" charset="0"/>
                <a:cs typeface="Times New Roman" pitchFamily="18" charset="0"/>
              </a:rPr>
              <a:t>)</a:t>
            </a:r>
            <a:r>
              <a:rPr lang="el-GR" sz="2200" b="1"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και τελική (</a:t>
            </a:r>
            <a:r>
              <a:rPr lang="el-GR" sz="2200" b="1" dirty="0" smtClean="0">
                <a:latin typeface="Times New Roman" pitchFamily="18" charset="0"/>
                <a:cs typeface="Times New Roman" pitchFamily="18" charset="0"/>
              </a:rPr>
              <a:t>Τ</a:t>
            </a:r>
            <a:r>
              <a:rPr lang="el-GR" sz="2200" dirty="0" smtClean="0">
                <a:latin typeface="Times New Roman" pitchFamily="18" charset="0"/>
                <a:cs typeface="Times New Roman" pitchFamily="18" charset="0"/>
              </a:rPr>
              <a:t>) διαμόρφωση του ρομπότ και αποφεύγει τα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Δεδομένου ότι ο χρόνος είναι μη αντιστρέψιμος, δηλ. δεν μπορούμε να πάμε πίσω στο χρόνο, η  διαδρομή πρέπει να είναι αύξουσα ως προς το χρόνο.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Οι βασικές μέθοδοι σχεδιασμού κίνησης πρέπει να τροποποιηθούν προκειμένου να λάβουν υπόψη τη διάσταση του χρόνου. </a:t>
            </a: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46</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526079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fontScale="92500" lnSpcReduction="20000"/>
          </a:bodyPr>
          <a:lstStyle/>
          <a:p>
            <a:r>
              <a:rPr lang="el-GR" sz="2200" dirty="0" smtClean="0">
                <a:latin typeface="Times New Roman" pitchFamily="18" charset="0"/>
                <a:cs typeface="Times New Roman" pitchFamily="18" charset="0"/>
              </a:rPr>
              <a:t>Ο σχεδιασμός κίνησης για μια ομάδα ρομπότ διαφέρει από τον σχεδιασμό κίνησης ρομπότ που κινείται σε χώρο που περιέχει κινούμενα εμπόδια στο ότι οι κινήσεις των ρομπότ πρέπει να ορισθούν ενώ η κίνηση των εμποδίων είναι τυχαία.  </a:t>
            </a:r>
          </a:p>
          <a:p>
            <a:r>
              <a:rPr lang="el-GR" sz="2200" b="1" dirty="0" smtClean="0">
                <a:latin typeface="Times New Roman" pitchFamily="18" charset="0"/>
                <a:cs typeface="Times New Roman" pitchFamily="18" charset="0"/>
              </a:rPr>
              <a:t>Ένας τρόπος </a:t>
            </a:r>
            <a:r>
              <a:rPr lang="el-GR" sz="2200" dirty="0" smtClean="0">
                <a:latin typeface="Times New Roman" pitchFamily="18" charset="0"/>
                <a:cs typeface="Times New Roman" pitchFamily="18" charset="0"/>
              </a:rPr>
              <a:t>αντιμετώπισης του προβλήματος είναι η </a:t>
            </a:r>
            <a:r>
              <a:rPr lang="en-US" sz="2200" dirty="0" smtClean="0">
                <a:latin typeface="Times New Roman" pitchFamily="18" charset="0"/>
                <a:cs typeface="Times New Roman" pitchFamily="18" charset="0"/>
              </a:rPr>
              <a:t>Centralized approach</a:t>
            </a:r>
            <a:r>
              <a:rPr lang="el-GR" sz="2200" dirty="0" smtClean="0">
                <a:latin typeface="Times New Roman" pitchFamily="18" charset="0"/>
                <a:cs typeface="Times New Roman" pitchFamily="18" charset="0"/>
              </a:rPr>
              <a:t> κατά την οποία μία ομάδα ρομπότ  που εργάζεται στον ίδιο χώρο θεωρείται ένα πολύ-σώμα.</a:t>
            </a:r>
          </a:p>
          <a:p>
            <a:r>
              <a:rPr lang="el-GR" sz="2400" dirty="0" smtClean="0">
                <a:latin typeface="Times New Roman" pitchFamily="18" charset="0"/>
                <a:cs typeface="Times New Roman" pitchFamily="18" charset="0"/>
              </a:rPr>
              <a:t>Μια άλλη προσέγγιση για το σχεδιασμό κίνησης μιας ομάδας ρομπότ είναι η </a:t>
            </a:r>
            <a:r>
              <a:rPr lang="en-US" sz="2400" i="1" dirty="0" smtClean="0">
                <a:latin typeface="Times New Roman" pitchFamily="18" charset="0"/>
                <a:cs typeface="Times New Roman" pitchFamily="18" charset="0"/>
              </a:rPr>
              <a:t>Decoupled </a:t>
            </a:r>
            <a:r>
              <a:rPr lang="en-US" sz="2400" dirty="0" smtClean="0">
                <a:latin typeface="Times New Roman" pitchFamily="18" charset="0"/>
                <a:cs typeface="Times New Roman" pitchFamily="18" charset="0"/>
              </a:rPr>
              <a:t>approach</a:t>
            </a:r>
            <a:r>
              <a:rPr lang="el-GR"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a:t>
            </a:r>
            <a:endParaRPr lang="el-GR" sz="2400" i="1"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Κατά την </a:t>
            </a:r>
            <a:r>
              <a:rPr lang="en-US" sz="2000" i="1" dirty="0" smtClean="0">
                <a:latin typeface="Times New Roman" pitchFamily="18" charset="0"/>
                <a:cs typeface="Times New Roman" pitchFamily="18" charset="0"/>
              </a:rPr>
              <a:t>Decoupled </a:t>
            </a:r>
            <a:r>
              <a:rPr lang="en-US" sz="2000" dirty="0" smtClean="0">
                <a:latin typeface="Times New Roman" pitchFamily="18" charset="0"/>
                <a:cs typeface="Times New Roman" pitchFamily="18" charset="0"/>
              </a:rPr>
              <a:t>approach</a:t>
            </a:r>
            <a:r>
              <a:rPr lang="el-GR" sz="2000" dirty="0" smtClean="0">
                <a:latin typeface="Times New Roman" pitchFamily="18" charset="0"/>
                <a:cs typeface="Times New Roman" pitchFamily="18" charset="0"/>
              </a:rPr>
              <a:t>, αρχικά σχεδιάζεται μια διαδρομή για κάθε ρομπότ ξεχωριστά λαμβάνοντας υπόψη τα εμπόδια. Στη συνέχεια μεταβάλλεται η ταχύτητα των ρομπότ έτσι ώστε να αποφευχθούν οι συγκρούσεις μεταξύ τους. Ακολουθώντας αυτή τη διαδικασία το πλήθος των πράξεων μειώνεται αρκετά αλλά εις βάρος της πληρότητας (</a:t>
            </a:r>
            <a:r>
              <a:rPr lang="en-US" sz="2000" dirty="0" smtClean="0">
                <a:latin typeface="Times New Roman" pitchFamily="18" charset="0"/>
                <a:cs typeface="Times New Roman" pitchFamily="18" charset="0"/>
              </a:rPr>
              <a:t>completeness</a:t>
            </a:r>
            <a:r>
              <a:rPr lang="el-GR" sz="2000" dirty="0" smtClean="0">
                <a:latin typeface="Times New Roman" pitchFamily="18" charset="0"/>
                <a:cs typeface="Times New Roman" pitchFamily="18" charset="0"/>
              </a:rPr>
              <a:t>) του αλγορίθμου.</a:t>
            </a:r>
            <a:endParaRPr lang="el-GR" sz="1800" dirty="0" smtClean="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47</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756730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1656184"/>
          </a:xfrm>
        </p:spPr>
        <p:txBody>
          <a:bodyPr>
            <a:normAutofit/>
          </a:bodyPr>
          <a:lstStyle/>
          <a:p>
            <a:r>
              <a:rPr lang="el-GR" sz="2200" b="1" dirty="0" smtClean="0">
                <a:latin typeface="Times New Roman" pitchFamily="18" charset="0"/>
                <a:cs typeface="Times New Roman" pitchFamily="18" charset="0"/>
              </a:rPr>
              <a:t>Ένα αρθρωτό ρομπότ  </a:t>
            </a:r>
            <a:r>
              <a:rPr lang="el-GR" sz="2200" dirty="0" smtClean="0">
                <a:latin typeface="Times New Roman" pitchFamily="18" charset="0"/>
                <a:cs typeface="Times New Roman" pitchFamily="18" charset="0"/>
              </a:rPr>
              <a:t>αποτελείται από διάφορα κινούμενα αντικείμενα , τα οποία καλούνται σύνδεσμοι (</a:t>
            </a:r>
            <a:r>
              <a:rPr lang="en-US" sz="2200" dirty="0" smtClean="0">
                <a:latin typeface="Times New Roman" pitchFamily="18" charset="0"/>
                <a:cs typeface="Times New Roman" pitchFamily="18" charset="0"/>
              </a:rPr>
              <a:t>links</a:t>
            </a:r>
            <a:r>
              <a:rPr lang="el-GR" sz="2200" dirty="0" smtClean="0">
                <a:latin typeface="Times New Roman" pitchFamily="18" charset="0"/>
                <a:cs typeface="Times New Roman" pitchFamily="18" charset="0"/>
              </a:rPr>
              <a:t>). Οι σύνδεσμοι ενώνονται μεταξύ τους με αρθρώσεις (</a:t>
            </a:r>
            <a:r>
              <a:rPr lang="en-US" sz="2200" dirty="0" smtClean="0">
                <a:latin typeface="Times New Roman" pitchFamily="18" charset="0"/>
                <a:cs typeface="Times New Roman" pitchFamily="18" charset="0"/>
              </a:rPr>
              <a:t>joints</a:t>
            </a:r>
            <a:r>
              <a:rPr lang="el-GR" sz="2200" dirty="0" smtClean="0">
                <a:latin typeface="Times New Roman" pitchFamily="18" charset="0"/>
                <a:cs typeface="Times New Roman" pitchFamily="18" charset="0"/>
              </a:rPr>
              <a:t>). Κάθε άρθρωση περιορίζει τις σχετικές κινήσεις των δύο αντικειμένων που ενώνει.</a:t>
            </a:r>
            <a:endParaRPr lang="el-GR" sz="2200"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48</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2195736" y="3212976"/>
            <a:ext cx="4248472" cy="2588744"/>
          </a:xfrm>
          <a:prstGeom prst="rect">
            <a:avLst/>
          </a:prstGeom>
          <a:noFill/>
          <a:ln w="9525">
            <a:noFill/>
            <a:miter lim="800000"/>
            <a:headEnd/>
            <a:tailEnd/>
          </a:ln>
        </p:spPr>
      </p:pic>
    </p:spTree>
    <p:extLst>
      <p:ext uri="{BB962C8B-B14F-4D97-AF65-F5344CB8AC3E}">
        <p14:creationId xmlns:p14="http://schemas.microsoft.com/office/powerpoint/2010/main" val="4279667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700808"/>
            <a:ext cx="8183880" cy="4187952"/>
          </a:xfrm>
        </p:spPr>
        <p:txBody>
          <a:bodyPr>
            <a:normAutofit fontScale="70000" lnSpcReduction="20000"/>
          </a:bodyPr>
          <a:lstStyle/>
          <a:p>
            <a:r>
              <a:rPr lang="el-GR" dirty="0" smtClean="0">
                <a:latin typeface="Times New Roman" pitchFamily="18" charset="0"/>
                <a:cs typeface="Times New Roman" pitchFamily="18" charset="0"/>
              </a:rPr>
              <a:t>Ένα ρομπότ</a:t>
            </a:r>
            <a:r>
              <a:rPr lang="el-GR"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μπορεί να θεωρηθεί ότι αποτελείται από κινούμενα αντικείμενα.</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Οι περιορισμοί που επιβάλλονται από τις αρθρώσεις στις σχετικές κινήσεις των συνδέσμων  ορίζουν ένα υποσύνολο του σύνθετου χώρου διαμορφώσεων των συνδέσμων, που είναι ο πραγματικός χώρος διαμορφώσεων  του . </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Κάθε διαμόρφωση σε αυτό το υποσύνολο ορίζει μια μοναδική θέση και προσανατολισμό για κάθε ένα από τους συνδέσμους.</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Αρκετές από τις βασικές μεθόδους  σχεδιασμού κίνησης μπορούν να εφαρμοστούν για τον σχεδιασμό κίνησης του άκρου εργασίας αρθρωτών ρομπότ.</a:t>
            </a:r>
            <a:endParaRPr lang="en-US"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Ένα πρακτικό πρόβλημα που πρέπει να αντιμετωπιστεί είναι ότι η διάσταση του χώρου διαμορφώσεων του ρομπότ .</a:t>
            </a:r>
            <a:endParaRPr lang="el-GR" b="1" dirty="0" smtClean="0">
              <a:latin typeface="Times New Roman" pitchFamily="18" charset="0"/>
              <a:cs typeface="Times New Roman" pitchFamily="18" charset="0"/>
            </a:endParaRPr>
          </a:p>
          <a:p>
            <a:endParaRPr lang="el-GR"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49</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42498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669940"/>
            <a:ext cx="8355360" cy="4187952"/>
          </a:xfrm>
        </p:spPr>
        <p:txBody>
          <a:bodyPr>
            <a:normAutofit lnSpcReduction="10000"/>
          </a:bodyPr>
          <a:lstStyle/>
          <a:p>
            <a:r>
              <a:rPr lang="el-GR" dirty="0" smtClean="0">
                <a:latin typeface="Times New Roman" pitchFamily="18" charset="0"/>
                <a:cs typeface="Times New Roman" pitchFamily="18" charset="0"/>
              </a:rPr>
              <a:t>Στο σημερινό μάθημα θα γίνει ανασκόπηση του προβλήματος </a:t>
            </a:r>
            <a:r>
              <a:rPr lang="el-GR" b="1" i="1" dirty="0" smtClean="0">
                <a:latin typeface="Times New Roman" pitchFamily="18" charset="0"/>
                <a:cs typeface="Times New Roman" pitchFamily="18" charset="0"/>
              </a:rPr>
              <a:t>Σ</a:t>
            </a:r>
            <a:r>
              <a:rPr lang="el-GR" i="1" dirty="0" smtClean="0">
                <a:latin typeface="Times New Roman" pitchFamily="18" charset="0"/>
                <a:cs typeface="Times New Roman" pitchFamily="18" charset="0"/>
              </a:rPr>
              <a:t>χεδιασμού </a:t>
            </a:r>
            <a:r>
              <a:rPr lang="el-GR" b="1" i="1" dirty="0" smtClean="0">
                <a:latin typeface="Times New Roman" pitchFamily="18" charset="0"/>
                <a:cs typeface="Times New Roman" pitchFamily="18" charset="0"/>
              </a:rPr>
              <a:t>Κ</a:t>
            </a:r>
            <a:r>
              <a:rPr lang="el-GR" i="1" dirty="0" smtClean="0">
                <a:latin typeface="Times New Roman" pitchFamily="18" charset="0"/>
                <a:cs typeface="Times New Roman" pitchFamily="18" charset="0"/>
              </a:rPr>
              <a:t>ίνησης </a:t>
            </a:r>
            <a:r>
              <a:rPr lang="el-GR" b="1" i="1" dirty="0" smtClean="0">
                <a:latin typeface="Times New Roman" pitchFamily="18" charset="0"/>
                <a:cs typeface="Times New Roman" pitchFamily="18" charset="0"/>
              </a:rPr>
              <a:t>Ρ</a:t>
            </a:r>
            <a:r>
              <a:rPr lang="el-GR" i="1" dirty="0" smtClean="0">
                <a:latin typeface="Times New Roman" pitchFamily="18" charset="0"/>
                <a:cs typeface="Times New Roman" pitchFamily="18" charset="0"/>
              </a:rPr>
              <a:t>ομπότ</a:t>
            </a:r>
            <a:r>
              <a:rPr lang="el-GR" dirty="0" smtClean="0">
                <a:latin typeface="Times New Roman" pitchFamily="18" charset="0"/>
                <a:cs typeface="Times New Roman" pitchFamily="18" charset="0"/>
              </a:rPr>
              <a:t>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 </a:t>
            </a:r>
          </a:p>
          <a:p>
            <a:pPr marL="804672" lvl="1" indent="-457200">
              <a:buFont typeface="+mj-lt"/>
              <a:buAutoNum type="alphaLcPeriod"/>
            </a:pPr>
            <a:r>
              <a:rPr lang="el-GR" dirty="0" smtClean="0">
                <a:latin typeface="Times New Roman" pitchFamily="18" charset="0"/>
                <a:cs typeface="Times New Roman" pitchFamily="18" charset="0"/>
              </a:rPr>
              <a:t>Αρχικά θα παρουσιαστεί το βασικό πρόβλημα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a:t>
            </a:r>
          </a:p>
          <a:p>
            <a:pPr marL="804672" lvl="1" indent="-457200">
              <a:buFont typeface="+mj-lt"/>
              <a:buAutoNum type="alphaLcPeriod"/>
            </a:pPr>
            <a:r>
              <a:rPr lang="el-GR" dirty="0" smtClean="0">
                <a:latin typeface="Times New Roman" pitchFamily="18" charset="0"/>
                <a:cs typeface="Times New Roman" pitchFamily="18" charset="0"/>
              </a:rPr>
              <a:t>Στη συνέχεια θα γίνει παρουσίαση του χώρου Διαμορφώσεων και της </a:t>
            </a:r>
            <a:r>
              <a:rPr lang="en-US" dirty="0" smtClean="0">
                <a:latin typeface="Times New Roman" pitchFamily="18" charset="0"/>
                <a:cs typeface="Times New Roman" pitchFamily="18" charset="0"/>
              </a:rPr>
              <a:t>Bump-Surface.</a:t>
            </a:r>
          </a:p>
          <a:p>
            <a:pPr marL="804672" lvl="1" indent="-457200">
              <a:buFont typeface="+mj-lt"/>
              <a:buAutoNum type="alphaLcPeriod"/>
            </a:pPr>
            <a:r>
              <a:rPr lang="en-US" dirty="0" smtClean="0">
                <a:latin typeface="Times New Roman" pitchFamily="18" charset="0"/>
                <a:cs typeface="Times New Roman" pitchFamily="18" charset="0"/>
              </a:rPr>
              <a:t>T</a:t>
            </a:r>
            <a:r>
              <a:rPr lang="el-GR" dirty="0" smtClean="0">
                <a:latin typeface="Times New Roman" pitchFamily="18" charset="0"/>
                <a:cs typeface="Times New Roman" pitchFamily="18" charset="0"/>
              </a:rPr>
              <a:t>έλος θα παρουσιαστούν επεκτάσεις του βασικού προβλήματος </a:t>
            </a:r>
            <a:r>
              <a:rPr lang="el-GR" b="1" i="1" dirty="0" smtClean="0">
                <a:latin typeface="Times New Roman" pitchFamily="18" charset="0"/>
                <a:cs typeface="Times New Roman" pitchFamily="18" charset="0"/>
              </a:rPr>
              <a:t>ΣΚΡ</a:t>
            </a:r>
            <a:r>
              <a:rPr lang="el-G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5</a:t>
            </a:fld>
            <a:endParaRPr lang="el-GR"/>
          </a:p>
        </p:txBody>
      </p:sp>
      <p:sp>
        <p:nvSpPr>
          <p:cNvPr id="6"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Tree>
    <p:extLst>
      <p:ext uri="{BB962C8B-B14F-4D97-AF65-F5344CB8AC3E}">
        <p14:creationId xmlns:p14="http://schemas.microsoft.com/office/powerpoint/2010/main" val="9861267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50</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3074502" y="1691516"/>
            <a:ext cx="3297698"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l-GR" b="1" dirty="0" smtClean="0"/>
              <a:t>Κινηματικοί Περιορισμοί</a:t>
            </a:r>
            <a:endParaRPr lang="el-GR" dirty="0"/>
          </a:p>
        </p:txBody>
      </p:sp>
      <p:sp>
        <p:nvSpPr>
          <p:cNvPr id="9" name="Rectangle 8"/>
          <p:cNvSpPr/>
          <p:nvPr/>
        </p:nvSpPr>
        <p:spPr>
          <a:xfrm>
            <a:off x="827584" y="2178730"/>
            <a:ext cx="7632848" cy="2308324"/>
          </a:xfrm>
          <a:prstGeom prst="rect">
            <a:avLst/>
          </a:prstGeom>
        </p:spPr>
        <p:txBody>
          <a:bodyPr wrap="square">
            <a:spAutoFit/>
          </a:bodyPr>
          <a:lstStyle/>
          <a:p>
            <a:pPr>
              <a:buFont typeface="Arial" pitchFamily="34" charset="0"/>
              <a:buChar char="•"/>
            </a:pPr>
            <a:r>
              <a:rPr lang="el-GR" dirty="0" smtClean="0">
                <a:latin typeface="Times New Roman" pitchFamily="18" charset="0"/>
                <a:cs typeface="Times New Roman" pitchFamily="18" charset="0"/>
              </a:rPr>
              <a:t>Στο βασικό πρόβλημα σχεδιασμού κίνησης υποθέσαμε ότι το η κίνηση του ρομπότ περιορίζεται μόνο από τα εμπόδια  που υπάρχουν στο χώρο εργασίας του (</a:t>
            </a:r>
            <a:r>
              <a:rPr lang="en-US" dirty="0" smtClean="0">
                <a:latin typeface="Times New Roman" pitchFamily="18" charset="0"/>
                <a:cs typeface="Times New Roman" pitchFamily="18" charset="0"/>
              </a:rPr>
              <a:t>free</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flying object</a:t>
            </a:r>
            <a:r>
              <a:rPr lang="el-G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Σε μερικά προβλήματα μπορεί να θελήσουμε να βάλουμε πρόσθετους κινηματικούς περιορισμούς στην κίνηση του ρομπότ.</a:t>
            </a:r>
            <a:endParaRPr lang="en-US" dirty="0" smtClean="0">
              <a:latin typeface="Times New Roman" pitchFamily="18" charset="0"/>
              <a:cs typeface="Times New Roman" pitchFamily="18" charset="0"/>
            </a:endParaRPr>
          </a:p>
          <a:p>
            <a:pPr>
              <a:buFont typeface="Arial" pitchFamily="34" charset="0"/>
              <a:buChar char="•"/>
            </a:pPr>
            <a:r>
              <a:rPr lang="el-GR" dirty="0" smtClean="0">
                <a:latin typeface="Times New Roman" pitchFamily="18" charset="0"/>
                <a:cs typeface="Times New Roman" pitchFamily="18" charset="0"/>
              </a:rPr>
              <a:t> Υπάρχουν δύο τύποι κινηματικών περιορισμών: </a:t>
            </a:r>
            <a:endParaRPr lang="en-US" dirty="0" smtClean="0">
              <a:latin typeface="Times New Roman" pitchFamily="18" charset="0"/>
              <a:cs typeface="Times New Roman" pitchFamily="18" charset="0"/>
            </a:endParaRPr>
          </a:p>
          <a:p>
            <a:pPr lvl="1">
              <a:buFont typeface="Arial" pitchFamily="34" charset="0"/>
              <a:buChar char="•"/>
            </a:pPr>
            <a:r>
              <a:rPr lang="el-GR" dirty="0" smtClean="0">
                <a:latin typeface="Times New Roman" pitchFamily="18" charset="0"/>
                <a:cs typeface="Times New Roman" pitchFamily="18" charset="0"/>
              </a:rPr>
              <a:t>οι </a:t>
            </a:r>
            <a:r>
              <a:rPr lang="el-GR" dirty="0" err="1" smtClean="0">
                <a:latin typeface="Times New Roman" pitchFamily="18" charset="0"/>
                <a:cs typeface="Times New Roman" pitchFamily="18" charset="0"/>
              </a:rPr>
              <a:t>ολονομικοί</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holonomic</a:t>
            </a:r>
            <a:r>
              <a:rPr lang="el-GR" dirty="0" smtClean="0">
                <a:latin typeface="Times New Roman" pitchFamily="18" charset="0"/>
                <a:cs typeface="Times New Roman" pitchFamily="18" charset="0"/>
              </a:rPr>
              <a:t>) περιορισμοί </a:t>
            </a:r>
            <a:endParaRPr lang="en-US" dirty="0" smtClean="0">
              <a:latin typeface="Times New Roman" pitchFamily="18" charset="0"/>
              <a:cs typeface="Times New Roman" pitchFamily="18" charset="0"/>
            </a:endParaRPr>
          </a:p>
          <a:p>
            <a:pPr lvl="1">
              <a:buFont typeface="Arial" pitchFamily="34" charset="0"/>
              <a:buChar char="•"/>
            </a:pPr>
            <a:r>
              <a:rPr lang="el-GR" dirty="0" smtClean="0">
                <a:latin typeface="Times New Roman" pitchFamily="18" charset="0"/>
                <a:cs typeface="Times New Roman" pitchFamily="18" charset="0"/>
              </a:rPr>
              <a:t>οι μη-</a:t>
            </a:r>
            <a:r>
              <a:rPr lang="el-GR" dirty="0" err="1" smtClean="0">
                <a:latin typeface="Times New Roman" pitchFamily="18" charset="0"/>
                <a:cs typeface="Times New Roman" pitchFamily="18" charset="0"/>
              </a:rPr>
              <a:t>ολονομικοί </a:t>
            </a:r>
            <a:r>
              <a:rPr lang="el-GR"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nonholonomic</a:t>
            </a:r>
            <a:r>
              <a:rPr lang="el-GR" dirty="0" smtClean="0">
                <a:latin typeface="Times New Roman" pitchFamily="18" charset="0"/>
                <a:cs typeface="Times New Roman" pitchFamily="18" charset="0"/>
              </a:rPr>
              <a:t>) περιορισμοί </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3744564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060848"/>
            <a:ext cx="8183880" cy="2592288"/>
          </a:xfrm>
        </p:spPr>
        <p:txBody>
          <a:bodyPr>
            <a:normAutofit/>
          </a:bodyPr>
          <a:lstStyle/>
          <a:p>
            <a:r>
              <a:rPr lang="el-GR" sz="2200" dirty="0" smtClean="0">
                <a:latin typeface="Times New Roman" pitchFamily="18" charset="0"/>
                <a:cs typeface="Times New Roman" pitchFamily="18" charset="0"/>
              </a:rPr>
              <a:t>Ένας μη-</a:t>
            </a:r>
            <a:r>
              <a:rPr lang="el-GR" sz="2200" dirty="0" err="1" smtClean="0">
                <a:latin typeface="Times New Roman" pitchFamily="18" charset="0"/>
                <a:cs typeface="Times New Roman" pitchFamily="18" charset="0"/>
              </a:rPr>
              <a:t>ολονομικός </a:t>
            </a:r>
            <a:r>
              <a:rPr lang="el-GR" sz="2200" dirty="0" smtClean="0">
                <a:latin typeface="Times New Roman" pitchFamily="18" charset="0"/>
                <a:cs typeface="Times New Roman" pitchFamily="18" charset="0"/>
              </a:rPr>
              <a:t>περιορισμός είναι μια μη ολοκληρώσιμη εξίσωση η οποία εμπεριέχει τις παραμέτρους διαμόρφωσης του ρομπότ και τις παραγώγους τους. </a:t>
            </a:r>
            <a:endParaRPr lang="en-US"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Ένας τέτοιος περιορισμός δεν μειώνει τη διάσταση του χώρου διαμορφώσεων του ρομπότ, αλλά μειώνει τη διάσταση του χώρου των κατευθύνσεων της ταχύτητας του ρομπότ, σε οποιαδήποτε δοσμένη διαμόρφωση.</a:t>
            </a:r>
          </a:p>
          <a:p>
            <a:endParaRPr lang="el-GR" dirty="0"/>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5" name="Slide Number Placeholder 4"/>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51</a:t>
            </a:fld>
            <a:endParaRPr lang="el-GR"/>
          </a:p>
        </p:txBody>
      </p:sp>
      <p:sp>
        <p:nvSpPr>
          <p:cNvPr id="6" name="Title 1"/>
          <p:cNvSpPr txBox="1">
            <a:spLocks/>
          </p:cNvSpPr>
          <p:nvPr/>
        </p:nvSpPr>
        <p:spPr>
          <a:xfrm>
            <a:off x="457200" y="428604"/>
            <a:ext cx="4474840" cy="1219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1</a:t>
            </a:r>
            <a:r>
              <a:rPr kumimoji="0" lang="el-GR" sz="2400" b="1" i="0" u="none" strike="noStrike" kern="1200" cap="none" spc="0" normalizeH="0" baseline="3000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ο</a:t>
            </a:r>
            <a:r>
              <a:rPr kumimoji="0" lang="el-GR" sz="2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mj-lt"/>
                <a:ea typeface="+mj-ea"/>
                <a:cs typeface="+mj-cs"/>
              </a:rPr>
              <a:t> Μέρος</a:t>
            </a:r>
            <a:r>
              <a:rPr kumimoji="0" lang="el-GR"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Σχεδιασμός Κίνησης Αυτόνομων Κινούμενων Μονάδων</a:t>
            </a:r>
            <a:endParaRPr kumimoji="0" lang="el-GR" sz="24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4691955" y="708086"/>
            <a:ext cx="4210050" cy="653802"/>
          </a:xfrm>
          <a:prstGeom prst="rect">
            <a:avLst/>
          </a:prstGeom>
          <a:ln w="6350" cap="rnd">
            <a:noFill/>
          </a:ln>
        </p:spPr>
        <p:txBody>
          <a:bodyPr vert="horz" rtlCol="0" anchor="b" anchorCtr="0">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b="1" i="1" spc="-10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latin typeface="+mj-lt"/>
                <a:ea typeface="+mj-ea"/>
                <a:cs typeface="+mj-cs"/>
              </a:rPr>
              <a:t>Προεκτάσεις του βασικού προβλήματος</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
        <p:nvSpPr>
          <p:cNvPr id="8" name="Rectangle 7"/>
          <p:cNvSpPr/>
          <p:nvPr/>
        </p:nvSpPr>
        <p:spPr>
          <a:xfrm>
            <a:off x="3074502" y="1691516"/>
            <a:ext cx="3297698" cy="369332"/>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l-GR" b="1" dirty="0" smtClean="0"/>
              <a:t>Κινηματικοί Περιορισμοί</a:t>
            </a:r>
            <a:endParaRPr lang="el-GR" dirty="0"/>
          </a:p>
        </p:txBody>
      </p:sp>
    </p:spTree>
    <p:extLst>
      <p:ext uri="{BB962C8B-B14F-4D97-AF65-F5344CB8AC3E}">
        <p14:creationId xmlns:p14="http://schemas.microsoft.com/office/powerpoint/2010/main" val="248529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288"/>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3" name="Content Placeholder 2"/>
          <p:cNvSpPr>
            <a:spLocks noGrp="1"/>
          </p:cNvSpPr>
          <p:nvPr>
            <p:ph idx="1"/>
          </p:nvPr>
        </p:nvSpPr>
        <p:spPr>
          <a:xfrm>
            <a:off x="428596" y="1812816"/>
            <a:ext cx="8183880" cy="4187952"/>
          </a:xfrm>
        </p:spPr>
        <p:txBody>
          <a:bodyPr>
            <a:normAutofit fontScale="77500" lnSpcReduction="20000"/>
          </a:bodyPr>
          <a:lstStyle/>
          <a:p>
            <a:pPr algn="just"/>
            <a:r>
              <a:rPr lang="el-GR" dirty="0" smtClean="0">
                <a:latin typeface="Times New Roman" pitchFamily="18" charset="0"/>
                <a:cs typeface="Times New Roman" pitchFamily="18" charset="0"/>
              </a:rPr>
              <a:t>Στόχος του ορισμού του βασικού προβλήματος σχεδιασμού κίνησης ρομπότ είναι η απλοποίηση του προβλήματος ΣΚ.</a:t>
            </a:r>
            <a:endParaRPr lang="en-US" dirty="0" smtClean="0">
              <a:latin typeface="Times New Roman" pitchFamily="18" charset="0"/>
              <a:cs typeface="Times New Roman" pitchFamily="18" charset="0"/>
            </a:endParaRPr>
          </a:p>
          <a:p>
            <a:pPr algn="just">
              <a:buNone/>
            </a:pPr>
            <a:endParaRPr lang="el-GR" sz="1600" dirty="0" smtClean="0">
              <a:latin typeface="Times New Roman" pitchFamily="18" charset="0"/>
              <a:cs typeface="Times New Roman" pitchFamily="18" charset="0"/>
            </a:endParaRPr>
          </a:p>
          <a:p>
            <a:pPr algn="just"/>
            <a:r>
              <a:rPr lang="el-GR" i="1" dirty="0" smtClean="0">
                <a:latin typeface="Times New Roman" pitchFamily="18" charset="0"/>
                <a:cs typeface="Times New Roman" pitchFamily="18" charset="0"/>
              </a:rPr>
              <a:t>Υποθέσεις του βασικού προβλήματος</a:t>
            </a:r>
            <a:r>
              <a:rPr lang="el-GR" dirty="0" smtClean="0">
                <a:latin typeface="Times New Roman" pitchFamily="18" charset="0"/>
                <a:cs typeface="Times New Roman" pitchFamily="18" charset="0"/>
              </a:rPr>
              <a:t>: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Υποθέτουμε ότι το ρομπότ είναι το μόνο κινούμενο αντικείμενο στο χώρο εργασίας του και δεν λαμβάνουμε υπόψη τη </a:t>
            </a:r>
            <a:r>
              <a:rPr lang="el-GR" u="sng" dirty="0" smtClean="0">
                <a:latin typeface="Times New Roman" pitchFamily="18" charset="0"/>
                <a:cs typeface="Times New Roman" pitchFamily="18" charset="0"/>
              </a:rPr>
              <a:t>δυναμική συμπεριφορά </a:t>
            </a:r>
            <a:r>
              <a:rPr lang="el-GR" dirty="0" smtClean="0">
                <a:latin typeface="Times New Roman" pitchFamily="18" charset="0"/>
                <a:cs typeface="Times New Roman" pitchFamily="18" charset="0"/>
              </a:rPr>
              <a:t>του ρομπότ.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Επίσης, θεωρούμε ότι οι περιορισμοί στη κίνηση του ρομπότ οφείλονται μόνο στη διαδρομή που πρέπει  να ακολουθήσει και όχι στη μηχανική του συστήματος του ρομπότ π.χ. στην τριβή που αναπτύσσεται ανάμεσα σε δύο μηχανικά μέρη. </a:t>
            </a:r>
          </a:p>
          <a:p>
            <a:pPr algn="just"/>
            <a:endParaRPr lang="el-GR" dirty="0">
              <a:latin typeface="Times New Roman" pitchFamily="18" charset="0"/>
              <a:cs typeface="Times New Roman" pitchFamily="18" charset="0"/>
            </a:endParaRPr>
          </a:p>
        </p:txBody>
      </p:sp>
      <p:sp>
        <p:nvSpPr>
          <p:cNvPr id="5" name="Footer Placeholder 4"/>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4" name="Slide Number Placeholder 3"/>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6</a:t>
            </a:fld>
            <a:endParaRPr lang="el-GR"/>
          </a:p>
        </p:txBody>
      </p:sp>
      <p:sp>
        <p:nvSpPr>
          <p:cNvPr id="6" name="Title 1"/>
          <p:cNvSpPr txBox="1">
            <a:spLocks/>
          </p:cNvSpPr>
          <p:nvPr/>
        </p:nvSpPr>
        <p:spPr>
          <a:xfrm>
            <a:off x="4499992" y="1009438"/>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37639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643050"/>
            <a:ext cx="8183880" cy="4187952"/>
          </a:xfrm>
        </p:spPr>
        <p:txBody>
          <a:bodyPr/>
          <a:lstStyle/>
          <a:p>
            <a:pPr lvl="1" algn="just">
              <a:buClr>
                <a:srgbClr val="FF0000"/>
              </a:buClr>
              <a:buFont typeface="Courier New" pitchFamily="49" charset="0"/>
              <a:buChar char="o"/>
            </a:pPr>
            <a:r>
              <a:rPr lang="el-GR" dirty="0" smtClean="0">
                <a:latin typeface="Times New Roman" pitchFamily="18" charset="0"/>
                <a:cs typeface="Times New Roman" pitchFamily="18" charset="0"/>
              </a:rPr>
              <a:t>Αυτές οι υποθέσεις μετασχηματίζουν ουσιαστικά το «φυσικό» πρόβλημα σχεδιασμού κίνησης σε ένα αμιγώς γεωμετρικό πρόβλημα σχεδιασμού κίνησης. </a:t>
            </a:r>
            <a:endParaRPr lang="en-US" dirty="0" smtClean="0">
              <a:latin typeface="Times New Roman" pitchFamily="18" charset="0"/>
              <a:cs typeface="Times New Roman" pitchFamily="18" charset="0"/>
            </a:endParaRPr>
          </a:p>
          <a:p>
            <a:pPr lvl="1" algn="just">
              <a:buClr>
                <a:srgbClr val="FF0000"/>
              </a:buClr>
              <a:buFont typeface="Courier New" pitchFamily="49" charset="0"/>
              <a:buChar char="o"/>
            </a:pPr>
            <a:r>
              <a:rPr lang="el-GR" dirty="0" smtClean="0">
                <a:latin typeface="Times New Roman" pitchFamily="18" charset="0"/>
                <a:cs typeface="Times New Roman" pitchFamily="18" charset="0"/>
              </a:rPr>
              <a:t>Απλοποιούμε ακόμα περισσότερο το πρόβλημα θεωρώντας ότι το ρομπότ είναι ένα ενιαίο άκαμπτο αντικείμενο. </a:t>
            </a:r>
          </a:p>
          <a:p>
            <a:pPr lvl="1" algn="just">
              <a:buClr>
                <a:srgbClr val="FF0000"/>
              </a:buClr>
              <a:buFont typeface="Courier New" pitchFamily="49" charset="0"/>
              <a:buChar char="o"/>
            </a:pPr>
            <a:r>
              <a:rPr lang="el-GR" dirty="0" smtClean="0">
                <a:latin typeface="Times New Roman" pitchFamily="18" charset="0"/>
                <a:cs typeface="Times New Roman" pitchFamily="18" charset="0"/>
              </a:rPr>
              <a:t>Η κίνηση του ρομπότ περιορίζεται μόνο από τα εμπόδια που μπορεί να υπάρχουν στο χώρο εργασίας του.</a:t>
            </a:r>
          </a:p>
          <a:p>
            <a:pPr>
              <a:buNone/>
            </a:pPr>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7</a:t>
            </a:fld>
            <a:endParaRPr lang="el-GR"/>
          </a:p>
        </p:txBody>
      </p:sp>
      <p:sp>
        <p:nvSpPr>
          <p:cNvPr id="7" name="Title 1"/>
          <p:cNvSpPr txBox="1">
            <a:spLocks/>
          </p:cNvSpPr>
          <p:nvPr/>
        </p:nvSpPr>
        <p:spPr>
          <a:xfrm>
            <a:off x="4572000" y="866562"/>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21675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23850"/>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502920" y="1669940"/>
            <a:ext cx="8183880" cy="4187952"/>
          </a:xfrm>
        </p:spPr>
        <p:txBody>
          <a:bodyPr>
            <a:normAutofit fontScale="92500"/>
          </a:bodyPr>
          <a:lstStyle/>
          <a:p>
            <a:r>
              <a:rPr lang="el-GR" dirty="0" smtClean="0">
                <a:latin typeface="Times New Roman" pitchFamily="18" charset="0"/>
                <a:cs typeface="Times New Roman" pitchFamily="18" charset="0"/>
              </a:rPr>
              <a:t>Διατύπωση του βασικού προβλήματος ΣΚ</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Έστω  ένα άκαμπτο αντικείμενο (π.χ. ρομπότ) το οποίο κινείται στον Ευκλείδειο 2Δ ή 3Δ χώρο, ο οποίος καλείται χώρος εργασίας. Έστω, Β1,…,Β</a:t>
            </a:r>
            <a:r>
              <a:rPr lang="en-US" i="1" dirty="0" smtClean="0">
                <a:latin typeface="Times New Roman" pitchFamily="18" charset="0"/>
                <a:cs typeface="Times New Roman" pitchFamily="18" charset="0"/>
              </a:rPr>
              <a:t>m</a:t>
            </a:r>
            <a:r>
              <a:rPr lang="el-GR" i="1" dirty="0" smtClean="0">
                <a:latin typeface="Times New Roman" pitchFamily="18" charset="0"/>
                <a:cs typeface="Times New Roman" pitchFamily="18" charset="0"/>
              </a:rPr>
              <a:t> άκαμπτα αντικείμενα τα οποία κείτονται στο χώρο εργασίας. </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Τα αντικείμενα  Β</a:t>
            </a:r>
            <a:r>
              <a:rPr lang="en-US"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=1,…,m </a:t>
            </a:r>
            <a:r>
              <a:rPr lang="el-GR" i="1" dirty="0" smtClean="0">
                <a:latin typeface="Times New Roman" pitchFamily="18" charset="0"/>
                <a:cs typeface="Times New Roman" pitchFamily="18" charset="0"/>
              </a:rPr>
              <a:t>καλούνται εμπόδια. </a:t>
            </a:r>
          </a:p>
          <a:p>
            <a:pPr lvl="1" algn="just">
              <a:buClr>
                <a:srgbClr val="FF0000"/>
              </a:buClr>
              <a:buFont typeface="Wingdings" pitchFamily="2" charset="2"/>
              <a:buChar char="Ø"/>
            </a:pPr>
            <a:r>
              <a:rPr lang="el-GR" i="1" dirty="0" smtClean="0">
                <a:latin typeface="Times New Roman" pitchFamily="18" charset="0"/>
                <a:cs typeface="Times New Roman" pitchFamily="18" charset="0"/>
              </a:rPr>
              <a:t>Υποθέτουμε ότι η γεωμετρία του αντικειμένου καθώς επίσης και η γεωμετρία και η θέση των εμποδίων είναι γνωστή. </a:t>
            </a: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8</a:t>
            </a:fld>
            <a:endParaRPr lang="el-GR"/>
          </a:p>
        </p:txBody>
      </p:sp>
      <p:sp>
        <p:nvSpPr>
          <p:cNvPr id="7" name="Title 1"/>
          <p:cNvSpPr txBox="1">
            <a:spLocks/>
          </p:cNvSpPr>
          <p:nvPr/>
        </p:nvSpPr>
        <p:spPr>
          <a:xfrm>
            <a:off x="4572000" y="850032"/>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85054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66726"/>
            <a:ext cx="4474840" cy="1219200"/>
          </a:xfrm>
        </p:spPr>
        <p:txBody>
          <a:bodyPr>
            <a:normAutofit/>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2" name="Content Placeholder 1"/>
          <p:cNvSpPr>
            <a:spLocks noGrp="1"/>
          </p:cNvSpPr>
          <p:nvPr>
            <p:ph idx="1"/>
          </p:nvPr>
        </p:nvSpPr>
        <p:spPr>
          <a:xfrm>
            <a:off x="285720" y="2027130"/>
            <a:ext cx="8183880" cy="4187952"/>
          </a:xfrm>
        </p:spPr>
        <p:txBody>
          <a:bodyPr/>
          <a:lstStyle/>
          <a:p>
            <a:pPr lvl="1" algn="just">
              <a:buClr>
                <a:srgbClr val="FF0000"/>
              </a:buClr>
              <a:buFont typeface="Wingdings" pitchFamily="2" charset="2"/>
              <a:buChar char="Ø"/>
            </a:pPr>
            <a:r>
              <a:rPr lang="el-GR" i="1" dirty="0" smtClean="0">
                <a:latin typeface="Times New Roman" pitchFamily="18" charset="0"/>
                <a:cs typeface="Times New Roman" pitchFamily="18" charset="0"/>
              </a:rPr>
              <a:t>Επίσης, υποθέτουμε ότι το αντικείμενο μπορεί να κινείται ελεύθερα στο χώρο εργασίας του (ο μόνος περιορισμός προέρχεται από τα εμπόδια).</a:t>
            </a:r>
          </a:p>
          <a:p>
            <a:pPr lvl="1" algn="just">
              <a:buClr>
                <a:srgbClr val="FF0000"/>
              </a:buClr>
              <a:buFont typeface="Wingdings" pitchFamily="2" charset="2"/>
              <a:buChar char="Ø"/>
            </a:pPr>
            <a:r>
              <a:rPr lang="el-GR" i="1" u="sng" dirty="0" smtClean="0">
                <a:latin typeface="Times New Roman" pitchFamily="18" charset="0"/>
                <a:cs typeface="Times New Roman" pitchFamily="18" charset="0"/>
              </a:rPr>
              <a:t>Το πρόβλημα διατυπώνεται ως εξής</a:t>
            </a:r>
            <a:r>
              <a:rPr lang="el-GR" i="1" dirty="0" smtClean="0">
                <a:latin typeface="Times New Roman" pitchFamily="18" charset="0"/>
                <a:cs typeface="Times New Roman" pitchFamily="18" charset="0"/>
              </a:rPr>
              <a:t>: Δοθέντων μιας αρχικής θέσης και προσανατολισμού </a:t>
            </a:r>
            <a:r>
              <a:rPr lang="el-GR" b="1" dirty="0" smtClean="0">
                <a:latin typeface="Times New Roman" pitchFamily="18" charset="0"/>
                <a:cs typeface="Times New Roman" pitchFamily="18" charset="0"/>
              </a:rPr>
              <a:t>Α</a:t>
            </a:r>
            <a:r>
              <a:rPr lang="el-GR" i="1" dirty="0" smtClean="0">
                <a:latin typeface="Times New Roman" pitchFamily="18" charset="0"/>
                <a:cs typeface="Times New Roman" pitchFamily="18" charset="0"/>
              </a:rPr>
              <a:t> και μιας τελικής θέσης και προσανατολισμού </a:t>
            </a:r>
            <a:r>
              <a:rPr lang="el-GR" b="1" dirty="0" smtClean="0">
                <a:latin typeface="Times New Roman" pitchFamily="18" charset="0"/>
                <a:cs typeface="Times New Roman" pitchFamily="18" charset="0"/>
              </a:rPr>
              <a:t>Τ</a:t>
            </a:r>
            <a:r>
              <a:rPr lang="el-GR" i="1" dirty="0" smtClean="0">
                <a:latin typeface="Times New Roman" pitchFamily="18" charset="0"/>
                <a:cs typeface="Times New Roman" pitchFamily="18" charset="0"/>
              </a:rPr>
              <a:t> του αντικειμένου στο χώρο εργασίας, δημιούργησε μια διαδρομή  (αν υπάρχει) η οποία αποφεύγει την επαφή με τα εμπόδια  , ξεκινάει από το </a:t>
            </a:r>
            <a:r>
              <a:rPr lang="el-GR" b="1" dirty="0" smtClean="0">
                <a:latin typeface="Times New Roman" pitchFamily="18" charset="0"/>
                <a:cs typeface="Times New Roman" pitchFamily="18" charset="0"/>
              </a:rPr>
              <a:t>Α</a:t>
            </a:r>
            <a:r>
              <a:rPr lang="el-GR" i="1" dirty="0" smtClean="0">
                <a:latin typeface="Times New Roman" pitchFamily="18" charset="0"/>
                <a:cs typeface="Times New Roman" pitchFamily="18" charset="0"/>
              </a:rPr>
              <a:t> και καταλήγει στο </a:t>
            </a:r>
            <a:r>
              <a:rPr lang="el-GR" b="1" dirty="0" smtClean="0">
                <a:latin typeface="Times New Roman" pitchFamily="18" charset="0"/>
                <a:cs typeface="Times New Roman" pitchFamily="18" charset="0"/>
              </a:rPr>
              <a:t>Τ</a:t>
            </a:r>
            <a:r>
              <a:rPr lang="el-GR" i="1" dirty="0" smtClean="0">
                <a:latin typeface="Times New Roman" pitchFamily="18" charset="0"/>
                <a:cs typeface="Times New Roman" pitchFamily="18" charset="0"/>
              </a:rPr>
              <a:t>. </a:t>
            </a:r>
            <a:endParaRPr lang="el-GR" dirty="0" smtClean="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
        <p:nvSpPr>
          <p:cNvPr id="4" name="Footer Placeholder 3"/>
          <p:cNvSpPr>
            <a:spLocks noGrp="1"/>
          </p:cNvSpPr>
          <p:nvPr>
            <p:ph type="ftr" sz="quarter" idx="4294967295"/>
          </p:nvPr>
        </p:nvSpPr>
        <p:spPr>
          <a:xfrm>
            <a:off x="6062328" y="6111875"/>
            <a:ext cx="2286000" cy="365125"/>
          </a:xfrm>
          <a:prstGeom prst="rect">
            <a:avLst/>
          </a:prstGeom>
        </p:spPr>
        <p:txBody>
          <a:bodyPr/>
          <a:lstStyle/>
          <a:p>
            <a:r>
              <a:rPr lang="el-GR" smtClean="0"/>
              <a:t>2 Μάθημα</a:t>
            </a:r>
            <a:endParaRPr lang="el-GR"/>
          </a:p>
        </p:txBody>
      </p:sp>
      <p:sp>
        <p:nvSpPr>
          <p:cNvPr id="3" name="Slide Number Placeholder 2"/>
          <p:cNvSpPr>
            <a:spLocks noGrp="1"/>
          </p:cNvSpPr>
          <p:nvPr>
            <p:ph type="sldNum" sz="quarter" idx="4294967295"/>
          </p:nvPr>
        </p:nvSpPr>
        <p:spPr>
          <a:xfrm>
            <a:off x="8348328" y="6111875"/>
            <a:ext cx="457200" cy="365125"/>
          </a:xfrm>
          <a:prstGeom prst="rect">
            <a:avLst/>
          </a:prstGeom>
        </p:spPr>
        <p:txBody>
          <a:bodyPr/>
          <a:lstStyle/>
          <a:p>
            <a:fld id="{DB1A2054-94C9-4B84-B19B-A049D3E130B3}" type="slidenum">
              <a:rPr lang="el-GR" smtClean="0"/>
              <a:pPr/>
              <a:t>9</a:t>
            </a:fld>
            <a:endParaRPr lang="el-GR"/>
          </a:p>
        </p:txBody>
      </p:sp>
      <p:sp>
        <p:nvSpPr>
          <p:cNvPr id="7" name="Title 1"/>
          <p:cNvSpPr txBox="1">
            <a:spLocks/>
          </p:cNvSpPr>
          <p:nvPr/>
        </p:nvSpPr>
        <p:spPr>
          <a:xfrm>
            <a:off x="4572000" y="1080876"/>
            <a:ext cx="4210050" cy="490736"/>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Το βασικό πρόβλημα</a:t>
            </a:r>
            <a:r>
              <a:rPr kumimoji="0" lang="el-GR" sz="24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ΣΚ</a:t>
            </a:r>
            <a:endParaRPr kumimoji="0" lang="el-GR" sz="2400" b="1" i="1" u="none" strike="noStrike" kern="1200" cap="none" spc="-100" normalizeH="0" baseline="0" noProof="0"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08702512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3730</Words>
  <Application>Microsoft Office PowerPoint</Application>
  <PresentationFormat>On-screen Show (4:3)</PresentationFormat>
  <Paragraphs>355</Paragraphs>
  <Slides>51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Courier New</vt:lpstr>
      <vt:lpstr>Times New Roman</vt:lpstr>
      <vt:lpstr>Wingdings</vt:lpstr>
      <vt:lpstr>Θέμα του Office</vt:lpstr>
      <vt:lpstr>Μέθοδοι σχεδιασμού κίνησης και αυτόνομες κινούμενες μονάδες </vt:lpstr>
      <vt:lpstr>Άδειες Χρήσης</vt:lpstr>
      <vt:lpstr>Χρηματοδότηση</vt:lpstr>
      <vt:lpstr>Μέθοδοι Σχεδιασμού Κίνησης &amp; Αυτόνομες Κινούμενες Μονάδες </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Μέθοδοι Σχεδιασμού Κίνησης &amp; Αυτόνομες Κινούμενες Μονάδες </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153</cp:revision>
  <dcterms:created xsi:type="dcterms:W3CDTF">2012-09-06T09:03:05Z</dcterms:created>
  <dcterms:modified xsi:type="dcterms:W3CDTF">2015-07-25T14:49:59Z</dcterms:modified>
</cp:coreProperties>
</file>